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8" r:id="rId2"/>
    <p:sldId id="302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31" r:id="rId27"/>
    <p:sldId id="329" r:id="rId28"/>
    <p:sldId id="330" r:id="rId29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404" autoAdjust="0"/>
  </p:normalViewPr>
  <p:slideViewPr>
    <p:cSldViewPr>
      <p:cViewPr varScale="1">
        <p:scale>
          <a:sx n="86" d="100"/>
          <a:sy n="86" d="100"/>
        </p:scale>
        <p:origin x="1122" y="10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2" tIns="45361" rIns="92342" bIns="4536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782" tIns="46069" rIns="93782" bIns="46069">
            <a:prstTxWarp prst="textNoShape">
              <a:avLst/>
            </a:prstTxWarp>
          </a:bodyPr>
          <a:lstStyle/>
          <a:p>
            <a:r>
              <a:rPr lang="en-US"/>
              <a:t>credential:</a:t>
            </a:r>
          </a:p>
          <a:p>
            <a:r>
              <a:rPr lang="en-US"/>
              <a:t>bring a computer</a:t>
            </a:r>
          </a:p>
          <a:p>
            <a:r>
              <a:rPr lang="en-US"/>
              <a:t>die photo</a:t>
            </a:r>
          </a:p>
          <a:p>
            <a:r>
              <a:rPr lang="en-US"/>
              <a:t>wafer</a:t>
            </a:r>
          </a:p>
          <a:p>
            <a:endParaRPr lang="en-US"/>
          </a:p>
          <a:p>
            <a:r>
              <a:rPr lang="en-US"/>
              <a:t>:</a:t>
            </a:r>
          </a:p>
          <a:p>
            <a:r>
              <a:rPr lang="en-US"/>
              <a:t>This can be an hidden slide.  I just want to use this to do my own planning.</a:t>
            </a:r>
          </a:p>
          <a:p>
            <a:r>
              <a:rPr lang="en-US"/>
              <a:t>I have rearranged Culler’s lecture slides slightly and add more slides.  This covers everything he covers in his first lecture (and more) but may </a:t>
            </a:r>
          </a:p>
          <a:p>
            <a:r>
              <a:rPr lang="en-US"/>
              <a:t>We will save the fun part, “ Levels of Organization,” at the end (so student can stay awake): I will show the internal stricture of the SS10/20.</a:t>
            </a:r>
          </a:p>
          <a:p>
            <a:endParaRPr lang="en-US"/>
          </a:p>
          <a:p>
            <a:r>
              <a:rPr lang="en-US"/>
              <a:t>Notes to Patterson: You may want to edit the slides in your section or add extra slides to taylor your needs. </a:t>
            </a:r>
          </a:p>
        </p:txBody>
      </p:sp>
      <p:sp>
        <p:nvSpPr>
          <p:cNvPr id="209613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L8 : MIPS</a:t>
            </a:r>
            <a:r>
              <a:rPr lang="en-US" sz="1000" b="1" baseline="0" dirty="0">
                <a:solidFill>
                  <a:srgbClr val="FFFF00"/>
                </a:solidFill>
                <a:latin typeface="18 VAG Rounded Bold   07390"/>
              </a:rPr>
              <a:t> Instruction Representation I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693251" y="6651625"/>
            <a:ext cx="1453924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Cheng, fall 2020 © BUAA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55036"/>
            <a:ext cx="7162800" cy="2814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lvl="0" algn="ctr" eaLnBrk="0" hangingPunct="0">
              <a:lnSpc>
                <a:spcPct val="77000"/>
              </a:lnSpc>
            </a:pPr>
            <a:r>
              <a:rPr lang="en-US" altLang="zh-CN" sz="3600" dirty="0">
                <a:solidFill>
                  <a:srgbClr val="D6ECFF"/>
                </a:solidFill>
                <a:latin typeface="18 VAG Rounded Black   09390" charset="0"/>
                <a:ea typeface="MS PGothic" panose="020B0600070205080204" pitchFamily="34" charset="-128"/>
              </a:rPr>
              <a:t>Computer Architecture</a:t>
            </a:r>
          </a:p>
          <a:p>
            <a:pPr lvl="0" algn="ctr" eaLnBrk="0" hangingPunct="0">
              <a:lnSpc>
                <a:spcPct val="77000"/>
              </a:lnSpc>
            </a:pPr>
            <a:r>
              <a:rPr lang="zh-CN" altLang="en-US" sz="3600" dirty="0">
                <a:solidFill>
                  <a:srgbClr val="D6ECFF"/>
                </a:solidFill>
                <a:latin typeface="18 VAG Rounded Black   09390" charset="0"/>
                <a:ea typeface="MS PGothic" panose="020B0600070205080204" pitchFamily="34" charset="-128"/>
              </a:rPr>
              <a:t>（计算机体系结构）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 </a:t>
            </a:r>
            <a:r>
              <a:rPr lang="en-US" altLang="zh-CN" sz="3200" b="1" dirty="0">
                <a:latin typeface="18 VAG Rounded Bold   07390"/>
              </a:rPr>
              <a:t>8</a:t>
            </a:r>
            <a:br>
              <a:rPr lang="en-US" sz="3200" b="1" dirty="0">
                <a:latin typeface="18 VAG Rounded Bold   07390"/>
              </a:rPr>
            </a:br>
            <a:r>
              <a:rPr lang="en-US" sz="3200" b="1" dirty="0">
                <a:latin typeface="18 VAG Rounded Bold   07390"/>
              </a:rPr>
              <a:t>MIPS Instruction Representation I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18 VAG Rounded Bold   07390"/>
              </a:rPr>
              <a:t>20</a:t>
            </a:r>
            <a:r>
              <a:rPr lang="en-US" altLang="zh-CN" sz="3200" b="1">
                <a:solidFill>
                  <a:schemeClr val="tx1"/>
                </a:solidFill>
                <a:latin typeface="18 VAG Rounded Bold   07390"/>
              </a:rPr>
              <a:t>2</a:t>
            </a:r>
            <a:r>
              <a:rPr lang="en-US" sz="3200" b="1">
                <a:solidFill>
                  <a:schemeClr val="tx1"/>
                </a:solidFill>
                <a:latin typeface="18 VAG Rounded Bold   07390"/>
              </a:rPr>
              <a:t>0-</a:t>
            </a:r>
            <a:r>
              <a:rPr lang="en-US" altLang="zh-CN" sz="3200" b="1">
                <a:solidFill>
                  <a:schemeClr val="tx1"/>
                </a:solidFill>
                <a:latin typeface="18 VAG Rounded Bold   07390"/>
              </a:rPr>
              <a:t>09</a:t>
            </a:r>
            <a:r>
              <a:rPr lang="en-US" sz="3200" b="1">
                <a:solidFill>
                  <a:schemeClr val="tx1"/>
                </a:solidFill>
                <a:latin typeface="18 VAG Rounded Bold   07390"/>
              </a:rPr>
              <a:t>-</a:t>
            </a:r>
            <a:r>
              <a:rPr lang="en-US" altLang="zh-CN" sz="3200" b="1">
                <a:solidFill>
                  <a:schemeClr val="tx1"/>
                </a:solidFill>
                <a:latin typeface="18 VAG Rounded Bold   07390"/>
              </a:rPr>
              <a:t>18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pic>
        <p:nvPicPr>
          <p:cNvPr id="11" name="图片 1">
            <a:extLst>
              <a:ext uri="{FF2B5EF4-FFF2-40B4-BE49-F238E27FC236}">
                <a16:creationId xmlns:a16="http://schemas.microsoft.com/office/drawing/2014/main" id="{B774EEFA-7B8D-46F9-AEB6-F5A0A8FAD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14313"/>
            <a:ext cx="14954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50">
            <a:extLst>
              <a:ext uri="{FF2B5EF4-FFF2-40B4-BE49-F238E27FC236}">
                <a16:creationId xmlns:a16="http://schemas.microsoft.com/office/drawing/2014/main" id="{ADD79D8E-0AED-41CC-8CBF-A96D4B46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38400"/>
            <a:ext cx="1905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2"/>
                </a:solidFill>
                <a:latin typeface="18 VAG Rounded Black   09390" charset="0"/>
              </a:rPr>
              <a:t>Lecturer </a:t>
            </a:r>
          </a:p>
          <a:p>
            <a:pPr algn="ctr" eaLnBrk="1" hangingPunct="1"/>
            <a:r>
              <a:rPr lang="en-US" altLang="zh-CN" sz="2000" b="1" dirty="0">
                <a:solidFill>
                  <a:schemeClr val="bg2"/>
                </a:solidFill>
                <a:latin typeface="18 VAG Rounded Black   09390" charset="0"/>
              </a:rPr>
              <a:t>Yuanqing Cheng</a:t>
            </a:r>
          </a:p>
          <a:p>
            <a:pPr algn="ctr" eaLnBrk="1" hangingPunct="1"/>
            <a:endParaRPr lang="en-US" altLang="zh-CN" sz="2000" b="1" dirty="0">
              <a:solidFill>
                <a:schemeClr val="bg2"/>
              </a:solidFill>
              <a:latin typeface="18 VAG Rounded Black   09390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C4A1F2B-776F-4ACE-87C2-C9A52720F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200400"/>
            <a:ext cx="6316469" cy="12192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5801133-0AC9-4CDD-91E2-D8EB2A9C31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283" y="4750860"/>
            <a:ext cx="2900363" cy="1805724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79D24D4-3300-4AF6-A41E-7C20397236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5214" y="4737480"/>
            <a:ext cx="3439571" cy="181910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Formats</a:t>
            </a:r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I-format</a:t>
            </a:r>
            <a:r>
              <a:rPr lang="en-US" dirty="0"/>
              <a:t>: used for instructions with </a:t>
            </a:r>
            <a:r>
              <a:rPr lang="en-US" dirty="0" err="1"/>
              <a:t>immediates</a:t>
            </a:r>
            <a:r>
              <a:rPr lang="en-US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dirty="0"/>
              <a:t> and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dirty="0"/>
              <a:t> (since offset counts as an immediate), and branches (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beq</a:t>
            </a:r>
            <a:r>
              <a:rPr lang="en-US" dirty="0"/>
              <a:t> and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bne</a:t>
            </a:r>
            <a:r>
              <a:rPr lang="en-US" dirty="0"/>
              <a:t>), </a:t>
            </a:r>
          </a:p>
          <a:p>
            <a:pPr lvl="1"/>
            <a:r>
              <a:rPr lang="en-US" dirty="0"/>
              <a:t>(but not the shift instructions; later)</a:t>
            </a:r>
          </a:p>
          <a:p>
            <a:r>
              <a:rPr lang="en-US" dirty="0">
                <a:solidFill>
                  <a:schemeClr val="accent1"/>
                </a:solidFill>
              </a:rPr>
              <a:t>J-format</a:t>
            </a:r>
            <a:r>
              <a:rPr lang="en-US" dirty="0"/>
              <a:t>: used for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jal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accent1"/>
                </a:solidFill>
              </a:rPr>
              <a:t>R-format</a:t>
            </a:r>
            <a:r>
              <a:rPr lang="en-US" dirty="0"/>
              <a:t>: used for all other instructions</a:t>
            </a:r>
          </a:p>
          <a:p>
            <a:r>
              <a:rPr lang="en-US" dirty="0"/>
              <a:t>It will soon become clear why the instructions have been partitioned in this way.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R-Format Instructions (1/5)</a:t>
            </a:r>
          </a:p>
        </p:txBody>
      </p:sp>
      <p:sp>
        <p:nvSpPr>
          <p:cNvPr id="210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“</a:t>
            </a:r>
            <a:r>
              <a:rPr lang="en-US" dirty="0">
                <a:solidFill>
                  <a:schemeClr val="accent1"/>
                </a:solidFill>
              </a:rPr>
              <a:t>fields</a:t>
            </a:r>
            <a:r>
              <a:rPr lang="en-US" dirty="0"/>
              <a:t>” of the following number of bits each: 6 + 5 + 5 + 5 + 5 + 6 = 32</a:t>
            </a:r>
          </a:p>
          <a:p>
            <a:endParaRPr lang="en-US" dirty="0"/>
          </a:p>
          <a:p>
            <a:r>
              <a:rPr lang="en-US" dirty="0">
                <a:cs typeface="Corbel"/>
              </a:rPr>
              <a:t>For simplicity, each field has a name:</a:t>
            </a:r>
          </a:p>
          <a:p>
            <a:endParaRPr lang="en-US" dirty="0">
              <a:cs typeface="Corbel"/>
            </a:endParaRPr>
          </a:p>
          <a:p>
            <a:r>
              <a:rPr lang="en-US" sz="2800" dirty="0">
                <a:solidFill>
                  <a:schemeClr val="accent2"/>
                </a:solidFill>
                <a:cs typeface="Corbel"/>
              </a:rPr>
              <a:t>Important</a:t>
            </a:r>
            <a:r>
              <a:rPr lang="en-US" sz="2800" dirty="0">
                <a:cs typeface="Corbel"/>
              </a:rPr>
              <a:t>: On these slides and in book, each field is viewed as a 5- or 6-bit unsigned integer, not as part of a 32-bit integer.</a:t>
            </a:r>
          </a:p>
          <a:p>
            <a:pPr lvl="1"/>
            <a:r>
              <a:rPr lang="en-US" sz="2400" dirty="0">
                <a:ea typeface="ＭＳ Ｐゴシック" pitchFamily="-65" charset="-128"/>
                <a:cs typeface="Corbel"/>
              </a:rPr>
              <a:t>Consequence: 5-bit fields can represent any number 0-31, while 6-bit fields can represent any number 0-63.</a:t>
            </a:r>
            <a:endParaRPr lang="en-US" dirty="0">
              <a:cs typeface="Corbel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057400"/>
            <a:ext cx="8153400" cy="519113"/>
            <a:chOff x="288" y="1152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1" y="1152"/>
              <a:ext cx="4378" cy="327"/>
              <a:chOff x="671" y="1152"/>
              <a:chExt cx="4378" cy="327"/>
            </a:xfrm>
          </p:grpSpPr>
          <p:sp>
            <p:nvSpPr>
              <p:cNvPr id="2109446" name="Text Box 6"/>
              <p:cNvSpPr txBox="1">
                <a:spLocks noChangeArrowheads="1"/>
              </p:cNvSpPr>
              <p:nvPr/>
            </p:nvSpPr>
            <p:spPr bwMode="auto">
              <a:xfrm>
                <a:off x="671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4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8" name="Text Box 8"/>
              <p:cNvSpPr txBox="1">
                <a:spLocks noChangeArrowheads="1"/>
              </p:cNvSpPr>
              <p:nvPr/>
            </p:nvSpPr>
            <p:spPr bwMode="auto">
              <a:xfrm>
                <a:off x="2335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9" name="Text Box 9"/>
              <p:cNvSpPr txBox="1">
                <a:spLocks noChangeArrowheads="1"/>
              </p:cNvSpPr>
              <p:nvPr/>
            </p:nvSpPr>
            <p:spPr bwMode="auto">
              <a:xfrm>
                <a:off x="3134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50" name="Text Box 10"/>
              <p:cNvSpPr txBox="1">
                <a:spLocks noChangeArrowheads="1"/>
              </p:cNvSpPr>
              <p:nvPr/>
            </p:nvSpPr>
            <p:spPr bwMode="auto">
              <a:xfrm>
                <a:off x="4799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51" name="Text Box 11"/>
              <p:cNvSpPr txBox="1">
                <a:spLocks noChangeArrowheads="1"/>
              </p:cNvSpPr>
              <p:nvPr/>
            </p:nvSpPr>
            <p:spPr bwMode="auto">
              <a:xfrm>
                <a:off x="3933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</p:grpSp>
        <p:sp>
          <p:nvSpPr>
            <p:cNvPr id="2109452" name="Rectangle 12"/>
            <p:cNvSpPr>
              <a:spLocks noChangeArrowheads="1"/>
            </p:cNvSpPr>
            <p:nvPr/>
          </p:nvSpPr>
          <p:spPr bwMode="auto">
            <a:xfrm>
              <a:off x="288" y="1152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3" name="Line 13"/>
            <p:cNvSpPr>
              <a:spLocks noChangeShapeType="1"/>
            </p:cNvSpPr>
            <p:nvPr/>
          </p:nvSpPr>
          <p:spPr bwMode="auto">
            <a:xfrm>
              <a:off x="12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4" name="Line 14"/>
            <p:cNvSpPr>
              <a:spLocks noChangeShapeType="1"/>
            </p:cNvSpPr>
            <p:nvPr/>
          </p:nvSpPr>
          <p:spPr bwMode="auto">
            <a:xfrm>
              <a:off x="20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5" name="Line 15"/>
            <p:cNvSpPr>
              <a:spLocks noChangeShapeType="1"/>
            </p:cNvSpPr>
            <p:nvPr/>
          </p:nvSpPr>
          <p:spPr bwMode="auto">
            <a:xfrm>
              <a:off x="2832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6" name="Line 16"/>
            <p:cNvSpPr>
              <a:spLocks noChangeShapeType="1"/>
            </p:cNvSpPr>
            <p:nvPr/>
          </p:nvSpPr>
          <p:spPr bwMode="auto">
            <a:xfrm>
              <a:off x="36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7" name="Line 17"/>
            <p:cNvSpPr>
              <a:spLocks noChangeShapeType="1"/>
            </p:cNvSpPr>
            <p:nvPr/>
          </p:nvSpPr>
          <p:spPr bwMode="auto">
            <a:xfrm>
              <a:off x="44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" y="3124200"/>
            <a:ext cx="8153400" cy="519113"/>
            <a:chOff x="240" y="2496"/>
            <a:chExt cx="5136" cy="32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2109460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09461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09462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09463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2109464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2109465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2109466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7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R-Format Instructions (2/5)</a:t>
            </a:r>
          </a:p>
        </p:txBody>
      </p:sp>
      <p:sp>
        <p:nvSpPr>
          <p:cNvPr id="211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these field integer values tell us?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  <a:latin typeface="Courier New"/>
                <a:cs typeface="Courier New"/>
              </a:rPr>
              <a:t>opcode</a:t>
            </a:r>
            <a:r>
              <a:rPr lang="en-US" dirty="0"/>
              <a:t>: partially specifies what instruction it is </a:t>
            </a:r>
          </a:p>
          <a:p>
            <a:pPr lvl="2"/>
            <a:r>
              <a:rPr lang="en-US" dirty="0"/>
              <a:t>Note: This number is equal to </a:t>
            </a:r>
            <a:r>
              <a:rPr lang="en-US" dirty="0">
                <a:solidFill>
                  <a:schemeClr val="accent2"/>
                </a:solidFill>
                <a:latin typeface="Courier New"/>
                <a:cs typeface="Courier New"/>
              </a:rPr>
              <a:t>0</a:t>
            </a:r>
            <a:r>
              <a:rPr lang="en-US" dirty="0"/>
              <a:t> for all R-Format instructions.</a:t>
            </a:r>
          </a:p>
          <a:p>
            <a:pPr lvl="1"/>
            <a:r>
              <a:rPr lang="en-US" dirty="0" err="1">
                <a:solidFill>
                  <a:schemeClr val="accent1"/>
                </a:solidFill>
                <a:latin typeface="Courier New"/>
                <a:cs typeface="Courier New"/>
              </a:rPr>
              <a:t>funct</a:t>
            </a:r>
            <a:r>
              <a:rPr lang="en-US" dirty="0"/>
              <a:t>: combined with </a:t>
            </a:r>
            <a:r>
              <a:rPr lang="en-US" dirty="0" err="1">
                <a:latin typeface="Courier New"/>
                <a:cs typeface="Courier New"/>
              </a:rPr>
              <a:t>opcode</a:t>
            </a:r>
            <a:r>
              <a:rPr lang="en-US" dirty="0"/>
              <a:t>, this number exactly specifies the instruction</a:t>
            </a:r>
          </a:p>
          <a:p>
            <a:r>
              <a:rPr lang="en-US" dirty="0"/>
              <a:t>Question: Why aren’t </a:t>
            </a:r>
            <a:r>
              <a:rPr lang="en-US" dirty="0" err="1">
                <a:latin typeface="Courier New"/>
                <a:cs typeface="Courier New"/>
              </a:rPr>
              <a:t>opcode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funct</a:t>
            </a:r>
            <a:r>
              <a:rPr lang="en-US" dirty="0"/>
              <a:t> a single 12-bit field?</a:t>
            </a:r>
          </a:p>
          <a:p>
            <a:pPr lvl="1"/>
            <a:r>
              <a:rPr lang="en-US" dirty="0"/>
              <a:t>We’ll answer this later.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838575"/>
          </a:xfrm>
        </p:spPr>
        <p:txBody>
          <a:bodyPr/>
          <a:lstStyle/>
          <a:p>
            <a:r>
              <a:rPr lang="en-US" dirty="0"/>
              <a:t>More fields: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ource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first operand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arget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second operand (note that name is misleading)</a:t>
            </a:r>
          </a:p>
          <a:p>
            <a:pPr lvl="1"/>
            <a:r>
              <a:rPr lang="en-US" u="sng" dirty="0">
                <a:solidFill>
                  <a:schemeClr val="accent2"/>
                </a:solidFill>
                <a:latin typeface="Courier New" pitchFamily="-65" charset="0"/>
              </a:rPr>
              <a:t>rd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/>
              <a:t>estination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which will receive result of computation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Instructions (3/5)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514975"/>
          </a:xfrm>
        </p:spPr>
        <p:txBody>
          <a:bodyPr/>
          <a:lstStyle/>
          <a:p>
            <a:r>
              <a:rPr lang="en-US" dirty="0"/>
              <a:t>Notes about register fields:</a:t>
            </a:r>
          </a:p>
          <a:p>
            <a:pPr lvl="1"/>
            <a:r>
              <a:rPr lang="en-US" dirty="0"/>
              <a:t>Each register field is exactly 5 bits, which means that it can specify any unsigned integer in the range 0-31.  Each of these fields specifies one of the 32 registers by number.</a:t>
            </a:r>
          </a:p>
          <a:p>
            <a:pPr lvl="1"/>
            <a:r>
              <a:rPr lang="en-US" dirty="0"/>
              <a:t>The word “generally” was used because there are exceptions that we’ll see later. E.g.,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mult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div</a:t>
            </a:r>
            <a:r>
              <a:rPr lang="en-US" dirty="0"/>
              <a:t> have nothing important in the </a:t>
            </a:r>
            <a:r>
              <a:rPr lang="en-US" b="1" dirty="0">
                <a:latin typeface="Courier New" pitchFamily="-65" charset="0"/>
              </a:rPr>
              <a:t>rd</a:t>
            </a:r>
            <a:r>
              <a:rPr lang="en-US" dirty="0"/>
              <a:t> field since the </a:t>
            </a:r>
            <a:r>
              <a:rPr lang="en-US" dirty="0" err="1"/>
              <a:t>dest</a:t>
            </a:r>
            <a:r>
              <a:rPr lang="en-US" dirty="0"/>
              <a:t> registers are </a:t>
            </a:r>
            <a:r>
              <a:rPr lang="en-US" b="1" dirty="0">
                <a:latin typeface="Courier New" pitchFamily="-65" charset="0"/>
              </a:rPr>
              <a:t>hi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lo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mfhi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mflo</a:t>
            </a:r>
            <a:r>
              <a:rPr lang="en-US" dirty="0"/>
              <a:t> have nothing important in the </a:t>
            </a: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rt</a:t>
            </a:r>
            <a:r>
              <a:rPr lang="en-US" dirty="0"/>
              <a:t> fields since the source is determined by the instruction (</a:t>
            </a:r>
            <a:r>
              <a:rPr lang="en-US" dirty="0" err="1"/>
              <a:t>see COD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Instructions (4/5)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51450"/>
          </a:xfrm>
        </p:spPr>
        <p:txBody>
          <a:bodyPr/>
          <a:lstStyle/>
          <a:p>
            <a:r>
              <a:rPr lang="en-US" dirty="0"/>
              <a:t>Final field: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shamt</a:t>
            </a:r>
            <a:r>
              <a:rPr lang="en-US" dirty="0"/>
              <a:t>: This field contains the amount a shift instruction will shift by.  Shifting a 32-bit word by more than 31 is useless, so this field is only 5 bits (so it can represent the numbers 0-31).</a:t>
            </a:r>
          </a:p>
          <a:p>
            <a:pPr lvl="1"/>
            <a:r>
              <a:rPr lang="en-US" dirty="0"/>
              <a:t>This field is set to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 in all but the shift instructions.</a:t>
            </a:r>
          </a:p>
          <a:p>
            <a:r>
              <a:rPr lang="en-US" dirty="0"/>
              <a:t>For a detailed description of field usage for each instruction, see green insert in COD</a:t>
            </a:r>
            <a:br>
              <a:rPr lang="en-US" dirty="0"/>
            </a:br>
            <a:r>
              <a:rPr lang="en-US" dirty="0"/>
              <a:t>(You can bring with you to all exams)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Instructions (5/5)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695825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$8,$9,$10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0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funct</a:t>
            </a:r>
            <a:r>
              <a:rPr lang="en-US" dirty="0"/>
              <a:t> = 32 (look up in table in book)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rd</a:t>
            </a:r>
            <a:r>
              <a:rPr lang="en-US" dirty="0"/>
              <a:t> = 8 (destination)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9 (first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10 (second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shamt</a:t>
            </a:r>
            <a:r>
              <a:rPr lang="en-US" dirty="0"/>
              <a:t> = 0 (not a shift)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Example (1/2)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02920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-65" charset="0"/>
              </a:rPr>
              <a:t>add   $8,$9,$10</a:t>
            </a:r>
          </a:p>
          <a:p>
            <a:pPr lvl="1">
              <a:buNone/>
            </a:pPr>
            <a:r>
              <a:rPr lang="en-US" sz="2400" dirty="0">
                <a:ea typeface="ＭＳ Ｐゴシック" pitchFamily="-65" charset="-128"/>
              </a:rPr>
              <a:t>Decimal number per field representation:</a:t>
            </a:r>
          </a:p>
          <a:p>
            <a:pPr lvl="1">
              <a:buNone/>
            </a:pPr>
            <a:endParaRPr lang="en-US" sz="2400" dirty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>
                <a:ea typeface="ＭＳ Ｐゴシック" pitchFamily="-65" charset="-128"/>
              </a:rPr>
              <a:t>Binary number per field representation:</a:t>
            </a:r>
          </a:p>
          <a:p>
            <a:pPr lvl="1">
              <a:buNone/>
            </a:pPr>
            <a:endParaRPr lang="en-US" sz="2400" dirty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>
                <a:ea typeface="ＭＳ Ｐゴシック" pitchFamily="-65" charset="-128"/>
              </a:rPr>
              <a:t>hex representation: 	       </a:t>
            </a:r>
            <a:r>
              <a:rPr lang="en-US" sz="2400" dirty="0">
                <a:latin typeface="Courier New"/>
                <a:ea typeface="ＭＳ Ｐゴシック" pitchFamily="-65" charset="-128"/>
                <a:cs typeface="Courier New"/>
              </a:rPr>
              <a:t>012A 4020</a:t>
            </a:r>
            <a:r>
              <a:rPr lang="en-US" sz="2400" baseline="-25000" dirty="0">
                <a:ea typeface="ＭＳ Ｐゴシック" pitchFamily="-65" charset="-128"/>
              </a:rPr>
              <a:t>hex</a:t>
            </a:r>
          </a:p>
          <a:p>
            <a:pPr lvl="1">
              <a:buNone/>
            </a:pPr>
            <a:r>
              <a:rPr lang="en-US" sz="2400" dirty="0">
                <a:ea typeface="ＭＳ Ｐゴシック" pitchFamily="-65" charset="-128"/>
              </a:rPr>
              <a:t>decimal representation:        </a:t>
            </a:r>
            <a:r>
              <a:rPr lang="en-US" sz="2400" dirty="0">
                <a:latin typeface="Courier New"/>
                <a:ea typeface="ＭＳ Ｐゴシック" pitchFamily="-65" charset="-128"/>
                <a:cs typeface="Courier New"/>
              </a:rPr>
              <a:t>19,546,144</a:t>
            </a:r>
            <a:r>
              <a:rPr lang="en-US" sz="2400" baseline="-25000" dirty="0">
                <a:ea typeface="ＭＳ Ｐゴシック" pitchFamily="-65" charset="-128"/>
              </a:rPr>
              <a:t>ten</a:t>
            </a:r>
          </a:p>
          <a:p>
            <a:pPr lvl="1">
              <a:buNone/>
            </a:pPr>
            <a:r>
              <a:rPr lang="en-US" sz="2400" dirty="0">
                <a:ea typeface="ＭＳ Ｐゴシック" pitchFamily="-65" charset="-128"/>
              </a:rPr>
              <a:t>Called a </a:t>
            </a:r>
            <a:r>
              <a:rPr lang="en-US" sz="2400" u="sng" dirty="0">
                <a:solidFill>
                  <a:schemeClr val="accent2"/>
                </a:solidFill>
                <a:ea typeface="ＭＳ Ｐゴシック" pitchFamily="-65" charset="-128"/>
              </a:rPr>
              <a:t>Machine Language Instruction</a:t>
            </a:r>
            <a:endParaRPr lang="en-US" sz="2400" dirty="0">
              <a:solidFill>
                <a:schemeClr val="accent2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153400" cy="519113"/>
            <a:chOff x="240" y="2496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3" y="2496"/>
              <a:ext cx="4446" cy="327"/>
              <a:chOff x="623" y="2496"/>
              <a:chExt cx="4446" cy="327"/>
            </a:xfrm>
          </p:grpSpPr>
          <p:sp>
            <p:nvSpPr>
              <p:cNvPr id="2121734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21735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21736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</a:t>
                </a:r>
                <a:endParaRPr lang="en-US" sz="2000"/>
              </a:p>
            </p:txBody>
          </p:sp>
          <p:sp>
            <p:nvSpPr>
              <p:cNvPr id="2121737" name="Text Box 9"/>
              <p:cNvSpPr txBox="1">
                <a:spLocks noChangeArrowheads="1"/>
              </p:cNvSpPr>
              <p:nvPr/>
            </p:nvSpPr>
            <p:spPr bwMode="auto">
              <a:xfrm>
                <a:off x="3086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217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32</a:t>
                </a:r>
                <a:endParaRPr lang="en-US" sz="2000"/>
              </a:p>
            </p:txBody>
          </p:sp>
          <p:sp>
            <p:nvSpPr>
              <p:cNvPr id="2121739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</p:grp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2" name="Line 14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3" name="Line 15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4" name="Line 16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5" name="Line 17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4800" y="4083050"/>
            <a:ext cx="8153400" cy="519113"/>
            <a:chOff x="240" y="2496"/>
            <a:chExt cx="5136" cy="32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7" y="2496"/>
              <a:ext cx="5051" cy="327"/>
              <a:chOff x="287" y="2496"/>
              <a:chExt cx="5051" cy="327"/>
            </a:xfrm>
          </p:grpSpPr>
          <p:sp>
            <p:nvSpPr>
              <p:cNvPr id="2121753" name="Text Box 25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</a:t>
                </a:r>
                <a:endParaRPr lang="en-US" sz="2000"/>
              </a:p>
            </p:txBody>
          </p:sp>
          <p:sp>
            <p:nvSpPr>
              <p:cNvPr id="2121754" name="Text Box 26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21755" name="Text Box 27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01010</a:t>
                </a:r>
                <a:endParaRPr lang="en-US" sz="2000"/>
              </a:p>
            </p:txBody>
          </p:sp>
          <p:sp>
            <p:nvSpPr>
              <p:cNvPr id="2121756" name="Text Box 28"/>
              <p:cNvSpPr txBox="1">
                <a:spLocks noChangeArrowheads="1"/>
              </p:cNvSpPr>
              <p:nvPr/>
            </p:nvSpPr>
            <p:spPr bwMode="auto">
              <a:xfrm>
                <a:off x="2817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01000</a:t>
                </a:r>
                <a:endParaRPr lang="en-US" sz="2000"/>
              </a:p>
            </p:txBody>
          </p:sp>
          <p:sp>
            <p:nvSpPr>
              <p:cNvPr id="2121757" name="Text Box 29"/>
              <p:cNvSpPr txBox="1">
                <a:spLocks noChangeArrowheads="1"/>
              </p:cNvSpPr>
              <p:nvPr/>
            </p:nvSpPr>
            <p:spPr bwMode="auto">
              <a:xfrm>
                <a:off x="4415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100000</a:t>
                </a:r>
                <a:endParaRPr lang="en-US" sz="2000"/>
              </a:p>
            </p:txBody>
          </p:sp>
          <p:sp>
            <p:nvSpPr>
              <p:cNvPr id="2121758" name="Text Box 30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</a:t>
                </a:r>
                <a:endParaRPr lang="en-US" sz="2000"/>
              </a:p>
            </p:txBody>
          </p:sp>
        </p:grpSp>
        <p:sp>
          <p:nvSpPr>
            <p:cNvPr id="2121759" name="Rectangle 31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0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3" name="Line 35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4" name="Line 36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04800" y="4006852"/>
            <a:ext cx="8594725" cy="795338"/>
            <a:chOff x="192" y="2400"/>
            <a:chExt cx="5414" cy="501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192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7" name="Rectangle 39"/>
            <p:cNvSpPr>
              <a:spLocks noChangeArrowheads="1"/>
            </p:cNvSpPr>
            <p:nvPr/>
          </p:nvSpPr>
          <p:spPr bwMode="auto">
            <a:xfrm>
              <a:off x="86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8" name="Rectangle 40"/>
            <p:cNvSpPr>
              <a:spLocks noChangeArrowheads="1"/>
            </p:cNvSpPr>
            <p:nvPr/>
          </p:nvSpPr>
          <p:spPr bwMode="auto">
            <a:xfrm>
              <a:off x="1536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9" name="Rectangle 41"/>
            <p:cNvSpPr>
              <a:spLocks noChangeArrowheads="1"/>
            </p:cNvSpPr>
            <p:nvPr/>
          </p:nvSpPr>
          <p:spPr bwMode="auto">
            <a:xfrm>
              <a:off x="216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0" name="Rectangle 42"/>
            <p:cNvSpPr>
              <a:spLocks noChangeArrowheads="1"/>
            </p:cNvSpPr>
            <p:nvPr/>
          </p:nvSpPr>
          <p:spPr bwMode="auto">
            <a:xfrm>
              <a:off x="2784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1" name="Rectangle 43"/>
            <p:cNvSpPr>
              <a:spLocks noChangeArrowheads="1"/>
            </p:cNvSpPr>
            <p:nvPr/>
          </p:nvSpPr>
          <p:spPr bwMode="auto">
            <a:xfrm>
              <a:off x="3408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2" name="Rectangle 44"/>
            <p:cNvSpPr>
              <a:spLocks noChangeArrowheads="1"/>
            </p:cNvSpPr>
            <p:nvPr/>
          </p:nvSpPr>
          <p:spPr bwMode="auto">
            <a:xfrm>
              <a:off x="408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3" name="Rectangle 45"/>
            <p:cNvSpPr>
              <a:spLocks noChangeArrowheads="1"/>
            </p:cNvSpPr>
            <p:nvPr/>
          </p:nvSpPr>
          <p:spPr bwMode="auto">
            <a:xfrm>
              <a:off x="470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4" name="Text Box 46"/>
            <p:cNvSpPr txBox="1">
              <a:spLocks noChangeArrowheads="1"/>
            </p:cNvSpPr>
            <p:nvPr/>
          </p:nvSpPr>
          <p:spPr bwMode="auto">
            <a:xfrm>
              <a:off x="5280" y="2688"/>
              <a:ext cx="32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baseline="-25000" dirty="0">
                  <a:latin typeface="Corbel"/>
                  <a:cs typeface="Corbel"/>
                </a:rPr>
                <a:t>hex</a:t>
              </a:r>
              <a:endParaRPr lang="en-US" sz="2400" baseline="-25000" dirty="0">
                <a:latin typeface="Corbel"/>
                <a:cs typeface="Corbel"/>
              </a:endParaRP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R-Format Example (2/2)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</a:t>
            </a:r>
          </a:p>
        </p:txBody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to look at Appendix A (also on SPIM website), for MIPS assembly language details, including “assembly directives”, etc.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I-Format Instructions (1/4)</a:t>
            </a:r>
          </a:p>
        </p:txBody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instructions with immediates?</a:t>
            </a:r>
          </a:p>
          <a:p>
            <a:pPr lvl="1"/>
            <a:r>
              <a:rPr lang="en-US"/>
              <a:t>5-bit field only represents numbers up to the value 31: immediates may be much larger than this</a:t>
            </a:r>
          </a:p>
          <a:p>
            <a:pPr lvl="1"/>
            <a:r>
              <a:rPr lang="en-US"/>
              <a:t>Ideally, MIPS would have only one instruction format (for simplicity): unfortunately, we need to compromise</a:t>
            </a:r>
          </a:p>
          <a:p>
            <a:r>
              <a:rPr lang="en-US"/>
              <a:t>Define new instruction format that is partially consistent with R-format:</a:t>
            </a:r>
          </a:p>
          <a:p>
            <a:pPr lvl="1"/>
            <a:r>
              <a:rPr lang="en-US"/>
              <a:t>First notice that, if instruction has immediate, then it uses at most 2 registers.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181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>
                <a:solidFill>
                  <a:schemeClr val="accent1"/>
                </a:solidFill>
              </a:rPr>
              <a:t>Register Conventions</a:t>
            </a:r>
            <a:r>
              <a:rPr lang="en-US" sz="2800" dirty="0"/>
              <a:t>: Each register has a purpose and limits to its usage.  Learn these and follow them, even if you’re writing all the code yourself.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 and Shift Instructions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Operate on bits individually, unlike arithmetic, which operate on entire word.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to isolate fields, either by masking or by shifting back and forth.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left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multiplication by powers of 2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unsigned numbers (</a:t>
            </a:r>
            <a:r>
              <a:rPr lang="en-US" sz="2400" b="1" dirty="0">
                <a:latin typeface="Courier New"/>
                <a:cs typeface="Courier New"/>
              </a:rPr>
              <a:t>unsigned int</a:t>
            </a:r>
            <a:r>
              <a:rPr lang="en-US" sz="2400" dirty="0"/>
              <a:t>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arithmetic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signed numbers (</a:t>
            </a:r>
            <a:r>
              <a:rPr lang="en-US" sz="2400" b="1" dirty="0">
                <a:latin typeface="Courier New"/>
                <a:cs typeface="Courier New"/>
              </a:rPr>
              <a:t>int</a:t>
            </a:r>
            <a:r>
              <a:rPr lang="en-US" sz="2400" dirty="0"/>
              <a:t>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New Instructions:</a:t>
            </a:r>
            <a:br>
              <a:rPr lang="en-US" sz="2800" dirty="0"/>
            </a:b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and,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or,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sz="2800" b="1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781050"/>
          </a:xfrm>
        </p:spPr>
        <p:txBody>
          <a:bodyPr/>
          <a:lstStyle/>
          <a:p>
            <a:r>
              <a:rPr lang="en-US" dirty="0"/>
              <a:t>Define “fields” of the following number of bits each: 6 + 5 + 5 + 16 = 32 bits</a:t>
            </a:r>
          </a:p>
          <a:p>
            <a:endParaRPr lang="en-US" dirty="0"/>
          </a:p>
          <a:p>
            <a:pPr lvl="1"/>
            <a:r>
              <a:rPr lang="en-US" dirty="0"/>
              <a:t>Again, each field has a name: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Key Concept</a:t>
            </a:r>
            <a:r>
              <a:rPr lang="en-US" dirty="0"/>
              <a:t>: Only one field is inconsistent with R-format.  Most importantly, </a:t>
            </a: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is still in same location.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224088"/>
            <a:ext cx="8153400" cy="976312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27878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27879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0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1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2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3" name="Text Box 11"/>
              <p:cNvSpPr txBox="1">
                <a:spLocks noChangeArrowheads="1"/>
              </p:cNvSpPr>
              <p:nvPr/>
            </p:nvSpPr>
            <p:spPr bwMode="auto">
              <a:xfrm>
                <a:off x="3818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16</a:t>
                </a:r>
                <a:endParaRPr lang="en-US" sz="2000"/>
              </a:p>
            </p:txBody>
          </p:sp>
        </p:grpSp>
        <p:sp>
          <p:nvSpPr>
            <p:cNvPr id="2127884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5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6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7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8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89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0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1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33528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27894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27895" name="Text Box 23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27896" name="Text Box 24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27897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8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9" name="Text Box 27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27900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1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2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3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4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5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6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7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Instructions (2/4)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5000625"/>
          </a:xfrm>
        </p:spPr>
        <p:txBody>
          <a:bodyPr/>
          <a:lstStyle/>
          <a:p>
            <a:r>
              <a:rPr lang="en-US" sz="2800" dirty="0"/>
              <a:t>What do these fields mean?</a:t>
            </a:r>
          </a:p>
          <a:p>
            <a:pPr lvl="1"/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opcode</a:t>
            </a:r>
            <a:r>
              <a:rPr lang="en-US" sz="2400" dirty="0"/>
              <a:t>: same as before except that, since there’s no </a:t>
            </a:r>
            <a:r>
              <a:rPr lang="en-US" sz="2400" dirty="0" err="1">
                <a:latin typeface="Courier New" pitchFamily="-65" charset="0"/>
              </a:rPr>
              <a:t>funct</a:t>
            </a:r>
            <a:r>
              <a:rPr lang="en-US" sz="2400" dirty="0"/>
              <a:t> field, </a:t>
            </a:r>
            <a:r>
              <a:rPr lang="en-US" sz="2400" dirty="0" err="1">
                <a:latin typeface="Courier New" pitchFamily="-65" charset="0"/>
              </a:rPr>
              <a:t>opcode</a:t>
            </a:r>
            <a:r>
              <a:rPr lang="en-US" sz="2400" dirty="0"/>
              <a:t> uniquely specifies an instruction in I-format</a:t>
            </a:r>
          </a:p>
          <a:p>
            <a:pPr lvl="1"/>
            <a:r>
              <a:rPr lang="en-US" sz="2400" dirty="0"/>
              <a:t>This also answers question of why R-format has two 6-bit fields to identify instruction instead of a single 12-bit field: in order to be consistent as possible with other formats while leaving as much space as possible for immediate field.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sz="2400" dirty="0"/>
              <a:t>: specifies a register operand (if there is one)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sz="2400" dirty="0"/>
              <a:t>: specifies register which will receive result of computation (this is why it’s called the </a:t>
            </a:r>
            <a:r>
              <a:rPr lang="en-US" sz="2400" i="1" dirty="0">
                <a:solidFill>
                  <a:schemeClr val="accent2"/>
                </a:solidFill>
              </a:rPr>
              <a:t>target</a:t>
            </a:r>
            <a:r>
              <a:rPr lang="en-US" sz="2400" dirty="0"/>
              <a:t> register “</a:t>
            </a:r>
            <a:r>
              <a:rPr lang="en-US" sz="2400" dirty="0" err="1">
                <a:latin typeface="Courier New"/>
                <a:cs typeface="Courier New"/>
              </a:rPr>
              <a:t>rt</a:t>
            </a:r>
            <a:r>
              <a:rPr lang="en-US" sz="2400" dirty="0"/>
              <a:t>”) or other operand for some instructions.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Instructions (3/4)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00638"/>
          </a:xfrm>
        </p:spPr>
        <p:txBody>
          <a:bodyPr/>
          <a:lstStyle/>
          <a:p>
            <a:r>
              <a:rPr lang="en-US" dirty="0"/>
              <a:t>The Immediate Field: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sltiu</a:t>
            </a:r>
            <a:r>
              <a:rPr lang="en-US" dirty="0"/>
              <a:t>, the immediate is </a:t>
            </a:r>
            <a:r>
              <a:rPr lang="en-US" dirty="0">
                <a:solidFill>
                  <a:schemeClr val="accent2"/>
                </a:solidFill>
              </a:rPr>
              <a:t>sign-extended</a:t>
            </a:r>
            <a:r>
              <a:rPr lang="en-US" dirty="0"/>
              <a:t> to 32 bits.  Thus, it’s treated as a signed integer.</a:t>
            </a:r>
          </a:p>
          <a:p>
            <a:pPr lvl="1"/>
            <a:r>
              <a:rPr lang="en-US" dirty="0"/>
              <a:t>16 bits </a:t>
            </a:r>
            <a:r>
              <a:rPr lang="en-US" dirty="0" err="1">
                <a:sym typeface="Wingdings" pitchFamily="-65" charset="2"/>
              </a:rPr>
              <a:t></a:t>
            </a:r>
            <a:r>
              <a:rPr lang="en-US" dirty="0">
                <a:sym typeface="Wingdings" pitchFamily="-65" charset="2"/>
              </a:rPr>
              <a:t> can be used to represent immediate up to 2</a:t>
            </a:r>
            <a:r>
              <a:rPr lang="en-US" baseline="30000" dirty="0">
                <a:sym typeface="Wingdings" pitchFamily="-65" charset="2"/>
              </a:rPr>
              <a:t>16</a:t>
            </a:r>
            <a:r>
              <a:rPr lang="en-US" dirty="0">
                <a:sym typeface="Wingdings" pitchFamily="-65" charset="2"/>
              </a:rPr>
              <a:t> different values</a:t>
            </a: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>
                <a:sym typeface="Wingdings" pitchFamily="-65" charset="2"/>
              </a:rPr>
              <a:t> or </a:t>
            </a:r>
            <a:r>
              <a:rPr lang="en-US" b="1" dirty="0" err="1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a vast majority of </a:t>
            </a:r>
            <a:r>
              <a:rPr lang="en-US" dirty="0"/>
              <a:t>values that will be used in the </a:t>
            </a:r>
            <a:r>
              <a:rPr lang="en-US" b="1" dirty="0" err="1">
                <a:latin typeface="Courier New" pitchFamily="-65" charset="0"/>
              </a:rPr>
              <a:t>slti</a:t>
            </a:r>
            <a:r>
              <a:rPr lang="en-US" dirty="0"/>
              <a:t> instruction.</a:t>
            </a:r>
          </a:p>
          <a:p>
            <a:pPr lvl="1"/>
            <a:r>
              <a:rPr lang="en-US" dirty="0"/>
              <a:t>We’ll see what to do when the number is too big in our next lecture…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Instructions (4/4)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362585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8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22 (register containing operand)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21 (target register)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immediate</a:t>
            </a:r>
            <a:r>
              <a:rPr lang="en-US" dirty="0"/>
              <a:t> = -50 (by default, this is decimal)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Example (1/2)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addi</a:t>
            </a:r>
            <a:r>
              <a:rPr lang="en-US" b="1" dirty="0">
                <a:latin typeface="Courier New" pitchFamily="-65" charset="0"/>
              </a:rPr>
              <a:t>   $21,$22,-50</a:t>
            </a:r>
            <a:endParaRPr lang="en-US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766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3607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36071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22</a:t>
                </a:r>
                <a:endParaRPr lang="en-US" sz="2000"/>
              </a:p>
            </p:txBody>
          </p:sp>
          <p:sp>
            <p:nvSpPr>
              <p:cNvPr id="2136072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21</a:t>
                </a:r>
                <a:endParaRPr lang="en-US" sz="2000"/>
              </a:p>
            </p:txBody>
          </p:sp>
          <p:sp>
            <p:nvSpPr>
              <p:cNvPr id="213607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5" name="Text Box 11"/>
              <p:cNvSpPr txBox="1">
                <a:spLocks noChangeArrowheads="1"/>
              </p:cNvSpPr>
              <p:nvPr/>
            </p:nvSpPr>
            <p:spPr bwMode="auto">
              <a:xfrm>
                <a:off x="3750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-50</a:t>
                </a:r>
                <a:endParaRPr lang="en-US" sz="2000"/>
              </a:p>
            </p:txBody>
          </p:sp>
        </p:grpSp>
        <p:sp>
          <p:nvSpPr>
            <p:cNvPr id="213607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8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43434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36086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001000</a:t>
                </a:r>
                <a:endParaRPr lang="en-US" sz="2000"/>
              </a:p>
            </p:txBody>
          </p:sp>
          <p:sp>
            <p:nvSpPr>
              <p:cNvPr id="2136087" name="Text Box 23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10110</a:t>
                </a:r>
                <a:endParaRPr lang="en-US" sz="2000"/>
              </a:p>
            </p:txBody>
          </p:sp>
          <p:sp>
            <p:nvSpPr>
              <p:cNvPr id="2136088" name="Text Box 24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10101</a:t>
                </a:r>
                <a:endParaRPr lang="en-US" sz="2000"/>
              </a:p>
            </p:txBody>
          </p:sp>
          <p:sp>
            <p:nvSpPr>
              <p:cNvPr id="2136089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0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1" name="Text Box 27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1111111111001110</a:t>
                </a:r>
                <a:endParaRPr lang="en-US" sz="2000"/>
              </a:p>
            </p:txBody>
          </p:sp>
        </p:grpSp>
        <p:sp>
          <p:nvSpPr>
            <p:cNvPr id="2136092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3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4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5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6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7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8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9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36100" name="Rectangle 36"/>
          <p:cNvSpPr>
            <a:spLocks noChangeArrowheads="1"/>
          </p:cNvSpPr>
          <p:nvPr/>
        </p:nvSpPr>
        <p:spPr bwMode="auto">
          <a:xfrm>
            <a:off x="685800" y="27432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Decimal/field representation:</a:t>
            </a:r>
          </a:p>
        </p:txBody>
      </p:sp>
      <p:sp>
        <p:nvSpPr>
          <p:cNvPr id="2136101" name="Rectangle 37"/>
          <p:cNvSpPr>
            <a:spLocks noChangeArrowheads="1"/>
          </p:cNvSpPr>
          <p:nvPr/>
        </p:nvSpPr>
        <p:spPr bwMode="auto">
          <a:xfrm>
            <a:off x="685800" y="38528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Binary/field representation:</a:t>
            </a:r>
          </a:p>
        </p:txBody>
      </p:sp>
      <p:sp>
        <p:nvSpPr>
          <p:cNvPr id="2136102" name="Rectangle 38"/>
          <p:cNvSpPr>
            <a:spLocks noChangeArrowheads="1"/>
          </p:cNvSpPr>
          <p:nvPr/>
        </p:nvSpPr>
        <p:spPr bwMode="auto">
          <a:xfrm>
            <a:off x="685800" y="49530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hexadecimal representation: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22D5 </a:t>
            </a:r>
            <a:r>
              <a:rPr lang="en-US" sz="28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FFCE</a:t>
            </a:r>
            <a:r>
              <a:rPr lang="en-US" sz="2800" b="1" baseline="-25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hex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18 VAG Rounded Thin   55390"/>
              <a:ea typeface="ＭＳ Ｐゴシック" pitchFamily="-65" charset="-128"/>
              <a:cs typeface="Corbel"/>
            </a:endParaRPr>
          </a:p>
        </p:txBody>
      </p:sp>
      <p:sp>
        <p:nvSpPr>
          <p:cNvPr id="2136103" name="Rectangle 39"/>
          <p:cNvSpPr>
            <a:spLocks noChangeArrowheads="1"/>
          </p:cNvSpPr>
          <p:nvPr/>
        </p:nvSpPr>
        <p:spPr bwMode="auto">
          <a:xfrm>
            <a:off x="685800" y="5410200"/>
            <a:ext cx="84582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decimal representation: 	    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584,449,998</a:t>
            </a:r>
            <a:r>
              <a:rPr lang="en-US" sz="2800" b="1" baseline="-250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65" charset="-128"/>
                <a:cs typeface="Corbel"/>
              </a:rPr>
              <a:t>ten</a:t>
            </a:r>
          </a:p>
        </p:txBody>
      </p: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Example (2/2)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0" y="2249488"/>
            <a:ext cx="5510212" cy="601662"/>
            <a:chOff x="2160" y="1104"/>
            <a:chExt cx="3471" cy="379"/>
          </a:xfrm>
        </p:grpSpPr>
        <p:sp>
          <p:nvSpPr>
            <p:cNvPr id="2138117" name="Text Box 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8" name="Text Box 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9" name="Text Box 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21" name="Text Box 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22" name="Text Box 1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23" name="Text Box 1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24" name="Text Box 1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5" name="Text Box 1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6" name="Text Box 14"/>
              <p:cNvSpPr txBox="1">
                <a:spLocks noChangeArrowheads="1"/>
              </p:cNvSpPr>
              <p:nvPr/>
            </p:nvSpPr>
            <p:spPr bwMode="auto">
              <a:xfrm>
                <a:off x="3492" y="2583"/>
                <a:ext cx="1039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offset</a:t>
                </a:r>
                <a:endParaRPr lang="en-US" sz="2000"/>
              </a:p>
            </p:txBody>
          </p:sp>
        </p:grpSp>
        <p:sp>
          <p:nvSpPr>
            <p:cNvPr id="213812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8" name="Line 1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9" name="Line 1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0" name="Line 1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1" name="Text Box 1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32" name="Text Box 2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581400" y="1411288"/>
            <a:ext cx="5510212" cy="417512"/>
            <a:chOff x="2160" y="841"/>
            <a:chExt cx="3471" cy="263"/>
          </a:xfrm>
        </p:grpSpPr>
        <p:sp>
          <p:nvSpPr>
            <p:cNvPr id="2138134" name="Text Box 2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35" name="Text Box 2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36" name="Text Box 2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37" name="Line 2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8" name="Line 2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9" name="Text Box 2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40" name="Text Box 2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41" name="Text Box 2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42" name="Rectangle 3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3" name="Line 3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4" name="Line 3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5" name="Line 3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581400" y="2706688"/>
            <a:ext cx="5510212" cy="601662"/>
            <a:chOff x="2160" y="1104"/>
            <a:chExt cx="3471" cy="379"/>
          </a:xfrm>
        </p:grpSpPr>
        <p:sp>
          <p:nvSpPr>
            <p:cNvPr id="2138147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8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9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51" name="Text Box 3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52" name="Text Box 4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53" name="Text Box 4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54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5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6" name="Text Box 44"/>
              <p:cNvSpPr txBox="1">
                <a:spLocks noChangeArrowheads="1"/>
              </p:cNvSpPr>
              <p:nvPr/>
            </p:nvSpPr>
            <p:spPr bwMode="auto">
              <a:xfrm>
                <a:off x="3276" y="2583"/>
                <a:ext cx="1471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8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9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0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1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62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581400" y="1868488"/>
            <a:ext cx="5510212" cy="417512"/>
            <a:chOff x="2160" y="841"/>
            <a:chExt cx="3471" cy="263"/>
          </a:xfrm>
        </p:grpSpPr>
        <p:sp>
          <p:nvSpPr>
            <p:cNvPr id="2138164" name="Text Box 5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65" name="Text Box 5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66" name="Text Box 5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67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8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9" name="Text Box 5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70" name="Text Box 5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71" name="Text Box 5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72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3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4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581400" y="3163888"/>
            <a:ext cx="5510212" cy="417512"/>
            <a:chOff x="2160" y="841"/>
            <a:chExt cx="3471" cy="263"/>
          </a:xfrm>
        </p:grpSpPr>
        <p:sp>
          <p:nvSpPr>
            <p:cNvPr id="2138177" name="Text Box 65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78" name="Text Box 66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79" name="Text Box 67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80" name="Line 68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1" name="Line 69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2" name="Text Box 70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83" name="Text Box 71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84" name="Text Box 72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85" name="Rectangle 73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6" name="Line 74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7" name="Line 75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8" name="Line 76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b)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c)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d)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spcAft>
                <a:spcPts val="600"/>
              </a:spcAft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e)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b="1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Answer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47339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5478462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6105525" y="23320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81" name="Group 7"/>
          <p:cNvGrpSpPr>
            <a:grpSpLocks/>
          </p:cNvGrpSpPr>
          <p:nvPr/>
        </p:nvGrpSpPr>
        <p:grpSpPr bwMode="auto">
          <a:xfrm>
            <a:off x="3633787" y="2249487"/>
            <a:ext cx="5434013" cy="436563"/>
            <a:chOff x="2208" y="1248"/>
            <a:chExt cx="3423" cy="275"/>
          </a:xfrm>
        </p:grpSpPr>
        <p:sp>
          <p:nvSpPr>
            <p:cNvPr id="82" name="Text Box 8"/>
            <p:cNvSpPr txBox="1">
              <a:spLocks noChangeArrowheads="1"/>
            </p:cNvSpPr>
            <p:nvPr/>
          </p:nvSpPr>
          <p:spPr bwMode="auto">
            <a:xfrm>
              <a:off x="2352" y="1273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83" name="Text Box 9"/>
            <p:cNvSpPr txBox="1">
              <a:spLocks noChangeArrowheads="1"/>
            </p:cNvSpPr>
            <p:nvPr/>
          </p:nvSpPr>
          <p:spPr bwMode="auto">
            <a:xfrm>
              <a:off x="2976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4" name="Text Box 10"/>
            <p:cNvSpPr txBox="1">
              <a:spLocks noChangeArrowheads="1"/>
            </p:cNvSpPr>
            <p:nvPr/>
          </p:nvSpPr>
          <p:spPr bwMode="auto">
            <a:xfrm>
              <a:off x="3509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5" name="Text Box 11"/>
            <p:cNvSpPr txBox="1">
              <a:spLocks noChangeArrowheads="1"/>
            </p:cNvSpPr>
            <p:nvPr/>
          </p:nvSpPr>
          <p:spPr bwMode="auto">
            <a:xfrm>
              <a:off x="408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6" name="Text Box 12"/>
            <p:cNvSpPr txBox="1">
              <a:spLocks noChangeArrowheads="1"/>
            </p:cNvSpPr>
            <p:nvPr/>
          </p:nvSpPr>
          <p:spPr bwMode="auto">
            <a:xfrm>
              <a:off x="519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87" name="Text Box 13"/>
            <p:cNvSpPr txBox="1">
              <a:spLocks noChangeArrowheads="1"/>
            </p:cNvSpPr>
            <p:nvPr/>
          </p:nvSpPr>
          <p:spPr bwMode="auto">
            <a:xfrm>
              <a:off x="5232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88" name="Rectangle 14"/>
            <p:cNvSpPr>
              <a:spLocks noChangeArrowheads="1"/>
            </p:cNvSpPr>
            <p:nvPr/>
          </p:nvSpPr>
          <p:spPr bwMode="auto">
            <a:xfrm>
              <a:off x="2208" y="1296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15"/>
            <p:cNvSpPr>
              <a:spLocks noChangeShapeType="1"/>
            </p:cNvSpPr>
            <p:nvPr/>
          </p:nvSpPr>
          <p:spPr bwMode="auto">
            <a:xfrm>
              <a:off x="2848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3392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7"/>
            <p:cNvSpPr>
              <a:spLocks noChangeShapeType="1"/>
            </p:cNvSpPr>
            <p:nvPr/>
          </p:nvSpPr>
          <p:spPr bwMode="auto">
            <a:xfrm>
              <a:off x="3904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Text Box 18"/>
            <p:cNvSpPr txBox="1">
              <a:spLocks noChangeArrowheads="1"/>
            </p:cNvSpPr>
            <p:nvPr/>
          </p:nvSpPr>
          <p:spPr bwMode="auto">
            <a:xfrm>
              <a:off x="2253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93" name="Text Box 19"/>
            <p:cNvSpPr txBox="1">
              <a:spLocks noChangeArrowheads="1"/>
            </p:cNvSpPr>
            <p:nvPr/>
          </p:nvSpPr>
          <p:spPr bwMode="auto">
            <a:xfrm>
              <a:off x="3372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20"/>
          <p:cNvGrpSpPr>
            <a:grpSpLocks/>
          </p:cNvGrpSpPr>
          <p:nvPr/>
        </p:nvGrpSpPr>
        <p:grpSpPr bwMode="auto">
          <a:xfrm>
            <a:off x="3633787" y="1411287"/>
            <a:ext cx="5434013" cy="417513"/>
            <a:chOff x="2208" y="841"/>
            <a:chExt cx="3423" cy="263"/>
          </a:xfrm>
        </p:grpSpPr>
        <p:sp>
          <p:nvSpPr>
            <p:cNvPr id="95" name="Text Box 21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6" name="Text Box 22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32</a:t>
              </a:r>
              <a:endParaRPr lang="en-US" sz="2000"/>
            </a:p>
          </p:txBody>
        </p:sp>
        <p:sp>
          <p:nvSpPr>
            <p:cNvPr id="97" name="Text Box 23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98" name="Line 24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Text Box 26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1" name="Text Box 27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2" name="Text Box 28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03" name="Rectangle 29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30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Line 31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2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7" name="Text Box 33"/>
          <p:cNvSpPr txBox="1">
            <a:spLocks noChangeArrowheads="1"/>
          </p:cNvSpPr>
          <p:nvPr/>
        </p:nvSpPr>
        <p:spPr bwMode="auto">
          <a:xfrm>
            <a:off x="47339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8" name="Text Box 34"/>
          <p:cNvSpPr txBox="1">
            <a:spLocks noChangeArrowheads="1"/>
          </p:cNvSpPr>
          <p:nvPr/>
        </p:nvSpPr>
        <p:spPr bwMode="auto">
          <a:xfrm>
            <a:off x="5478462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6105525" y="2789237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110" name="Group 36"/>
          <p:cNvGrpSpPr>
            <a:grpSpLocks/>
          </p:cNvGrpSpPr>
          <p:nvPr/>
        </p:nvGrpSpPr>
        <p:grpSpPr bwMode="auto">
          <a:xfrm>
            <a:off x="3633787" y="2706687"/>
            <a:ext cx="5434013" cy="436563"/>
            <a:chOff x="2208" y="1536"/>
            <a:chExt cx="3423" cy="275"/>
          </a:xfrm>
        </p:grpSpPr>
        <p:sp>
          <p:nvSpPr>
            <p:cNvPr id="111" name="Text Box 37"/>
            <p:cNvSpPr txBox="1">
              <a:spLocks noChangeArrowheads="1"/>
            </p:cNvSpPr>
            <p:nvPr/>
          </p:nvSpPr>
          <p:spPr bwMode="auto">
            <a:xfrm>
              <a:off x="2400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8</a:t>
              </a:r>
              <a:endParaRPr lang="en-US" sz="2000"/>
            </a:p>
          </p:txBody>
        </p:sp>
        <p:sp>
          <p:nvSpPr>
            <p:cNvPr id="112" name="Text Box 38"/>
            <p:cNvSpPr txBox="1">
              <a:spLocks noChangeArrowheads="1"/>
            </p:cNvSpPr>
            <p:nvPr/>
          </p:nvSpPr>
          <p:spPr bwMode="auto">
            <a:xfrm>
              <a:off x="2976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3" name="Text Box 39"/>
            <p:cNvSpPr txBox="1">
              <a:spLocks noChangeArrowheads="1"/>
            </p:cNvSpPr>
            <p:nvPr/>
          </p:nvSpPr>
          <p:spPr bwMode="auto">
            <a:xfrm>
              <a:off x="3509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14" name="Text Box 40"/>
            <p:cNvSpPr txBox="1">
              <a:spLocks noChangeArrowheads="1"/>
            </p:cNvSpPr>
            <p:nvPr/>
          </p:nvSpPr>
          <p:spPr bwMode="auto">
            <a:xfrm>
              <a:off x="408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5" name="Text Box 41"/>
            <p:cNvSpPr txBox="1">
              <a:spLocks noChangeArrowheads="1"/>
            </p:cNvSpPr>
            <p:nvPr/>
          </p:nvSpPr>
          <p:spPr bwMode="auto">
            <a:xfrm>
              <a:off x="519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116" name="Text Box 42"/>
            <p:cNvSpPr txBox="1">
              <a:spLocks noChangeArrowheads="1"/>
            </p:cNvSpPr>
            <p:nvPr/>
          </p:nvSpPr>
          <p:spPr bwMode="auto">
            <a:xfrm>
              <a:off x="5184" y="1561"/>
              <a:ext cx="3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17" name="Rectangle 43"/>
            <p:cNvSpPr>
              <a:spLocks noChangeArrowheads="1"/>
            </p:cNvSpPr>
            <p:nvPr/>
          </p:nvSpPr>
          <p:spPr bwMode="auto">
            <a:xfrm>
              <a:off x="2208" y="158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44"/>
            <p:cNvSpPr>
              <a:spLocks noChangeShapeType="1"/>
            </p:cNvSpPr>
            <p:nvPr/>
          </p:nvSpPr>
          <p:spPr bwMode="auto">
            <a:xfrm>
              <a:off x="2848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45"/>
            <p:cNvSpPr>
              <a:spLocks noChangeShapeType="1"/>
            </p:cNvSpPr>
            <p:nvPr/>
          </p:nvSpPr>
          <p:spPr bwMode="auto">
            <a:xfrm>
              <a:off x="3392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46"/>
            <p:cNvSpPr>
              <a:spLocks noChangeShapeType="1"/>
            </p:cNvSpPr>
            <p:nvPr/>
          </p:nvSpPr>
          <p:spPr bwMode="auto">
            <a:xfrm>
              <a:off x="3904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Text Box 47"/>
            <p:cNvSpPr txBox="1">
              <a:spLocks noChangeArrowheads="1"/>
            </p:cNvSpPr>
            <p:nvPr/>
          </p:nvSpPr>
          <p:spPr bwMode="auto">
            <a:xfrm>
              <a:off x="2253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122" name="Text Box 48"/>
            <p:cNvSpPr txBox="1">
              <a:spLocks noChangeArrowheads="1"/>
            </p:cNvSpPr>
            <p:nvPr/>
          </p:nvSpPr>
          <p:spPr bwMode="auto">
            <a:xfrm>
              <a:off x="3372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49"/>
          <p:cNvGrpSpPr>
            <a:grpSpLocks/>
          </p:cNvGrpSpPr>
          <p:nvPr/>
        </p:nvGrpSpPr>
        <p:grpSpPr bwMode="auto">
          <a:xfrm>
            <a:off x="3633787" y="1868487"/>
            <a:ext cx="5434013" cy="417513"/>
            <a:chOff x="2208" y="841"/>
            <a:chExt cx="3423" cy="263"/>
          </a:xfrm>
        </p:grpSpPr>
        <p:sp>
          <p:nvSpPr>
            <p:cNvPr id="124" name="Text Box 50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25" name="Text Box 51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26" name="Text Box 52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27" name="Line 53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54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Text Box 55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0" name="Text Box 56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1" name="Text Box 57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132" name="Rectangle 58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59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60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61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6" name="Group 62"/>
          <p:cNvGrpSpPr>
            <a:grpSpLocks/>
          </p:cNvGrpSpPr>
          <p:nvPr/>
        </p:nvGrpSpPr>
        <p:grpSpPr bwMode="auto">
          <a:xfrm>
            <a:off x="3633787" y="3163887"/>
            <a:ext cx="5434013" cy="417513"/>
            <a:chOff x="2208" y="841"/>
            <a:chExt cx="3423" cy="263"/>
          </a:xfrm>
        </p:grpSpPr>
        <p:sp>
          <p:nvSpPr>
            <p:cNvPr id="137" name="Text Box 63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38" name="Text Box 64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139" name="Text Box 65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0" name="Line 66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67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Text Box 68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3" name="Text Box 69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4" name="Text Box 70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145" name="Rectangle 71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72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73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74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" name="AutoShape 75"/>
          <p:cNvSpPr>
            <a:spLocks noChangeArrowheads="1"/>
          </p:cNvSpPr>
          <p:nvPr/>
        </p:nvSpPr>
        <p:spPr bwMode="auto">
          <a:xfrm>
            <a:off x="228600" y="3124200"/>
            <a:ext cx="89154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conclusion…</a:t>
            </a:r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Simplifying MIPS: Define instructions to be same size as data word (one word) so that they can use the same memory (compiler can use </a:t>
            </a:r>
            <a:r>
              <a:rPr lang="en-US" dirty="0" err="1"/>
              <a:t>lw</a:t>
            </a:r>
            <a:r>
              <a:rPr lang="en-US" dirty="0"/>
              <a:t> and </a:t>
            </a:r>
            <a:r>
              <a:rPr lang="en-US" dirty="0" err="1"/>
              <a:t>sw</a:t>
            </a:r>
            <a:r>
              <a:rPr lang="en-US" dirty="0"/>
              <a:t>).</a:t>
            </a:r>
          </a:p>
          <a:p>
            <a:r>
              <a:rPr lang="en-US" dirty="0"/>
              <a:t>Computer actually stores programs as a series of these 32-bit numbers.</a:t>
            </a:r>
          </a:p>
          <a:p>
            <a:r>
              <a:rPr lang="en-US" dirty="0">
                <a:solidFill>
                  <a:schemeClr val="accent2"/>
                </a:solidFill>
              </a:rPr>
              <a:t>MIPS Machine Language Instruction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32 bits representing a single instruction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210175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422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4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422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422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4222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422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4223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422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422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4223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4223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422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3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4224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  <p:sp>
            <p:nvSpPr>
              <p:cNvPr id="214224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I</a:t>
                </a:r>
              </a:p>
            </p:txBody>
          </p:sp>
        </p:grpSp>
        <p:sp>
          <p:nvSpPr>
            <p:cNvPr id="214224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24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4260" name="Picture 4" descr="altai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7581" y="152400"/>
            <a:ext cx="4668838" cy="6477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9" name="Rectangle 3"/>
          <p:cNvSpPr>
            <a:spLocks noChangeArrowheads="1"/>
          </p:cNvSpPr>
          <p:nvPr/>
        </p:nvSpPr>
        <p:spPr bwMode="auto">
          <a:xfrm>
            <a:off x="596900" y="1054100"/>
            <a:ext cx="7429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0" name="Rectangle 4"/>
          <p:cNvSpPr>
            <a:spLocks noChangeArrowheads="1"/>
          </p:cNvSpPr>
          <p:nvPr/>
        </p:nvSpPr>
        <p:spPr bwMode="auto">
          <a:xfrm>
            <a:off x="857250" y="118745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tx1"/>
                </a:solidFill>
              </a:rPr>
              <a:t>High Level Language Program (e.g., C)</a:t>
            </a:r>
          </a:p>
        </p:txBody>
      </p:sp>
      <p:sp>
        <p:nvSpPr>
          <p:cNvPr id="2093061" name="Rectangle 5"/>
          <p:cNvSpPr>
            <a:spLocks noChangeArrowheads="1"/>
          </p:cNvSpPr>
          <p:nvPr/>
        </p:nvSpPr>
        <p:spPr bwMode="auto">
          <a:xfrm>
            <a:off x="857250" y="2133600"/>
            <a:ext cx="280035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accent2"/>
                </a:solidFill>
              </a:rPr>
              <a:t>Assembly  Language Program (e.g.,MIPS)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093062" name="Rectangle 6"/>
          <p:cNvSpPr>
            <a:spLocks noChangeArrowheads="1"/>
          </p:cNvSpPr>
          <p:nvPr/>
        </p:nvSpPr>
        <p:spPr bwMode="auto">
          <a:xfrm>
            <a:off x="908050" y="304800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rgbClr val="FFFF00"/>
                </a:solidFill>
              </a:rPr>
              <a:t>Machine  Language Program (MIPS)</a:t>
            </a:r>
          </a:p>
        </p:txBody>
      </p:sp>
      <p:sp>
        <p:nvSpPr>
          <p:cNvPr id="2093063" name="Rectangle 7"/>
          <p:cNvSpPr>
            <a:spLocks noChangeArrowheads="1"/>
          </p:cNvSpPr>
          <p:nvPr/>
        </p:nvSpPr>
        <p:spPr bwMode="auto">
          <a:xfrm>
            <a:off x="304800" y="441960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chemeClr val="hlink"/>
                </a:solidFill>
              </a:rPr>
              <a:t>Hardware Architecture Description (e.g.,</a:t>
            </a:r>
            <a:r>
              <a:rPr lang="en-US" sz="1800">
                <a:solidFill>
                  <a:schemeClr val="hlink"/>
                </a:solidFill>
              </a:rPr>
              <a:t> </a:t>
            </a:r>
            <a:r>
              <a:rPr lang="en-US" sz="1800" b="1">
                <a:solidFill>
                  <a:schemeClr val="hlink"/>
                </a:solidFill>
              </a:rPr>
              <a:t>block diagrams)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93064" name="Line 8"/>
          <p:cNvSpPr>
            <a:spLocks noChangeShapeType="1"/>
          </p:cNvSpPr>
          <p:nvPr/>
        </p:nvSpPr>
        <p:spPr bwMode="auto">
          <a:xfrm>
            <a:off x="2057400" y="17335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5" name="Rectangle 9"/>
          <p:cNvSpPr>
            <a:spLocks noChangeArrowheads="1"/>
          </p:cNvSpPr>
          <p:nvPr/>
        </p:nvSpPr>
        <p:spPr bwMode="auto">
          <a:xfrm>
            <a:off x="2197100" y="1828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093066" name="Rectangle 10"/>
          <p:cNvSpPr>
            <a:spLocks noChangeArrowheads="1"/>
          </p:cNvSpPr>
          <p:nvPr/>
        </p:nvSpPr>
        <p:spPr bwMode="auto">
          <a:xfrm>
            <a:off x="2222500" y="274320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093067" name="Line 11"/>
          <p:cNvSpPr>
            <a:spLocks noChangeShapeType="1"/>
          </p:cNvSpPr>
          <p:nvPr/>
        </p:nvSpPr>
        <p:spPr bwMode="auto">
          <a:xfrm>
            <a:off x="2108200" y="356870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8" name="Rectangle 12"/>
          <p:cNvSpPr>
            <a:spLocks noChangeArrowheads="1"/>
          </p:cNvSpPr>
          <p:nvPr/>
        </p:nvSpPr>
        <p:spPr bwMode="auto">
          <a:xfrm>
            <a:off x="381000" y="38100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093069" name="Rectangle 13"/>
          <p:cNvSpPr>
            <a:spLocks noChangeArrowheads="1"/>
          </p:cNvSpPr>
          <p:nvPr/>
        </p:nvSpPr>
        <p:spPr bwMode="auto">
          <a:xfrm>
            <a:off x="3733800" y="1219200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	temp = 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v[k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];</a:t>
            </a:r>
            <a:b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v[k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 = v[k+1];</a:t>
            </a:r>
            <a:b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v[k+1] = temp;</a:t>
            </a:r>
            <a:endParaRPr lang="en-US" sz="12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209307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114800" y="1981200"/>
            <a:ext cx="2667000" cy="1000125"/>
          </a:xfrm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0($s2)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4($s2)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0($s2)</a:t>
            </a:r>
          </a:p>
          <a:p>
            <a:pPr marL="342900" indent="-342900"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4($s2)</a:t>
            </a:r>
          </a:p>
        </p:txBody>
      </p:sp>
      <p:sp>
        <p:nvSpPr>
          <p:cNvPr id="2093071" name="Rectangle 15"/>
          <p:cNvSpPr>
            <a:spLocks noChangeArrowheads="1"/>
          </p:cNvSpPr>
          <p:nvPr/>
        </p:nvSpPr>
        <p:spPr bwMode="auto">
          <a:xfrm>
            <a:off x="5270500" y="405130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2" name="Rectangle 16"/>
          <p:cNvSpPr>
            <a:spLocks noChangeArrowheads="1"/>
          </p:cNvSpPr>
          <p:nvPr/>
        </p:nvSpPr>
        <p:spPr bwMode="auto">
          <a:xfrm>
            <a:off x="4038600" y="304800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0000 1001 1100 0110 1010 1111 0101 1000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1010 1111 0101 1000 0000 1001 1100 0110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1100 0110 1010 1111 0101 1000 0000 1001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0101 1000 0000 1001 1100 0110 1010 1111</a:t>
            </a:r>
            <a:r>
              <a:rPr lang="en-US" sz="1400" dirty="0">
                <a:solidFill>
                  <a:srgbClr val="FFFF00"/>
                </a:solidFill>
                <a:latin typeface="Courier" pitchFamily="-65" charset="0"/>
              </a:rPr>
              <a:t> </a:t>
            </a:r>
          </a:p>
        </p:txBody>
      </p:sp>
      <p:sp>
        <p:nvSpPr>
          <p:cNvPr id="2093073" name="Rectangle 17"/>
          <p:cNvSpPr>
            <a:spLocks noChangeArrowheads="1"/>
          </p:cNvSpPr>
          <p:nvPr/>
        </p:nvSpPr>
        <p:spPr bwMode="auto">
          <a:xfrm>
            <a:off x="844550" y="356870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4" name="Line 18"/>
          <p:cNvSpPr>
            <a:spLocks noChangeShapeType="1"/>
          </p:cNvSpPr>
          <p:nvPr/>
        </p:nvSpPr>
        <p:spPr bwMode="auto">
          <a:xfrm>
            <a:off x="2085975" y="2674938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5" name="Rectangle 19"/>
          <p:cNvSpPr>
            <a:spLocks noChangeArrowheads="1"/>
          </p:cNvSpPr>
          <p:nvPr/>
        </p:nvSpPr>
        <p:spPr bwMode="auto">
          <a:xfrm>
            <a:off x="381000" y="5822950"/>
            <a:ext cx="37338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/>
              <a:t>Logic Circuit Description (Circuit Schematic Diagrams)</a:t>
            </a:r>
          </a:p>
        </p:txBody>
      </p:sp>
      <p:sp>
        <p:nvSpPr>
          <p:cNvPr id="2093076" name="Line 20"/>
          <p:cNvSpPr>
            <a:spLocks noChangeShapeType="1"/>
          </p:cNvSpPr>
          <p:nvPr/>
        </p:nvSpPr>
        <p:spPr bwMode="auto">
          <a:xfrm>
            <a:off x="2286000" y="497681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7" name="Rectangle 21"/>
          <p:cNvSpPr>
            <a:spLocks noChangeArrowheads="1"/>
          </p:cNvSpPr>
          <p:nvPr/>
        </p:nvSpPr>
        <p:spPr bwMode="auto">
          <a:xfrm>
            <a:off x="381000" y="512127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cxnSp>
        <p:nvCxnSpPr>
          <p:cNvPr id="2093078" name="AutoShape 22"/>
          <p:cNvCxnSpPr>
            <a:cxnSpLocks noChangeShapeType="1"/>
            <a:stCxn id="2093081" idx="1"/>
            <a:endCxn id="2093081" idx="1"/>
          </p:cNvCxnSpPr>
          <p:nvPr/>
        </p:nvCxnSpPr>
        <p:spPr bwMode="auto">
          <a:xfrm>
            <a:off x="6019800" y="5344974"/>
            <a:ext cx="1588" cy="1588"/>
          </a:xfrm>
          <a:prstGeom prst="bentConnector3">
            <a:avLst>
              <a:gd name="adj1" fmla="val 47984887"/>
            </a:avLst>
          </a:prstGeom>
          <a:noFill/>
          <a:ln w="12700">
            <a:noFill/>
            <a:miter lim="800000"/>
            <a:headEnd/>
            <a:tailEnd type="triangle" w="med" len="med"/>
          </a:ln>
          <a:effectLst/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105400" y="4038600"/>
            <a:ext cx="1730375" cy="1447800"/>
            <a:chOff x="3216" y="2544"/>
            <a:chExt cx="1090" cy="912"/>
          </a:xfrm>
        </p:grpSpPr>
        <p:sp>
          <p:nvSpPr>
            <p:cNvPr id="2093080" name="Rectangle 24"/>
            <p:cNvSpPr>
              <a:spLocks noChangeArrowheads="1"/>
            </p:cNvSpPr>
            <p:nvPr/>
          </p:nvSpPr>
          <p:spPr bwMode="auto">
            <a:xfrm>
              <a:off x="3312" y="2688"/>
              <a:ext cx="994" cy="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Register File</a:t>
              </a:r>
              <a:endParaRPr lang="en-US" sz="2000"/>
            </a:p>
          </p:txBody>
        </p:sp>
        <p:sp>
          <p:nvSpPr>
            <p:cNvPr id="2093081" name="AutoShape 25"/>
            <p:cNvSpPr>
              <a:spLocks noChangeArrowheads="1"/>
            </p:cNvSpPr>
            <p:nvPr/>
          </p:nvSpPr>
          <p:spPr bwMode="auto">
            <a:xfrm>
              <a:off x="3456" y="3003"/>
              <a:ext cx="672" cy="36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093082" name="Line 26"/>
            <p:cNvSpPr>
              <a:spLocks noChangeShapeType="1"/>
            </p:cNvSpPr>
            <p:nvPr/>
          </p:nvSpPr>
          <p:spPr bwMode="auto">
            <a:xfrm>
              <a:off x="3600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3" name="Line 27"/>
            <p:cNvSpPr>
              <a:spLocks noChangeShapeType="1"/>
            </p:cNvSpPr>
            <p:nvPr/>
          </p:nvSpPr>
          <p:spPr bwMode="auto">
            <a:xfrm>
              <a:off x="3888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4" name="Line 28"/>
            <p:cNvSpPr>
              <a:spLocks noChangeShapeType="1"/>
            </p:cNvSpPr>
            <p:nvPr/>
          </p:nvSpPr>
          <p:spPr bwMode="auto">
            <a:xfrm>
              <a:off x="3792" y="336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5" name="Line 29"/>
            <p:cNvSpPr>
              <a:spLocks noChangeShapeType="1"/>
            </p:cNvSpPr>
            <p:nvPr/>
          </p:nvSpPr>
          <p:spPr bwMode="auto">
            <a:xfrm flipH="1">
              <a:off x="3216" y="34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6" name="Line 30"/>
            <p:cNvSpPr>
              <a:spLocks noChangeShapeType="1"/>
            </p:cNvSpPr>
            <p:nvPr/>
          </p:nvSpPr>
          <p:spPr bwMode="auto">
            <a:xfrm flipV="1">
              <a:off x="3216" y="2544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7" name="Line 31"/>
            <p:cNvSpPr>
              <a:spLocks noChangeShapeType="1"/>
            </p:cNvSpPr>
            <p:nvPr/>
          </p:nvSpPr>
          <p:spPr bwMode="auto">
            <a:xfrm>
              <a:off x="3216" y="25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8" name="Line 32"/>
            <p:cNvSpPr>
              <a:spLocks noChangeShapeType="1"/>
            </p:cNvSpPr>
            <p:nvPr/>
          </p:nvSpPr>
          <p:spPr bwMode="auto">
            <a:xfrm>
              <a:off x="3696" y="25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495800" y="5562600"/>
            <a:ext cx="2057400" cy="1143000"/>
            <a:chOff x="4176" y="3072"/>
            <a:chExt cx="1296" cy="720"/>
          </a:xfrm>
        </p:grpSpPr>
        <p:sp>
          <p:nvSpPr>
            <p:cNvPr id="2093090" name="Rectangle 34"/>
            <p:cNvSpPr>
              <a:spLocks noChangeArrowheads="1"/>
            </p:cNvSpPr>
            <p:nvPr/>
          </p:nvSpPr>
          <p:spPr bwMode="auto">
            <a:xfrm>
              <a:off x="4176" y="3072"/>
              <a:ext cx="1296" cy="720"/>
            </a:xfrm>
            <a:prstGeom prst="rect">
              <a:avLst/>
            </a:prstGeom>
            <a:solidFill>
              <a:srgbClr val="66FF3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093091" name="Picture 35" descr="gate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76" y="3072"/>
              <a:ext cx="1296" cy="699"/>
            </a:xfrm>
            <a:prstGeom prst="rect">
              <a:avLst/>
            </a:prstGeom>
            <a:noFill/>
          </p:spPr>
        </p:pic>
      </p:grp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sz="3600" dirty="0"/>
              <a:t>Levels of Representation (abstractions)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81000" y="2057400"/>
            <a:ext cx="8305800" cy="190500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69" grpId="0" autoUpdateAnimBg="0"/>
      <p:bldP spid="2093070" grpId="0" autoUpdateAnimBg="0"/>
      <p:bldP spid="2093072" grpId="0" autoUpdateAnimBg="0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Instruction Representation</a:t>
            </a:r>
          </a:p>
        </p:txBody>
      </p:sp>
      <p:sp>
        <p:nvSpPr>
          <p:cNvPr id="209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Big idea: stored program</a:t>
            </a:r>
          </a:p>
          <a:p>
            <a:pPr lvl="1"/>
            <a:r>
              <a:rPr lang="en-US"/>
              <a:t> consequences of stored program</a:t>
            </a:r>
          </a:p>
          <a:p>
            <a:r>
              <a:rPr lang="en-US"/>
              <a:t>Instructions as numbers</a:t>
            </a:r>
          </a:p>
          <a:p>
            <a:r>
              <a:rPr lang="en-US"/>
              <a:t>Instruction encoding </a:t>
            </a:r>
          </a:p>
          <a:p>
            <a:r>
              <a:rPr lang="en-US"/>
              <a:t>MIPS instruction format for Add instructions</a:t>
            </a:r>
          </a:p>
          <a:p>
            <a:r>
              <a:rPr lang="en-US"/>
              <a:t>MIPS instruction format for Immediate, Data transfer instructions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Idea: Stored-Program Concept</a:t>
            </a:r>
          </a:p>
        </p:txBody>
      </p:sp>
      <p:sp>
        <p:nvSpPr>
          <p:cNvPr id="209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Computers built on 2 key principles:</a:t>
            </a:r>
          </a:p>
          <a:p>
            <a:pPr lvl="1"/>
            <a:r>
              <a:rPr lang="en-US" dirty="0"/>
              <a:t>Instructions are represented as bit patterns - can think of these as numbers.</a:t>
            </a:r>
          </a:p>
          <a:p>
            <a:pPr lvl="1"/>
            <a:r>
              <a:rPr lang="en-US" dirty="0"/>
              <a:t>Therefore, entire programs can be stored in memory to be read or written just like data.</a:t>
            </a:r>
          </a:p>
          <a:p>
            <a:r>
              <a:rPr lang="en-US" dirty="0"/>
              <a:t>Simplifies SW/HW of computer systems: </a:t>
            </a:r>
          </a:p>
          <a:p>
            <a:pPr lvl="1"/>
            <a:r>
              <a:rPr lang="en-US" dirty="0"/>
              <a:t>Memory technology for data also used for programs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dirty="0"/>
              <a:t>Consequence #1: Everything Addressed</a:t>
            </a:r>
          </a:p>
        </p:txBody>
      </p:sp>
      <p:sp>
        <p:nvSpPr>
          <p:cNvPr id="209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/>
              <a:t>Since all instructions and data are stored in memory, everything has a memory address: instructions, data words</a:t>
            </a:r>
          </a:p>
          <a:p>
            <a:pPr lvl="1">
              <a:spcAft>
                <a:spcPts val="0"/>
              </a:spcAft>
            </a:pPr>
            <a:r>
              <a:rPr lang="en-US" sz="2400" dirty="0"/>
              <a:t>both branches and jumps use these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C pointers are just memory addresses: they can point to anything in memory</a:t>
            </a:r>
          </a:p>
          <a:p>
            <a:pPr lvl="1">
              <a:spcAft>
                <a:spcPts val="0"/>
              </a:spcAft>
            </a:pPr>
            <a:r>
              <a:rPr lang="en-US" sz="2400" dirty="0"/>
              <a:t>Unconstrained use of addresses can lead to nasty bugs; up to you in C; limits in Java</a:t>
            </a:r>
          </a:p>
          <a:p>
            <a:pPr>
              <a:spcAft>
                <a:spcPts val="0"/>
              </a:spcAft>
            </a:pPr>
            <a:r>
              <a:rPr lang="en-US" sz="2800" dirty="0"/>
              <a:t>One register keeps address of instruction being executed: </a:t>
            </a:r>
            <a:r>
              <a:rPr lang="en-US" sz="2800" b="1" dirty="0">
                <a:solidFill>
                  <a:schemeClr val="accent2"/>
                </a:solidFill>
              </a:rPr>
              <a:t>“Program Counter” (PC)</a:t>
            </a:r>
          </a:p>
          <a:p>
            <a:pPr lvl="1">
              <a:spcAft>
                <a:spcPts val="0"/>
              </a:spcAft>
            </a:pPr>
            <a:r>
              <a:rPr lang="en-US" sz="2400" dirty="0"/>
              <a:t>Basically a pointer to memory: Intel calls it Instruction Address Pointer, a better name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 #2: Binary Compatibility</a:t>
            </a:r>
          </a:p>
        </p:txBody>
      </p:sp>
      <p:sp>
        <p:nvSpPr>
          <p:cNvPr id="210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Programs are distributed in binary form</a:t>
            </a:r>
          </a:p>
          <a:p>
            <a:pPr lvl="1"/>
            <a:r>
              <a:rPr lang="en-US" sz="2400" dirty="0"/>
              <a:t>Programs bound to specific instruction set</a:t>
            </a:r>
          </a:p>
          <a:p>
            <a:pPr lvl="1"/>
            <a:r>
              <a:rPr lang="en-US" sz="2400" dirty="0"/>
              <a:t>Different version for </a:t>
            </a:r>
            <a:r>
              <a:rPr lang="en-US" sz="2400" dirty="0">
                <a:solidFill>
                  <a:schemeClr val="accent2"/>
                </a:solidFill>
              </a:rPr>
              <a:t>Macintoshes </a:t>
            </a:r>
            <a:r>
              <a:rPr lang="en-US" sz="2400" dirty="0"/>
              <a:t>and </a:t>
            </a:r>
            <a:r>
              <a:rPr lang="en-US" sz="2400" dirty="0">
                <a:solidFill>
                  <a:schemeClr val="accent1"/>
                </a:solidFill>
              </a:rPr>
              <a:t>PC</a:t>
            </a:r>
            <a:r>
              <a:rPr lang="en-US" sz="2400" dirty="0"/>
              <a:t>s</a:t>
            </a:r>
          </a:p>
          <a:p>
            <a:r>
              <a:rPr lang="en-US" sz="2800" dirty="0"/>
              <a:t>New machines want to run old programs (“binaries”) as well as programs compiled to new instructions</a:t>
            </a:r>
          </a:p>
          <a:p>
            <a:r>
              <a:rPr lang="en-US" sz="2800" dirty="0"/>
              <a:t>Leads to “backward compatible” instruction set evolving over time</a:t>
            </a:r>
          </a:p>
          <a:p>
            <a:r>
              <a:rPr lang="en-US" sz="2800" dirty="0"/>
              <a:t>Selection of Intel 8086 in 1981 for 1st IBM PC is major reason latest PCs still use 80x86 instruction set (Pentium 4); could still run program from 1981 PC today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Instructions as Numbers (1/2)</a:t>
            </a:r>
          </a:p>
        </p:txBody>
      </p:sp>
      <p:sp>
        <p:nvSpPr>
          <p:cNvPr id="210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 all data we work with is in words (32-bit blocks):</a:t>
            </a:r>
          </a:p>
          <a:p>
            <a:pPr lvl="1"/>
            <a:r>
              <a:rPr lang="en-US" dirty="0"/>
              <a:t>Each register is a word.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lw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sw</a:t>
            </a:r>
            <a:r>
              <a:rPr lang="en-US" dirty="0"/>
              <a:t> both access memory one word at a time.</a:t>
            </a:r>
          </a:p>
          <a:p>
            <a:r>
              <a:rPr lang="en-US" dirty="0"/>
              <a:t>So how do we represent instructions?</a:t>
            </a:r>
          </a:p>
          <a:p>
            <a:pPr lvl="1"/>
            <a:r>
              <a:rPr lang="en-US" dirty="0"/>
              <a:t>Remember: Computer only understands 1s and 0s, so “</a:t>
            </a: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add $t0,$0,$0</a:t>
            </a:r>
            <a:r>
              <a:rPr lang="en-US" dirty="0"/>
              <a:t>” is meaningless.</a:t>
            </a:r>
          </a:p>
          <a:p>
            <a:pPr lvl="1"/>
            <a:r>
              <a:rPr lang="en-US" dirty="0"/>
              <a:t>MIPS wants simplicity: since data is in words, make instructions be words too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Instructions as Numbers (2/2)</a:t>
            </a:r>
          </a:p>
        </p:txBody>
      </p:sp>
      <p:sp>
        <p:nvSpPr>
          <p:cNvPr id="210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word is 32 bits, so divide instruction word into “</a:t>
            </a:r>
            <a:r>
              <a:rPr lang="en-US" dirty="0">
                <a:solidFill>
                  <a:schemeClr val="accent2"/>
                </a:solidFill>
              </a:rPr>
              <a:t>fields</a:t>
            </a:r>
            <a:r>
              <a:rPr lang="en-US" dirty="0"/>
              <a:t>”.</a:t>
            </a:r>
          </a:p>
          <a:p>
            <a:r>
              <a:rPr lang="en-US" dirty="0"/>
              <a:t>Each field tells processor something about instruction.</a:t>
            </a:r>
          </a:p>
          <a:p>
            <a:r>
              <a:rPr lang="en-US" dirty="0"/>
              <a:t>We could define different fields for each instruction, but MIPS is based on simplicity, so define 3 basic types of instruction formats:</a:t>
            </a:r>
          </a:p>
          <a:p>
            <a:pPr lvl="1"/>
            <a:r>
              <a:rPr lang="en-US" dirty="0"/>
              <a:t>R-format</a:t>
            </a:r>
          </a:p>
          <a:p>
            <a:pPr lvl="1"/>
            <a:r>
              <a:rPr lang="en-US" dirty="0"/>
              <a:t>I-format</a:t>
            </a:r>
          </a:p>
          <a:p>
            <a:pPr lvl="1"/>
            <a:r>
              <a:rPr lang="en-US" dirty="0"/>
              <a:t>J-format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35812</TotalTime>
  <Pages>47</Pages>
  <Words>1983</Words>
  <Application>Microsoft Office PowerPoint</Application>
  <PresentationFormat>信纸(8.5x11 英寸)</PresentationFormat>
  <Paragraphs>326</Paragraphs>
  <Slides>28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6" baseType="lpstr">
      <vt:lpstr>18 VAG Rounded Black   09390</vt:lpstr>
      <vt:lpstr>18 VAG Rounded Bold   07390</vt:lpstr>
      <vt:lpstr>18 VAG Rounded Light   02390</vt:lpstr>
      <vt:lpstr>18 VAG Rounded Thin   55390</vt:lpstr>
      <vt:lpstr>AppleGaramond Bd</vt:lpstr>
      <vt:lpstr>MS PGothic</vt:lpstr>
      <vt:lpstr>MS PGothic</vt:lpstr>
      <vt:lpstr>Arial</vt:lpstr>
      <vt:lpstr>Corbel</vt:lpstr>
      <vt:lpstr>Courier</vt:lpstr>
      <vt:lpstr>Courier New</vt:lpstr>
      <vt:lpstr>Helvetica</vt:lpstr>
      <vt:lpstr>Times</vt:lpstr>
      <vt:lpstr>Times New Roman</vt:lpstr>
      <vt:lpstr>Wingdings</vt:lpstr>
      <vt:lpstr>Wingdings 2</vt:lpstr>
      <vt:lpstr>Wingdings 3</vt:lpstr>
      <vt:lpstr>Metro</vt:lpstr>
      <vt:lpstr>PowerPoint 演示文稿</vt:lpstr>
      <vt:lpstr>Review</vt:lpstr>
      <vt:lpstr>Levels of Representation (abstractions)</vt:lpstr>
      <vt:lpstr>Overview – Instruction Representation</vt:lpstr>
      <vt:lpstr>Big Idea: Stored-Program Concept</vt:lpstr>
      <vt:lpstr>Consequence #1: Everything Addressed</vt:lpstr>
      <vt:lpstr>Consequence #2: Binary Compatibility</vt:lpstr>
      <vt:lpstr>Instructions as Numbers (1/2)</vt:lpstr>
      <vt:lpstr>Instructions as Numbers (2/2)</vt:lpstr>
      <vt:lpstr>Instruction Formats</vt:lpstr>
      <vt:lpstr>R-Format Instructions (1/5)</vt:lpstr>
      <vt:lpstr>R-Format Instructions (2/5)</vt:lpstr>
      <vt:lpstr>R-Format Instructions (3/5)</vt:lpstr>
      <vt:lpstr>R-Format Instructions (4/5)</vt:lpstr>
      <vt:lpstr>R-Format Instructions (5/5)</vt:lpstr>
      <vt:lpstr>R-Format Example (1/2)</vt:lpstr>
      <vt:lpstr>R-Format Example (2/2)</vt:lpstr>
      <vt:lpstr>Administrivia</vt:lpstr>
      <vt:lpstr>I-Format Instructions (1/4)</vt:lpstr>
      <vt:lpstr>I-Format Instructions (2/4)</vt:lpstr>
      <vt:lpstr>I-Format Instructions (3/4)</vt:lpstr>
      <vt:lpstr>I-Format Instructions (4/4)</vt:lpstr>
      <vt:lpstr>I-Format Example (1/2)</vt:lpstr>
      <vt:lpstr>I-Format Example (2/2)</vt:lpstr>
      <vt:lpstr>Peer Instruction</vt:lpstr>
      <vt:lpstr>Peer Instruction Answer</vt:lpstr>
      <vt:lpstr>In conclusion…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元庆 成</cp:lastModifiedBy>
  <cp:revision>2441</cp:revision>
  <cp:lastPrinted>2010-02-19T07:51:13Z</cp:lastPrinted>
  <dcterms:created xsi:type="dcterms:W3CDTF">2010-02-19T03:33:33Z</dcterms:created>
  <dcterms:modified xsi:type="dcterms:W3CDTF">2020-09-18T06:29:35Z</dcterms:modified>
</cp:coreProperties>
</file>