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78" r:id="rId2"/>
    <p:sldId id="302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31" r:id="rId27"/>
    <p:sldId id="329" r:id="rId28"/>
    <p:sldId id="330" r:id="rId29"/>
  </p:sldIdLst>
  <p:sldSz cx="9144000" cy="6858000" type="letter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89B3"/>
    <a:srgbClr val="67AEBD"/>
    <a:srgbClr val="91A8BE"/>
    <a:srgbClr val="FFFF2F"/>
    <a:srgbClr val="32415C"/>
    <a:srgbClr val="FB0A10"/>
    <a:srgbClr val="94F0E4"/>
    <a:srgbClr val="5771A0"/>
    <a:srgbClr val="80008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5404" autoAdjust="0"/>
  </p:normalViewPr>
  <p:slideViewPr>
    <p:cSldViewPr>
      <p:cViewPr varScale="1">
        <p:scale>
          <a:sx n="86" d="100"/>
          <a:sy n="86" d="100"/>
        </p:scale>
        <p:origin x="1122" y="102"/>
      </p:cViewPr>
      <p:guideLst>
        <p:guide orient="horz" pos="216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82" y="-90"/>
      </p:cViewPr>
      <p:guideLst>
        <p:guide orient="horz" pos="2931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82" tIns="45329" rIns="92282" bIns="45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We want this to be in font 11 and justify.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pitchFamily="-65" charset="0"/>
        <a:ea typeface="ＭＳ Ｐゴシック" charset="-128"/>
        <a:cs typeface="ＭＳ Ｐゴシック" charset="-128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0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2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2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45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4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66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6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86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8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7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0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7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2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8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4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6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15" tIns="46656" rIns="93315" bIns="466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88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8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0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42" tIns="45361" rIns="92342" bIns="4536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408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9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30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29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32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50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35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0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37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39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15" tIns="46656" rIns="93315" bIns="46656">
            <a:prstTxWarp prst="textNoShape">
              <a:avLst/>
            </a:prstTxWarp>
          </a:bodyPr>
          <a:lstStyle/>
          <a:p>
            <a:r>
              <a:rPr lang="en-US"/>
              <a:t>1 PERSON VOTE: Pink: 40%, Reed: 30%, Yellow: 20%, Blue: 20%</a:t>
            </a:r>
          </a:p>
          <a:p>
            <a:r>
              <a:rPr lang="en-US"/>
              <a:t>Afterwards: Pink 90%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39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15" tIns="46656" rIns="93315" bIns="46656">
            <a:prstTxWarp prst="textNoShape">
              <a:avLst/>
            </a:prstTxWarp>
          </a:bodyPr>
          <a:lstStyle/>
          <a:p>
            <a:r>
              <a:rPr lang="en-US"/>
              <a:t>1 PERSON VOTE: Pink: 40%, Reed: 30%, Yellow: 20%, Blue: 20%</a:t>
            </a:r>
          </a:p>
          <a:p>
            <a:r>
              <a:rPr lang="en-US"/>
              <a:t>Afterwards: Pink 90%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3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15" tIns="46656" rIns="93315" bIns="466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52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5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61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3782" tIns="46069" rIns="93782" bIns="46069">
            <a:prstTxWarp prst="textNoShape">
              <a:avLst/>
            </a:prstTxWarp>
          </a:bodyPr>
          <a:lstStyle/>
          <a:p>
            <a:r>
              <a:rPr lang="en-US"/>
              <a:t>credential:</a:t>
            </a:r>
          </a:p>
          <a:p>
            <a:r>
              <a:rPr lang="en-US"/>
              <a:t>bring a computer</a:t>
            </a:r>
          </a:p>
          <a:p>
            <a:r>
              <a:rPr lang="en-US"/>
              <a:t>die photo</a:t>
            </a:r>
          </a:p>
          <a:p>
            <a:r>
              <a:rPr lang="en-US"/>
              <a:t>wafer</a:t>
            </a:r>
          </a:p>
          <a:p>
            <a:endParaRPr lang="en-US"/>
          </a:p>
          <a:p>
            <a:r>
              <a:rPr lang="en-US"/>
              <a:t>:</a:t>
            </a:r>
          </a:p>
          <a:p>
            <a:r>
              <a:rPr lang="en-US"/>
              <a:t>This can be an hidden slide.  I just want to use this to do my own planning.</a:t>
            </a:r>
          </a:p>
          <a:p>
            <a:r>
              <a:rPr lang="en-US"/>
              <a:t>I have rearranged Culler’s lecture slides slightly and add more slides.  This covers everything he covers in his first lecture (and more) but may </a:t>
            </a:r>
          </a:p>
          <a:p>
            <a:r>
              <a:rPr lang="en-US"/>
              <a:t>We will save the fun part, “ Levels of Organization,” at the end (so student can stay awake): I will show the internal stricture of the SS10/20.</a:t>
            </a:r>
          </a:p>
          <a:p>
            <a:endParaRPr lang="en-US"/>
          </a:p>
          <a:p>
            <a:r>
              <a:rPr lang="en-US"/>
              <a:t>Notes to Patterson: You may want to edit the slides in your section or add extra slides to taylor your needs. </a:t>
            </a:r>
          </a:p>
        </p:txBody>
      </p:sp>
      <p:sp>
        <p:nvSpPr>
          <p:cNvPr id="2096131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4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4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3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4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8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3757529E-B9E9-4D07-A8F2-BB09529B1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5DD7C601-209F-40D3-98BC-20DD7722DC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96439EB9-D70F-48A7-BBA6-8132AA7C5D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5727700" cy="4746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48100" cy="213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86300" y="1143000"/>
            <a:ext cx="3848100" cy="2138363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17296AFF-E97A-4074-8EFC-88FBCCD940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B4BF27AD-C49C-4753-9BED-CCFF787B30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57200" y="989012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101600">
              <a:schemeClr val="tx2">
                <a:alpha val="75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990601"/>
            <a:ext cx="4038600" cy="53058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990601"/>
            <a:ext cx="4038600" cy="53058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Placeholder 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914400" y="6654800"/>
            <a:ext cx="49530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CS61C </a:t>
            </a:r>
            <a:r>
              <a:rPr lang="en-US" sz="1000" b="1">
                <a:solidFill>
                  <a:srgbClr val="FFFF00"/>
                </a:solidFill>
                <a:latin typeface="18 VAG Rounded Bold   07390"/>
              </a:rPr>
              <a:t>L12 Introduction to MIPS : Procedures II &amp; Logical</a:t>
            </a:r>
            <a:r>
              <a:rPr lang="en-US" sz="1000" b="1" baseline="0">
                <a:solidFill>
                  <a:srgbClr val="FFFF00"/>
                </a:solidFill>
                <a:latin typeface="18 VAG Rounded Bold   07390"/>
              </a:rPr>
              <a:t> Ops</a:t>
            </a:r>
            <a:r>
              <a:rPr lang="en-US" sz="1000" b="1">
                <a:solidFill>
                  <a:srgbClr val="FFFF00"/>
                </a:solidFill>
                <a:latin typeface="18 VAG Rounded Bold   07390"/>
              </a:rPr>
              <a:t> </a:t>
            </a:r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(</a:t>
            </a:r>
            <a:fld id="{A675322B-6B6F-8840-A2AB-2E8B2F733D1E}" type="slidenum">
              <a:rPr lang="en-US" sz="1000" b="1">
                <a:solidFill>
                  <a:schemeClr val="tx1"/>
                </a:solidFill>
                <a:latin typeface="18 VAG Rounded Bold   07390"/>
              </a:rPr>
              <a:pPr>
                <a:defRPr/>
              </a:pPr>
              <a:t>‹#›</a:t>
            </a:fld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)</a:t>
            </a:r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7493000" y="6651625"/>
            <a:ext cx="1654175" cy="204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Garcia, Spring 2010 © UCB</a:t>
            </a:r>
          </a:p>
        </p:txBody>
      </p:sp>
      <p:pic>
        <p:nvPicPr>
          <p:cNvPr id="14" name="Picture 1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192838"/>
            <a:ext cx="8509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7456432A-154C-4E40-895D-64BA64933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54407C3D-B081-48CC-B1A5-7AD3CD21A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0ABA5629-1446-4C33-BC73-B73CD3C3B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DC155539-8C0D-4B78-9F60-8CEDDE9CEC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20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596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06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596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06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596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1298" y="1395380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06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C3D42032-9C79-42F6-B9B6-45455687F8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36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989012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101600">
              <a:schemeClr val="tx2">
                <a:alpha val="75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0" y="6654800"/>
            <a:ext cx="49530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FFFF00"/>
                </a:solidFill>
                <a:latin typeface="18 VAG Rounded Bold   07390"/>
              </a:rPr>
              <a:t>L8 : MIPS</a:t>
            </a:r>
            <a:r>
              <a:rPr lang="en-US" sz="1000" b="1" baseline="0" dirty="0">
                <a:solidFill>
                  <a:srgbClr val="FFFF00"/>
                </a:solidFill>
                <a:latin typeface="18 VAG Rounded Bold   07390"/>
              </a:rPr>
              <a:t> Instruction Representation I </a:t>
            </a:r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(</a:t>
            </a:r>
            <a:fld id="{A675322B-6B6F-8840-A2AB-2E8B2F733D1E}" type="slidenum">
              <a:rPr lang="en-US" sz="1000" b="1">
                <a:solidFill>
                  <a:schemeClr val="tx1"/>
                </a:solidFill>
                <a:latin typeface="18 VAG Rounded Bold   07390"/>
              </a:rPr>
              <a:pPr>
                <a:defRPr/>
              </a:pPr>
              <a:t>‹#›</a:t>
            </a:fld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)</a:t>
            </a: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>
            <a:off x="7693251" y="6651625"/>
            <a:ext cx="1453924" cy="2051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Cheng, fall 2020 © BUAA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18 VAG Rounded Bold   07390"/>
          <a:ea typeface="ＭＳ Ｐゴシック" charset="-128"/>
          <a:cs typeface="AppleGaramond Bd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b="0" kern="1200">
          <a:solidFill>
            <a:schemeClr val="tx1"/>
          </a:solidFill>
          <a:latin typeface="18 VAG Rounded Thin   55390"/>
          <a:ea typeface="ＭＳ Ｐゴシック" charset="-128"/>
          <a:cs typeface="ＭＳ Ｐゴシック" charset="-128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SzPct val="90000"/>
        <a:buFont typeface="Wingdings" pitchFamily="2" charset="2"/>
        <a:buChar char=""/>
        <a:defRPr sz="2600" kern="1200">
          <a:solidFill>
            <a:srgbClr val="FFE39D"/>
          </a:solidFill>
          <a:latin typeface="18 VAG Rounded Light   02390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"/>
        <a:defRPr sz="2400" kern="1200">
          <a:solidFill>
            <a:srgbClr val="A7D6FF"/>
          </a:solidFill>
          <a:latin typeface="18 VAG Rounded Light   02390"/>
          <a:ea typeface="ＭＳ Ｐゴシック" charset="-128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3" pitchFamily="18" charset="2"/>
        <a:buChar char=""/>
        <a:defRPr sz="2200" kern="1200">
          <a:solidFill>
            <a:srgbClr val="F273AF"/>
          </a:solidFill>
          <a:latin typeface="18 VAG Rounded Light   02390"/>
          <a:ea typeface="ＭＳ Ｐゴシック" charset="-128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18 VAG Rounded Light   02390"/>
          <a:ea typeface="ＭＳ Ｐゴシック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981200" y="55036"/>
            <a:ext cx="7162800" cy="2814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 anchor="ctr">
            <a:prstTxWarp prst="textNoShape">
              <a:avLst/>
            </a:prstTxWarp>
            <a:spAutoFit/>
          </a:bodyPr>
          <a:lstStyle/>
          <a:p>
            <a:pPr lvl="0" algn="ctr" eaLnBrk="0" hangingPunct="0">
              <a:lnSpc>
                <a:spcPct val="77000"/>
              </a:lnSpc>
            </a:pPr>
            <a:r>
              <a:rPr lang="en-US" altLang="zh-CN" sz="3600" dirty="0">
                <a:solidFill>
                  <a:srgbClr val="D6ECFF"/>
                </a:solidFill>
                <a:latin typeface="18 VAG Rounded Black   09390" charset="0"/>
                <a:ea typeface="MS PGothic" panose="020B0600070205080204" pitchFamily="34" charset="-128"/>
              </a:rPr>
              <a:t>Computer Architecture</a:t>
            </a:r>
          </a:p>
          <a:p>
            <a:pPr lvl="0" algn="ctr" eaLnBrk="0" hangingPunct="0">
              <a:lnSpc>
                <a:spcPct val="77000"/>
              </a:lnSpc>
            </a:pPr>
            <a:r>
              <a:rPr lang="zh-CN" altLang="en-US" sz="3600" dirty="0">
                <a:solidFill>
                  <a:srgbClr val="D6ECFF"/>
                </a:solidFill>
                <a:latin typeface="18 VAG Rounded Black   09390" charset="0"/>
                <a:ea typeface="MS PGothic" panose="020B0600070205080204" pitchFamily="34" charset="-128"/>
              </a:rPr>
              <a:t>（计算机体系结构）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</a:rPr>
            </a:br>
            <a:br>
              <a:rPr lang="en-US" sz="3200" b="1" dirty="0">
                <a:solidFill>
                  <a:schemeClr val="tx2"/>
                </a:solidFill>
                <a:latin typeface="18 VAG Rounded Bold   07390"/>
              </a:rPr>
            </a:br>
            <a:r>
              <a:rPr lang="en-US" sz="3200" b="1" dirty="0">
                <a:solidFill>
                  <a:schemeClr val="tx2"/>
                </a:solidFill>
                <a:latin typeface="18 VAG Rounded Bold   07390"/>
              </a:rPr>
              <a:t> </a:t>
            </a:r>
            <a:r>
              <a:rPr lang="en-US" sz="3200" b="1" dirty="0">
                <a:latin typeface="18 VAG Rounded Bold   07390"/>
              </a:rPr>
              <a:t>Lecture </a:t>
            </a:r>
            <a:r>
              <a:rPr lang="en-US" altLang="zh-CN" sz="3200" b="1" dirty="0">
                <a:latin typeface="18 VAG Rounded Bold   07390"/>
              </a:rPr>
              <a:t>8</a:t>
            </a:r>
            <a:br>
              <a:rPr lang="en-US" sz="3200" b="1" dirty="0">
                <a:latin typeface="18 VAG Rounded Bold   07390"/>
              </a:rPr>
            </a:br>
            <a:r>
              <a:rPr lang="en-US" sz="3200" b="1" dirty="0">
                <a:latin typeface="18 VAG Rounded Bold   07390"/>
              </a:rPr>
              <a:t>MIPS Instruction Representation I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</a:rPr>
            </a:br>
            <a:br>
              <a:rPr lang="en-US" sz="3200" b="1" dirty="0">
                <a:solidFill>
                  <a:schemeClr val="tx2"/>
                </a:solidFill>
                <a:latin typeface="18 VAG Rounded Bold   07390"/>
              </a:rPr>
            </a:br>
            <a:r>
              <a:rPr lang="en-US" sz="3200" b="1">
                <a:solidFill>
                  <a:schemeClr val="tx2"/>
                </a:solidFill>
                <a:latin typeface="18 VAG Rounded Bold   07390"/>
              </a:rPr>
              <a:t> </a:t>
            </a:r>
            <a:r>
              <a:rPr lang="en-US" sz="3200" b="1">
                <a:solidFill>
                  <a:schemeClr val="tx1"/>
                </a:solidFill>
                <a:latin typeface="18 VAG Rounded Bold   07390"/>
              </a:rPr>
              <a:t>20</a:t>
            </a:r>
            <a:r>
              <a:rPr lang="en-US" altLang="zh-CN" sz="3200" b="1">
                <a:solidFill>
                  <a:schemeClr val="tx1"/>
                </a:solidFill>
                <a:latin typeface="18 VAG Rounded Bold   07390"/>
              </a:rPr>
              <a:t>2</a:t>
            </a:r>
            <a:r>
              <a:rPr lang="en-US" sz="3200" b="1">
                <a:solidFill>
                  <a:schemeClr val="tx1"/>
                </a:solidFill>
                <a:latin typeface="18 VAG Rounded Bold   07390"/>
              </a:rPr>
              <a:t>0-</a:t>
            </a:r>
            <a:r>
              <a:rPr lang="en-US" altLang="zh-CN" sz="3200" b="1">
                <a:solidFill>
                  <a:schemeClr val="tx1"/>
                </a:solidFill>
                <a:latin typeface="18 VAG Rounded Bold   07390"/>
              </a:rPr>
              <a:t>09</a:t>
            </a:r>
            <a:r>
              <a:rPr lang="en-US" sz="3200" b="1">
                <a:solidFill>
                  <a:schemeClr val="tx1"/>
                </a:solidFill>
                <a:latin typeface="18 VAG Rounded Bold   07390"/>
              </a:rPr>
              <a:t>-</a:t>
            </a:r>
            <a:r>
              <a:rPr lang="en-US" altLang="zh-CN" sz="3200" b="1">
                <a:solidFill>
                  <a:schemeClr val="tx1"/>
                </a:solidFill>
                <a:latin typeface="18 VAG Rounded Bold   07390"/>
              </a:rPr>
              <a:t>18</a:t>
            </a:r>
            <a:endParaRPr lang="en-US" sz="3200" b="1" dirty="0">
              <a:solidFill>
                <a:schemeClr val="tx1"/>
              </a:solidFill>
              <a:latin typeface="18 VAG Rounded Bold   07390"/>
            </a:endParaRPr>
          </a:p>
        </p:txBody>
      </p:sp>
      <p:pic>
        <p:nvPicPr>
          <p:cNvPr id="11" name="图片 1">
            <a:extLst>
              <a:ext uri="{FF2B5EF4-FFF2-40B4-BE49-F238E27FC236}">
                <a16:creationId xmlns:a16="http://schemas.microsoft.com/office/drawing/2014/main" id="{B774EEFA-7B8D-46F9-AEB6-F5A0A8FAD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14313"/>
            <a:ext cx="14954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50">
            <a:extLst>
              <a:ext uri="{FF2B5EF4-FFF2-40B4-BE49-F238E27FC236}">
                <a16:creationId xmlns:a16="http://schemas.microsoft.com/office/drawing/2014/main" id="{ADD79D8E-0AED-41CC-8CBF-A96D4B468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38400"/>
            <a:ext cx="1905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600">
                <a:solidFill>
                  <a:schemeClr val="accent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chemeClr val="bg2"/>
                </a:solidFill>
                <a:latin typeface="18 VAG Rounded Black   09390" charset="0"/>
              </a:rPr>
              <a:t>Lecturer </a:t>
            </a:r>
          </a:p>
          <a:p>
            <a:pPr algn="ctr" eaLnBrk="1" hangingPunct="1"/>
            <a:r>
              <a:rPr lang="en-US" altLang="zh-CN" sz="2000" b="1" dirty="0">
                <a:solidFill>
                  <a:schemeClr val="bg2"/>
                </a:solidFill>
                <a:latin typeface="18 VAG Rounded Black   09390" charset="0"/>
              </a:rPr>
              <a:t>Yuanqing Cheng</a:t>
            </a:r>
          </a:p>
          <a:p>
            <a:pPr algn="ctr" eaLnBrk="1" hangingPunct="1"/>
            <a:endParaRPr lang="en-US" altLang="zh-CN" sz="2000" b="1" dirty="0">
              <a:solidFill>
                <a:schemeClr val="bg2"/>
              </a:solidFill>
              <a:latin typeface="18 VAG Rounded Black   09390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C4A1F2B-776F-4ACE-87C2-C9A52720F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3200400"/>
            <a:ext cx="6316469" cy="12192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5801133-0AC9-4CDD-91E2-D8EB2A9C31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9283" y="4750860"/>
            <a:ext cx="2900363" cy="180572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79D24D4-3300-4AF6-A41E-7C20397236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5214" y="4737480"/>
            <a:ext cx="3439571" cy="18191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Formats</a:t>
            </a:r>
          </a:p>
        </p:txBody>
      </p:sp>
      <p:sp>
        <p:nvSpPr>
          <p:cNvPr id="210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I-format</a:t>
            </a:r>
            <a:r>
              <a:rPr lang="en-US" dirty="0"/>
              <a:t>: used for instructions with </a:t>
            </a:r>
            <a:r>
              <a:rPr lang="en-US" dirty="0" err="1"/>
              <a:t>immediates</a:t>
            </a:r>
            <a:r>
              <a:rPr lang="en-US" dirty="0"/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/>
                <a:cs typeface="Courier New"/>
              </a:rPr>
              <a:t>lw</a:t>
            </a:r>
            <a:r>
              <a:rPr lang="en-US" dirty="0"/>
              <a:t> and </a:t>
            </a:r>
            <a:r>
              <a:rPr lang="en-US" b="1" dirty="0" err="1">
                <a:solidFill>
                  <a:schemeClr val="accent2"/>
                </a:solidFill>
                <a:latin typeface="Courier New"/>
                <a:cs typeface="Courier New"/>
              </a:rPr>
              <a:t>sw</a:t>
            </a:r>
            <a:r>
              <a:rPr lang="en-US" dirty="0"/>
              <a:t> (since offset counts as an immediate), and branches (</a:t>
            </a:r>
            <a:r>
              <a:rPr lang="en-US" b="1" dirty="0" err="1">
                <a:solidFill>
                  <a:schemeClr val="accent2"/>
                </a:solidFill>
                <a:latin typeface="Courier New"/>
                <a:cs typeface="Courier New"/>
              </a:rPr>
              <a:t>beq</a:t>
            </a:r>
            <a:r>
              <a:rPr lang="en-US" dirty="0"/>
              <a:t> and </a:t>
            </a:r>
            <a:r>
              <a:rPr lang="en-US" b="1" dirty="0" err="1">
                <a:solidFill>
                  <a:schemeClr val="accent2"/>
                </a:solidFill>
                <a:latin typeface="Courier New"/>
                <a:cs typeface="Courier New"/>
              </a:rPr>
              <a:t>bne</a:t>
            </a:r>
            <a:r>
              <a:rPr lang="en-US" dirty="0"/>
              <a:t>), </a:t>
            </a:r>
          </a:p>
          <a:p>
            <a:pPr lvl="1"/>
            <a:r>
              <a:rPr lang="en-US" dirty="0"/>
              <a:t>(but not the shift instructions; later)</a:t>
            </a:r>
          </a:p>
          <a:p>
            <a:r>
              <a:rPr lang="en-US" dirty="0">
                <a:solidFill>
                  <a:schemeClr val="accent1"/>
                </a:solidFill>
              </a:rPr>
              <a:t>J-format</a:t>
            </a:r>
            <a:r>
              <a:rPr lang="en-US" dirty="0"/>
              <a:t>: used for </a:t>
            </a:r>
            <a:r>
              <a:rPr lang="en-US" b="1" dirty="0" err="1">
                <a:solidFill>
                  <a:schemeClr val="accent2"/>
                </a:solidFill>
                <a:latin typeface="Courier New"/>
                <a:cs typeface="Courier New"/>
              </a:rPr>
              <a:t>j</a:t>
            </a:r>
            <a:r>
              <a:rPr lang="en-US" dirty="0"/>
              <a:t> and </a:t>
            </a:r>
            <a:r>
              <a:rPr lang="en-US" b="1" dirty="0" err="1">
                <a:solidFill>
                  <a:schemeClr val="accent2"/>
                </a:solidFill>
                <a:latin typeface="Courier New"/>
                <a:cs typeface="Courier New"/>
              </a:rPr>
              <a:t>jal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chemeClr val="accent1"/>
                </a:solidFill>
              </a:rPr>
              <a:t>R-format</a:t>
            </a:r>
            <a:r>
              <a:rPr lang="en-US" dirty="0"/>
              <a:t>: used for all other instructions</a:t>
            </a:r>
          </a:p>
          <a:p>
            <a:r>
              <a:rPr lang="en-US" dirty="0"/>
              <a:t>It will soon become clear why the instructions have been partitioned in this way.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R-Format Instructions (1/5)</a:t>
            </a:r>
          </a:p>
        </p:txBody>
      </p:sp>
      <p:sp>
        <p:nvSpPr>
          <p:cNvPr id="210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“</a:t>
            </a:r>
            <a:r>
              <a:rPr lang="en-US" dirty="0">
                <a:solidFill>
                  <a:schemeClr val="accent1"/>
                </a:solidFill>
              </a:rPr>
              <a:t>fields</a:t>
            </a:r>
            <a:r>
              <a:rPr lang="en-US" dirty="0"/>
              <a:t>” of the following number of bits each: 6 + 5 + 5 + 5 + 5 + 6 = 32</a:t>
            </a:r>
          </a:p>
          <a:p>
            <a:endParaRPr lang="en-US" dirty="0"/>
          </a:p>
          <a:p>
            <a:r>
              <a:rPr lang="en-US" dirty="0">
                <a:cs typeface="Corbel"/>
              </a:rPr>
              <a:t>For simplicity, each field has a name:</a:t>
            </a:r>
          </a:p>
          <a:p>
            <a:endParaRPr lang="en-US" dirty="0">
              <a:cs typeface="Corbel"/>
            </a:endParaRPr>
          </a:p>
          <a:p>
            <a:r>
              <a:rPr lang="en-US" sz="2800" dirty="0">
                <a:solidFill>
                  <a:schemeClr val="accent2"/>
                </a:solidFill>
                <a:cs typeface="Corbel"/>
              </a:rPr>
              <a:t>Important</a:t>
            </a:r>
            <a:r>
              <a:rPr lang="en-US" sz="2800" dirty="0">
                <a:cs typeface="Corbel"/>
              </a:rPr>
              <a:t>: On these slides and in book, each field is viewed as a 5- or 6-bit unsigned integer, not as part of a 32-bit integer.</a:t>
            </a:r>
          </a:p>
          <a:p>
            <a:pPr lvl="1"/>
            <a:r>
              <a:rPr lang="en-US" sz="2400" dirty="0">
                <a:ea typeface="ＭＳ Ｐゴシック" pitchFamily="-65" charset="-128"/>
                <a:cs typeface="Corbel"/>
              </a:rPr>
              <a:t>Consequence: 5-bit fields can represent any number 0-31, while 6-bit fields can represent any number 0-63.</a:t>
            </a:r>
            <a:endParaRPr lang="en-US" dirty="0">
              <a:cs typeface="Corbel"/>
            </a:endParaRPr>
          </a:p>
          <a:p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057400"/>
            <a:ext cx="8153400" cy="519113"/>
            <a:chOff x="288" y="1152"/>
            <a:chExt cx="5136" cy="32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671" y="1152"/>
              <a:ext cx="4378" cy="327"/>
              <a:chOff x="671" y="1152"/>
              <a:chExt cx="4378" cy="327"/>
            </a:xfrm>
          </p:grpSpPr>
          <p:sp>
            <p:nvSpPr>
              <p:cNvPr id="2109446" name="Text Box 6"/>
              <p:cNvSpPr txBox="1">
                <a:spLocks noChangeArrowheads="1"/>
              </p:cNvSpPr>
              <p:nvPr/>
            </p:nvSpPr>
            <p:spPr bwMode="auto">
              <a:xfrm>
                <a:off x="671" y="1152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6</a:t>
                </a:r>
                <a:endParaRPr lang="en-US" sz="2000"/>
              </a:p>
            </p:txBody>
          </p:sp>
          <p:sp>
            <p:nvSpPr>
              <p:cNvPr id="2109447" name="Text Box 7"/>
              <p:cNvSpPr txBox="1">
                <a:spLocks noChangeArrowheads="1"/>
              </p:cNvSpPr>
              <p:nvPr/>
            </p:nvSpPr>
            <p:spPr bwMode="auto">
              <a:xfrm>
                <a:off x="1536" y="1152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5</a:t>
                </a:r>
                <a:endParaRPr lang="en-US" sz="2000"/>
              </a:p>
            </p:txBody>
          </p:sp>
          <p:sp>
            <p:nvSpPr>
              <p:cNvPr id="2109448" name="Text Box 8"/>
              <p:cNvSpPr txBox="1">
                <a:spLocks noChangeArrowheads="1"/>
              </p:cNvSpPr>
              <p:nvPr/>
            </p:nvSpPr>
            <p:spPr bwMode="auto">
              <a:xfrm>
                <a:off x="2335" y="1152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5</a:t>
                </a:r>
                <a:endParaRPr lang="en-US" sz="2000"/>
              </a:p>
            </p:txBody>
          </p:sp>
          <p:sp>
            <p:nvSpPr>
              <p:cNvPr id="2109449" name="Text Box 9"/>
              <p:cNvSpPr txBox="1">
                <a:spLocks noChangeArrowheads="1"/>
              </p:cNvSpPr>
              <p:nvPr/>
            </p:nvSpPr>
            <p:spPr bwMode="auto">
              <a:xfrm>
                <a:off x="3134" y="1152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5</a:t>
                </a:r>
                <a:endParaRPr lang="en-US" sz="2000"/>
              </a:p>
            </p:txBody>
          </p:sp>
          <p:sp>
            <p:nvSpPr>
              <p:cNvPr id="2109450" name="Text Box 10"/>
              <p:cNvSpPr txBox="1">
                <a:spLocks noChangeArrowheads="1"/>
              </p:cNvSpPr>
              <p:nvPr/>
            </p:nvSpPr>
            <p:spPr bwMode="auto">
              <a:xfrm>
                <a:off x="4799" y="1152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6</a:t>
                </a:r>
                <a:endParaRPr lang="en-US" sz="2000"/>
              </a:p>
            </p:txBody>
          </p:sp>
          <p:sp>
            <p:nvSpPr>
              <p:cNvPr id="2109451" name="Text Box 11"/>
              <p:cNvSpPr txBox="1">
                <a:spLocks noChangeArrowheads="1"/>
              </p:cNvSpPr>
              <p:nvPr/>
            </p:nvSpPr>
            <p:spPr bwMode="auto">
              <a:xfrm>
                <a:off x="3933" y="1152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5</a:t>
                </a:r>
                <a:endParaRPr lang="en-US" sz="2000"/>
              </a:p>
            </p:txBody>
          </p:sp>
        </p:grpSp>
        <p:sp>
          <p:nvSpPr>
            <p:cNvPr id="2109452" name="Rectangle 12"/>
            <p:cNvSpPr>
              <a:spLocks noChangeArrowheads="1"/>
            </p:cNvSpPr>
            <p:nvPr/>
          </p:nvSpPr>
          <p:spPr bwMode="auto">
            <a:xfrm>
              <a:off x="288" y="1152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453" name="Line 13"/>
            <p:cNvSpPr>
              <a:spLocks noChangeShapeType="1"/>
            </p:cNvSpPr>
            <p:nvPr/>
          </p:nvSpPr>
          <p:spPr bwMode="auto">
            <a:xfrm>
              <a:off x="1248" y="11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454" name="Line 14"/>
            <p:cNvSpPr>
              <a:spLocks noChangeShapeType="1"/>
            </p:cNvSpPr>
            <p:nvPr/>
          </p:nvSpPr>
          <p:spPr bwMode="auto">
            <a:xfrm>
              <a:off x="2064" y="11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455" name="Line 15"/>
            <p:cNvSpPr>
              <a:spLocks noChangeShapeType="1"/>
            </p:cNvSpPr>
            <p:nvPr/>
          </p:nvSpPr>
          <p:spPr bwMode="auto">
            <a:xfrm>
              <a:off x="2832" y="11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456" name="Line 16"/>
            <p:cNvSpPr>
              <a:spLocks noChangeShapeType="1"/>
            </p:cNvSpPr>
            <p:nvPr/>
          </p:nvSpPr>
          <p:spPr bwMode="auto">
            <a:xfrm>
              <a:off x="3648" y="11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457" name="Line 17"/>
            <p:cNvSpPr>
              <a:spLocks noChangeShapeType="1"/>
            </p:cNvSpPr>
            <p:nvPr/>
          </p:nvSpPr>
          <p:spPr bwMode="auto">
            <a:xfrm>
              <a:off x="4464" y="115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57200" y="3124200"/>
            <a:ext cx="8153400" cy="519113"/>
            <a:chOff x="240" y="2496"/>
            <a:chExt cx="5136" cy="327"/>
          </a:xfrm>
        </p:grpSpPr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287" y="2496"/>
              <a:ext cx="4983" cy="327"/>
              <a:chOff x="287" y="2496"/>
              <a:chExt cx="4983" cy="327"/>
            </a:xfrm>
          </p:grpSpPr>
          <p:sp>
            <p:nvSpPr>
              <p:cNvPr id="2109460" name="Text Box 20"/>
              <p:cNvSpPr txBox="1">
                <a:spLocks noChangeArrowheads="1"/>
              </p:cNvSpPr>
              <p:nvPr/>
            </p:nvSpPr>
            <p:spPr bwMode="auto">
              <a:xfrm>
                <a:off x="287" y="2496"/>
                <a:ext cx="923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opcode</a:t>
                </a:r>
                <a:endParaRPr lang="en-US" sz="2000"/>
              </a:p>
            </p:txBody>
          </p:sp>
          <p:sp>
            <p:nvSpPr>
              <p:cNvPr id="2109461" name="Text Box 21"/>
              <p:cNvSpPr txBox="1">
                <a:spLocks noChangeArrowheads="1"/>
              </p:cNvSpPr>
              <p:nvPr/>
            </p:nvSpPr>
            <p:spPr bwMode="auto">
              <a:xfrm>
                <a:off x="1421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rs</a:t>
                </a:r>
                <a:endParaRPr lang="en-US" sz="2000"/>
              </a:p>
            </p:txBody>
          </p:sp>
          <p:sp>
            <p:nvSpPr>
              <p:cNvPr id="2109462" name="Text Box 22"/>
              <p:cNvSpPr txBox="1">
                <a:spLocks noChangeArrowheads="1"/>
              </p:cNvSpPr>
              <p:nvPr/>
            </p:nvSpPr>
            <p:spPr bwMode="auto">
              <a:xfrm>
                <a:off x="2220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rt</a:t>
                </a:r>
                <a:endParaRPr lang="en-US" sz="2000"/>
              </a:p>
            </p:txBody>
          </p:sp>
          <p:sp>
            <p:nvSpPr>
              <p:cNvPr id="2109463" name="Text Box 23"/>
              <p:cNvSpPr txBox="1">
                <a:spLocks noChangeArrowheads="1"/>
              </p:cNvSpPr>
              <p:nvPr/>
            </p:nvSpPr>
            <p:spPr bwMode="auto">
              <a:xfrm>
                <a:off x="3019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rd</a:t>
                </a:r>
                <a:endParaRPr lang="en-US" sz="2000"/>
              </a:p>
            </p:txBody>
          </p:sp>
          <p:sp>
            <p:nvSpPr>
              <p:cNvPr id="2109464" name="Text Box 24"/>
              <p:cNvSpPr txBox="1">
                <a:spLocks noChangeArrowheads="1"/>
              </p:cNvSpPr>
              <p:nvPr/>
            </p:nvSpPr>
            <p:spPr bwMode="auto">
              <a:xfrm>
                <a:off x="4482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funct</a:t>
                </a:r>
                <a:endParaRPr lang="en-US" sz="2000"/>
              </a:p>
            </p:txBody>
          </p:sp>
          <p:sp>
            <p:nvSpPr>
              <p:cNvPr id="2109465" name="Text Box 25"/>
              <p:cNvSpPr txBox="1">
                <a:spLocks noChangeArrowheads="1"/>
              </p:cNvSpPr>
              <p:nvPr/>
            </p:nvSpPr>
            <p:spPr bwMode="auto">
              <a:xfrm>
                <a:off x="3616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shamt</a:t>
                </a:r>
                <a:endParaRPr lang="en-US" sz="2000"/>
              </a:p>
            </p:txBody>
          </p:sp>
        </p:grpSp>
        <p:sp>
          <p:nvSpPr>
            <p:cNvPr id="2109466" name="Rectangle 26"/>
            <p:cNvSpPr>
              <a:spLocks noChangeArrowheads="1"/>
            </p:cNvSpPr>
            <p:nvPr/>
          </p:nvSpPr>
          <p:spPr bwMode="auto">
            <a:xfrm>
              <a:off x="240" y="2496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467" name="Line 27"/>
            <p:cNvSpPr>
              <a:spLocks noChangeShapeType="1"/>
            </p:cNvSpPr>
            <p:nvPr/>
          </p:nvSpPr>
          <p:spPr bwMode="auto">
            <a:xfrm>
              <a:off x="1200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468" name="Line 28"/>
            <p:cNvSpPr>
              <a:spLocks noChangeShapeType="1"/>
            </p:cNvSpPr>
            <p:nvPr/>
          </p:nvSpPr>
          <p:spPr bwMode="auto">
            <a:xfrm>
              <a:off x="2016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469" name="Line 29"/>
            <p:cNvSpPr>
              <a:spLocks noChangeShapeType="1"/>
            </p:cNvSpPr>
            <p:nvPr/>
          </p:nvSpPr>
          <p:spPr bwMode="auto">
            <a:xfrm>
              <a:off x="2784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470" name="Line 30"/>
            <p:cNvSpPr>
              <a:spLocks noChangeShapeType="1"/>
            </p:cNvSpPr>
            <p:nvPr/>
          </p:nvSpPr>
          <p:spPr bwMode="auto">
            <a:xfrm>
              <a:off x="3600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471" name="Line 31"/>
            <p:cNvSpPr>
              <a:spLocks noChangeShapeType="1"/>
            </p:cNvSpPr>
            <p:nvPr/>
          </p:nvSpPr>
          <p:spPr bwMode="auto">
            <a:xfrm>
              <a:off x="4416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R-Format Instructions (2/5)</a:t>
            </a:r>
          </a:p>
        </p:txBody>
      </p:sp>
      <p:sp>
        <p:nvSpPr>
          <p:cNvPr id="211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 these field integer values tell us?</a:t>
            </a:r>
          </a:p>
          <a:p>
            <a:pPr lvl="1"/>
            <a:r>
              <a:rPr lang="en-US" dirty="0" err="1">
                <a:solidFill>
                  <a:schemeClr val="accent1"/>
                </a:solidFill>
                <a:latin typeface="Courier New"/>
                <a:cs typeface="Courier New"/>
              </a:rPr>
              <a:t>opcode</a:t>
            </a:r>
            <a:r>
              <a:rPr lang="en-US" dirty="0"/>
              <a:t>: partially specifies what instruction it is </a:t>
            </a:r>
          </a:p>
          <a:p>
            <a:pPr lvl="2"/>
            <a:r>
              <a:rPr lang="en-US" dirty="0"/>
              <a:t>Note: This number is equal to </a:t>
            </a:r>
            <a:r>
              <a:rPr lang="en-US" dirty="0">
                <a:solidFill>
                  <a:schemeClr val="accent2"/>
                </a:solidFill>
                <a:latin typeface="Courier New"/>
                <a:cs typeface="Courier New"/>
              </a:rPr>
              <a:t>0</a:t>
            </a:r>
            <a:r>
              <a:rPr lang="en-US" dirty="0"/>
              <a:t> for all R-Format instructions.</a:t>
            </a:r>
          </a:p>
          <a:p>
            <a:pPr lvl="1"/>
            <a:r>
              <a:rPr lang="en-US" dirty="0" err="1">
                <a:solidFill>
                  <a:schemeClr val="accent1"/>
                </a:solidFill>
                <a:latin typeface="Courier New"/>
                <a:cs typeface="Courier New"/>
              </a:rPr>
              <a:t>funct</a:t>
            </a:r>
            <a:r>
              <a:rPr lang="en-US" dirty="0"/>
              <a:t>: combined with </a:t>
            </a:r>
            <a:r>
              <a:rPr lang="en-US" dirty="0" err="1">
                <a:latin typeface="Courier New"/>
                <a:cs typeface="Courier New"/>
              </a:rPr>
              <a:t>opcode</a:t>
            </a:r>
            <a:r>
              <a:rPr lang="en-US" dirty="0"/>
              <a:t>, this number exactly specifies the instruction</a:t>
            </a:r>
          </a:p>
          <a:p>
            <a:r>
              <a:rPr lang="en-US" dirty="0"/>
              <a:t>Question: Why aren’t </a:t>
            </a:r>
            <a:r>
              <a:rPr lang="en-US" dirty="0" err="1">
                <a:latin typeface="Courier New"/>
                <a:cs typeface="Courier New"/>
              </a:rPr>
              <a:t>opcode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funct</a:t>
            </a:r>
            <a:r>
              <a:rPr lang="en-US" dirty="0"/>
              <a:t> a single 12-bit field?</a:t>
            </a:r>
          </a:p>
          <a:p>
            <a:pPr lvl="1"/>
            <a:r>
              <a:rPr lang="en-US" dirty="0"/>
              <a:t>We’ll answer this later.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3838575"/>
          </a:xfrm>
        </p:spPr>
        <p:txBody>
          <a:bodyPr/>
          <a:lstStyle/>
          <a:p>
            <a:r>
              <a:rPr lang="en-US" dirty="0"/>
              <a:t>More fields:</a:t>
            </a:r>
          </a:p>
          <a:p>
            <a:pPr lvl="1"/>
            <a:r>
              <a:rPr lang="en-US" u="sng" dirty="0" err="1">
                <a:solidFill>
                  <a:schemeClr val="accent2"/>
                </a:solidFill>
                <a:latin typeface="Courier New" pitchFamily="-65" charset="0"/>
              </a:rPr>
              <a:t>rs</a:t>
            </a:r>
            <a:r>
              <a:rPr lang="en-US" dirty="0"/>
              <a:t> (</a:t>
            </a:r>
            <a:r>
              <a:rPr lang="en-US" dirty="0">
                <a:solidFill>
                  <a:schemeClr val="accent2"/>
                </a:solidFill>
              </a:rPr>
              <a:t>S</a:t>
            </a:r>
            <a:r>
              <a:rPr lang="en-US" dirty="0"/>
              <a:t>ource </a:t>
            </a:r>
            <a:r>
              <a:rPr lang="en-US" dirty="0">
                <a:solidFill>
                  <a:schemeClr val="accent2"/>
                </a:solidFill>
              </a:rPr>
              <a:t>R</a:t>
            </a:r>
            <a:r>
              <a:rPr lang="en-US" dirty="0"/>
              <a:t>egister): </a:t>
            </a:r>
            <a:r>
              <a:rPr lang="en-US" i="1" dirty="0">
                <a:solidFill>
                  <a:schemeClr val="accent2"/>
                </a:solidFill>
              </a:rPr>
              <a:t>generally</a:t>
            </a:r>
            <a:r>
              <a:rPr lang="en-US" dirty="0"/>
              <a:t> used to specify register containing first operand</a:t>
            </a:r>
          </a:p>
          <a:p>
            <a:pPr lvl="1"/>
            <a:r>
              <a:rPr lang="en-US" u="sng" dirty="0" err="1">
                <a:solidFill>
                  <a:schemeClr val="accent2"/>
                </a:solidFill>
                <a:latin typeface="Courier New" pitchFamily="-65" charset="0"/>
              </a:rPr>
              <a:t>rt</a:t>
            </a:r>
            <a:r>
              <a:rPr lang="en-US" dirty="0"/>
              <a:t> (</a:t>
            </a:r>
            <a:r>
              <a:rPr lang="en-US" dirty="0">
                <a:solidFill>
                  <a:schemeClr val="accent2"/>
                </a:solidFill>
              </a:rPr>
              <a:t>T</a:t>
            </a:r>
            <a:r>
              <a:rPr lang="en-US" dirty="0"/>
              <a:t>arget </a:t>
            </a:r>
            <a:r>
              <a:rPr lang="en-US" dirty="0">
                <a:solidFill>
                  <a:schemeClr val="accent2"/>
                </a:solidFill>
              </a:rPr>
              <a:t>R</a:t>
            </a:r>
            <a:r>
              <a:rPr lang="en-US" dirty="0"/>
              <a:t>egister): </a:t>
            </a:r>
            <a:r>
              <a:rPr lang="en-US" i="1" dirty="0">
                <a:solidFill>
                  <a:schemeClr val="accent2"/>
                </a:solidFill>
              </a:rPr>
              <a:t>generally</a:t>
            </a:r>
            <a:r>
              <a:rPr lang="en-US" dirty="0"/>
              <a:t> used to specify register containing second operand (note that name is misleading)</a:t>
            </a:r>
          </a:p>
          <a:p>
            <a:pPr lvl="1"/>
            <a:r>
              <a:rPr lang="en-US" u="sng" dirty="0">
                <a:solidFill>
                  <a:schemeClr val="accent2"/>
                </a:solidFill>
                <a:latin typeface="Courier New" pitchFamily="-65" charset="0"/>
              </a:rPr>
              <a:t>rd</a:t>
            </a:r>
            <a:r>
              <a:rPr lang="en-US" dirty="0"/>
              <a:t> (</a:t>
            </a:r>
            <a:r>
              <a:rPr lang="en-US" dirty="0">
                <a:solidFill>
                  <a:schemeClr val="accent2"/>
                </a:solidFill>
              </a:rPr>
              <a:t>D</a:t>
            </a:r>
            <a:r>
              <a:rPr lang="en-US" dirty="0"/>
              <a:t>estination </a:t>
            </a:r>
            <a:r>
              <a:rPr lang="en-US" dirty="0">
                <a:solidFill>
                  <a:schemeClr val="accent2"/>
                </a:solidFill>
              </a:rPr>
              <a:t>R</a:t>
            </a:r>
            <a:r>
              <a:rPr lang="en-US" dirty="0"/>
              <a:t>egister): </a:t>
            </a:r>
            <a:r>
              <a:rPr lang="en-US" i="1" dirty="0">
                <a:solidFill>
                  <a:schemeClr val="accent2"/>
                </a:solidFill>
              </a:rPr>
              <a:t>generally</a:t>
            </a:r>
            <a:r>
              <a:rPr lang="en-US" dirty="0"/>
              <a:t> used to specify register which will receive result of computation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R-Format Instructions (3/5)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5514975"/>
          </a:xfrm>
        </p:spPr>
        <p:txBody>
          <a:bodyPr/>
          <a:lstStyle/>
          <a:p>
            <a:r>
              <a:rPr lang="en-US" dirty="0"/>
              <a:t>Notes about register fields:</a:t>
            </a:r>
          </a:p>
          <a:p>
            <a:pPr lvl="1"/>
            <a:r>
              <a:rPr lang="en-US" dirty="0"/>
              <a:t>Each register field is exactly 5 bits, which means that it can specify any unsigned integer in the range 0-31.  Each of these fields specifies one of the 32 registers by number.</a:t>
            </a:r>
          </a:p>
          <a:p>
            <a:pPr lvl="1"/>
            <a:r>
              <a:rPr lang="en-US" dirty="0"/>
              <a:t>The word “generally” was used because there are exceptions that we’ll see later. E.g.,</a:t>
            </a:r>
          </a:p>
          <a:p>
            <a:pPr lvl="2"/>
            <a:r>
              <a:rPr lang="en-US" b="1" dirty="0" err="1">
                <a:latin typeface="Courier New" pitchFamily="-65" charset="0"/>
              </a:rPr>
              <a:t>mult</a:t>
            </a:r>
            <a:r>
              <a:rPr lang="en-US" dirty="0"/>
              <a:t> and </a:t>
            </a:r>
            <a:r>
              <a:rPr lang="en-US" b="1" dirty="0">
                <a:latin typeface="Courier New" pitchFamily="-65" charset="0"/>
              </a:rPr>
              <a:t>div</a:t>
            </a:r>
            <a:r>
              <a:rPr lang="en-US" dirty="0"/>
              <a:t> have nothing important in the </a:t>
            </a:r>
            <a:r>
              <a:rPr lang="en-US" b="1" dirty="0">
                <a:latin typeface="Courier New" pitchFamily="-65" charset="0"/>
              </a:rPr>
              <a:t>rd</a:t>
            </a:r>
            <a:r>
              <a:rPr lang="en-US" dirty="0"/>
              <a:t> field since the </a:t>
            </a:r>
            <a:r>
              <a:rPr lang="en-US" dirty="0" err="1"/>
              <a:t>dest</a:t>
            </a:r>
            <a:r>
              <a:rPr lang="en-US" dirty="0"/>
              <a:t> registers are </a:t>
            </a:r>
            <a:r>
              <a:rPr lang="en-US" b="1" dirty="0">
                <a:latin typeface="Courier New" pitchFamily="-65" charset="0"/>
              </a:rPr>
              <a:t>hi</a:t>
            </a:r>
            <a:r>
              <a:rPr lang="en-US" dirty="0"/>
              <a:t> and </a:t>
            </a:r>
            <a:r>
              <a:rPr lang="en-US" b="1" dirty="0">
                <a:latin typeface="Courier New" pitchFamily="-65" charset="0"/>
              </a:rPr>
              <a:t>lo</a:t>
            </a:r>
          </a:p>
          <a:p>
            <a:pPr lvl="2"/>
            <a:r>
              <a:rPr lang="en-US" b="1" dirty="0" err="1">
                <a:latin typeface="Courier New" pitchFamily="-65" charset="0"/>
              </a:rPr>
              <a:t>mfhi</a:t>
            </a:r>
            <a:r>
              <a:rPr lang="en-US" dirty="0"/>
              <a:t> and </a:t>
            </a:r>
            <a:r>
              <a:rPr lang="en-US" b="1" dirty="0" err="1">
                <a:latin typeface="Courier New" pitchFamily="-65" charset="0"/>
              </a:rPr>
              <a:t>mflo</a:t>
            </a:r>
            <a:r>
              <a:rPr lang="en-US" dirty="0"/>
              <a:t> have nothing important in the </a:t>
            </a:r>
            <a:r>
              <a:rPr lang="en-US" b="1" dirty="0" err="1">
                <a:latin typeface="Courier New" pitchFamily="-65" charset="0"/>
              </a:rPr>
              <a:t>rs</a:t>
            </a:r>
            <a:r>
              <a:rPr lang="en-US" dirty="0"/>
              <a:t> and </a:t>
            </a:r>
            <a:r>
              <a:rPr lang="en-US" b="1" dirty="0" err="1">
                <a:latin typeface="Courier New" pitchFamily="-65" charset="0"/>
              </a:rPr>
              <a:t>rt</a:t>
            </a:r>
            <a:r>
              <a:rPr lang="en-US" dirty="0"/>
              <a:t> fields since the source is determined by the instruction (</a:t>
            </a:r>
            <a:r>
              <a:rPr lang="en-US" dirty="0" err="1"/>
              <a:t>see COD</a:t>
            </a:r>
            <a:r>
              <a:rPr lang="en-US" dirty="0"/>
              <a:t>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R-Format Instructions (4/5)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5251450"/>
          </a:xfrm>
        </p:spPr>
        <p:txBody>
          <a:bodyPr/>
          <a:lstStyle/>
          <a:p>
            <a:r>
              <a:rPr lang="en-US" dirty="0"/>
              <a:t>Final field:</a:t>
            </a:r>
          </a:p>
          <a:p>
            <a:pPr lvl="1"/>
            <a:r>
              <a:rPr lang="en-US" u="sng" dirty="0" err="1">
                <a:solidFill>
                  <a:schemeClr val="accent2"/>
                </a:solidFill>
                <a:latin typeface="Courier New" pitchFamily="-65" charset="0"/>
              </a:rPr>
              <a:t>shamt</a:t>
            </a:r>
            <a:r>
              <a:rPr lang="en-US" dirty="0"/>
              <a:t>: This field contains the amount a shift instruction will shift by.  Shifting a 32-bit word by more than 31 is useless, so this field is only 5 bits (so it can represent the numbers 0-31).</a:t>
            </a:r>
          </a:p>
          <a:p>
            <a:pPr lvl="1"/>
            <a:r>
              <a:rPr lang="en-US" dirty="0"/>
              <a:t>This field is set to </a:t>
            </a:r>
            <a:r>
              <a:rPr lang="en-US" dirty="0">
                <a:latin typeface="Courier New"/>
                <a:cs typeface="Courier New"/>
              </a:rPr>
              <a:t>0</a:t>
            </a:r>
            <a:r>
              <a:rPr lang="en-US" dirty="0"/>
              <a:t> in all but the shift instructions.</a:t>
            </a:r>
          </a:p>
          <a:p>
            <a:r>
              <a:rPr lang="en-US" dirty="0"/>
              <a:t>For a detailed description of field usage for each instruction, see green insert in COD</a:t>
            </a:r>
            <a:br>
              <a:rPr lang="en-US" dirty="0"/>
            </a:br>
            <a:r>
              <a:rPr lang="en-US" dirty="0"/>
              <a:t>(You can bring with you to all exams)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R-Format Instructions (5/5)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4695825"/>
          </a:xfrm>
        </p:spPr>
        <p:txBody>
          <a:bodyPr/>
          <a:lstStyle/>
          <a:p>
            <a:r>
              <a:rPr lang="en-US" dirty="0"/>
              <a:t>MIPS Instruction:</a:t>
            </a:r>
          </a:p>
          <a:p>
            <a:pPr lvl="1">
              <a:buFontTx/>
              <a:buNone/>
            </a:pPr>
            <a:r>
              <a:rPr lang="en-US" b="1" dirty="0">
                <a:latin typeface="Courier New" pitchFamily="-65" charset="0"/>
              </a:rPr>
              <a:t>add   $8,$9,$10</a:t>
            </a:r>
            <a:endParaRPr lang="en-US" b="1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r>
              <a:rPr lang="en-US" dirty="0" err="1">
                <a:latin typeface="Courier New" pitchFamily="-65" charset="0"/>
              </a:rPr>
              <a:t>opcode</a:t>
            </a:r>
            <a:r>
              <a:rPr lang="en-US" dirty="0"/>
              <a:t> = 0 (look up in table in book)</a:t>
            </a:r>
          </a:p>
          <a:p>
            <a:pPr lvl="1">
              <a:buFontTx/>
              <a:buNone/>
            </a:pPr>
            <a:r>
              <a:rPr lang="en-US" dirty="0" err="1">
                <a:latin typeface="Courier New" pitchFamily="-65" charset="0"/>
              </a:rPr>
              <a:t>funct</a:t>
            </a:r>
            <a:r>
              <a:rPr lang="en-US" dirty="0"/>
              <a:t> = 32 (look up in table in book)</a:t>
            </a:r>
          </a:p>
          <a:p>
            <a:pPr lvl="1">
              <a:buFontTx/>
              <a:buNone/>
            </a:pPr>
            <a:r>
              <a:rPr lang="en-US" dirty="0">
                <a:latin typeface="Courier New" pitchFamily="-65" charset="0"/>
              </a:rPr>
              <a:t>rd</a:t>
            </a:r>
            <a:r>
              <a:rPr lang="en-US" dirty="0"/>
              <a:t> = 8 (destination)</a:t>
            </a:r>
            <a:r>
              <a:rPr lang="en-US" dirty="0">
                <a:latin typeface="Courier New" pitchFamily="-65" charset="0"/>
              </a:rPr>
              <a:t> </a:t>
            </a:r>
          </a:p>
          <a:p>
            <a:pPr lvl="1">
              <a:buFontTx/>
              <a:buNone/>
            </a:pPr>
            <a:r>
              <a:rPr lang="en-US" dirty="0" err="1">
                <a:latin typeface="Courier New" pitchFamily="-65" charset="0"/>
              </a:rPr>
              <a:t>rs</a:t>
            </a:r>
            <a:r>
              <a:rPr lang="en-US" dirty="0"/>
              <a:t> = 9 (first </a:t>
            </a:r>
            <a:r>
              <a:rPr lang="en-US" i="1" dirty="0">
                <a:solidFill>
                  <a:schemeClr val="accent2"/>
                </a:solidFill>
              </a:rPr>
              <a:t>operand</a:t>
            </a:r>
            <a:r>
              <a:rPr lang="en-US" dirty="0"/>
              <a:t>)</a:t>
            </a:r>
          </a:p>
          <a:p>
            <a:pPr lvl="1">
              <a:buFontTx/>
              <a:buNone/>
            </a:pPr>
            <a:r>
              <a:rPr lang="en-US" dirty="0" err="1">
                <a:latin typeface="Courier New" pitchFamily="-65" charset="0"/>
              </a:rPr>
              <a:t>rt</a:t>
            </a:r>
            <a:r>
              <a:rPr lang="en-US" dirty="0"/>
              <a:t> = 10 (second </a:t>
            </a:r>
            <a:r>
              <a:rPr lang="en-US" i="1" dirty="0">
                <a:solidFill>
                  <a:schemeClr val="accent2"/>
                </a:solidFill>
              </a:rPr>
              <a:t>operand</a:t>
            </a:r>
            <a:r>
              <a:rPr lang="en-US" dirty="0"/>
              <a:t>)</a:t>
            </a:r>
          </a:p>
          <a:p>
            <a:pPr lvl="1">
              <a:buFontTx/>
              <a:buNone/>
            </a:pPr>
            <a:r>
              <a:rPr lang="en-US" dirty="0" err="1">
                <a:latin typeface="Courier New" pitchFamily="-65" charset="0"/>
              </a:rPr>
              <a:t>shamt</a:t>
            </a:r>
            <a:r>
              <a:rPr lang="en-US" dirty="0"/>
              <a:t> = 0 (not a shift)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R-Format Example (1/2)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5029200"/>
          </a:xfrm>
        </p:spPr>
        <p:txBody>
          <a:bodyPr/>
          <a:lstStyle/>
          <a:p>
            <a:r>
              <a:rPr lang="en-US" dirty="0"/>
              <a:t>MIPS Instruction:</a:t>
            </a:r>
          </a:p>
          <a:p>
            <a:pPr lvl="1">
              <a:buFontTx/>
              <a:buNone/>
            </a:pPr>
            <a:r>
              <a:rPr lang="en-US" b="1" dirty="0">
                <a:latin typeface="Courier New" pitchFamily="-65" charset="0"/>
              </a:rPr>
              <a:t>add   $8,$9,$10</a:t>
            </a:r>
          </a:p>
          <a:p>
            <a:pPr lvl="1">
              <a:buNone/>
            </a:pPr>
            <a:r>
              <a:rPr lang="en-US" sz="2400" dirty="0">
                <a:ea typeface="ＭＳ Ｐゴシック" pitchFamily="-65" charset="-128"/>
              </a:rPr>
              <a:t>Decimal number per field representation:</a:t>
            </a:r>
          </a:p>
          <a:p>
            <a:pPr lvl="1">
              <a:buNone/>
            </a:pPr>
            <a:endParaRPr lang="en-US" sz="2400" dirty="0">
              <a:ea typeface="ＭＳ Ｐゴシック" pitchFamily="-65" charset="-128"/>
            </a:endParaRPr>
          </a:p>
          <a:p>
            <a:pPr lvl="1">
              <a:buNone/>
            </a:pPr>
            <a:endParaRPr lang="en-US" sz="2400" dirty="0">
              <a:ea typeface="ＭＳ Ｐゴシック" pitchFamily="-65" charset="-128"/>
            </a:endParaRPr>
          </a:p>
          <a:p>
            <a:pPr lvl="1">
              <a:buNone/>
            </a:pPr>
            <a:r>
              <a:rPr lang="en-US" sz="2400" dirty="0">
                <a:ea typeface="ＭＳ Ｐゴシック" pitchFamily="-65" charset="-128"/>
              </a:rPr>
              <a:t>Binary number per field representation:</a:t>
            </a:r>
          </a:p>
          <a:p>
            <a:pPr lvl="1">
              <a:buNone/>
            </a:pPr>
            <a:endParaRPr lang="en-US" sz="2400" dirty="0">
              <a:ea typeface="ＭＳ Ｐゴシック" pitchFamily="-65" charset="-128"/>
            </a:endParaRPr>
          </a:p>
          <a:p>
            <a:pPr lvl="1">
              <a:buNone/>
            </a:pPr>
            <a:endParaRPr lang="en-US" sz="2400" dirty="0">
              <a:ea typeface="ＭＳ Ｐゴシック" pitchFamily="-65" charset="-128"/>
            </a:endParaRPr>
          </a:p>
          <a:p>
            <a:pPr lvl="1">
              <a:buNone/>
            </a:pPr>
            <a:r>
              <a:rPr lang="en-US" sz="2400" dirty="0">
                <a:ea typeface="ＭＳ Ｐゴシック" pitchFamily="-65" charset="-128"/>
              </a:rPr>
              <a:t>hex representation: 	       </a:t>
            </a:r>
            <a:r>
              <a:rPr lang="en-US" sz="2400" dirty="0">
                <a:latin typeface="Courier New"/>
                <a:ea typeface="ＭＳ Ｐゴシック" pitchFamily="-65" charset="-128"/>
                <a:cs typeface="Courier New"/>
              </a:rPr>
              <a:t>012A 4020</a:t>
            </a:r>
            <a:r>
              <a:rPr lang="en-US" sz="2400" baseline="-25000" dirty="0">
                <a:ea typeface="ＭＳ Ｐゴシック" pitchFamily="-65" charset="-128"/>
              </a:rPr>
              <a:t>hex</a:t>
            </a:r>
          </a:p>
          <a:p>
            <a:pPr lvl="1">
              <a:buNone/>
            </a:pPr>
            <a:r>
              <a:rPr lang="en-US" sz="2400" dirty="0">
                <a:ea typeface="ＭＳ Ｐゴシック" pitchFamily="-65" charset="-128"/>
              </a:rPr>
              <a:t>decimal representation:        </a:t>
            </a:r>
            <a:r>
              <a:rPr lang="en-US" sz="2400" dirty="0">
                <a:latin typeface="Courier New"/>
                <a:ea typeface="ＭＳ Ｐゴシック" pitchFamily="-65" charset="-128"/>
                <a:cs typeface="Courier New"/>
              </a:rPr>
              <a:t>19,546,144</a:t>
            </a:r>
            <a:r>
              <a:rPr lang="en-US" sz="2400" baseline="-25000" dirty="0">
                <a:ea typeface="ＭＳ Ｐゴシック" pitchFamily="-65" charset="-128"/>
              </a:rPr>
              <a:t>ten</a:t>
            </a:r>
          </a:p>
          <a:p>
            <a:pPr lvl="1">
              <a:buNone/>
            </a:pPr>
            <a:r>
              <a:rPr lang="en-US" sz="2400" dirty="0">
                <a:ea typeface="ＭＳ Ｐゴシック" pitchFamily="-65" charset="-128"/>
              </a:rPr>
              <a:t>Called a </a:t>
            </a:r>
            <a:r>
              <a:rPr lang="en-US" sz="2400" u="sng" dirty="0">
                <a:solidFill>
                  <a:schemeClr val="accent2"/>
                </a:solidFill>
                <a:ea typeface="ＭＳ Ｐゴシック" pitchFamily="-65" charset="-128"/>
              </a:rPr>
              <a:t>Machine Language Instruction</a:t>
            </a:r>
            <a:endParaRPr lang="en-US" sz="2400" dirty="0">
              <a:solidFill>
                <a:schemeClr val="accent2"/>
              </a:solidFill>
              <a:ea typeface="ＭＳ Ｐゴシック" pitchFamily="-65" charset="-128"/>
            </a:endParaRPr>
          </a:p>
          <a:p>
            <a:pPr lvl="1">
              <a:buNone/>
            </a:pPr>
            <a:endParaRPr lang="en-US" sz="2400" dirty="0">
              <a:solidFill>
                <a:srgbClr val="0D407F"/>
              </a:solidFill>
              <a:ea typeface="ＭＳ Ｐゴシック" pitchFamily="-65" charset="-128"/>
            </a:endParaRPr>
          </a:p>
          <a:p>
            <a:pPr lvl="1">
              <a:buNone/>
            </a:pPr>
            <a:endParaRPr lang="en-US" sz="2400" dirty="0">
              <a:solidFill>
                <a:srgbClr val="0D407F"/>
              </a:solidFill>
              <a:ea typeface="ＭＳ Ｐゴシック" pitchFamily="-65" charset="-128"/>
            </a:endParaRPr>
          </a:p>
          <a:p>
            <a:pPr lvl="1">
              <a:buFontTx/>
              <a:buNone/>
            </a:pP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2819400"/>
            <a:ext cx="8153400" cy="519113"/>
            <a:chOff x="240" y="2496"/>
            <a:chExt cx="5136" cy="32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623" y="2496"/>
              <a:ext cx="4446" cy="327"/>
              <a:chOff x="623" y="2496"/>
              <a:chExt cx="4446" cy="327"/>
            </a:xfrm>
          </p:grpSpPr>
          <p:sp>
            <p:nvSpPr>
              <p:cNvPr id="2121734" name="Text Box 6"/>
              <p:cNvSpPr txBox="1">
                <a:spLocks noChangeArrowheads="1"/>
              </p:cNvSpPr>
              <p:nvPr/>
            </p:nvSpPr>
            <p:spPr bwMode="auto">
              <a:xfrm>
                <a:off x="623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0</a:t>
                </a:r>
                <a:endParaRPr lang="en-US" sz="2000"/>
              </a:p>
            </p:txBody>
          </p:sp>
          <p:sp>
            <p:nvSpPr>
              <p:cNvPr id="2121735" name="Text Box 7"/>
              <p:cNvSpPr txBox="1">
                <a:spLocks noChangeArrowheads="1"/>
              </p:cNvSpPr>
              <p:nvPr/>
            </p:nvSpPr>
            <p:spPr bwMode="auto">
              <a:xfrm>
                <a:off x="1488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9</a:t>
                </a:r>
                <a:endParaRPr lang="en-US" sz="2000"/>
              </a:p>
            </p:txBody>
          </p:sp>
          <p:sp>
            <p:nvSpPr>
              <p:cNvPr id="2121736" name="Text Box 8"/>
              <p:cNvSpPr txBox="1">
                <a:spLocks noChangeArrowheads="1"/>
              </p:cNvSpPr>
              <p:nvPr/>
            </p:nvSpPr>
            <p:spPr bwMode="auto">
              <a:xfrm>
                <a:off x="2220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10</a:t>
                </a:r>
                <a:endParaRPr lang="en-US" sz="2000"/>
              </a:p>
            </p:txBody>
          </p:sp>
          <p:sp>
            <p:nvSpPr>
              <p:cNvPr id="2121737" name="Text Box 9"/>
              <p:cNvSpPr txBox="1">
                <a:spLocks noChangeArrowheads="1"/>
              </p:cNvSpPr>
              <p:nvPr/>
            </p:nvSpPr>
            <p:spPr bwMode="auto">
              <a:xfrm>
                <a:off x="3086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8</a:t>
                </a:r>
                <a:endParaRPr lang="en-US" sz="2000"/>
              </a:p>
            </p:txBody>
          </p:sp>
          <p:sp>
            <p:nvSpPr>
              <p:cNvPr id="2121738" name="Text Box 10"/>
              <p:cNvSpPr txBox="1">
                <a:spLocks noChangeArrowheads="1"/>
              </p:cNvSpPr>
              <p:nvPr/>
            </p:nvSpPr>
            <p:spPr bwMode="auto">
              <a:xfrm>
                <a:off x="4684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32</a:t>
                </a:r>
                <a:endParaRPr lang="en-US" sz="2000"/>
              </a:p>
            </p:txBody>
          </p:sp>
          <p:sp>
            <p:nvSpPr>
              <p:cNvPr id="2121739" name="Text Box 11"/>
              <p:cNvSpPr txBox="1">
                <a:spLocks noChangeArrowheads="1"/>
              </p:cNvSpPr>
              <p:nvPr/>
            </p:nvSpPr>
            <p:spPr bwMode="auto">
              <a:xfrm>
                <a:off x="3885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0</a:t>
                </a:r>
                <a:endParaRPr lang="en-US" sz="2000"/>
              </a:p>
            </p:txBody>
          </p:sp>
        </p:grpSp>
        <p:sp>
          <p:nvSpPr>
            <p:cNvPr id="2121740" name="Rectangle 12"/>
            <p:cNvSpPr>
              <a:spLocks noChangeArrowheads="1"/>
            </p:cNvSpPr>
            <p:nvPr/>
          </p:nvSpPr>
          <p:spPr bwMode="auto">
            <a:xfrm>
              <a:off x="240" y="2496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41" name="Line 13"/>
            <p:cNvSpPr>
              <a:spLocks noChangeShapeType="1"/>
            </p:cNvSpPr>
            <p:nvPr/>
          </p:nvSpPr>
          <p:spPr bwMode="auto">
            <a:xfrm>
              <a:off x="1200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42" name="Line 14"/>
            <p:cNvSpPr>
              <a:spLocks noChangeShapeType="1"/>
            </p:cNvSpPr>
            <p:nvPr/>
          </p:nvSpPr>
          <p:spPr bwMode="auto">
            <a:xfrm>
              <a:off x="2016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43" name="Line 15"/>
            <p:cNvSpPr>
              <a:spLocks noChangeShapeType="1"/>
            </p:cNvSpPr>
            <p:nvPr/>
          </p:nvSpPr>
          <p:spPr bwMode="auto">
            <a:xfrm>
              <a:off x="2784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44" name="Line 16"/>
            <p:cNvSpPr>
              <a:spLocks noChangeShapeType="1"/>
            </p:cNvSpPr>
            <p:nvPr/>
          </p:nvSpPr>
          <p:spPr bwMode="auto">
            <a:xfrm>
              <a:off x="3600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45" name="Line 17"/>
            <p:cNvSpPr>
              <a:spLocks noChangeShapeType="1"/>
            </p:cNvSpPr>
            <p:nvPr/>
          </p:nvSpPr>
          <p:spPr bwMode="auto">
            <a:xfrm>
              <a:off x="4416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04800" y="4083050"/>
            <a:ext cx="8153400" cy="519113"/>
            <a:chOff x="240" y="2496"/>
            <a:chExt cx="5136" cy="327"/>
          </a:xfrm>
        </p:grpSpPr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287" y="2496"/>
              <a:ext cx="5051" cy="327"/>
              <a:chOff x="287" y="2496"/>
              <a:chExt cx="5051" cy="327"/>
            </a:xfrm>
          </p:grpSpPr>
          <p:sp>
            <p:nvSpPr>
              <p:cNvPr id="2121753" name="Text Box 25"/>
              <p:cNvSpPr txBox="1">
                <a:spLocks noChangeArrowheads="1"/>
              </p:cNvSpPr>
              <p:nvPr/>
            </p:nvSpPr>
            <p:spPr bwMode="auto">
              <a:xfrm>
                <a:off x="287" y="2496"/>
                <a:ext cx="923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000000</a:t>
                </a:r>
                <a:endParaRPr lang="en-US" sz="2000"/>
              </a:p>
            </p:txBody>
          </p:sp>
          <p:sp>
            <p:nvSpPr>
              <p:cNvPr id="2121754" name="Text Box 26"/>
              <p:cNvSpPr txBox="1">
                <a:spLocks noChangeArrowheads="1"/>
              </p:cNvSpPr>
              <p:nvPr/>
            </p:nvSpPr>
            <p:spPr bwMode="auto">
              <a:xfrm>
                <a:off x="1219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01001</a:t>
                </a:r>
                <a:endParaRPr lang="en-US" sz="2000"/>
              </a:p>
            </p:txBody>
          </p:sp>
          <p:sp>
            <p:nvSpPr>
              <p:cNvPr id="2121755" name="Text Box 27"/>
              <p:cNvSpPr txBox="1">
                <a:spLocks noChangeArrowheads="1"/>
              </p:cNvSpPr>
              <p:nvPr/>
            </p:nvSpPr>
            <p:spPr bwMode="auto">
              <a:xfrm>
                <a:off x="2018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01010</a:t>
                </a:r>
                <a:endParaRPr lang="en-US" sz="2000"/>
              </a:p>
            </p:txBody>
          </p:sp>
          <p:sp>
            <p:nvSpPr>
              <p:cNvPr id="2121756" name="Text Box 28"/>
              <p:cNvSpPr txBox="1">
                <a:spLocks noChangeArrowheads="1"/>
              </p:cNvSpPr>
              <p:nvPr/>
            </p:nvSpPr>
            <p:spPr bwMode="auto">
              <a:xfrm>
                <a:off x="2817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01000</a:t>
                </a:r>
                <a:endParaRPr lang="en-US" sz="2000"/>
              </a:p>
            </p:txBody>
          </p:sp>
          <p:sp>
            <p:nvSpPr>
              <p:cNvPr id="2121757" name="Text Box 29"/>
              <p:cNvSpPr txBox="1">
                <a:spLocks noChangeArrowheads="1"/>
              </p:cNvSpPr>
              <p:nvPr/>
            </p:nvSpPr>
            <p:spPr bwMode="auto">
              <a:xfrm>
                <a:off x="4415" y="2496"/>
                <a:ext cx="923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100000</a:t>
                </a:r>
                <a:endParaRPr lang="en-US" sz="2000"/>
              </a:p>
            </p:txBody>
          </p:sp>
          <p:sp>
            <p:nvSpPr>
              <p:cNvPr id="2121758" name="Text Box 30"/>
              <p:cNvSpPr txBox="1">
                <a:spLocks noChangeArrowheads="1"/>
              </p:cNvSpPr>
              <p:nvPr/>
            </p:nvSpPr>
            <p:spPr bwMode="auto">
              <a:xfrm>
                <a:off x="3616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00000</a:t>
                </a:r>
                <a:endParaRPr lang="en-US" sz="2000"/>
              </a:p>
            </p:txBody>
          </p:sp>
        </p:grpSp>
        <p:sp>
          <p:nvSpPr>
            <p:cNvPr id="2121759" name="Rectangle 31"/>
            <p:cNvSpPr>
              <a:spLocks noChangeArrowheads="1"/>
            </p:cNvSpPr>
            <p:nvPr/>
          </p:nvSpPr>
          <p:spPr bwMode="auto">
            <a:xfrm>
              <a:off x="240" y="2496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60" name="Line 32"/>
            <p:cNvSpPr>
              <a:spLocks noChangeShapeType="1"/>
            </p:cNvSpPr>
            <p:nvPr/>
          </p:nvSpPr>
          <p:spPr bwMode="auto">
            <a:xfrm>
              <a:off x="1200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61" name="Line 33"/>
            <p:cNvSpPr>
              <a:spLocks noChangeShapeType="1"/>
            </p:cNvSpPr>
            <p:nvPr/>
          </p:nvSpPr>
          <p:spPr bwMode="auto">
            <a:xfrm>
              <a:off x="2016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62" name="Line 34"/>
            <p:cNvSpPr>
              <a:spLocks noChangeShapeType="1"/>
            </p:cNvSpPr>
            <p:nvPr/>
          </p:nvSpPr>
          <p:spPr bwMode="auto">
            <a:xfrm>
              <a:off x="2784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63" name="Line 35"/>
            <p:cNvSpPr>
              <a:spLocks noChangeShapeType="1"/>
            </p:cNvSpPr>
            <p:nvPr/>
          </p:nvSpPr>
          <p:spPr bwMode="auto">
            <a:xfrm>
              <a:off x="3600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64" name="Line 36"/>
            <p:cNvSpPr>
              <a:spLocks noChangeShapeType="1"/>
            </p:cNvSpPr>
            <p:nvPr/>
          </p:nvSpPr>
          <p:spPr bwMode="auto">
            <a:xfrm>
              <a:off x="4416" y="249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04800" y="4006852"/>
            <a:ext cx="8594725" cy="795338"/>
            <a:chOff x="192" y="2400"/>
            <a:chExt cx="5414" cy="501"/>
          </a:xfrm>
        </p:grpSpPr>
        <p:sp>
          <p:nvSpPr>
            <p:cNvPr id="2121766" name="Rectangle 38"/>
            <p:cNvSpPr>
              <a:spLocks noChangeArrowheads="1"/>
            </p:cNvSpPr>
            <p:nvPr/>
          </p:nvSpPr>
          <p:spPr bwMode="auto">
            <a:xfrm>
              <a:off x="192" y="2400"/>
              <a:ext cx="624" cy="4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67" name="Rectangle 39"/>
            <p:cNvSpPr>
              <a:spLocks noChangeArrowheads="1"/>
            </p:cNvSpPr>
            <p:nvPr/>
          </p:nvSpPr>
          <p:spPr bwMode="auto">
            <a:xfrm>
              <a:off x="864" y="2400"/>
              <a:ext cx="624" cy="4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68" name="Rectangle 40"/>
            <p:cNvSpPr>
              <a:spLocks noChangeArrowheads="1"/>
            </p:cNvSpPr>
            <p:nvPr/>
          </p:nvSpPr>
          <p:spPr bwMode="auto">
            <a:xfrm>
              <a:off x="1536" y="2400"/>
              <a:ext cx="576" cy="4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69" name="Rectangle 41"/>
            <p:cNvSpPr>
              <a:spLocks noChangeArrowheads="1"/>
            </p:cNvSpPr>
            <p:nvPr/>
          </p:nvSpPr>
          <p:spPr bwMode="auto">
            <a:xfrm>
              <a:off x="2160" y="2400"/>
              <a:ext cx="576" cy="4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70" name="Rectangle 42"/>
            <p:cNvSpPr>
              <a:spLocks noChangeArrowheads="1"/>
            </p:cNvSpPr>
            <p:nvPr/>
          </p:nvSpPr>
          <p:spPr bwMode="auto">
            <a:xfrm>
              <a:off x="2784" y="2400"/>
              <a:ext cx="576" cy="4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71" name="Rectangle 43"/>
            <p:cNvSpPr>
              <a:spLocks noChangeArrowheads="1"/>
            </p:cNvSpPr>
            <p:nvPr/>
          </p:nvSpPr>
          <p:spPr bwMode="auto">
            <a:xfrm>
              <a:off x="3408" y="2400"/>
              <a:ext cx="624" cy="4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72" name="Rectangle 44"/>
            <p:cNvSpPr>
              <a:spLocks noChangeArrowheads="1"/>
            </p:cNvSpPr>
            <p:nvPr/>
          </p:nvSpPr>
          <p:spPr bwMode="auto">
            <a:xfrm>
              <a:off x="4080" y="2400"/>
              <a:ext cx="576" cy="4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73" name="Rectangle 45"/>
            <p:cNvSpPr>
              <a:spLocks noChangeArrowheads="1"/>
            </p:cNvSpPr>
            <p:nvPr/>
          </p:nvSpPr>
          <p:spPr bwMode="auto">
            <a:xfrm>
              <a:off x="4704" y="2400"/>
              <a:ext cx="624" cy="432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1774" name="Text Box 46"/>
            <p:cNvSpPr txBox="1">
              <a:spLocks noChangeArrowheads="1"/>
            </p:cNvSpPr>
            <p:nvPr/>
          </p:nvSpPr>
          <p:spPr bwMode="auto">
            <a:xfrm>
              <a:off x="5280" y="2688"/>
              <a:ext cx="326" cy="2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b="1" baseline="-25000" dirty="0">
                  <a:latin typeface="Corbel"/>
                  <a:cs typeface="Corbel"/>
                </a:rPr>
                <a:t>hex</a:t>
              </a:r>
              <a:endParaRPr lang="en-US" sz="2400" baseline="-25000" dirty="0">
                <a:latin typeface="Corbel"/>
                <a:cs typeface="Corbel"/>
              </a:endParaRP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R-Format Example (2/2)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Administrivia</a:t>
            </a:r>
          </a:p>
        </p:txBody>
      </p:sp>
      <p:sp>
        <p:nvSpPr>
          <p:cNvPr id="212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 to look at Appendix A (also on SPIM website), for MIPS assembly language details, including “assembly directives”, etc.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I-Format Instructions (1/4)</a:t>
            </a:r>
          </a:p>
        </p:txBody>
      </p:sp>
      <p:sp>
        <p:nvSpPr>
          <p:cNvPr id="212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about instructions with immediates?</a:t>
            </a:r>
          </a:p>
          <a:p>
            <a:pPr lvl="1"/>
            <a:r>
              <a:rPr lang="en-US"/>
              <a:t>5-bit field only represents numbers up to the value 31: immediates may be much larger than this</a:t>
            </a:r>
          </a:p>
          <a:p>
            <a:pPr lvl="1"/>
            <a:r>
              <a:rPr lang="en-US"/>
              <a:t>Ideally, MIPS would have only one instruction format (for simplicity): unfortunately, we need to compromise</a:t>
            </a:r>
          </a:p>
          <a:p>
            <a:r>
              <a:rPr lang="en-US"/>
              <a:t>Define new instruction format that is partially consistent with R-format:</a:t>
            </a:r>
          </a:p>
          <a:p>
            <a:pPr lvl="1"/>
            <a:r>
              <a:rPr lang="en-US"/>
              <a:t>First notice that, if instruction has immediate, then it uses at most 2 registers.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5418138"/>
          </a:xfrm>
        </p:spPr>
        <p:txBody>
          <a:bodyPr/>
          <a:lstStyle/>
          <a:p>
            <a:pPr>
              <a:lnSpc>
                <a:spcPct val="65000"/>
              </a:lnSpc>
            </a:pPr>
            <a:r>
              <a:rPr lang="en-US" sz="2800" dirty="0">
                <a:solidFill>
                  <a:schemeClr val="accent1"/>
                </a:solidFill>
              </a:rPr>
              <a:t>Register Conventions</a:t>
            </a:r>
            <a:r>
              <a:rPr lang="en-US" sz="2800" dirty="0"/>
              <a:t>: Each register has a purpose and limits to its usage.  Learn these and follow them, even if you’re writing all the code yourself.</a:t>
            </a:r>
          </a:p>
          <a:p>
            <a:pPr>
              <a:lnSpc>
                <a:spcPct val="85000"/>
              </a:lnSpc>
            </a:pPr>
            <a:r>
              <a:rPr lang="en-US" sz="2800" dirty="0"/>
              <a:t>Logical and Shift Instructions</a:t>
            </a:r>
          </a:p>
          <a:p>
            <a:pPr lvl="1">
              <a:lnSpc>
                <a:spcPct val="75000"/>
              </a:lnSpc>
            </a:pPr>
            <a:r>
              <a:rPr lang="en-US" sz="2400" dirty="0"/>
              <a:t>Operate on bits individually, unlike arithmetic, which operate on entire word.</a:t>
            </a:r>
          </a:p>
          <a:p>
            <a:pPr lvl="1">
              <a:lnSpc>
                <a:spcPct val="75000"/>
              </a:lnSpc>
            </a:pPr>
            <a:r>
              <a:rPr lang="en-US" sz="2400" dirty="0"/>
              <a:t>Use to isolate fields, either by masking or by shifting back and forth.</a:t>
            </a:r>
          </a:p>
          <a:p>
            <a:pPr lvl="1">
              <a:lnSpc>
                <a:spcPct val="75000"/>
              </a:lnSpc>
            </a:pPr>
            <a:r>
              <a:rPr lang="en-US" sz="2400" dirty="0"/>
              <a:t>Use </a:t>
            </a:r>
            <a:r>
              <a:rPr lang="en-US" sz="2400" u="sng" dirty="0">
                <a:solidFill>
                  <a:schemeClr val="accent1"/>
                </a:solidFill>
              </a:rPr>
              <a:t>shift left logical</a:t>
            </a:r>
            <a:r>
              <a:rPr lang="en-US" sz="2400" i="1" dirty="0"/>
              <a:t>,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-112" charset="0"/>
              </a:rPr>
              <a:t>sll</a:t>
            </a:r>
            <a:r>
              <a:rPr lang="en-US" sz="2400" dirty="0" err="1">
                <a:latin typeface="Courier New" pitchFamily="-112" charset="0"/>
              </a:rPr>
              <a:t>,</a:t>
            </a:r>
            <a:r>
              <a:rPr lang="en-US" sz="2400" dirty="0" err="1"/>
              <a:t>for</a:t>
            </a:r>
            <a:r>
              <a:rPr lang="en-US" sz="2400" dirty="0"/>
              <a:t> multiplication by powers of 2</a:t>
            </a:r>
          </a:p>
          <a:p>
            <a:pPr lvl="1">
              <a:lnSpc>
                <a:spcPct val="75000"/>
              </a:lnSpc>
            </a:pPr>
            <a:r>
              <a:rPr lang="en-US" sz="2400" dirty="0"/>
              <a:t>Use </a:t>
            </a:r>
            <a:r>
              <a:rPr lang="en-US" sz="2400" u="sng" dirty="0"/>
              <a:t>shift right logical</a:t>
            </a:r>
            <a:r>
              <a:rPr lang="en-US" sz="2400" i="1" dirty="0"/>
              <a:t>,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-112" charset="0"/>
              </a:rPr>
              <a:t>srl</a:t>
            </a:r>
            <a:r>
              <a:rPr lang="en-US" sz="2400" dirty="0" err="1">
                <a:latin typeface="Courier New" pitchFamily="-112" charset="0"/>
              </a:rPr>
              <a:t>,</a:t>
            </a:r>
            <a:r>
              <a:rPr lang="en-US" sz="2400" dirty="0" err="1"/>
              <a:t>for</a:t>
            </a:r>
            <a:r>
              <a:rPr lang="en-US" sz="2400" dirty="0"/>
              <a:t> division by powers of 2 of unsigned numbers (</a:t>
            </a:r>
            <a:r>
              <a:rPr lang="en-US" sz="2400" b="1" dirty="0">
                <a:latin typeface="Courier New"/>
                <a:cs typeface="Courier New"/>
              </a:rPr>
              <a:t>unsigned int</a:t>
            </a:r>
            <a:r>
              <a:rPr lang="en-US" sz="2400" dirty="0"/>
              <a:t>)</a:t>
            </a:r>
          </a:p>
          <a:p>
            <a:pPr lvl="1">
              <a:lnSpc>
                <a:spcPct val="75000"/>
              </a:lnSpc>
            </a:pPr>
            <a:r>
              <a:rPr lang="en-US" sz="2400" dirty="0"/>
              <a:t>Use </a:t>
            </a:r>
            <a:r>
              <a:rPr lang="en-US" sz="2400" u="sng" dirty="0"/>
              <a:t>shift right arithmetic</a:t>
            </a:r>
            <a:r>
              <a:rPr lang="en-US" sz="2400" i="1" dirty="0"/>
              <a:t>,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-112" charset="0"/>
              </a:rPr>
              <a:t>sra</a:t>
            </a:r>
            <a:r>
              <a:rPr lang="en-US" sz="2400" dirty="0" err="1">
                <a:latin typeface="Courier New" pitchFamily="-112" charset="0"/>
              </a:rPr>
              <a:t>,</a:t>
            </a:r>
            <a:r>
              <a:rPr lang="en-US" sz="2400" dirty="0" err="1"/>
              <a:t>for</a:t>
            </a:r>
            <a:r>
              <a:rPr lang="en-US" sz="2400" dirty="0"/>
              <a:t> division by powers of 2 of signed numbers (</a:t>
            </a:r>
            <a:r>
              <a:rPr lang="en-US" sz="2400" b="1" dirty="0">
                <a:latin typeface="Courier New"/>
                <a:cs typeface="Courier New"/>
              </a:rPr>
              <a:t>int</a:t>
            </a:r>
            <a:r>
              <a:rPr lang="en-US" sz="2400" dirty="0"/>
              <a:t>)</a:t>
            </a:r>
          </a:p>
          <a:p>
            <a:pPr>
              <a:lnSpc>
                <a:spcPct val="65000"/>
              </a:lnSpc>
            </a:pPr>
            <a:r>
              <a:rPr lang="en-US" sz="2800" dirty="0"/>
              <a:t>New Instructions:</a:t>
            </a:r>
            <a:br>
              <a:rPr lang="en-US" sz="2800" dirty="0"/>
            </a:br>
            <a:r>
              <a:rPr lang="en-US" sz="2800" b="1" dirty="0">
                <a:solidFill>
                  <a:schemeClr val="accent2"/>
                </a:solidFill>
                <a:latin typeface="Courier New" pitchFamily="-112" charset="0"/>
              </a:rPr>
              <a:t>and, </a:t>
            </a:r>
            <a:r>
              <a:rPr lang="en-US" sz="2800" b="1" dirty="0" err="1">
                <a:solidFill>
                  <a:schemeClr val="accent2"/>
                </a:solidFill>
                <a:latin typeface="Courier New" pitchFamily="-112" charset="0"/>
              </a:rPr>
              <a:t>andi</a:t>
            </a:r>
            <a:r>
              <a:rPr lang="en-US" sz="2800" b="1" dirty="0">
                <a:solidFill>
                  <a:schemeClr val="accent2"/>
                </a:solidFill>
                <a:latin typeface="Courier New" pitchFamily="-112" charset="0"/>
              </a:rPr>
              <a:t>, or, </a:t>
            </a:r>
            <a:r>
              <a:rPr lang="en-US" sz="2800" b="1" dirty="0" err="1">
                <a:solidFill>
                  <a:schemeClr val="accent2"/>
                </a:solidFill>
                <a:latin typeface="Courier New" pitchFamily="-112" charset="0"/>
              </a:rPr>
              <a:t>ori</a:t>
            </a:r>
            <a:r>
              <a:rPr lang="en-US" sz="2800" b="1" dirty="0">
                <a:solidFill>
                  <a:schemeClr val="accent2"/>
                </a:solidFill>
                <a:latin typeface="Courier New" pitchFamily="-112" charset="0"/>
              </a:rPr>
              <a:t>, </a:t>
            </a:r>
            <a:r>
              <a:rPr lang="en-US" sz="2800" b="1" dirty="0" err="1">
                <a:solidFill>
                  <a:schemeClr val="accent2"/>
                </a:solidFill>
                <a:latin typeface="Courier New" pitchFamily="-112" charset="0"/>
              </a:rPr>
              <a:t>sll</a:t>
            </a:r>
            <a:r>
              <a:rPr lang="en-US" sz="2800" b="1" dirty="0">
                <a:solidFill>
                  <a:schemeClr val="accent2"/>
                </a:solidFill>
                <a:latin typeface="Courier New" pitchFamily="-112" charset="0"/>
              </a:rPr>
              <a:t>, </a:t>
            </a:r>
            <a:r>
              <a:rPr lang="en-US" sz="2800" b="1" dirty="0" err="1">
                <a:solidFill>
                  <a:schemeClr val="accent2"/>
                </a:solidFill>
                <a:latin typeface="Courier New" pitchFamily="-112" charset="0"/>
              </a:rPr>
              <a:t>srl</a:t>
            </a:r>
            <a:r>
              <a:rPr lang="en-US" sz="2800" b="1" dirty="0">
                <a:solidFill>
                  <a:schemeClr val="accent2"/>
                </a:solidFill>
                <a:latin typeface="Courier New" pitchFamily="-112" charset="0"/>
              </a:rPr>
              <a:t>, </a:t>
            </a:r>
            <a:r>
              <a:rPr lang="en-US" sz="2800" b="1" dirty="0" err="1">
                <a:solidFill>
                  <a:schemeClr val="accent2"/>
                </a:solidFill>
                <a:latin typeface="Courier New" pitchFamily="-112" charset="0"/>
              </a:rPr>
              <a:t>sra</a:t>
            </a:r>
            <a:endParaRPr lang="en-US" sz="2800" b="1" dirty="0">
              <a:solidFill>
                <a:schemeClr val="accent2"/>
              </a:solidFill>
              <a:latin typeface="Courier New" pitchFamily="-112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781050"/>
          </a:xfrm>
        </p:spPr>
        <p:txBody>
          <a:bodyPr/>
          <a:lstStyle/>
          <a:p>
            <a:r>
              <a:rPr lang="en-US" dirty="0"/>
              <a:t>Define “fields” of the following number of bits each: 6 + 5 + 5 + 16 = 32 bits</a:t>
            </a:r>
          </a:p>
          <a:p>
            <a:endParaRPr lang="en-US" dirty="0"/>
          </a:p>
          <a:p>
            <a:pPr lvl="1"/>
            <a:r>
              <a:rPr lang="en-US" dirty="0"/>
              <a:t>Again, each field has a name: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>
                <a:solidFill>
                  <a:schemeClr val="accent2"/>
                </a:solidFill>
              </a:rPr>
              <a:t>Key Concept</a:t>
            </a:r>
            <a:r>
              <a:rPr lang="en-US" dirty="0"/>
              <a:t>: Only one field is inconsistent with R-format.  Most importantly, </a:t>
            </a:r>
            <a:r>
              <a:rPr lang="en-US" dirty="0" err="1">
                <a:latin typeface="Courier New" pitchFamily="-65" charset="0"/>
              </a:rPr>
              <a:t>opcode</a:t>
            </a:r>
            <a:r>
              <a:rPr lang="en-US" dirty="0"/>
              <a:t> is still in same location.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2224088"/>
            <a:ext cx="8153400" cy="976312"/>
            <a:chOff x="432" y="3120"/>
            <a:chExt cx="5136" cy="615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35" y="3120"/>
              <a:ext cx="4311" cy="327"/>
              <a:chOff x="623" y="2496"/>
              <a:chExt cx="4311" cy="327"/>
            </a:xfrm>
          </p:grpSpPr>
          <p:sp>
            <p:nvSpPr>
              <p:cNvPr id="2127878" name="Text Box 6"/>
              <p:cNvSpPr txBox="1">
                <a:spLocks noChangeArrowheads="1"/>
              </p:cNvSpPr>
              <p:nvPr/>
            </p:nvSpPr>
            <p:spPr bwMode="auto">
              <a:xfrm>
                <a:off x="623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6</a:t>
                </a:r>
                <a:endParaRPr lang="en-US" sz="2000"/>
              </a:p>
            </p:txBody>
          </p:sp>
          <p:sp>
            <p:nvSpPr>
              <p:cNvPr id="2127879" name="Text Box 7"/>
              <p:cNvSpPr txBox="1">
                <a:spLocks noChangeArrowheads="1"/>
              </p:cNvSpPr>
              <p:nvPr/>
            </p:nvSpPr>
            <p:spPr bwMode="auto">
              <a:xfrm>
                <a:off x="1488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5</a:t>
                </a:r>
                <a:endParaRPr lang="en-US" sz="2000"/>
              </a:p>
            </p:txBody>
          </p:sp>
          <p:sp>
            <p:nvSpPr>
              <p:cNvPr id="2127880" name="Text Box 8"/>
              <p:cNvSpPr txBox="1">
                <a:spLocks noChangeArrowheads="1"/>
              </p:cNvSpPr>
              <p:nvPr/>
            </p:nvSpPr>
            <p:spPr bwMode="auto">
              <a:xfrm>
                <a:off x="2287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5</a:t>
                </a:r>
                <a:endParaRPr lang="en-US" sz="2000"/>
              </a:p>
            </p:txBody>
          </p:sp>
          <p:sp>
            <p:nvSpPr>
              <p:cNvPr id="2127881" name="Text Box 9"/>
              <p:cNvSpPr txBox="1">
                <a:spLocks noChangeArrowheads="1"/>
              </p:cNvSpPr>
              <p:nvPr/>
            </p:nvSpPr>
            <p:spPr bwMode="auto">
              <a:xfrm>
                <a:off x="3153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27882" name="Text Box 10"/>
              <p:cNvSpPr txBox="1">
                <a:spLocks noChangeArrowheads="1"/>
              </p:cNvSpPr>
              <p:nvPr/>
            </p:nvSpPr>
            <p:spPr bwMode="auto">
              <a:xfrm>
                <a:off x="4818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27883" name="Text Box 11"/>
              <p:cNvSpPr txBox="1">
                <a:spLocks noChangeArrowheads="1"/>
              </p:cNvSpPr>
              <p:nvPr/>
            </p:nvSpPr>
            <p:spPr bwMode="auto">
              <a:xfrm>
                <a:off x="3818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16</a:t>
                </a:r>
                <a:endParaRPr lang="en-US" sz="2000"/>
              </a:p>
            </p:txBody>
          </p:sp>
        </p:grpSp>
        <p:sp>
          <p:nvSpPr>
            <p:cNvPr id="2127884" name="Rectangle 12"/>
            <p:cNvSpPr>
              <a:spLocks noChangeArrowheads="1"/>
            </p:cNvSpPr>
            <p:nvPr/>
          </p:nvSpPr>
          <p:spPr bwMode="auto">
            <a:xfrm>
              <a:off x="432" y="3120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885" name="Line 13"/>
            <p:cNvSpPr>
              <a:spLocks noChangeShapeType="1"/>
            </p:cNvSpPr>
            <p:nvPr/>
          </p:nvSpPr>
          <p:spPr bwMode="auto">
            <a:xfrm>
              <a:off x="1392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886" name="Line 14"/>
            <p:cNvSpPr>
              <a:spLocks noChangeShapeType="1"/>
            </p:cNvSpPr>
            <p:nvPr/>
          </p:nvSpPr>
          <p:spPr bwMode="auto">
            <a:xfrm>
              <a:off x="2208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887" name="Line 15"/>
            <p:cNvSpPr>
              <a:spLocks noChangeShapeType="1"/>
            </p:cNvSpPr>
            <p:nvPr/>
          </p:nvSpPr>
          <p:spPr bwMode="auto">
            <a:xfrm>
              <a:off x="2976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888" name="Text Box 16"/>
            <p:cNvSpPr txBox="1">
              <a:spLocks noChangeArrowheads="1"/>
            </p:cNvSpPr>
            <p:nvPr/>
          </p:nvSpPr>
          <p:spPr bwMode="auto">
            <a:xfrm>
              <a:off x="52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27889" name="Text Box 17"/>
            <p:cNvSpPr txBox="1">
              <a:spLocks noChangeArrowheads="1"/>
            </p:cNvSpPr>
            <p:nvPr/>
          </p:nvSpPr>
          <p:spPr bwMode="auto">
            <a:xfrm>
              <a:off x="14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27890" name="Text Box 18"/>
            <p:cNvSpPr txBox="1">
              <a:spLocks noChangeArrowheads="1"/>
            </p:cNvSpPr>
            <p:nvPr/>
          </p:nvSpPr>
          <p:spPr bwMode="auto">
            <a:xfrm>
              <a:off x="220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27891" name="Text Box 19"/>
            <p:cNvSpPr txBox="1">
              <a:spLocks noChangeArrowheads="1"/>
            </p:cNvSpPr>
            <p:nvPr/>
          </p:nvSpPr>
          <p:spPr bwMode="auto">
            <a:xfrm>
              <a:off x="38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609600" y="3352800"/>
            <a:ext cx="8153400" cy="976313"/>
            <a:chOff x="432" y="3120"/>
            <a:chExt cx="5136" cy="615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499" y="3120"/>
              <a:ext cx="4647" cy="327"/>
              <a:chOff x="287" y="2496"/>
              <a:chExt cx="4647" cy="327"/>
            </a:xfrm>
          </p:grpSpPr>
          <p:sp>
            <p:nvSpPr>
              <p:cNvPr id="2127894" name="Text Box 22"/>
              <p:cNvSpPr txBox="1">
                <a:spLocks noChangeArrowheads="1"/>
              </p:cNvSpPr>
              <p:nvPr/>
            </p:nvSpPr>
            <p:spPr bwMode="auto">
              <a:xfrm>
                <a:off x="287" y="2496"/>
                <a:ext cx="923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opcode</a:t>
                </a:r>
                <a:endParaRPr lang="en-US" sz="2000"/>
              </a:p>
            </p:txBody>
          </p:sp>
          <p:sp>
            <p:nvSpPr>
              <p:cNvPr id="2127895" name="Text Box 23"/>
              <p:cNvSpPr txBox="1">
                <a:spLocks noChangeArrowheads="1"/>
              </p:cNvSpPr>
              <p:nvPr/>
            </p:nvSpPr>
            <p:spPr bwMode="auto">
              <a:xfrm>
                <a:off x="1421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rs</a:t>
                </a:r>
                <a:endParaRPr lang="en-US" sz="2000"/>
              </a:p>
            </p:txBody>
          </p:sp>
          <p:sp>
            <p:nvSpPr>
              <p:cNvPr id="2127896" name="Text Box 24"/>
              <p:cNvSpPr txBox="1">
                <a:spLocks noChangeArrowheads="1"/>
              </p:cNvSpPr>
              <p:nvPr/>
            </p:nvSpPr>
            <p:spPr bwMode="auto">
              <a:xfrm>
                <a:off x="2220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rt</a:t>
                </a:r>
                <a:endParaRPr lang="en-US" sz="2000"/>
              </a:p>
            </p:txBody>
          </p:sp>
          <p:sp>
            <p:nvSpPr>
              <p:cNvPr id="2127897" name="Text Box 25"/>
              <p:cNvSpPr txBox="1">
                <a:spLocks noChangeArrowheads="1"/>
              </p:cNvSpPr>
              <p:nvPr/>
            </p:nvSpPr>
            <p:spPr bwMode="auto">
              <a:xfrm>
                <a:off x="3153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27898" name="Text Box 26"/>
              <p:cNvSpPr txBox="1">
                <a:spLocks noChangeArrowheads="1"/>
              </p:cNvSpPr>
              <p:nvPr/>
            </p:nvSpPr>
            <p:spPr bwMode="auto">
              <a:xfrm>
                <a:off x="4818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27899" name="Text Box 27"/>
              <p:cNvSpPr txBox="1">
                <a:spLocks noChangeArrowheads="1"/>
              </p:cNvSpPr>
              <p:nvPr/>
            </p:nvSpPr>
            <p:spPr bwMode="auto">
              <a:xfrm>
                <a:off x="3347" y="2496"/>
                <a:ext cx="132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immediate</a:t>
                </a:r>
                <a:endParaRPr lang="en-US" sz="2000"/>
              </a:p>
            </p:txBody>
          </p:sp>
        </p:grpSp>
        <p:sp>
          <p:nvSpPr>
            <p:cNvPr id="2127900" name="Rectangle 28"/>
            <p:cNvSpPr>
              <a:spLocks noChangeArrowheads="1"/>
            </p:cNvSpPr>
            <p:nvPr/>
          </p:nvSpPr>
          <p:spPr bwMode="auto">
            <a:xfrm>
              <a:off x="432" y="3120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901" name="Line 29"/>
            <p:cNvSpPr>
              <a:spLocks noChangeShapeType="1"/>
            </p:cNvSpPr>
            <p:nvPr/>
          </p:nvSpPr>
          <p:spPr bwMode="auto">
            <a:xfrm>
              <a:off x="1392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902" name="Line 30"/>
            <p:cNvSpPr>
              <a:spLocks noChangeShapeType="1"/>
            </p:cNvSpPr>
            <p:nvPr/>
          </p:nvSpPr>
          <p:spPr bwMode="auto">
            <a:xfrm>
              <a:off x="2208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903" name="Line 31"/>
            <p:cNvSpPr>
              <a:spLocks noChangeShapeType="1"/>
            </p:cNvSpPr>
            <p:nvPr/>
          </p:nvSpPr>
          <p:spPr bwMode="auto">
            <a:xfrm>
              <a:off x="2976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904" name="Text Box 32"/>
            <p:cNvSpPr txBox="1">
              <a:spLocks noChangeArrowheads="1"/>
            </p:cNvSpPr>
            <p:nvPr/>
          </p:nvSpPr>
          <p:spPr bwMode="auto">
            <a:xfrm>
              <a:off x="52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27905" name="Text Box 33"/>
            <p:cNvSpPr txBox="1">
              <a:spLocks noChangeArrowheads="1"/>
            </p:cNvSpPr>
            <p:nvPr/>
          </p:nvSpPr>
          <p:spPr bwMode="auto">
            <a:xfrm>
              <a:off x="14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27906" name="Text Box 34"/>
            <p:cNvSpPr txBox="1">
              <a:spLocks noChangeArrowheads="1"/>
            </p:cNvSpPr>
            <p:nvPr/>
          </p:nvSpPr>
          <p:spPr bwMode="auto">
            <a:xfrm>
              <a:off x="220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27907" name="Text Box 35"/>
            <p:cNvSpPr txBox="1">
              <a:spLocks noChangeArrowheads="1"/>
            </p:cNvSpPr>
            <p:nvPr/>
          </p:nvSpPr>
          <p:spPr bwMode="auto">
            <a:xfrm>
              <a:off x="38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</p:grp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I-Format Instructions (2/4)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77200" cy="5000625"/>
          </a:xfrm>
        </p:spPr>
        <p:txBody>
          <a:bodyPr/>
          <a:lstStyle/>
          <a:p>
            <a:r>
              <a:rPr lang="en-US" sz="2800" dirty="0"/>
              <a:t>What do these fields mean?</a:t>
            </a:r>
          </a:p>
          <a:p>
            <a:pPr lvl="1"/>
            <a:r>
              <a:rPr lang="en-US" sz="2400" dirty="0" err="1">
                <a:solidFill>
                  <a:schemeClr val="accent1"/>
                </a:solidFill>
                <a:latin typeface="Courier New" pitchFamily="-65" charset="0"/>
              </a:rPr>
              <a:t>opcode</a:t>
            </a:r>
            <a:r>
              <a:rPr lang="en-US" sz="2400" dirty="0"/>
              <a:t>: same as before except that, since there’s no </a:t>
            </a:r>
            <a:r>
              <a:rPr lang="en-US" sz="2400" dirty="0" err="1">
                <a:latin typeface="Courier New" pitchFamily="-65" charset="0"/>
              </a:rPr>
              <a:t>funct</a:t>
            </a:r>
            <a:r>
              <a:rPr lang="en-US" sz="2400" dirty="0"/>
              <a:t> field, </a:t>
            </a:r>
            <a:r>
              <a:rPr lang="en-US" sz="2400" dirty="0" err="1">
                <a:latin typeface="Courier New" pitchFamily="-65" charset="0"/>
              </a:rPr>
              <a:t>opcode</a:t>
            </a:r>
            <a:r>
              <a:rPr lang="en-US" sz="2400" dirty="0"/>
              <a:t> uniquely specifies an instruction in I-format</a:t>
            </a:r>
          </a:p>
          <a:p>
            <a:pPr lvl="1"/>
            <a:r>
              <a:rPr lang="en-US" sz="2400" dirty="0"/>
              <a:t>This also answers question of why R-format has two 6-bit fields to identify instruction instead of a single 12-bit field: in order to be consistent as possible with other formats while leaving as much space as possible for immediate field.</a:t>
            </a:r>
          </a:p>
          <a:p>
            <a:pPr lvl="1"/>
            <a:r>
              <a:rPr lang="en-US" sz="2400" u="sng" dirty="0" err="1">
                <a:solidFill>
                  <a:schemeClr val="accent2"/>
                </a:solidFill>
                <a:latin typeface="Courier New" pitchFamily="-65" charset="0"/>
              </a:rPr>
              <a:t>rs</a:t>
            </a:r>
            <a:r>
              <a:rPr lang="en-US" sz="2400" dirty="0"/>
              <a:t>: specifies a register operand (if there is one)</a:t>
            </a:r>
          </a:p>
          <a:p>
            <a:pPr lvl="1"/>
            <a:r>
              <a:rPr lang="en-US" sz="2400" u="sng" dirty="0" err="1">
                <a:solidFill>
                  <a:schemeClr val="accent2"/>
                </a:solidFill>
                <a:latin typeface="Courier New" pitchFamily="-65" charset="0"/>
              </a:rPr>
              <a:t>rt</a:t>
            </a:r>
            <a:r>
              <a:rPr lang="en-US" sz="2400" dirty="0"/>
              <a:t>: specifies register which will receive result of computation (this is why it’s called the </a:t>
            </a:r>
            <a:r>
              <a:rPr lang="en-US" sz="2400" i="1" dirty="0">
                <a:solidFill>
                  <a:schemeClr val="accent2"/>
                </a:solidFill>
              </a:rPr>
              <a:t>target</a:t>
            </a:r>
            <a:r>
              <a:rPr lang="en-US" sz="2400" dirty="0"/>
              <a:t> register “</a:t>
            </a:r>
            <a:r>
              <a:rPr lang="en-US" sz="2400" dirty="0" err="1">
                <a:latin typeface="Courier New"/>
                <a:cs typeface="Courier New"/>
              </a:rPr>
              <a:t>rt</a:t>
            </a:r>
            <a:r>
              <a:rPr lang="en-US" sz="2400" dirty="0"/>
              <a:t>”) or other operand for some instructions.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I-Format Instructions (3/4)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5100638"/>
          </a:xfrm>
        </p:spPr>
        <p:txBody>
          <a:bodyPr/>
          <a:lstStyle/>
          <a:p>
            <a:r>
              <a:rPr lang="en-US" dirty="0"/>
              <a:t>The Immediate Field:</a:t>
            </a:r>
          </a:p>
          <a:p>
            <a:pPr lvl="1"/>
            <a:r>
              <a:rPr lang="en-US" b="1" dirty="0" err="1">
                <a:latin typeface="Courier New" pitchFamily="-65" charset="0"/>
              </a:rPr>
              <a:t>addi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-65" charset="0"/>
              </a:rPr>
              <a:t>slti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-65" charset="0"/>
              </a:rPr>
              <a:t>sltiu</a:t>
            </a:r>
            <a:r>
              <a:rPr lang="en-US" dirty="0"/>
              <a:t>, the immediate is </a:t>
            </a:r>
            <a:r>
              <a:rPr lang="en-US" dirty="0">
                <a:solidFill>
                  <a:schemeClr val="accent2"/>
                </a:solidFill>
              </a:rPr>
              <a:t>sign-extended</a:t>
            </a:r>
            <a:r>
              <a:rPr lang="en-US" dirty="0"/>
              <a:t> to 32 bits.  Thus, it’s treated as a signed integer.</a:t>
            </a:r>
          </a:p>
          <a:p>
            <a:pPr lvl="1"/>
            <a:r>
              <a:rPr lang="en-US" dirty="0"/>
              <a:t>16 bits </a:t>
            </a:r>
            <a:r>
              <a:rPr lang="en-US" dirty="0" err="1">
                <a:sym typeface="Wingdings" pitchFamily="-65" charset="2"/>
              </a:rPr>
              <a:t></a:t>
            </a:r>
            <a:r>
              <a:rPr lang="en-US" dirty="0">
                <a:sym typeface="Wingdings" pitchFamily="-65" charset="2"/>
              </a:rPr>
              <a:t> can be used to represent immediate up to 2</a:t>
            </a:r>
            <a:r>
              <a:rPr lang="en-US" baseline="30000" dirty="0">
                <a:sym typeface="Wingdings" pitchFamily="-65" charset="2"/>
              </a:rPr>
              <a:t>16</a:t>
            </a:r>
            <a:r>
              <a:rPr lang="en-US" dirty="0">
                <a:sym typeface="Wingdings" pitchFamily="-65" charset="2"/>
              </a:rPr>
              <a:t> different values</a:t>
            </a:r>
          </a:p>
          <a:p>
            <a:pPr lvl="1"/>
            <a:r>
              <a:rPr lang="en-US" dirty="0">
                <a:sym typeface="Wingdings" pitchFamily="-65" charset="2"/>
              </a:rPr>
              <a:t>This is large enough to handle the offset in a typical </a:t>
            </a:r>
            <a:r>
              <a:rPr lang="en-US" b="1" dirty="0" err="1">
                <a:latin typeface="Courier New" pitchFamily="-65" charset="0"/>
                <a:sym typeface="Wingdings" pitchFamily="-65" charset="2"/>
              </a:rPr>
              <a:t>lw</a:t>
            </a:r>
            <a:r>
              <a:rPr lang="en-US" dirty="0">
                <a:sym typeface="Wingdings" pitchFamily="-65" charset="2"/>
              </a:rPr>
              <a:t> or </a:t>
            </a:r>
            <a:r>
              <a:rPr lang="en-US" b="1" dirty="0" err="1">
                <a:latin typeface="Courier New" pitchFamily="-65" charset="0"/>
                <a:sym typeface="Wingdings" pitchFamily="-65" charset="2"/>
              </a:rPr>
              <a:t>sw</a:t>
            </a:r>
            <a:r>
              <a:rPr lang="en-US" dirty="0">
                <a:sym typeface="Wingdings" pitchFamily="-65" charset="2"/>
              </a:rPr>
              <a:t>, plus a vast majority of </a:t>
            </a:r>
            <a:r>
              <a:rPr lang="en-US" dirty="0"/>
              <a:t>values that will be used in the </a:t>
            </a:r>
            <a:r>
              <a:rPr lang="en-US" b="1" dirty="0" err="1">
                <a:latin typeface="Courier New" pitchFamily="-65" charset="0"/>
              </a:rPr>
              <a:t>slti</a:t>
            </a:r>
            <a:r>
              <a:rPr lang="en-US" dirty="0"/>
              <a:t> instruction.</a:t>
            </a:r>
          </a:p>
          <a:p>
            <a:pPr lvl="1"/>
            <a:r>
              <a:rPr lang="en-US" dirty="0"/>
              <a:t>We’ll see what to do when the number is too big in our next lecture…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I-Format Instructions (4/4)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3625850"/>
          </a:xfrm>
        </p:spPr>
        <p:txBody>
          <a:bodyPr/>
          <a:lstStyle/>
          <a:p>
            <a:r>
              <a:rPr lang="en-US" dirty="0"/>
              <a:t>MIPS Instruction:</a:t>
            </a:r>
          </a:p>
          <a:p>
            <a:pPr lvl="1">
              <a:buFontTx/>
              <a:buNone/>
            </a:pPr>
            <a:r>
              <a:rPr lang="en-US" b="1" dirty="0" err="1">
                <a:latin typeface="Courier New" pitchFamily="-65" charset="0"/>
              </a:rPr>
              <a:t>addi</a:t>
            </a:r>
            <a:r>
              <a:rPr lang="en-US" b="1" dirty="0">
                <a:latin typeface="Courier New" pitchFamily="-65" charset="0"/>
              </a:rPr>
              <a:t>   $21,$22,-50</a:t>
            </a:r>
            <a:endParaRPr lang="en-US" b="1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r>
              <a:rPr lang="en-US" dirty="0" err="1">
                <a:latin typeface="Courier New" pitchFamily="-65" charset="0"/>
              </a:rPr>
              <a:t>opcode</a:t>
            </a:r>
            <a:r>
              <a:rPr lang="en-US" dirty="0"/>
              <a:t> = 8 (look up in table in book)</a:t>
            </a:r>
          </a:p>
          <a:p>
            <a:pPr lvl="1">
              <a:buFontTx/>
              <a:buNone/>
            </a:pPr>
            <a:r>
              <a:rPr lang="en-US" dirty="0" err="1">
                <a:latin typeface="Courier New" pitchFamily="-65" charset="0"/>
              </a:rPr>
              <a:t>rs</a:t>
            </a:r>
            <a:r>
              <a:rPr lang="en-US" dirty="0"/>
              <a:t> = 22 (register containing operand)</a:t>
            </a:r>
          </a:p>
          <a:p>
            <a:pPr lvl="1">
              <a:buFontTx/>
              <a:buNone/>
            </a:pPr>
            <a:r>
              <a:rPr lang="en-US" dirty="0" err="1">
                <a:latin typeface="Courier New" pitchFamily="-65" charset="0"/>
              </a:rPr>
              <a:t>rt</a:t>
            </a:r>
            <a:r>
              <a:rPr lang="en-US" dirty="0"/>
              <a:t> = 21 (target register)</a:t>
            </a:r>
          </a:p>
          <a:p>
            <a:pPr lvl="1">
              <a:buFontTx/>
              <a:buNone/>
            </a:pPr>
            <a:r>
              <a:rPr lang="en-US" dirty="0">
                <a:latin typeface="Courier New" pitchFamily="-65" charset="0"/>
              </a:rPr>
              <a:t>immediate</a:t>
            </a:r>
            <a:r>
              <a:rPr lang="en-US" dirty="0"/>
              <a:t> = -50 (by default, this is decimal)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I-Format Example (1/2)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950913"/>
          </a:xfrm>
        </p:spPr>
        <p:txBody>
          <a:bodyPr/>
          <a:lstStyle/>
          <a:p>
            <a:r>
              <a:rPr lang="en-US" dirty="0"/>
              <a:t>MIPS Instruction:</a:t>
            </a:r>
          </a:p>
          <a:p>
            <a:pPr lvl="1">
              <a:buFontTx/>
              <a:buNone/>
            </a:pPr>
            <a:r>
              <a:rPr lang="en-US" b="1" dirty="0" err="1">
                <a:latin typeface="Courier New" pitchFamily="-65" charset="0"/>
              </a:rPr>
              <a:t>addi</a:t>
            </a:r>
            <a:r>
              <a:rPr lang="en-US" b="1" dirty="0">
                <a:latin typeface="Courier New" pitchFamily="-65" charset="0"/>
              </a:rPr>
              <a:t>   $21,$22,-50</a:t>
            </a:r>
            <a:endParaRPr lang="en-US" b="1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3276600"/>
            <a:ext cx="8153400" cy="976313"/>
            <a:chOff x="432" y="3120"/>
            <a:chExt cx="5136" cy="615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35" y="3120"/>
              <a:ext cx="4311" cy="327"/>
              <a:chOff x="623" y="2496"/>
              <a:chExt cx="4311" cy="327"/>
            </a:xfrm>
          </p:grpSpPr>
          <p:sp>
            <p:nvSpPr>
              <p:cNvPr id="2136070" name="Text Box 6"/>
              <p:cNvSpPr txBox="1">
                <a:spLocks noChangeArrowheads="1"/>
              </p:cNvSpPr>
              <p:nvPr/>
            </p:nvSpPr>
            <p:spPr bwMode="auto">
              <a:xfrm>
                <a:off x="623" y="2496"/>
                <a:ext cx="250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8</a:t>
                </a:r>
                <a:endParaRPr lang="en-US" sz="2000"/>
              </a:p>
            </p:txBody>
          </p:sp>
          <p:sp>
            <p:nvSpPr>
              <p:cNvPr id="2136071" name="Text Box 7"/>
              <p:cNvSpPr txBox="1">
                <a:spLocks noChangeArrowheads="1"/>
              </p:cNvSpPr>
              <p:nvPr/>
            </p:nvSpPr>
            <p:spPr bwMode="auto">
              <a:xfrm>
                <a:off x="1421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22</a:t>
                </a:r>
                <a:endParaRPr lang="en-US" sz="2000"/>
              </a:p>
            </p:txBody>
          </p:sp>
          <p:sp>
            <p:nvSpPr>
              <p:cNvPr id="2136072" name="Text Box 8"/>
              <p:cNvSpPr txBox="1">
                <a:spLocks noChangeArrowheads="1"/>
              </p:cNvSpPr>
              <p:nvPr/>
            </p:nvSpPr>
            <p:spPr bwMode="auto">
              <a:xfrm>
                <a:off x="2220" y="2496"/>
                <a:ext cx="385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21</a:t>
                </a:r>
                <a:endParaRPr lang="en-US" sz="2000"/>
              </a:p>
            </p:txBody>
          </p:sp>
          <p:sp>
            <p:nvSpPr>
              <p:cNvPr id="2136073" name="Text Box 9"/>
              <p:cNvSpPr txBox="1">
                <a:spLocks noChangeArrowheads="1"/>
              </p:cNvSpPr>
              <p:nvPr/>
            </p:nvSpPr>
            <p:spPr bwMode="auto">
              <a:xfrm>
                <a:off x="3153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36074" name="Text Box 10"/>
              <p:cNvSpPr txBox="1">
                <a:spLocks noChangeArrowheads="1"/>
              </p:cNvSpPr>
              <p:nvPr/>
            </p:nvSpPr>
            <p:spPr bwMode="auto">
              <a:xfrm>
                <a:off x="4818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36075" name="Text Box 11"/>
              <p:cNvSpPr txBox="1">
                <a:spLocks noChangeArrowheads="1"/>
              </p:cNvSpPr>
              <p:nvPr/>
            </p:nvSpPr>
            <p:spPr bwMode="auto">
              <a:xfrm>
                <a:off x="3750" y="2496"/>
                <a:ext cx="519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-50</a:t>
                </a:r>
                <a:endParaRPr lang="en-US" sz="2000"/>
              </a:p>
            </p:txBody>
          </p:sp>
        </p:grpSp>
        <p:sp>
          <p:nvSpPr>
            <p:cNvPr id="2136076" name="Rectangle 12"/>
            <p:cNvSpPr>
              <a:spLocks noChangeArrowheads="1"/>
            </p:cNvSpPr>
            <p:nvPr/>
          </p:nvSpPr>
          <p:spPr bwMode="auto">
            <a:xfrm>
              <a:off x="432" y="3120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6077" name="Line 13"/>
            <p:cNvSpPr>
              <a:spLocks noChangeShapeType="1"/>
            </p:cNvSpPr>
            <p:nvPr/>
          </p:nvSpPr>
          <p:spPr bwMode="auto">
            <a:xfrm>
              <a:off x="1392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6078" name="Line 14"/>
            <p:cNvSpPr>
              <a:spLocks noChangeShapeType="1"/>
            </p:cNvSpPr>
            <p:nvPr/>
          </p:nvSpPr>
          <p:spPr bwMode="auto">
            <a:xfrm>
              <a:off x="2208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6079" name="Line 15"/>
            <p:cNvSpPr>
              <a:spLocks noChangeShapeType="1"/>
            </p:cNvSpPr>
            <p:nvPr/>
          </p:nvSpPr>
          <p:spPr bwMode="auto">
            <a:xfrm>
              <a:off x="2976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6080" name="Text Box 16"/>
            <p:cNvSpPr txBox="1">
              <a:spLocks noChangeArrowheads="1"/>
            </p:cNvSpPr>
            <p:nvPr/>
          </p:nvSpPr>
          <p:spPr bwMode="auto">
            <a:xfrm>
              <a:off x="52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36081" name="Text Box 17"/>
            <p:cNvSpPr txBox="1">
              <a:spLocks noChangeArrowheads="1"/>
            </p:cNvSpPr>
            <p:nvPr/>
          </p:nvSpPr>
          <p:spPr bwMode="auto">
            <a:xfrm>
              <a:off x="14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36082" name="Text Box 18"/>
            <p:cNvSpPr txBox="1">
              <a:spLocks noChangeArrowheads="1"/>
            </p:cNvSpPr>
            <p:nvPr/>
          </p:nvSpPr>
          <p:spPr bwMode="auto">
            <a:xfrm>
              <a:off x="220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36083" name="Text Box 19"/>
            <p:cNvSpPr txBox="1">
              <a:spLocks noChangeArrowheads="1"/>
            </p:cNvSpPr>
            <p:nvPr/>
          </p:nvSpPr>
          <p:spPr bwMode="auto">
            <a:xfrm>
              <a:off x="38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609600" y="4343400"/>
            <a:ext cx="8153400" cy="976313"/>
            <a:chOff x="432" y="3120"/>
            <a:chExt cx="5136" cy="615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499" y="3120"/>
              <a:ext cx="4857" cy="327"/>
              <a:chOff x="287" y="2496"/>
              <a:chExt cx="4857" cy="327"/>
            </a:xfrm>
          </p:grpSpPr>
          <p:sp>
            <p:nvSpPr>
              <p:cNvPr id="2136086" name="Text Box 22"/>
              <p:cNvSpPr txBox="1">
                <a:spLocks noChangeArrowheads="1"/>
              </p:cNvSpPr>
              <p:nvPr/>
            </p:nvSpPr>
            <p:spPr bwMode="auto">
              <a:xfrm>
                <a:off x="287" y="2496"/>
                <a:ext cx="923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001000</a:t>
                </a:r>
                <a:endParaRPr lang="en-US" sz="2000"/>
              </a:p>
            </p:txBody>
          </p:sp>
          <p:sp>
            <p:nvSpPr>
              <p:cNvPr id="2136087" name="Text Box 23"/>
              <p:cNvSpPr txBox="1">
                <a:spLocks noChangeArrowheads="1"/>
              </p:cNvSpPr>
              <p:nvPr/>
            </p:nvSpPr>
            <p:spPr bwMode="auto">
              <a:xfrm>
                <a:off x="1219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10110</a:t>
                </a:r>
                <a:endParaRPr lang="en-US" sz="2000"/>
              </a:p>
            </p:txBody>
          </p:sp>
          <p:sp>
            <p:nvSpPr>
              <p:cNvPr id="2136088" name="Text Box 24"/>
              <p:cNvSpPr txBox="1">
                <a:spLocks noChangeArrowheads="1"/>
              </p:cNvSpPr>
              <p:nvPr/>
            </p:nvSpPr>
            <p:spPr bwMode="auto">
              <a:xfrm>
                <a:off x="2018" y="2496"/>
                <a:ext cx="78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10101</a:t>
                </a:r>
                <a:endParaRPr lang="en-US" sz="2000"/>
              </a:p>
            </p:txBody>
          </p:sp>
          <p:sp>
            <p:nvSpPr>
              <p:cNvPr id="2136089" name="Text Box 25"/>
              <p:cNvSpPr txBox="1">
                <a:spLocks noChangeArrowheads="1"/>
              </p:cNvSpPr>
              <p:nvPr/>
            </p:nvSpPr>
            <p:spPr bwMode="auto">
              <a:xfrm>
                <a:off x="3153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36090" name="Text Box 26"/>
              <p:cNvSpPr txBox="1">
                <a:spLocks noChangeArrowheads="1"/>
              </p:cNvSpPr>
              <p:nvPr/>
            </p:nvSpPr>
            <p:spPr bwMode="auto">
              <a:xfrm>
                <a:off x="4818" y="2546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36091" name="Text Box 27"/>
              <p:cNvSpPr txBox="1">
                <a:spLocks noChangeArrowheads="1"/>
              </p:cNvSpPr>
              <p:nvPr/>
            </p:nvSpPr>
            <p:spPr bwMode="auto">
              <a:xfrm>
                <a:off x="2877" y="2496"/>
                <a:ext cx="2267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Courier New" pitchFamily="-65" charset="0"/>
                  </a:rPr>
                  <a:t>1111111111001110</a:t>
                </a:r>
                <a:endParaRPr lang="en-US" sz="2000"/>
              </a:p>
            </p:txBody>
          </p:sp>
        </p:grpSp>
        <p:sp>
          <p:nvSpPr>
            <p:cNvPr id="2136092" name="Rectangle 28"/>
            <p:cNvSpPr>
              <a:spLocks noChangeArrowheads="1"/>
            </p:cNvSpPr>
            <p:nvPr/>
          </p:nvSpPr>
          <p:spPr bwMode="auto">
            <a:xfrm>
              <a:off x="432" y="3120"/>
              <a:ext cx="5136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6093" name="Line 29"/>
            <p:cNvSpPr>
              <a:spLocks noChangeShapeType="1"/>
            </p:cNvSpPr>
            <p:nvPr/>
          </p:nvSpPr>
          <p:spPr bwMode="auto">
            <a:xfrm>
              <a:off x="1392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6094" name="Line 30"/>
            <p:cNvSpPr>
              <a:spLocks noChangeShapeType="1"/>
            </p:cNvSpPr>
            <p:nvPr/>
          </p:nvSpPr>
          <p:spPr bwMode="auto">
            <a:xfrm>
              <a:off x="2208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6095" name="Line 31"/>
            <p:cNvSpPr>
              <a:spLocks noChangeShapeType="1"/>
            </p:cNvSpPr>
            <p:nvPr/>
          </p:nvSpPr>
          <p:spPr bwMode="auto">
            <a:xfrm>
              <a:off x="2976" y="31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6096" name="Text Box 32"/>
            <p:cNvSpPr txBox="1">
              <a:spLocks noChangeArrowheads="1"/>
            </p:cNvSpPr>
            <p:nvPr/>
          </p:nvSpPr>
          <p:spPr bwMode="auto">
            <a:xfrm>
              <a:off x="52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36097" name="Text Box 33"/>
            <p:cNvSpPr txBox="1">
              <a:spLocks noChangeArrowheads="1"/>
            </p:cNvSpPr>
            <p:nvPr/>
          </p:nvSpPr>
          <p:spPr bwMode="auto">
            <a:xfrm>
              <a:off x="14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36098" name="Text Box 34"/>
            <p:cNvSpPr txBox="1">
              <a:spLocks noChangeArrowheads="1"/>
            </p:cNvSpPr>
            <p:nvPr/>
          </p:nvSpPr>
          <p:spPr bwMode="auto">
            <a:xfrm>
              <a:off x="2208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36099" name="Text Box 35"/>
            <p:cNvSpPr txBox="1">
              <a:spLocks noChangeArrowheads="1"/>
            </p:cNvSpPr>
            <p:nvPr/>
          </p:nvSpPr>
          <p:spPr bwMode="auto">
            <a:xfrm>
              <a:off x="3840" y="3408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</p:grpSp>
      <p:sp>
        <p:nvSpPr>
          <p:cNvPr id="2136100" name="Rectangle 36"/>
          <p:cNvSpPr>
            <a:spLocks noChangeArrowheads="1"/>
          </p:cNvSpPr>
          <p:nvPr/>
        </p:nvSpPr>
        <p:spPr bwMode="auto">
          <a:xfrm>
            <a:off x="685800" y="2743200"/>
            <a:ext cx="7848600" cy="428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685800" lvl="1" indent="-190500">
              <a:lnSpc>
                <a:spcPct val="85000"/>
              </a:lnSpc>
              <a:spcBef>
                <a:spcPct val="40000"/>
              </a:spcBef>
              <a:buSzPct val="100000"/>
            </a:pPr>
            <a:r>
              <a:rPr 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18 VAG Rounded Thin   55390"/>
                <a:ea typeface="ＭＳ Ｐゴシック" pitchFamily="-65" charset="-128"/>
                <a:cs typeface="Corbel"/>
              </a:rPr>
              <a:t>Decimal/field representation:</a:t>
            </a:r>
          </a:p>
        </p:txBody>
      </p:sp>
      <p:sp>
        <p:nvSpPr>
          <p:cNvPr id="2136101" name="Rectangle 37"/>
          <p:cNvSpPr>
            <a:spLocks noChangeArrowheads="1"/>
          </p:cNvSpPr>
          <p:nvPr/>
        </p:nvSpPr>
        <p:spPr bwMode="auto">
          <a:xfrm>
            <a:off x="685800" y="3852863"/>
            <a:ext cx="7848600" cy="428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685800" lvl="1" indent="-190500">
              <a:lnSpc>
                <a:spcPct val="85000"/>
              </a:lnSpc>
              <a:spcBef>
                <a:spcPct val="40000"/>
              </a:spcBef>
              <a:buSzPct val="100000"/>
            </a:pPr>
            <a:r>
              <a:rPr lang="en-US" sz="2800" b="1">
                <a:solidFill>
                  <a:schemeClr val="accent3">
                    <a:lumMod val="40000"/>
                    <a:lumOff val="60000"/>
                  </a:schemeClr>
                </a:solidFill>
                <a:latin typeface="18 VAG Rounded Thin   55390"/>
                <a:ea typeface="ＭＳ Ｐゴシック" pitchFamily="-65" charset="-128"/>
                <a:cs typeface="Corbel"/>
              </a:rPr>
              <a:t>Binary/field representation:</a:t>
            </a:r>
          </a:p>
        </p:txBody>
      </p:sp>
      <p:sp>
        <p:nvSpPr>
          <p:cNvPr id="2136102" name="Rectangle 38"/>
          <p:cNvSpPr>
            <a:spLocks noChangeArrowheads="1"/>
          </p:cNvSpPr>
          <p:nvPr/>
        </p:nvSpPr>
        <p:spPr bwMode="auto">
          <a:xfrm>
            <a:off x="685800" y="4953000"/>
            <a:ext cx="7848600" cy="428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685800" lvl="1" indent="-190500">
              <a:lnSpc>
                <a:spcPct val="85000"/>
              </a:lnSpc>
              <a:spcBef>
                <a:spcPct val="40000"/>
              </a:spcBef>
              <a:buSzPct val="100000"/>
            </a:pPr>
            <a:r>
              <a:rPr 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18 VAG Rounded Thin   55390"/>
                <a:ea typeface="ＭＳ Ｐゴシック" pitchFamily="-65" charset="-128"/>
                <a:cs typeface="Corbel"/>
              </a:rPr>
              <a:t>hexadecimal representation:  </a:t>
            </a:r>
            <a:r>
              <a:rPr 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/>
                <a:ea typeface="ＭＳ Ｐゴシック" pitchFamily="-65" charset="-128"/>
                <a:cs typeface="Courier New"/>
              </a:rPr>
              <a:t>22D5 </a:t>
            </a:r>
            <a:r>
              <a:rPr lang="en-US" sz="2800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Courier New"/>
                <a:ea typeface="ＭＳ Ｐゴシック" pitchFamily="-65" charset="-128"/>
                <a:cs typeface="Courier New"/>
              </a:rPr>
              <a:t>FFCE</a:t>
            </a:r>
            <a:r>
              <a:rPr lang="en-US" sz="2800" b="1" baseline="-2500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18 VAG Rounded Thin   55390"/>
                <a:ea typeface="ＭＳ Ｐゴシック" pitchFamily="-65" charset="-128"/>
                <a:cs typeface="Corbel"/>
              </a:rPr>
              <a:t>hex</a:t>
            </a:r>
            <a:endParaRPr lang="en-US" sz="2800" b="1" baseline="-25000" dirty="0">
              <a:solidFill>
                <a:schemeClr val="accent3">
                  <a:lumMod val="40000"/>
                  <a:lumOff val="60000"/>
                </a:schemeClr>
              </a:solidFill>
              <a:latin typeface="18 VAG Rounded Thin   55390"/>
              <a:ea typeface="ＭＳ Ｐゴシック" pitchFamily="-65" charset="-128"/>
              <a:cs typeface="Corbel"/>
            </a:endParaRPr>
          </a:p>
        </p:txBody>
      </p:sp>
      <p:sp>
        <p:nvSpPr>
          <p:cNvPr id="2136103" name="Rectangle 39"/>
          <p:cNvSpPr>
            <a:spLocks noChangeArrowheads="1"/>
          </p:cNvSpPr>
          <p:nvPr/>
        </p:nvSpPr>
        <p:spPr bwMode="auto">
          <a:xfrm>
            <a:off x="685800" y="5410200"/>
            <a:ext cx="8458200" cy="428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685800" lvl="1" indent="-190500">
              <a:lnSpc>
                <a:spcPct val="85000"/>
              </a:lnSpc>
              <a:spcBef>
                <a:spcPct val="40000"/>
              </a:spcBef>
              <a:buSzPct val="100000"/>
            </a:pPr>
            <a:r>
              <a:rPr 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18 VAG Rounded Thin   55390"/>
                <a:ea typeface="ＭＳ Ｐゴシック" pitchFamily="-65" charset="-128"/>
                <a:cs typeface="Corbel"/>
              </a:rPr>
              <a:t>decimal representation: 	      </a:t>
            </a:r>
            <a:r>
              <a:rPr 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ourier New"/>
                <a:ea typeface="ＭＳ Ｐゴシック" pitchFamily="-65" charset="-128"/>
                <a:cs typeface="Courier New"/>
              </a:rPr>
              <a:t>584,449,998</a:t>
            </a:r>
            <a:r>
              <a:rPr lang="en-US" sz="2800" b="1" baseline="-25000" dirty="0">
                <a:solidFill>
                  <a:schemeClr val="accent3">
                    <a:lumMod val="40000"/>
                    <a:lumOff val="60000"/>
                  </a:schemeClr>
                </a:solidFill>
                <a:latin typeface="18 VAG Rounded Thin   55390"/>
                <a:ea typeface="ＭＳ Ｐゴシック" pitchFamily="-65" charset="-128"/>
                <a:cs typeface="Corbel"/>
              </a:rPr>
              <a:t>ten</a:t>
            </a:r>
          </a:p>
        </p:txBody>
      </p:sp>
      <p:sp>
        <p:nvSpPr>
          <p:cNvPr id="40" name="Title 3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I-Format Example (2/2)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897562"/>
          </a:xfrm>
        </p:spPr>
        <p:txBody>
          <a:bodyPr/>
          <a:lstStyle/>
          <a:p>
            <a:pPr>
              <a:lnSpc>
                <a:spcPct val="65000"/>
              </a:lnSpc>
              <a:buFont typeface="Times" pitchFamily="-65" charset="0"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 Which instruction has same representation as 35</a:t>
            </a:r>
            <a:r>
              <a:rPr lang="en-US" sz="2400" baseline="-25000" dirty="0">
                <a:ea typeface="Times New Roman" pitchFamily="-65" charset="0"/>
                <a:cs typeface="Times New Roman" pitchFamily="-65" charset="0"/>
              </a:rPr>
              <a:t>ten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?</a:t>
            </a:r>
          </a:p>
          <a:p>
            <a:pPr lvl="1">
              <a:lnSpc>
                <a:spcPct val="75000"/>
              </a:lnSpc>
              <a:spcAft>
                <a:spcPts val="600"/>
              </a:spcAft>
              <a:buFontTx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a)</a:t>
            </a:r>
            <a:r>
              <a:rPr lang="en-US" sz="2400" dirty="0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 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add $0, $0, $0</a:t>
            </a:r>
          </a:p>
          <a:p>
            <a:pPr lvl="1">
              <a:lnSpc>
                <a:spcPct val="75000"/>
              </a:lnSpc>
              <a:spcAft>
                <a:spcPts val="600"/>
              </a:spcAft>
              <a:buFontTx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b)</a:t>
            </a:r>
            <a:r>
              <a:rPr lang="en-US" sz="2400" dirty="0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 </a:t>
            </a:r>
            <a:r>
              <a:rPr lang="en-US" sz="2400" dirty="0" err="1">
                <a:ea typeface="Times New Roman" pitchFamily="-65" charset="0"/>
                <a:cs typeface="Times New Roman" pitchFamily="-65" charset="0"/>
              </a:rPr>
              <a:t>subu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 $s0,$s0,$s0</a:t>
            </a:r>
          </a:p>
          <a:p>
            <a:pPr lvl="1">
              <a:lnSpc>
                <a:spcPct val="75000"/>
              </a:lnSpc>
              <a:spcAft>
                <a:spcPts val="600"/>
              </a:spcAft>
              <a:buFontTx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c)</a:t>
            </a:r>
            <a:r>
              <a:rPr lang="en-US" sz="2400" dirty="0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 </a:t>
            </a:r>
            <a:r>
              <a:rPr lang="en-US" sz="2400" dirty="0" err="1">
                <a:ea typeface="Times New Roman" pitchFamily="-65" charset="0"/>
                <a:cs typeface="Times New Roman" pitchFamily="-65" charset="0"/>
              </a:rPr>
              <a:t>lw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 $0, 0($0)</a:t>
            </a:r>
          </a:p>
          <a:p>
            <a:pPr lvl="1">
              <a:lnSpc>
                <a:spcPct val="75000"/>
              </a:lnSpc>
              <a:spcAft>
                <a:spcPts val="600"/>
              </a:spcAft>
              <a:buFontTx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d)</a:t>
            </a:r>
            <a:r>
              <a:rPr lang="en-US" sz="2400" dirty="0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 </a:t>
            </a:r>
            <a:r>
              <a:rPr lang="en-US" sz="2400" dirty="0" err="1">
                <a:ea typeface="Times New Roman" pitchFamily="-65" charset="0"/>
                <a:cs typeface="Times New Roman" pitchFamily="-65" charset="0"/>
              </a:rPr>
              <a:t>addi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 $0, $0, 35</a:t>
            </a:r>
          </a:p>
          <a:p>
            <a:pPr lvl="1">
              <a:lnSpc>
                <a:spcPct val="75000"/>
              </a:lnSpc>
              <a:spcAft>
                <a:spcPts val="600"/>
              </a:spcAft>
              <a:buFontTx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e)</a:t>
            </a:r>
            <a:r>
              <a:rPr lang="en-US" sz="2400" dirty="0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  </a:t>
            </a:r>
            <a:r>
              <a:rPr lang="en-US" sz="2400" dirty="0" err="1">
                <a:ea typeface="Times New Roman" pitchFamily="-65" charset="0"/>
                <a:cs typeface="Times New Roman" pitchFamily="-65" charset="0"/>
              </a:rPr>
              <a:t>subu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 $0, $0, $0</a:t>
            </a:r>
            <a:endParaRPr lang="en-US" sz="2000" dirty="0">
              <a:ea typeface="Times New Roman" pitchFamily="-65" charset="0"/>
              <a:cs typeface="Times New Roman" pitchFamily="-65" charset="0"/>
            </a:endParaRPr>
          </a:p>
          <a:p>
            <a:pPr lvl="1">
              <a:lnSpc>
                <a:spcPct val="75000"/>
              </a:lnSpc>
              <a:buFontTx/>
              <a:buNone/>
            </a:pPr>
            <a:r>
              <a:rPr lang="en-US" sz="2000" dirty="0">
                <a:ea typeface="Times New Roman" pitchFamily="-65" charset="0"/>
                <a:cs typeface="Times New Roman" pitchFamily="-65" charset="0"/>
              </a:rPr>
              <a:t>Registers numbers and names: </a:t>
            </a:r>
            <a:br>
              <a:rPr lang="en-US" sz="2000" dirty="0">
                <a:ea typeface="Times New Roman" pitchFamily="-65" charset="0"/>
                <a:cs typeface="Times New Roman" pitchFamily="-65" charset="0"/>
              </a:rPr>
            </a:b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0: $0, .. 8: $t0, 9:$t1, ..15: $t7, 16: $s0, 17: $s1, .. 23: $s7 </a:t>
            </a:r>
            <a:endParaRPr lang="en-US" sz="2000" dirty="0">
              <a:ea typeface="Times New Roman" pitchFamily="-65" charset="0"/>
              <a:cs typeface="Times New Roman" pitchFamily="-65" charset="0"/>
            </a:endParaRPr>
          </a:p>
          <a:p>
            <a:pPr lvl="1">
              <a:lnSpc>
                <a:spcPct val="75000"/>
              </a:lnSpc>
              <a:buFontTx/>
              <a:buNone/>
            </a:pPr>
            <a:r>
              <a:rPr lang="en-US" sz="2000" dirty="0" err="1">
                <a:ea typeface="Times New Roman" pitchFamily="-65" charset="0"/>
                <a:cs typeface="Times New Roman" pitchFamily="-65" charset="0"/>
              </a:rPr>
              <a:t>Opcodes</a:t>
            </a:r>
            <a:r>
              <a:rPr lang="en-US" sz="2000" dirty="0">
                <a:ea typeface="Times New Roman" pitchFamily="-65" charset="0"/>
                <a:cs typeface="Times New Roman" pitchFamily="-65" charset="0"/>
              </a:rPr>
              <a:t> and function fields (if necessary)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dirty="0">
                <a:ea typeface="Times New Roman" pitchFamily="-65" charset="0"/>
                <a:cs typeface="Times New Roman" pitchFamily="-65" charset="0"/>
              </a:rPr>
              <a:t>		</a:t>
            </a:r>
            <a:r>
              <a:rPr lang="en-US" b="1" dirty="0">
                <a:latin typeface="Courier New" pitchFamily="-65" charset="0"/>
                <a:ea typeface="Times New Roman" pitchFamily="-65" charset="0"/>
                <a:cs typeface="Times New Roman" pitchFamily="-65" charset="0"/>
              </a:rPr>
              <a:t>add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: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opcode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0,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funct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32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dirty="0">
                <a:ea typeface="Times New Roman" pitchFamily="-65" charset="0"/>
                <a:cs typeface="Times New Roman" pitchFamily="-65" charset="0"/>
              </a:rPr>
              <a:t>		</a:t>
            </a:r>
            <a:r>
              <a:rPr lang="en-US" b="1" dirty="0" err="1">
                <a:latin typeface="Courier New" pitchFamily="-65" charset="0"/>
                <a:ea typeface="Times New Roman" pitchFamily="-65" charset="0"/>
                <a:cs typeface="Times New Roman" pitchFamily="-65" charset="0"/>
              </a:rPr>
              <a:t>subu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: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opcode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0,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funct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35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dirty="0">
                <a:ea typeface="Times New Roman" pitchFamily="-65" charset="0"/>
                <a:cs typeface="Times New Roman" pitchFamily="-65" charset="0"/>
              </a:rPr>
              <a:t>		</a:t>
            </a:r>
            <a:r>
              <a:rPr lang="en-US" b="1" dirty="0" err="1">
                <a:latin typeface="Courier New" pitchFamily="-65" charset="0"/>
                <a:ea typeface="Times New Roman" pitchFamily="-65" charset="0"/>
                <a:cs typeface="Times New Roman" pitchFamily="-65" charset="0"/>
              </a:rPr>
              <a:t>addi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: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opcode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8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dirty="0">
                <a:ea typeface="Times New Roman" pitchFamily="-65" charset="0"/>
                <a:cs typeface="Times New Roman" pitchFamily="-65" charset="0"/>
              </a:rPr>
              <a:t>		</a:t>
            </a:r>
            <a:r>
              <a:rPr lang="en-US" b="1" dirty="0" err="1">
                <a:latin typeface="Courier New" pitchFamily="-65" charset="0"/>
                <a:ea typeface="Times New Roman" pitchFamily="-65" charset="0"/>
                <a:cs typeface="Times New Roman" pitchFamily="-65" charset="0"/>
              </a:rPr>
              <a:t>lw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: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opcode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35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1400" y="2249488"/>
            <a:ext cx="5510212" cy="601662"/>
            <a:chOff x="2160" y="1104"/>
            <a:chExt cx="3471" cy="379"/>
          </a:xfrm>
        </p:grpSpPr>
        <p:sp>
          <p:nvSpPr>
            <p:cNvPr id="2138117" name="Text Box 5"/>
            <p:cNvSpPr txBox="1">
              <a:spLocks noChangeArrowheads="1"/>
            </p:cNvSpPr>
            <p:nvPr/>
          </p:nvSpPr>
          <p:spPr bwMode="auto">
            <a:xfrm>
              <a:off x="2901" y="1156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38118" name="Text Box 6"/>
            <p:cNvSpPr txBox="1">
              <a:spLocks noChangeArrowheads="1"/>
            </p:cNvSpPr>
            <p:nvPr/>
          </p:nvSpPr>
          <p:spPr bwMode="auto">
            <a:xfrm>
              <a:off x="3370" y="1156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38119" name="Text Box 7"/>
            <p:cNvSpPr txBox="1">
              <a:spLocks noChangeArrowheads="1"/>
            </p:cNvSpPr>
            <p:nvPr/>
          </p:nvSpPr>
          <p:spPr bwMode="auto">
            <a:xfrm>
              <a:off x="3765" y="1156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160" y="1104"/>
              <a:ext cx="3154" cy="275"/>
              <a:chOff x="230" y="2546"/>
              <a:chExt cx="4733" cy="412"/>
            </a:xfrm>
          </p:grpSpPr>
          <p:sp>
            <p:nvSpPr>
              <p:cNvPr id="2138121" name="Text Box 9"/>
              <p:cNvSpPr txBox="1">
                <a:spLocks noChangeArrowheads="1"/>
              </p:cNvSpPr>
              <p:nvPr/>
            </p:nvSpPr>
            <p:spPr bwMode="auto">
              <a:xfrm>
                <a:off x="230" y="2583"/>
                <a:ext cx="1038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chemeClr val="tx1"/>
                    </a:solidFill>
                    <a:latin typeface="Courier New" pitchFamily="-65" charset="0"/>
                  </a:rPr>
                  <a:t>opcode</a:t>
                </a:r>
                <a:endParaRPr lang="en-US" sz="2000"/>
              </a:p>
            </p:txBody>
          </p:sp>
          <p:sp>
            <p:nvSpPr>
              <p:cNvPr id="2138122" name="Text Box 10"/>
              <p:cNvSpPr txBox="1">
                <a:spLocks noChangeArrowheads="1"/>
              </p:cNvSpPr>
              <p:nvPr/>
            </p:nvSpPr>
            <p:spPr bwMode="auto">
              <a:xfrm>
                <a:off x="1383" y="2583"/>
                <a:ext cx="462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chemeClr val="tx1"/>
                    </a:solidFill>
                    <a:latin typeface="Courier New" pitchFamily="-65" charset="0"/>
                  </a:rPr>
                  <a:t>rs</a:t>
                </a:r>
                <a:endParaRPr lang="en-US" sz="2000"/>
              </a:p>
            </p:txBody>
          </p:sp>
          <p:sp>
            <p:nvSpPr>
              <p:cNvPr id="2138123" name="Text Box 11"/>
              <p:cNvSpPr txBox="1">
                <a:spLocks noChangeArrowheads="1"/>
              </p:cNvSpPr>
              <p:nvPr/>
            </p:nvSpPr>
            <p:spPr bwMode="auto">
              <a:xfrm>
                <a:off x="2183" y="2583"/>
                <a:ext cx="462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chemeClr val="tx1"/>
                    </a:solidFill>
                    <a:latin typeface="Courier New" pitchFamily="-65" charset="0"/>
                  </a:rPr>
                  <a:t>rt</a:t>
                </a:r>
                <a:endParaRPr lang="en-US" sz="2000"/>
              </a:p>
            </p:txBody>
          </p:sp>
          <p:sp>
            <p:nvSpPr>
              <p:cNvPr id="2138124" name="Text Box 12"/>
              <p:cNvSpPr txBox="1">
                <a:spLocks noChangeArrowheads="1"/>
              </p:cNvSpPr>
              <p:nvPr/>
            </p:nvSpPr>
            <p:spPr bwMode="auto">
              <a:xfrm>
                <a:off x="3123" y="2546"/>
                <a:ext cx="174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38125" name="Text Box 13"/>
              <p:cNvSpPr txBox="1">
                <a:spLocks noChangeArrowheads="1"/>
              </p:cNvSpPr>
              <p:nvPr/>
            </p:nvSpPr>
            <p:spPr bwMode="auto">
              <a:xfrm>
                <a:off x="4789" y="2546"/>
                <a:ext cx="174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38126" name="Text Box 14"/>
              <p:cNvSpPr txBox="1">
                <a:spLocks noChangeArrowheads="1"/>
              </p:cNvSpPr>
              <p:nvPr/>
            </p:nvSpPr>
            <p:spPr bwMode="auto">
              <a:xfrm>
                <a:off x="3492" y="2583"/>
                <a:ext cx="1039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chemeClr val="tx1"/>
                    </a:solidFill>
                    <a:latin typeface="Courier New" pitchFamily="-65" charset="0"/>
                  </a:rPr>
                  <a:t>offset</a:t>
                </a:r>
                <a:endParaRPr lang="en-US" sz="2000"/>
              </a:p>
            </p:txBody>
          </p:sp>
        </p:grpSp>
        <p:sp>
          <p:nvSpPr>
            <p:cNvPr id="2138127" name="Rectangle 15"/>
            <p:cNvSpPr>
              <a:spLocks noChangeArrowheads="1"/>
            </p:cNvSpPr>
            <p:nvPr/>
          </p:nvSpPr>
          <p:spPr bwMode="auto">
            <a:xfrm>
              <a:off x="2208" y="1152"/>
              <a:ext cx="3423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28" name="Line 16"/>
            <p:cNvSpPr>
              <a:spLocks noChangeShapeType="1"/>
            </p:cNvSpPr>
            <p:nvPr/>
          </p:nvSpPr>
          <p:spPr bwMode="auto">
            <a:xfrm>
              <a:off x="2848" y="115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29" name="Line 17"/>
            <p:cNvSpPr>
              <a:spLocks noChangeShapeType="1"/>
            </p:cNvSpPr>
            <p:nvPr/>
          </p:nvSpPr>
          <p:spPr bwMode="auto">
            <a:xfrm>
              <a:off x="3392" y="115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30" name="Line 18"/>
            <p:cNvSpPr>
              <a:spLocks noChangeShapeType="1"/>
            </p:cNvSpPr>
            <p:nvPr/>
          </p:nvSpPr>
          <p:spPr bwMode="auto">
            <a:xfrm>
              <a:off x="3904" y="115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31" name="Text Box 19"/>
            <p:cNvSpPr txBox="1">
              <a:spLocks noChangeArrowheads="1"/>
            </p:cNvSpPr>
            <p:nvPr/>
          </p:nvSpPr>
          <p:spPr bwMode="auto">
            <a:xfrm>
              <a:off x="2253" y="1118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138132" name="Text Box 20"/>
            <p:cNvSpPr txBox="1">
              <a:spLocks noChangeArrowheads="1"/>
            </p:cNvSpPr>
            <p:nvPr/>
          </p:nvSpPr>
          <p:spPr bwMode="auto">
            <a:xfrm>
              <a:off x="3372" y="1118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581400" y="1411288"/>
            <a:ext cx="5510212" cy="417512"/>
            <a:chOff x="2160" y="841"/>
            <a:chExt cx="3471" cy="263"/>
          </a:xfrm>
        </p:grpSpPr>
        <p:sp>
          <p:nvSpPr>
            <p:cNvPr id="2138134" name="Text Box 22"/>
            <p:cNvSpPr txBox="1">
              <a:spLocks noChangeArrowheads="1"/>
            </p:cNvSpPr>
            <p:nvPr/>
          </p:nvSpPr>
          <p:spPr bwMode="auto">
            <a:xfrm>
              <a:off x="4062" y="85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rd</a:t>
              </a:r>
              <a:endParaRPr lang="en-US" sz="2000"/>
            </a:p>
          </p:txBody>
        </p:sp>
        <p:sp>
          <p:nvSpPr>
            <p:cNvPr id="2138135" name="Text Box 23"/>
            <p:cNvSpPr txBox="1">
              <a:spLocks noChangeArrowheads="1"/>
            </p:cNvSpPr>
            <p:nvPr/>
          </p:nvSpPr>
          <p:spPr bwMode="auto">
            <a:xfrm>
              <a:off x="5010" y="854"/>
              <a:ext cx="59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funct</a:t>
              </a:r>
              <a:endParaRPr lang="en-US" sz="2000"/>
            </a:p>
          </p:txBody>
        </p:sp>
        <p:sp>
          <p:nvSpPr>
            <p:cNvPr id="2138136" name="Text Box 24"/>
            <p:cNvSpPr txBox="1">
              <a:spLocks noChangeArrowheads="1"/>
            </p:cNvSpPr>
            <p:nvPr/>
          </p:nvSpPr>
          <p:spPr bwMode="auto">
            <a:xfrm>
              <a:off x="4442" y="854"/>
              <a:ext cx="59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shamt</a:t>
              </a:r>
              <a:endParaRPr lang="en-US" sz="2000"/>
            </a:p>
          </p:txBody>
        </p:sp>
        <p:sp>
          <p:nvSpPr>
            <p:cNvPr id="2138137" name="Line 25"/>
            <p:cNvSpPr>
              <a:spLocks noChangeShapeType="1"/>
            </p:cNvSpPr>
            <p:nvPr/>
          </p:nvSpPr>
          <p:spPr bwMode="auto">
            <a:xfrm>
              <a:off x="4416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38" name="Line 26"/>
            <p:cNvSpPr>
              <a:spLocks noChangeShapeType="1"/>
            </p:cNvSpPr>
            <p:nvPr/>
          </p:nvSpPr>
          <p:spPr bwMode="auto">
            <a:xfrm>
              <a:off x="5040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39" name="Text Box 27"/>
            <p:cNvSpPr txBox="1">
              <a:spLocks noChangeArrowheads="1"/>
            </p:cNvSpPr>
            <p:nvPr/>
          </p:nvSpPr>
          <p:spPr bwMode="auto">
            <a:xfrm>
              <a:off x="2160" y="841"/>
              <a:ext cx="69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opcode</a:t>
              </a:r>
              <a:endParaRPr lang="en-US" sz="2000"/>
            </a:p>
          </p:txBody>
        </p:sp>
        <p:sp>
          <p:nvSpPr>
            <p:cNvPr id="2138140" name="Text Box 28"/>
            <p:cNvSpPr txBox="1">
              <a:spLocks noChangeArrowheads="1"/>
            </p:cNvSpPr>
            <p:nvPr/>
          </p:nvSpPr>
          <p:spPr bwMode="auto">
            <a:xfrm>
              <a:off x="2928" y="841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rs</a:t>
              </a:r>
              <a:endParaRPr lang="en-US" sz="2000"/>
            </a:p>
          </p:txBody>
        </p:sp>
        <p:sp>
          <p:nvSpPr>
            <p:cNvPr id="2138141" name="Text Box 29"/>
            <p:cNvSpPr txBox="1">
              <a:spLocks noChangeArrowheads="1"/>
            </p:cNvSpPr>
            <p:nvPr/>
          </p:nvSpPr>
          <p:spPr bwMode="auto">
            <a:xfrm>
              <a:off x="3461" y="841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rt</a:t>
              </a:r>
              <a:endParaRPr lang="en-US" sz="2000"/>
            </a:p>
          </p:txBody>
        </p:sp>
        <p:sp>
          <p:nvSpPr>
            <p:cNvPr id="2138142" name="Rectangle 30"/>
            <p:cNvSpPr>
              <a:spLocks noChangeArrowheads="1"/>
            </p:cNvSpPr>
            <p:nvPr/>
          </p:nvSpPr>
          <p:spPr bwMode="auto">
            <a:xfrm>
              <a:off x="2208" y="864"/>
              <a:ext cx="3423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43" name="Line 31"/>
            <p:cNvSpPr>
              <a:spLocks noChangeShapeType="1"/>
            </p:cNvSpPr>
            <p:nvPr/>
          </p:nvSpPr>
          <p:spPr bwMode="auto">
            <a:xfrm>
              <a:off x="2848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44" name="Line 32"/>
            <p:cNvSpPr>
              <a:spLocks noChangeShapeType="1"/>
            </p:cNvSpPr>
            <p:nvPr/>
          </p:nvSpPr>
          <p:spPr bwMode="auto">
            <a:xfrm>
              <a:off x="3392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45" name="Line 33"/>
            <p:cNvSpPr>
              <a:spLocks noChangeShapeType="1"/>
            </p:cNvSpPr>
            <p:nvPr/>
          </p:nvSpPr>
          <p:spPr bwMode="auto">
            <a:xfrm>
              <a:off x="3904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3581400" y="2706688"/>
            <a:ext cx="5510212" cy="601662"/>
            <a:chOff x="2160" y="1104"/>
            <a:chExt cx="3471" cy="379"/>
          </a:xfrm>
        </p:grpSpPr>
        <p:sp>
          <p:nvSpPr>
            <p:cNvPr id="2138147" name="Text Box 35"/>
            <p:cNvSpPr txBox="1">
              <a:spLocks noChangeArrowheads="1"/>
            </p:cNvSpPr>
            <p:nvPr/>
          </p:nvSpPr>
          <p:spPr bwMode="auto">
            <a:xfrm>
              <a:off x="2901" y="1156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38148" name="Text Box 36"/>
            <p:cNvSpPr txBox="1">
              <a:spLocks noChangeArrowheads="1"/>
            </p:cNvSpPr>
            <p:nvPr/>
          </p:nvSpPr>
          <p:spPr bwMode="auto">
            <a:xfrm>
              <a:off x="3370" y="1156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138149" name="Text Box 37"/>
            <p:cNvSpPr txBox="1">
              <a:spLocks noChangeArrowheads="1"/>
            </p:cNvSpPr>
            <p:nvPr/>
          </p:nvSpPr>
          <p:spPr bwMode="auto">
            <a:xfrm>
              <a:off x="3765" y="1156"/>
              <a:ext cx="1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>
                <a:solidFill>
                  <a:schemeClr val="tx1"/>
                </a:solidFill>
              </a:endParaRPr>
            </a:p>
          </p:txBody>
        </p: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2160" y="1104"/>
              <a:ext cx="3154" cy="275"/>
              <a:chOff x="230" y="2546"/>
              <a:chExt cx="4733" cy="412"/>
            </a:xfrm>
          </p:grpSpPr>
          <p:sp>
            <p:nvSpPr>
              <p:cNvPr id="2138151" name="Text Box 39"/>
              <p:cNvSpPr txBox="1">
                <a:spLocks noChangeArrowheads="1"/>
              </p:cNvSpPr>
              <p:nvPr/>
            </p:nvSpPr>
            <p:spPr bwMode="auto">
              <a:xfrm>
                <a:off x="230" y="2583"/>
                <a:ext cx="1038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chemeClr val="tx1"/>
                    </a:solidFill>
                    <a:latin typeface="Courier New" pitchFamily="-65" charset="0"/>
                  </a:rPr>
                  <a:t>opcode</a:t>
                </a:r>
                <a:endParaRPr lang="en-US" sz="2000"/>
              </a:p>
            </p:txBody>
          </p:sp>
          <p:sp>
            <p:nvSpPr>
              <p:cNvPr id="2138152" name="Text Box 40"/>
              <p:cNvSpPr txBox="1">
                <a:spLocks noChangeArrowheads="1"/>
              </p:cNvSpPr>
              <p:nvPr/>
            </p:nvSpPr>
            <p:spPr bwMode="auto">
              <a:xfrm>
                <a:off x="1383" y="2583"/>
                <a:ext cx="462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chemeClr val="tx1"/>
                    </a:solidFill>
                    <a:latin typeface="Courier New" pitchFamily="-65" charset="0"/>
                  </a:rPr>
                  <a:t>rs</a:t>
                </a:r>
                <a:endParaRPr lang="en-US" sz="2000"/>
              </a:p>
            </p:txBody>
          </p:sp>
          <p:sp>
            <p:nvSpPr>
              <p:cNvPr id="2138153" name="Text Box 41"/>
              <p:cNvSpPr txBox="1">
                <a:spLocks noChangeArrowheads="1"/>
              </p:cNvSpPr>
              <p:nvPr/>
            </p:nvSpPr>
            <p:spPr bwMode="auto">
              <a:xfrm>
                <a:off x="2183" y="2583"/>
                <a:ext cx="462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chemeClr val="tx1"/>
                    </a:solidFill>
                    <a:latin typeface="Courier New" pitchFamily="-65" charset="0"/>
                  </a:rPr>
                  <a:t>rt</a:t>
                </a:r>
                <a:endParaRPr lang="en-US" sz="2000"/>
              </a:p>
            </p:txBody>
          </p:sp>
          <p:sp>
            <p:nvSpPr>
              <p:cNvPr id="2138154" name="Text Box 42"/>
              <p:cNvSpPr txBox="1">
                <a:spLocks noChangeArrowheads="1"/>
              </p:cNvSpPr>
              <p:nvPr/>
            </p:nvSpPr>
            <p:spPr bwMode="auto">
              <a:xfrm>
                <a:off x="3123" y="2546"/>
                <a:ext cx="174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38155" name="Text Box 43"/>
              <p:cNvSpPr txBox="1">
                <a:spLocks noChangeArrowheads="1"/>
              </p:cNvSpPr>
              <p:nvPr/>
            </p:nvSpPr>
            <p:spPr bwMode="auto">
              <a:xfrm>
                <a:off x="4789" y="2546"/>
                <a:ext cx="174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2000"/>
              </a:p>
            </p:txBody>
          </p:sp>
          <p:sp>
            <p:nvSpPr>
              <p:cNvPr id="2138156" name="Text Box 44"/>
              <p:cNvSpPr txBox="1">
                <a:spLocks noChangeArrowheads="1"/>
              </p:cNvSpPr>
              <p:nvPr/>
            </p:nvSpPr>
            <p:spPr bwMode="auto">
              <a:xfrm>
                <a:off x="3276" y="2583"/>
                <a:ext cx="1471" cy="3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 b="1">
                    <a:solidFill>
                      <a:schemeClr val="tx1"/>
                    </a:solidFill>
                    <a:latin typeface="Courier New" pitchFamily="-65" charset="0"/>
                  </a:rPr>
                  <a:t>immediate</a:t>
                </a:r>
                <a:endParaRPr lang="en-US" sz="2000"/>
              </a:p>
            </p:txBody>
          </p:sp>
        </p:grpSp>
        <p:sp>
          <p:nvSpPr>
            <p:cNvPr id="2138157" name="Rectangle 45"/>
            <p:cNvSpPr>
              <a:spLocks noChangeArrowheads="1"/>
            </p:cNvSpPr>
            <p:nvPr/>
          </p:nvSpPr>
          <p:spPr bwMode="auto">
            <a:xfrm>
              <a:off x="2208" y="1152"/>
              <a:ext cx="3423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58" name="Line 46"/>
            <p:cNvSpPr>
              <a:spLocks noChangeShapeType="1"/>
            </p:cNvSpPr>
            <p:nvPr/>
          </p:nvSpPr>
          <p:spPr bwMode="auto">
            <a:xfrm>
              <a:off x="2848" y="115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59" name="Line 47"/>
            <p:cNvSpPr>
              <a:spLocks noChangeShapeType="1"/>
            </p:cNvSpPr>
            <p:nvPr/>
          </p:nvSpPr>
          <p:spPr bwMode="auto">
            <a:xfrm>
              <a:off x="3392" y="115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60" name="Line 48"/>
            <p:cNvSpPr>
              <a:spLocks noChangeShapeType="1"/>
            </p:cNvSpPr>
            <p:nvPr/>
          </p:nvSpPr>
          <p:spPr bwMode="auto">
            <a:xfrm>
              <a:off x="3904" y="115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61" name="Text Box 49"/>
            <p:cNvSpPr txBox="1">
              <a:spLocks noChangeArrowheads="1"/>
            </p:cNvSpPr>
            <p:nvPr/>
          </p:nvSpPr>
          <p:spPr bwMode="auto">
            <a:xfrm>
              <a:off x="2253" y="1118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2138162" name="Text Box 50"/>
            <p:cNvSpPr txBox="1">
              <a:spLocks noChangeArrowheads="1"/>
            </p:cNvSpPr>
            <p:nvPr/>
          </p:nvSpPr>
          <p:spPr bwMode="auto">
            <a:xfrm>
              <a:off x="3372" y="1118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3581400" y="1868488"/>
            <a:ext cx="5510212" cy="417512"/>
            <a:chOff x="2160" y="841"/>
            <a:chExt cx="3471" cy="263"/>
          </a:xfrm>
        </p:grpSpPr>
        <p:sp>
          <p:nvSpPr>
            <p:cNvPr id="2138164" name="Text Box 52"/>
            <p:cNvSpPr txBox="1">
              <a:spLocks noChangeArrowheads="1"/>
            </p:cNvSpPr>
            <p:nvPr/>
          </p:nvSpPr>
          <p:spPr bwMode="auto">
            <a:xfrm>
              <a:off x="4062" y="85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rd</a:t>
              </a:r>
              <a:endParaRPr lang="en-US" sz="2000"/>
            </a:p>
          </p:txBody>
        </p:sp>
        <p:sp>
          <p:nvSpPr>
            <p:cNvPr id="2138165" name="Text Box 53"/>
            <p:cNvSpPr txBox="1">
              <a:spLocks noChangeArrowheads="1"/>
            </p:cNvSpPr>
            <p:nvPr/>
          </p:nvSpPr>
          <p:spPr bwMode="auto">
            <a:xfrm>
              <a:off x="5010" y="854"/>
              <a:ext cx="59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funct</a:t>
              </a:r>
              <a:endParaRPr lang="en-US" sz="2000"/>
            </a:p>
          </p:txBody>
        </p:sp>
        <p:sp>
          <p:nvSpPr>
            <p:cNvPr id="2138166" name="Text Box 54"/>
            <p:cNvSpPr txBox="1">
              <a:spLocks noChangeArrowheads="1"/>
            </p:cNvSpPr>
            <p:nvPr/>
          </p:nvSpPr>
          <p:spPr bwMode="auto">
            <a:xfrm>
              <a:off x="4442" y="854"/>
              <a:ext cx="59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shamt</a:t>
              </a:r>
              <a:endParaRPr lang="en-US" sz="2000"/>
            </a:p>
          </p:txBody>
        </p:sp>
        <p:sp>
          <p:nvSpPr>
            <p:cNvPr id="2138167" name="Line 55"/>
            <p:cNvSpPr>
              <a:spLocks noChangeShapeType="1"/>
            </p:cNvSpPr>
            <p:nvPr/>
          </p:nvSpPr>
          <p:spPr bwMode="auto">
            <a:xfrm>
              <a:off x="4416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68" name="Line 56"/>
            <p:cNvSpPr>
              <a:spLocks noChangeShapeType="1"/>
            </p:cNvSpPr>
            <p:nvPr/>
          </p:nvSpPr>
          <p:spPr bwMode="auto">
            <a:xfrm>
              <a:off x="5040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69" name="Text Box 57"/>
            <p:cNvSpPr txBox="1">
              <a:spLocks noChangeArrowheads="1"/>
            </p:cNvSpPr>
            <p:nvPr/>
          </p:nvSpPr>
          <p:spPr bwMode="auto">
            <a:xfrm>
              <a:off x="2160" y="841"/>
              <a:ext cx="69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opcode</a:t>
              </a:r>
              <a:endParaRPr lang="en-US" sz="2000"/>
            </a:p>
          </p:txBody>
        </p:sp>
        <p:sp>
          <p:nvSpPr>
            <p:cNvPr id="2138170" name="Text Box 58"/>
            <p:cNvSpPr txBox="1">
              <a:spLocks noChangeArrowheads="1"/>
            </p:cNvSpPr>
            <p:nvPr/>
          </p:nvSpPr>
          <p:spPr bwMode="auto">
            <a:xfrm>
              <a:off x="2928" y="841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rs</a:t>
              </a:r>
              <a:endParaRPr lang="en-US" sz="2000"/>
            </a:p>
          </p:txBody>
        </p:sp>
        <p:sp>
          <p:nvSpPr>
            <p:cNvPr id="2138171" name="Text Box 59"/>
            <p:cNvSpPr txBox="1">
              <a:spLocks noChangeArrowheads="1"/>
            </p:cNvSpPr>
            <p:nvPr/>
          </p:nvSpPr>
          <p:spPr bwMode="auto">
            <a:xfrm>
              <a:off x="3461" y="841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rt</a:t>
              </a:r>
              <a:endParaRPr lang="en-US" sz="2000"/>
            </a:p>
          </p:txBody>
        </p:sp>
        <p:sp>
          <p:nvSpPr>
            <p:cNvPr id="2138172" name="Rectangle 60"/>
            <p:cNvSpPr>
              <a:spLocks noChangeArrowheads="1"/>
            </p:cNvSpPr>
            <p:nvPr/>
          </p:nvSpPr>
          <p:spPr bwMode="auto">
            <a:xfrm>
              <a:off x="2208" y="864"/>
              <a:ext cx="3423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73" name="Line 61"/>
            <p:cNvSpPr>
              <a:spLocks noChangeShapeType="1"/>
            </p:cNvSpPr>
            <p:nvPr/>
          </p:nvSpPr>
          <p:spPr bwMode="auto">
            <a:xfrm>
              <a:off x="2848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74" name="Line 62"/>
            <p:cNvSpPr>
              <a:spLocks noChangeShapeType="1"/>
            </p:cNvSpPr>
            <p:nvPr/>
          </p:nvSpPr>
          <p:spPr bwMode="auto">
            <a:xfrm>
              <a:off x="3392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75" name="Line 63"/>
            <p:cNvSpPr>
              <a:spLocks noChangeShapeType="1"/>
            </p:cNvSpPr>
            <p:nvPr/>
          </p:nvSpPr>
          <p:spPr bwMode="auto">
            <a:xfrm>
              <a:off x="3904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3581400" y="3163888"/>
            <a:ext cx="5510212" cy="417512"/>
            <a:chOff x="2160" y="841"/>
            <a:chExt cx="3471" cy="263"/>
          </a:xfrm>
        </p:grpSpPr>
        <p:sp>
          <p:nvSpPr>
            <p:cNvPr id="2138177" name="Text Box 65"/>
            <p:cNvSpPr txBox="1">
              <a:spLocks noChangeArrowheads="1"/>
            </p:cNvSpPr>
            <p:nvPr/>
          </p:nvSpPr>
          <p:spPr bwMode="auto">
            <a:xfrm>
              <a:off x="4062" y="85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rd</a:t>
              </a:r>
              <a:endParaRPr lang="en-US" sz="2000"/>
            </a:p>
          </p:txBody>
        </p:sp>
        <p:sp>
          <p:nvSpPr>
            <p:cNvPr id="2138178" name="Text Box 66"/>
            <p:cNvSpPr txBox="1">
              <a:spLocks noChangeArrowheads="1"/>
            </p:cNvSpPr>
            <p:nvPr/>
          </p:nvSpPr>
          <p:spPr bwMode="auto">
            <a:xfrm>
              <a:off x="5010" y="854"/>
              <a:ext cx="59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funct</a:t>
              </a:r>
              <a:endParaRPr lang="en-US" sz="2000"/>
            </a:p>
          </p:txBody>
        </p:sp>
        <p:sp>
          <p:nvSpPr>
            <p:cNvPr id="2138179" name="Text Box 67"/>
            <p:cNvSpPr txBox="1">
              <a:spLocks noChangeArrowheads="1"/>
            </p:cNvSpPr>
            <p:nvPr/>
          </p:nvSpPr>
          <p:spPr bwMode="auto">
            <a:xfrm>
              <a:off x="4442" y="854"/>
              <a:ext cx="59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shamt</a:t>
              </a:r>
              <a:endParaRPr lang="en-US" sz="2000"/>
            </a:p>
          </p:txBody>
        </p:sp>
        <p:sp>
          <p:nvSpPr>
            <p:cNvPr id="2138180" name="Line 68"/>
            <p:cNvSpPr>
              <a:spLocks noChangeShapeType="1"/>
            </p:cNvSpPr>
            <p:nvPr/>
          </p:nvSpPr>
          <p:spPr bwMode="auto">
            <a:xfrm>
              <a:off x="4416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81" name="Line 69"/>
            <p:cNvSpPr>
              <a:spLocks noChangeShapeType="1"/>
            </p:cNvSpPr>
            <p:nvPr/>
          </p:nvSpPr>
          <p:spPr bwMode="auto">
            <a:xfrm>
              <a:off x="5040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82" name="Text Box 70"/>
            <p:cNvSpPr txBox="1">
              <a:spLocks noChangeArrowheads="1"/>
            </p:cNvSpPr>
            <p:nvPr/>
          </p:nvSpPr>
          <p:spPr bwMode="auto">
            <a:xfrm>
              <a:off x="2160" y="841"/>
              <a:ext cx="69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opcode</a:t>
              </a:r>
              <a:endParaRPr lang="en-US" sz="2000"/>
            </a:p>
          </p:txBody>
        </p:sp>
        <p:sp>
          <p:nvSpPr>
            <p:cNvPr id="2138183" name="Text Box 71"/>
            <p:cNvSpPr txBox="1">
              <a:spLocks noChangeArrowheads="1"/>
            </p:cNvSpPr>
            <p:nvPr/>
          </p:nvSpPr>
          <p:spPr bwMode="auto">
            <a:xfrm>
              <a:off x="2928" y="841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rs</a:t>
              </a:r>
              <a:endParaRPr lang="en-US" sz="2000"/>
            </a:p>
          </p:txBody>
        </p:sp>
        <p:sp>
          <p:nvSpPr>
            <p:cNvPr id="2138184" name="Text Box 72"/>
            <p:cNvSpPr txBox="1">
              <a:spLocks noChangeArrowheads="1"/>
            </p:cNvSpPr>
            <p:nvPr/>
          </p:nvSpPr>
          <p:spPr bwMode="auto">
            <a:xfrm>
              <a:off x="3461" y="841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rt</a:t>
              </a:r>
              <a:endParaRPr lang="en-US" sz="2000"/>
            </a:p>
          </p:txBody>
        </p:sp>
        <p:sp>
          <p:nvSpPr>
            <p:cNvPr id="2138185" name="Rectangle 73"/>
            <p:cNvSpPr>
              <a:spLocks noChangeArrowheads="1"/>
            </p:cNvSpPr>
            <p:nvPr/>
          </p:nvSpPr>
          <p:spPr bwMode="auto">
            <a:xfrm>
              <a:off x="2208" y="864"/>
              <a:ext cx="3423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86" name="Line 74"/>
            <p:cNvSpPr>
              <a:spLocks noChangeShapeType="1"/>
            </p:cNvSpPr>
            <p:nvPr/>
          </p:nvSpPr>
          <p:spPr bwMode="auto">
            <a:xfrm>
              <a:off x="2848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87" name="Line 75"/>
            <p:cNvSpPr>
              <a:spLocks noChangeShapeType="1"/>
            </p:cNvSpPr>
            <p:nvPr/>
          </p:nvSpPr>
          <p:spPr bwMode="auto">
            <a:xfrm>
              <a:off x="3392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8188" name="Line 76"/>
            <p:cNvSpPr>
              <a:spLocks noChangeShapeType="1"/>
            </p:cNvSpPr>
            <p:nvPr/>
          </p:nvSpPr>
          <p:spPr bwMode="auto">
            <a:xfrm>
              <a:off x="3904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7" name="Title 7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5897562"/>
          </a:xfrm>
        </p:spPr>
        <p:txBody>
          <a:bodyPr/>
          <a:lstStyle/>
          <a:p>
            <a:pPr>
              <a:lnSpc>
                <a:spcPct val="65000"/>
              </a:lnSpc>
              <a:buFont typeface="Times" pitchFamily="-65" charset="0"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 Which instruction has same representation as 35</a:t>
            </a:r>
            <a:r>
              <a:rPr lang="en-US" sz="2400" baseline="-25000" dirty="0">
                <a:ea typeface="Times New Roman" pitchFamily="-65" charset="0"/>
                <a:cs typeface="Times New Roman" pitchFamily="-65" charset="0"/>
              </a:rPr>
              <a:t>ten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?</a:t>
            </a:r>
          </a:p>
          <a:p>
            <a:pPr lvl="1">
              <a:lnSpc>
                <a:spcPct val="75000"/>
              </a:lnSpc>
              <a:spcAft>
                <a:spcPts val="600"/>
              </a:spcAft>
              <a:buFontTx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a)</a:t>
            </a:r>
            <a:r>
              <a:rPr lang="en-US" sz="2400" dirty="0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 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add $0, $0, $0</a:t>
            </a:r>
          </a:p>
          <a:p>
            <a:pPr lvl="1">
              <a:lnSpc>
                <a:spcPct val="75000"/>
              </a:lnSpc>
              <a:spcAft>
                <a:spcPts val="600"/>
              </a:spcAft>
              <a:buFontTx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b)</a:t>
            </a:r>
            <a:r>
              <a:rPr lang="en-US" sz="2400" dirty="0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 </a:t>
            </a:r>
            <a:r>
              <a:rPr lang="en-US" sz="2400" dirty="0" err="1">
                <a:ea typeface="Times New Roman" pitchFamily="-65" charset="0"/>
                <a:cs typeface="Times New Roman" pitchFamily="-65" charset="0"/>
              </a:rPr>
              <a:t>subu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 $s0,$s0,$s0</a:t>
            </a:r>
          </a:p>
          <a:p>
            <a:pPr lvl="1">
              <a:lnSpc>
                <a:spcPct val="75000"/>
              </a:lnSpc>
              <a:spcAft>
                <a:spcPts val="600"/>
              </a:spcAft>
              <a:buFontTx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c)</a:t>
            </a:r>
            <a:r>
              <a:rPr lang="en-US" sz="2400" dirty="0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 </a:t>
            </a:r>
            <a:r>
              <a:rPr lang="en-US" sz="2400" dirty="0" err="1">
                <a:ea typeface="Times New Roman" pitchFamily="-65" charset="0"/>
                <a:cs typeface="Times New Roman" pitchFamily="-65" charset="0"/>
              </a:rPr>
              <a:t>lw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 $0, 0($0)</a:t>
            </a:r>
          </a:p>
          <a:p>
            <a:pPr lvl="1">
              <a:lnSpc>
                <a:spcPct val="75000"/>
              </a:lnSpc>
              <a:spcAft>
                <a:spcPts val="600"/>
              </a:spcAft>
              <a:buFontTx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d)</a:t>
            </a:r>
            <a:r>
              <a:rPr lang="en-US" sz="2400" dirty="0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 </a:t>
            </a:r>
            <a:r>
              <a:rPr lang="en-US" sz="2400" dirty="0" err="1">
                <a:ea typeface="Times New Roman" pitchFamily="-65" charset="0"/>
                <a:cs typeface="Times New Roman" pitchFamily="-65" charset="0"/>
              </a:rPr>
              <a:t>addi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 $0, $0, 35</a:t>
            </a:r>
          </a:p>
          <a:p>
            <a:pPr lvl="1">
              <a:lnSpc>
                <a:spcPct val="75000"/>
              </a:lnSpc>
              <a:spcAft>
                <a:spcPts val="600"/>
              </a:spcAft>
              <a:buFontTx/>
              <a:buNone/>
            </a:pP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e)</a:t>
            </a:r>
            <a:r>
              <a:rPr lang="en-US" sz="2400" dirty="0">
                <a:latin typeface="Times New Roman" pitchFamily="-65" charset="0"/>
                <a:ea typeface="Times New Roman" pitchFamily="-65" charset="0"/>
                <a:cs typeface="Times New Roman" pitchFamily="-65" charset="0"/>
              </a:rPr>
              <a:t>  </a:t>
            </a:r>
            <a:r>
              <a:rPr lang="en-US" sz="2400" dirty="0" err="1">
                <a:ea typeface="Times New Roman" pitchFamily="-65" charset="0"/>
                <a:cs typeface="Times New Roman" pitchFamily="-65" charset="0"/>
              </a:rPr>
              <a:t>subu</a:t>
            </a: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 $0, $0, $0</a:t>
            </a:r>
            <a:endParaRPr lang="en-US" sz="2000" dirty="0">
              <a:ea typeface="Times New Roman" pitchFamily="-65" charset="0"/>
              <a:cs typeface="Times New Roman" pitchFamily="-65" charset="0"/>
            </a:endParaRPr>
          </a:p>
          <a:p>
            <a:pPr lvl="1">
              <a:lnSpc>
                <a:spcPct val="75000"/>
              </a:lnSpc>
              <a:buFontTx/>
              <a:buNone/>
            </a:pPr>
            <a:r>
              <a:rPr lang="en-US" sz="2000" dirty="0">
                <a:ea typeface="Times New Roman" pitchFamily="-65" charset="0"/>
                <a:cs typeface="Times New Roman" pitchFamily="-65" charset="0"/>
              </a:rPr>
              <a:t>Registers numbers and names: </a:t>
            </a:r>
            <a:br>
              <a:rPr lang="en-US" sz="2000" dirty="0">
                <a:ea typeface="Times New Roman" pitchFamily="-65" charset="0"/>
                <a:cs typeface="Times New Roman" pitchFamily="-65" charset="0"/>
              </a:rPr>
            </a:br>
            <a:r>
              <a:rPr lang="en-US" sz="2400" dirty="0">
                <a:ea typeface="Times New Roman" pitchFamily="-65" charset="0"/>
                <a:cs typeface="Times New Roman" pitchFamily="-65" charset="0"/>
              </a:rPr>
              <a:t>0: $0, .. 8: $t0, 9:$t1, ..15: $t7, 16: $s0, 17: $s1, .. 23: $s7 </a:t>
            </a:r>
            <a:endParaRPr lang="en-US" sz="2000" dirty="0">
              <a:ea typeface="Times New Roman" pitchFamily="-65" charset="0"/>
              <a:cs typeface="Times New Roman" pitchFamily="-65" charset="0"/>
            </a:endParaRPr>
          </a:p>
          <a:p>
            <a:pPr lvl="1">
              <a:lnSpc>
                <a:spcPct val="75000"/>
              </a:lnSpc>
              <a:buFontTx/>
              <a:buNone/>
            </a:pPr>
            <a:r>
              <a:rPr lang="en-US" sz="2000" dirty="0" err="1">
                <a:ea typeface="Times New Roman" pitchFamily="-65" charset="0"/>
                <a:cs typeface="Times New Roman" pitchFamily="-65" charset="0"/>
              </a:rPr>
              <a:t>Opcodes</a:t>
            </a:r>
            <a:r>
              <a:rPr lang="en-US" sz="2000" dirty="0">
                <a:ea typeface="Times New Roman" pitchFamily="-65" charset="0"/>
                <a:cs typeface="Times New Roman" pitchFamily="-65" charset="0"/>
              </a:rPr>
              <a:t> and function fields (if necessary)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dirty="0">
                <a:ea typeface="Times New Roman" pitchFamily="-65" charset="0"/>
                <a:cs typeface="Times New Roman" pitchFamily="-65" charset="0"/>
              </a:rPr>
              <a:t>		</a:t>
            </a:r>
            <a:r>
              <a:rPr lang="en-US" b="1" dirty="0">
                <a:latin typeface="Courier New" pitchFamily="-65" charset="0"/>
                <a:ea typeface="Times New Roman" pitchFamily="-65" charset="0"/>
                <a:cs typeface="Times New Roman" pitchFamily="-65" charset="0"/>
              </a:rPr>
              <a:t>add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: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opcode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0,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funct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32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dirty="0">
                <a:ea typeface="Times New Roman" pitchFamily="-65" charset="0"/>
                <a:cs typeface="Times New Roman" pitchFamily="-65" charset="0"/>
              </a:rPr>
              <a:t>		</a:t>
            </a:r>
            <a:r>
              <a:rPr lang="en-US" b="1" dirty="0" err="1">
                <a:latin typeface="Courier New" pitchFamily="-65" charset="0"/>
                <a:ea typeface="Times New Roman" pitchFamily="-65" charset="0"/>
                <a:cs typeface="Times New Roman" pitchFamily="-65" charset="0"/>
              </a:rPr>
              <a:t>subu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: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opcode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0,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funct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35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dirty="0">
                <a:ea typeface="Times New Roman" pitchFamily="-65" charset="0"/>
                <a:cs typeface="Times New Roman" pitchFamily="-65" charset="0"/>
              </a:rPr>
              <a:t>		</a:t>
            </a:r>
            <a:r>
              <a:rPr lang="en-US" b="1" dirty="0" err="1">
                <a:latin typeface="Courier New" pitchFamily="-65" charset="0"/>
                <a:ea typeface="Times New Roman" pitchFamily="-65" charset="0"/>
                <a:cs typeface="Times New Roman" pitchFamily="-65" charset="0"/>
              </a:rPr>
              <a:t>addi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: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opcode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8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dirty="0">
                <a:ea typeface="Times New Roman" pitchFamily="-65" charset="0"/>
                <a:cs typeface="Times New Roman" pitchFamily="-65" charset="0"/>
              </a:rPr>
              <a:t>		</a:t>
            </a:r>
            <a:r>
              <a:rPr lang="en-US" b="1" dirty="0" err="1">
                <a:latin typeface="Courier New" pitchFamily="-65" charset="0"/>
                <a:ea typeface="Times New Roman" pitchFamily="-65" charset="0"/>
                <a:cs typeface="Times New Roman" pitchFamily="-65" charset="0"/>
              </a:rPr>
              <a:t>lw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: </a:t>
            </a:r>
            <a:r>
              <a:rPr lang="en-US" dirty="0" err="1">
                <a:ea typeface="Times New Roman" pitchFamily="-65" charset="0"/>
                <a:cs typeface="Times New Roman" pitchFamily="-65" charset="0"/>
              </a:rPr>
              <a:t>opcode</a:t>
            </a:r>
            <a:r>
              <a:rPr lang="en-US" dirty="0">
                <a:ea typeface="Times New Roman" pitchFamily="-65" charset="0"/>
                <a:cs typeface="Times New Roman" pitchFamily="-65" charset="0"/>
              </a:rPr>
              <a:t> = 35</a:t>
            </a:r>
          </a:p>
        </p:txBody>
      </p:sp>
      <p:sp>
        <p:nvSpPr>
          <p:cNvPr id="77" name="Title 7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Answer</a:t>
            </a:r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4733925" y="2332037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5478462" y="2332037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80" name="Text Box 6"/>
          <p:cNvSpPr txBox="1">
            <a:spLocks noChangeArrowheads="1"/>
          </p:cNvSpPr>
          <p:nvPr/>
        </p:nvSpPr>
        <p:spPr bwMode="auto">
          <a:xfrm>
            <a:off x="6105525" y="2332037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2800" b="1">
              <a:solidFill>
                <a:schemeClr val="tx1"/>
              </a:solidFill>
            </a:endParaRPr>
          </a:p>
        </p:txBody>
      </p:sp>
      <p:grpSp>
        <p:nvGrpSpPr>
          <p:cNvPr id="81" name="Group 7"/>
          <p:cNvGrpSpPr>
            <a:grpSpLocks/>
          </p:cNvGrpSpPr>
          <p:nvPr/>
        </p:nvGrpSpPr>
        <p:grpSpPr bwMode="auto">
          <a:xfrm>
            <a:off x="3633787" y="2249487"/>
            <a:ext cx="5434013" cy="436563"/>
            <a:chOff x="2208" y="1248"/>
            <a:chExt cx="3423" cy="275"/>
          </a:xfrm>
        </p:grpSpPr>
        <p:sp>
          <p:nvSpPr>
            <p:cNvPr id="82" name="Text Box 8"/>
            <p:cNvSpPr txBox="1">
              <a:spLocks noChangeArrowheads="1"/>
            </p:cNvSpPr>
            <p:nvPr/>
          </p:nvSpPr>
          <p:spPr bwMode="auto">
            <a:xfrm>
              <a:off x="2352" y="1273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35</a:t>
              </a:r>
              <a:endParaRPr lang="en-US" sz="2000"/>
            </a:p>
          </p:txBody>
        </p:sp>
        <p:sp>
          <p:nvSpPr>
            <p:cNvPr id="83" name="Text Box 9"/>
            <p:cNvSpPr txBox="1">
              <a:spLocks noChangeArrowheads="1"/>
            </p:cNvSpPr>
            <p:nvPr/>
          </p:nvSpPr>
          <p:spPr bwMode="auto">
            <a:xfrm>
              <a:off x="2976" y="1273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84" name="Text Box 10"/>
            <p:cNvSpPr txBox="1">
              <a:spLocks noChangeArrowheads="1"/>
            </p:cNvSpPr>
            <p:nvPr/>
          </p:nvSpPr>
          <p:spPr bwMode="auto">
            <a:xfrm>
              <a:off x="3509" y="1273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85" name="Text Box 11"/>
            <p:cNvSpPr txBox="1">
              <a:spLocks noChangeArrowheads="1"/>
            </p:cNvSpPr>
            <p:nvPr/>
          </p:nvSpPr>
          <p:spPr bwMode="auto">
            <a:xfrm>
              <a:off x="4088" y="1248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2000"/>
            </a:p>
          </p:txBody>
        </p:sp>
        <p:sp>
          <p:nvSpPr>
            <p:cNvPr id="86" name="Text Box 12"/>
            <p:cNvSpPr txBox="1">
              <a:spLocks noChangeArrowheads="1"/>
            </p:cNvSpPr>
            <p:nvPr/>
          </p:nvSpPr>
          <p:spPr bwMode="auto">
            <a:xfrm>
              <a:off x="5198" y="1248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2000"/>
            </a:p>
          </p:txBody>
        </p:sp>
        <p:sp>
          <p:nvSpPr>
            <p:cNvPr id="87" name="Text Box 13"/>
            <p:cNvSpPr txBox="1">
              <a:spLocks noChangeArrowheads="1"/>
            </p:cNvSpPr>
            <p:nvPr/>
          </p:nvSpPr>
          <p:spPr bwMode="auto">
            <a:xfrm>
              <a:off x="5232" y="1273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88" name="Rectangle 14"/>
            <p:cNvSpPr>
              <a:spLocks noChangeArrowheads="1"/>
            </p:cNvSpPr>
            <p:nvPr/>
          </p:nvSpPr>
          <p:spPr bwMode="auto">
            <a:xfrm>
              <a:off x="2208" y="1296"/>
              <a:ext cx="3423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15"/>
            <p:cNvSpPr>
              <a:spLocks noChangeShapeType="1"/>
            </p:cNvSpPr>
            <p:nvPr/>
          </p:nvSpPr>
          <p:spPr bwMode="auto">
            <a:xfrm>
              <a:off x="2848" y="129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16"/>
            <p:cNvSpPr>
              <a:spLocks noChangeShapeType="1"/>
            </p:cNvSpPr>
            <p:nvPr/>
          </p:nvSpPr>
          <p:spPr bwMode="auto">
            <a:xfrm>
              <a:off x="3392" y="129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17"/>
            <p:cNvSpPr>
              <a:spLocks noChangeShapeType="1"/>
            </p:cNvSpPr>
            <p:nvPr/>
          </p:nvSpPr>
          <p:spPr bwMode="auto">
            <a:xfrm>
              <a:off x="3904" y="129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Text Box 18"/>
            <p:cNvSpPr txBox="1">
              <a:spLocks noChangeArrowheads="1"/>
            </p:cNvSpPr>
            <p:nvPr/>
          </p:nvSpPr>
          <p:spPr bwMode="auto">
            <a:xfrm>
              <a:off x="2253" y="1262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93" name="Text Box 19"/>
            <p:cNvSpPr txBox="1">
              <a:spLocks noChangeArrowheads="1"/>
            </p:cNvSpPr>
            <p:nvPr/>
          </p:nvSpPr>
          <p:spPr bwMode="auto">
            <a:xfrm>
              <a:off x="3372" y="1262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Group 20"/>
          <p:cNvGrpSpPr>
            <a:grpSpLocks/>
          </p:cNvGrpSpPr>
          <p:nvPr/>
        </p:nvGrpSpPr>
        <p:grpSpPr bwMode="auto">
          <a:xfrm>
            <a:off x="3633787" y="1411287"/>
            <a:ext cx="5434013" cy="417513"/>
            <a:chOff x="2208" y="841"/>
            <a:chExt cx="3423" cy="263"/>
          </a:xfrm>
        </p:grpSpPr>
        <p:sp>
          <p:nvSpPr>
            <p:cNvPr id="95" name="Text Box 21"/>
            <p:cNvSpPr txBox="1">
              <a:spLocks noChangeArrowheads="1"/>
            </p:cNvSpPr>
            <p:nvPr/>
          </p:nvSpPr>
          <p:spPr bwMode="auto">
            <a:xfrm>
              <a:off x="4110" y="854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96" name="Text Box 22"/>
            <p:cNvSpPr txBox="1">
              <a:spLocks noChangeArrowheads="1"/>
            </p:cNvSpPr>
            <p:nvPr/>
          </p:nvSpPr>
          <p:spPr bwMode="auto">
            <a:xfrm>
              <a:off x="5154" y="85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32</a:t>
              </a:r>
              <a:endParaRPr lang="en-US" sz="2000"/>
            </a:p>
          </p:txBody>
        </p:sp>
        <p:sp>
          <p:nvSpPr>
            <p:cNvPr id="97" name="Text Box 23"/>
            <p:cNvSpPr txBox="1">
              <a:spLocks noChangeArrowheads="1"/>
            </p:cNvSpPr>
            <p:nvPr/>
          </p:nvSpPr>
          <p:spPr bwMode="auto">
            <a:xfrm>
              <a:off x="4634" y="854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98" name="Line 24"/>
            <p:cNvSpPr>
              <a:spLocks noChangeShapeType="1"/>
            </p:cNvSpPr>
            <p:nvPr/>
          </p:nvSpPr>
          <p:spPr bwMode="auto">
            <a:xfrm>
              <a:off x="4416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25"/>
            <p:cNvSpPr>
              <a:spLocks noChangeShapeType="1"/>
            </p:cNvSpPr>
            <p:nvPr/>
          </p:nvSpPr>
          <p:spPr bwMode="auto">
            <a:xfrm>
              <a:off x="5040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Text Box 26"/>
            <p:cNvSpPr txBox="1">
              <a:spLocks noChangeArrowheads="1"/>
            </p:cNvSpPr>
            <p:nvPr/>
          </p:nvSpPr>
          <p:spPr bwMode="auto">
            <a:xfrm>
              <a:off x="2400" y="841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01" name="Text Box 27"/>
            <p:cNvSpPr txBox="1">
              <a:spLocks noChangeArrowheads="1"/>
            </p:cNvSpPr>
            <p:nvPr/>
          </p:nvSpPr>
          <p:spPr bwMode="auto">
            <a:xfrm>
              <a:off x="2976" y="841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02" name="Text Box 28"/>
            <p:cNvSpPr txBox="1">
              <a:spLocks noChangeArrowheads="1"/>
            </p:cNvSpPr>
            <p:nvPr/>
          </p:nvSpPr>
          <p:spPr bwMode="auto">
            <a:xfrm>
              <a:off x="3509" y="841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03" name="Rectangle 29"/>
            <p:cNvSpPr>
              <a:spLocks noChangeArrowheads="1"/>
            </p:cNvSpPr>
            <p:nvPr/>
          </p:nvSpPr>
          <p:spPr bwMode="auto">
            <a:xfrm>
              <a:off x="2208" y="864"/>
              <a:ext cx="3423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30"/>
            <p:cNvSpPr>
              <a:spLocks noChangeShapeType="1"/>
            </p:cNvSpPr>
            <p:nvPr/>
          </p:nvSpPr>
          <p:spPr bwMode="auto">
            <a:xfrm>
              <a:off x="2848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31"/>
            <p:cNvSpPr>
              <a:spLocks noChangeShapeType="1"/>
            </p:cNvSpPr>
            <p:nvPr/>
          </p:nvSpPr>
          <p:spPr bwMode="auto">
            <a:xfrm>
              <a:off x="3392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32"/>
            <p:cNvSpPr>
              <a:spLocks noChangeShapeType="1"/>
            </p:cNvSpPr>
            <p:nvPr/>
          </p:nvSpPr>
          <p:spPr bwMode="auto">
            <a:xfrm>
              <a:off x="3904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7" name="Text Box 33"/>
          <p:cNvSpPr txBox="1">
            <a:spLocks noChangeArrowheads="1"/>
          </p:cNvSpPr>
          <p:nvPr/>
        </p:nvSpPr>
        <p:spPr bwMode="auto">
          <a:xfrm>
            <a:off x="4733925" y="2789237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08" name="Text Box 34"/>
          <p:cNvSpPr txBox="1">
            <a:spLocks noChangeArrowheads="1"/>
          </p:cNvSpPr>
          <p:nvPr/>
        </p:nvSpPr>
        <p:spPr bwMode="auto">
          <a:xfrm>
            <a:off x="5478462" y="2789237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09" name="Text Box 35"/>
          <p:cNvSpPr txBox="1">
            <a:spLocks noChangeArrowheads="1"/>
          </p:cNvSpPr>
          <p:nvPr/>
        </p:nvSpPr>
        <p:spPr bwMode="auto">
          <a:xfrm>
            <a:off x="6105525" y="2789237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2800" b="1">
              <a:solidFill>
                <a:schemeClr val="tx1"/>
              </a:solidFill>
            </a:endParaRPr>
          </a:p>
        </p:txBody>
      </p:sp>
      <p:grpSp>
        <p:nvGrpSpPr>
          <p:cNvPr id="110" name="Group 36"/>
          <p:cNvGrpSpPr>
            <a:grpSpLocks/>
          </p:cNvGrpSpPr>
          <p:nvPr/>
        </p:nvGrpSpPr>
        <p:grpSpPr bwMode="auto">
          <a:xfrm>
            <a:off x="3633787" y="2706687"/>
            <a:ext cx="5434013" cy="436563"/>
            <a:chOff x="2208" y="1536"/>
            <a:chExt cx="3423" cy="275"/>
          </a:xfrm>
        </p:grpSpPr>
        <p:sp>
          <p:nvSpPr>
            <p:cNvPr id="111" name="Text Box 37"/>
            <p:cNvSpPr txBox="1">
              <a:spLocks noChangeArrowheads="1"/>
            </p:cNvSpPr>
            <p:nvPr/>
          </p:nvSpPr>
          <p:spPr bwMode="auto">
            <a:xfrm>
              <a:off x="2400" y="1561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8</a:t>
              </a:r>
              <a:endParaRPr lang="en-US" sz="2000"/>
            </a:p>
          </p:txBody>
        </p:sp>
        <p:sp>
          <p:nvSpPr>
            <p:cNvPr id="112" name="Text Box 38"/>
            <p:cNvSpPr txBox="1">
              <a:spLocks noChangeArrowheads="1"/>
            </p:cNvSpPr>
            <p:nvPr/>
          </p:nvSpPr>
          <p:spPr bwMode="auto">
            <a:xfrm>
              <a:off x="2976" y="1561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13" name="Text Box 39"/>
            <p:cNvSpPr txBox="1">
              <a:spLocks noChangeArrowheads="1"/>
            </p:cNvSpPr>
            <p:nvPr/>
          </p:nvSpPr>
          <p:spPr bwMode="auto">
            <a:xfrm>
              <a:off x="3509" y="1561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14" name="Text Box 40"/>
            <p:cNvSpPr txBox="1">
              <a:spLocks noChangeArrowheads="1"/>
            </p:cNvSpPr>
            <p:nvPr/>
          </p:nvSpPr>
          <p:spPr bwMode="auto">
            <a:xfrm>
              <a:off x="4088" y="1536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2000"/>
            </a:p>
          </p:txBody>
        </p:sp>
        <p:sp>
          <p:nvSpPr>
            <p:cNvPr id="115" name="Text Box 41"/>
            <p:cNvSpPr txBox="1">
              <a:spLocks noChangeArrowheads="1"/>
            </p:cNvSpPr>
            <p:nvPr/>
          </p:nvSpPr>
          <p:spPr bwMode="auto">
            <a:xfrm>
              <a:off x="5198" y="1536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2000"/>
            </a:p>
          </p:txBody>
        </p:sp>
        <p:sp>
          <p:nvSpPr>
            <p:cNvPr id="116" name="Text Box 42"/>
            <p:cNvSpPr txBox="1">
              <a:spLocks noChangeArrowheads="1"/>
            </p:cNvSpPr>
            <p:nvPr/>
          </p:nvSpPr>
          <p:spPr bwMode="auto">
            <a:xfrm>
              <a:off x="5184" y="1561"/>
              <a:ext cx="3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35</a:t>
              </a:r>
              <a:endParaRPr lang="en-US" sz="2000"/>
            </a:p>
          </p:txBody>
        </p:sp>
        <p:sp>
          <p:nvSpPr>
            <p:cNvPr id="117" name="Rectangle 43"/>
            <p:cNvSpPr>
              <a:spLocks noChangeArrowheads="1"/>
            </p:cNvSpPr>
            <p:nvPr/>
          </p:nvSpPr>
          <p:spPr bwMode="auto">
            <a:xfrm>
              <a:off x="2208" y="1584"/>
              <a:ext cx="3423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44"/>
            <p:cNvSpPr>
              <a:spLocks noChangeShapeType="1"/>
            </p:cNvSpPr>
            <p:nvPr/>
          </p:nvSpPr>
          <p:spPr bwMode="auto">
            <a:xfrm>
              <a:off x="2848" y="15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45"/>
            <p:cNvSpPr>
              <a:spLocks noChangeShapeType="1"/>
            </p:cNvSpPr>
            <p:nvPr/>
          </p:nvSpPr>
          <p:spPr bwMode="auto">
            <a:xfrm>
              <a:off x="3392" y="15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46"/>
            <p:cNvSpPr>
              <a:spLocks noChangeShapeType="1"/>
            </p:cNvSpPr>
            <p:nvPr/>
          </p:nvSpPr>
          <p:spPr bwMode="auto">
            <a:xfrm>
              <a:off x="3904" y="15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Text Box 47"/>
            <p:cNvSpPr txBox="1">
              <a:spLocks noChangeArrowheads="1"/>
            </p:cNvSpPr>
            <p:nvPr/>
          </p:nvSpPr>
          <p:spPr bwMode="auto">
            <a:xfrm>
              <a:off x="2253" y="1550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122" name="Text Box 48"/>
            <p:cNvSpPr txBox="1">
              <a:spLocks noChangeArrowheads="1"/>
            </p:cNvSpPr>
            <p:nvPr/>
          </p:nvSpPr>
          <p:spPr bwMode="auto">
            <a:xfrm>
              <a:off x="3372" y="1550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Group 49"/>
          <p:cNvGrpSpPr>
            <a:grpSpLocks/>
          </p:cNvGrpSpPr>
          <p:nvPr/>
        </p:nvGrpSpPr>
        <p:grpSpPr bwMode="auto">
          <a:xfrm>
            <a:off x="3633787" y="1868487"/>
            <a:ext cx="5434013" cy="417513"/>
            <a:chOff x="2208" y="841"/>
            <a:chExt cx="3423" cy="263"/>
          </a:xfrm>
        </p:grpSpPr>
        <p:sp>
          <p:nvSpPr>
            <p:cNvPr id="124" name="Text Box 50"/>
            <p:cNvSpPr txBox="1">
              <a:spLocks noChangeArrowheads="1"/>
            </p:cNvSpPr>
            <p:nvPr/>
          </p:nvSpPr>
          <p:spPr bwMode="auto">
            <a:xfrm>
              <a:off x="4062" y="85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16</a:t>
              </a:r>
              <a:endParaRPr lang="en-US" sz="2000"/>
            </a:p>
          </p:txBody>
        </p:sp>
        <p:sp>
          <p:nvSpPr>
            <p:cNvPr id="125" name="Text Box 51"/>
            <p:cNvSpPr txBox="1">
              <a:spLocks noChangeArrowheads="1"/>
            </p:cNvSpPr>
            <p:nvPr/>
          </p:nvSpPr>
          <p:spPr bwMode="auto">
            <a:xfrm>
              <a:off x="5154" y="85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35</a:t>
              </a:r>
              <a:endParaRPr lang="en-US" sz="2000"/>
            </a:p>
          </p:txBody>
        </p:sp>
        <p:sp>
          <p:nvSpPr>
            <p:cNvPr id="126" name="Text Box 52"/>
            <p:cNvSpPr txBox="1">
              <a:spLocks noChangeArrowheads="1"/>
            </p:cNvSpPr>
            <p:nvPr/>
          </p:nvSpPr>
          <p:spPr bwMode="auto">
            <a:xfrm>
              <a:off x="4634" y="854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27" name="Line 53"/>
            <p:cNvSpPr>
              <a:spLocks noChangeShapeType="1"/>
            </p:cNvSpPr>
            <p:nvPr/>
          </p:nvSpPr>
          <p:spPr bwMode="auto">
            <a:xfrm>
              <a:off x="4416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54"/>
            <p:cNvSpPr>
              <a:spLocks noChangeShapeType="1"/>
            </p:cNvSpPr>
            <p:nvPr/>
          </p:nvSpPr>
          <p:spPr bwMode="auto">
            <a:xfrm>
              <a:off x="5040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Text Box 55"/>
            <p:cNvSpPr txBox="1">
              <a:spLocks noChangeArrowheads="1"/>
            </p:cNvSpPr>
            <p:nvPr/>
          </p:nvSpPr>
          <p:spPr bwMode="auto">
            <a:xfrm>
              <a:off x="2400" y="841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30" name="Text Box 56"/>
            <p:cNvSpPr txBox="1">
              <a:spLocks noChangeArrowheads="1"/>
            </p:cNvSpPr>
            <p:nvPr/>
          </p:nvSpPr>
          <p:spPr bwMode="auto">
            <a:xfrm>
              <a:off x="2928" y="841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16</a:t>
              </a:r>
              <a:endParaRPr lang="en-US" sz="2000"/>
            </a:p>
          </p:txBody>
        </p:sp>
        <p:sp>
          <p:nvSpPr>
            <p:cNvPr id="131" name="Text Box 57"/>
            <p:cNvSpPr txBox="1">
              <a:spLocks noChangeArrowheads="1"/>
            </p:cNvSpPr>
            <p:nvPr/>
          </p:nvSpPr>
          <p:spPr bwMode="auto">
            <a:xfrm>
              <a:off x="3461" y="841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16</a:t>
              </a:r>
              <a:endParaRPr lang="en-US" sz="2000"/>
            </a:p>
          </p:txBody>
        </p:sp>
        <p:sp>
          <p:nvSpPr>
            <p:cNvPr id="132" name="Rectangle 58"/>
            <p:cNvSpPr>
              <a:spLocks noChangeArrowheads="1"/>
            </p:cNvSpPr>
            <p:nvPr/>
          </p:nvSpPr>
          <p:spPr bwMode="auto">
            <a:xfrm>
              <a:off x="2208" y="864"/>
              <a:ext cx="3423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59"/>
            <p:cNvSpPr>
              <a:spLocks noChangeShapeType="1"/>
            </p:cNvSpPr>
            <p:nvPr/>
          </p:nvSpPr>
          <p:spPr bwMode="auto">
            <a:xfrm>
              <a:off x="2848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60"/>
            <p:cNvSpPr>
              <a:spLocks noChangeShapeType="1"/>
            </p:cNvSpPr>
            <p:nvPr/>
          </p:nvSpPr>
          <p:spPr bwMode="auto">
            <a:xfrm>
              <a:off x="3392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61"/>
            <p:cNvSpPr>
              <a:spLocks noChangeShapeType="1"/>
            </p:cNvSpPr>
            <p:nvPr/>
          </p:nvSpPr>
          <p:spPr bwMode="auto">
            <a:xfrm>
              <a:off x="3904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" name="Group 62"/>
          <p:cNvGrpSpPr>
            <a:grpSpLocks/>
          </p:cNvGrpSpPr>
          <p:nvPr/>
        </p:nvGrpSpPr>
        <p:grpSpPr bwMode="auto">
          <a:xfrm>
            <a:off x="3633787" y="3163887"/>
            <a:ext cx="5434013" cy="417513"/>
            <a:chOff x="2208" y="841"/>
            <a:chExt cx="3423" cy="263"/>
          </a:xfrm>
        </p:grpSpPr>
        <p:sp>
          <p:nvSpPr>
            <p:cNvPr id="137" name="Text Box 63"/>
            <p:cNvSpPr txBox="1">
              <a:spLocks noChangeArrowheads="1"/>
            </p:cNvSpPr>
            <p:nvPr/>
          </p:nvSpPr>
          <p:spPr bwMode="auto">
            <a:xfrm>
              <a:off x="4110" y="854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38" name="Text Box 64"/>
            <p:cNvSpPr txBox="1">
              <a:spLocks noChangeArrowheads="1"/>
            </p:cNvSpPr>
            <p:nvPr/>
          </p:nvSpPr>
          <p:spPr bwMode="auto">
            <a:xfrm>
              <a:off x="5154" y="854"/>
              <a:ext cx="30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35</a:t>
              </a:r>
              <a:endParaRPr lang="en-US" sz="2000"/>
            </a:p>
          </p:txBody>
        </p:sp>
        <p:sp>
          <p:nvSpPr>
            <p:cNvPr id="139" name="Text Box 65"/>
            <p:cNvSpPr txBox="1">
              <a:spLocks noChangeArrowheads="1"/>
            </p:cNvSpPr>
            <p:nvPr/>
          </p:nvSpPr>
          <p:spPr bwMode="auto">
            <a:xfrm>
              <a:off x="4634" y="854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40" name="Line 66"/>
            <p:cNvSpPr>
              <a:spLocks noChangeShapeType="1"/>
            </p:cNvSpPr>
            <p:nvPr/>
          </p:nvSpPr>
          <p:spPr bwMode="auto">
            <a:xfrm>
              <a:off x="4416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67"/>
            <p:cNvSpPr>
              <a:spLocks noChangeShapeType="1"/>
            </p:cNvSpPr>
            <p:nvPr/>
          </p:nvSpPr>
          <p:spPr bwMode="auto">
            <a:xfrm>
              <a:off x="5040" y="864"/>
              <a:ext cx="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Text Box 68"/>
            <p:cNvSpPr txBox="1">
              <a:spLocks noChangeArrowheads="1"/>
            </p:cNvSpPr>
            <p:nvPr/>
          </p:nvSpPr>
          <p:spPr bwMode="auto">
            <a:xfrm>
              <a:off x="2400" y="841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43" name="Text Box 69"/>
            <p:cNvSpPr txBox="1">
              <a:spLocks noChangeArrowheads="1"/>
            </p:cNvSpPr>
            <p:nvPr/>
          </p:nvSpPr>
          <p:spPr bwMode="auto">
            <a:xfrm>
              <a:off x="2976" y="841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44" name="Text Box 70"/>
            <p:cNvSpPr txBox="1">
              <a:spLocks noChangeArrowheads="1"/>
            </p:cNvSpPr>
            <p:nvPr/>
          </p:nvSpPr>
          <p:spPr bwMode="auto">
            <a:xfrm>
              <a:off x="3509" y="841"/>
              <a:ext cx="2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Courier New" pitchFamily="-65" charset="0"/>
                </a:rPr>
                <a:t>0</a:t>
              </a:r>
              <a:endParaRPr lang="en-US" sz="2000"/>
            </a:p>
          </p:txBody>
        </p:sp>
        <p:sp>
          <p:nvSpPr>
            <p:cNvPr id="145" name="Rectangle 71"/>
            <p:cNvSpPr>
              <a:spLocks noChangeArrowheads="1"/>
            </p:cNvSpPr>
            <p:nvPr/>
          </p:nvSpPr>
          <p:spPr bwMode="auto">
            <a:xfrm>
              <a:off x="2208" y="864"/>
              <a:ext cx="3423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72"/>
            <p:cNvSpPr>
              <a:spLocks noChangeShapeType="1"/>
            </p:cNvSpPr>
            <p:nvPr/>
          </p:nvSpPr>
          <p:spPr bwMode="auto">
            <a:xfrm>
              <a:off x="2848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73"/>
            <p:cNvSpPr>
              <a:spLocks noChangeShapeType="1"/>
            </p:cNvSpPr>
            <p:nvPr/>
          </p:nvSpPr>
          <p:spPr bwMode="auto">
            <a:xfrm>
              <a:off x="3392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74"/>
            <p:cNvSpPr>
              <a:spLocks noChangeShapeType="1"/>
            </p:cNvSpPr>
            <p:nvPr/>
          </p:nvSpPr>
          <p:spPr bwMode="auto">
            <a:xfrm>
              <a:off x="3904" y="86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" name="AutoShape 75"/>
          <p:cNvSpPr>
            <a:spLocks noChangeArrowheads="1"/>
          </p:cNvSpPr>
          <p:nvPr/>
        </p:nvSpPr>
        <p:spPr bwMode="auto">
          <a:xfrm>
            <a:off x="228600" y="3124200"/>
            <a:ext cx="8915400" cy="45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conclusion…</a:t>
            </a:r>
          </a:p>
        </p:txBody>
      </p:sp>
      <p:sp>
        <p:nvSpPr>
          <p:cNvPr id="214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Simplifying MIPS: Define instructions to be same size as data word (one word) so that they can use the same memory (compiler can use </a:t>
            </a:r>
            <a:r>
              <a:rPr lang="en-US" dirty="0" err="1"/>
              <a:t>lw</a:t>
            </a:r>
            <a:r>
              <a:rPr lang="en-US" dirty="0"/>
              <a:t> and </a:t>
            </a:r>
            <a:r>
              <a:rPr lang="en-US" dirty="0" err="1"/>
              <a:t>sw</a:t>
            </a:r>
            <a:r>
              <a:rPr lang="en-US" dirty="0"/>
              <a:t>).</a:t>
            </a:r>
          </a:p>
          <a:p>
            <a:r>
              <a:rPr lang="en-US" dirty="0"/>
              <a:t>Computer actually stores programs as a series of these 32-bit numbers.</a:t>
            </a:r>
          </a:p>
          <a:p>
            <a:r>
              <a:rPr lang="en-US" dirty="0">
                <a:solidFill>
                  <a:schemeClr val="accent2"/>
                </a:solidFill>
              </a:rPr>
              <a:t>MIPS Machine Language Instruction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32 bits representing a single instruction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5210175"/>
            <a:ext cx="8610600" cy="1495425"/>
            <a:chOff x="144" y="1161"/>
            <a:chExt cx="5424" cy="94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32" y="1488"/>
              <a:ext cx="5136" cy="615"/>
              <a:chOff x="432" y="3120"/>
              <a:chExt cx="5136" cy="615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499" y="3120"/>
                <a:ext cx="4647" cy="327"/>
                <a:chOff x="287" y="2496"/>
                <a:chExt cx="4647" cy="327"/>
              </a:xfrm>
            </p:grpSpPr>
            <p:sp>
              <p:nvSpPr>
                <p:cNvPr id="214221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87" y="2496"/>
                  <a:ext cx="923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-65" charset="0"/>
                    </a:rPr>
                    <a:t>opcode</a:t>
                  </a:r>
                  <a:endParaRPr lang="en-US" sz="2000"/>
                </a:p>
              </p:txBody>
            </p:sp>
            <p:sp>
              <p:nvSpPr>
                <p:cNvPr id="214221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21" y="2496"/>
                  <a:ext cx="385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-65" charset="0"/>
                    </a:rPr>
                    <a:t>rs</a:t>
                  </a:r>
                  <a:endParaRPr lang="en-US" sz="2000"/>
                </a:p>
              </p:txBody>
            </p:sp>
            <p:sp>
              <p:nvSpPr>
                <p:cNvPr id="214221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220" y="2496"/>
                  <a:ext cx="385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-65" charset="0"/>
                    </a:rPr>
                    <a:t>rt</a:t>
                  </a:r>
                  <a:endParaRPr lang="en-US" sz="2000"/>
                </a:p>
              </p:txBody>
            </p:sp>
            <p:sp>
              <p:nvSpPr>
                <p:cNvPr id="214221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153" y="2546"/>
                  <a:ext cx="11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214221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818" y="2546"/>
                  <a:ext cx="11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214222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47" y="2496"/>
                  <a:ext cx="1326" cy="32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800" b="1">
                      <a:solidFill>
                        <a:schemeClr val="tx1"/>
                      </a:solidFill>
                      <a:latin typeface="Courier New" pitchFamily="-65" charset="0"/>
                    </a:rPr>
                    <a:t>immediate</a:t>
                  </a:r>
                  <a:endParaRPr lang="en-US" sz="2000"/>
                </a:p>
              </p:txBody>
            </p:sp>
          </p:grpSp>
          <p:sp>
            <p:nvSpPr>
              <p:cNvPr id="2142221" name="Rectangle 13"/>
              <p:cNvSpPr>
                <a:spLocks noChangeArrowheads="1"/>
              </p:cNvSpPr>
              <p:nvPr/>
            </p:nvSpPr>
            <p:spPr bwMode="auto">
              <a:xfrm>
                <a:off x="432" y="3120"/>
                <a:ext cx="5136" cy="28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222" name="Line 14"/>
              <p:cNvSpPr>
                <a:spLocks noChangeShapeType="1"/>
              </p:cNvSpPr>
              <p:nvPr/>
            </p:nvSpPr>
            <p:spPr bwMode="auto">
              <a:xfrm>
                <a:off x="1392" y="3120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223" name="Line 15"/>
              <p:cNvSpPr>
                <a:spLocks noChangeShapeType="1"/>
              </p:cNvSpPr>
              <p:nvPr/>
            </p:nvSpPr>
            <p:spPr bwMode="auto">
              <a:xfrm>
                <a:off x="2208" y="3120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224" name="Line 16"/>
              <p:cNvSpPr>
                <a:spLocks noChangeShapeType="1"/>
              </p:cNvSpPr>
              <p:nvPr/>
            </p:nvSpPr>
            <p:spPr bwMode="auto">
              <a:xfrm>
                <a:off x="2976" y="3120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225" name="Text Box 17"/>
              <p:cNvSpPr txBox="1">
                <a:spLocks noChangeArrowheads="1"/>
              </p:cNvSpPr>
              <p:nvPr/>
            </p:nvSpPr>
            <p:spPr bwMode="auto">
              <a:xfrm>
                <a:off x="528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42226" name="Text Box 18"/>
              <p:cNvSpPr txBox="1">
                <a:spLocks noChangeArrowheads="1"/>
              </p:cNvSpPr>
              <p:nvPr/>
            </p:nvSpPr>
            <p:spPr bwMode="auto">
              <a:xfrm>
                <a:off x="1440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42227" name="Text Box 19"/>
              <p:cNvSpPr txBox="1">
                <a:spLocks noChangeArrowheads="1"/>
              </p:cNvSpPr>
              <p:nvPr/>
            </p:nvSpPr>
            <p:spPr bwMode="auto">
              <a:xfrm>
                <a:off x="2208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42228" name="Text Box 20"/>
              <p:cNvSpPr txBox="1">
                <a:spLocks noChangeArrowheads="1"/>
              </p:cNvSpPr>
              <p:nvPr/>
            </p:nvSpPr>
            <p:spPr bwMode="auto">
              <a:xfrm>
                <a:off x="3840" y="3408"/>
                <a:ext cx="11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8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44" y="1161"/>
              <a:ext cx="5424" cy="654"/>
              <a:chOff x="144" y="2409"/>
              <a:chExt cx="5424" cy="654"/>
            </a:xfrm>
          </p:grpSpPr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432" y="2448"/>
                <a:ext cx="5136" cy="327"/>
                <a:chOff x="240" y="2496"/>
                <a:chExt cx="5136" cy="327"/>
              </a:xfrm>
            </p:grpSpPr>
            <p:grpSp>
              <p:nvGrpSpPr>
                <p:cNvPr id="7" name="Group 23"/>
                <p:cNvGrpSpPr>
                  <a:grpSpLocks/>
                </p:cNvGrpSpPr>
                <p:nvPr/>
              </p:nvGrpSpPr>
              <p:grpSpPr bwMode="auto">
                <a:xfrm>
                  <a:off x="287" y="2496"/>
                  <a:ext cx="4983" cy="327"/>
                  <a:chOff x="287" y="2496"/>
                  <a:chExt cx="4983" cy="327"/>
                </a:xfrm>
              </p:grpSpPr>
              <p:sp>
                <p:nvSpPr>
                  <p:cNvPr id="2142232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7" y="2496"/>
                    <a:ext cx="923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opcode</a:t>
                    </a:r>
                    <a:endParaRPr lang="en-US" sz="2000"/>
                  </a:p>
                </p:txBody>
              </p:sp>
              <p:sp>
                <p:nvSpPr>
                  <p:cNvPr id="2142233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21" y="2496"/>
                    <a:ext cx="385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rs</a:t>
                    </a:r>
                    <a:endParaRPr lang="en-US" sz="2000"/>
                  </a:p>
                </p:txBody>
              </p:sp>
              <p:sp>
                <p:nvSpPr>
                  <p:cNvPr id="2142234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20" y="2496"/>
                    <a:ext cx="385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rt</a:t>
                    </a:r>
                    <a:endParaRPr lang="en-US" sz="2000"/>
                  </a:p>
                </p:txBody>
              </p:sp>
              <p:sp>
                <p:nvSpPr>
                  <p:cNvPr id="2142235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19" y="2496"/>
                    <a:ext cx="385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rd</a:t>
                    </a:r>
                    <a:endParaRPr lang="en-US" sz="2000"/>
                  </a:p>
                </p:txBody>
              </p:sp>
              <p:sp>
                <p:nvSpPr>
                  <p:cNvPr id="2142236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82" y="2496"/>
                    <a:ext cx="788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funct</a:t>
                    </a:r>
                    <a:endParaRPr lang="en-US" sz="2000"/>
                  </a:p>
                </p:txBody>
              </p:sp>
              <p:sp>
                <p:nvSpPr>
                  <p:cNvPr id="2142237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16" y="2496"/>
                    <a:ext cx="788" cy="32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en-US" sz="2800" b="1">
                        <a:solidFill>
                          <a:schemeClr val="tx1"/>
                        </a:solidFill>
                        <a:latin typeface="Courier New" pitchFamily="-65" charset="0"/>
                      </a:rPr>
                      <a:t>shamt</a:t>
                    </a:r>
                    <a:endParaRPr lang="en-US" sz="2000"/>
                  </a:p>
                </p:txBody>
              </p:sp>
            </p:grpSp>
            <p:sp>
              <p:nvSpPr>
                <p:cNvPr id="2142238" name="Rectangle 30"/>
                <p:cNvSpPr>
                  <a:spLocks noChangeArrowheads="1"/>
                </p:cNvSpPr>
                <p:nvPr/>
              </p:nvSpPr>
              <p:spPr bwMode="auto">
                <a:xfrm>
                  <a:off x="240" y="2496"/>
                  <a:ext cx="5136" cy="288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2239" name="Line 31"/>
                <p:cNvSpPr>
                  <a:spLocks noChangeShapeType="1"/>
                </p:cNvSpPr>
                <p:nvPr/>
              </p:nvSpPr>
              <p:spPr bwMode="auto">
                <a:xfrm>
                  <a:off x="1200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2240" name="Line 32"/>
                <p:cNvSpPr>
                  <a:spLocks noChangeShapeType="1"/>
                </p:cNvSpPr>
                <p:nvPr/>
              </p:nvSpPr>
              <p:spPr bwMode="auto">
                <a:xfrm>
                  <a:off x="2016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2241" name="Line 33"/>
                <p:cNvSpPr>
                  <a:spLocks noChangeShapeType="1"/>
                </p:cNvSpPr>
                <p:nvPr/>
              </p:nvSpPr>
              <p:spPr bwMode="auto">
                <a:xfrm>
                  <a:off x="2784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2242" name="Line 34"/>
                <p:cNvSpPr>
                  <a:spLocks noChangeShapeType="1"/>
                </p:cNvSpPr>
                <p:nvPr/>
              </p:nvSpPr>
              <p:spPr bwMode="auto">
                <a:xfrm>
                  <a:off x="3600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2243" name="Line 35"/>
                <p:cNvSpPr>
                  <a:spLocks noChangeShapeType="1"/>
                </p:cNvSpPr>
                <p:nvPr/>
              </p:nvSpPr>
              <p:spPr bwMode="auto">
                <a:xfrm>
                  <a:off x="4416" y="2496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42244" name="Text Box 36"/>
              <p:cNvSpPr txBox="1">
                <a:spLocks noChangeArrowheads="1"/>
              </p:cNvSpPr>
              <p:nvPr/>
            </p:nvSpPr>
            <p:spPr bwMode="auto">
              <a:xfrm>
                <a:off x="144" y="2409"/>
                <a:ext cx="27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>
                    <a:solidFill>
                      <a:schemeClr val="tx1"/>
                    </a:solidFill>
                  </a:rPr>
                  <a:t>R</a:t>
                </a:r>
                <a:endParaRPr lang="en-US" sz="2000"/>
              </a:p>
            </p:txBody>
          </p:sp>
          <p:sp>
            <p:nvSpPr>
              <p:cNvPr id="2142245" name="Text Box 37"/>
              <p:cNvSpPr txBox="1">
                <a:spLocks noChangeArrowheads="1"/>
              </p:cNvSpPr>
              <p:nvPr/>
            </p:nvSpPr>
            <p:spPr bwMode="auto">
              <a:xfrm>
                <a:off x="192" y="2736"/>
                <a:ext cx="17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800" b="1">
                    <a:solidFill>
                      <a:schemeClr val="tx1"/>
                    </a:solidFill>
                  </a:rPr>
                  <a:t>I</a:t>
                </a:r>
              </a:p>
            </p:txBody>
          </p:sp>
        </p:grpSp>
        <p:sp>
          <p:nvSpPr>
            <p:cNvPr id="2142247" name="Line 39"/>
            <p:cNvSpPr>
              <a:spLocks noChangeShapeType="1"/>
            </p:cNvSpPr>
            <p:nvPr/>
          </p:nvSpPr>
          <p:spPr bwMode="auto">
            <a:xfrm>
              <a:off x="1392" y="1776"/>
              <a:ext cx="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2248" name="Text Box 40"/>
            <p:cNvSpPr txBox="1">
              <a:spLocks noChangeArrowheads="1"/>
            </p:cNvSpPr>
            <p:nvPr/>
          </p:nvSpPr>
          <p:spPr bwMode="auto">
            <a:xfrm>
              <a:off x="144" y="1769"/>
              <a:ext cx="1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4260" name="Picture 4" descr="altai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7581" y="152400"/>
            <a:ext cx="4668838" cy="6477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3059" name="Rectangle 3"/>
          <p:cNvSpPr>
            <a:spLocks noChangeArrowheads="1"/>
          </p:cNvSpPr>
          <p:nvPr/>
        </p:nvSpPr>
        <p:spPr bwMode="auto">
          <a:xfrm>
            <a:off x="596900" y="1054100"/>
            <a:ext cx="74295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3060" name="Rectangle 4"/>
          <p:cNvSpPr>
            <a:spLocks noChangeArrowheads="1"/>
          </p:cNvSpPr>
          <p:nvPr/>
        </p:nvSpPr>
        <p:spPr bwMode="auto">
          <a:xfrm>
            <a:off x="857250" y="1187450"/>
            <a:ext cx="2590800" cy="546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85000"/>
              </a:lnSpc>
              <a:spcBef>
                <a:spcPct val="41000"/>
              </a:spcBef>
            </a:pPr>
            <a:r>
              <a:rPr lang="en-US" sz="1800" b="1">
                <a:solidFill>
                  <a:schemeClr val="tx1"/>
                </a:solidFill>
              </a:rPr>
              <a:t>High Level Language Program (e.g., C)</a:t>
            </a:r>
          </a:p>
        </p:txBody>
      </p:sp>
      <p:sp>
        <p:nvSpPr>
          <p:cNvPr id="2093061" name="Rectangle 5"/>
          <p:cNvSpPr>
            <a:spLocks noChangeArrowheads="1"/>
          </p:cNvSpPr>
          <p:nvPr/>
        </p:nvSpPr>
        <p:spPr bwMode="auto">
          <a:xfrm>
            <a:off x="857250" y="2133600"/>
            <a:ext cx="2800350" cy="546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85000"/>
              </a:lnSpc>
              <a:spcBef>
                <a:spcPct val="41000"/>
              </a:spcBef>
            </a:pPr>
            <a:r>
              <a:rPr lang="en-US" sz="1800" b="1">
                <a:solidFill>
                  <a:schemeClr val="accent2"/>
                </a:solidFill>
              </a:rPr>
              <a:t>Assembly  Language Program (e.g.,MIPS)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2093062" name="Rectangle 6"/>
          <p:cNvSpPr>
            <a:spLocks noChangeArrowheads="1"/>
          </p:cNvSpPr>
          <p:nvPr/>
        </p:nvSpPr>
        <p:spPr bwMode="auto">
          <a:xfrm>
            <a:off x="908050" y="3048000"/>
            <a:ext cx="2590800" cy="546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85000"/>
              </a:lnSpc>
              <a:spcBef>
                <a:spcPct val="41000"/>
              </a:spcBef>
            </a:pPr>
            <a:r>
              <a:rPr lang="en-US" sz="1800" b="1">
                <a:solidFill>
                  <a:srgbClr val="FFFF00"/>
                </a:solidFill>
              </a:rPr>
              <a:t>Machine  Language Program (MIPS)</a:t>
            </a:r>
          </a:p>
        </p:txBody>
      </p:sp>
      <p:sp>
        <p:nvSpPr>
          <p:cNvPr id="2093063" name="Rectangle 7"/>
          <p:cNvSpPr>
            <a:spLocks noChangeArrowheads="1"/>
          </p:cNvSpPr>
          <p:nvPr/>
        </p:nvSpPr>
        <p:spPr bwMode="auto">
          <a:xfrm>
            <a:off x="304800" y="4419600"/>
            <a:ext cx="4038600" cy="561975"/>
          </a:xfrm>
          <a:prstGeom prst="rect">
            <a:avLst/>
          </a:prstGeom>
          <a:noFill/>
          <a:ln w="28575">
            <a:pattFill prst="pct70">
              <a:fgClr>
                <a:schemeClr val="tx1"/>
              </a:fgClr>
              <a:bgClr>
                <a:schemeClr val="bg1"/>
              </a:bgClr>
            </a:pattFill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1800" b="1">
                <a:solidFill>
                  <a:schemeClr val="hlink"/>
                </a:solidFill>
              </a:rPr>
              <a:t>Hardware Architecture Description (e.g.,</a:t>
            </a:r>
            <a:r>
              <a:rPr lang="en-US" sz="1800">
                <a:solidFill>
                  <a:schemeClr val="hlink"/>
                </a:solidFill>
              </a:rPr>
              <a:t> </a:t>
            </a:r>
            <a:r>
              <a:rPr lang="en-US" sz="1800" b="1">
                <a:solidFill>
                  <a:schemeClr val="hlink"/>
                </a:solidFill>
              </a:rPr>
              <a:t>block diagrams)</a:t>
            </a:r>
            <a:r>
              <a:rPr 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93064" name="Line 8"/>
          <p:cNvSpPr>
            <a:spLocks noChangeShapeType="1"/>
          </p:cNvSpPr>
          <p:nvPr/>
        </p:nvSpPr>
        <p:spPr bwMode="auto">
          <a:xfrm>
            <a:off x="2057400" y="1733550"/>
            <a:ext cx="0" cy="40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3065" name="Rectangle 9"/>
          <p:cNvSpPr>
            <a:spLocks noChangeArrowheads="1"/>
          </p:cNvSpPr>
          <p:nvPr/>
        </p:nvSpPr>
        <p:spPr bwMode="auto">
          <a:xfrm>
            <a:off x="2197100" y="1828800"/>
            <a:ext cx="13081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solidFill>
                  <a:schemeClr val="tx1"/>
                </a:solidFill>
              </a:rPr>
              <a:t>Compiler</a:t>
            </a:r>
          </a:p>
        </p:txBody>
      </p:sp>
      <p:sp>
        <p:nvSpPr>
          <p:cNvPr id="2093066" name="Rectangle 10"/>
          <p:cNvSpPr>
            <a:spLocks noChangeArrowheads="1"/>
          </p:cNvSpPr>
          <p:nvPr/>
        </p:nvSpPr>
        <p:spPr bwMode="auto">
          <a:xfrm>
            <a:off x="2222500" y="2743200"/>
            <a:ext cx="14351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solidFill>
                  <a:schemeClr val="tx1"/>
                </a:solidFill>
              </a:rPr>
              <a:t>Assembler</a:t>
            </a:r>
          </a:p>
        </p:txBody>
      </p:sp>
      <p:sp>
        <p:nvSpPr>
          <p:cNvPr id="2093067" name="Line 11"/>
          <p:cNvSpPr>
            <a:spLocks noChangeShapeType="1"/>
          </p:cNvSpPr>
          <p:nvPr/>
        </p:nvSpPr>
        <p:spPr bwMode="auto">
          <a:xfrm>
            <a:off x="2108200" y="3568700"/>
            <a:ext cx="0" cy="850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3068" name="Rectangle 12"/>
          <p:cNvSpPr>
            <a:spLocks noChangeArrowheads="1"/>
          </p:cNvSpPr>
          <p:nvPr/>
        </p:nvSpPr>
        <p:spPr bwMode="auto">
          <a:xfrm>
            <a:off x="381000" y="3810000"/>
            <a:ext cx="16764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solidFill>
                  <a:schemeClr val="tx1"/>
                </a:solidFill>
              </a:rPr>
              <a:t>Machine Interpretation</a:t>
            </a:r>
          </a:p>
        </p:txBody>
      </p:sp>
      <p:sp>
        <p:nvSpPr>
          <p:cNvPr id="2093069" name="Rectangle 13"/>
          <p:cNvSpPr>
            <a:spLocks noChangeArrowheads="1"/>
          </p:cNvSpPr>
          <p:nvPr/>
        </p:nvSpPr>
        <p:spPr bwMode="auto">
          <a:xfrm>
            <a:off x="3733800" y="1219200"/>
            <a:ext cx="3086100" cy="7096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78000"/>
              </a:lnSpc>
              <a:spcBef>
                <a:spcPct val="42000"/>
              </a:spcBef>
            </a:pP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</a:rPr>
              <a:t>	temp = 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cs typeface="Courier New"/>
              </a:rPr>
              <a:t>v[k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</a:rPr>
              <a:t>];</a:t>
            </a:r>
            <a:br>
              <a:rPr lang="en-US" sz="1800" b="1" dirty="0">
                <a:solidFill>
                  <a:schemeClr val="tx1"/>
                </a:solidFill>
                <a:latin typeface="Courier New"/>
                <a:cs typeface="Courier New"/>
              </a:rPr>
            </a:br>
            <a:r>
              <a:rPr lang="en-US" sz="1800" b="1" dirty="0" err="1">
                <a:solidFill>
                  <a:schemeClr val="tx1"/>
                </a:solidFill>
                <a:latin typeface="Courier New"/>
                <a:cs typeface="Courier New"/>
              </a:rPr>
              <a:t>v[k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</a:rPr>
              <a:t>] = v[k+1];</a:t>
            </a:r>
            <a:br>
              <a:rPr lang="en-US" sz="1800" b="1" dirty="0">
                <a:solidFill>
                  <a:schemeClr val="tx1"/>
                </a:solidFill>
                <a:latin typeface="Courier New"/>
                <a:cs typeface="Courier New"/>
              </a:rPr>
            </a:b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</a:rPr>
              <a:t>v[k+1] = temp;</a:t>
            </a:r>
            <a:endParaRPr lang="en-US" sz="12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2093070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114800" y="1981200"/>
            <a:ext cx="2667000" cy="1000125"/>
          </a:xfrm>
          <a:noFill/>
          <a:ln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Times" pitchFamily="-65" charset="0"/>
              <a:buNone/>
              <a:tabLst>
                <a:tab pos="1066800" algn="l"/>
              </a:tabLst>
            </a:pPr>
            <a:r>
              <a:rPr lang="en-US" sz="1800" dirty="0" err="1">
                <a:solidFill>
                  <a:schemeClr val="accent2"/>
                </a:solidFill>
                <a:latin typeface="Courier New"/>
                <a:cs typeface="Courier New"/>
              </a:rPr>
              <a:t>lw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	  $t0, 0($s2)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Times" pitchFamily="-65" charset="0"/>
              <a:buNone/>
              <a:tabLst>
                <a:tab pos="1066800" algn="l"/>
              </a:tabLst>
            </a:pPr>
            <a:r>
              <a:rPr lang="en-US" sz="1800" dirty="0" err="1">
                <a:solidFill>
                  <a:schemeClr val="accent2"/>
                </a:solidFill>
                <a:latin typeface="Courier New"/>
                <a:cs typeface="Courier New"/>
              </a:rPr>
              <a:t>lw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	  $t1, 4($s2)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Times" pitchFamily="-65" charset="0"/>
              <a:buNone/>
              <a:tabLst>
                <a:tab pos="1066800" algn="l"/>
              </a:tabLst>
            </a:pPr>
            <a:r>
              <a:rPr lang="en-US" sz="1800" dirty="0" err="1">
                <a:solidFill>
                  <a:schemeClr val="accent2"/>
                </a:solidFill>
                <a:latin typeface="Courier New"/>
                <a:cs typeface="Courier New"/>
              </a:rPr>
              <a:t>sw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	  $t1, 0($s2)</a:t>
            </a:r>
          </a:p>
          <a:p>
            <a:pPr marL="342900" indent="-342900">
              <a:spcBef>
                <a:spcPct val="0"/>
              </a:spcBef>
              <a:buFont typeface="Times" pitchFamily="-65" charset="0"/>
              <a:buNone/>
              <a:tabLst>
                <a:tab pos="1066800" algn="l"/>
              </a:tabLst>
            </a:pPr>
            <a:r>
              <a:rPr lang="en-US" sz="1800" dirty="0" err="1">
                <a:solidFill>
                  <a:schemeClr val="accent2"/>
                </a:solidFill>
                <a:latin typeface="Courier New"/>
                <a:cs typeface="Courier New"/>
              </a:rPr>
              <a:t>sw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	  $t0, 4($s2)</a:t>
            </a:r>
          </a:p>
        </p:txBody>
      </p:sp>
      <p:sp>
        <p:nvSpPr>
          <p:cNvPr id="2093071" name="Rectangle 15"/>
          <p:cNvSpPr>
            <a:spLocks noChangeArrowheads="1"/>
          </p:cNvSpPr>
          <p:nvPr/>
        </p:nvSpPr>
        <p:spPr bwMode="auto">
          <a:xfrm>
            <a:off x="5270500" y="4051300"/>
            <a:ext cx="29845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3072" name="Rectangle 16"/>
          <p:cNvSpPr>
            <a:spLocks noChangeArrowheads="1"/>
          </p:cNvSpPr>
          <p:nvPr/>
        </p:nvSpPr>
        <p:spPr bwMode="auto">
          <a:xfrm>
            <a:off x="4038600" y="3048000"/>
            <a:ext cx="4384575" cy="9515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  <a:latin typeface="Courier New" pitchFamily="-65" charset="0"/>
              </a:rPr>
              <a:t>0000 1001 1100 0110 1010 1111 0101 1000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itchFamily="-65" charset="0"/>
              </a:rPr>
              <a:t>1010 1111 0101 1000 0000 1001 1100 0110 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itchFamily="-65" charset="0"/>
              </a:rPr>
              <a:t>1100 0110 1010 1111 0101 1000 0000 1001 </a:t>
            </a:r>
          </a:p>
          <a:p>
            <a:r>
              <a:rPr lang="en-US" sz="1400" dirty="0">
                <a:solidFill>
                  <a:srgbClr val="FFFF00"/>
                </a:solidFill>
                <a:latin typeface="Courier New" pitchFamily="-65" charset="0"/>
              </a:rPr>
              <a:t>0101 1000 0000 1001 1100 0110 1010 1111</a:t>
            </a:r>
            <a:r>
              <a:rPr lang="en-US" sz="1400" dirty="0">
                <a:solidFill>
                  <a:srgbClr val="FFFF00"/>
                </a:solidFill>
                <a:latin typeface="Courier" pitchFamily="-65" charset="0"/>
              </a:rPr>
              <a:t> </a:t>
            </a:r>
          </a:p>
        </p:txBody>
      </p:sp>
      <p:sp>
        <p:nvSpPr>
          <p:cNvPr id="2093073" name="Rectangle 17"/>
          <p:cNvSpPr>
            <a:spLocks noChangeArrowheads="1"/>
          </p:cNvSpPr>
          <p:nvPr/>
        </p:nvSpPr>
        <p:spPr bwMode="auto">
          <a:xfrm>
            <a:off x="844550" y="3568700"/>
            <a:ext cx="2730500" cy="139700"/>
          </a:xfrm>
          <a:prstGeom prst="rect">
            <a:avLst/>
          </a:prstGeom>
          <a:solidFill>
            <a:srgbClr val="FF8DA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3074" name="Line 18"/>
          <p:cNvSpPr>
            <a:spLocks noChangeShapeType="1"/>
          </p:cNvSpPr>
          <p:nvPr/>
        </p:nvSpPr>
        <p:spPr bwMode="auto">
          <a:xfrm>
            <a:off x="2085975" y="2674938"/>
            <a:ext cx="0" cy="40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3075" name="Rectangle 19"/>
          <p:cNvSpPr>
            <a:spLocks noChangeArrowheads="1"/>
          </p:cNvSpPr>
          <p:nvPr/>
        </p:nvSpPr>
        <p:spPr bwMode="auto">
          <a:xfrm>
            <a:off x="381000" y="5822950"/>
            <a:ext cx="3733800" cy="561975"/>
          </a:xfrm>
          <a:prstGeom prst="rect">
            <a:avLst/>
          </a:prstGeom>
          <a:noFill/>
          <a:ln w="28575">
            <a:pattFill prst="pct70">
              <a:fgClr>
                <a:schemeClr val="tx1"/>
              </a:fgClr>
              <a:bgClr>
                <a:schemeClr val="bg1"/>
              </a:bgClr>
            </a:pattFill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1800" b="1" dirty="0"/>
              <a:t>Logic Circuit Description (Circuit Schematic Diagrams)</a:t>
            </a:r>
          </a:p>
        </p:txBody>
      </p:sp>
      <p:sp>
        <p:nvSpPr>
          <p:cNvPr id="2093076" name="Line 20"/>
          <p:cNvSpPr>
            <a:spLocks noChangeShapeType="1"/>
          </p:cNvSpPr>
          <p:nvPr/>
        </p:nvSpPr>
        <p:spPr bwMode="auto">
          <a:xfrm>
            <a:off x="2286000" y="4976813"/>
            <a:ext cx="0" cy="850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3077" name="Rectangle 21"/>
          <p:cNvSpPr>
            <a:spLocks noChangeArrowheads="1"/>
          </p:cNvSpPr>
          <p:nvPr/>
        </p:nvSpPr>
        <p:spPr bwMode="auto">
          <a:xfrm>
            <a:off x="381000" y="5121275"/>
            <a:ext cx="19812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i="1">
                <a:solidFill>
                  <a:schemeClr val="tx1"/>
                </a:solidFill>
              </a:rPr>
              <a:t>Architecture Implementation</a:t>
            </a:r>
          </a:p>
        </p:txBody>
      </p:sp>
      <p:cxnSp>
        <p:nvCxnSpPr>
          <p:cNvPr id="2093078" name="AutoShape 22"/>
          <p:cNvCxnSpPr>
            <a:cxnSpLocks noChangeShapeType="1"/>
            <a:stCxn id="2093081" idx="1"/>
            <a:endCxn id="2093081" idx="1"/>
          </p:cNvCxnSpPr>
          <p:nvPr/>
        </p:nvCxnSpPr>
        <p:spPr bwMode="auto">
          <a:xfrm>
            <a:off x="6019800" y="5344974"/>
            <a:ext cx="1588" cy="1588"/>
          </a:xfrm>
          <a:prstGeom prst="bentConnector3">
            <a:avLst>
              <a:gd name="adj1" fmla="val 47984887"/>
            </a:avLst>
          </a:prstGeom>
          <a:noFill/>
          <a:ln w="12700">
            <a:noFill/>
            <a:miter lim="800000"/>
            <a:headEnd/>
            <a:tailEnd type="triangle" w="med" len="med"/>
          </a:ln>
          <a:effectLst/>
        </p:spPr>
      </p:cxn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105400" y="4038600"/>
            <a:ext cx="1730375" cy="1447800"/>
            <a:chOff x="3216" y="2544"/>
            <a:chExt cx="1090" cy="912"/>
          </a:xfrm>
        </p:grpSpPr>
        <p:sp>
          <p:nvSpPr>
            <p:cNvPr id="2093080" name="Rectangle 24"/>
            <p:cNvSpPr>
              <a:spLocks noChangeArrowheads="1"/>
            </p:cNvSpPr>
            <p:nvPr/>
          </p:nvSpPr>
          <p:spPr bwMode="auto">
            <a:xfrm>
              <a:off x="3312" y="2688"/>
              <a:ext cx="994" cy="2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Register File</a:t>
              </a:r>
              <a:endParaRPr lang="en-US" sz="2000"/>
            </a:p>
          </p:txBody>
        </p:sp>
        <p:sp>
          <p:nvSpPr>
            <p:cNvPr id="2093081" name="AutoShape 25"/>
            <p:cNvSpPr>
              <a:spLocks noChangeArrowheads="1"/>
            </p:cNvSpPr>
            <p:nvPr/>
          </p:nvSpPr>
          <p:spPr bwMode="auto">
            <a:xfrm>
              <a:off x="3456" y="3003"/>
              <a:ext cx="672" cy="36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>
                  <a:solidFill>
                    <a:schemeClr val="tx1"/>
                  </a:solidFill>
                </a:rPr>
                <a:t>ALU</a:t>
              </a:r>
              <a:endParaRPr lang="en-US" sz="1600"/>
            </a:p>
          </p:txBody>
        </p:sp>
        <p:sp>
          <p:nvSpPr>
            <p:cNvPr id="2093082" name="Line 26"/>
            <p:cNvSpPr>
              <a:spLocks noChangeShapeType="1"/>
            </p:cNvSpPr>
            <p:nvPr/>
          </p:nvSpPr>
          <p:spPr bwMode="auto">
            <a:xfrm>
              <a:off x="3600" y="288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93083" name="Line 27"/>
            <p:cNvSpPr>
              <a:spLocks noChangeShapeType="1"/>
            </p:cNvSpPr>
            <p:nvPr/>
          </p:nvSpPr>
          <p:spPr bwMode="auto">
            <a:xfrm>
              <a:off x="3888" y="288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93084" name="Line 28"/>
            <p:cNvSpPr>
              <a:spLocks noChangeShapeType="1"/>
            </p:cNvSpPr>
            <p:nvPr/>
          </p:nvSpPr>
          <p:spPr bwMode="auto">
            <a:xfrm>
              <a:off x="3792" y="3360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93085" name="Line 29"/>
            <p:cNvSpPr>
              <a:spLocks noChangeShapeType="1"/>
            </p:cNvSpPr>
            <p:nvPr/>
          </p:nvSpPr>
          <p:spPr bwMode="auto">
            <a:xfrm flipH="1">
              <a:off x="3216" y="345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93086" name="Line 30"/>
            <p:cNvSpPr>
              <a:spLocks noChangeShapeType="1"/>
            </p:cNvSpPr>
            <p:nvPr/>
          </p:nvSpPr>
          <p:spPr bwMode="auto">
            <a:xfrm flipV="1">
              <a:off x="3216" y="2544"/>
              <a:ext cx="0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93087" name="Line 31"/>
            <p:cNvSpPr>
              <a:spLocks noChangeShapeType="1"/>
            </p:cNvSpPr>
            <p:nvPr/>
          </p:nvSpPr>
          <p:spPr bwMode="auto">
            <a:xfrm>
              <a:off x="3216" y="2544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93088" name="Line 32"/>
            <p:cNvSpPr>
              <a:spLocks noChangeShapeType="1"/>
            </p:cNvSpPr>
            <p:nvPr/>
          </p:nvSpPr>
          <p:spPr bwMode="auto">
            <a:xfrm>
              <a:off x="3696" y="254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4495800" y="5562600"/>
            <a:ext cx="2057400" cy="1143000"/>
            <a:chOff x="4176" y="3072"/>
            <a:chExt cx="1296" cy="720"/>
          </a:xfrm>
        </p:grpSpPr>
        <p:sp>
          <p:nvSpPr>
            <p:cNvPr id="2093090" name="Rectangle 34"/>
            <p:cNvSpPr>
              <a:spLocks noChangeArrowheads="1"/>
            </p:cNvSpPr>
            <p:nvPr/>
          </p:nvSpPr>
          <p:spPr bwMode="auto">
            <a:xfrm>
              <a:off x="4176" y="3072"/>
              <a:ext cx="1296" cy="720"/>
            </a:xfrm>
            <a:prstGeom prst="rect">
              <a:avLst/>
            </a:prstGeom>
            <a:solidFill>
              <a:srgbClr val="66FF33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pic>
          <p:nvPicPr>
            <p:cNvPr id="2093091" name="Picture 35" descr="gates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76" y="3072"/>
              <a:ext cx="1296" cy="699"/>
            </a:xfrm>
            <a:prstGeom prst="rect">
              <a:avLst/>
            </a:prstGeom>
            <a:noFill/>
          </p:spPr>
        </p:pic>
      </p:grpSp>
      <p:sp>
        <p:nvSpPr>
          <p:cNvPr id="36" name="Title 3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914400"/>
          </a:xfrm>
        </p:spPr>
        <p:txBody>
          <a:bodyPr/>
          <a:lstStyle/>
          <a:p>
            <a:r>
              <a:rPr lang="en-US" sz="3600" dirty="0"/>
              <a:t>Levels of Representation (abstractions)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381000" y="2057400"/>
            <a:ext cx="8305800" cy="19050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3069" grpId="0" autoUpdateAnimBg="0"/>
      <p:bldP spid="2093070" grpId="0" autoUpdateAnimBg="0"/>
      <p:bldP spid="2093072" grpId="0" autoUpdateAnimBg="0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– Instruction Representation</a:t>
            </a:r>
          </a:p>
        </p:txBody>
      </p:sp>
      <p:sp>
        <p:nvSpPr>
          <p:cNvPr id="209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Big idea: stored program</a:t>
            </a:r>
          </a:p>
          <a:p>
            <a:pPr lvl="1"/>
            <a:r>
              <a:rPr lang="en-US"/>
              <a:t> consequences of stored program</a:t>
            </a:r>
          </a:p>
          <a:p>
            <a:r>
              <a:rPr lang="en-US"/>
              <a:t>Instructions as numbers</a:t>
            </a:r>
          </a:p>
          <a:p>
            <a:r>
              <a:rPr lang="en-US"/>
              <a:t>Instruction encoding </a:t>
            </a:r>
          </a:p>
          <a:p>
            <a:r>
              <a:rPr lang="en-US"/>
              <a:t>MIPS instruction format for Add instructions</a:t>
            </a:r>
          </a:p>
          <a:p>
            <a:r>
              <a:rPr lang="en-US"/>
              <a:t>MIPS instruction format for Immediate, Data transfer instructions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Idea: Stored-Program Concept</a:t>
            </a:r>
          </a:p>
        </p:txBody>
      </p:sp>
      <p:sp>
        <p:nvSpPr>
          <p:cNvPr id="209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Computers built on 2 key principles:</a:t>
            </a:r>
          </a:p>
          <a:p>
            <a:pPr lvl="1"/>
            <a:r>
              <a:rPr lang="en-US" dirty="0"/>
              <a:t>Instructions are represented as bit patterns - can think of these as numbers.</a:t>
            </a:r>
          </a:p>
          <a:p>
            <a:pPr lvl="1"/>
            <a:r>
              <a:rPr lang="en-US" dirty="0"/>
              <a:t>Therefore, entire programs can be stored in memory to be read or written just like data.</a:t>
            </a:r>
          </a:p>
          <a:p>
            <a:r>
              <a:rPr lang="en-US" dirty="0"/>
              <a:t>Simplifies SW/HW of computer systems: </a:t>
            </a:r>
          </a:p>
          <a:p>
            <a:pPr lvl="1"/>
            <a:r>
              <a:rPr lang="en-US" dirty="0"/>
              <a:t>Memory technology for data also used for programs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686800" cy="914400"/>
          </a:xfrm>
        </p:spPr>
        <p:txBody>
          <a:bodyPr/>
          <a:lstStyle/>
          <a:p>
            <a:r>
              <a:rPr lang="en-US" dirty="0"/>
              <a:t>Consequence #1: Everything Addressed</a:t>
            </a:r>
          </a:p>
        </p:txBody>
      </p:sp>
      <p:sp>
        <p:nvSpPr>
          <p:cNvPr id="209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/>
              <a:t>Since all instructions and data are stored in memory, everything has a memory address: instructions, data words</a:t>
            </a:r>
          </a:p>
          <a:p>
            <a:pPr lvl="1">
              <a:spcAft>
                <a:spcPts val="0"/>
              </a:spcAft>
            </a:pPr>
            <a:r>
              <a:rPr lang="en-US" sz="2400" dirty="0"/>
              <a:t>both branches and jumps use these</a:t>
            </a:r>
          </a:p>
          <a:p>
            <a:pPr>
              <a:spcAft>
                <a:spcPts val="0"/>
              </a:spcAft>
            </a:pPr>
            <a:r>
              <a:rPr lang="en-US" sz="2800" dirty="0"/>
              <a:t>C pointers are just memory addresses: they can point to anything in memory</a:t>
            </a:r>
          </a:p>
          <a:p>
            <a:pPr lvl="1">
              <a:spcAft>
                <a:spcPts val="0"/>
              </a:spcAft>
            </a:pPr>
            <a:r>
              <a:rPr lang="en-US" sz="2400" dirty="0"/>
              <a:t>Unconstrained use of addresses can lead to nasty bugs; up to you in C; limits in Java</a:t>
            </a:r>
          </a:p>
          <a:p>
            <a:pPr>
              <a:spcAft>
                <a:spcPts val="0"/>
              </a:spcAft>
            </a:pPr>
            <a:r>
              <a:rPr lang="en-US" sz="2800" dirty="0"/>
              <a:t>One register keeps address of instruction being executed: </a:t>
            </a:r>
            <a:r>
              <a:rPr lang="en-US" sz="2800" b="1" dirty="0">
                <a:solidFill>
                  <a:schemeClr val="accent2"/>
                </a:solidFill>
              </a:rPr>
              <a:t>“Program Counter” (PC)</a:t>
            </a:r>
          </a:p>
          <a:p>
            <a:pPr lvl="1">
              <a:spcAft>
                <a:spcPts val="0"/>
              </a:spcAft>
            </a:pPr>
            <a:r>
              <a:rPr lang="en-US" sz="2400" dirty="0"/>
              <a:t>Basically a pointer to memory: Intel calls it Instruction Address Pointer, a better name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 #2: Binary Compatibility</a:t>
            </a:r>
          </a:p>
        </p:txBody>
      </p:sp>
      <p:sp>
        <p:nvSpPr>
          <p:cNvPr id="210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Programs are distributed in binary form</a:t>
            </a:r>
          </a:p>
          <a:p>
            <a:pPr lvl="1"/>
            <a:r>
              <a:rPr lang="en-US" sz="2400" dirty="0"/>
              <a:t>Programs bound to specific instruction set</a:t>
            </a:r>
          </a:p>
          <a:p>
            <a:pPr lvl="1"/>
            <a:r>
              <a:rPr lang="en-US" sz="2400" dirty="0"/>
              <a:t>Different version for </a:t>
            </a:r>
            <a:r>
              <a:rPr lang="en-US" sz="2400" dirty="0">
                <a:solidFill>
                  <a:schemeClr val="accent2"/>
                </a:solidFill>
              </a:rPr>
              <a:t>Macintoshes </a:t>
            </a:r>
            <a:r>
              <a:rPr lang="en-US" sz="2400" dirty="0"/>
              <a:t>and </a:t>
            </a:r>
            <a:r>
              <a:rPr lang="en-US" sz="2400" dirty="0">
                <a:solidFill>
                  <a:schemeClr val="accent1"/>
                </a:solidFill>
              </a:rPr>
              <a:t>PC</a:t>
            </a:r>
            <a:r>
              <a:rPr lang="en-US" sz="2400" dirty="0"/>
              <a:t>s</a:t>
            </a:r>
          </a:p>
          <a:p>
            <a:r>
              <a:rPr lang="en-US" sz="2800" dirty="0"/>
              <a:t>New machines want to run old programs (“binaries”) as well as programs compiled to new instructions</a:t>
            </a:r>
          </a:p>
          <a:p>
            <a:r>
              <a:rPr lang="en-US" sz="2800" dirty="0"/>
              <a:t>Leads to “backward compatible” instruction set evolving over time</a:t>
            </a:r>
          </a:p>
          <a:p>
            <a:r>
              <a:rPr lang="en-US" sz="2800" dirty="0"/>
              <a:t>Selection of Intel 8086 in 1981 for 1st IBM PC is major reason latest PCs still use 80x86 instruction set (Pentium 4); could still run program from 1981 PC today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Instructions as Numbers (1/2)</a:t>
            </a:r>
          </a:p>
        </p:txBody>
      </p:sp>
      <p:sp>
        <p:nvSpPr>
          <p:cNvPr id="210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Currently all data we work with is in words (32-bit blocks):</a:t>
            </a:r>
          </a:p>
          <a:p>
            <a:pPr lvl="1"/>
            <a:r>
              <a:rPr lang="en-US" dirty="0"/>
              <a:t>Each register is a word.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lw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sw</a:t>
            </a:r>
            <a:r>
              <a:rPr lang="en-US" dirty="0"/>
              <a:t> both access memory one word at a time.</a:t>
            </a:r>
          </a:p>
          <a:p>
            <a:r>
              <a:rPr lang="en-US" dirty="0"/>
              <a:t>So how do we represent instructions?</a:t>
            </a:r>
          </a:p>
          <a:p>
            <a:pPr lvl="1"/>
            <a:r>
              <a:rPr lang="en-US" dirty="0"/>
              <a:t>Remember: Computer only understands 1s and 0s, so “</a:t>
            </a:r>
            <a:r>
              <a:rPr lang="en-US" b="1" dirty="0">
                <a:solidFill>
                  <a:schemeClr val="accent2"/>
                </a:solidFill>
                <a:latin typeface="Courier New"/>
                <a:cs typeface="Courier New"/>
              </a:rPr>
              <a:t>add $t0,$0,$0</a:t>
            </a:r>
            <a:r>
              <a:rPr lang="en-US" dirty="0"/>
              <a:t>” is meaningless.</a:t>
            </a:r>
          </a:p>
          <a:p>
            <a:pPr lvl="1"/>
            <a:r>
              <a:rPr lang="en-US" dirty="0"/>
              <a:t>MIPS wants simplicity: since data is in words, make instructions be words too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Instructions as Numbers (2/2)</a:t>
            </a:r>
          </a:p>
        </p:txBody>
      </p:sp>
      <p:sp>
        <p:nvSpPr>
          <p:cNvPr id="210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word is 32 bits, so divide instruction word into “</a:t>
            </a:r>
            <a:r>
              <a:rPr lang="en-US" dirty="0">
                <a:solidFill>
                  <a:schemeClr val="accent2"/>
                </a:solidFill>
              </a:rPr>
              <a:t>fields</a:t>
            </a:r>
            <a:r>
              <a:rPr lang="en-US" dirty="0"/>
              <a:t>”.</a:t>
            </a:r>
          </a:p>
          <a:p>
            <a:r>
              <a:rPr lang="en-US" dirty="0"/>
              <a:t>Each field tells processor something about instruction.</a:t>
            </a:r>
          </a:p>
          <a:p>
            <a:r>
              <a:rPr lang="en-US" dirty="0"/>
              <a:t>We could define different fields for each instruction, but MIPS is based on simplicity, so define 3 basic types of instruction formats:</a:t>
            </a:r>
          </a:p>
          <a:p>
            <a:pPr lvl="1"/>
            <a:r>
              <a:rPr lang="en-US" dirty="0"/>
              <a:t>R-format</a:t>
            </a:r>
          </a:p>
          <a:p>
            <a:pPr lvl="1"/>
            <a:r>
              <a:rPr lang="en-US" dirty="0"/>
              <a:t>I-format</a:t>
            </a:r>
          </a:p>
          <a:p>
            <a:pPr lvl="1"/>
            <a:r>
              <a:rPr lang="en-US" dirty="0"/>
              <a:t>J-format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35812</TotalTime>
  <Pages>47</Pages>
  <Words>1983</Words>
  <Application>Microsoft Office PowerPoint</Application>
  <PresentationFormat>信纸(8.5x11 英寸)</PresentationFormat>
  <Paragraphs>326</Paragraphs>
  <Slides>28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46" baseType="lpstr">
      <vt:lpstr>18 VAG Rounded Black   09390</vt:lpstr>
      <vt:lpstr>18 VAG Rounded Bold   07390</vt:lpstr>
      <vt:lpstr>18 VAG Rounded Light   02390</vt:lpstr>
      <vt:lpstr>18 VAG Rounded Thin   55390</vt:lpstr>
      <vt:lpstr>AppleGaramond Bd</vt:lpstr>
      <vt:lpstr>MS PGothic</vt:lpstr>
      <vt:lpstr>MS PGothic</vt:lpstr>
      <vt:lpstr>Arial</vt:lpstr>
      <vt:lpstr>Corbel</vt:lpstr>
      <vt:lpstr>Courier</vt:lpstr>
      <vt:lpstr>Courier New</vt:lpstr>
      <vt:lpstr>Helvetica</vt:lpstr>
      <vt:lpstr>Times</vt:lpstr>
      <vt:lpstr>Times New Roman</vt:lpstr>
      <vt:lpstr>Wingdings</vt:lpstr>
      <vt:lpstr>Wingdings 2</vt:lpstr>
      <vt:lpstr>Wingdings 3</vt:lpstr>
      <vt:lpstr>Metro</vt:lpstr>
      <vt:lpstr>PowerPoint 演示文稿</vt:lpstr>
      <vt:lpstr>Review</vt:lpstr>
      <vt:lpstr>Levels of Representation (abstractions)</vt:lpstr>
      <vt:lpstr>Overview – Instruction Representation</vt:lpstr>
      <vt:lpstr>Big Idea: Stored-Program Concept</vt:lpstr>
      <vt:lpstr>Consequence #1: Everything Addressed</vt:lpstr>
      <vt:lpstr>Consequence #2: Binary Compatibility</vt:lpstr>
      <vt:lpstr>Instructions as Numbers (1/2)</vt:lpstr>
      <vt:lpstr>Instructions as Numbers (2/2)</vt:lpstr>
      <vt:lpstr>Instruction Formats</vt:lpstr>
      <vt:lpstr>R-Format Instructions (1/5)</vt:lpstr>
      <vt:lpstr>R-Format Instructions (2/5)</vt:lpstr>
      <vt:lpstr>R-Format Instructions (3/5)</vt:lpstr>
      <vt:lpstr>R-Format Instructions (4/5)</vt:lpstr>
      <vt:lpstr>R-Format Instructions (5/5)</vt:lpstr>
      <vt:lpstr>R-Format Example (1/2)</vt:lpstr>
      <vt:lpstr>R-Format Example (2/2)</vt:lpstr>
      <vt:lpstr>Administrivia</vt:lpstr>
      <vt:lpstr>I-Format Instructions (1/4)</vt:lpstr>
      <vt:lpstr>I-Format Instructions (2/4)</vt:lpstr>
      <vt:lpstr>I-Format Instructions (3/4)</vt:lpstr>
      <vt:lpstr>I-Format Instructions (4/4)</vt:lpstr>
      <vt:lpstr>I-Format Example (1/2)</vt:lpstr>
      <vt:lpstr>I-Format Example (2/2)</vt:lpstr>
      <vt:lpstr>Peer Instruction</vt:lpstr>
      <vt:lpstr>Peer Instruction Answer</vt:lpstr>
      <vt:lpstr>In conclusion…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CS61C - Lecture 13</dc:title>
  <dc:creator>John Wawrzynek</dc:creator>
  <cp:lastModifiedBy>元庆 成</cp:lastModifiedBy>
  <cp:revision>2441</cp:revision>
  <cp:lastPrinted>2010-02-19T07:51:13Z</cp:lastPrinted>
  <dcterms:created xsi:type="dcterms:W3CDTF">2010-02-19T03:33:33Z</dcterms:created>
  <dcterms:modified xsi:type="dcterms:W3CDTF">2020-09-18T06:29:35Z</dcterms:modified>
</cp:coreProperties>
</file>