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30" r:id="rId2"/>
    <p:sldId id="331" r:id="rId3"/>
    <p:sldId id="332" r:id="rId4"/>
    <p:sldId id="333" r:id="rId5"/>
    <p:sldId id="334" r:id="rId6"/>
    <p:sldId id="335" r:id="rId7"/>
    <p:sldId id="336" r:id="rId8"/>
    <p:sldId id="337" r:id="rId9"/>
    <p:sldId id="338" r:id="rId10"/>
    <p:sldId id="339" r:id="rId11"/>
    <p:sldId id="340" r:id="rId12"/>
    <p:sldId id="341" r:id="rId13"/>
    <p:sldId id="342" r:id="rId14"/>
    <p:sldId id="343" r:id="rId15"/>
    <p:sldId id="344" r:id="rId16"/>
    <p:sldId id="347" r:id="rId17"/>
    <p:sldId id="348" r:id="rId18"/>
    <p:sldId id="349" r:id="rId19"/>
    <p:sldId id="350" r:id="rId20"/>
    <p:sldId id="351" r:id="rId21"/>
    <p:sldId id="352" r:id="rId22"/>
    <p:sldId id="353" r:id="rId23"/>
  </p:sldIdLst>
  <p:sldSz cx="9144000" cy="6858000" type="letter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1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89B3"/>
    <a:srgbClr val="67AEBD"/>
    <a:srgbClr val="91A8BE"/>
    <a:srgbClr val="FFFF2F"/>
    <a:srgbClr val="32415C"/>
    <a:srgbClr val="FB0A10"/>
    <a:srgbClr val="94F0E4"/>
    <a:srgbClr val="5771A0"/>
    <a:srgbClr val="80008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176" autoAdjust="0"/>
  </p:normalViewPr>
  <p:slideViewPr>
    <p:cSldViewPr>
      <p:cViewPr varScale="1">
        <p:scale>
          <a:sx n="77" d="100"/>
          <a:sy n="77" d="100"/>
        </p:scale>
        <p:origin x="1392" y="96"/>
      </p:cViewPr>
      <p:guideLst>
        <p:guide orient="horz" pos="2160"/>
        <p:guide pos="28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82" y="-90"/>
      </p:cViewPr>
      <p:guideLst>
        <p:guide orient="horz" pos="2931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282" tIns="45329" rIns="92282" bIns="453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We want this to be in font 11 and justify.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pitchFamily="-65" charset="0"/>
        <a:ea typeface="ＭＳ Ｐゴシック" charset="-128"/>
        <a:cs typeface="ＭＳ Ｐゴシック" charset="-128"/>
      </a:defRPr>
    </a:lvl1pPr>
    <a:lvl2pPr marL="37931725" indent="-374745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43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15" tIns="46656" rIns="93315" bIns="4665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511550" y="2441575"/>
            <a:ext cx="0" cy="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77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6389688"/>
            <a:ext cx="5532437" cy="252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8265" tIns="44133" rIns="88265" bIns="44133">
            <a:prstTxWarp prst="textNoShape">
              <a:avLst/>
            </a:prstTxWarp>
          </a:bodyPr>
          <a:lstStyle/>
          <a:p>
            <a:pPr marL="228600" indent="-228600"/>
            <a:r>
              <a:rPr lang="en-US"/>
              <a:t>Answer: (b) </a:t>
            </a:r>
          </a:p>
          <a:p>
            <a:pPr marL="228600" indent="-228600"/>
            <a:r>
              <a:rPr lang="en-US"/>
              <a:t>1: False</a:t>
            </a:r>
          </a:p>
          <a:p>
            <a:pPr marL="228600" indent="-228600"/>
            <a:r>
              <a:rPr lang="en-US"/>
              <a:t>2: True (it’s all relative)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79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15" tIns="46656" rIns="93315" bIns="4665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3757529E-B9E9-4D07-A8F2-BB09529B11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5DD7C601-209F-40D3-98BC-20DD7722DC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96439EB9-D70F-48A7-BBA6-8132AA7C5D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5727700" cy="4746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143000"/>
            <a:ext cx="3848100" cy="213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86300" y="1143000"/>
            <a:ext cx="3848100" cy="2138363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17296AFF-E97A-4074-8EFC-88FBCCD940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B4BF27AD-C49C-4753-9BED-CCFF787B30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457200" y="989012"/>
            <a:ext cx="8229600" cy="1588"/>
          </a:xfrm>
          <a:prstGeom prst="line">
            <a:avLst/>
          </a:prstGeom>
          <a:ln>
            <a:solidFill>
              <a:schemeClr val="tx2"/>
            </a:solidFill>
          </a:ln>
          <a:effectLst>
            <a:glow rad="101600">
              <a:schemeClr val="tx2">
                <a:alpha val="75000"/>
              </a:schemeClr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990601"/>
            <a:ext cx="4038600" cy="53058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990601"/>
            <a:ext cx="4038600" cy="53058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Placeholder 2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10"/>
          <p:cNvSpPr>
            <a:spLocks noChangeArrowheads="1"/>
          </p:cNvSpPr>
          <p:nvPr userDrawn="1"/>
        </p:nvSpPr>
        <p:spPr bwMode="auto">
          <a:xfrm>
            <a:off x="914400" y="6654800"/>
            <a:ext cx="495300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000" b="1">
                <a:solidFill>
                  <a:schemeClr val="tx1"/>
                </a:solidFill>
                <a:latin typeface="18 VAG Rounded Bold   07390"/>
              </a:rPr>
              <a:t>CS61C </a:t>
            </a:r>
            <a:r>
              <a:rPr lang="en-US" sz="1000" b="1">
                <a:solidFill>
                  <a:srgbClr val="FFFF00"/>
                </a:solidFill>
                <a:latin typeface="18 VAG Rounded Bold   07390"/>
              </a:rPr>
              <a:t>L12 Introduction to MIPS : Procedures II &amp; Logical</a:t>
            </a:r>
            <a:r>
              <a:rPr lang="en-US" sz="1000" b="1" baseline="0">
                <a:solidFill>
                  <a:srgbClr val="FFFF00"/>
                </a:solidFill>
                <a:latin typeface="18 VAG Rounded Bold   07390"/>
              </a:rPr>
              <a:t> Ops</a:t>
            </a:r>
            <a:r>
              <a:rPr lang="en-US" sz="1000" b="1">
                <a:solidFill>
                  <a:srgbClr val="FFFF00"/>
                </a:solidFill>
                <a:latin typeface="18 VAG Rounded Bold   07390"/>
              </a:rPr>
              <a:t> </a:t>
            </a:r>
            <a:r>
              <a:rPr lang="en-US" sz="1000" b="1">
                <a:solidFill>
                  <a:schemeClr val="tx1"/>
                </a:solidFill>
                <a:latin typeface="18 VAG Rounded Bold   07390"/>
              </a:rPr>
              <a:t>(</a:t>
            </a:r>
            <a:fld id="{A675322B-6B6F-8840-A2AB-2E8B2F733D1E}" type="slidenum">
              <a:rPr lang="en-US" sz="1000" b="1">
                <a:solidFill>
                  <a:schemeClr val="tx1"/>
                </a:solidFill>
                <a:latin typeface="18 VAG Rounded Bold   07390"/>
              </a:rPr>
              <a:pPr>
                <a:defRPr/>
              </a:pPr>
              <a:t>‹#›</a:t>
            </a:fld>
            <a:r>
              <a:rPr lang="en-US" sz="1000" b="1">
                <a:solidFill>
                  <a:schemeClr val="tx1"/>
                </a:solidFill>
                <a:latin typeface="18 VAG Rounded Bold   07390"/>
              </a:rPr>
              <a:t>)</a:t>
            </a:r>
          </a:p>
        </p:txBody>
      </p:sp>
      <p:sp>
        <p:nvSpPr>
          <p:cNvPr id="13" name="Rectangle 11"/>
          <p:cNvSpPr>
            <a:spLocks noChangeArrowheads="1"/>
          </p:cNvSpPr>
          <p:nvPr userDrawn="1"/>
        </p:nvSpPr>
        <p:spPr bwMode="auto">
          <a:xfrm>
            <a:off x="7493000" y="6651625"/>
            <a:ext cx="1654175" cy="204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r">
              <a:defRPr/>
            </a:pPr>
            <a:r>
              <a:rPr lang="en-US" sz="1000" b="1">
                <a:solidFill>
                  <a:schemeClr val="tx1"/>
                </a:solidFill>
                <a:latin typeface="18 VAG Rounded Bold   07390"/>
              </a:rPr>
              <a:t>Garcia, Spring 2010 © UCB</a:t>
            </a:r>
          </a:p>
        </p:txBody>
      </p:sp>
      <p:pic>
        <p:nvPicPr>
          <p:cNvPr id="14" name="Picture 14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192838"/>
            <a:ext cx="850900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7456432A-154C-4E40-895D-64BA649336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54407C3D-B081-48CC-B1A5-7AD3CD21AF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0ABA5629-1446-4C33-BC73-B73CD3C3B3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DC155539-8C0D-4B78-9F60-8CEDDE9CEC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20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66596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V="1">
              <a:off x="6681299" y="1395381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>
              <a:off x="67406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1"/>
            <p:cNvCxnSpPr/>
            <p:nvPr/>
          </p:nvCxnSpPr>
          <p:spPr>
            <a:xfrm rot="16200000">
              <a:off x="66596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6681299" y="1395381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>
              <a:off x="67406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6659692" y="1300307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V="1">
              <a:off x="6681298" y="1395380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>
              <a:off x="6740612" y="1299332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C3D42032-9C79-42F6-B9B6-45455687F8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990600"/>
            <a:ext cx="8229600" cy="536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57200" y="989012"/>
            <a:ext cx="8229600" cy="1588"/>
          </a:xfrm>
          <a:prstGeom prst="line">
            <a:avLst/>
          </a:prstGeom>
          <a:ln>
            <a:solidFill>
              <a:schemeClr val="tx2"/>
            </a:solidFill>
          </a:ln>
          <a:effectLst>
            <a:glow rad="101600">
              <a:schemeClr val="tx2">
                <a:alpha val="75000"/>
              </a:schemeClr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10"/>
          <p:cNvSpPr>
            <a:spLocks noChangeArrowheads="1"/>
          </p:cNvSpPr>
          <p:nvPr userDrawn="1"/>
        </p:nvSpPr>
        <p:spPr bwMode="auto">
          <a:xfrm>
            <a:off x="19050" y="6657975"/>
            <a:ext cx="495300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000" b="1" dirty="0">
                <a:solidFill>
                  <a:srgbClr val="FFFF00"/>
                </a:solidFill>
                <a:latin typeface="18 VAG Rounded Bold   07390"/>
              </a:rPr>
              <a:t>L14 : MIPS</a:t>
            </a:r>
            <a:r>
              <a:rPr lang="en-US" sz="1000" b="1" baseline="0" dirty="0">
                <a:solidFill>
                  <a:srgbClr val="FFFF00"/>
                </a:solidFill>
                <a:latin typeface="18 VAG Rounded Bold   07390"/>
              </a:rPr>
              <a:t> Instruction Representation II </a:t>
            </a:r>
            <a:r>
              <a:rPr lang="en-US" sz="1000" b="1" dirty="0">
                <a:solidFill>
                  <a:schemeClr val="tx1"/>
                </a:solidFill>
                <a:latin typeface="18 VAG Rounded Bold   07390"/>
              </a:rPr>
              <a:t>(</a:t>
            </a:r>
            <a:fld id="{A675322B-6B6F-8840-A2AB-2E8B2F733D1E}" type="slidenum">
              <a:rPr lang="en-US" sz="1000" b="1">
                <a:solidFill>
                  <a:schemeClr val="tx1"/>
                </a:solidFill>
                <a:latin typeface="18 VAG Rounded Bold   07390"/>
              </a:rPr>
              <a:pPr>
                <a:defRPr/>
              </a:pPr>
              <a:t>‹#›</a:t>
            </a:fld>
            <a:r>
              <a:rPr lang="en-US" sz="1000" b="1" dirty="0">
                <a:solidFill>
                  <a:schemeClr val="tx1"/>
                </a:solidFill>
                <a:latin typeface="18 VAG Rounded Bold   07390"/>
              </a:rPr>
              <a:t>)</a:t>
            </a:r>
          </a:p>
        </p:txBody>
      </p:sp>
      <p:sp>
        <p:nvSpPr>
          <p:cNvPr id="10" name="Rectangle 11"/>
          <p:cNvSpPr>
            <a:spLocks noChangeArrowheads="1"/>
          </p:cNvSpPr>
          <p:nvPr userDrawn="1"/>
        </p:nvSpPr>
        <p:spPr bwMode="auto">
          <a:xfrm>
            <a:off x="7674015" y="6651625"/>
            <a:ext cx="1473160" cy="2051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r">
              <a:defRPr/>
            </a:pPr>
            <a:r>
              <a:rPr lang="en-US" sz="1000" b="1" dirty="0">
                <a:solidFill>
                  <a:schemeClr val="tx1"/>
                </a:solidFill>
                <a:latin typeface="18 VAG Rounded Bold   07390"/>
              </a:rPr>
              <a:t>Cheng, Fall 2020 © BUAA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18 VAG Rounded Bold   07390"/>
          <a:ea typeface="ＭＳ Ｐゴシック" charset="-128"/>
          <a:cs typeface="AppleGaramond Bd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18 VAG Rounded Bold   07390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18 VAG Rounded Bold   07390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18 VAG Rounded Bold   07390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18 VAG Rounded Bold   07390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C1EEFF"/>
          </a:solidFill>
          <a:latin typeface="Corbe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C1EEFF"/>
          </a:solidFill>
          <a:latin typeface="Corbe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C1EEFF"/>
          </a:solidFill>
          <a:latin typeface="Corbe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C1EEFF"/>
          </a:solidFill>
          <a:latin typeface="Corbel" charset="0"/>
          <a:ea typeface="ＭＳ Ｐゴシック" charset="-128"/>
          <a:cs typeface="ＭＳ Ｐゴシック" charset="-128"/>
        </a:defRPr>
      </a:lvl9pPr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b="0" kern="1200">
          <a:solidFill>
            <a:schemeClr val="tx1"/>
          </a:solidFill>
          <a:latin typeface="18 VAG Rounded Thin   55390"/>
          <a:ea typeface="ＭＳ Ｐゴシック" charset="-128"/>
          <a:cs typeface="ＭＳ Ｐゴシック" charset="-128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SzPct val="90000"/>
        <a:buFont typeface="Wingdings" pitchFamily="2" charset="2"/>
        <a:buChar char=""/>
        <a:defRPr sz="2600" kern="1200">
          <a:solidFill>
            <a:srgbClr val="FFE39D"/>
          </a:solidFill>
          <a:latin typeface="18 VAG Rounded Light   02390"/>
          <a:ea typeface="ＭＳ Ｐゴシック" charset="-128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Font typeface="Wingdings 2" pitchFamily="18" charset="2"/>
        <a:buChar char=""/>
        <a:defRPr sz="2400" kern="1200">
          <a:solidFill>
            <a:srgbClr val="A7D6FF"/>
          </a:solidFill>
          <a:latin typeface="18 VAG Rounded Light   02390"/>
          <a:ea typeface="ＭＳ Ｐゴシック" charset="-128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3" pitchFamily="18" charset="2"/>
        <a:buChar char=""/>
        <a:defRPr sz="2200" kern="1200">
          <a:solidFill>
            <a:srgbClr val="F273AF"/>
          </a:solidFill>
          <a:latin typeface="18 VAG Rounded Light   02390"/>
          <a:ea typeface="ＭＳ Ｐゴシック" charset="-128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18 VAG Rounded Light   02390"/>
          <a:ea typeface="ＭＳ Ｐゴシック" charset="-128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981200" y="55066"/>
            <a:ext cx="7162800" cy="28141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63500" tIns="25400" rIns="63500" bIns="25400" anchor="ctr">
            <a:prstTxWarp prst="textNoShape">
              <a:avLst/>
            </a:prstTxWarp>
            <a:spAutoFit/>
          </a:bodyPr>
          <a:lstStyle/>
          <a:p>
            <a:pPr lvl="0" algn="ctr" eaLnBrk="0" hangingPunct="0">
              <a:lnSpc>
                <a:spcPct val="77000"/>
              </a:lnSpc>
            </a:pPr>
            <a:r>
              <a:rPr lang="en-US" altLang="zh-CN" sz="3600" dirty="0">
                <a:solidFill>
                  <a:srgbClr val="D6ECFF"/>
                </a:solidFill>
                <a:latin typeface="18 VAG Rounded Black   09390" charset="0"/>
                <a:ea typeface="MS PGothic" panose="020B0600070205080204" pitchFamily="34" charset="-128"/>
              </a:rPr>
              <a:t>Computer Architecture</a:t>
            </a:r>
          </a:p>
          <a:p>
            <a:pPr lvl="0" algn="ctr" eaLnBrk="0" hangingPunct="0">
              <a:lnSpc>
                <a:spcPct val="77000"/>
              </a:lnSpc>
            </a:pPr>
            <a:r>
              <a:rPr lang="zh-CN" altLang="en-US" sz="3600" dirty="0">
                <a:solidFill>
                  <a:srgbClr val="D6ECFF"/>
                </a:solidFill>
                <a:latin typeface="18 VAG Rounded Black   09390" charset="0"/>
                <a:ea typeface="MS PGothic" panose="020B0600070205080204" pitchFamily="34" charset="-128"/>
              </a:rPr>
              <a:t>（计算机体系结构）</a:t>
            </a:r>
            <a:br>
              <a:rPr lang="en-US" sz="3200" b="1" dirty="0">
                <a:solidFill>
                  <a:schemeClr val="tx2"/>
                </a:solidFill>
                <a:latin typeface="18 VAG Rounded Bold   07390"/>
                <a:cs typeface=""/>
              </a:rPr>
            </a:br>
            <a:br>
              <a:rPr lang="en-US" sz="3200" b="1" dirty="0">
                <a:solidFill>
                  <a:schemeClr val="tx2"/>
                </a:solidFill>
                <a:latin typeface="18 VAG Rounded Bold   07390"/>
                <a:cs typeface=""/>
              </a:rPr>
            </a:br>
            <a:r>
              <a:rPr lang="en-US" sz="3200" b="1" dirty="0">
                <a:solidFill>
                  <a:schemeClr val="tx2"/>
                </a:solidFill>
                <a:latin typeface="18 VAG Rounded Bold   07390"/>
                <a:cs typeface=""/>
              </a:rPr>
              <a:t> </a:t>
            </a:r>
            <a:r>
              <a:rPr lang="en-US" sz="3200" b="1" dirty="0">
                <a:latin typeface="18 VAG Rounded Bold   07390"/>
                <a:cs typeface=""/>
              </a:rPr>
              <a:t>Lecture </a:t>
            </a:r>
            <a:r>
              <a:rPr lang="en-US" altLang="zh-CN" sz="3200" b="1" dirty="0">
                <a:latin typeface="18 VAG Rounded Bold   07390"/>
                <a:cs typeface=""/>
              </a:rPr>
              <a:t>9</a:t>
            </a:r>
            <a:br>
              <a:rPr lang="en-US" sz="3200" b="1" dirty="0">
                <a:latin typeface="18 VAG Rounded Bold   07390"/>
                <a:cs typeface=""/>
              </a:rPr>
            </a:br>
            <a:r>
              <a:rPr lang="en-US" sz="3200" b="1" dirty="0">
                <a:latin typeface="18 VAG Rounded Bold   07390"/>
                <a:cs typeface=""/>
              </a:rPr>
              <a:t>MIPS Instruction Representation II</a:t>
            </a:r>
            <a:br>
              <a:rPr lang="en-US" sz="3200" b="1" dirty="0">
                <a:solidFill>
                  <a:schemeClr val="tx2"/>
                </a:solidFill>
                <a:latin typeface="18 VAG Rounded Bold   07390"/>
                <a:cs typeface=""/>
              </a:rPr>
            </a:br>
            <a:br>
              <a:rPr lang="en-US" sz="3200" b="1" dirty="0">
                <a:solidFill>
                  <a:schemeClr val="tx2"/>
                </a:solidFill>
                <a:latin typeface="18 VAG Rounded Bold   07390"/>
                <a:cs typeface=""/>
              </a:rPr>
            </a:br>
            <a:r>
              <a:rPr lang="en-US" sz="3200" b="1">
                <a:solidFill>
                  <a:schemeClr val="tx2"/>
                </a:solidFill>
                <a:latin typeface="18 VAG Rounded Bold   07390"/>
                <a:cs typeface=""/>
              </a:rPr>
              <a:t> </a:t>
            </a:r>
            <a:r>
              <a:rPr lang="en-US" sz="3200" b="1">
                <a:solidFill>
                  <a:schemeClr val="tx1"/>
                </a:solidFill>
                <a:latin typeface="18 VAG Rounded Bold   07390"/>
                <a:cs typeface=""/>
              </a:rPr>
              <a:t>2020-</a:t>
            </a:r>
            <a:r>
              <a:rPr lang="en-US" altLang="zh-CN" sz="3200" b="1">
                <a:solidFill>
                  <a:schemeClr val="tx1"/>
                </a:solidFill>
                <a:latin typeface="18 VAG Rounded Bold   07390"/>
                <a:cs typeface=""/>
              </a:rPr>
              <a:t>09</a:t>
            </a:r>
            <a:r>
              <a:rPr lang="en-US" sz="3200" b="1">
                <a:solidFill>
                  <a:schemeClr val="tx1"/>
                </a:solidFill>
                <a:latin typeface="18 VAG Rounded Bold   07390"/>
                <a:cs typeface=""/>
              </a:rPr>
              <a:t>-</a:t>
            </a:r>
            <a:r>
              <a:rPr lang="en-US" altLang="zh-CN" sz="3200" b="1">
                <a:solidFill>
                  <a:schemeClr val="tx1"/>
                </a:solidFill>
                <a:latin typeface="18 VAG Rounded Bold   07390"/>
                <a:cs typeface=""/>
              </a:rPr>
              <a:t>21</a:t>
            </a:r>
            <a:endParaRPr lang="en-US" sz="3200" b="1" dirty="0">
              <a:solidFill>
                <a:schemeClr val="tx1"/>
              </a:solidFill>
              <a:latin typeface="18 VAG Rounded Bold   07390"/>
              <a:cs typeface=""/>
            </a:endParaRPr>
          </a:p>
        </p:txBody>
      </p:sp>
      <p:pic>
        <p:nvPicPr>
          <p:cNvPr id="11" name="图片 1">
            <a:extLst>
              <a:ext uri="{FF2B5EF4-FFF2-40B4-BE49-F238E27FC236}">
                <a16:creationId xmlns:a16="http://schemas.microsoft.com/office/drawing/2014/main" id="{428326BD-18E4-4554-A11F-F4A5E743DE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214313"/>
            <a:ext cx="1495425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50">
            <a:extLst>
              <a:ext uri="{FF2B5EF4-FFF2-40B4-BE49-F238E27FC236}">
                <a16:creationId xmlns:a16="http://schemas.microsoft.com/office/drawing/2014/main" id="{7E92B9C3-E2BA-4C88-AD2B-01DF62033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438400"/>
            <a:ext cx="1905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5600">
                <a:solidFill>
                  <a:schemeClr val="accent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defRPr sz="25600">
                <a:solidFill>
                  <a:schemeClr val="accent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5600">
                <a:solidFill>
                  <a:schemeClr val="accent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5600">
                <a:solidFill>
                  <a:schemeClr val="accent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5600">
                <a:solidFill>
                  <a:schemeClr val="accent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600">
                <a:solidFill>
                  <a:schemeClr val="accent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600">
                <a:solidFill>
                  <a:schemeClr val="accent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600">
                <a:solidFill>
                  <a:schemeClr val="accent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600">
                <a:solidFill>
                  <a:schemeClr val="accent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zh-CN" sz="2000" b="1" dirty="0">
                <a:solidFill>
                  <a:schemeClr val="bg2"/>
                </a:solidFill>
                <a:latin typeface="18 VAG Rounded Black   09390" charset="0"/>
              </a:rPr>
              <a:t>Lecturer </a:t>
            </a:r>
          </a:p>
          <a:p>
            <a:pPr algn="ctr" eaLnBrk="1" hangingPunct="1"/>
            <a:r>
              <a:rPr lang="en-US" altLang="zh-CN" sz="2000" b="1" dirty="0">
                <a:solidFill>
                  <a:schemeClr val="bg2"/>
                </a:solidFill>
                <a:latin typeface="18 VAG Rounded Black   09390" charset="0"/>
              </a:rPr>
              <a:t>Yuanqing Cheng</a:t>
            </a:r>
          </a:p>
          <a:p>
            <a:pPr algn="ctr" eaLnBrk="1" hangingPunct="1"/>
            <a:endParaRPr lang="en-US" altLang="zh-CN" sz="2000" b="1" dirty="0">
              <a:solidFill>
                <a:schemeClr val="bg2"/>
              </a:solidFill>
              <a:latin typeface="18 VAG Rounded Black   09390" charset="0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1C372B3E-156C-49D0-BBA1-AE3988531E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3276600"/>
            <a:ext cx="4248150" cy="332114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7848600" cy="4357688"/>
          </a:xfrm>
        </p:spPr>
        <p:txBody>
          <a:bodyPr/>
          <a:lstStyle/>
          <a:p>
            <a:r>
              <a:rPr lang="en-US" dirty="0"/>
              <a:t>Note: Instructions are words, so they’re word aligned (byte address is always a multiple of 4, which means it ends with </a:t>
            </a:r>
            <a:r>
              <a:rPr lang="en-US" dirty="0">
                <a:latin typeface="Courier New" pitchFamily="24" charset="0"/>
              </a:rPr>
              <a:t>00</a:t>
            </a:r>
            <a:r>
              <a:rPr lang="en-US" dirty="0"/>
              <a:t> in binary).</a:t>
            </a:r>
          </a:p>
          <a:p>
            <a:pPr lvl="1"/>
            <a:r>
              <a:rPr lang="en-US" dirty="0"/>
              <a:t>So the number of bytes to add to the PC will always be a multiple of 4.</a:t>
            </a:r>
          </a:p>
          <a:p>
            <a:pPr lvl="1"/>
            <a:r>
              <a:rPr lang="en-US" dirty="0"/>
              <a:t>So specify the </a:t>
            </a:r>
            <a:r>
              <a:rPr lang="en-US" dirty="0">
                <a:latin typeface="Courier New" pitchFamily="24" charset="0"/>
              </a:rPr>
              <a:t>immediate</a:t>
            </a:r>
            <a:r>
              <a:rPr lang="en-US" dirty="0"/>
              <a:t> in words.</a:t>
            </a:r>
          </a:p>
          <a:p>
            <a:r>
              <a:rPr lang="en-US" dirty="0"/>
              <a:t>Now, we can branch ± 2</a:t>
            </a:r>
            <a:r>
              <a:rPr lang="en-US" baseline="30000" dirty="0"/>
              <a:t>15</a:t>
            </a:r>
            <a:r>
              <a:rPr lang="en-US" dirty="0"/>
              <a:t> </a:t>
            </a:r>
            <a:r>
              <a:rPr lang="en-US" u="sng" dirty="0">
                <a:solidFill>
                  <a:schemeClr val="accent2"/>
                </a:solidFill>
              </a:rPr>
              <a:t>words</a:t>
            </a:r>
            <a:r>
              <a:rPr lang="en-US" dirty="0"/>
              <a:t> from the PC (or ± 2</a:t>
            </a:r>
            <a:r>
              <a:rPr lang="en-US" baseline="30000" dirty="0"/>
              <a:t>17</a:t>
            </a:r>
            <a:r>
              <a:rPr lang="en-US" dirty="0"/>
              <a:t> bytes), so we can handle loops 4 times as large.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914400"/>
          </a:xfrm>
        </p:spPr>
        <p:txBody>
          <a:bodyPr/>
          <a:lstStyle/>
          <a:p>
            <a:r>
              <a:rPr lang="en-US" dirty="0"/>
              <a:t>Branches: PC-Relative Addressing (4/5)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82000" cy="5930900"/>
          </a:xfrm>
        </p:spPr>
        <p:txBody>
          <a:bodyPr/>
          <a:lstStyle/>
          <a:p>
            <a:r>
              <a:rPr lang="en-US" dirty="0"/>
              <a:t>Branch Calculation:</a:t>
            </a:r>
          </a:p>
          <a:p>
            <a:pPr lvl="1"/>
            <a:r>
              <a:rPr lang="en-US" dirty="0"/>
              <a:t>If we </a:t>
            </a:r>
            <a:r>
              <a:rPr lang="en-US" dirty="0">
                <a:solidFill>
                  <a:srgbClr val="EA157A"/>
                </a:solidFill>
              </a:rPr>
              <a:t>don’t </a:t>
            </a:r>
            <a:r>
              <a:rPr lang="en-US" dirty="0"/>
              <a:t>take the branch:</a:t>
            </a:r>
          </a:p>
          <a:p>
            <a:pPr lvl="1">
              <a:buFontTx/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94F0E4"/>
                </a:solidFill>
              </a:rPr>
              <a:t>PC = PC + 4 = byte address of next instruction</a:t>
            </a:r>
          </a:p>
          <a:p>
            <a:pPr lvl="1"/>
            <a:r>
              <a:rPr lang="en-US" dirty="0"/>
              <a:t>If we </a:t>
            </a:r>
            <a:r>
              <a:rPr lang="en-US" dirty="0">
                <a:solidFill>
                  <a:srgbClr val="EA157A"/>
                </a:solidFill>
              </a:rPr>
              <a:t>do</a:t>
            </a:r>
            <a:r>
              <a:rPr lang="en-US" dirty="0"/>
              <a:t> take the branch:</a:t>
            </a:r>
          </a:p>
          <a:p>
            <a:pPr lvl="1">
              <a:buFontTx/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94F0E4"/>
                </a:solidFill>
              </a:rPr>
              <a:t>PC = (PC + 4) + (</a:t>
            </a:r>
            <a:r>
              <a:rPr lang="en-US" dirty="0">
                <a:solidFill>
                  <a:srgbClr val="94F0E4"/>
                </a:solidFill>
                <a:latin typeface="Courier New" pitchFamily="24" charset="0"/>
              </a:rPr>
              <a:t>immediate</a:t>
            </a:r>
            <a:r>
              <a:rPr lang="en-US" dirty="0">
                <a:solidFill>
                  <a:srgbClr val="94F0E4"/>
                </a:solidFill>
              </a:rPr>
              <a:t> * 4)</a:t>
            </a:r>
          </a:p>
          <a:p>
            <a:pPr lvl="1"/>
            <a:r>
              <a:rPr lang="en-US" dirty="0"/>
              <a:t>Observations</a:t>
            </a:r>
          </a:p>
          <a:p>
            <a:pPr lvl="2"/>
            <a:r>
              <a:rPr lang="en-US" dirty="0">
                <a:latin typeface="Courier New" pitchFamily="24" charset="0"/>
              </a:rPr>
              <a:t>Immediate</a:t>
            </a:r>
            <a:r>
              <a:rPr lang="en-US" dirty="0"/>
              <a:t> field specifies the number of words to jump, which is simply the number of instructions to jump.</a:t>
            </a:r>
          </a:p>
          <a:p>
            <a:pPr lvl="2"/>
            <a:r>
              <a:rPr lang="en-US" dirty="0">
                <a:latin typeface="Courier New" pitchFamily="24" charset="0"/>
              </a:rPr>
              <a:t>Immediate</a:t>
            </a:r>
            <a:r>
              <a:rPr lang="en-US" dirty="0"/>
              <a:t> field can be positive or negative.</a:t>
            </a:r>
          </a:p>
          <a:p>
            <a:pPr lvl="2"/>
            <a:r>
              <a:rPr lang="en-US" dirty="0"/>
              <a:t>Due to hardware, add </a:t>
            </a:r>
            <a:r>
              <a:rPr lang="en-US" dirty="0">
                <a:latin typeface="Courier New" pitchFamily="24" charset="0"/>
              </a:rPr>
              <a:t>immediate</a:t>
            </a:r>
            <a:r>
              <a:rPr lang="en-US" dirty="0"/>
              <a:t> to (PC+4), not to PC; will be clearer why later in course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914400"/>
          </a:xfrm>
        </p:spPr>
        <p:txBody>
          <a:bodyPr/>
          <a:lstStyle/>
          <a:p>
            <a:r>
              <a:rPr lang="en-US" dirty="0"/>
              <a:t>Branches: PC-Relative Addressing (5/5)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7848600" cy="5227637"/>
          </a:xfrm>
        </p:spPr>
        <p:txBody>
          <a:bodyPr/>
          <a:lstStyle/>
          <a:p>
            <a:pPr>
              <a:tabLst>
                <a:tab pos="1771650" algn="l"/>
                <a:tab pos="2571750" algn="l"/>
                <a:tab pos="3257550" algn="l"/>
              </a:tabLst>
            </a:pPr>
            <a:r>
              <a:rPr lang="en-US" dirty="0"/>
              <a:t>MIPS Code:</a:t>
            </a:r>
          </a:p>
          <a:p>
            <a:pPr lvl="1">
              <a:buFontTx/>
              <a:buNone/>
              <a:tabLst>
                <a:tab pos="1771650" algn="l"/>
                <a:tab pos="2571750" algn="l"/>
                <a:tab pos="3257550" algn="l"/>
              </a:tabLst>
            </a:pPr>
            <a:r>
              <a:rPr lang="en-US" dirty="0">
                <a:latin typeface="Courier New" pitchFamily="24" charset="0"/>
              </a:rPr>
              <a:t>	Loop:	</a:t>
            </a:r>
            <a:r>
              <a:rPr lang="en-US" dirty="0" err="1">
                <a:latin typeface="Courier New" pitchFamily="24" charset="0"/>
              </a:rPr>
              <a:t>beq</a:t>
            </a:r>
            <a:r>
              <a:rPr lang="en-US" dirty="0">
                <a:latin typeface="Courier New" pitchFamily="24" charset="0"/>
              </a:rPr>
              <a:t>   $9,$0,</a:t>
            </a:r>
            <a:r>
              <a:rPr lang="en-US" u="sng" dirty="0">
                <a:solidFill>
                  <a:schemeClr val="accent2"/>
                </a:solidFill>
                <a:latin typeface="Courier New" pitchFamily="24" charset="0"/>
              </a:rPr>
              <a:t>End</a:t>
            </a:r>
            <a:br>
              <a:rPr lang="en-US" u="sng" dirty="0">
                <a:solidFill>
                  <a:schemeClr val="accent2"/>
                </a:solidFill>
                <a:latin typeface="Courier New" pitchFamily="24" charset="0"/>
              </a:rPr>
            </a:br>
            <a:r>
              <a:rPr lang="en-US" dirty="0">
                <a:solidFill>
                  <a:schemeClr val="accent2"/>
                </a:solidFill>
                <a:latin typeface="Courier New" pitchFamily="24" charset="0"/>
              </a:rPr>
              <a:t>      </a:t>
            </a:r>
            <a:r>
              <a:rPr lang="en-US" dirty="0" err="1">
                <a:latin typeface="Courier New" pitchFamily="24" charset="0"/>
              </a:rPr>
              <a:t>addu</a:t>
            </a:r>
            <a:r>
              <a:rPr lang="en-US" dirty="0">
                <a:latin typeface="Courier New" pitchFamily="24" charset="0"/>
              </a:rPr>
              <a:t>  $8,$8,$10</a:t>
            </a:r>
            <a:br>
              <a:rPr lang="en-US" dirty="0">
                <a:latin typeface="Courier New" pitchFamily="24" charset="0"/>
              </a:rPr>
            </a:br>
            <a:r>
              <a:rPr lang="en-US" dirty="0">
                <a:latin typeface="Courier New" pitchFamily="24" charset="0"/>
              </a:rPr>
              <a:t>      </a:t>
            </a:r>
            <a:r>
              <a:rPr lang="en-US" dirty="0" err="1">
                <a:latin typeface="Courier New" pitchFamily="24" charset="0"/>
              </a:rPr>
              <a:t>addiu</a:t>
            </a:r>
            <a:r>
              <a:rPr lang="en-US" dirty="0">
                <a:latin typeface="Courier New" pitchFamily="24" charset="0"/>
              </a:rPr>
              <a:t> $9,$9,-1</a:t>
            </a:r>
            <a:br>
              <a:rPr lang="en-US" dirty="0">
                <a:latin typeface="Courier New" pitchFamily="24" charset="0"/>
              </a:rPr>
            </a:br>
            <a:r>
              <a:rPr lang="en-US" dirty="0">
                <a:latin typeface="Courier New" pitchFamily="24" charset="0"/>
              </a:rPr>
              <a:t>      </a:t>
            </a:r>
            <a:r>
              <a:rPr lang="en-US" dirty="0" err="1">
                <a:latin typeface="Courier New" pitchFamily="24" charset="0"/>
              </a:rPr>
              <a:t>j</a:t>
            </a:r>
            <a:r>
              <a:rPr lang="en-US" dirty="0">
                <a:latin typeface="Courier New" pitchFamily="24" charset="0"/>
              </a:rPr>
              <a:t>     Loop</a:t>
            </a:r>
            <a:br>
              <a:rPr lang="en-US" dirty="0">
                <a:latin typeface="Courier New" pitchFamily="24" charset="0"/>
              </a:rPr>
            </a:br>
            <a:r>
              <a:rPr lang="en-US" dirty="0">
                <a:latin typeface="Courier New" pitchFamily="24" charset="0"/>
              </a:rPr>
              <a:t>End:</a:t>
            </a:r>
            <a:endParaRPr lang="en-US" dirty="0"/>
          </a:p>
          <a:p>
            <a:pPr>
              <a:tabLst>
                <a:tab pos="1771650" algn="l"/>
                <a:tab pos="2571750" algn="l"/>
                <a:tab pos="3257550" algn="l"/>
              </a:tabLst>
            </a:pPr>
            <a:r>
              <a:rPr lang="en-US" dirty="0" err="1">
                <a:latin typeface="Courier New" pitchFamily="24" charset="0"/>
              </a:rPr>
              <a:t>beq</a:t>
            </a:r>
            <a:r>
              <a:rPr lang="en-US" dirty="0"/>
              <a:t> branch is I-Format:</a:t>
            </a:r>
          </a:p>
          <a:p>
            <a:pPr lvl="1">
              <a:buFontTx/>
              <a:buNone/>
              <a:tabLst>
                <a:tab pos="1771650" algn="l"/>
                <a:tab pos="2571750" algn="l"/>
                <a:tab pos="3257550" algn="l"/>
              </a:tabLst>
            </a:pPr>
            <a:r>
              <a:rPr lang="en-US" dirty="0" err="1">
                <a:latin typeface="Courier New" pitchFamily="24" charset="0"/>
              </a:rPr>
              <a:t>opcode</a:t>
            </a:r>
            <a:r>
              <a:rPr lang="en-US" dirty="0"/>
              <a:t> = 4 (look up in table)</a:t>
            </a:r>
          </a:p>
          <a:p>
            <a:pPr lvl="1">
              <a:buFontTx/>
              <a:buNone/>
              <a:tabLst>
                <a:tab pos="1771650" algn="l"/>
                <a:tab pos="2571750" algn="l"/>
                <a:tab pos="3257550" algn="l"/>
              </a:tabLst>
            </a:pPr>
            <a:r>
              <a:rPr lang="en-US" dirty="0" err="1">
                <a:latin typeface="Courier New" pitchFamily="24" charset="0"/>
              </a:rPr>
              <a:t>rs</a:t>
            </a:r>
            <a:r>
              <a:rPr lang="en-US" dirty="0"/>
              <a:t> = 9 (first operand)</a:t>
            </a:r>
          </a:p>
          <a:p>
            <a:pPr lvl="1">
              <a:buFontTx/>
              <a:buNone/>
              <a:tabLst>
                <a:tab pos="1771650" algn="l"/>
                <a:tab pos="2571750" algn="l"/>
                <a:tab pos="3257550" algn="l"/>
              </a:tabLst>
            </a:pPr>
            <a:r>
              <a:rPr lang="en-US" dirty="0" err="1">
                <a:latin typeface="Courier New" pitchFamily="24" charset="0"/>
              </a:rPr>
              <a:t>rt</a:t>
            </a:r>
            <a:r>
              <a:rPr lang="en-US" dirty="0"/>
              <a:t> = 0 (second operand)</a:t>
            </a:r>
          </a:p>
          <a:p>
            <a:pPr lvl="1">
              <a:buFontTx/>
              <a:buNone/>
              <a:tabLst>
                <a:tab pos="1771650" algn="l"/>
                <a:tab pos="2571750" algn="l"/>
                <a:tab pos="3257550" algn="l"/>
              </a:tabLst>
            </a:pPr>
            <a:r>
              <a:rPr lang="en-US" dirty="0">
                <a:latin typeface="Courier New" pitchFamily="24" charset="0"/>
              </a:rPr>
              <a:t>immediate</a:t>
            </a:r>
            <a:r>
              <a:rPr lang="en-US" dirty="0"/>
              <a:t> = ???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 Example (1/3)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153400" cy="4884737"/>
          </a:xfrm>
        </p:spPr>
        <p:txBody>
          <a:bodyPr/>
          <a:lstStyle/>
          <a:p>
            <a:r>
              <a:rPr lang="en-US" dirty="0"/>
              <a:t>MIPS Code:</a:t>
            </a:r>
          </a:p>
          <a:p>
            <a:pPr lvl="1">
              <a:buFontTx/>
              <a:buNone/>
            </a:pPr>
            <a:r>
              <a:rPr lang="en-US" dirty="0">
                <a:latin typeface="Courier New" pitchFamily="24" charset="0"/>
              </a:rPr>
              <a:t>	Loop:	</a:t>
            </a:r>
            <a:r>
              <a:rPr lang="en-US" dirty="0" err="1">
                <a:latin typeface="Courier New" pitchFamily="24" charset="0"/>
              </a:rPr>
              <a:t>beq</a:t>
            </a:r>
            <a:r>
              <a:rPr lang="en-US" dirty="0">
                <a:latin typeface="Courier New" pitchFamily="24" charset="0"/>
              </a:rPr>
              <a:t>   $9,$0,</a:t>
            </a:r>
            <a:r>
              <a:rPr lang="en-US" u="sng" dirty="0">
                <a:solidFill>
                  <a:schemeClr val="accent2"/>
                </a:solidFill>
                <a:latin typeface="Courier New" pitchFamily="24" charset="0"/>
              </a:rPr>
              <a:t>End</a:t>
            </a:r>
            <a:br>
              <a:rPr lang="en-US" u="sng" dirty="0">
                <a:solidFill>
                  <a:schemeClr val="accent2"/>
                </a:solidFill>
                <a:latin typeface="Courier New" pitchFamily="24" charset="0"/>
              </a:rPr>
            </a:br>
            <a:r>
              <a:rPr lang="en-US" dirty="0">
                <a:solidFill>
                  <a:schemeClr val="accent2"/>
                </a:solidFill>
                <a:latin typeface="Courier New" pitchFamily="24" charset="0"/>
              </a:rPr>
              <a:t>      </a:t>
            </a:r>
            <a:r>
              <a:rPr lang="en-US" dirty="0" err="1">
                <a:latin typeface="Courier New" pitchFamily="24" charset="0"/>
              </a:rPr>
              <a:t>addu</a:t>
            </a:r>
            <a:r>
              <a:rPr lang="en-US" dirty="0">
                <a:latin typeface="Courier New" pitchFamily="24" charset="0"/>
              </a:rPr>
              <a:t>  $8,$8,$10</a:t>
            </a:r>
            <a:br>
              <a:rPr lang="en-US" dirty="0">
                <a:latin typeface="Courier New" pitchFamily="24" charset="0"/>
              </a:rPr>
            </a:br>
            <a:r>
              <a:rPr lang="en-US" dirty="0">
                <a:latin typeface="Courier New" pitchFamily="24" charset="0"/>
              </a:rPr>
              <a:t>      </a:t>
            </a:r>
            <a:r>
              <a:rPr lang="en-US" dirty="0" err="1">
                <a:latin typeface="Courier New" pitchFamily="24" charset="0"/>
              </a:rPr>
              <a:t>addiu</a:t>
            </a:r>
            <a:r>
              <a:rPr lang="en-US" dirty="0">
                <a:latin typeface="Courier New" pitchFamily="24" charset="0"/>
              </a:rPr>
              <a:t> $9,$9,-1</a:t>
            </a:r>
            <a:br>
              <a:rPr lang="en-US" dirty="0">
                <a:latin typeface="Courier New" pitchFamily="24" charset="0"/>
              </a:rPr>
            </a:br>
            <a:r>
              <a:rPr lang="en-US" dirty="0">
                <a:latin typeface="Courier New" pitchFamily="24" charset="0"/>
              </a:rPr>
              <a:t>      </a:t>
            </a:r>
            <a:r>
              <a:rPr lang="en-US" dirty="0" err="1">
                <a:latin typeface="Courier New" pitchFamily="24" charset="0"/>
              </a:rPr>
              <a:t>j</a:t>
            </a:r>
            <a:r>
              <a:rPr lang="en-US" dirty="0">
                <a:latin typeface="Courier New" pitchFamily="24" charset="0"/>
              </a:rPr>
              <a:t>     Loop</a:t>
            </a:r>
            <a:br>
              <a:rPr lang="en-US" dirty="0">
                <a:latin typeface="Courier New" pitchFamily="24" charset="0"/>
              </a:rPr>
            </a:br>
            <a:r>
              <a:rPr lang="en-US" dirty="0">
                <a:latin typeface="Courier New" pitchFamily="24" charset="0"/>
              </a:rPr>
              <a:t>End:</a:t>
            </a:r>
            <a:endParaRPr lang="en-US" dirty="0"/>
          </a:p>
          <a:p>
            <a:r>
              <a:rPr lang="en-US" dirty="0">
                <a:latin typeface="Courier New" pitchFamily="24" charset="0"/>
              </a:rPr>
              <a:t>immediate</a:t>
            </a:r>
            <a:r>
              <a:rPr lang="en-US" dirty="0"/>
              <a:t> Field:</a:t>
            </a:r>
          </a:p>
          <a:p>
            <a:pPr lvl="1"/>
            <a:r>
              <a:rPr lang="en-US" dirty="0"/>
              <a:t>Number of </a:t>
            </a:r>
            <a:r>
              <a:rPr lang="en-US" dirty="0">
                <a:solidFill>
                  <a:schemeClr val="accent2"/>
                </a:solidFill>
              </a:rPr>
              <a:t>instructions</a:t>
            </a:r>
            <a:r>
              <a:rPr lang="en-US" dirty="0"/>
              <a:t> to add to (or subtract from) the PC, starting at the instruction </a:t>
            </a:r>
            <a:r>
              <a:rPr lang="en-US" i="1" dirty="0">
                <a:solidFill>
                  <a:schemeClr val="accent2"/>
                </a:solidFill>
              </a:rPr>
              <a:t>following</a:t>
            </a:r>
            <a:r>
              <a:rPr lang="en-US" dirty="0"/>
              <a:t> the branch.</a:t>
            </a:r>
          </a:p>
          <a:p>
            <a:pPr lvl="1"/>
            <a:r>
              <a:rPr lang="en-US" dirty="0"/>
              <a:t>In </a:t>
            </a:r>
            <a:r>
              <a:rPr lang="en-US" dirty="0" err="1">
                <a:latin typeface="Courier New" pitchFamily="24" charset="0"/>
              </a:rPr>
              <a:t>beq</a:t>
            </a:r>
            <a:r>
              <a:rPr lang="en-US" dirty="0"/>
              <a:t> case, </a:t>
            </a:r>
            <a:r>
              <a:rPr lang="en-US" dirty="0">
                <a:latin typeface="Courier New" pitchFamily="24" charset="0"/>
              </a:rPr>
              <a:t>immediate</a:t>
            </a:r>
            <a:r>
              <a:rPr lang="en-US" dirty="0"/>
              <a:t> = 3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 Example (2/3)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7848600" cy="2405063"/>
          </a:xfrm>
        </p:spPr>
        <p:txBody>
          <a:bodyPr/>
          <a:lstStyle/>
          <a:p>
            <a:r>
              <a:rPr lang="en-US" dirty="0"/>
              <a:t>MIPS Code:</a:t>
            </a:r>
          </a:p>
          <a:p>
            <a:pPr lvl="1">
              <a:buFontTx/>
              <a:buNone/>
            </a:pPr>
            <a:r>
              <a:rPr lang="en-US" dirty="0">
                <a:latin typeface="Courier New" pitchFamily="24" charset="0"/>
              </a:rPr>
              <a:t>	Loop:	</a:t>
            </a:r>
            <a:r>
              <a:rPr lang="en-US" dirty="0" err="1">
                <a:latin typeface="Courier New" pitchFamily="24" charset="0"/>
              </a:rPr>
              <a:t>beq</a:t>
            </a:r>
            <a:r>
              <a:rPr lang="en-US" dirty="0">
                <a:latin typeface="Courier New" pitchFamily="24" charset="0"/>
              </a:rPr>
              <a:t>   $9,$0,</a:t>
            </a:r>
            <a:r>
              <a:rPr lang="en-US" u="sng" dirty="0">
                <a:solidFill>
                  <a:schemeClr val="accent2"/>
                </a:solidFill>
                <a:latin typeface="Courier New" pitchFamily="24" charset="0"/>
              </a:rPr>
              <a:t>End</a:t>
            </a:r>
            <a:br>
              <a:rPr lang="en-US" u="sng" dirty="0">
                <a:solidFill>
                  <a:schemeClr val="accent2"/>
                </a:solidFill>
                <a:latin typeface="Courier New" pitchFamily="24" charset="0"/>
              </a:rPr>
            </a:br>
            <a:r>
              <a:rPr lang="en-US" dirty="0">
                <a:solidFill>
                  <a:schemeClr val="accent2"/>
                </a:solidFill>
                <a:latin typeface="Courier New" pitchFamily="24" charset="0"/>
              </a:rPr>
              <a:t>      </a:t>
            </a:r>
            <a:r>
              <a:rPr lang="en-US" dirty="0" err="1">
                <a:latin typeface="Courier New" pitchFamily="24" charset="0"/>
              </a:rPr>
              <a:t>addu</a:t>
            </a:r>
            <a:r>
              <a:rPr lang="en-US" dirty="0">
                <a:latin typeface="Courier New" pitchFamily="24" charset="0"/>
              </a:rPr>
              <a:t>  $8,$8,$10</a:t>
            </a:r>
            <a:br>
              <a:rPr lang="en-US" dirty="0">
                <a:latin typeface="Courier New" pitchFamily="24" charset="0"/>
              </a:rPr>
            </a:br>
            <a:r>
              <a:rPr lang="en-US" dirty="0">
                <a:latin typeface="Courier New" pitchFamily="24" charset="0"/>
              </a:rPr>
              <a:t>      </a:t>
            </a:r>
            <a:r>
              <a:rPr lang="en-US" dirty="0" err="1">
                <a:latin typeface="Courier New" pitchFamily="24" charset="0"/>
              </a:rPr>
              <a:t>addiu</a:t>
            </a:r>
            <a:r>
              <a:rPr lang="en-US" dirty="0">
                <a:latin typeface="Courier New" pitchFamily="24" charset="0"/>
              </a:rPr>
              <a:t> $9,$9,-1</a:t>
            </a:r>
            <a:br>
              <a:rPr lang="en-US" dirty="0">
                <a:latin typeface="Courier New" pitchFamily="24" charset="0"/>
              </a:rPr>
            </a:br>
            <a:r>
              <a:rPr lang="en-US" dirty="0">
                <a:latin typeface="Courier New" pitchFamily="24" charset="0"/>
              </a:rPr>
              <a:t>      </a:t>
            </a:r>
            <a:r>
              <a:rPr lang="en-US" dirty="0" err="1">
                <a:latin typeface="Courier New" pitchFamily="24" charset="0"/>
              </a:rPr>
              <a:t>j</a:t>
            </a:r>
            <a:r>
              <a:rPr lang="en-US" dirty="0">
                <a:latin typeface="Courier New" pitchFamily="24" charset="0"/>
              </a:rPr>
              <a:t>     Loop</a:t>
            </a:r>
            <a:br>
              <a:rPr lang="en-US" dirty="0">
                <a:latin typeface="Courier New" pitchFamily="24" charset="0"/>
              </a:rPr>
            </a:br>
            <a:r>
              <a:rPr lang="en-US" dirty="0">
                <a:latin typeface="Courier New" pitchFamily="24" charset="0"/>
              </a:rPr>
              <a:t>End:</a:t>
            </a:r>
            <a:endParaRPr lang="en-US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09600" y="4572000"/>
            <a:ext cx="8153400" cy="976313"/>
            <a:chOff x="432" y="3120"/>
            <a:chExt cx="5136" cy="615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835" y="3120"/>
              <a:ext cx="4311" cy="327"/>
              <a:chOff x="623" y="2496"/>
              <a:chExt cx="4311" cy="327"/>
            </a:xfrm>
          </p:grpSpPr>
          <p:sp>
            <p:nvSpPr>
              <p:cNvPr id="2166790" name="Text Box 6"/>
              <p:cNvSpPr txBox="1">
                <a:spLocks noChangeArrowheads="1"/>
              </p:cNvSpPr>
              <p:nvPr/>
            </p:nvSpPr>
            <p:spPr bwMode="auto">
              <a:xfrm>
                <a:off x="623" y="2496"/>
                <a:ext cx="250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24" charset="0"/>
                  </a:rPr>
                  <a:t>4</a:t>
                </a:r>
                <a:endParaRPr lang="en-US" sz="2000"/>
              </a:p>
            </p:txBody>
          </p:sp>
          <p:sp>
            <p:nvSpPr>
              <p:cNvPr id="2166791" name="Text Box 7"/>
              <p:cNvSpPr txBox="1">
                <a:spLocks noChangeArrowheads="1"/>
              </p:cNvSpPr>
              <p:nvPr/>
            </p:nvSpPr>
            <p:spPr bwMode="auto">
              <a:xfrm>
                <a:off x="1488" y="2496"/>
                <a:ext cx="250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24" charset="0"/>
                  </a:rPr>
                  <a:t>9</a:t>
                </a:r>
                <a:endParaRPr lang="en-US" sz="2000"/>
              </a:p>
            </p:txBody>
          </p:sp>
          <p:sp>
            <p:nvSpPr>
              <p:cNvPr id="2166792" name="Text Box 8"/>
              <p:cNvSpPr txBox="1">
                <a:spLocks noChangeArrowheads="1"/>
              </p:cNvSpPr>
              <p:nvPr/>
            </p:nvSpPr>
            <p:spPr bwMode="auto">
              <a:xfrm>
                <a:off x="2287" y="2496"/>
                <a:ext cx="250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24" charset="0"/>
                  </a:rPr>
                  <a:t>0</a:t>
                </a:r>
                <a:endParaRPr lang="en-US" sz="2000"/>
              </a:p>
            </p:txBody>
          </p:sp>
          <p:sp>
            <p:nvSpPr>
              <p:cNvPr id="2166793" name="Text Box 9"/>
              <p:cNvSpPr txBox="1">
                <a:spLocks noChangeArrowheads="1"/>
              </p:cNvSpPr>
              <p:nvPr/>
            </p:nvSpPr>
            <p:spPr bwMode="auto">
              <a:xfrm>
                <a:off x="3153" y="2546"/>
                <a:ext cx="11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endParaRPr lang="en-US" sz="2000"/>
              </a:p>
            </p:txBody>
          </p:sp>
          <p:sp>
            <p:nvSpPr>
              <p:cNvPr id="2166794" name="Text Box 10"/>
              <p:cNvSpPr txBox="1">
                <a:spLocks noChangeArrowheads="1"/>
              </p:cNvSpPr>
              <p:nvPr/>
            </p:nvSpPr>
            <p:spPr bwMode="auto">
              <a:xfrm>
                <a:off x="4818" y="2546"/>
                <a:ext cx="11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endParaRPr lang="en-US" sz="2000"/>
              </a:p>
            </p:txBody>
          </p:sp>
          <p:sp>
            <p:nvSpPr>
              <p:cNvPr id="2166795" name="Text Box 11"/>
              <p:cNvSpPr txBox="1">
                <a:spLocks noChangeArrowheads="1"/>
              </p:cNvSpPr>
              <p:nvPr/>
            </p:nvSpPr>
            <p:spPr bwMode="auto">
              <a:xfrm>
                <a:off x="3885" y="2496"/>
                <a:ext cx="250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24" charset="0"/>
                  </a:rPr>
                  <a:t>3</a:t>
                </a:r>
                <a:endParaRPr lang="en-US" sz="2000"/>
              </a:p>
            </p:txBody>
          </p:sp>
        </p:grpSp>
        <p:sp>
          <p:nvSpPr>
            <p:cNvPr id="2166796" name="Rectangle 12"/>
            <p:cNvSpPr>
              <a:spLocks noChangeArrowheads="1"/>
            </p:cNvSpPr>
            <p:nvPr/>
          </p:nvSpPr>
          <p:spPr bwMode="auto">
            <a:xfrm>
              <a:off x="432" y="3120"/>
              <a:ext cx="5136" cy="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6797" name="Line 13"/>
            <p:cNvSpPr>
              <a:spLocks noChangeShapeType="1"/>
            </p:cNvSpPr>
            <p:nvPr/>
          </p:nvSpPr>
          <p:spPr bwMode="auto">
            <a:xfrm>
              <a:off x="1392" y="312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6798" name="Line 14"/>
            <p:cNvSpPr>
              <a:spLocks noChangeShapeType="1"/>
            </p:cNvSpPr>
            <p:nvPr/>
          </p:nvSpPr>
          <p:spPr bwMode="auto">
            <a:xfrm>
              <a:off x="2208" y="312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6799" name="Line 15"/>
            <p:cNvSpPr>
              <a:spLocks noChangeShapeType="1"/>
            </p:cNvSpPr>
            <p:nvPr/>
          </p:nvSpPr>
          <p:spPr bwMode="auto">
            <a:xfrm>
              <a:off x="2976" y="312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6800" name="Text Box 16"/>
            <p:cNvSpPr txBox="1">
              <a:spLocks noChangeArrowheads="1"/>
            </p:cNvSpPr>
            <p:nvPr/>
          </p:nvSpPr>
          <p:spPr bwMode="auto">
            <a:xfrm>
              <a:off x="528" y="3408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166801" name="Text Box 17"/>
            <p:cNvSpPr txBox="1">
              <a:spLocks noChangeArrowheads="1"/>
            </p:cNvSpPr>
            <p:nvPr/>
          </p:nvSpPr>
          <p:spPr bwMode="auto">
            <a:xfrm>
              <a:off x="1440" y="3408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166802" name="Text Box 18"/>
            <p:cNvSpPr txBox="1">
              <a:spLocks noChangeArrowheads="1"/>
            </p:cNvSpPr>
            <p:nvPr/>
          </p:nvSpPr>
          <p:spPr bwMode="auto">
            <a:xfrm>
              <a:off x="2208" y="3408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166803" name="Text Box 19"/>
            <p:cNvSpPr txBox="1">
              <a:spLocks noChangeArrowheads="1"/>
            </p:cNvSpPr>
            <p:nvPr/>
          </p:nvSpPr>
          <p:spPr bwMode="auto">
            <a:xfrm>
              <a:off x="3840" y="3408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</p:grpSp>
      <p:sp>
        <p:nvSpPr>
          <p:cNvPr id="2166804" name="Rectangle 20"/>
          <p:cNvSpPr>
            <a:spLocks noChangeArrowheads="1"/>
          </p:cNvSpPr>
          <p:nvPr/>
        </p:nvSpPr>
        <p:spPr bwMode="auto">
          <a:xfrm>
            <a:off x="533400" y="4038600"/>
            <a:ext cx="7848600" cy="4283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685800" lvl="1" indent="-190500">
              <a:lnSpc>
                <a:spcPct val="85000"/>
              </a:lnSpc>
              <a:spcBef>
                <a:spcPct val="40000"/>
              </a:spcBef>
              <a:buSzPct val="100000"/>
            </a:pPr>
            <a:r>
              <a:rPr lang="en-US" sz="2800" dirty="0">
                <a:solidFill>
                  <a:schemeClr val="accent3">
                    <a:lumMod val="40000"/>
                    <a:lumOff val="60000"/>
                  </a:schemeClr>
                </a:solidFill>
                <a:latin typeface="18 VAG Rounded Thin   55390"/>
                <a:ea typeface="ＭＳ Ｐゴシック" pitchFamily="24" charset="-128"/>
                <a:cs typeface="B VAG Rounded Bold"/>
              </a:rPr>
              <a:t>decimal representation:</a:t>
            </a:r>
          </a:p>
        </p:txBody>
      </p:sp>
      <p:sp>
        <p:nvSpPr>
          <p:cNvPr id="2166805" name="Rectangle 21"/>
          <p:cNvSpPr>
            <a:spLocks noChangeArrowheads="1"/>
          </p:cNvSpPr>
          <p:nvPr/>
        </p:nvSpPr>
        <p:spPr bwMode="auto">
          <a:xfrm>
            <a:off x="533400" y="5148263"/>
            <a:ext cx="7848600" cy="4283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685800" lvl="1" indent="-190500">
              <a:lnSpc>
                <a:spcPct val="85000"/>
              </a:lnSpc>
              <a:spcBef>
                <a:spcPct val="40000"/>
              </a:spcBef>
              <a:buSzPct val="100000"/>
            </a:pPr>
            <a:r>
              <a:rPr lang="en-US" sz="2800">
                <a:solidFill>
                  <a:schemeClr val="accent3">
                    <a:lumMod val="40000"/>
                    <a:lumOff val="60000"/>
                  </a:schemeClr>
                </a:solidFill>
                <a:latin typeface="18 VAG Rounded Thin   55390"/>
                <a:ea typeface="ＭＳ Ｐゴシック" pitchFamily="24" charset="-128"/>
                <a:cs typeface="B VAG Rounded Bold"/>
              </a:rPr>
              <a:t>binary representation:</a:t>
            </a:r>
          </a:p>
        </p:txBody>
      </p: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533400" y="5638800"/>
            <a:ext cx="8153400" cy="976313"/>
            <a:chOff x="432" y="3120"/>
            <a:chExt cx="5136" cy="615"/>
          </a:xfrm>
        </p:grpSpPr>
        <p:grpSp>
          <p:nvGrpSpPr>
            <p:cNvPr id="5" name="Group 23"/>
            <p:cNvGrpSpPr>
              <a:grpSpLocks/>
            </p:cNvGrpSpPr>
            <p:nvPr/>
          </p:nvGrpSpPr>
          <p:grpSpPr bwMode="auto">
            <a:xfrm>
              <a:off x="499" y="3120"/>
              <a:ext cx="4857" cy="327"/>
              <a:chOff x="287" y="2496"/>
              <a:chExt cx="4857" cy="327"/>
            </a:xfrm>
          </p:grpSpPr>
          <p:sp>
            <p:nvSpPr>
              <p:cNvPr id="2166808" name="Text Box 24"/>
              <p:cNvSpPr txBox="1">
                <a:spLocks noChangeArrowheads="1"/>
              </p:cNvSpPr>
              <p:nvPr/>
            </p:nvSpPr>
            <p:spPr bwMode="auto">
              <a:xfrm>
                <a:off x="287" y="2496"/>
                <a:ext cx="923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24" charset="0"/>
                  </a:rPr>
                  <a:t>000100</a:t>
                </a:r>
                <a:endParaRPr lang="en-US" sz="2000"/>
              </a:p>
            </p:txBody>
          </p:sp>
          <p:sp>
            <p:nvSpPr>
              <p:cNvPr id="2166809" name="Text Box 25"/>
              <p:cNvSpPr txBox="1">
                <a:spLocks noChangeArrowheads="1"/>
              </p:cNvSpPr>
              <p:nvPr/>
            </p:nvSpPr>
            <p:spPr bwMode="auto">
              <a:xfrm>
                <a:off x="1219" y="2496"/>
                <a:ext cx="788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24" charset="0"/>
                  </a:rPr>
                  <a:t>01001</a:t>
                </a:r>
                <a:endParaRPr lang="en-US" sz="2000"/>
              </a:p>
            </p:txBody>
          </p:sp>
          <p:sp>
            <p:nvSpPr>
              <p:cNvPr id="2166810" name="Text Box 26"/>
              <p:cNvSpPr txBox="1">
                <a:spLocks noChangeArrowheads="1"/>
              </p:cNvSpPr>
              <p:nvPr/>
            </p:nvSpPr>
            <p:spPr bwMode="auto">
              <a:xfrm>
                <a:off x="2018" y="2496"/>
                <a:ext cx="788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24" charset="0"/>
                  </a:rPr>
                  <a:t>00000</a:t>
                </a:r>
                <a:endParaRPr lang="en-US" sz="2000"/>
              </a:p>
            </p:txBody>
          </p:sp>
          <p:sp>
            <p:nvSpPr>
              <p:cNvPr id="2166811" name="Text Box 27"/>
              <p:cNvSpPr txBox="1">
                <a:spLocks noChangeArrowheads="1"/>
              </p:cNvSpPr>
              <p:nvPr/>
            </p:nvSpPr>
            <p:spPr bwMode="auto">
              <a:xfrm>
                <a:off x="3153" y="2546"/>
                <a:ext cx="11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endParaRPr lang="en-US" sz="2000"/>
              </a:p>
            </p:txBody>
          </p:sp>
          <p:sp>
            <p:nvSpPr>
              <p:cNvPr id="2166812" name="Text Box 28"/>
              <p:cNvSpPr txBox="1">
                <a:spLocks noChangeArrowheads="1"/>
              </p:cNvSpPr>
              <p:nvPr/>
            </p:nvSpPr>
            <p:spPr bwMode="auto">
              <a:xfrm>
                <a:off x="4818" y="2546"/>
                <a:ext cx="11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endParaRPr lang="en-US" sz="2000"/>
              </a:p>
            </p:txBody>
          </p:sp>
          <p:sp>
            <p:nvSpPr>
              <p:cNvPr id="2166813" name="Text Box 29"/>
              <p:cNvSpPr txBox="1">
                <a:spLocks noChangeArrowheads="1"/>
              </p:cNvSpPr>
              <p:nvPr/>
            </p:nvSpPr>
            <p:spPr bwMode="auto">
              <a:xfrm>
                <a:off x="2877" y="2496"/>
                <a:ext cx="2267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24" charset="0"/>
                  </a:rPr>
                  <a:t>0000000000000011</a:t>
                </a:r>
                <a:endParaRPr lang="en-US" sz="2000"/>
              </a:p>
            </p:txBody>
          </p:sp>
        </p:grpSp>
        <p:sp>
          <p:nvSpPr>
            <p:cNvPr id="2166814" name="Rectangle 30"/>
            <p:cNvSpPr>
              <a:spLocks noChangeArrowheads="1"/>
            </p:cNvSpPr>
            <p:nvPr/>
          </p:nvSpPr>
          <p:spPr bwMode="auto">
            <a:xfrm>
              <a:off x="432" y="3120"/>
              <a:ext cx="5136" cy="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6815" name="Line 31"/>
            <p:cNvSpPr>
              <a:spLocks noChangeShapeType="1"/>
            </p:cNvSpPr>
            <p:nvPr/>
          </p:nvSpPr>
          <p:spPr bwMode="auto">
            <a:xfrm>
              <a:off x="1392" y="312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6816" name="Line 32"/>
            <p:cNvSpPr>
              <a:spLocks noChangeShapeType="1"/>
            </p:cNvSpPr>
            <p:nvPr/>
          </p:nvSpPr>
          <p:spPr bwMode="auto">
            <a:xfrm>
              <a:off x="2208" y="312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6817" name="Line 33"/>
            <p:cNvSpPr>
              <a:spLocks noChangeShapeType="1"/>
            </p:cNvSpPr>
            <p:nvPr/>
          </p:nvSpPr>
          <p:spPr bwMode="auto">
            <a:xfrm>
              <a:off x="2976" y="312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6818" name="Text Box 34"/>
            <p:cNvSpPr txBox="1">
              <a:spLocks noChangeArrowheads="1"/>
            </p:cNvSpPr>
            <p:nvPr/>
          </p:nvSpPr>
          <p:spPr bwMode="auto">
            <a:xfrm>
              <a:off x="528" y="3408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166819" name="Text Box 35"/>
            <p:cNvSpPr txBox="1">
              <a:spLocks noChangeArrowheads="1"/>
            </p:cNvSpPr>
            <p:nvPr/>
          </p:nvSpPr>
          <p:spPr bwMode="auto">
            <a:xfrm>
              <a:off x="1440" y="3408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166820" name="Text Box 36"/>
            <p:cNvSpPr txBox="1">
              <a:spLocks noChangeArrowheads="1"/>
            </p:cNvSpPr>
            <p:nvPr/>
          </p:nvSpPr>
          <p:spPr bwMode="auto">
            <a:xfrm>
              <a:off x="2208" y="3408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166821" name="Text Box 37"/>
            <p:cNvSpPr txBox="1">
              <a:spLocks noChangeArrowheads="1"/>
            </p:cNvSpPr>
            <p:nvPr/>
          </p:nvSpPr>
          <p:spPr bwMode="auto">
            <a:xfrm>
              <a:off x="3840" y="3408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</p:grpSp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 Example (3/3)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 on PC-addressing</a:t>
            </a:r>
          </a:p>
        </p:txBody>
      </p:sp>
      <p:sp>
        <p:nvSpPr>
          <p:cNvPr id="216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Does the value in branch field change if we move the code?</a:t>
            </a:r>
          </a:p>
          <a:p>
            <a:r>
              <a:rPr lang="en-US" dirty="0"/>
              <a:t>What do we do if destination is &gt; 2</a:t>
            </a:r>
            <a:r>
              <a:rPr lang="en-US" baseline="30000" dirty="0"/>
              <a:t>15</a:t>
            </a:r>
            <a:r>
              <a:rPr lang="en-US" dirty="0"/>
              <a:t> instructions away from branch?</a:t>
            </a:r>
          </a:p>
          <a:p>
            <a:r>
              <a:rPr lang="en-US" dirty="0"/>
              <a:t>Why do we need different addressing modes (different ways of forming a memory address)? Why not just one?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7848600" cy="4654550"/>
          </a:xfrm>
        </p:spPr>
        <p:txBody>
          <a:bodyPr/>
          <a:lstStyle/>
          <a:p>
            <a:r>
              <a:rPr lang="en-US" dirty="0"/>
              <a:t>For branches, we assumed that we won’t want to branch too far, so we can specify </a:t>
            </a:r>
            <a:r>
              <a:rPr lang="en-US" i="1" dirty="0">
                <a:solidFill>
                  <a:schemeClr val="accent2"/>
                </a:solidFill>
              </a:rPr>
              <a:t>change</a:t>
            </a:r>
            <a:r>
              <a:rPr lang="en-US" dirty="0"/>
              <a:t> in PC.</a:t>
            </a:r>
          </a:p>
          <a:p>
            <a:r>
              <a:rPr lang="en-US" dirty="0"/>
              <a:t>For general jumps (</a:t>
            </a:r>
            <a:r>
              <a:rPr lang="en-US" dirty="0" err="1">
                <a:latin typeface="Courier New" pitchFamily="24" charset="0"/>
              </a:rPr>
              <a:t>j</a:t>
            </a:r>
            <a:r>
              <a:rPr lang="en-US" dirty="0"/>
              <a:t> and </a:t>
            </a:r>
            <a:r>
              <a:rPr lang="en-US" dirty="0" err="1">
                <a:latin typeface="Courier New" pitchFamily="24" charset="0"/>
              </a:rPr>
              <a:t>jal</a:t>
            </a:r>
            <a:r>
              <a:rPr lang="en-US" dirty="0"/>
              <a:t>), we may jump to </a:t>
            </a:r>
            <a:r>
              <a:rPr lang="en-US" i="1" dirty="0">
                <a:solidFill>
                  <a:schemeClr val="accent2"/>
                </a:solidFill>
              </a:rPr>
              <a:t>anywhere</a:t>
            </a:r>
            <a:r>
              <a:rPr lang="en-US" dirty="0"/>
              <a:t> in memory.</a:t>
            </a:r>
          </a:p>
          <a:p>
            <a:r>
              <a:rPr lang="en-US" dirty="0"/>
              <a:t>Ideally, we could specify a 32-bit memory address to jump to.</a:t>
            </a:r>
          </a:p>
          <a:p>
            <a:r>
              <a:rPr lang="en-US" dirty="0"/>
              <a:t>Unfortunately, we can’t fit both a 6-bit </a:t>
            </a:r>
            <a:r>
              <a:rPr lang="en-US" dirty="0" err="1"/>
              <a:t>opcode</a:t>
            </a:r>
            <a:r>
              <a:rPr lang="en-US" dirty="0"/>
              <a:t> and a 32-bit address into a single 32-bit word, so we compromise.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J-Format Instructions (1/5)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J-Format Instructions (2/5)</a:t>
            </a:r>
            <a:endParaRPr lang="en-US" dirty="0"/>
          </a:p>
        </p:txBody>
      </p:sp>
      <p:sp>
        <p:nvSpPr>
          <p:cNvPr id="217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Define two “fields” of these bit widths:</a:t>
            </a:r>
          </a:p>
          <a:p>
            <a:endParaRPr lang="en-US" dirty="0"/>
          </a:p>
          <a:p>
            <a:r>
              <a:rPr lang="en-US" dirty="0"/>
              <a:t>As usual, each field has a name:</a:t>
            </a:r>
          </a:p>
          <a:p>
            <a:endParaRPr lang="en-US" dirty="0"/>
          </a:p>
          <a:p>
            <a:r>
              <a:rPr lang="en-US" dirty="0"/>
              <a:t>Key Concepts</a:t>
            </a:r>
          </a:p>
          <a:p>
            <a:pPr lvl="1"/>
            <a:r>
              <a:rPr lang="en-US" dirty="0"/>
              <a:t>Keep </a:t>
            </a:r>
            <a:r>
              <a:rPr lang="en-US" dirty="0" err="1">
                <a:latin typeface="Courier New"/>
                <a:cs typeface="Courier New"/>
              </a:rPr>
              <a:t>opcode</a:t>
            </a:r>
            <a:r>
              <a:rPr lang="en-US" dirty="0"/>
              <a:t> field identical to R-format and I-format for consistency.</a:t>
            </a:r>
          </a:p>
          <a:p>
            <a:pPr lvl="1"/>
            <a:r>
              <a:rPr lang="en-US" dirty="0"/>
              <a:t>Collapse all other fields to make room for large target address.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3400" y="1600200"/>
            <a:ext cx="8153400" cy="519113"/>
            <a:chOff x="336" y="1488"/>
            <a:chExt cx="5136" cy="327"/>
          </a:xfrm>
        </p:grpSpPr>
        <p:sp>
          <p:nvSpPr>
            <p:cNvPr id="2171909" name="Text Box 5"/>
            <p:cNvSpPr txBox="1">
              <a:spLocks noChangeArrowheads="1"/>
            </p:cNvSpPr>
            <p:nvPr/>
          </p:nvSpPr>
          <p:spPr bwMode="auto">
            <a:xfrm>
              <a:off x="384" y="1488"/>
              <a:ext cx="923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800" b="1">
                  <a:solidFill>
                    <a:schemeClr val="tx1"/>
                  </a:solidFill>
                  <a:latin typeface="Courier New" pitchFamily="24" charset="0"/>
                </a:rPr>
                <a:t>6 bits</a:t>
              </a:r>
              <a:endParaRPr lang="en-US" sz="2000"/>
            </a:p>
          </p:txBody>
        </p:sp>
        <p:sp>
          <p:nvSpPr>
            <p:cNvPr id="2171910" name="Text Box 6"/>
            <p:cNvSpPr txBox="1">
              <a:spLocks noChangeArrowheads="1"/>
            </p:cNvSpPr>
            <p:nvPr/>
          </p:nvSpPr>
          <p:spPr bwMode="auto">
            <a:xfrm>
              <a:off x="2828" y="1488"/>
              <a:ext cx="1057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800" b="1">
                  <a:solidFill>
                    <a:schemeClr val="tx1"/>
                  </a:solidFill>
                  <a:latin typeface="Courier New" pitchFamily="24" charset="0"/>
                </a:rPr>
                <a:t>26 bits</a:t>
              </a:r>
              <a:endParaRPr lang="en-US" sz="2000"/>
            </a:p>
          </p:txBody>
        </p:sp>
        <p:sp>
          <p:nvSpPr>
            <p:cNvPr id="2171911" name="Line 7"/>
            <p:cNvSpPr>
              <a:spLocks noChangeShapeType="1"/>
            </p:cNvSpPr>
            <p:nvPr/>
          </p:nvSpPr>
          <p:spPr bwMode="auto">
            <a:xfrm>
              <a:off x="1296" y="148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912" name="Rectangle 8"/>
            <p:cNvSpPr>
              <a:spLocks noChangeArrowheads="1"/>
            </p:cNvSpPr>
            <p:nvPr/>
          </p:nvSpPr>
          <p:spPr bwMode="auto">
            <a:xfrm>
              <a:off x="336" y="1488"/>
              <a:ext cx="5136" cy="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33400" y="2667000"/>
            <a:ext cx="8153400" cy="519113"/>
            <a:chOff x="336" y="1488"/>
            <a:chExt cx="5136" cy="327"/>
          </a:xfrm>
        </p:grpSpPr>
        <p:sp>
          <p:nvSpPr>
            <p:cNvPr id="2171914" name="Text Box 10"/>
            <p:cNvSpPr txBox="1">
              <a:spLocks noChangeArrowheads="1"/>
            </p:cNvSpPr>
            <p:nvPr/>
          </p:nvSpPr>
          <p:spPr bwMode="auto">
            <a:xfrm>
              <a:off x="384" y="1488"/>
              <a:ext cx="923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800" b="1">
                  <a:solidFill>
                    <a:schemeClr val="tx1"/>
                  </a:solidFill>
                  <a:latin typeface="Courier New" pitchFamily="24" charset="0"/>
                </a:rPr>
                <a:t>opcode</a:t>
              </a:r>
              <a:endParaRPr lang="en-US" sz="2000"/>
            </a:p>
          </p:txBody>
        </p:sp>
        <p:sp>
          <p:nvSpPr>
            <p:cNvPr id="2171915" name="Text Box 11"/>
            <p:cNvSpPr txBox="1">
              <a:spLocks noChangeArrowheads="1"/>
            </p:cNvSpPr>
            <p:nvPr/>
          </p:nvSpPr>
          <p:spPr bwMode="auto">
            <a:xfrm>
              <a:off x="2357" y="1488"/>
              <a:ext cx="1998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800" b="1">
                  <a:solidFill>
                    <a:schemeClr val="tx1"/>
                  </a:solidFill>
                  <a:latin typeface="Courier New" pitchFamily="24" charset="0"/>
                </a:rPr>
                <a:t>target address</a:t>
              </a:r>
              <a:endParaRPr lang="en-US" sz="2000"/>
            </a:p>
          </p:txBody>
        </p:sp>
        <p:sp>
          <p:nvSpPr>
            <p:cNvPr id="2171916" name="Line 12"/>
            <p:cNvSpPr>
              <a:spLocks noChangeShapeType="1"/>
            </p:cNvSpPr>
            <p:nvPr/>
          </p:nvSpPr>
          <p:spPr bwMode="auto">
            <a:xfrm>
              <a:off x="1296" y="148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917" name="Rectangle 13"/>
            <p:cNvSpPr>
              <a:spLocks noChangeArrowheads="1"/>
            </p:cNvSpPr>
            <p:nvPr/>
          </p:nvSpPr>
          <p:spPr bwMode="auto">
            <a:xfrm>
              <a:off x="336" y="1488"/>
              <a:ext cx="5136" cy="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J-Format Instructions (3/5)</a:t>
            </a:r>
          </a:p>
        </p:txBody>
      </p:sp>
      <p:sp>
        <p:nvSpPr>
          <p:cNvPr id="217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now, we can specify 26 bits of the 32-bit bit address.</a:t>
            </a:r>
          </a:p>
          <a:p>
            <a:r>
              <a:rPr lang="en-US" dirty="0"/>
              <a:t>Optimization:</a:t>
            </a:r>
          </a:p>
          <a:p>
            <a:pPr lvl="1"/>
            <a:r>
              <a:rPr lang="en-US" dirty="0"/>
              <a:t>Note that, just like with branches, jumps will only jump to word aligned addresses, so last two bits are always </a:t>
            </a:r>
            <a:r>
              <a:rPr lang="en-US" dirty="0">
                <a:latin typeface="Courier New"/>
                <a:cs typeface="Courier New"/>
              </a:rPr>
              <a:t>00</a:t>
            </a:r>
            <a:r>
              <a:rPr lang="en-US" dirty="0"/>
              <a:t> (in binary).</a:t>
            </a:r>
          </a:p>
          <a:p>
            <a:pPr lvl="1"/>
            <a:r>
              <a:rPr lang="en-US" dirty="0"/>
              <a:t>So let’s just take this for granted and not even specify them.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077200" cy="5341938"/>
          </a:xfrm>
        </p:spPr>
        <p:txBody>
          <a:bodyPr/>
          <a:lstStyle/>
          <a:p>
            <a:r>
              <a:rPr lang="en-US" dirty="0"/>
              <a:t>Now specify 28 bits of a 32-bit address</a:t>
            </a:r>
          </a:p>
          <a:p>
            <a:r>
              <a:rPr lang="en-US" dirty="0"/>
              <a:t>Where do we get the other 4 bits?</a:t>
            </a:r>
          </a:p>
          <a:p>
            <a:pPr lvl="1"/>
            <a:r>
              <a:rPr lang="en-US" dirty="0"/>
              <a:t>By definition, take the 4 highest order bits from the PC.</a:t>
            </a:r>
          </a:p>
          <a:p>
            <a:pPr lvl="1"/>
            <a:r>
              <a:rPr lang="en-US" dirty="0"/>
              <a:t>Technically, this means that we cannot jump to </a:t>
            </a:r>
            <a:r>
              <a:rPr lang="en-US" i="1" dirty="0">
                <a:solidFill>
                  <a:schemeClr val="accent2"/>
                </a:solidFill>
              </a:rPr>
              <a:t>anywhere</a:t>
            </a:r>
            <a:r>
              <a:rPr lang="en-US" dirty="0"/>
              <a:t> in memory, but it’s adequate 99.9999…% of the time, since programs aren’t that long </a:t>
            </a:r>
          </a:p>
          <a:p>
            <a:pPr lvl="2"/>
            <a:r>
              <a:rPr lang="en-US" dirty="0"/>
              <a:t>only if straddle a 256 MB boundary</a:t>
            </a:r>
          </a:p>
          <a:p>
            <a:pPr lvl="1"/>
            <a:r>
              <a:rPr lang="en-US" dirty="0"/>
              <a:t>If we absolutely need to specify a 32-bit address, we can always put it in a register and use the </a:t>
            </a:r>
            <a:r>
              <a:rPr lang="en-US" dirty="0" err="1">
                <a:latin typeface="Courier New" pitchFamily="24" charset="0"/>
              </a:rPr>
              <a:t>jr</a:t>
            </a:r>
            <a:r>
              <a:rPr lang="en-US" dirty="0"/>
              <a:t> instruction.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J-Format Instructions (4/5)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214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Simplifying MIPS: Define instructions to be same size as data word (one word) so that they can use the same memory (compiler can use </a:t>
            </a:r>
            <a:r>
              <a:rPr lang="en-US" dirty="0" err="1">
                <a:latin typeface="Courier New"/>
                <a:cs typeface="Courier New"/>
              </a:rPr>
              <a:t>lw</a:t>
            </a:r>
            <a:r>
              <a:rPr lang="en-US" dirty="0"/>
              <a:t> and </a:t>
            </a:r>
            <a:r>
              <a:rPr lang="en-US" dirty="0" err="1">
                <a:latin typeface="Courier New"/>
                <a:cs typeface="Courier New"/>
              </a:rPr>
              <a:t>sw</a:t>
            </a:r>
            <a:r>
              <a:rPr lang="en-US" dirty="0"/>
              <a:t>).</a:t>
            </a:r>
          </a:p>
          <a:p>
            <a:r>
              <a:rPr lang="en-US" dirty="0"/>
              <a:t>Computer actually stores programs as a series of these 32-bit numbers.</a:t>
            </a:r>
          </a:p>
          <a:p>
            <a:r>
              <a:rPr lang="en-US" dirty="0">
                <a:solidFill>
                  <a:schemeClr val="accent2"/>
                </a:solidFill>
              </a:rPr>
              <a:t>MIPS Machine Language Instruction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32 bits representing a single instruction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7200" y="5210175"/>
            <a:ext cx="8610600" cy="1495425"/>
            <a:chOff x="144" y="1161"/>
            <a:chExt cx="5424" cy="94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32" y="1488"/>
              <a:ext cx="5136" cy="615"/>
              <a:chOff x="432" y="3120"/>
              <a:chExt cx="5136" cy="615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499" y="3120"/>
                <a:ext cx="4647" cy="327"/>
                <a:chOff x="287" y="2496"/>
                <a:chExt cx="4647" cy="327"/>
              </a:xfrm>
            </p:grpSpPr>
            <p:sp>
              <p:nvSpPr>
                <p:cNvPr id="2142215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87" y="2496"/>
                  <a:ext cx="923" cy="32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2800" b="1">
                      <a:solidFill>
                        <a:schemeClr val="tx1"/>
                      </a:solidFill>
                      <a:latin typeface="Courier New" pitchFamily="-65" charset="0"/>
                    </a:rPr>
                    <a:t>opcode</a:t>
                  </a:r>
                  <a:endParaRPr lang="en-US" sz="2000"/>
                </a:p>
              </p:txBody>
            </p:sp>
            <p:sp>
              <p:nvSpPr>
                <p:cNvPr id="2142216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421" y="2496"/>
                  <a:ext cx="385" cy="32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2800" b="1">
                      <a:solidFill>
                        <a:schemeClr val="tx1"/>
                      </a:solidFill>
                      <a:latin typeface="Courier New" pitchFamily="-65" charset="0"/>
                    </a:rPr>
                    <a:t>rs</a:t>
                  </a:r>
                  <a:endParaRPr lang="en-US" sz="2000"/>
                </a:p>
              </p:txBody>
            </p:sp>
            <p:sp>
              <p:nvSpPr>
                <p:cNvPr id="2142217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220" y="2496"/>
                  <a:ext cx="385" cy="32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2800" b="1">
                      <a:solidFill>
                        <a:schemeClr val="tx1"/>
                      </a:solidFill>
                      <a:latin typeface="Courier New" pitchFamily="-65" charset="0"/>
                    </a:rPr>
                    <a:t>rt</a:t>
                  </a:r>
                  <a:endParaRPr lang="en-US" sz="2000"/>
                </a:p>
              </p:txBody>
            </p:sp>
            <p:sp>
              <p:nvSpPr>
                <p:cNvPr id="2142218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3153" y="2546"/>
                  <a:ext cx="116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2142219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4818" y="2546"/>
                  <a:ext cx="116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2142220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47" y="2496"/>
                  <a:ext cx="1326" cy="32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2800" b="1">
                      <a:solidFill>
                        <a:schemeClr val="tx1"/>
                      </a:solidFill>
                      <a:latin typeface="Courier New" pitchFamily="-65" charset="0"/>
                    </a:rPr>
                    <a:t>immediate</a:t>
                  </a:r>
                  <a:endParaRPr lang="en-US" sz="2000"/>
                </a:p>
              </p:txBody>
            </p:sp>
          </p:grpSp>
          <p:sp>
            <p:nvSpPr>
              <p:cNvPr id="2142221" name="Rectangle 13"/>
              <p:cNvSpPr>
                <a:spLocks noChangeArrowheads="1"/>
              </p:cNvSpPr>
              <p:nvPr/>
            </p:nvSpPr>
            <p:spPr bwMode="auto">
              <a:xfrm>
                <a:off x="432" y="3120"/>
                <a:ext cx="5136" cy="28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2222" name="Line 14"/>
              <p:cNvSpPr>
                <a:spLocks noChangeShapeType="1"/>
              </p:cNvSpPr>
              <p:nvPr/>
            </p:nvSpPr>
            <p:spPr bwMode="auto">
              <a:xfrm>
                <a:off x="1392" y="3120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2223" name="Line 15"/>
              <p:cNvSpPr>
                <a:spLocks noChangeShapeType="1"/>
              </p:cNvSpPr>
              <p:nvPr/>
            </p:nvSpPr>
            <p:spPr bwMode="auto">
              <a:xfrm>
                <a:off x="2208" y="3120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2224" name="Line 16"/>
              <p:cNvSpPr>
                <a:spLocks noChangeShapeType="1"/>
              </p:cNvSpPr>
              <p:nvPr/>
            </p:nvSpPr>
            <p:spPr bwMode="auto">
              <a:xfrm>
                <a:off x="2976" y="3120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2225" name="Text Box 17"/>
              <p:cNvSpPr txBox="1">
                <a:spLocks noChangeArrowheads="1"/>
              </p:cNvSpPr>
              <p:nvPr/>
            </p:nvSpPr>
            <p:spPr bwMode="auto">
              <a:xfrm>
                <a:off x="528" y="3408"/>
                <a:ext cx="116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 sz="28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142226" name="Text Box 18"/>
              <p:cNvSpPr txBox="1">
                <a:spLocks noChangeArrowheads="1"/>
              </p:cNvSpPr>
              <p:nvPr/>
            </p:nvSpPr>
            <p:spPr bwMode="auto">
              <a:xfrm>
                <a:off x="1440" y="3408"/>
                <a:ext cx="116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 sz="28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142227" name="Text Box 19"/>
              <p:cNvSpPr txBox="1">
                <a:spLocks noChangeArrowheads="1"/>
              </p:cNvSpPr>
              <p:nvPr/>
            </p:nvSpPr>
            <p:spPr bwMode="auto">
              <a:xfrm>
                <a:off x="2208" y="3408"/>
                <a:ext cx="116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 sz="28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142228" name="Text Box 20"/>
              <p:cNvSpPr txBox="1">
                <a:spLocks noChangeArrowheads="1"/>
              </p:cNvSpPr>
              <p:nvPr/>
            </p:nvSpPr>
            <p:spPr bwMode="auto">
              <a:xfrm>
                <a:off x="3840" y="3408"/>
                <a:ext cx="116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 sz="28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144" y="1161"/>
              <a:ext cx="5424" cy="654"/>
              <a:chOff x="144" y="2409"/>
              <a:chExt cx="5424" cy="654"/>
            </a:xfrm>
          </p:grpSpPr>
          <p:grpSp>
            <p:nvGrpSpPr>
              <p:cNvPr id="6" name="Group 22"/>
              <p:cNvGrpSpPr>
                <a:grpSpLocks/>
              </p:cNvGrpSpPr>
              <p:nvPr/>
            </p:nvGrpSpPr>
            <p:grpSpPr bwMode="auto">
              <a:xfrm>
                <a:off x="432" y="2448"/>
                <a:ext cx="5136" cy="327"/>
                <a:chOff x="240" y="2496"/>
                <a:chExt cx="5136" cy="327"/>
              </a:xfrm>
            </p:grpSpPr>
            <p:grpSp>
              <p:nvGrpSpPr>
                <p:cNvPr id="7" name="Group 23"/>
                <p:cNvGrpSpPr>
                  <a:grpSpLocks/>
                </p:cNvGrpSpPr>
                <p:nvPr/>
              </p:nvGrpSpPr>
              <p:grpSpPr bwMode="auto">
                <a:xfrm>
                  <a:off x="287" y="2496"/>
                  <a:ext cx="4983" cy="327"/>
                  <a:chOff x="287" y="2496"/>
                  <a:chExt cx="4983" cy="327"/>
                </a:xfrm>
              </p:grpSpPr>
              <p:sp>
                <p:nvSpPr>
                  <p:cNvPr id="2142232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7" y="2496"/>
                    <a:ext cx="923" cy="327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ctr"/>
                    <a:r>
                      <a:rPr lang="en-US" sz="2800" b="1">
                        <a:solidFill>
                          <a:schemeClr val="tx1"/>
                        </a:solidFill>
                        <a:latin typeface="Courier New" pitchFamily="-65" charset="0"/>
                      </a:rPr>
                      <a:t>opcode</a:t>
                    </a:r>
                    <a:endParaRPr lang="en-US" sz="2000"/>
                  </a:p>
                </p:txBody>
              </p:sp>
              <p:sp>
                <p:nvSpPr>
                  <p:cNvPr id="2142233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21" y="2496"/>
                    <a:ext cx="385" cy="327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ctr"/>
                    <a:r>
                      <a:rPr lang="en-US" sz="2800" b="1">
                        <a:solidFill>
                          <a:schemeClr val="tx1"/>
                        </a:solidFill>
                        <a:latin typeface="Courier New" pitchFamily="-65" charset="0"/>
                      </a:rPr>
                      <a:t>rs</a:t>
                    </a:r>
                    <a:endParaRPr lang="en-US" sz="2000"/>
                  </a:p>
                </p:txBody>
              </p:sp>
              <p:sp>
                <p:nvSpPr>
                  <p:cNvPr id="2142234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20" y="2496"/>
                    <a:ext cx="385" cy="327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ctr"/>
                    <a:r>
                      <a:rPr lang="en-US" sz="2800" b="1">
                        <a:solidFill>
                          <a:schemeClr val="tx1"/>
                        </a:solidFill>
                        <a:latin typeface="Courier New" pitchFamily="-65" charset="0"/>
                      </a:rPr>
                      <a:t>rt</a:t>
                    </a:r>
                    <a:endParaRPr lang="en-US" sz="2000"/>
                  </a:p>
                </p:txBody>
              </p:sp>
              <p:sp>
                <p:nvSpPr>
                  <p:cNvPr id="2142235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19" y="2496"/>
                    <a:ext cx="385" cy="327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ctr"/>
                    <a:r>
                      <a:rPr lang="en-US" sz="2800" b="1">
                        <a:solidFill>
                          <a:schemeClr val="tx1"/>
                        </a:solidFill>
                        <a:latin typeface="Courier New" pitchFamily="-65" charset="0"/>
                      </a:rPr>
                      <a:t>rd</a:t>
                    </a:r>
                    <a:endParaRPr lang="en-US" sz="2000"/>
                  </a:p>
                </p:txBody>
              </p:sp>
              <p:sp>
                <p:nvSpPr>
                  <p:cNvPr id="2142236" name="Text 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82" y="2496"/>
                    <a:ext cx="788" cy="327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ctr"/>
                    <a:r>
                      <a:rPr lang="en-US" sz="2800" b="1">
                        <a:solidFill>
                          <a:schemeClr val="tx1"/>
                        </a:solidFill>
                        <a:latin typeface="Courier New" pitchFamily="-65" charset="0"/>
                      </a:rPr>
                      <a:t>funct</a:t>
                    </a:r>
                    <a:endParaRPr lang="en-US" sz="2000"/>
                  </a:p>
                </p:txBody>
              </p:sp>
              <p:sp>
                <p:nvSpPr>
                  <p:cNvPr id="2142237" name="Text 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16" y="2496"/>
                    <a:ext cx="788" cy="327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ctr"/>
                    <a:r>
                      <a:rPr lang="en-US" sz="2800" b="1">
                        <a:solidFill>
                          <a:schemeClr val="tx1"/>
                        </a:solidFill>
                        <a:latin typeface="Courier New" pitchFamily="-65" charset="0"/>
                      </a:rPr>
                      <a:t>shamt</a:t>
                    </a:r>
                    <a:endParaRPr lang="en-US" sz="2000"/>
                  </a:p>
                </p:txBody>
              </p:sp>
            </p:grpSp>
            <p:sp>
              <p:nvSpPr>
                <p:cNvPr id="2142238" name="Rectangle 30"/>
                <p:cNvSpPr>
                  <a:spLocks noChangeArrowheads="1"/>
                </p:cNvSpPr>
                <p:nvPr/>
              </p:nvSpPr>
              <p:spPr bwMode="auto">
                <a:xfrm>
                  <a:off x="240" y="2496"/>
                  <a:ext cx="5136" cy="288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42239" name="Line 31"/>
                <p:cNvSpPr>
                  <a:spLocks noChangeShapeType="1"/>
                </p:cNvSpPr>
                <p:nvPr/>
              </p:nvSpPr>
              <p:spPr bwMode="auto">
                <a:xfrm>
                  <a:off x="1200" y="2496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42240" name="Line 32"/>
                <p:cNvSpPr>
                  <a:spLocks noChangeShapeType="1"/>
                </p:cNvSpPr>
                <p:nvPr/>
              </p:nvSpPr>
              <p:spPr bwMode="auto">
                <a:xfrm>
                  <a:off x="2016" y="2496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42241" name="Line 33"/>
                <p:cNvSpPr>
                  <a:spLocks noChangeShapeType="1"/>
                </p:cNvSpPr>
                <p:nvPr/>
              </p:nvSpPr>
              <p:spPr bwMode="auto">
                <a:xfrm>
                  <a:off x="2784" y="2496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42242" name="Line 34"/>
                <p:cNvSpPr>
                  <a:spLocks noChangeShapeType="1"/>
                </p:cNvSpPr>
                <p:nvPr/>
              </p:nvSpPr>
              <p:spPr bwMode="auto">
                <a:xfrm>
                  <a:off x="3600" y="2496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42243" name="Line 35"/>
                <p:cNvSpPr>
                  <a:spLocks noChangeShapeType="1"/>
                </p:cNvSpPr>
                <p:nvPr/>
              </p:nvSpPr>
              <p:spPr bwMode="auto">
                <a:xfrm>
                  <a:off x="4416" y="2496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42244" name="Text Box 36"/>
              <p:cNvSpPr txBox="1">
                <a:spLocks noChangeArrowheads="1"/>
              </p:cNvSpPr>
              <p:nvPr/>
            </p:nvSpPr>
            <p:spPr bwMode="auto">
              <a:xfrm>
                <a:off x="144" y="2409"/>
                <a:ext cx="278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800" b="1">
                    <a:solidFill>
                      <a:schemeClr val="tx1"/>
                    </a:solidFill>
                  </a:rPr>
                  <a:t>R</a:t>
                </a:r>
                <a:endParaRPr lang="en-US" sz="2000"/>
              </a:p>
            </p:txBody>
          </p:sp>
          <p:sp>
            <p:nvSpPr>
              <p:cNvPr id="2142245" name="Text Box 37"/>
              <p:cNvSpPr txBox="1">
                <a:spLocks noChangeArrowheads="1"/>
              </p:cNvSpPr>
              <p:nvPr/>
            </p:nvSpPr>
            <p:spPr bwMode="auto">
              <a:xfrm>
                <a:off x="192" y="2736"/>
                <a:ext cx="178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800" b="1">
                    <a:solidFill>
                      <a:schemeClr val="tx1"/>
                    </a:solidFill>
                  </a:rPr>
                  <a:t>I</a:t>
                </a:r>
              </a:p>
            </p:txBody>
          </p:sp>
        </p:grpSp>
        <p:sp>
          <p:nvSpPr>
            <p:cNvPr id="2142247" name="Line 39"/>
            <p:cNvSpPr>
              <a:spLocks noChangeShapeType="1"/>
            </p:cNvSpPr>
            <p:nvPr/>
          </p:nvSpPr>
          <p:spPr bwMode="auto">
            <a:xfrm>
              <a:off x="1392" y="1776"/>
              <a:ext cx="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2248" name="Text Box 40"/>
            <p:cNvSpPr txBox="1">
              <a:spLocks noChangeArrowheads="1"/>
            </p:cNvSpPr>
            <p:nvPr/>
          </p:nvSpPr>
          <p:spPr bwMode="auto">
            <a:xfrm>
              <a:off x="144" y="1769"/>
              <a:ext cx="11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153400" cy="4479925"/>
          </a:xfrm>
        </p:spPr>
        <p:txBody>
          <a:bodyPr/>
          <a:lstStyle/>
          <a:p>
            <a:r>
              <a:rPr lang="en-US" dirty="0"/>
              <a:t>Summary:</a:t>
            </a:r>
          </a:p>
          <a:p>
            <a:pPr lvl="1"/>
            <a:r>
              <a:rPr lang="en-US" dirty="0"/>
              <a:t>New PC = { PC[31..28], target address, 00 }</a:t>
            </a:r>
          </a:p>
          <a:p>
            <a:r>
              <a:rPr lang="en-US" dirty="0"/>
              <a:t>Understand where each part came from!</a:t>
            </a:r>
          </a:p>
          <a:p>
            <a:r>
              <a:rPr lang="en-US" dirty="0"/>
              <a:t>Note: { , , } means concatenation </a:t>
            </a:r>
            <a:br>
              <a:rPr lang="en-US" dirty="0"/>
            </a:br>
            <a:r>
              <a:rPr lang="en-US" dirty="0"/>
              <a:t>{ 4 bits , 26 bits , 2 bits } = 32 bit address</a:t>
            </a:r>
          </a:p>
          <a:p>
            <a:pPr lvl="1"/>
            <a:r>
              <a:rPr lang="en-US" dirty="0"/>
              <a:t>{ 1010, 11111111111111111111111111, 00 } = 10101111111111111111111111111100</a:t>
            </a:r>
          </a:p>
          <a:p>
            <a:pPr lvl="1"/>
            <a:r>
              <a:rPr lang="en-US" dirty="0"/>
              <a:t>Note: Book uses ||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J-Format Instructions (5/5)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4267200"/>
            <a:ext cx="6934200" cy="2481262"/>
          </a:xfrm>
          <a:noFill/>
        </p:spPr>
        <p:txBody>
          <a:bodyPr/>
          <a:lstStyle/>
          <a:p>
            <a:pPr marL="609600" indent="-609600">
              <a:lnSpc>
                <a:spcPct val="80000"/>
              </a:lnSpc>
              <a:spcAft>
                <a:spcPts val="600"/>
              </a:spcAft>
              <a:buFont typeface="Times" pitchFamily="24" charset="0"/>
              <a:buNone/>
            </a:pPr>
            <a:r>
              <a:rPr lang="en-US" sz="2400" dirty="0">
                <a:ea typeface="Courier New" pitchFamily="24" charset="0"/>
                <a:cs typeface="Courier New" pitchFamily="24" charset="0"/>
              </a:rPr>
              <a:t>	(for A,B) When combining two C files into one executable, recall we can compile them independently &amp; then merge them together.</a:t>
            </a:r>
          </a:p>
          <a:p>
            <a:pPr marL="609600" indent="-609600">
              <a:lnSpc>
                <a:spcPct val="80000"/>
              </a:lnSpc>
              <a:spcAft>
                <a:spcPts val="600"/>
              </a:spcAft>
              <a:buFont typeface="Times" pitchFamily="24" charset="0"/>
              <a:buNone/>
            </a:pPr>
            <a:endParaRPr lang="en-US" sz="2400" dirty="0">
              <a:ea typeface="Courier New" pitchFamily="24" charset="0"/>
              <a:cs typeface="Courier New" pitchFamily="24" charset="0"/>
            </a:endParaRPr>
          </a:p>
          <a:p>
            <a:pPr marL="609600" indent="-609600">
              <a:lnSpc>
                <a:spcPct val="20000"/>
              </a:lnSpc>
              <a:spcAft>
                <a:spcPts val="600"/>
              </a:spcAft>
              <a:buFont typeface="+mj-lt"/>
              <a:buAutoNum type="arabicParenR"/>
            </a:pPr>
            <a:r>
              <a:rPr lang="en-US" sz="2400" dirty="0">
                <a:ea typeface="Courier New" pitchFamily="24" charset="0"/>
                <a:cs typeface="Courier New" pitchFamily="24" charset="0"/>
              </a:rPr>
              <a:t> </a:t>
            </a:r>
            <a:r>
              <a:rPr lang="en-US" sz="2400" b="1" dirty="0">
                <a:solidFill>
                  <a:srgbClr val="FFFF2F"/>
                </a:solidFill>
                <a:ea typeface="Courier New" pitchFamily="24" charset="0"/>
                <a:cs typeface="Courier New" pitchFamily="24" charset="0"/>
              </a:rPr>
              <a:t>Jump </a:t>
            </a:r>
            <a:r>
              <a:rPr lang="en-US" sz="2400" dirty="0" err="1">
                <a:ea typeface="Courier New" pitchFamily="24" charset="0"/>
                <a:cs typeface="Courier New" pitchFamily="24" charset="0"/>
              </a:rPr>
              <a:t>insts</a:t>
            </a:r>
            <a:r>
              <a:rPr lang="en-US" sz="2400" dirty="0">
                <a:ea typeface="Courier New" pitchFamily="24" charset="0"/>
                <a:cs typeface="Courier New" pitchFamily="24" charset="0"/>
              </a:rPr>
              <a:t> don’t require any changes.</a:t>
            </a:r>
          </a:p>
          <a:p>
            <a:pPr marL="609600" indent="-609600">
              <a:lnSpc>
                <a:spcPct val="30000"/>
              </a:lnSpc>
              <a:spcAft>
                <a:spcPts val="600"/>
              </a:spcAft>
              <a:buFont typeface="Times" pitchFamily="24" charset="0"/>
              <a:buAutoNum type="arabicParenR"/>
            </a:pPr>
            <a:r>
              <a:rPr lang="en-US" sz="2400" dirty="0">
                <a:ea typeface="Courier New" pitchFamily="24" charset="0"/>
                <a:cs typeface="Courier New" pitchFamily="24" charset="0"/>
              </a:rPr>
              <a:t> </a:t>
            </a:r>
            <a:r>
              <a:rPr lang="en-US" sz="2400" b="1" dirty="0">
                <a:solidFill>
                  <a:srgbClr val="FFFF2F"/>
                </a:solidFill>
                <a:ea typeface="Courier New" pitchFamily="24" charset="0"/>
                <a:cs typeface="Courier New" pitchFamily="24" charset="0"/>
              </a:rPr>
              <a:t>Branch </a:t>
            </a:r>
            <a:r>
              <a:rPr lang="en-US" sz="2400" dirty="0" err="1">
                <a:ea typeface="Courier New" pitchFamily="24" charset="0"/>
                <a:cs typeface="Courier New" pitchFamily="24" charset="0"/>
              </a:rPr>
              <a:t>insts</a:t>
            </a:r>
            <a:r>
              <a:rPr lang="en-US" sz="2400" dirty="0">
                <a:ea typeface="Courier New" pitchFamily="24" charset="0"/>
                <a:cs typeface="Courier New" pitchFamily="24" charset="0"/>
              </a:rPr>
              <a:t> don’t require any changes.</a:t>
            </a:r>
          </a:p>
        </p:txBody>
      </p:sp>
      <p:sp>
        <p:nvSpPr>
          <p:cNvPr id="2176004" name="Rectangle 4"/>
          <p:cNvSpPr>
            <a:spLocks noChangeArrowheads="1"/>
          </p:cNvSpPr>
          <p:nvPr/>
        </p:nvSpPr>
        <p:spPr bwMode="auto">
          <a:xfrm>
            <a:off x="7315200" y="4267200"/>
            <a:ext cx="1524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03200" indent="-203200">
              <a:lnSpc>
                <a:spcPct val="85000"/>
              </a:lnSpc>
              <a:buSzPct val="100000"/>
              <a:buFont typeface="Times" pitchFamily="24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24" charset="0"/>
              </a:rPr>
              <a:t>   12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24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24" charset="0"/>
              </a:rPr>
              <a:t>a) </a:t>
            </a:r>
            <a:r>
              <a:rPr lang="en-US" sz="2400" b="1">
                <a:latin typeface="Courier New" pitchFamily="24" charset="0"/>
              </a:rPr>
              <a:t>FF</a:t>
            </a:r>
            <a:endParaRPr lang="en-US" sz="2400" b="1">
              <a:solidFill>
                <a:schemeClr val="tx1"/>
              </a:solidFill>
              <a:latin typeface="Courier New" pitchFamily="24" charset="0"/>
            </a:endParaRPr>
          </a:p>
          <a:p>
            <a:pPr marL="203200" indent="-203200">
              <a:lnSpc>
                <a:spcPct val="85000"/>
              </a:lnSpc>
              <a:buSzPct val="100000"/>
              <a:buFont typeface="Times" pitchFamily="24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24" charset="0"/>
              </a:rPr>
              <a:t>b) </a:t>
            </a:r>
            <a:r>
              <a:rPr lang="en-US" sz="2400" b="1">
                <a:latin typeface="Courier New" pitchFamily="24" charset="0"/>
              </a:rPr>
              <a:t>F</a:t>
            </a:r>
            <a:r>
              <a:rPr lang="en-US" sz="2400" b="1">
                <a:solidFill>
                  <a:schemeClr val="tx1"/>
                </a:solidFill>
                <a:latin typeface="Courier New" pitchFamily="24" charset="0"/>
              </a:rPr>
              <a:t>T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24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24" charset="0"/>
              </a:rPr>
              <a:t>c) T</a:t>
            </a:r>
            <a:r>
              <a:rPr lang="en-US" sz="2400" b="1">
                <a:latin typeface="Courier New" pitchFamily="24" charset="0"/>
              </a:rPr>
              <a:t>F</a:t>
            </a:r>
            <a:endParaRPr lang="en-US" sz="2400" b="1">
              <a:solidFill>
                <a:schemeClr val="tx1"/>
              </a:solidFill>
              <a:latin typeface="Courier New" pitchFamily="24" charset="0"/>
            </a:endParaRPr>
          </a:p>
          <a:p>
            <a:pPr marL="203200" indent="-203200">
              <a:lnSpc>
                <a:spcPct val="85000"/>
              </a:lnSpc>
              <a:buSzPct val="100000"/>
              <a:buFont typeface="Times" pitchFamily="24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24" charset="0"/>
              </a:rPr>
              <a:t>d) TT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24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24" charset="0"/>
              </a:rPr>
              <a:t>e)dunno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Instruction Question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8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077200" cy="4435475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MIPS Machine Language Instruction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32 bits representing a single instruction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dirty="0"/>
              <a:t>Branches use PC-relative addressing, Jumps use absolute addressing.</a:t>
            </a:r>
          </a:p>
          <a:p>
            <a:pPr>
              <a:lnSpc>
                <a:spcPct val="85000"/>
              </a:lnSpc>
            </a:pPr>
            <a:r>
              <a:rPr lang="en-US" dirty="0"/>
              <a:t>Disassembly is simple and starts by decoding </a:t>
            </a:r>
            <a:r>
              <a:rPr lang="en-US" dirty="0" err="1">
                <a:latin typeface="Courier New" pitchFamily="24" charset="0"/>
              </a:rPr>
              <a:t>opcode</a:t>
            </a:r>
            <a:r>
              <a:rPr lang="en-US" dirty="0"/>
              <a:t> field. (more in a week)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28600" y="2300287"/>
            <a:ext cx="8610600" cy="1509713"/>
            <a:chOff x="144" y="1161"/>
            <a:chExt cx="5424" cy="951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32" y="1488"/>
              <a:ext cx="5136" cy="615"/>
              <a:chOff x="432" y="3120"/>
              <a:chExt cx="5136" cy="615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499" y="3120"/>
                <a:ext cx="4647" cy="327"/>
                <a:chOff x="287" y="2496"/>
                <a:chExt cx="4647" cy="327"/>
              </a:xfrm>
            </p:grpSpPr>
            <p:sp>
              <p:nvSpPr>
                <p:cNvPr id="2178055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87" y="2496"/>
                  <a:ext cx="923" cy="32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2800" b="1">
                      <a:solidFill>
                        <a:schemeClr val="tx1"/>
                      </a:solidFill>
                      <a:latin typeface="Courier New" pitchFamily="24" charset="0"/>
                    </a:rPr>
                    <a:t>opcode</a:t>
                  </a:r>
                  <a:endParaRPr lang="en-US" sz="2000"/>
                </a:p>
              </p:txBody>
            </p:sp>
            <p:sp>
              <p:nvSpPr>
                <p:cNvPr id="2178056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421" y="2496"/>
                  <a:ext cx="385" cy="32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2800" b="1">
                      <a:solidFill>
                        <a:schemeClr val="tx1"/>
                      </a:solidFill>
                      <a:latin typeface="Courier New" pitchFamily="24" charset="0"/>
                    </a:rPr>
                    <a:t>rs</a:t>
                  </a:r>
                  <a:endParaRPr lang="en-US" sz="2000"/>
                </a:p>
              </p:txBody>
            </p:sp>
            <p:sp>
              <p:nvSpPr>
                <p:cNvPr id="2178057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220" y="2496"/>
                  <a:ext cx="385" cy="32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2800" b="1">
                      <a:solidFill>
                        <a:schemeClr val="tx1"/>
                      </a:solidFill>
                      <a:latin typeface="Courier New" pitchFamily="24" charset="0"/>
                    </a:rPr>
                    <a:t>rt</a:t>
                  </a:r>
                  <a:endParaRPr lang="en-US" sz="2000"/>
                </a:p>
              </p:txBody>
            </p:sp>
            <p:sp>
              <p:nvSpPr>
                <p:cNvPr id="2178058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3153" y="2546"/>
                  <a:ext cx="116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2178059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4818" y="2546"/>
                  <a:ext cx="116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2178060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47" y="2496"/>
                  <a:ext cx="1326" cy="32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2800" b="1">
                      <a:solidFill>
                        <a:schemeClr val="tx1"/>
                      </a:solidFill>
                      <a:latin typeface="Courier New" pitchFamily="24" charset="0"/>
                    </a:rPr>
                    <a:t>immediate</a:t>
                  </a:r>
                  <a:endParaRPr lang="en-US" sz="2000"/>
                </a:p>
              </p:txBody>
            </p:sp>
          </p:grpSp>
          <p:sp>
            <p:nvSpPr>
              <p:cNvPr id="2178061" name="Rectangle 13"/>
              <p:cNvSpPr>
                <a:spLocks noChangeArrowheads="1"/>
              </p:cNvSpPr>
              <p:nvPr/>
            </p:nvSpPr>
            <p:spPr bwMode="auto">
              <a:xfrm>
                <a:off x="432" y="3120"/>
                <a:ext cx="5136" cy="28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8062" name="Line 14"/>
              <p:cNvSpPr>
                <a:spLocks noChangeShapeType="1"/>
              </p:cNvSpPr>
              <p:nvPr/>
            </p:nvSpPr>
            <p:spPr bwMode="auto">
              <a:xfrm>
                <a:off x="1392" y="3120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8063" name="Line 15"/>
              <p:cNvSpPr>
                <a:spLocks noChangeShapeType="1"/>
              </p:cNvSpPr>
              <p:nvPr/>
            </p:nvSpPr>
            <p:spPr bwMode="auto">
              <a:xfrm>
                <a:off x="2208" y="3120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8064" name="Line 16"/>
              <p:cNvSpPr>
                <a:spLocks noChangeShapeType="1"/>
              </p:cNvSpPr>
              <p:nvPr/>
            </p:nvSpPr>
            <p:spPr bwMode="auto">
              <a:xfrm>
                <a:off x="2976" y="3120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8065" name="Text Box 17"/>
              <p:cNvSpPr txBox="1">
                <a:spLocks noChangeArrowheads="1"/>
              </p:cNvSpPr>
              <p:nvPr/>
            </p:nvSpPr>
            <p:spPr bwMode="auto">
              <a:xfrm>
                <a:off x="528" y="3408"/>
                <a:ext cx="116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 sz="28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178066" name="Text Box 18"/>
              <p:cNvSpPr txBox="1">
                <a:spLocks noChangeArrowheads="1"/>
              </p:cNvSpPr>
              <p:nvPr/>
            </p:nvSpPr>
            <p:spPr bwMode="auto">
              <a:xfrm>
                <a:off x="1440" y="3408"/>
                <a:ext cx="116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 sz="28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178067" name="Text Box 19"/>
              <p:cNvSpPr txBox="1">
                <a:spLocks noChangeArrowheads="1"/>
              </p:cNvSpPr>
              <p:nvPr/>
            </p:nvSpPr>
            <p:spPr bwMode="auto">
              <a:xfrm>
                <a:off x="2208" y="3408"/>
                <a:ext cx="116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 sz="28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178068" name="Text Box 20"/>
              <p:cNvSpPr txBox="1">
                <a:spLocks noChangeArrowheads="1"/>
              </p:cNvSpPr>
              <p:nvPr/>
            </p:nvSpPr>
            <p:spPr bwMode="auto">
              <a:xfrm>
                <a:off x="3840" y="3408"/>
                <a:ext cx="116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 sz="28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144" y="1161"/>
              <a:ext cx="5424" cy="654"/>
              <a:chOff x="144" y="2409"/>
              <a:chExt cx="5424" cy="654"/>
            </a:xfrm>
          </p:grpSpPr>
          <p:grpSp>
            <p:nvGrpSpPr>
              <p:cNvPr id="6" name="Group 22"/>
              <p:cNvGrpSpPr>
                <a:grpSpLocks/>
              </p:cNvGrpSpPr>
              <p:nvPr/>
            </p:nvGrpSpPr>
            <p:grpSpPr bwMode="auto">
              <a:xfrm>
                <a:off x="432" y="2448"/>
                <a:ext cx="5136" cy="327"/>
                <a:chOff x="240" y="2496"/>
                <a:chExt cx="5136" cy="327"/>
              </a:xfrm>
            </p:grpSpPr>
            <p:grpSp>
              <p:nvGrpSpPr>
                <p:cNvPr id="7" name="Group 23"/>
                <p:cNvGrpSpPr>
                  <a:grpSpLocks/>
                </p:cNvGrpSpPr>
                <p:nvPr/>
              </p:nvGrpSpPr>
              <p:grpSpPr bwMode="auto">
                <a:xfrm>
                  <a:off x="287" y="2496"/>
                  <a:ext cx="4983" cy="327"/>
                  <a:chOff x="287" y="2496"/>
                  <a:chExt cx="4983" cy="327"/>
                </a:xfrm>
              </p:grpSpPr>
              <p:sp>
                <p:nvSpPr>
                  <p:cNvPr id="2178072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7" y="2496"/>
                    <a:ext cx="923" cy="327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ctr"/>
                    <a:r>
                      <a:rPr lang="en-US" sz="2800" b="1">
                        <a:solidFill>
                          <a:schemeClr val="tx1"/>
                        </a:solidFill>
                        <a:latin typeface="Courier New" pitchFamily="24" charset="0"/>
                      </a:rPr>
                      <a:t>opcode</a:t>
                    </a:r>
                    <a:endParaRPr lang="en-US" sz="2000"/>
                  </a:p>
                </p:txBody>
              </p:sp>
              <p:sp>
                <p:nvSpPr>
                  <p:cNvPr id="2178073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21" y="2496"/>
                    <a:ext cx="385" cy="327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ctr"/>
                    <a:r>
                      <a:rPr lang="en-US" sz="2800" b="1">
                        <a:solidFill>
                          <a:schemeClr val="tx1"/>
                        </a:solidFill>
                        <a:latin typeface="Courier New" pitchFamily="24" charset="0"/>
                      </a:rPr>
                      <a:t>rs</a:t>
                    </a:r>
                    <a:endParaRPr lang="en-US" sz="2000"/>
                  </a:p>
                </p:txBody>
              </p:sp>
              <p:sp>
                <p:nvSpPr>
                  <p:cNvPr id="2178074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20" y="2496"/>
                    <a:ext cx="385" cy="327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ctr"/>
                    <a:r>
                      <a:rPr lang="en-US" sz="2800" b="1">
                        <a:solidFill>
                          <a:schemeClr val="tx1"/>
                        </a:solidFill>
                        <a:latin typeface="Courier New" pitchFamily="24" charset="0"/>
                      </a:rPr>
                      <a:t>rt</a:t>
                    </a:r>
                    <a:endParaRPr lang="en-US" sz="2000"/>
                  </a:p>
                </p:txBody>
              </p:sp>
              <p:sp>
                <p:nvSpPr>
                  <p:cNvPr id="2178075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19" y="2496"/>
                    <a:ext cx="385" cy="327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ctr"/>
                    <a:r>
                      <a:rPr lang="en-US" sz="2800" b="1">
                        <a:solidFill>
                          <a:schemeClr val="tx1"/>
                        </a:solidFill>
                        <a:latin typeface="Courier New" pitchFamily="24" charset="0"/>
                      </a:rPr>
                      <a:t>rd</a:t>
                    </a:r>
                    <a:endParaRPr lang="en-US" sz="2000"/>
                  </a:p>
                </p:txBody>
              </p:sp>
              <p:sp>
                <p:nvSpPr>
                  <p:cNvPr id="2178076" name="Text 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82" y="2496"/>
                    <a:ext cx="788" cy="327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ctr"/>
                    <a:r>
                      <a:rPr lang="en-US" sz="2800" b="1">
                        <a:solidFill>
                          <a:schemeClr val="tx1"/>
                        </a:solidFill>
                        <a:latin typeface="Courier New" pitchFamily="24" charset="0"/>
                      </a:rPr>
                      <a:t>funct</a:t>
                    </a:r>
                    <a:endParaRPr lang="en-US" sz="2000"/>
                  </a:p>
                </p:txBody>
              </p:sp>
              <p:sp>
                <p:nvSpPr>
                  <p:cNvPr id="2178077" name="Text 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16" y="2496"/>
                    <a:ext cx="788" cy="327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ctr"/>
                    <a:r>
                      <a:rPr lang="en-US" sz="2800" b="1">
                        <a:solidFill>
                          <a:schemeClr val="tx1"/>
                        </a:solidFill>
                        <a:latin typeface="Courier New" pitchFamily="24" charset="0"/>
                      </a:rPr>
                      <a:t>shamt</a:t>
                    </a:r>
                    <a:endParaRPr lang="en-US" sz="2000"/>
                  </a:p>
                </p:txBody>
              </p:sp>
            </p:grpSp>
            <p:sp>
              <p:nvSpPr>
                <p:cNvPr id="2178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40" y="2496"/>
                  <a:ext cx="5136" cy="288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8079" name="Line 31"/>
                <p:cNvSpPr>
                  <a:spLocks noChangeShapeType="1"/>
                </p:cNvSpPr>
                <p:nvPr/>
              </p:nvSpPr>
              <p:spPr bwMode="auto">
                <a:xfrm>
                  <a:off x="1200" y="2496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8080" name="Line 32"/>
                <p:cNvSpPr>
                  <a:spLocks noChangeShapeType="1"/>
                </p:cNvSpPr>
                <p:nvPr/>
              </p:nvSpPr>
              <p:spPr bwMode="auto">
                <a:xfrm>
                  <a:off x="2016" y="2496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8081" name="Line 33"/>
                <p:cNvSpPr>
                  <a:spLocks noChangeShapeType="1"/>
                </p:cNvSpPr>
                <p:nvPr/>
              </p:nvSpPr>
              <p:spPr bwMode="auto">
                <a:xfrm>
                  <a:off x="2784" y="2496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8082" name="Line 34"/>
                <p:cNvSpPr>
                  <a:spLocks noChangeShapeType="1"/>
                </p:cNvSpPr>
                <p:nvPr/>
              </p:nvSpPr>
              <p:spPr bwMode="auto">
                <a:xfrm>
                  <a:off x="3600" y="2496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8083" name="Line 35"/>
                <p:cNvSpPr>
                  <a:spLocks noChangeShapeType="1"/>
                </p:cNvSpPr>
                <p:nvPr/>
              </p:nvSpPr>
              <p:spPr bwMode="auto">
                <a:xfrm>
                  <a:off x="4416" y="2496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78084" name="Text Box 36"/>
              <p:cNvSpPr txBox="1">
                <a:spLocks noChangeArrowheads="1"/>
              </p:cNvSpPr>
              <p:nvPr/>
            </p:nvSpPr>
            <p:spPr bwMode="auto">
              <a:xfrm>
                <a:off x="144" y="2409"/>
                <a:ext cx="254" cy="33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800" b="1" dirty="0">
                    <a:solidFill>
                      <a:schemeClr val="tx1"/>
                    </a:solidFill>
                    <a:latin typeface="18 VAG Rounded Bold   07390"/>
                  </a:rPr>
                  <a:t>R</a:t>
                </a:r>
                <a:endParaRPr lang="en-US" sz="2000" dirty="0">
                  <a:latin typeface="18 VAG Rounded Bold   07390"/>
                </a:endParaRPr>
              </a:p>
            </p:txBody>
          </p:sp>
          <p:sp>
            <p:nvSpPr>
              <p:cNvPr id="2178085" name="Text Box 37"/>
              <p:cNvSpPr txBox="1">
                <a:spLocks noChangeArrowheads="1"/>
              </p:cNvSpPr>
              <p:nvPr/>
            </p:nvSpPr>
            <p:spPr bwMode="auto">
              <a:xfrm>
                <a:off x="192" y="2736"/>
                <a:ext cx="178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800" b="1" dirty="0">
                    <a:solidFill>
                      <a:schemeClr val="tx1"/>
                    </a:solidFill>
                    <a:latin typeface="18 VAG Rounded Bold   07390"/>
                  </a:rPr>
                  <a:t>I</a:t>
                </a:r>
              </a:p>
            </p:txBody>
          </p:sp>
        </p:grpSp>
        <p:sp>
          <p:nvSpPr>
            <p:cNvPr id="2178086" name="Rectangle 38"/>
            <p:cNvSpPr>
              <a:spLocks noChangeArrowheads="1"/>
            </p:cNvSpPr>
            <p:nvPr/>
          </p:nvSpPr>
          <p:spPr bwMode="auto">
            <a:xfrm>
              <a:off x="432" y="1776"/>
              <a:ext cx="5136" cy="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8087" name="Line 39"/>
            <p:cNvSpPr>
              <a:spLocks noChangeShapeType="1"/>
            </p:cNvSpPr>
            <p:nvPr/>
          </p:nvSpPr>
          <p:spPr bwMode="auto">
            <a:xfrm>
              <a:off x="1392" y="177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8088" name="Text Box 40"/>
            <p:cNvSpPr txBox="1">
              <a:spLocks noChangeArrowheads="1"/>
            </p:cNvSpPr>
            <p:nvPr/>
          </p:nvSpPr>
          <p:spPr bwMode="auto">
            <a:xfrm>
              <a:off x="144" y="1769"/>
              <a:ext cx="22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b="1" dirty="0">
                  <a:solidFill>
                    <a:schemeClr val="tx1"/>
                  </a:solidFill>
                  <a:latin typeface="18 VAG Rounded Bold   07390"/>
                </a:rPr>
                <a:t>J</a:t>
              </a:r>
            </a:p>
          </p:txBody>
        </p:sp>
        <p:sp>
          <p:nvSpPr>
            <p:cNvPr id="2178089" name="Text Box 41"/>
            <p:cNvSpPr txBox="1">
              <a:spLocks noChangeArrowheads="1"/>
            </p:cNvSpPr>
            <p:nvPr/>
          </p:nvSpPr>
          <p:spPr bwMode="auto">
            <a:xfrm>
              <a:off x="2256" y="1776"/>
              <a:ext cx="199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Courier New" pitchFamily="24" charset="0"/>
                </a:rPr>
                <a:t>target address</a:t>
              </a:r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178090" name="Text Box 42"/>
            <p:cNvSpPr txBox="1">
              <a:spLocks noChangeArrowheads="1"/>
            </p:cNvSpPr>
            <p:nvPr/>
          </p:nvSpPr>
          <p:spPr bwMode="auto">
            <a:xfrm>
              <a:off x="480" y="1785"/>
              <a:ext cx="92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Courier New" pitchFamily="24" charset="0"/>
                </a:rPr>
                <a:t>opcode</a:t>
              </a:r>
              <a:endParaRPr lang="en-US" sz="2800" b="1">
                <a:solidFill>
                  <a:schemeClr val="tx1"/>
                </a:solidFill>
              </a:endParaRPr>
            </a:p>
          </p:txBody>
        </p:sp>
      </p:grpSp>
      <p:sp>
        <p:nvSpPr>
          <p:cNvPr id="43" name="Title 4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conclusion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475288"/>
          </a:xfrm>
        </p:spPr>
        <p:txBody>
          <a:bodyPr/>
          <a:lstStyle/>
          <a:p>
            <a:r>
              <a:rPr lang="en-US" dirty="0"/>
              <a:t>Problem 0: Unsigned # sign-extended?</a:t>
            </a:r>
          </a:p>
          <a:p>
            <a:pPr lvl="1"/>
            <a:r>
              <a:rPr lang="en-US" dirty="0" err="1">
                <a:latin typeface="Courier New" pitchFamily="24" charset="0"/>
              </a:rPr>
              <a:t>addiu</a:t>
            </a:r>
            <a:r>
              <a:rPr lang="en-US" dirty="0"/>
              <a:t>, </a:t>
            </a:r>
            <a:r>
              <a:rPr lang="en-US" dirty="0" err="1">
                <a:latin typeface="Courier New" pitchFamily="24" charset="0"/>
              </a:rPr>
              <a:t>sltiu</a:t>
            </a:r>
            <a:r>
              <a:rPr lang="en-US" dirty="0"/>
              <a:t>, </a:t>
            </a:r>
            <a:r>
              <a:rPr lang="en-US" dirty="0">
                <a:solidFill>
                  <a:schemeClr val="accent2"/>
                </a:solidFill>
              </a:rPr>
              <a:t>sign-extends</a:t>
            </a:r>
            <a:r>
              <a:rPr lang="en-US" dirty="0"/>
              <a:t> </a:t>
            </a:r>
            <a:r>
              <a:rPr lang="en-US" dirty="0" err="1"/>
              <a:t>immediates</a:t>
            </a:r>
            <a:r>
              <a:rPr lang="en-US" dirty="0"/>
              <a:t> to 32 bits. Thus, # is a “signed” integer.</a:t>
            </a:r>
          </a:p>
          <a:p>
            <a:r>
              <a:rPr lang="en-US" dirty="0"/>
              <a:t>Rationale</a:t>
            </a:r>
          </a:p>
          <a:p>
            <a:pPr lvl="1"/>
            <a:r>
              <a:rPr lang="en-US" dirty="0" err="1">
                <a:latin typeface="Courier New" pitchFamily="24" charset="0"/>
              </a:rPr>
              <a:t>addiu</a:t>
            </a:r>
            <a:r>
              <a:rPr lang="en-US" dirty="0"/>
              <a:t> so that can add </a:t>
            </a:r>
            <a:r>
              <a:rPr lang="en-US" dirty="0" err="1"/>
              <a:t>w</a:t>
            </a:r>
            <a:r>
              <a:rPr lang="en-US" dirty="0"/>
              <a:t>/out overflow</a:t>
            </a:r>
          </a:p>
          <a:p>
            <a:pPr lvl="2"/>
            <a:r>
              <a:rPr lang="en-US" dirty="0"/>
              <a:t>See K&amp;R pp. 230, 305</a:t>
            </a:r>
          </a:p>
          <a:p>
            <a:pPr lvl="1"/>
            <a:r>
              <a:rPr lang="en-US" dirty="0" err="1">
                <a:latin typeface="Courier New" pitchFamily="24" charset="0"/>
              </a:rPr>
              <a:t>sltiu</a:t>
            </a:r>
            <a:r>
              <a:rPr lang="en-US" dirty="0"/>
              <a:t> suffers so that we can have easy HW</a:t>
            </a:r>
          </a:p>
          <a:p>
            <a:pPr lvl="2"/>
            <a:r>
              <a:rPr lang="en-US" dirty="0"/>
              <a:t>Does this mean we’ll get wrong answers?</a:t>
            </a:r>
          </a:p>
          <a:p>
            <a:pPr lvl="2"/>
            <a:r>
              <a:rPr lang="en-US" dirty="0"/>
              <a:t>Nope, it means assembler has to handle any unsigned immediate 2</a:t>
            </a:r>
            <a:r>
              <a:rPr lang="en-US" baseline="30000" dirty="0"/>
              <a:t>15</a:t>
            </a:r>
            <a:r>
              <a:rPr lang="en-US" dirty="0"/>
              <a:t> ≤ </a:t>
            </a:r>
            <a:r>
              <a:rPr lang="en-US" dirty="0" err="1"/>
              <a:t>n</a:t>
            </a:r>
            <a:r>
              <a:rPr lang="en-US" dirty="0"/>
              <a:t> &lt; 2</a:t>
            </a:r>
            <a:r>
              <a:rPr lang="en-US" baseline="30000" dirty="0"/>
              <a:t>16</a:t>
            </a:r>
            <a:r>
              <a:rPr lang="en-US" dirty="0"/>
              <a:t> (I.e., with a </a:t>
            </a:r>
            <a:r>
              <a:rPr lang="en-US" dirty="0">
                <a:latin typeface="Courier New"/>
                <a:cs typeface="Courier New"/>
              </a:rPr>
              <a:t>1</a:t>
            </a:r>
            <a:r>
              <a:rPr lang="en-US" dirty="0"/>
              <a:t> in the 15th bit and </a:t>
            </a:r>
            <a:r>
              <a:rPr lang="en-US" dirty="0">
                <a:latin typeface="Courier New"/>
                <a:cs typeface="Courier New"/>
              </a:rPr>
              <a:t>0</a:t>
            </a:r>
            <a:r>
              <a:rPr lang="en-US" dirty="0"/>
              <a:t>s in the upper 2 bytes) as it does for numbers that are too large. </a:t>
            </a:r>
            <a:r>
              <a:rPr lang="en-US" sz="3200" dirty="0" err="1">
                <a:latin typeface="Symbol" pitchFamily="24" charset="2"/>
              </a:rPr>
              <a:t></a:t>
            </a:r>
            <a:endParaRPr lang="en-US" sz="3200" dirty="0">
              <a:solidFill>
                <a:srgbClr val="000550"/>
              </a:solidFill>
              <a:latin typeface="Symbol" pitchFamily="24" charset="2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I-Format Problems (0/3)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6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7848600" cy="3111500"/>
          </a:xfrm>
        </p:spPr>
        <p:txBody>
          <a:bodyPr/>
          <a:lstStyle/>
          <a:p>
            <a:r>
              <a:rPr lang="en-US" dirty="0"/>
              <a:t>Problem: </a:t>
            </a:r>
          </a:p>
          <a:p>
            <a:pPr lvl="1"/>
            <a:r>
              <a:rPr lang="en-US" dirty="0"/>
              <a:t>Chances are that </a:t>
            </a:r>
            <a:r>
              <a:rPr lang="en-US" dirty="0" err="1">
                <a:latin typeface="Courier New" pitchFamily="24" charset="0"/>
              </a:rPr>
              <a:t>addi</a:t>
            </a:r>
            <a:r>
              <a:rPr lang="en-US" dirty="0"/>
              <a:t>, </a:t>
            </a:r>
            <a:r>
              <a:rPr lang="en-US" dirty="0" err="1">
                <a:latin typeface="Courier New" pitchFamily="24" charset="0"/>
              </a:rPr>
              <a:t>lw</a:t>
            </a:r>
            <a:r>
              <a:rPr lang="en-US" dirty="0"/>
              <a:t>, </a:t>
            </a:r>
            <a:r>
              <a:rPr lang="en-US" dirty="0" err="1">
                <a:latin typeface="Courier New" pitchFamily="24" charset="0"/>
              </a:rPr>
              <a:t>sw</a:t>
            </a:r>
            <a:r>
              <a:rPr lang="en-US" dirty="0"/>
              <a:t> and </a:t>
            </a:r>
            <a:r>
              <a:rPr lang="en-US" dirty="0" err="1">
                <a:latin typeface="Courier New" pitchFamily="24" charset="0"/>
              </a:rPr>
              <a:t>slti</a:t>
            </a:r>
            <a:r>
              <a:rPr lang="en-US" dirty="0"/>
              <a:t> will use </a:t>
            </a:r>
            <a:r>
              <a:rPr lang="en-US" dirty="0" err="1"/>
              <a:t>immediates</a:t>
            </a:r>
            <a:r>
              <a:rPr lang="en-US" dirty="0"/>
              <a:t> small enough to fit in the immediate field.</a:t>
            </a:r>
          </a:p>
          <a:p>
            <a:pPr lvl="1"/>
            <a:r>
              <a:rPr lang="en-US" dirty="0"/>
              <a:t>…but what if it’s too big?</a:t>
            </a:r>
          </a:p>
          <a:p>
            <a:pPr lvl="1"/>
            <a:r>
              <a:rPr lang="en-US" dirty="0"/>
              <a:t>We need a way to deal with a 32-bit immediate in any I-format instruction.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I-Format Problem (1/3)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7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153400" cy="5399088"/>
          </a:xfrm>
        </p:spPr>
        <p:txBody>
          <a:bodyPr/>
          <a:lstStyle/>
          <a:p>
            <a:r>
              <a:rPr lang="en-US" dirty="0"/>
              <a:t>Solution to Problem:</a:t>
            </a:r>
          </a:p>
          <a:p>
            <a:pPr lvl="1"/>
            <a:r>
              <a:rPr lang="en-US" dirty="0"/>
              <a:t>Handle it in software + new instruction</a:t>
            </a:r>
          </a:p>
          <a:p>
            <a:pPr lvl="1"/>
            <a:r>
              <a:rPr lang="en-US" dirty="0"/>
              <a:t>Don’t change the current instructions: instead, add a new instruction to help out</a:t>
            </a:r>
          </a:p>
          <a:p>
            <a:r>
              <a:rPr lang="en-US" dirty="0"/>
              <a:t>New instruction:</a:t>
            </a:r>
          </a:p>
          <a:p>
            <a:pPr lvl="1">
              <a:buFontTx/>
              <a:buNone/>
            </a:pPr>
            <a:r>
              <a:rPr lang="en-US" dirty="0"/>
              <a:t>		</a:t>
            </a:r>
            <a:r>
              <a:rPr lang="en-US" dirty="0" err="1">
                <a:latin typeface="Courier New" pitchFamily="24" charset="0"/>
              </a:rPr>
              <a:t>lui</a:t>
            </a:r>
            <a:r>
              <a:rPr lang="en-US" dirty="0">
                <a:latin typeface="Courier New" pitchFamily="24" charset="0"/>
              </a:rPr>
              <a:t>   register, immediate</a:t>
            </a:r>
            <a:endParaRPr lang="en-US" dirty="0"/>
          </a:p>
          <a:p>
            <a:pPr lvl="1"/>
            <a:r>
              <a:rPr lang="en-US" dirty="0"/>
              <a:t>stands for </a:t>
            </a:r>
            <a:r>
              <a:rPr lang="en-US" dirty="0">
                <a:solidFill>
                  <a:schemeClr val="accent2"/>
                </a:solidFill>
              </a:rPr>
              <a:t>L</a:t>
            </a:r>
            <a:r>
              <a:rPr lang="en-US" dirty="0"/>
              <a:t>oad </a:t>
            </a:r>
            <a:r>
              <a:rPr lang="en-US" dirty="0">
                <a:solidFill>
                  <a:schemeClr val="accent2"/>
                </a:solidFill>
              </a:rPr>
              <a:t>U</a:t>
            </a:r>
            <a:r>
              <a:rPr lang="en-US" dirty="0"/>
              <a:t>pper </a:t>
            </a:r>
            <a:r>
              <a:rPr lang="en-US" dirty="0">
                <a:solidFill>
                  <a:schemeClr val="accent2"/>
                </a:solidFill>
              </a:rPr>
              <a:t>I</a:t>
            </a:r>
            <a:r>
              <a:rPr lang="en-US" dirty="0"/>
              <a:t>mmediate</a:t>
            </a:r>
          </a:p>
          <a:p>
            <a:pPr lvl="1"/>
            <a:r>
              <a:rPr lang="en-US" dirty="0"/>
              <a:t>takes 16-bit immediate and puts these bits in the upper half (high order half) of the register</a:t>
            </a:r>
          </a:p>
          <a:p>
            <a:pPr lvl="1"/>
            <a:r>
              <a:rPr lang="en-US" dirty="0"/>
              <a:t>sets lower half to </a:t>
            </a:r>
            <a:r>
              <a:rPr lang="en-US" dirty="0">
                <a:latin typeface="Courier New"/>
                <a:cs typeface="Courier New"/>
              </a:rPr>
              <a:t>0</a:t>
            </a:r>
            <a:r>
              <a:rPr lang="en-US" dirty="0"/>
              <a:t>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I-Format Problem (2/3)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82000" cy="5276850"/>
          </a:xfrm>
        </p:spPr>
        <p:txBody>
          <a:bodyPr/>
          <a:lstStyle/>
          <a:p>
            <a:r>
              <a:rPr lang="en-US" dirty="0"/>
              <a:t>Solution to Problem (continued):</a:t>
            </a:r>
          </a:p>
          <a:p>
            <a:pPr lvl="1"/>
            <a:r>
              <a:rPr lang="en-US" dirty="0"/>
              <a:t>So how does </a:t>
            </a:r>
            <a:r>
              <a:rPr lang="en-US" dirty="0" err="1">
                <a:latin typeface="Courier New" pitchFamily="24" charset="0"/>
              </a:rPr>
              <a:t>lui</a:t>
            </a:r>
            <a:r>
              <a:rPr lang="en-US" dirty="0"/>
              <a:t> help us?</a:t>
            </a:r>
          </a:p>
          <a:p>
            <a:pPr lvl="1"/>
            <a:r>
              <a:rPr lang="en-US" dirty="0"/>
              <a:t>Example:</a:t>
            </a:r>
          </a:p>
          <a:p>
            <a:pPr lvl="2">
              <a:buFont typeface="Wingdings" pitchFamily="24" charset="2"/>
              <a:buNone/>
            </a:pPr>
            <a:r>
              <a:rPr lang="en-US" dirty="0"/>
              <a:t>	        </a:t>
            </a:r>
            <a:r>
              <a:rPr lang="en-US" dirty="0" err="1">
                <a:latin typeface="Courier New" pitchFamily="24" charset="0"/>
              </a:rPr>
              <a:t>addiu</a:t>
            </a:r>
            <a:r>
              <a:rPr lang="en-US" dirty="0">
                <a:latin typeface="Courier New" pitchFamily="24" charset="0"/>
              </a:rPr>
              <a:t> $t0,$t0, 0xABABCDCD</a:t>
            </a:r>
            <a:endParaRPr lang="en-US" dirty="0"/>
          </a:p>
          <a:p>
            <a:pPr lvl="1">
              <a:buFont typeface="Wingdings" pitchFamily="24" charset="2"/>
              <a:buNone/>
            </a:pPr>
            <a:r>
              <a:rPr lang="en-US" dirty="0"/>
              <a:t>…becomes</a:t>
            </a:r>
          </a:p>
          <a:p>
            <a:pPr lvl="1">
              <a:buFont typeface="Wingdings" pitchFamily="24" charset="2"/>
              <a:buNone/>
            </a:pPr>
            <a:r>
              <a:rPr lang="en-US" dirty="0">
                <a:latin typeface="Courier New" pitchFamily="24" charset="0"/>
              </a:rPr>
              <a:t>      </a:t>
            </a:r>
            <a:r>
              <a:rPr lang="en-US" dirty="0" err="1">
                <a:solidFill>
                  <a:srgbClr val="94F0E4"/>
                </a:solidFill>
                <a:latin typeface="Courier New" pitchFamily="24" charset="0"/>
              </a:rPr>
              <a:t>lui</a:t>
            </a:r>
            <a:r>
              <a:rPr lang="en-US" dirty="0">
                <a:solidFill>
                  <a:srgbClr val="94F0E4"/>
                </a:solidFill>
                <a:latin typeface="Courier New" pitchFamily="24" charset="0"/>
              </a:rPr>
              <a:t> $at 0xABAB</a:t>
            </a:r>
            <a:br>
              <a:rPr lang="en-US" dirty="0">
                <a:solidFill>
                  <a:srgbClr val="94F0E4"/>
                </a:solidFill>
                <a:latin typeface="Courier New" pitchFamily="24" charset="0"/>
              </a:rPr>
            </a:br>
            <a:r>
              <a:rPr lang="en-US" dirty="0">
                <a:solidFill>
                  <a:srgbClr val="94F0E4"/>
                </a:solidFill>
                <a:latin typeface="Courier New" pitchFamily="24" charset="0"/>
              </a:rPr>
              <a:t>     </a:t>
            </a:r>
            <a:r>
              <a:rPr lang="en-US" dirty="0" err="1">
                <a:solidFill>
                  <a:srgbClr val="94F0E4"/>
                </a:solidFill>
                <a:latin typeface="Courier New" pitchFamily="24" charset="0"/>
              </a:rPr>
              <a:t>ori</a:t>
            </a:r>
            <a:r>
              <a:rPr lang="en-US" dirty="0">
                <a:solidFill>
                  <a:srgbClr val="94F0E4"/>
                </a:solidFill>
                <a:latin typeface="Courier New" pitchFamily="24" charset="0"/>
              </a:rPr>
              <a:t> $at, $at, 0xCDCD</a:t>
            </a:r>
            <a:br>
              <a:rPr lang="en-US" dirty="0">
                <a:solidFill>
                  <a:srgbClr val="94F0E4"/>
                </a:solidFill>
                <a:latin typeface="Courier New" pitchFamily="24" charset="0"/>
              </a:rPr>
            </a:br>
            <a:r>
              <a:rPr lang="en-US" dirty="0">
                <a:solidFill>
                  <a:srgbClr val="94F0E4"/>
                </a:solidFill>
                <a:latin typeface="Courier New" pitchFamily="24" charset="0"/>
              </a:rPr>
              <a:t>     </a:t>
            </a:r>
            <a:r>
              <a:rPr lang="en-US" dirty="0" err="1">
                <a:solidFill>
                  <a:srgbClr val="94F0E4"/>
                </a:solidFill>
                <a:latin typeface="Courier New" pitchFamily="24" charset="0"/>
              </a:rPr>
              <a:t>addu</a:t>
            </a:r>
            <a:r>
              <a:rPr lang="en-US" dirty="0">
                <a:solidFill>
                  <a:srgbClr val="94F0E4"/>
                </a:solidFill>
                <a:latin typeface="Courier New" pitchFamily="24" charset="0"/>
              </a:rPr>
              <a:t> $t0,$t0,$at</a:t>
            </a:r>
          </a:p>
          <a:p>
            <a:pPr lvl="1"/>
            <a:r>
              <a:rPr lang="en-US" dirty="0"/>
              <a:t>Now each I-format instruction has only a 16-bit immediate.</a:t>
            </a:r>
          </a:p>
          <a:p>
            <a:pPr lvl="1"/>
            <a:r>
              <a:rPr lang="en-US" dirty="0"/>
              <a:t>Wouldn’t it be nice if the assembler would this for us automatically?  (later)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I-Format Problems (3/3)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Branches: PC-Relative Addressing (1/5)</a:t>
            </a:r>
            <a:endParaRPr lang="en-US" dirty="0"/>
          </a:p>
        </p:txBody>
      </p:sp>
      <p:sp>
        <p:nvSpPr>
          <p:cNvPr id="215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I-Format</a:t>
            </a:r>
          </a:p>
          <a:p>
            <a:endParaRPr lang="en-US" dirty="0"/>
          </a:p>
          <a:p>
            <a:r>
              <a:rPr lang="en-US" dirty="0" err="1">
                <a:latin typeface="Courier New"/>
                <a:cs typeface="Courier New"/>
              </a:rPr>
              <a:t>opcode</a:t>
            </a:r>
            <a:r>
              <a:rPr lang="en-US" dirty="0"/>
              <a:t> specifies </a:t>
            </a:r>
            <a:r>
              <a:rPr lang="en-US" dirty="0" err="1">
                <a:latin typeface="Courier New"/>
                <a:cs typeface="Courier New"/>
              </a:rPr>
              <a:t>beq</a:t>
            </a:r>
            <a:r>
              <a:rPr lang="en-US" dirty="0"/>
              <a:t> versus </a:t>
            </a:r>
            <a:r>
              <a:rPr lang="en-US" dirty="0" err="1">
                <a:latin typeface="Courier New"/>
                <a:cs typeface="Courier New"/>
              </a:rPr>
              <a:t>bne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rs</a:t>
            </a:r>
            <a:r>
              <a:rPr lang="en-US" dirty="0">
                <a:latin typeface="18 VAG Rounded Bol"/>
                <a:cs typeface="18 VAG Rounded Bol"/>
              </a:rPr>
              <a:t> </a:t>
            </a:r>
            <a:r>
              <a:rPr lang="en-US" dirty="0"/>
              <a:t>and </a:t>
            </a:r>
            <a:r>
              <a:rPr lang="en-US" dirty="0" err="1">
                <a:latin typeface="Courier New"/>
                <a:cs typeface="Courier New"/>
              </a:rPr>
              <a:t>rt</a:t>
            </a:r>
            <a:r>
              <a:rPr lang="en-US" dirty="0"/>
              <a:t> specify registers to compare</a:t>
            </a:r>
          </a:p>
          <a:p>
            <a:r>
              <a:rPr lang="en-US" dirty="0"/>
              <a:t>What can immediate specify?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immediate</a:t>
            </a:r>
            <a:r>
              <a:rPr lang="en-US" dirty="0"/>
              <a:t> is only 16 bits</a:t>
            </a:r>
          </a:p>
          <a:p>
            <a:pPr lvl="1"/>
            <a:r>
              <a:rPr lang="en-US" dirty="0"/>
              <a:t>PC (Program Counter) has byte address of current instruction being executed; </a:t>
            </a:r>
            <a:br>
              <a:rPr lang="en-US" dirty="0"/>
            </a:br>
            <a:r>
              <a:rPr lang="en-US" dirty="0"/>
              <a:t>32-bit pointer to memory </a:t>
            </a:r>
          </a:p>
          <a:p>
            <a:pPr lvl="1"/>
            <a:r>
              <a:rPr lang="en-US" dirty="0"/>
              <a:t>So </a:t>
            </a:r>
            <a:r>
              <a:rPr lang="en-US" dirty="0">
                <a:latin typeface="Courier New"/>
                <a:cs typeface="Courier New"/>
              </a:rPr>
              <a:t>immediate</a:t>
            </a:r>
            <a:r>
              <a:rPr lang="en-US" dirty="0"/>
              <a:t> cannot specify entire address to branch to.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7200" y="1600200"/>
            <a:ext cx="8153400" cy="976313"/>
            <a:chOff x="432" y="3120"/>
            <a:chExt cx="5136" cy="615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99" y="3120"/>
              <a:ext cx="4647" cy="327"/>
              <a:chOff x="287" y="2496"/>
              <a:chExt cx="4647" cy="327"/>
            </a:xfrm>
          </p:grpSpPr>
          <p:sp>
            <p:nvSpPr>
              <p:cNvPr id="2159622" name="Text Box 6"/>
              <p:cNvSpPr txBox="1">
                <a:spLocks noChangeArrowheads="1"/>
              </p:cNvSpPr>
              <p:nvPr/>
            </p:nvSpPr>
            <p:spPr bwMode="auto">
              <a:xfrm>
                <a:off x="287" y="2496"/>
                <a:ext cx="923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24" charset="0"/>
                  </a:rPr>
                  <a:t>opcode</a:t>
                </a:r>
                <a:endParaRPr lang="en-US" sz="2000"/>
              </a:p>
            </p:txBody>
          </p:sp>
          <p:sp>
            <p:nvSpPr>
              <p:cNvPr id="2159623" name="Text Box 7"/>
              <p:cNvSpPr txBox="1">
                <a:spLocks noChangeArrowheads="1"/>
              </p:cNvSpPr>
              <p:nvPr/>
            </p:nvSpPr>
            <p:spPr bwMode="auto">
              <a:xfrm>
                <a:off x="1421" y="2496"/>
                <a:ext cx="385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24" charset="0"/>
                  </a:rPr>
                  <a:t>rs</a:t>
                </a:r>
                <a:endParaRPr lang="en-US" sz="2000"/>
              </a:p>
            </p:txBody>
          </p:sp>
          <p:sp>
            <p:nvSpPr>
              <p:cNvPr id="2159624" name="Text Box 8"/>
              <p:cNvSpPr txBox="1">
                <a:spLocks noChangeArrowheads="1"/>
              </p:cNvSpPr>
              <p:nvPr/>
            </p:nvSpPr>
            <p:spPr bwMode="auto">
              <a:xfrm>
                <a:off x="2220" y="2496"/>
                <a:ext cx="385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24" charset="0"/>
                  </a:rPr>
                  <a:t>rt</a:t>
                </a:r>
                <a:endParaRPr lang="en-US" sz="2000"/>
              </a:p>
            </p:txBody>
          </p:sp>
          <p:sp>
            <p:nvSpPr>
              <p:cNvPr id="2159625" name="Text Box 9"/>
              <p:cNvSpPr txBox="1">
                <a:spLocks noChangeArrowheads="1"/>
              </p:cNvSpPr>
              <p:nvPr/>
            </p:nvSpPr>
            <p:spPr bwMode="auto">
              <a:xfrm>
                <a:off x="3153" y="2546"/>
                <a:ext cx="11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endParaRPr lang="en-US" sz="2000"/>
              </a:p>
            </p:txBody>
          </p:sp>
          <p:sp>
            <p:nvSpPr>
              <p:cNvPr id="2159626" name="Text Box 10"/>
              <p:cNvSpPr txBox="1">
                <a:spLocks noChangeArrowheads="1"/>
              </p:cNvSpPr>
              <p:nvPr/>
            </p:nvSpPr>
            <p:spPr bwMode="auto">
              <a:xfrm>
                <a:off x="4818" y="2546"/>
                <a:ext cx="11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endParaRPr lang="en-US" sz="2000"/>
              </a:p>
            </p:txBody>
          </p:sp>
          <p:sp>
            <p:nvSpPr>
              <p:cNvPr id="2159627" name="Text Box 11"/>
              <p:cNvSpPr txBox="1">
                <a:spLocks noChangeArrowheads="1"/>
              </p:cNvSpPr>
              <p:nvPr/>
            </p:nvSpPr>
            <p:spPr bwMode="auto">
              <a:xfrm>
                <a:off x="3347" y="2496"/>
                <a:ext cx="1326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24" charset="0"/>
                  </a:rPr>
                  <a:t>immediate</a:t>
                </a:r>
                <a:endParaRPr lang="en-US" sz="2000"/>
              </a:p>
            </p:txBody>
          </p:sp>
        </p:grpSp>
        <p:sp>
          <p:nvSpPr>
            <p:cNvPr id="2159628" name="Rectangle 12"/>
            <p:cNvSpPr>
              <a:spLocks noChangeArrowheads="1"/>
            </p:cNvSpPr>
            <p:nvPr/>
          </p:nvSpPr>
          <p:spPr bwMode="auto">
            <a:xfrm>
              <a:off x="432" y="3120"/>
              <a:ext cx="5136" cy="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9629" name="Line 13"/>
            <p:cNvSpPr>
              <a:spLocks noChangeShapeType="1"/>
            </p:cNvSpPr>
            <p:nvPr/>
          </p:nvSpPr>
          <p:spPr bwMode="auto">
            <a:xfrm>
              <a:off x="1392" y="312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9630" name="Line 14"/>
            <p:cNvSpPr>
              <a:spLocks noChangeShapeType="1"/>
            </p:cNvSpPr>
            <p:nvPr/>
          </p:nvSpPr>
          <p:spPr bwMode="auto">
            <a:xfrm>
              <a:off x="2208" y="312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9631" name="Line 15"/>
            <p:cNvSpPr>
              <a:spLocks noChangeShapeType="1"/>
            </p:cNvSpPr>
            <p:nvPr/>
          </p:nvSpPr>
          <p:spPr bwMode="auto">
            <a:xfrm>
              <a:off x="2976" y="312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9632" name="Text Box 16"/>
            <p:cNvSpPr txBox="1">
              <a:spLocks noChangeArrowheads="1"/>
            </p:cNvSpPr>
            <p:nvPr/>
          </p:nvSpPr>
          <p:spPr bwMode="auto">
            <a:xfrm>
              <a:off x="528" y="3408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159633" name="Text Box 17"/>
            <p:cNvSpPr txBox="1">
              <a:spLocks noChangeArrowheads="1"/>
            </p:cNvSpPr>
            <p:nvPr/>
          </p:nvSpPr>
          <p:spPr bwMode="auto">
            <a:xfrm>
              <a:off x="1440" y="3408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159634" name="Text Box 18"/>
            <p:cNvSpPr txBox="1">
              <a:spLocks noChangeArrowheads="1"/>
            </p:cNvSpPr>
            <p:nvPr/>
          </p:nvSpPr>
          <p:spPr bwMode="auto">
            <a:xfrm>
              <a:off x="2208" y="3408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159635" name="Text Box 19"/>
            <p:cNvSpPr txBox="1">
              <a:spLocks noChangeArrowheads="1"/>
            </p:cNvSpPr>
            <p:nvPr/>
          </p:nvSpPr>
          <p:spPr bwMode="auto">
            <a:xfrm>
              <a:off x="3840" y="3408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153400" cy="4524375"/>
          </a:xfrm>
        </p:spPr>
        <p:txBody>
          <a:bodyPr/>
          <a:lstStyle/>
          <a:p>
            <a:r>
              <a:rPr lang="en-US" dirty="0"/>
              <a:t>How do we typically use branches?</a:t>
            </a:r>
          </a:p>
          <a:p>
            <a:pPr lvl="1"/>
            <a:r>
              <a:rPr lang="en-US" dirty="0"/>
              <a:t>Answer: </a:t>
            </a:r>
            <a:r>
              <a:rPr lang="en-US" dirty="0">
                <a:latin typeface="Courier New" pitchFamily="24" charset="0"/>
              </a:rPr>
              <a:t>if-else</a:t>
            </a:r>
            <a:r>
              <a:rPr lang="en-US" dirty="0"/>
              <a:t>, </a:t>
            </a:r>
            <a:r>
              <a:rPr lang="en-US" dirty="0">
                <a:latin typeface="Courier New" pitchFamily="24" charset="0"/>
              </a:rPr>
              <a:t>while</a:t>
            </a:r>
            <a:r>
              <a:rPr lang="en-US" dirty="0"/>
              <a:t>, </a:t>
            </a:r>
            <a:r>
              <a:rPr lang="en-US" dirty="0">
                <a:latin typeface="Courier New" pitchFamily="24" charset="0"/>
              </a:rPr>
              <a:t>for</a:t>
            </a:r>
            <a:endParaRPr lang="en-US" dirty="0"/>
          </a:p>
          <a:p>
            <a:pPr lvl="1"/>
            <a:r>
              <a:rPr lang="en-US" dirty="0"/>
              <a:t>Loops are generally small: usually up to 50 instructions</a:t>
            </a:r>
          </a:p>
          <a:p>
            <a:pPr lvl="1"/>
            <a:r>
              <a:rPr lang="en-US" dirty="0"/>
              <a:t>Function calls and unconditional jumps are done using jump instructions (</a:t>
            </a:r>
            <a:r>
              <a:rPr lang="en-US" dirty="0" err="1">
                <a:latin typeface="Courier New" pitchFamily="24" charset="0"/>
              </a:rPr>
              <a:t>j</a:t>
            </a:r>
            <a:r>
              <a:rPr lang="en-US" dirty="0"/>
              <a:t> and </a:t>
            </a:r>
            <a:r>
              <a:rPr lang="en-US" dirty="0" err="1">
                <a:latin typeface="Courier New" pitchFamily="24" charset="0"/>
              </a:rPr>
              <a:t>jal</a:t>
            </a:r>
            <a:r>
              <a:rPr lang="en-US" dirty="0"/>
              <a:t>), not the branches.</a:t>
            </a:r>
          </a:p>
          <a:p>
            <a:r>
              <a:rPr lang="en-US" dirty="0"/>
              <a:t>Conclusion: may want to branch to anywhere in memory, but a branch often changes </a:t>
            </a:r>
            <a:r>
              <a:rPr lang="en-US" dirty="0">
                <a:solidFill>
                  <a:schemeClr val="accent2"/>
                </a:solidFill>
              </a:rPr>
              <a:t>PC</a:t>
            </a:r>
            <a:r>
              <a:rPr lang="en-US" dirty="0"/>
              <a:t> by a small amount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458200" cy="914400"/>
          </a:xfrm>
        </p:spPr>
        <p:txBody>
          <a:bodyPr/>
          <a:lstStyle/>
          <a:p>
            <a:r>
              <a:rPr lang="en-US" dirty="0"/>
              <a:t>Branches: PC-Relative Addressing (2/5)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7848600" cy="4289425"/>
          </a:xfrm>
        </p:spPr>
        <p:txBody>
          <a:bodyPr/>
          <a:lstStyle/>
          <a:p>
            <a:r>
              <a:rPr lang="en-US" dirty="0"/>
              <a:t>Solution to branches in a 32-bit instruction: </a:t>
            </a:r>
            <a:r>
              <a:rPr lang="en-US" dirty="0">
                <a:solidFill>
                  <a:schemeClr val="accent2"/>
                </a:solidFill>
              </a:rPr>
              <a:t>PC-Relative Addressing</a:t>
            </a:r>
          </a:p>
          <a:p>
            <a:r>
              <a:rPr lang="en-US" dirty="0"/>
              <a:t>Let the 16-bit immediate field be a signed two’s complement integer to be </a:t>
            </a:r>
            <a:r>
              <a:rPr lang="en-US" i="1" dirty="0">
                <a:solidFill>
                  <a:schemeClr val="accent2"/>
                </a:solidFill>
              </a:rPr>
              <a:t>added</a:t>
            </a:r>
            <a:r>
              <a:rPr lang="en-US" dirty="0"/>
              <a:t> to the PC if we take the branch.</a:t>
            </a:r>
          </a:p>
          <a:p>
            <a:r>
              <a:rPr lang="en-US" dirty="0"/>
              <a:t>Now we can branch ± 2</a:t>
            </a:r>
            <a:r>
              <a:rPr lang="en-US" baseline="30000" dirty="0"/>
              <a:t>15</a:t>
            </a:r>
            <a:r>
              <a:rPr lang="en-US" dirty="0"/>
              <a:t> bytes from the PC, which should be enough to cover almost any loop.</a:t>
            </a:r>
          </a:p>
          <a:p>
            <a:r>
              <a:rPr lang="en-US" dirty="0"/>
              <a:t>Any ideas to further optimize this?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914400"/>
          </a:xfrm>
        </p:spPr>
        <p:txBody>
          <a:bodyPr/>
          <a:lstStyle/>
          <a:p>
            <a:r>
              <a:rPr lang="en-US" dirty="0"/>
              <a:t>Branches: PC-Relative Addressing (3/5)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ヒラギノ丸ゴ Pro W4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35479</TotalTime>
  <Pages>47</Pages>
  <Words>1059</Words>
  <Application>Microsoft Office PowerPoint</Application>
  <PresentationFormat>信纸(8.5x11 英寸)</PresentationFormat>
  <Paragraphs>191</Paragraphs>
  <Slides>22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41" baseType="lpstr">
      <vt:lpstr>18 VAG Rounded Black   09390</vt:lpstr>
      <vt:lpstr>18 VAG Rounded Bol</vt:lpstr>
      <vt:lpstr>18 VAG Rounded Bold   07390</vt:lpstr>
      <vt:lpstr>18 VAG Rounded Light   02390</vt:lpstr>
      <vt:lpstr>18 VAG Rounded Thin   55390</vt:lpstr>
      <vt:lpstr>AppleGaramond Bd</vt:lpstr>
      <vt:lpstr>B VAG Rounded Bold</vt:lpstr>
      <vt:lpstr>MS PGothic</vt:lpstr>
      <vt:lpstr>MS PGothic</vt:lpstr>
      <vt:lpstr>Arial</vt:lpstr>
      <vt:lpstr>Corbel</vt:lpstr>
      <vt:lpstr>Courier New</vt:lpstr>
      <vt:lpstr>Helvetica</vt:lpstr>
      <vt:lpstr>Symbol</vt:lpstr>
      <vt:lpstr>Times</vt:lpstr>
      <vt:lpstr>Wingdings</vt:lpstr>
      <vt:lpstr>Wingdings 2</vt:lpstr>
      <vt:lpstr>Wingdings 3</vt:lpstr>
      <vt:lpstr>Metro</vt:lpstr>
      <vt:lpstr>PowerPoint 演示文稿</vt:lpstr>
      <vt:lpstr>Review</vt:lpstr>
      <vt:lpstr>I-Format Problems (0/3)</vt:lpstr>
      <vt:lpstr>I-Format Problem (1/3)</vt:lpstr>
      <vt:lpstr>I-Format Problem (2/3)</vt:lpstr>
      <vt:lpstr>I-Format Problems (3/3)</vt:lpstr>
      <vt:lpstr>Branches: PC-Relative Addressing (1/5)</vt:lpstr>
      <vt:lpstr>Branches: PC-Relative Addressing (2/5)</vt:lpstr>
      <vt:lpstr>Branches: PC-Relative Addressing (3/5)</vt:lpstr>
      <vt:lpstr>Branches: PC-Relative Addressing (4/5)</vt:lpstr>
      <vt:lpstr>Branches: PC-Relative Addressing (5/5)</vt:lpstr>
      <vt:lpstr>Branch Example (1/3)</vt:lpstr>
      <vt:lpstr>Branch Example (2/3)</vt:lpstr>
      <vt:lpstr>Branch Example (3/3)</vt:lpstr>
      <vt:lpstr>Questions on PC-addressing</vt:lpstr>
      <vt:lpstr>J-Format Instructions (1/5)</vt:lpstr>
      <vt:lpstr>J-Format Instructions (2/5)</vt:lpstr>
      <vt:lpstr>J-Format Instructions (3/5)</vt:lpstr>
      <vt:lpstr>J-Format Instructions (4/5)</vt:lpstr>
      <vt:lpstr>J-Format Instructions (5/5)</vt:lpstr>
      <vt:lpstr>Peer Instruction Question</vt:lpstr>
      <vt:lpstr>In 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CS61C - Lecture 13</dc:title>
  <dc:creator>John Wawrzynek</dc:creator>
  <cp:lastModifiedBy>元庆 成</cp:lastModifiedBy>
  <cp:revision>2438</cp:revision>
  <cp:lastPrinted>2010-02-16T07:42:09Z</cp:lastPrinted>
  <dcterms:created xsi:type="dcterms:W3CDTF">2010-02-19T21:52:13Z</dcterms:created>
  <dcterms:modified xsi:type="dcterms:W3CDTF">2020-09-20T22:25:04Z</dcterms:modified>
</cp:coreProperties>
</file>