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0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7" r:id="rId17"/>
    <p:sldId id="348" r:id="rId18"/>
    <p:sldId id="349" r:id="rId19"/>
    <p:sldId id="350" r:id="rId20"/>
    <p:sldId id="351" r:id="rId21"/>
    <p:sldId id="352" r:id="rId22"/>
    <p:sldId id="353" r:id="rId2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76" autoAdjust="0"/>
  </p:normalViewPr>
  <p:slideViewPr>
    <p:cSldViewPr>
      <p:cViewPr varScale="1">
        <p:scale>
          <a:sx n="77" d="100"/>
          <a:sy n="77" d="100"/>
        </p:scale>
        <p:origin x="1392" y="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65" tIns="44133" rIns="88265" bIns="44133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(b) </a:t>
            </a:r>
          </a:p>
          <a:p>
            <a:pPr marL="228600" indent="-228600"/>
            <a:r>
              <a:rPr lang="en-US"/>
              <a:t>1: False</a:t>
            </a:r>
          </a:p>
          <a:p>
            <a:pPr marL="228600" indent="-228600"/>
            <a:r>
              <a:rPr lang="en-US"/>
              <a:t>2: True (it’s all relative)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L12 Introduction to MIPS : Procedures II &amp; Logical</a:t>
            </a:r>
            <a:r>
              <a:rPr lang="en-US" sz="1000" b="1" baseline="0">
                <a:solidFill>
                  <a:srgbClr val="FFFF00"/>
                </a:solidFill>
                <a:latin typeface="18 VAG Rounded Bold   07390"/>
              </a:rPr>
              <a:t> Ops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3" name="Rectangle 11"/>
          <p:cNvSpPr>
            <a:spLocks noChangeArrowheads="1"/>
          </p:cNvSpPr>
          <p:nvPr userDrawn="1"/>
        </p:nvSpPr>
        <p:spPr bwMode="auto">
          <a:xfrm>
            <a:off x="7493000" y="6651625"/>
            <a:ext cx="1654175" cy="204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2010 © UCB</a:t>
            </a:r>
          </a:p>
        </p:txBody>
      </p:sp>
      <p:pic>
        <p:nvPicPr>
          <p:cNvPr id="14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19050" y="6657975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FFFF00"/>
                </a:solidFill>
                <a:latin typeface="18 VAG Rounded Bold   07390"/>
              </a:rPr>
              <a:t>L14 : MIPS</a:t>
            </a:r>
            <a:r>
              <a:rPr lang="en-US" sz="1000" b="1" baseline="0" dirty="0">
                <a:solidFill>
                  <a:srgbClr val="FFFF00"/>
                </a:solidFill>
                <a:latin typeface="18 VAG Rounded Bold   07390"/>
              </a:rPr>
              <a:t> Instruction Representation II </a:t>
            </a: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674015" y="6651625"/>
            <a:ext cx="1473160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old   07390"/>
              </a:rPr>
              <a:t>Cheng, Fall 2020 © BUAA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b="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55066"/>
            <a:ext cx="7162800" cy="28141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lvl="0" algn="ctr" eaLnBrk="0" hangingPunct="0">
              <a:lnSpc>
                <a:spcPct val="77000"/>
              </a:lnSpc>
            </a:pPr>
            <a:r>
              <a:rPr lang="en-US" altLang="zh-CN" sz="3600" dirty="0">
                <a:solidFill>
                  <a:srgbClr val="D6ECFF"/>
                </a:solidFill>
                <a:latin typeface="18 VAG Rounded Black   09390" charset="0"/>
                <a:ea typeface="MS PGothic" panose="020B0600070205080204" pitchFamily="34" charset="-128"/>
              </a:rPr>
              <a:t>Computer Architecture</a:t>
            </a:r>
          </a:p>
          <a:p>
            <a:pPr lvl="0" algn="ctr" eaLnBrk="0" hangingPunct="0">
              <a:lnSpc>
                <a:spcPct val="77000"/>
              </a:lnSpc>
            </a:pPr>
            <a:r>
              <a:rPr lang="zh-CN" altLang="en-US" sz="3600" dirty="0">
                <a:solidFill>
                  <a:srgbClr val="D6ECFF"/>
                </a:solidFill>
                <a:latin typeface="18 VAG Rounded Black   09390" charset="0"/>
                <a:ea typeface="MS PGothic" panose="020B0600070205080204" pitchFamily="34" charset="-128"/>
              </a:rPr>
              <a:t>（计算机体系结构）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 </a:t>
            </a:r>
            <a:r>
              <a:rPr lang="en-US" altLang="zh-CN" sz="3200" b="1" dirty="0">
                <a:latin typeface="18 VAG Rounded Bold   07390"/>
                <a:cs typeface=""/>
              </a:rPr>
              <a:t>9</a:t>
            </a:r>
            <a:br>
              <a:rPr lang="en-US" sz="3200" b="1" dirty="0">
                <a:latin typeface="18 VAG Rounded Bold   07390"/>
                <a:cs typeface=""/>
              </a:rPr>
            </a:br>
            <a:r>
              <a:rPr lang="en-US" sz="3200" b="1" dirty="0">
                <a:latin typeface="18 VAG Rounded Bold   07390"/>
                <a:cs typeface=""/>
              </a:rPr>
              <a:t>MIPS Instruction Representation II</a:t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>
                <a:solidFill>
                  <a:schemeClr val="tx1"/>
                </a:solidFill>
                <a:latin typeface="18 VAG Rounded Bold   07390"/>
                <a:cs typeface=""/>
              </a:rPr>
              <a:t>2020-</a:t>
            </a:r>
            <a:r>
              <a:rPr lang="en-US" altLang="zh-CN" sz="3200" b="1">
                <a:solidFill>
                  <a:schemeClr val="tx1"/>
                </a:solidFill>
                <a:latin typeface="18 VAG Rounded Bold   07390"/>
                <a:cs typeface=""/>
              </a:rPr>
              <a:t>09</a:t>
            </a:r>
            <a:r>
              <a:rPr lang="en-US" sz="3200" b="1">
                <a:solidFill>
                  <a:schemeClr val="tx1"/>
                </a:solidFill>
                <a:latin typeface="18 VAG Rounded Bold   07390"/>
                <a:cs typeface=""/>
              </a:rPr>
              <a:t>-</a:t>
            </a:r>
            <a:r>
              <a:rPr lang="en-US" altLang="zh-CN" sz="3200" b="1">
                <a:solidFill>
                  <a:schemeClr val="tx1"/>
                </a:solidFill>
                <a:latin typeface="18 VAG Rounded Bold   07390"/>
                <a:cs typeface=""/>
              </a:rPr>
              <a:t>21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pic>
        <p:nvPicPr>
          <p:cNvPr id="11" name="图片 1">
            <a:extLst>
              <a:ext uri="{FF2B5EF4-FFF2-40B4-BE49-F238E27FC236}">
                <a16:creationId xmlns:a16="http://schemas.microsoft.com/office/drawing/2014/main" id="{428326BD-18E4-4554-A11F-F4A5E743D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14313"/>
            <a:ext cx="149542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50">
            <a:extLst>
              <a:ext uri="{FF2B5EF4-FFF2-40B4-BE49-F238E27FC236}">
                <a16:creationId xmlns:a16="http://schemas.microsoft.com/office/drawing/2014/main" id="{7E92B9C3-E2BA-4C88-AD2B-01DF62033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438400"/>
            <a:ext cx="1905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5600">
                <a:solidFill>
                  <a:schemeClr val="accent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zh-CN" sz="2000" b="1" dirty="0">
                <a:solidFill>
                  <a:schemeClr val="bg2"/>
                </a:solidFill>
                <a:latin typeface="18 VAG Rounded Black   09390" charset="0"/>
              </a:rPr>
              <a:t>Lecturer </a:t>
            </a:r>
          </a:p>
          <a:p>
            <a:pPr algn="ctr" eaLnBrk="1" hangingPunct="1"/>
            <a:r>
              <a:rPr lang="en-US" altLang="zh-CN" sz="2000" b="1" dirty="0">
                <a:solidFill>
                  <a:schemeClr val="bg2"/>
                </a:solidFill>
                <a:latin typeface="18 VAG Rounded Black   09390" charset="0"/>
              </a:rPr>
              <a:t>Yuanqing Cheng</a:t>
            </a:r>
          </a:p>
          <a:p>
            <a:pPr algn="ctr" eaLnBrk="1" hangingPunct="1"/>
            <a:endParaRPr lang="en-US" altLang="zh-CN" sz="2000" b="1" dirty="0">
              <a:solidFill>
                <a:schemeClr val="bg2"/>
              </a:solidFill>
              <a:latin typeface="18 VAG Rounded Black   09390" charset="0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C372B3E-156C-49D0-BBA1-AE3988531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276600"/>
            <a:ext cx="4248150" cy="332114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357688"/>
          </a:xfrm>
        </p:spPr>
        <p:txBody>
          <a:bodyPr/>
          <a:lstStyle/>
          <a:p>
            <a:r>
              <a:rPr lang="en-US" dirty="0"/>
              <a:t>Note: Instructions are words, so they’re word aligned (byte address is always a multiple of 4, which means it ends with </a:t>
            </a:r>
            <a:r>
              <a:rPr lang="en-US" dirty="0">
                <a:latin typeface="Courier New" pitchFamily="24" charset="0"/>
              </a:rPr>
              <a:t>00</a:t>
            </a:r>
            <a:r>
              <a:rPr lang="en-US" dirty="0"/>
              <a:t> in binary).</a:t>
            </a:r>
          </a:p>
          <a:p>
            <a:pPr lvl="1"/>
            <a:r>
              <a:rPr lang="en-US" dirty="0"/>
              <a:t>So the number of bytes to add to the PC will always be a multiple of 4.</a:t>
            </a:r>
          </a:p>
          <a:p>
            <a:pPr lvl="1"/>
            <a:r>
              <a:rPr lang="en-US" dirty="0"/>
              <a:t>So specify the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in words.</a:t>
            </a:r>
          </a:p>
          <a:p>
            <a:r>
              <a:rPr lang="en-US" dirty="0"/>
              <a:t>Now, we can branch ± 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words</a:t>
            </a:r>
            <a:r>
              <a:rPr lang="en-US" dirty="0"/>
              <a:t> from the PC (or ± 2</a:t>
            </a:r>
            <a:r>
              <a:rPr lang="en-US" baseline="30000" dirty="0"/>
              <a:t>17</a:t>
            </a:r>
            <a:r>
              <a:rPr lang="en-US" dirty="0"/>
              <a:t> bytes), so we can handle loops 4 times as large.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/>
              <a:t>Branches: PC-Relative Addressing (4/5)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930900"/>
          </a:xfrm>
        </p:spPr>
        <p:txBody>
          <a:bodyPr/>
          <a:lstStyle/>
          <a:p>
            <a:r>
              <a:rPr lang="en-US" dirty="0"/>
              <a:t>Branch Calculation: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don’t </a:t>
            </a:r>
            <a:r>
              <a:rPr lang="en-US" dirty="0"/>
              <a:t>take the branch: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94F0E4"/>
                </a:solidFill>
              </a:rPr>
              <a:t>PC = PC + 4 = byte address of next instruction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</a:t>
            </a:r>
            <a:r>
              <a:rPr lang="en-US" dirty="0"/>
              <a:t> take the branch: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94F0E4"/>
                </a:solidFill>
              </a:rPr>
              <a:t>PC = (PC + 4) + (</a:t>
            </a: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immediate</a:t>
            </a:r>
            <a:r>
              <a:rPr lang="en-US" dirty="0">
                <a:solidFill>
                  <a:srgbClr val="94F0E4"/>
                </a:solidFill>
              </a:rPr>
              <a:t> * 4)</a:t>
            </a:r>
          </a:p>
          <a:p>
            <a:pPr lvl="1"/>
            <a:r>
              <a:rPr lang="en-US" dirty="0"/>
              <a:t>Observations</a:t>
            </a:r>
          </a:p>
          <a:p>
            <a:pPr lvl="2"/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 specifies the number of words to jump, which is simply the number of instructions to jump.</a:t>
            </a:r>
          </a:p>
          <a:p>
            <a:pPr lvl="2"/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 can be positive or negative.</a:t>
            </a:r>
          </a:p>
          <a:p>
            <a:pPr lvl="2"/>
            <a:r>
              <a:rPr lang="en-US" dirty="0"/>
              <a:t>Due to hardware, add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to (PC+4), not to PC; will be clearer why later in course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/>
              <a:t>Branches: PC-Relative Addressing (5/5)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27637"/>
          </a:xfrm>
        </p:spPr>
        <p:txBody>
          <a:bodyPr/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>
                <a:latin typeface="Courier New" pitchFamily="24" charset="0"/>
              </a:rPr>
              <a:t>	Loop:	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>
                <a:latin typeface="Courier New" pitchFamily="24" charset="0"/>
              </a:rPr>
              <a:t>   $9,$0,</a:t>
            </a:r>
            <a:r>
              <a:rPr lang="en-US" u="sng" dirty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addu</a:t>
            </a:r>
            <a:r>
              <a:rPr lang="en-US" dirty="0">
                <a:latin typeface="Courier New" pitchFamily="24" charset="0"/>
              </a:rPr>
              <a:t>  $8,$8,$10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$9,$9,-1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>
                <a:latin typeface="Courier New" pitchFamily="24" charset="0"/>
              </a:rPr>
              <a:t>     Loop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End:</a:t>
            </a:r>
            <a:endParaRPr lang="en-US" dirty="0"/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/>
              <a:t> branch is I-Format: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= 4 (look up in table)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rs</a:t>
            </a:r>
            <a:r>
              <a:rPr lang="en-US" dirty="0"/>
              <a:t> = 9 (first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rt</a:t>
            </a:r>
            <a:r>
              <a:rPr lang="en-US" dirty="0"/>
              <a:t> = 0 (second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= ???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Example (1/3)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884737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24" charset="0"/>
              </a:rPr>
              <a:t>	Loop:	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>
                <a:latin typeface="Courier New" pitchFamily="24" charset="0"/>
              </a:rPr>
              <a:t>   $9,$0,</a:t>
            </a:r>
            <a:r>
              <a:rPr lang="en-US" u="sng" dirty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addu</a:t>
            </a:r>
            <a:r>
              <a:rPr lang="en-US" dirty="0">
                <a:latin typeface="Courier New" pitchFamily="24" charset="0"/>
              </a:rPr>
              <a:t>  $8,$8,$10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$9,$9,-1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>
                <a:latin typeface="Courier New" pitchFamily="24" charset="0"/>
              </a:rPr>
              <a:t>     Loop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End:</a:t>
            </a:r>
            <a:endParaRPr lang="en-US" dirty="0"/>
          </a:p>
          <a:p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Field:</a:t>
            </a:r>
          </a:p>
          <a:p>
            <a:pPr lvl="1"/>
            <a:r>
              <a:rPr lang="en-US" dirty="0"/>
              <a:t>Number of </a:t>
            </a:r>
            <a:r>
              <a:rPr lang="en-US" dirty="0">
                <a:solidFill>
                  <a:schemeClr val="accent2"/>
                </a:solidFill>
              </a:rPr>
              <a:t>instructions</a:t>
            </a:r>
            <a:r>
              <a:rPr lang="en-US" dirty="0"/>
              <a:t> to add to (or subtract from) the PC, starting at the instruction </a:t>
            </a:r>
            <a:r>
              <a:rPr lang="en-US" i="1" dirty="0">
                <a:solidFill>
                  <a:schemeClr val="accent2"/>
                </a:solidFill>
              </a:rPr>
              <a:t>following</a:t>
            </a:r>
            <a:r>
              <a:rPr lang="en-US" dirty="0"/>
              <a:t> the branch.</a:t>
            </a:r>
          </a:p>
          <a:p>
            <a:pPr lvl="1"/>
            <a:r>
              <a:rPr lang="en-US" dirty="0"/>
              <a:t>In 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/>
              <a:t> case,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=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Example (2/3)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405063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dirty="0">
                <a:latin typeface="Courier New" pitchFamily="24" charset="0"/>
              </a:rPr>
              <a:t>	Loop:	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>
                <a:latin typeface="Courier New" pitchFamily="24" charset="0"/>
              </a:rPr>
              <a:t>   $9,$0,</a:t>
            </a:r>
            <a:r>
              <a:rPr lang="en-US" u="sng" dirty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dirty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addu</a:t>
            </a:r>
            <a:r>
              <a:rPr lang="en-US" dirty="0">
                <a:latin typeface="Courier New" pitchFamily="24" charset="0"/>
              </a:rPr>
              <a:t>  $8,$8,$10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$9,$9,-1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>
                <a:latin typeface="Courier New" pitchFamily="24" charset="0"/>
              </a:rPr>
              <a:t>     Loop</a:t>
            </a:r>
            <a:br>
              <a:rPr lang="en-US" dirty="0">
                <a:latin typeface="Courier New" pitchFamily="24" charset="0"/>
              </a:rPr>
            </a:br>
            <a:r>
              <a:rPr lang="en-US" dirty="0">
                <a:latin typeface="Courier New" pitchFamily="24" charset="0"/>
              </a:rPr>
              <a:t>End: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45720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6679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4</a:t>
                </a:r>
                <a:endParaRPr lang="en-US" sz="2000"/>
              </a:p>
            </p:txBody>
          </p:sp>
          <p:sp>
            <p:nvSpPr>
              <p:cNvPr id="2166791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66792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6679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5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3</a:t>
                </a:r>
                <a:endParaRPr lang="en-US" sz="2000"/>
              </a:p>
            </p:txBody>
          </p:sp>
        </p:grpSp>
        <p:sp>
          <p:nvSpPr>
            <p:cNvPr id="216679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0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66804" name="Rectangle 20"/>
          <p:cNvSpPr>
            <a:spLocks noChangeArrowheads="1"/>
          </p:cNvSpPr>
          <p:nvPr/>
        </p:nvSpPr>
        <p:spPr bwMode="auto">
          <a:xfrm>
            <a:off x="533400" y="40386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24" charset="-128"/>
                <a:cs typeface="B VAG Rounded Bold"/>
              </a:rPr>
              <a:t>decimal representation:</a:t>
            </a:r>
          </a:p>
        </p:txBody>
      </p:sp>
      <p:sp>
        <p:nvSpPr>
          <p:cNvPr id="2166805" name="Rectangle 21"/>
          <p:cNvSpPr>
            <a:spLocks noChangeArrowheads="1"/>
          </p:cNvSpPr>
          <p:nvPr/>
        </p:nvSpPr>
        <p:spPr bwMode="auto">
          <a:xfrm>
            <a:off x="533400" y="51482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Thin   55390"/>
                <a:ea typeface="ＭＳ Ｐゴシック" pitchFamily="24" charset="-128"/>
                <a:cs typeface="B VAG Rounded Bold"/>
              </a:rPr>
              <a:t>binary representation: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5638800"/>
            <a:ext cx="8153400" cy="976313"/>
            <a:chOff x="432" y="3120"/>
            <a:chExt cx="5136" cy="615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66808" name="Text Box 24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000100</a:t>
                </a:r>
                <a:endParaRPr lang="en-US" sz="2000"/>
              </a:p>
            </p:txBody>
          </p:sp>
          <p:sp>
            <p:nvSpPr>
              <p:cNvPr id="2166809" name="Text Box 25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66810" name="Text Box 26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</a:t>
                </a:r>
                <a:endParaRPr lang="en-US" sz="2000"/>
              </a:p>
            </p:txBody>
          </p:sp>
          <p:sp>
            <p:nvSpPr>
              <p:cNvPr id="2166811" name="Text Box 27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2" name="Text Box 28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3" name="Text Box 29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0000000000000011</a:t>
                </a:r>
                <a:endParaRPr lang="en-US" sz="2000"/>
              </a:p>
            </p:txBody>
          </p:sp>
        </p:grpSp>
        <p:sp>
          <p:nvSpPr>
            <p:cNvPr id="2166814" name="Rectangle 30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5" name="Line 31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6" name="Line 32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7" name="Line 33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8" name="Text Box 34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19" name="Text Box 35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0" name="Text Box 36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1" name="Text Box 37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Branch Example (3/3)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on PC-addressing</a:t>
            </a:r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value in branch field change if we move the code?</a:t>
            </a:r>
          </a:p>
          <a:p>
            <a:r>
              <a:rPr lang="en-US" dirty="0"/>
              <a:t>What do we do if destination is &gt; 2</a:t>
            </a:r>
            <a:r>
              <a:rPr lang="en-US" baseline="30000" dirty="0"/>
              <a:t>15</a:t>
            </a:r>
            <a:r>
              <a:rPr lang="en-US" dirty="0"/>
              <a:t> instructions away from branch?</a:t>
            </a:r>
          </a:p>
          <a:p>
            <a:r>
              <a:rPr lang="en-US" dirty="0"/>
              <a:t>Why do we need different addressing modes (different ways of forming a memory address)? Why not just one?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54550"/>
          </a:xfrm>
        </p:spPr>
        <p:txBody>
          <a:bodyPr/>
          <a:lstStyle/>
          <a:p>
            <a:r>
              <a:rPr lang="en-US" dirty="0"/>
              <a:t>For branches, we assumed that we won’t want to branch too far, so we can specify </a:t>
            </a:r>
            <a:r>
              <a:rPr lang="en-US" i="1" dirty="0">
                <a:solidFill>
                  <a:schemeClr val="accent2"/>
                </a:solidFill>
              </a:rPr>
              <a:t>change</a:t>
            </a:r>
            <a:r>
              <a:rPr lang="en-US" dirty="0"/>
              <a:t> in PC.</a:t>
            </a:r>
          </a:p>
          <a:p>
            <a:r>
              <a:rPr lang="en-US" dirty="0"/>
              <a:t>For general jumps (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jal</a:t>
            </a:r>
            <a:r>
              <a:rPr lang="en-US" dirty="0"/>
              <a:t>), we may jump to </a:t>
            </a:r>
            <a:r>
              <a:rPr lang="en-US" i="1" dirty="0">
                <a:solidFill>
                  <a:schemeClr val="accent2"/>
                </a:solidFill>
              </a:rPr>
              <a:t>anywhere</a:t>
            </a:r>
            <a:r>
              <a:rPr lang="en-US" dirty="0"/>
              <a:t> in memory.</a:t>
            </a:r>
          </a:p>
          <a:p>
            <a:r>
              <a:rPr lang="en-US" dirty="0"/>
              <a:t>Ideally, we could specify a 32-bit memory address to jump to.</a:t>
            </a:r>
          </a:p>
          <a:p>
            <a:r>
              <a:rPr lang="en-US" dirty="0"/>
              <a:t>Unfortunately, we can’t fit both a 6-bit </a:t>
            </a:r>
            <a:r>
              <a:rPr lang="en-US" dirty="0" err="1"/>
              <a:t>opcode</a:t>
            </a:r>
            <a:r>
              <a:rPr lang="en-US" dirty="0"/>
              <a:t> and a 32-bit address into a single 32-bit word, so we compromise.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J-Format Instructions (1/5)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J-Format Instructions (2/5)</a:t>
            </a:r>
            <a:endParaRPr lang="en-US" dirty="0"/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Define two “fields” of these bit widths:</a:t>
            </a:r>
          </a:p>
          <a:p>
            <a:endParaRPr lang="en-US" dirty="0"/>
          </a:p>
          <a:p>
            <a:r>
              <a:rPr lang="en-US" dirty="0"/>
              <a:t>As usual, each field has a name:</a:t>
            </a:r>
          </a:p>
          <a:p>
            <a:endParaRPr lang="en-US" dirty="0"/>
          </a:p>
          <a:p>
            <a:r>
              <a:rPr lang="en-US" dirty="0"/>
              <a:t>Key Concepts</a:t>
            </a:r>
          </a:p>
          <a:p>
            <a:pPr lvl="1"/>
            <a:r>
              <a:rPr lang="en-US" dirty="0"/>
              <a:t>Keep </a:t>
            </a:r>
            <a:r>
              <a:rPr lang="en-US" dirty="0" err="1">
                <a:latin typeface="Courier New"/>
                <a:cs typeface="Courier New"/>
              </a:rPr>
              <a:t>opcode</a:t>
            </a:r>
            <a:r>
              <a:rPr lang="en-US" dirty="0"/>
              <a:t> field identical to R-format and I-format for consistency.</a:t>
            </a:r>
          </a:p>
          <a:p>
            <a:pPr lvl="1"/>
            <a:r>
              <a:rPr lang="en-US" dirty="0"/>
              <a:t>Collapse all other fields to make room for large target address.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600200"/>
            <a:ext cx="8153400" cy="519113"/>
            <a:chOff x="336" y="1488"/>
            <a:chExt cx="5136" cy="327"/>
          </a:xfrm>
        </p:grpSpPr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6 bits</a:t>
              </a:r>
              <a:endParaRPr lang="en-US" sz="2000"/>
            </a:p>
          </p:txBody>
        </p:sp>
        <p:sp>
          <p:nvSpPr>
            <p:cNvPr id="2171910" name="Text Box 6"/>
            <p:cNvSpPr txBox="1">
              <a:spLocks noChangeArrowheads="1"/>
            </p:cNvSpPr>
            <p:nvPr/>
          </p:nvSpPr>
          <p:spPr bwMode="auto">
            <a:xfrm>
              <a:off x="2828" y="1488"/>
              <a:ext cx="105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26 bits</a:t>
              </a:r>
              <a:endParaRPr lang="en-US" sz="2000"/>
            </a:p>
          </p:txBody>
        </p:sp>
        <p:sp>
          <p:nvSpPr>
            <p:cNvPr id="2171911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2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2667000"/>
            <a:ext cx="8153400" cy="519113"/>
            <a:chOff x="336" y="1488"/>
            <a:chExt cx="5136" cy="327"/>
          </a:xfrm>
        </p:grpSpPr>
        <p:sp>
          <p:nvSpPr>
            <p:cNvPr id="2171914" name="Text Box 10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000"/>
            </a:p>
          </p:txBody>
        </p:sp>
        <p:sp>
          <p:nvSpPr>
            <p:cNvPr id="2171915" name="Text Box 11"/>
            <p:cNvSpPr txBox="1">
              <a:spLocks noChangeArrowheads="1"/>
            </p:cNvSpPr>
            <p:nvPr/>
          </p:nvSpPr>
          <p:spPr bwMode="auto">
            <a:xfrm>
              <a:off x="2357" y="1488"/>
              <a:ext cx="199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000"/>
            </a:p>
          </p:txBody>
        </p:sp>
        <p:sp>
          <p:nvSpPr>
            <p:cNvPr id="2171916" name="Line 12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7" name="Rectangle 13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J-Format Instructions (3/5)</a:t>
            </a:r>
          </a:p>
        </p:txBody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now, we can specify 26 bits of the 32-bit bit address.</a:t>
            </a:r>
          </a:p>
          <a:p>
            <a:r>
              <a:rPr lang="en-US" dirty="0"/>
              <a:t>Optimization:</a:t>
            </a:r>
          </a:p>
          <a:p>
            <a:pPr lvl="1"/>
            <a:r>
              <a:rPr lang="en-US" dirty="0"/>
              <a:t>Note that, just like with branches, jumps will only jump to word aligned addresses, so last two bits are always </a:t>
            </a:r>
            <a:r>
              <a:rPr lang="en-US" dirty="0">
                <a:latin typeface="Courier New"/>
                <a:cs typeface="Courier New"/>
              </a:rPr>
              <a:t>00</a:t>
            </a:r>
            <a:r>
              <a:rPr lang="en-US" dirty="0"/>
              <a:t> (in binary).</a:t>
            </a:r>
          </a:p>
          <a:p>
            <a:pPr lvl="1"/>
            <a:r>
              <a:rPr lang="en-US" dirty="0"/>
              <a:t>So let’s just take this for granted and not even specify them.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341938"/>
          </a:xfrm>
        </p:spPr>
        <p:txBody>
          <a:bodyPr/>
          <a:lstStyle/>
          <a:p>
            <a:r>
              <a:rPr lang="en-US" dirty="0"/>
              <a:t>Now specify 28 bits of a 32-bit address</a:t>
            </a:r>
          </a:p>
          <a:p>
            <a:r>
              <a:rPr lang="en-US" dirty="0"/>
              <a:t>Where do we get the other 4 bits?</a:t>
            </a:r>
          </a:p>
          <a:p>
            <a:pPr lvl="1"/>
            <a:r>
              <a:rPr lang="en-US" dirty="0"/>
              <a:t>By definition, take the 4 highest order bits from the PC.</a:t>
            </a:r>
          </a:p>
          <a:p>
            <a:pPr lvl="1"/>
            <a:r>
              <a:rPr lang="en-US" dirty="0"/>
              <a:t>Technically, this means that we cannot jump to </a:t>
            </a:r>
            <a:r>
              <a:rPr lang="en-US" i="1" dirty="0">
                <a:solidFill>
                  <a:schemeClr val="accent2"/>
                </a:solidFill>
              </a:rPr>
              <a:t>anywhere</a:t>
            </a:r>
            <a:r>
              <a:rPr lang="en-US" dirty="0"/>
              <a:t> in memory, but it’s adequate 99.9999…% of the time, since programs aren’t that long </a:t>
            </a:r>
          </a:p>
          <a:p>
            <a:pPr lvl="2"/>
            <a:r>
              <a:rPr lang="en-US" dirty="0"/>
              <a:t>only if straddle a 256 MB boundary</a:t>
            </a:r>
          </a:p>
          <a:p>
            <a:pPr lvl="1"/>
            <a:r>
              <a:rPr lang="en-US" dirty="0"/>
              <a:t>If we absolutely need to specify a 32-bit address, we can always put it in a register and use the </a:t>
            </a:r>
            <a:r>
              <a:rPr lang="en-US" dirty="0" err="1">
                <a:latin typeface="Courier New" pitchFamily="24" charset="0"/>
              </a:rPr>
              <a:t>jr</a:t>
            </a:r>
            <a:r>
              <a:rPr lang="en-US" dirty="0"/>
              <a:t>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J-Format Instructions (4/5)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Simplifying MIPS: Define instructions to be same size as data word (one word) so that they can use the same memory (compiler can use </a:t>
            </a:r>
            <a:r>
              <a:rPr lang="en-US" dirty="0" err="1">
                <a:latin typeface="Courier New"/>
                <a:cs typeface="Courier New"/>
              </a:rPr>
              <a:t>lw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sw</a:t>
            </a:r>
            <a:r>
              <a:rPr lang="en-US" dirty="0"/>
              <a:t>).</a:t>
            </a:r>
          </a:p>
          <a:p>
            <a:r>
              <a:rPr lang="en-US" dirty="0"/>
              <a:t>Computer actually stores programs as a series of these 32-bit numbers.</a:t>
            </a:r>
          </a:p>
          <a:p>
            <a:r>
              <a:rPr lang="en-US" dirty="0">
                <a:solidFill>
                  <a:schemeClr val="accent2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479925"/>
          </a:xfrm>
        </p:spPr>
        <p:txBody>
          <a:bodyPr/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New PC = { PC[31..28], target address, 00 }</a:t>
            </a:r>
          </a:p>
          <a:p>
            <a:r>
              <a:rPr lang="en-US" dirty="0"/>
              <a:t>Understand where each part came from!</a:t>
            </a:r>
          </a:p>
          <a:p>
            <a:r>
              <a:rPr lang="en-US" dirty="0"/>
              <a:t>Note: { , , } means concatenation </a:t>
            </a:r>
            <a:br>
              <a:rPr lang="en-US" dirty="0"/>
            </a:br>
            <a:r>
              <a:rPr lang="en-US" dirty="0"/>
              <a:t>{ 4 bits , 26 bits , 2 bits } = 32 bit address</a:t>
            </a:r>
          </a:p>
          <a:p>
            <a:pPr lvl="1"/>
            <a:r>
              <a:rPr lang="en-US" dirty="0"/>
              <a:t>{ 1010, 11111111111111111111111111, 00 } = 10101111111111111111111111111100</a:t>
            </a:r>
          </a:p>
          <a:p>
            <a:pPr lvl="1"/>
            <a:r>
              <a:rPr lang="en-US" dirty="0"/>
              <a:t>Note: Book uses ||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J-Format Instructions (5/5)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4267200"/>
            <a:ext cx="69342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	(for A,B) When combining two C files into one executable, recall we can compile them independently &amp; then merge them together.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Jump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rabicParenR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b="1" dirty="0">
                <a:solidFill>
                  <a:srgbClr val="FFFF2F"/>
                </a:solidFill>
                <a:ea typeface="Courier New" pitchFamily="24" charset="0"/>
                <a:cs typeface="Courier New" pitchFamily="24" charset="0"/>
              </a:rPr>
              <a:t>Branch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315200" y="4267200"/>
            <a:ext cx="1524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   12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a) </a:t>
            </a:r>
            <a:r>
              <a:rPr lang="en-US" sz="2400" b="1">
                <a:latin typeface="Courier New" pitchFamily="24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b) 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c) T</a:t>
            </a:r>
            <a:r>
              <a:rPr lang="en-US" sz="2400" b="1">
                <a:latin typeface="Courier New" pitchFamily="24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d) 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e)dunno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Instruction Question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  <a:p>
            <a:r>
              <a:rPr lang="en-US" dirty="0"/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field. (more in a week)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R</a:t>
                </a:r>
                <a:endParaRPr lang="en-US" sz="2000" dirty="0">
                  <a:latin typeface="18 VAG Rounded Bold   07390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18 VAG Rounded Bold   07390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75288"/>
          </a:xfrm>
        </p:spPr>
        <p:txBody>
          <a:bodyPr/>
          <a:lstStyle/>
          <a:p>
            <a:r>
              <a:rPr lang="en-US" dirty="0"/>
              <a:t>Problem 0: Unsigned # sign-extended?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sltiu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sign-extends</a:t>
            </a:r>
            <a:r>
              <a:rPr lang="en-US" dirty="0"/>
              <a:t> </a:t>
            </a:r>
            <a:r>
              <a:rPr lang="en-US" dirty="0" err="1"/>
              <a:t>immediates</a:t>
            </a:r>
            <a:r>
              <a:rPr lang="en-US" dirty="0"/>
              <a:t> to 32 bits. Thus, # is a “signed” integer.</a:t>
            </a:r>
          </a:p>
          <a:p>
            <a:r>
              <a:rPr lang="en-US" dirty="0"/>
              <a:t>Rationale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/>
              <a:t> so that can add </a:t>
            </a:r>
            <a:r>
              <a:rPr lang="en-US" dirty="0" err="1"/>
              <a:t>w</a:t>
            </a:r>
            <a:r>
              <a:rPr lang="en-US" dirty="0"/>
              <a:t>/out overflow</a:t>
            </a:r>
          </a:p>
          <a:p>
            <a:pPr lvl="2"/>
            <a:r>
              <a:rPr lang="en-US" dirty="0"/>
              <a:t>See K&amp;R pp. 230, 305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sltiu</a:t>
            </a:r>
            <a:r>
              <a:rPr lang="en-US" dirty="0"/>
              <a:t> suffers so that we can have easy HW</a:t>
            </a:r>
          </a:p>
          <a:p>
            <a:pPr lvl="2"/>
            <a:r>
              <a:rPr lang="en-US" dirty="0"/>
              <a:t>Does this mean we’ll get wrong answers?</a:t>
            </a:r>
          </a:p>
          <a:p>
            <a:pPr lvl="2"/>
            <a:r>
              <a:rPr lang="en-US" dirty="0"/>
              <a:t>Nope, it means assembler has to handle any unsigned immediate 2</a:t>
            </a:r>
            <a:r>
              <a:rPr lang="en-US" baseline="30000" dirty="0"/>
              <a:t>15</a:t>
            </a:r>
            <a:r>
              <a:rPr lang="en-US" dirty="0"/>
              <a:t> ≤ </a:t>
            </a:r>
            <a:r>
              <a:rPr lang="en-US" dirty="0" err="1"/>
              <a:t>n</a:t>
            </a:r>
            <a:r>
              <a:rPr lang="en-US" dirty="0"/>
              <a:t> &lt; 2</a:t>
            </a:r>
            <a:r>
              <a:rPr lang="en-US" baseline="30000" dirty="0"/>
              <a:t>16</a:t>
            </a:r>
            <a:r>
              <a:rPr lang="en-US" dirty="0"/>
              <a:t> (I.e., with a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 in the 15th bit and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s in the upper 2 bytes) as it does for numbers that are too large. </a:t>
            </a:r>
            <a:r>
              <a:rPr lang="en-US" sz="3200" dirty="0" err="1">
                <a:latin typeface="Symbol" pitchFamily="24" charset="2"/>
              </a:rPr>
              <a:t></a:t>
            </a:r>
            <a:endParaRPr lang="en-US" sz="3200" dirty="0">
              <a:solidFill>
                <a:srgbClr val="000550"/>
              </a:solidFill>
              <a:latin typeface="Symbol" pitchFamily="24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Problems (0/3)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111500"/>
          </a:xfrm>
        </p:spPr>
        <p:txBody>
          <a:bodyPr/>
          <a:lstStyle/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Chances are that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will use </a:t>
            </a:r>
            <a:r>
              <a:rPr lang="en-US" dirty="0" err="1"/>
              <a:t>immediates</a:t>
            </a:r>
            <a:r>
              <a:rPr lang="en-US" dirty="0"/>
              <a:t> small enough to fit in the immediate field.</a:t>
            </a:r>
          </a:p>
          <a:p>
            <a:pPr lvl="1"/>
            <a:r>
              <a:rPr lang="en-US" dirty="0"/>
              <a:t>…but what if it’s too big?</a:t>
            </a:r>
          </a:p>
          <a:p>
            <a:pPr lvl="1"/>
            <a:r>
              <a:rPr lang="en-US" dirty="0"/>
              <a:t>We need a way to deal with a 32-bit immediate in any I-format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Problem (1/3)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99088"/>
          </a:xfrm>
        </p:spPr>
        <p:txBody>
          <a:bodyPr/>
          <a:lstStyle/>
          <a:p>
            <a:r>
              <a:rPr lang="en-US" dirty="0"/>
              <a:t>Solution to Problem:</a:t>
            </a:r>
          </a:p>
          <a:p>
            <a:pPr lvl="1"/>
            <a:r>
              <a:rPr lang="en-US" dirty="0"/>
              <a:t>Handle it in software + new instruction</a:t>
            </a:r>
          </a:p>
          <a:p>
            <a:pPr lvl="1"/>
            <a:r>
              <a:rPr lang="en-US" dirty="0"/>
              <a:t>Don’t change the current instructions: instead, add a new instruction to help out</a:t>
            </a:r>
          </a:p>
          <a:p>
            <a:r>
              <a:rPr lang="en-US" dirty="0"/>
              <a:t>New instruction: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latin typeface="Courier New" pitchFamily="24" charset="0"/>
              </a:rPr>
              <a:t>lui</a:t>
            </a:r>
            <a:r>
              <a:rPr lang="en-US" dirty="0">
                <a:latin typeface="Courier New" pitchFamily="24" charset="0"/>
              </a:rPr>
              <a:t>   register, immediate</a:t>
            </a:r>
            <a:endParaRPr lang="en-US" dirty="0"/>
          </a:p>
          <a:p>
            <a:pPr lvl="1"/>
            <a:r>
              <a:rPr lang="en-US" dirty="0"/>
              <a:t>stands for </a:t>
            </a:r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/>
              <a:t>oad </a:t>
            </a:r>
            <a:r>
              <a:rPr lang="en-US" dirty="0">
                <a:solidFill>
                  <a:schemeClr val="accent2"/>
                </a:solidFill>
              </a:rPr>
              <a:t>U</a:t>
            </a:r>
            <a:r>
              <a:rPr lang="en-US" dirty="0"/>
              <a:t>pper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mmediate</a:t>
            </a:r>
          </a:p>
          <a:p>
            <a:pPr lvl="1"/>
            <a:r>
              <a:rPr lang="en-US" dirty="0"/>
              <a:t>takes 16-bit immediate and puts these bits in the upper half (high order half) of the register</a:t>
            </a:r>
          </a:p>
          <a:p>
            <a:pPr lvl="1"/>
            <a:r>
              <a:rPr lang="en-US" dirty="0"/>
              <a:t>sets lower half to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Problem (2/3)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276850"/>
          </a:xfrm>
        </p:spPr>
        <p:txBody>
          <a:bodyPr/>
          <a:lstStyle/>
          <a:p>
            <a:r>
              <a:rPr lang="en-US" dirty="0"/>
              <a:t>Solution to Problem (continued):</a:t>
            </a:r>
          </a:p>
          <a:p>
            <a:pPr lvl="1"/>
            <a:r>
              <a:rPr lang="en-US" dirty="0"/>
              <a:t>So how does </a:t>
            </a:r>
            <a:r>
              <a:rPr lang="en-US" dirty="0" err="1">
                <a:latin typeface="Courier New" pitchFamily="24" charset="0"/>
              </a:rPr>
              <a:t>lui</a:t>
            </a:r>
            <a:r>
              <a:rPr lang="en-US" dirty="0"/>
              <a:t> help us?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 typeface="Wingdings" pitchFamily="24" charset="2"/>
              <a:buNone/>
            </a:pPr>
            <a:r>
              <a:rPr lang="en-US" dirty="0"/>
              <a:t>	        </a:t>
            </a:r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>
                <a:latin typeface="Courier New" pitchFamily="24" charset="0"/>
              </a:rPr>
              <a:t> $t0,$t0, 0xABABCDCD</a:t>
            </a:r>
            <a:endParaRPr lang="en-US" dirty="0"/>
          </a:p>
          <a:p>
            <a:pPr lvl="1">
              <a:buFont typeface="Wingdings" pitchFamily="24" charset="2"/>
              <a:buNone/>
            </a:pPr>
            <a:r>
              <a:rPr lang="en-US" dirty="0"/>
              <a:t>…becomes</a:t>
            </a:r>
          </a:p>
          <a:p>
            <a:pPr lvl="1">
              <a:buFont typeface="Wingdings" pitchFamily="24" charset="2"/>
              <a:buNone/>
            </a:pPr>
            <a:r>
              <a:rPr lang="en-US" dirty="0">
                <a:latin typeface="Courier New" pitchFamily="24" charset="0"/>
              </a:rPr>
              <a:t>      </a:t>
            </a:r>
            <a:r>
              <a:rPr lang="en-US" dirty="0" err="1">
                <a:solidFill>
                  <a:srgbClr val="94F0E4"/>
                </a:solidFill>
                <a:latin typeface="Courier New" pitchFamily="24" charset="0"/>
              </a:rPr>
              <a:t>lui</a:t>
            </a: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 $at 0xABAB</a:t>
            </a:r>
            <a:br>
              <a:rPr lang="en-US" dirty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dirty="0" err="1">
                <a:solidFill>
                  <a:srgbClr val="94F0E4"/>
                </a:solidFill>
                <a:latin typeface="Courier New" pitchFamily="24" charset="0"/>
              </a:rPr>
              <a:t>ori</a:t>
            </a: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 $at, $at, 0xCDCD</a:t>
            </a:r>
            <a:br>
              <a:rPr lang="en-US" dirty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dirty="0" err="1">
                <a:solidFill>
                  <a:srgbClr val="94F0E4"/>
                </a:solidFill>
                <a:latin typeface="Courier New" pitchFamily="24" charset="0"/>
              </a:rPr>
              <a:t>addu</a:t>
            </a: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 $t0,$t0,$at</a:t>
            </a:r>
          </a:p>
          <a:p>
            <a:pPr lvl="1"/>
            <a:r>
              <a:rPr lang="en-US" dirty="0"/>
              <a:t>Now each I-format instruction has only a 16-bit immediate.</a:t>
            </a:r>
          </a:p>
          <a:p>
            <a:pPr lvl="1"/>
            <a:r>
              <a:rPr lang="en-US" dirty="0"/>
              <a:t>Wouldn’t it be nice if the assembler would this for us automatically?  (later)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I-Format Problems (3/3)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Branches: PC-Relative Addressing (1/5)</a:t>
            </a:r>
            <a:endParaRPr lang="en-US" dirty="0"/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I-Format</a:t>
            </a:r>
          </a:p>
          <a:p>
            <a:endParaRPr lang="en-US" dirty="0"/>
          </a:p>
          <a:p>
            <a:r>
              <a:rPr lang="en-US" dirty="0" err="1">
                <a:latin typeface="Courier New"/>
                <a:cs typeface="Courier New"/>
              </a:rPr>
              <a:t>opcode</a:t>
            </a:r>
            <a:r>
              <a:rPr lang="en-US" dirty="0"/>
              <a:t> specifies </a:t>
            </a:r>
            <a:r>
              <a:rPr lang="en-US" dirty="0" err="1">
                <a:latin typeface="Courier New"/>
                <a:cs typeface="Courier New"/>
              </a:rPr>
              <a:t>beq</a:t>
            </a:r>
            <a:r>
              <a:rPr lang="en-US" dirty="0"/>
              <a:t> versus </a:t>
            </a:r>
            <a:r>
              <a:rPr lang="en-US" dirty="0" err="1">
                <a:latin typeface="Courier New"/>
                <a:cs typeface="Courier New"/>
              </a:rPr>
              <a:t>bne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/>
                <a:cs typeface="Courier New"/>
              </a:rPr>
              <a:t>rs</a:t>
            </a:r>
            <a:r>
              <a:rPr lang="en-US" dirty="0">
                <a:latin typeface="18 VAG Rounded Bol"/>
                <a:cs typeface="18 VAG Rounded Bol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rt</a:t>
            </a:r>
            <a:r>
              <a:rPr lang="en-US" dirty="0"/>
              <a:t> specify registers to compare</a:t>
            </a:r>
          </a:p>
          <a:p>
            <a:r>
              <a:rPr lang="en-US" dirty="0"/>
              <a:t>What can immediate specify?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immediate</a:t>
            </a:r>
            <a:r>
              <a:rPr lang="en-US" dirty="0"/>
              <a:t> is only 16 bits</a:t>
            </a:r>
          </a:p>
          <a:p>
            <a:pPr lvl="1"/>
            <a:r>
              <a:rPr lang="en-US" dirty="0"/>
              <a:t>PC (Program Counter) has byte address of current instruction being executed; </a:t>
            </a:r>
            <a:br>
              <a:rPr lang="en-US" dirty="0"/>
            </a:br>
            <a:r>
              <a:rPr lang="en-US" dirty="0"/>
              <a:t>32-bit pointer to memory </a:t>
            </a:r>
          </a:p>
          <a:p>
            <a:pPr lvl="1"/>
            <a:r>
              <a:rPr lang="en-US" dirty="0"/>
              <a:t>So </a:t>
            </a:r>
            <a:r>
              <a:rPr lang="en-US" dirty="0">
                <a:latin typeface="Courier New"/>
                <a:cs typeface="Courier New"/>
              </a:rPr>
              <a:t>immediate</a:t>
            </a:r>
            <a:r>
              <a:rPr lang="en-US" dirty="0"/>
              <a:t> cannot specify entire address to branch to.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6002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59622" name="Text Box 6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59623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59624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59625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6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7" name="Text Box 11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59628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29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0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1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2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3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4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5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524375"/>
          </a:xfrm>
        </p:spPr>
        <p:txBody>
          <a:bodyPr/>
          <a:lstStyle/>
          <a:p>
            <a:r>
              <a:rPr lang="en-US" dirty="0"/>
              <a:t>How do we typically use branches?</a:t>
            </a:r>
          </a:p>
          <a:p>
            <a:pPr lvl="1"/>
            <a:r>
              <a:rPr lang="en-US" dirty="0"/>
              <a:t>Answer: </a:t>
            </a:r>
            <a:r>
              <a:rPr lang="en-US" dirty="0">
                <a:latin typeface="Courier New" pitchFamily="24" charset="0"/>
              </a:rPr>
              <a:t>if-else</a:t>
            </a:r>
            <a:r>
              <a:rPr lang="en-US" dirty="0"/>
              <a:t>, </a:t>
            </a:r>
            <a:r>
              <a:rPr lang="en-US" dirty="0">
                <a:latin typeface="Courier New" pitchFamily="24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Courier New" pitchFamily="24" charset="0"/>
              </a:rPr>
              <a:t>for</a:t>
            </a:r>
            <a:endParaRPr lang="en-US" dirty="0"/>
          </a:p>
          <a:p>
            <a:pPr lvl="1"/>
            <a:r>
              <a:rPr lang="en-US" dirty="0"/>
              <a:t>Loops are generally small: usually up to 50 instructions</a:t>
            </a:r>
          </a:p>
          <a:p>
            <a:pPr lvl="1"/>
            <a:r>
              <a:rPr lang="en-US" dirty="0"/>
              <a:t>Function calls and unconditional jumps are done using jump instructions (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jal</a:t>
            </a:r>
            <a:r>
              <a:rPr lang="en-US" dirty="0"/>
              <a:t>), not the branches.</a:t>
            </a:r>
          </a:p>
          <a:p>
            <a:r>
              <a:rPr lang="en-US" dirty="0"/>
              <a:t>Conclusion: may want to branch to anywhere in memory, but a branch often changes </a:t>
            </a:r>
            <a:r>
              <a:rPr lang="en-US" dirty="0">
                <a:solidFill>
                  <a:schemeClr val="accent2"/>
                </a:solidFill>
              </a:rPr>
              <a:t>PC</a:t>
            </a:r>
            <a:r>
              <a:rPr lang="en-US" dirty="0"/>
              <a:t> by a small amount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dirty="0"/>
              <a:t>Branches: PC-Relative Addressing (2/5)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89425"/>
          </a:xfrm>
        </p:spPr>
        <p:txBody>
          <a:bodyPr/>
          <a:lstStyle/>
          <a:p>
            <a:r>
              <a:rPr lang="en-US" dirty="0"/>
              <a:t>Solution to branches in a 32-bit instruction: </a:t>
            </a:r>
            <a:r>
              <a:rPr lang="en-US" dirty="0">
                <a:solidFill>
                  <a:schemeClr val="accent2"/>
                </a:solidFill>
              </a:rPr>
              <a:t>PC-Relative Addressing</a:t>
            </a:r>
          </a:p>
          <a:p>
            <a:r>
              <a:rPr lang="en-US" dirty="0"/>
              <a:t>Let the 16-bit immediate field be a signed two’s complement integer to be </a:t>
            </a:r>
            <a:r>
              <a:rPr lang="en-US" i="1" dirty="0">
                <a:solidFill>
                  <a:schemeClr val="accent2"/>
                </a:solidFill>
              </a:rPr>
              <a:t>added</a:t>
            </a:r>
            <a:r>
              <a:rPr lang="en-US" dirty="0"/>
              <a:t> to the PC if we take the branch.</a:t>
            </a:r>
          </a:p>
          <a:p>
            <a:r>
              <a:rPr lang="en-US" dirty="0"/>
              <a:t>Now we can branch ± 2</a:t>
            </a:r>
            <a:r>
              <a:rPr lang="en-US" baseline="30000" dirty="0"/>
              <a:t>15</a:t>
            </a:r>
            <a:r>
              <a:rPr lang="en-US" dirty="0"/>
              <a:t> bytes from the PC, which should be enough to cover almost any loop.</a:t>
            </a:r>
          </a:p>
          <a:p>
            <a:r>
              <a:rPr lang="en-US" dirty="0"/>
              <a:t>Any ideas to further optimize this?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/>
              <a:t>Branches: PC-Relative Addressing (3/5)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35479</TotalTime>
  <Pages>47</Pages>
  <Words>1059</Words>
  <Application>Microsoft Office PowerPoint</Application>
  <PresentationFormat>信纸(8.5x11 英寸)</PresentationFormat>
  <Paragraphs>191</Paragraphs>
  <Slides>22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41" baseType="lpstr">
      <vt:lpstr>18 VAG Rounded Black   09390</vt:lpstr>
      <vt:lpstr>18 VAG Rounded Bol</vt:lpstr>
      <vt:lpstr>18 VAG Rounded Bold   07390</vt:lpstr>
      <vt:lpstr>18 VAG Rounded Light   02390</vt:lpstr>
      <vt:lpstr>18 VAG Rounded Thin   55390</vt:lpstr>
      <vt:lpstr>AppleGaramond Bd</vt:lpstr>
      <vt:lpstr>B VAG Rounded Bold</vt:lpstr>
      <vt:lpstr>MS PGothic</vt:lpstr>
      <vt:lpstr>MS PGothic</vt:lpstr>
      <vt:lpstr>Arial</vt:lpstr>
      <vt:lpstr>Corbel</vt:lpstr>
      <vt:lpstr>Courier New</vt:lpstr>
      <vt:lpstr>Helvetica</vt:lpstr>
      <vt:lpstr>Symbol</vt:lpstr>
      <vt:lpstr>Times</vt:lpstr>
      <vt:lpstr>Wingdings</vt:lpstr>
      <vt:lpstr>Wingdings 2</vt:lpstr>
      <vt:lpstr>Wingdings 3</vt:lpstr>
      <vt:lpstr>Metro</vt:lpstr>
      <vt:lpstr>PowerPoint 演示文稿</vt:lpstr>
      <vt:lpstr>Review</vt:lpstr>
      <vt:lpstr>I-Format Problems (0/3)</vt:lpstr>
      <vt:lpstr>I-Format Problem (1/3)</vt:lpstr>
      <vt:lpstr>I-Format Problem (2/3)</vt:lpstr>
      <vt:lpstr>I-Format Problems (3/3)</vt:lpstr>
      <vt:lpstr>Branches: PC-Relative Addressing (1/5)</vt:lpstr>
      <vt:lpstr>Branches: PC-Relative Addressing (2/5)</vt:lpstr>
      <vt:lpstr>Branches: PC-Relative Addressing (3/5)</vt:lpstr>
      <vt:lpstr>Branches: PC-Relative Addressing (4/5)</vt:lpstr>
      <vt:lpstr>Branches: PC-Relative Addressing (5/5)</vt:lpstr>
      <vt:lpstr>Branch Example (1/3)</vt:lpstr>
      <vt:lpstr>Branch Example (2/3)</vt:lpstr>
      <vt:lpstr>Branch Example (3/3)</vt:lpstr>
      <vt:lpstr>Questions on PC-addressing</vt:lpstr>
      <vt:lpstr>J-Format Instructions (1/5)</vt:lpstr>
      <vt:lpstr>J-Format Instructions (2/5)</vt:lpstr>
      <vt:lpstr>J-Format Instructions (3/5)</vt:lpstr>
      <vt:lpstr>J-Format Instructions (4/5)</vt:lpstr>
      <vt:lpstr>J-Format Instructions (5/5)</vt:lpstr>
      <vt:lpstr>Peer Instruction Question</vt:lpstr>
      <vt:lpstr>In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元庆 成</cp:lastModifiedBy>
  <cp:revision>2438</cp:revision>
  <cp:lastPrinted>2010-02-16T07:42:09Z</cp:lastPrinted>
  <dcterms:created xsi:type="dcterms:W3CDTF">2010-02-19T21:52:13Z</dcterms:created>
  <dcterms:modified xsi:type="dcterms:W3CDTF">2020-09-20T22:25:04Z</dcterms:modified>
</cp:coreProperties>
</file>