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</p:sldIdLst>
  <p:sldSz cx="9144000" cy="6858000" type="letter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89B3"/>
    <a:srgbClr val="67AEBD"/>
    <a:srgbClr val="91A8BE"/>
    <a:srgbClr val="FFFF2F"/>
    <a:srgbClr val="32415C"/>
    <a:srgbClr val="FB0A10"/>
    <a:srgbClr val="94F0E4"/>
    <a:srgbClr val="5771A0"/>
    <a:srgbClr val="80008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94283" autoAdjust="0"/>
  </p:normalViewPr>
  <p:slideViewPr>
    <p:cSldViewPr>
      <p:cViewPr varScale="1">
        <p:scale>
          <a:sx n="90" d="100"/>
          <a:sy n="90" d="100"/>
        </p:scale>
        <p:origin x="1050" y="66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8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accent1"/>
        </a:solidFill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614E8204-F646-B848-ADBB-0ADFF50403B0}" type="presOf" srcId="{E6A2FABE-CA65-FF46-827D-F94953C1F6DD}" destId="{0F6727B6-DD01-E94D-A473-7A95C2277833}" srcOrd="0" destOrd="0" presId="urn:microsoft.com/office/officeart/2005/8/layout/process4"/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E0FFE027-A6C7-B74E-B706-B7F0EB811AF8}" type="presOf" srcId="{0D15FB73-0BBB-714B-9BB0-C2B2726CD3E1}" destId="{8E8E96C2-4F36-1749-BDB3-46131329B4B5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A1763036-C5EF-7444-A5F2-5B292D69AEA3}" type="presOf" srcId="{7A703120-5E94-4E43-AFCE-8826D79E0752}" destId="{6CF617F3-BDBA-D747-8539-E57CDB546D4C}" srcOrd="0" destOrd="0" presId="urn:microsoft.com/office/officeart/2005/8/layout/process4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3EFDFD3F-DF2D-F64C-B676-B8085F5909F5}" type="presOf" srcId="{9EEDC6EE-0E75-AD42-9AD4-6A3E98423EF6}" destId="{9C8D402F-1368-C044-A738-2DA9F17F3CC6}" srcOrd="0" destOrd="0" presId="urn:microsoft.com/office/officeart/2005/8/layout/process4"/>
    <dgm:cxn modelId="{A7D5865C-4116-5F4E-9407-A7FB88974EAE}" type="presOf" srcId="{6B03903D-2083-194D-BF86-7D5912BBB1D7}" destId="{9BE3E724-A622-1F42-8344-499FE3CB1213}" srcOrd="0" destOrd="0" presId="urn:microsoft.com/office/officeart/2005/8/layout/process4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5F7F0F6F-DDEC-854C-8889-52AD90CF28B1}" type="presOf" srcId="{AAECF816-E805-754C-9D44-383350129CB4}" destId="{7B12BA32-5DB0-C047-A0D4-1650BF6FB212}" srcOrd="0" destOrd="0" presId="urn:microsoft.com/office/officeart/2005/8/layout/process4"/>
    <dgm:cxn modelId="{A514F26F-52E2-7344-9872-D2B5653E2F0F}" type="presOf" srcId="{3D3E9305-B39C-9E47-8B0E-704DE21276A2}" destId="{0BF3E98C-8570-8B42-AC81-4CC700DE9808}" srcOrd="0" destOrd="0" presId="urn:microsoft.com/office/officeart/2005/8/layout/process4"/>
    <dgm:cxn modelId="{79447251-C2ED-9C4C-A68B-23048C6D1DF1}" type="presOf" srcId="{F7CF5AB1-071E-E84C-B329-5536FFDCB271}" destId="{7AE1C772-9DBB-6441-BE15-0E1D3D6FE59C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C339DB9F-A6CE-1C4F-BD8D-628C43043E82}" type="presOf" srcId="{7B490873-3F8C-6C47-BCCE-B410429C0291}" destId="{8861396F-4F80-1949-97A7-CA9286FE350B}" srcOrd="0" destOrd="0" presId="urn:microsoft.com/office/officeart/2005/8/layout/process4"/>
    <dgm:cxn modelId="{516D09A7-0255-0A47-900C-01E69E501703}" type="presOf" srcId="{6874B277-C05A-F04C-81F1-AFE82E7C694D}" destId="{B7F0B060-9CB7-7E41-B723-A4CFD981EC89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D33CFC08-4458-8D43-9A2E-CDE90E7ED0D4}" type="presParOf" srcId="{B7F0B060-9CB7-7E41-B723-A4CFD981EC89}" destId="{B0D0E4A9-CEEB-6746-9751-6C5AC61544C0}" srcOrd="0" destOrd="0" presId="urn:microsoft.com/office/officeart/2005/8/layout/process4"/>
    <dgm:cxn modelId="{380E669C-FA3C-7B42-A2CC-7F55241E982A}" type="presParOf" srcId="{B0D0E4A9-CEEB-6746-9751-6C5AC61544C0}" destId="{9C8D402F-1368-C044-A738-2DA9F17F3CC6}" srcOrd="0" destOrd="0" presId="urn:microsoft.com/office/officeart/2005/8/layout/process4"/>
    <dgm:cxn modelId="{AE903AAF-90F9-EF41-B0B5-5943CDD372D9}" type="presParOf" srcId="{B7F0B060-9CB7-7E41-B723-A4CFD981EC89}" destId="{71A0E934-7612-6845-8F99-DAFB9FA1977C}" srcOrd="1" destOrd="0" presId="urn:microsoft.com/office/officeart/2005/8/layout/process4"/>
    <dgm:cxn modelId="{D2015B0D-2F7E-4C4C-BC6C-FF5B3A3314B1}" type="presParOf" srcId="{B7F0B060-9CB7-7E41-B723-A4CFD981EC89}" destId="{AEACEC9F-8E0C-314B-846C-60AB9667B250}" srcOrd="2" destOrd="0" presId="urn:microsoft.com/office/officeart/2005/8/layout/process4"/>
    <dgm:cxn modelId="{27EC5551-5FA0-F64E-9D8F-584C154C33E4}" type="presParOf" srcId="{AEACEC9F-8E0C-314B-846C-60AB9667B250}" destId="{7B12BA32-5DB0-C047-A0D4-1650BF6FB212}" srcOrd="0" destOrd="0" presId="urn:microsoft.com/office/officeart/2005/8/layout/process4"/>
    <dgm:cxn modelId="{8E1B4164-0503-534E-9988-840A471D414E}" type="presParOf" srcId="{B7F0B060-9CB7-7E41-B723-A4CFD981EC89}" destId="{8E0656CC-EAD5-064F-B087-AAD2461BB8B3}" srcOrd="3" destOrd="0" presId="urn:microsoft.com/office/officeart/2005/8/layout/process4"/>
    <dgm:cxn modelId="{4626CB46-082C-D642-A4B0-57A2F66C9F31}" type="presParOf" srcId="{B7F0B060-9CB7-7E41-B723-A4CFD981EC89}" destId="{8D394CE5-702C-124D-8669-24721F7FC071}" srcOrd="4" destOrd="0" presId="urn:microsoft.com/office/officeart/2005/8/layout/process4"/>
    <dgm:cxn modelId="{AD3B374B-76F4-E64D-9DAD-98223E2F53D3}" type="presParOf" srcId="{8D394CE5-702C-124D-8669-24721F7FC071}" destId="{0BF3E98C-8570-8B42-AC81-4CC700DE9808}" srcOrd="0" destOrd="0" presId="urn:microsoft.com/office/officeart/2005/8/layout/process4"/>
    <dgm:cxn modelId="{AF8C3EB3-CF40-7D48-9692-8805C198DBA2}" type="presParOf" srcId="{B7F0B060-9CB7-7E41-B723-A4CFD981EC89}" destId="{965CCB3D-734A-E140-9CC4-28A7D8FC2BB1}" srcOrd="5" destOrd="0" presId="urn:microsoft.com/office/officeart/2005/8/layout/process4"/>
    <dgm:cxn modelId="{1EDA2ABD-5C3F-2745-BE65-C388426969E4}" type="presParOf" srcId="{B7F0B060-9CB7-7E41-B723-A4CFD981EC89}" destId="{06147846-209D-B742-B056-CDEABBF24055}" srcOrd="6" destOrd="0" presId="urn:microsoft.com/office/officeart/2005/8/layout/process4"/>
    <dgm:cxn modelId="{7EAC5A25-65CB-F74E-B1E9-7ED4542AF778}" type="presParOf" srcId="{06147846-209D-B742-B056-CDEABBF24055}" destId="{7AE1C772-9DBB-6441-BE15-0E1D3D6FE59C}" srcOrd="0" destOrd="0" presId="urn:microsoft.com/office/officeart/2005/8/layout/process4"/>
    <dgm:cxn modelId="{199803EC-6194-F945-A3DC-57F3CBDCC021}" type="presParOf" srcId="{B7F0B060-9CB7-7E41-B723-A4CFD981EC89}" destId="{979A61D6-0C81-FE40-A5AE-EED2D9248FDA}" srcOrd="7" destOrd="0" presId="urn:microsoft.com/office/officeart/2005/8/layout/process4"/>
    <dgm:cxn modelId="{F0887164-DE88-034C-9FFB-0B44E3037212}" type="presParOf" srcId="{B7F0B060-9CB7-7E41-B723-A4CFD981EC89}" destId="{71F1C9E9-2347-E547-849F-4421607881AC}" srcOrd="8" destOrd="0" presId="urn:microsoft.com/office/officeart/2005/8/layout/process4"/>
    <dgm:cxn modelId="{00874D38-8196-CF41-9D9C-58968D3C23C0}" type="presParOf" srcId="{71F1C9E9-2347-E547-849F-4421607881AC}" destId="{9BE3E724-A622-1F42-8344-499FE3CB1213}" srcOrd="0" destOrd="0" presId="urn:microsoft.com/office/officeart/2005/8/layout/process4"/>
    <dgm:cxn modelId="{84B6D59B-139D-C84A-B07D-01D1AB5A1E7A}" type="presParOf" srcId="{B7F0B060-9CB7-7E41-B723-A4CFD981EC89}" destId="{C493CD63-1571-9E43-BF69-41F258302629}" srcOrd="9" destOrd="0" presId="urn:microsoft.com/office/officeart/2005/8/layout/process4"/>
    <dgm:cxn modelId="{140E11E4-2EFB-9349-89B2-D9BDCDEA37BC}" type="presParOf" srcId="{B7F0B060-9CB7-7E41-B723-A4CFD981EC89}" destId="{97001315-234F-A54F-AC68-B6F97AD7D208}" srcOrd="10" destOrd="0" presId="urn:microsoft.com/office/officeart/2005/8/layout/process4"/>
    <dgm:cxn modelId="{DF6BA876-C66E-384C-89BA-CF249BAEF9B4}" type="presParOf" srcId="{97001315-234F-A54F-AC68-B6F97AD7D208}" destId="{6CF617F3-BDBA-D747-8539-E57CDB546D4C}" srcOrd="0" destOrd="0" presId="urn:microsoft.com/office/officeart/2005/8/layout/process4"/>
    <dgm:cxn modelId="{73E95C5B-896A-E345-BCAB-0FD6D22E977C}" type="presParOf" srcId="{B7F0B060-9CB7-7E41-B723-A4CFD981EC89}" destId="{168654CF-17DC-EB42-A308-BCC6A9B24CEA}" srcOrd="11" destOrd="0" presId="urn:microsoft.com/office/officeart/2005/8/layout/process4"/>
    <dgm:cxn modelId="{6C504E8B-B2EA-4E4C-9EF3-3670352C8545}" type="presParOf" srcId="{B7F0B060-9CB7-7E41-B723-A4CFD981EC89}" destId="{73505428-7FB4-9445-A8EC-9E53F8051833}" srcOrd="12" destOrd="0" presId="urn:microsoft.com/office/officeart/2005/8/layout/process4"/>
    <dgm:cxn modelId="{81D2511C-0A8B-F840-948B-36F7432043A3}" type="presParOf" srcId="{73505428-7FB4-9445-A8EC-9E53F8051833}" destId="{8861396F-4F80-1949-97A7-CA9286FE350B}" srcOrd="0" destOrd="0" presId="urn:microsoft.com/office/officeart/2005/8/layout/process4"/>
    <dgm:cxn modelId="{EE2B56DB-6FC5-9945-9512-F4E0F8EA8942}" type="presParOf" srcId="{B7F0B060-9CB7-7E41-B723-A4CFD981EC89}" destId="{B7612272-CD93-E04E-AC1D-B68F207428B7}" srcOrd="13" destOrd="0" presId="urn:microsoft.com/office/officeart/2005/8/layout/process4"/>
    <dgm:cxn modelId="{413466DE-2038-6747-BE33-7675CD633A53}" type="presParOf" srcId="{B7F0B060-9CB7-7E41-B723-A4CFD981EC89}" destId="{86CB7E37-0270-FA45-8B24-A03586F19ACE}" srcOrd="14" destOrd="0" presId="urn:microsoft.com/office/officeart/2005/8/layout/process4"/>
    <dgm:cxn modelId="{9C129CB6-D97E-8B42-BBEC-53C493863C7D}" type="presParOf" srcId="{86CB7E37-0270-FA45-8B24-A03586F19ACE}" destId="{8E8E96C2-4F36-1749-BDB3-46131329B4B5}" srcOrd="0" destOrd="0" presId="urn:microsoft.com/office/officeart/2005/8/layout/process4"/>
    <dgm:cxn modelId="{0E582715-5433-4244-84FD-E2AEF220028C}" type="presParOf" srcId="{B7F0B060-9CB7-7E41-B723-A4CFD981EC89}" destId="{1447AF3E-E6DA-5D45-8B21-A21A1207AEB5}" srcOrd="15" destOrd="0" presId="urn:microsoft.com/office/officeart/2005/8/layout/process4"/>
    <dgm:cxn modelId="{96721E33-B37F-7B42-8BD6-E38B9C7A7457}" type="presParOf" srcId="{B7F0B060-9CB7-7E41-B723-A4CFD981EC89}" destId="{56CB6B94-7E70-C043-ADBF-B3C931176F34}" srcOrd="16" destOrd="0" presId="urn:microsoft.com/office/officeart/2005/8/layout/process4"/>
    <dgm:cxn modelId="{8206B3BD-CF95-0A47-AB8D-39C6842B1B89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9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1">
            <a:lumMod val="85000"/>
            <a:lumOff val="15000"/>
          </a:schemeClr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4B7F1C30-36FA-C849-824D-F3F24506036B}" type="presOf" srcId="{6874B277-C05A-F04C-81F1-AFE82E7C694D}" destId="{B7F0B060-9CB7-7E41-B723-A4CFD981EC89}" srcOrd="0" destOrd="0" presId="urn:microsoft.com/office/officeart/2005/8/layout/process4"/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A91D36D7-63AD-4A42-AEE5-86CFDC2641DB}" type="presOf" srcId="{6B03903D-2083-194D-BF86-7D5912BBB1D7}" destId="{E469AF61-9493-3B46-82D0-8B07D495B049}" srcOrd="0" destOrd="0" presId="urn:microsoft.com/office/officeart/2005/8/layout/process4"/>
    <dgm:cxn modelId="{4AC9FF4C-6AD7-FD41-976F-EB4B3D8A89FB}" type="presParOf" srcId="{B7F0B060-9CB7-7E41-B723-A4CFD981EC89}" destId="{D8650F80-DA51-1045-90D9-0B85668D54A1}" srcOrd="0" destOrd="0" presId="urn:microsoft.com/office/officeart/2005/8/layout/process4"/>
    <dgm:cxn modelId="{32989F33-5133-A94D-BE00-D93994CE6B3A}" type="presParOf" srcId="{D8650F80-DA51-1045-90D9-0B85668D54A1}" destId="{E469AF61-9493-3B46-82D0-8B07D495B049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0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accent6"/>
        </a:solidFill>
        <a:effectLst>
          <a:glow rad="101600">
            <a:schemeClr val="accent6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8D5F7003-C657-D44F-B0FD-D185125FD249}" type="presOf" srcId="{6874B277-C05A-F04C-81F1-AFE82E7C694D}" destId="{B7F0B060-9CB7-7E41-B723-A4CFD981EC89}" srcOrd="0" destOrd="0" presId="urn:microsoft.com/office/officeart/2005/8/layout/process4"/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D48C242C-7011-1F49-AB48-F1D4FDB2B542}" type="presOf" srcId="{F7CF5AB1-071E-E84C-B329-5536FFDCB271}" destId="{7AE1C772-9DBB-6441-BE15-0E1D3D6FE59C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718E7F50-EFFD-C84A-8C52-BE72799E6C77}" type="presOf" srcId="{7A703120-5E94-4E43-AFCE-8826D79E0752}" destId="{6CF617F3-BDBA-D747-8539-E57CDB546D4C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A5D49DA6-1F76-AB47-958F-00D4AE425900}" type="presOf" srcId="{7B490873-3F8C-6C47-BCCE-B410429C0291}" destId="{8861396F-4F80-1949-97A7-CA9286FE350B}" srcOrd="0" destOrd="0" presId="urn:microsoft.com/office/officeart/2005/8/layout/process4"/>
    <dgm:cxn modelId="{2A9878AA-E91A-DA48-94E6-6D80F61C7A67}" type="presOf" srcId="{E6A2FABE-CA65-FF46-827D-F94953C1F6DD}" destId="{0F6727B6-DD01-E94D-A473-7A95C2277833}" srcOrd="0" destOrd="0" presId="urn:microsoft.com/office/officeart/2005/8/layout/process4"/>
    <dgm:cxn modelId="{A351D0AC-205D-E944-9CA4-5E9B438E9E5A}" type="presOf" srcId="{0D15FB73-0BBB-714B-9BB0-C2B2726CD3E1}" destId="{8E8E96C2-4F36-1749-BDB3-46131329B4B5}" srcOrd="0" destOrd="0" presId="urn:microsoft.com/office/officeart/2005/8/layout/process4"/>
    <dgm:cxn modelId="{7BBACCAF-B36B-4446-BF0C-331C79390171}" type="presOf" srcId="{9EEDC6EE-0E75-AD42-9AD4-6A3E98423EF6}" destId="{9C8D402F-1368-C044-A738-2DA9F17F3CC6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819F8FC0-343D-1F42-9B0C-C47A9E65E902}" type="presOf" srcId="{AAECF816-E805-754C-9D44-383350129CB4}" destId="{7B12BA32-5DB0-C047-A0D4-1650BF6FB212}" srcOrd="0" destOrd="0" presId="urn:microsoft.com/office/officeart/2005/8/layout/process4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272170E1-1F07-1246-B497-9683CE88A85E}" type="presOf" srcId="{3D3E9305-B39C-9E47-8B0E-704DE21276A2}" destId="{0BF3E98C-8570-8B42-AC81-4CC700DE9808}" srcOrd="0" destOrd="0" presId="urn:microsoft.com/office/officeart/2005/8/layout/process4"/>
    <dgm:cxn modelId="{0C0B88E9-CBC5-8942-AE7F-122FE1077FB5}" type="presOf" srcId="{6B03903D-2083-194D-BF86-7D5912BBB1D7}" destId="{9BE3E724-A622-1F42-8344-499FE3CB1213}" srcOrd="0" destOrd="0" presId="urn:microsoft.com/office/officeart/2005/8/layout/process4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39DC8102-81D2-174E-89BB-2F3ADA559A1E}" type="presParOf" srcId="{B7F0B060-9CB7-7E41-B723-A4CFD981EC89}" destId="{B0D0E4A9-CEEB-6746-9751-6C5AC61544C0}" srcOrd="0" destOrd="0" presId="urn:microsoft.com/office/officeart/2005/8/layout/process4"/>
    <dgm:cxn modelId="{4CA5E916-E6CA-DF42-8E24-A821B4536228}" type="presParOf" srcId="{B0D0E4A9-CEEB-6746-9751-6C5AC61544C0}" destId="{9C8D402F-1368-C044-A738-2DA9F17F3CC6}" srcOrd="0" destOrd="0" presId="urn:microsoft.com/office/officeart/2005/8/layout/process4"/>
    <dgm:cxn modelId="{2E12D2F7-3B2C-C04F-BB6D-F30CD1387CA8}" type="presParOf" srcId="{B7F0B060-9CB7-7E41-B723-A4CFD981EC89}" destId="{71A0E934-7612-6845-8F99-DAFB9FA1977C}" srcOrd="1" destOrd="0" presId="urn:microsoft.com/office/officeart/2005/8/layout/process4"/>
    <dgm:cxn modelId="{2F4A1316-1BAB-6049-936F-D071FDEF92EB}" type="presParOf" srcId="{B7F0B060-9CB7-7E41-B723-A4CFD981EC89}" destId="{AEACEC9F-8E0C-314B-846C-60AB9667B250}" srcOrd="2" destOrd="0" presId="urn:microsoft.com/office/officeart/2005/8/layout/process4"/>
    <dgm:cxn modelId="{C5B323CE-F475-A94D-A7CD-9A61F3829DFA}" type="presParOf" srcId="{AEACEC9F-8E0C-314B-846C-60AB9667B250}" destId="{7B12BA32-5DB0-C047-A0D4-1650BF6FB212}" srcOrd="0" destOrd="0" presId="urn:microsoft.com/office/officeart/2005/8/layout/process4"/>
    <dgm:cxn modelId="{CA4786FE-7F05-3D42-AE57-924670930140}" type="presParOf" srcId="{B7F0B060-9CB7-7E41-B723-A4CFD981EC89}" destId="{8E0656CC-EAD5-064F-B087-AAD2461BB8B3}" srcOrd="3" destOrd="0" presId="urn:microsoft.com/office/officeart/2005/8/layout/process4"/>
    <dgm:cxn modelId="{84F1A9ED-B828-EC4E-81EA-1F1C9F19C7FC}" type="presParOf" srcId="{B7F0B060-9CB7-7E41-B723-A4CFD981EC89}" destId="{8D394CE5-702C-124D-8669-24721F7FC071}" srcOrd="4" destOrd="0" presId="urn:microsoft.com/office/officeart/2005/8/layout/process4"/>
    <dgm:cxn modelId="{0787518F-9F31-2940-AA63-E88208B34D4F}" type="presParOf" srcId="{8D394CE5-702C-124D-8669-24721F7FC071}" destId="{0BF3E98C-8570-8B42-AC81-4CC700DE9808}" srcOrd="0" destOrd="0" presId="urn:microsoft.com/office/officeart/2005/8/layout/process4"/>
    <dgm:cxn modelId="{F250A4E7-ECF8-4E4A-98B4-164F7AB9130D}" type="presParOf" srcId="{B7F0B060-9CB7-7E41-B723-A4CFD981EC89}" destId="{965CCB3D-734A-E140-9CC4-28A7D8FC2BB1}" srcOrd="5" destOrd="0" presId="urn:microsoft.com/office/officeart/2005/8/layout/process4"/>
    <dgm:cxn modelId="{78AD7D00-5F8C-AC48-B67A-E3EDDF219C7E}" type="presParOf" srcId="{B7F0B060-9CB7-7E41-B723-A4CFD981EC89}" destId="{06147846-209D-B742-B056-CDEABBF24055}" srcOrd="6" destOrd="0" presId="urn:microsoft.com/office/officeart/2005/8/layout/process4"/>
    <dgm:cxn modelId="{B1273977-3431-6342-A1B0-B71080D33CA0}" type="presParOf" srcId="{06147846-209D-B742-B056-CDEABBF24055}" destId="{7AE1C772-9DBB-6441-BE15-0E1D3D6FE59C}" srcOrd="0" destOrd="0" presId="urn:microsoft.com/office/officeart/2005/8/layout/process4"/>
    <dgm:cxn modelId="{9BAE1B38-EC1E-5946-B632-5363635BFC68}" type="presParOf" srcId="{B7F0B060-9CB7-7E41-B723-A4CFD981EC89}" destId="{979A61D6-0C81-FE40-A5AE-EED2D9248FDA}" srcOrd="7" destOrd="0" presId="urn:microsoft.com/office/officeart/2005/8/layout/process4"/>
    <dgm:cxn modelId="{BCF7D63D-683E-C24E-B9FA-DFB6DA1EC03F}" type="presParOf" srcId="{B7F0B060-9CB7-7E41-B723-A4CFD981EC89}" destId="{71F1C9E9-2347-E547-849F-4421607881AC}" srcOrd="8" destOrd="0" presId="urn:microsoft.com/office/officeart/2005/8/layout/process4"/>
    <dgm:cxn modelId="{EE4EC4CC-E8F1-A14C-BA53-1BA953F2AD9C}" type="presParOf" srcId="{71F1C9E9-2347-E547-849F-4421607881AC}" destId="{9BE3E724-A622-1F42-8344-499FE3CB1213}" srcOrd="0" destOrd="0" presId="urn:microsoft.com/office/officeart/2005/8/layout/process4"/>
    <dgm:cxn modelId="{7964193C-57EF-7F49-BA24-C73E5B25D40B}" type="presParOf" srcId="{B7F0B060-9CB7-7E41-B723-A4CFD981EC89}" destId="{C493CD63-1571-9E43-BF69-41F258302629}" srcOrd="9" destOrd="0" presId="urn:microsoft.com/office/officeart/2005/8/layout/process4"/>
    <dgm:cxn modelId="{BE6CB824-B6D7-BF4C-8CD7-C98F096546AE}" type="presParOf" srcId="{B7F0B060-9CB7-7E41-B723-A4CFD981EC89}" destId="{97001315-234F-A54F-AC68-B6F97AD7D208}" srcOrd="10" destOrd="0" presId="urn:microsoft.com/office/officeart/2005/8/layout/process4"/>
    <dgm:cxn modelId="{8C962B13-BF19-3A43-BCF3-286BD1042979}" type="presParOf" srcId="{97001315-234F-A54F-AC68-B6F97AD7D208}" destId="{6CF617F3-BDBA-D747-8539-E57CDB546D4C}" srcOrd="0" destOrd="0" presId="urn:microsoft.com/office/officeart/2005/8/layout/process4"/>
    <dgm:cxn modelId="{DED5A2F4-25BE-B04F-972A-0ED21F79C297}" type="presParOf" srcId="{B7F0B060-9CB7-7E41-B723-A4CFD981EC89}" destId="{168654CF-17DC-EB42-A308-BCC6A9B24CEA}" srcOrd="11" destOrd="0" presId="urn:microsoft.com/office/officeart/2005/8/layout/process4"/>
    <dgm:cxn modelId="{2A764DF7-114D-4246-AFF3-BA55A1633DC4}" type="presParOf" srcId="{B7F0B060-9CB7-7E41-B723-A4CFD981EC89}" destId="{73505428-7FB4-9445-A8EC-9E53F8051833}" srcOrd="12" destOrd="0" presId="urn:microsoft.com/office/officeart/2005/8/layout/process4"/>
    <dgm:cxn modelId="{D5D253D7-8692-9B4A-8E66-9CE45F003570}" type="presParOf" srcId="{73505428-7FB4-9445-A8EC-9E53F8051833}" destId="{8861396F-4F80-1949-97A7-CA9286FE350B}" srcOrd="0" destOrd="0" presId="urn:microsoft.com/office/officeart/2005/8/layout/process4"/>
    <dgm:cxn modelId="{D0A30E29-EF6C-4C46-BDFD-F2FE8F08E80D}" type="presParOf" srcId="{B7F0B060-9CB7-7E41-B723-A4CFD981EC89}" destId="{B7612272-CD93-E04E-AC1D-B68F207428B7}" srcOrd="13" destOrd="0" presId="urn:microsoft.com/office/officeart/2005/8/layout/process4"/>
    <dgm:cxn modelId="{59E58DCC-6B93-F540-80BF-7EEFBE141C63}" type="presParOf" srcId="{B7F0B060-9CB7-7E41-B723-A4CFD981EC89}" destId="{86CB7E37-0270-FA45-8B24-A03586F19ACE}" srcOrd="14" destOrd="0" presId="urn:microsoft.com/office/officeart/2005/8/layout/process4"/>
    <dgm:cxn modelId="{AE0F91F7-E7FD-5248-BABD-1FB3F8446A34}" type="presParOf" srcId="{86CB7E37-0270-FA45-8B24-A03586F19ACE}" destId="{8E8E96C2-4F36-1749-BDB3-46131329B4B5}" srcOrd="0" destOrd="0" presId="urn:microsoft.com/office/officeart/2005/8/layout/process4"/>
    <dgm:cxn modelId="{E6CBD2C0-7EF6-394A-817E-B344C42B490E}" type="presParOf" srcId="{B7F0B060-9CB7-7E41-B723-A4CFD981EC89}" destId="{1447AF3E-E6DA-5D45-8B21-A21A1207AEB5}" srcOrd="15" destOrd="0" presId="urn:microsoft.com/office/officeart/2005/8/layout/process4"/>
    <dgm:cxn modelId="{4C158257-05AF-9E49-8ABA-B76C0E83999E}" type="presParOf" srcId="{B7F0B060-9CB7-7E41-B723-A4CFD981EC89}" destId="{56CB6B94-7E70-C043-ADBF-B3C931176F34}" srcOrd="16" destOrd="0" presId="urn:microsoft.com/office/officeart/2005/8/layout/process4"/>
    <dgm:cxn modelId="{45F998DC-309C-E94F-A87F-52402DEC8359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1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921FACB4-C58C-1847-A594-9EF8E37811F8}" type="presOf" srcId="{6B03903D-2083-194D-BF86-7D5912BBB1D7}" destId="{E469AF61-9493-3B46-82D0-8B07D495B049}" srcOrd="0" destOrd="0" presId="urn:microsoft.com/office/officeart/2005/8/layout/process4"/>
    <dgm:cxn modelId="{C45EC2BC-913A-9746-8AC3-95F00AE4AD2F}" type="presOf" srcId="{6874B277-C05A-F04C-81F1-AFE82E7C694D}" destId="{B7F0B060-9CB7-7E41-B723-A4CFD981EC89}" srcOrd="0" destOrd="0" presId="urn:microsoft.com/office/officeart/2005/8/layout/process4"/>
    <dgm:cxn modelId="{B65EBF78-3407-F944-A376-65C5B1DBFFB3}" type="presParOf" srcId="{B7F0B060-9CB7-7E41-B723-A4CFD981EC89}" destId="{D8650F80-DA51-1045-90D9-0B85668D54A1}" srcOrd="0" destOrd="0" presId="urn:microsoft.com/office/officeart/2005/8/layout/process4"/>
    <dgm:cxn modelId="{75017E2C-1E88-C14B-97BD-4DD29818E020}" type="presParOf" srcId="{D8650F80-DA51-1045-90D9-0B85668D54A1}" destId="{E469AF61-9493-3B46-82D0-8B07D495B0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2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0D140010-A6E6-EA41-901B-4654ED6B1E69}" type="presOf" srcId="{7A703120-5E94-4E43-AFCE-8826D79E0752}" destId="{6CF617F3-BDBA-D747-8539-E57CDB546D4C}" srcOrd="0" destOrd="0" presId="urn:microsoft.com/office/officeart/2005/8/layout/process4"/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D6CE6C38-7082-C946-8E96-BE921A239B45}" type="presOf" srcId="{3D3E9305-B39C-9E47-8B0E-704DE21276A2}" destId="{0BF3E98C-8570-8B42-AC81-4CC700DE9808}" srcOrd="0" destOrd="0" presId="urn:microsoft.com/office/officeart/2005/8/layout/process4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B7A1F26F-289B-B944-B834-02CCC87491F6}" type="presOf" srcId="{0D15FB73-0BBB-714B-9BB0-C2B2726CD3E1}" destId="{8E8E96C2-4F36-1749-BDB3-46131329B4B5}" srcOrd="0" destOrd="0" presId="urn:microsoft.com/office/officeart/2005/8/layout/process4"/>
    <dgm:cxn modelId="{4859CF70-DBEE-8748-A90C-918AB8B42C59}" type="presOf" srcId="{E6A2FABE-CA65-FF46-827D-F94953C1F6DD}" destId="{0F6727B6-DD01-E94D-A473-7A95C2277833}" srcOrd="0" destOrd="0" presId="urn:microsoft.com/office/officeart/2005/8/layout/process4"/>
    <dgm:cxn modelId="{EE4F0273-59DC-0F49-919C-7C9DCDF7F5CE}" type="presOf" srcId="{9EEDC6EE-0E75-AD42-9AD4-6A3E98423EF6}" destId="{9C8D402F-1368-C044-A738-2DA9F17F3CC6}" srcOrd="0" destOrd="0" presId="urn:microsoft.com/office/officeart/2005/8/layout/process4"/>
    <dgm:cxn modelId="{76258874-BA0D-A345-9251-E3C858509566}" type="presOf" srcId="{F7CF5AB1-071E-E84C-B329-5536FFDCB271}" destId="{7AE1C772-9DBB-6441-BE15-0E1D3D6FE59C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974FAD99-34EE-0F45-A014-58FDAD307019}" type="presOf" srcId="{7B490873-3F8C-6C47-BCCE-B410429C0291}" destId="{8861396F-4F80-1949-97A7-CA9286FE350B}" srcOrd="0" destOrd="0" presId="urn:microsoft.com/office/officeart/2005/8/layout/process4"/>
    <dgm:cxn modelId="{912D7DAE-8A27-AE41-8AE0-B850972A5A99}" type="presOf" srcId="{6B03903D-2083-194D-BF86-7D5912BBB1D7}" destId="{9BE3E724-A622-1F42-8344-499FE3CB1213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9B7176C3-A439-EE4C-BD25-5748DFEC1082}" type="presOf" srcId="{6874B277-C05A-F04C-81F1-AFE82E7C694D}" destId="{B7F0B060-9CB7-7E41-B723-A4CFD981EC89}" srcOrd="0" destOrd="0" presId="urn:microsoft.com/office/officeart/2005/8/layout/process4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ABEEC5E9-853A-934C-9811-A11AEFEEC5F0}" type="presOf" srcId="{AAECF816-E805-754C-9D44-383350129CB4}" destId="{7B12BA32-5DB0-C047-A0D4-1650BF6FB212}" srcOrd="0" destOrd="0" presId="urn:microsoft.com/office/officeart/2005/8/layout/process4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EA557BAE-C067-D342-9D83-1E99F6F9FA5C}" type="presParOf" srcId="{B7F0B060-9CB7-7E41-B723-A4CFD981EC89}" destId="{B0D0E4A9-CEEB-6746-9751-6C5AC61544C0}" srcOrd="0" destOrd="0" presId="urn:microsoft.com/office/officeart/2005/8/layout/process4"/>
    <dgm:cxn modelId="{4DB6E1B8-1748-0945-8129-80794928E76B}" type="presParOf" srcId="{B0D0E4A9-CEEB-6746-9751-6C5AC61544C0}" destId="{9C8D402F-1368-C044-A738-2DA9F17F3CC6}" srcOrd="0" destOrd="0" presId="urn:microsoft.com/office/officeart/2005/8/layout/process4"/>
    <dgm:cxn modelId="{30D1897C-08A7-2542-9794-E90888294990}" type="presParOf" srcId="{B7F0B060-9CB7-7E41-B723-A4CFD981EC89}" destId="{71A0E934-7612-6845-8F99-DAFB9FA1977C}" srcOrd="1" destOrd="0" presId="urn:microsoft.com/office/officeart/2005/8/layout/process4"/>
    <dgm:cxn modelId="{920AE66B-B8A2-0F44-9396-447F7830625F}" type="presParOf" srcId="{B7F0B060-9CB7-7E41-B723-A4CFD981EC89}" destId="{AEACEC9F-8E0C-314B-846C-60AB9667B250}" srcOrd="2" destOrd="0" presId="urn:microsoft.com/office/officeart/2005/8/layout/process4"/>
    <dgm:cxn modelId="{2B0F0F13-1C47-DF45-B603-7536B1AA746C}" type="presParOf" srcId="{AEACEC9F-8E0C-314B-846C-60AB9667B250}" destId="{7B12BA32-5DB0-C047-A0D4-1650BF6FB212}" srcOrd="0" destOrd="0" presId="urn:microsoft.com/office/officeart/2005/8/layout/process4"/>
    <dgm:cxn modelId="{D8715DD1-6C12-7A43-96E4-710EE79F9584}" type="presParOf" srcId="{B7F0B060-9CB7-7E41-B723-A4CFD981EC89}" destId="{8E0656CC-EAD5-064F-B087-AAD2461BB8B3}" srcOrd="3" destOrd="0" presId="urn:microsoft.com/office/officeart/2005/8/layout/process4"/>
    <dgm:cxn modelId="{2D3092C4-0482-EB45-92AA-16CAEDE6C030}" type="presParOf" srcId="{B7F0B060-9CB7-7E41-B723-A4CFD981EC89}" destId="{8D394CE5-702C-124D-8669-24721F7FC071}" srcOrd="4" destOrd="0" presId="urn:microsoft.com/office/officeart/2005/8/layout/process4"/>
    <dgm:cxn modelId="{7CA558FB-38CF-484A-A85B-3D2A018C93E8}" type="presParOf" srcId="{8D394CE5-702C-124D-8669-24721F7FC071}" destId="{0BF3E98C-8570-8B42-AC81-4CC700DE9808}" srcOrd="0" destOrd="0" presId="urn:microsoft.com/office/officeart/2005/8/layout/process4"/>
    <dgm:cxn modelId="{238ABA3C-9755-0F4A-BCEC-41C9C2EC855D}" type="presParOf" srcId="{B7F0B060-9CB7-7E41-B723-A4CFD981EC89}" destId="{965CCB3D-734A-E140-9CC4-28A7D8FC2BB1}" srcOrd="5" destOrd="0" presId="urn:microsoft.com/office/officeart/2005/8/layout/process4"/>
    <dgm:cxn modelId="{521882A6-8715-C94A-8016-A6EBDA8C0418}" type="presParOf" srcId="{B7F0B060-9CB7-7E41-B723-A4CFD981EC89}" destId="{06147846-209D-B742-B056-CDEABBF24055}" srcOrd="6" destOrd="0" presId="urn:microsoft.com/office/officeart/2005/8/layout/process4"/>
    <dgm:cxn modelId="{5915252E-347C-1048-9B2E-124D836646A4}" type="presParOf" srcId="{06147846-209D-B742-B056-CDEABBF24055}" destId="{7AE1C772-9DBB-6441-BE15-0E1D3D6FE59C}" srcOrd="0" destOrd="0" presId="urn:microsoft.com/office/officeart/2005/8/layout/process4"/>
    <dgm:cxn modelId="{1E291220-9494-2347-89A4-203E5EBD5BFC}" type="presParOf" srcId="{B7F0B060-9CB7-7E41-B723-A4CFD981EC89}" destId="{979A61D6-0C81-FE40-A5AE-EED2D9248FDA}" srcOrd="7" destOrd="0" presId="urn:microsoft.com/office/officeart/2005/8/layout/process4"/>
    <dgm:cxn modelId="{9C222227-7023-264D-8878-4569BB61B250}" type="presParOf" srcId="{B7F0B060-9CB7-7E41-B723-A4CFD981EC89}" destId="{71F1C9E9-2347-E547-849F-4421607881AC}" srcOrd="8" destOrd="0" presId="urn:microsoft.com/office/officeart/2005/8/layout/process4"/>
    <dgm:cxn modelId="{72D05862-A86E-6547-B3CC-14923F9AABDE}" type="presParOf" srcId="{71F1C9E9-2347-E547-849F-4421607881AC}" destId="{9BE3E724-A622-1F42-8344-499FE3CB1213}" srcOrd="0" destOrd="0" presId="urn:microsoft.com/office/officeart/2005/8/layout/process4"/>
    <dgm:cxn modelId="{6BB5FBE0-E656-E549-B234-C3B6C1A72C63}" type="presParOf" srcId="{B7F0B060-9CB7-7E41-B723-A4CFD981EC89}" destId="{C493CD63-1571-9E43-BF69-41F258302629}" srcOrd="9" destOrd="0" presId="urn:microsoft.com/office/officeart/2005/8/layout/process4"/>
    <dgm:cxn modelId="{7B4A795D-68D3-FC40-B8C3-F38D708D1B97}" type="presParOf" srcId="{B7F0B060-9CB7-7E41-B723-A4CFD981EC89}" destId="{97001315-234F-A54F-AC68-B6F97AD7D208}" srcOrd="10" destOrd="0" presId="urn:microsoft.com/office/officeart/2005/8/layout/process4"/>
    <dgm:cxn modelId="{37CD83C4-513D-8542-92BB-94D4EA851F83}" type="presParOf" srcId="{97001315-234F-A54F-AC68-B6F97AD7D208}" destId="{6CF617F3-BDBA-D747-8539-E57CDB546D4C}" srcOrd="0" destOrd="0" presId="urn:microsoft.com/office/officeart/2005/8/layout/process4"/>
    <dgm:cxn modelId="{CED005F8-9E69-9041-954F-341412C48167}" type="presParOf" srcId="{B7F0B060-9CB7-7E41-B723-A4CFD981EC89}" destId="{168654CF-17DC-EB42-A308-BCC6A9B24CEA}" srcOrd="11" destOrd="0" presId="urn:microsoft.com/office/officeart/2005/8/layout/process4"/>
    <dgm:cxn modelId="{863A3DD1-0F06-1C46-940A-3188F041F0F3}" type="presParOf" srcId="{B7F0B060-9CB7-7E41-B723-A4CFD981EC89}" destId="{73505428-7FB4-9445-A8EC-9E53F8051833}" srcOrd="12" destOrd="0" presId="urn:microsoft.com/office/officeart/2005/8/layout/process4"/>
    <dgm:cxn modelId="{1A177FCE-A395-9042-9802-71B070AA26A1}" type="presParOf" srcId="{73505428-7FB4-9445-A8EC-9E53F8051833}" destId="{8861396F-4F80-1949-97A7-CA9286FE350B}" srcOrd="0" destOrd="0" presId="urn:microsoft.com/office/officeart/2005/8/layout/process4"/>
    <dgm:cxn modelId="{8BBF1F98-ECC0-D745-86EC-40562ADF7959}" type="presParOf" srcId="{B7F0B060-9CB7-7E41-B723-A4CFD981EC89}" destId="{B7612272-CD93-E04E-AC1D-B68F207428B7}" srcOrd="13" destOrd="0" presId="urn:microsoft.com/office/officeart/2005/8/layout/process4"/>
    <dgm:cxn modelId="{2C7D6D34-049D-C84E-A86C-D9E18E16A3BE}" type="presParOf" srcId="{B7F0B060-9CB7-7E41-B723-A4CFD981EC89}" destId="{86CB7E37-0270-FA45-8B24-A03586F19ACE}" srcOrd="14" destOrd="0" presId="urn:microsoft.com/office/officeart/2005/8/layout/process4"/>
    <dgm:cxn modelId="{DDF97766-2CCB-BB47-BAD2-6A4220BC3AB9}" type="presParOf" srcId="{86CB7E37-0270-FA45-8B24-A03586F19ACE}" destId="{8E8E96C2-4F36-1749-BDB3-46131329B4B5}" srcOrd="0" destOrd="0" presId="urn:microsoft.com/office/officeart/2005/8/layout/process4"/>
    <dgm:cxn modelId="{703B5323-846E-5648-A76E-5196832EBA04}" type="presParOf" srcId="{B7F0B060-9CB7-7E41-B723-A4CFD981EC89}" destId="{1447AF3E-E6DA-5D45-8B21-A21A1207AEB5}" srcOrd="15" destOrd="0" presId="urn:microsoft.com/office/officeart/2005/8/layout/process4"/>
    <dgm:cxn modelId="{EF5B5868-6ABC-3A42-B454-E1409F6886F5}" type="presParOf" srcId="{B7F0B060-9CB7-7E41-B723-A4CFD981EC89}" destId="{56CB6B94-7E70-C043-ADBF-B3C931176F34}" srcOrd="16" destOrd="0" presId="urn:microsoft.com/office/officeart/2005/8/layout/process4"/>
    <dgm:cxn modelId="{B99C7592-24A5-C74E-972B-631490488EEB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3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1">
            <a:lumMod val="85000"/>
            <a:lumOff val="15000"/>
          </a:schemeClr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8BD5E728-869A-2E4D-8B0C-0BE544F5C36D}" type="presOf" srcId="{6B03903D-2083-194D-BF86-7D5912BBB1D7}" destId="{E469AF61-9493-3B46-82D0-8B07D495B049}" srcOrd="0" destOrd="0" presId="urn:microsoft.com/office/officeart/2005/8/layout/process4"/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7049DAE2-FDB0-6C46-A5BA-DECC2BB10C50}" type="presOf" srcId="{6874B277-C05A-F04C-81F1-AFE82E7C694D}" destId="{B7F0B060-9CB7-7E41-B723-A4CFD981EC89}" srcOrd="0" destOrd="0" presId="urn:microsoft.com/office/officeart/2005/8/layout/process4"/>
    <dgm:cxn modelId="{0469E9BC-F884-4E45-BD54-BE60F15BF76E}" type="presParOf" srcId="{B7F0B060-9CB7-7E41-B723-A4CFD981EC89}" destId="{D8650F80-DA51-1045-90D9-0B85668D54A1}" srcOrd="0" destOrd="0" presId="urn:microsoft.com/office/officeart/2005/8/layout/process4"/>
    <dgm:cxn modelId="{BCEA7DD3-A6ED-B14C-B1E5-182A9F5BBB2E}" type="presParOf" srcId="{D8650F80-DA51-1045-90D9-0B85668D54A1}" destId="{E469AF61-9493-3B46-82D0-8B07D495B049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4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accent1"/>
        </a:solidFill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accent6"/>
        </a:solidFill>
        <a:effectLst>
          <a:glow rad="101600">
            <a:schemeClr val="accent6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8BE3ED03-A35D-E649-BF06-67E5F09179EC}" type="presOf" srcId="{9EEDC6EE-0E75-AD42-9AD4-6A3E98423EF6}" destId="{9C8D402F-1368-C044-A738-2DA9F17F3CC6}" srcOrd="0" destOrd="0" presId="urn:microsoft.com/office/officeart/2005/8/layout/process4"/>
    <dgm:cxn modelId="{F029540C-7EBE-E240-94F5-A1315B94DA46}" type="presOf" srcId="{E6A2FABE-CA65-FF46-827D-F94953C1F6DD}" destId="{0F6727B6-DD01-E94D-A473-7A95C2277833}" srcOrd="0" destOrd="0" presId="urn:microsoft.com/office/officeart/2005/8/layout/process4"/>
    <dgm:cxn modelId="{25C56412-5510-BC44-9A13-3F107ACBF873}" type="presOf" srcId="{AAECF816-E805-754C-9D44-383350129CB4}" destId="{7B12BA32-5DB0-C047-A0D4-1650BF6FB212}" srcOrd="0" destOrd="0" presId="urn:microsoft.com/office/officeart/2005/8/layout/process4"/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84A87F22-203F-9D4D-9E36-562C49FC7720}" type="presOf" srcId="{7B490873-3F8C-6C47-BCCE-B410429C0291}" destId="{8861396F-4F80-1949-97A7-CA9286FE350B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54B63270-F842-BA4E-9CF4-CE48C7296DC8}" type="presOf" srcId="{6B03903D-2083-194D-BF86-7D5912BBB1D7}" destId="{9BE3E724-A622-1F42-8344-499FE3CB1213}" srcOrd="0" destOrd="0" presId="urn:microsoft.com/office/officeart/2005/8/layout/process4"/>
    <dgm:cxn modelId="{A2C4DC81-B286-1F4C-AEC0-BA189B3D2D32}" type="presOf" srcId="{0D15FB73-0BBB-714B-9BB0-C2B2726CD3E1}" destId="{8E8E96C2-4F36-1749-BDB3-46131329B4B5}" srcOrd="0" destOrd="0" presId="urn:microsoft.com/office/officeart/2005/8/layout/process4"/>
    <dgm:cxn modelId="{314B2482-C9EA-764F-90FC-EB4EACF3F605}" type="presOf" srcId="{F7CF5AB1-071E-E84C-B329-5536FFDCB271}" destId="{7AE1C772-9DBB-6441-BE15-0E1D3D6FE59C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BCAA9DA9-6A6D-984C-8328-D053574F29D5}" type="presOf" srcId="{7A703120-5E94-4E43-AFCE-8826D79E0752}" destId="{6CF617F3-BDBA-D747-8539-E57CDB546D4C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89CC17E9-BFB0-DD41-B617-033745D2987C}" type="presOf" srcId="{6874B277-C05A-F04C-81F1-AFE82E7C694D}" destId="{B7F0B060-9CB7-7E41-B723-A4CFD981EC89}" srcOrd="0" destOrd="0" presId="urn:microsoft.com/office/officeart/2005/8/layout/process4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14A3A0F8-6B45-B945-BDEC-2E7DC11F4006}" type="presOf" srcId="{3D3E9305-B39C-9E47-8B0E-704DE21276A2}" destId="{0BF3E98C-8570-8B42-AC81-4CC700DE9808}" srcOrd="0" destOrd="0" presId="urn:microsoft.com/office/officeart/2005/8/layout/process4"/>
    <dgm:cxn modelId="{7CF5ED42-E752-E842-9835-2A3C43B35EB9}" type="presParOf" srcId="{B7F0B060-9CB7-7E41-B723-A4CFD981EC89}" destId="{B0D0E4A9-CEEB-6746-9751-6C5AC61544C0}" srcOrd="0" destOrd="0" presId="urn:microsoft.com/office/officeart/2005/8/layout/process4"/>
    <dgm:cxn modelId="{F20928B2-2918-614F-A0DA-AF8A6E6B5AFA}" type="presParOf" srcId="{B0D0E4A9-CEEB-6746-9751-6C5AC61544C0}" destId="{9C8D402F-1368-C044-A738-2DA9F17F3CC6}" srcOrd="0" destOrd="0" presId="urn:microsoft.com/office/officeart/2005/8/layout/process4"/>
    <dgm:cxn modelId="{FE4860F6-97A3-284F-B601-427E20A1C297}" type="presParOf" srcId="{B7F0B060-9CB7-7E41-B723-A4CFD981EC89}" destId="{71A0E934-7612-6845-8F99-DAFB9FA1977C}" srcOrd="1" destOrd="0" presId="urn:microsoft.com/office/officeart/2005/8/layout/process4"/>
    <dgm:cxn modelId="{700052F8-4AF4-E04F-908C-D9888508BEC1}" type="presParOf" srcId="{B7F0B060-9CB7-7E41-B723-A4CFD981EC89}" destId="{AEACEC9F-8E0C-314B-846C-60AB9667B250}" srcOrd="2" destOrd="0" presId="urn:microsoft.com/office/officeart/2005/8/layout/process4"/>
    <dgm:cxn modelId="{9DCD05BF-F890-D74D-B674-3561036A88BA}" type="presParOf" srcId="{AEACEC9F-8E0C-314B-846C-60AB9667B250}" destId="{7B12BA32-5DB0-C047-A0D4-1650BF6FB212}" srcOrd="0" destOrd="0" presId="urn:microsoft.com/office/officeart/2005/8/layout/process4"/>
    <dgm:cxn modelId="{569CA468-3F83-F441-8E85-CD7471149253}" type="presParOf" srcId="{B7F0B060-9CB7-7E41-B723-A4CFD981EC89}" destId="{8E0656CC-EAD5-064F-B087-AAD2461BB8B3}" srcOrd="3" destOrd="0" presId="urn:microsoft.com/office/officeart/2005/8/layout/process4"/>
    <dgm:cxn modelId="{495D9D9E-282D-684D-BBDE-6E68AF73E89C}" type="presParOf" srcId="{B7F0B060-9CB7-7E41-B723-A4CFD981EC89}" destId="{8D394CE5-702C-124D-8669-24721F7FC071}" srcOrd="4" destOrd="0" presId="urn:microsoft.com/office/officeart/2005/8/layout/process4"/>
    <dgm:cxn modelId="{495B8B1D-DE7D-904D-A300-11E25681E14C}" type="presParOf" srcId="{8D394CE5-702C-124D-8669-24721F7FC071}" destId="{0BF3E98C-8570-8B42-AC81-4CC700DE9808}" srcOrd="0" destOrd="0" presId="urn:microsoft.com/office/officeart/2005/8/layout/process4"/>
    <dgm:cxn modelId="{0369071C-35A1-1C4F-9D43-7A1084538F55}" type="presParOf" srcId="{B7F0B060-9CB7-7E41-B723-A4CFD981EC89}" destId="{965CCB3D-734A-E140-9CC4-28A7D8FC2BB1}" srcOrd="5" destOrd="0" presId="urn:microsoft.com/office/officeart/2005/8/layout/process4"/>
    <dgm:cxn modelId="{09B2001C-5BAA-7B47-B69D-4B7E7476B78F}" type="presParOf" srcId="{B7F0B060-9CB7-7E41-B723-A4CFD981EC89}" destId="{06147846-209D-B742-B056-CDEABBF24055}" srcOrd="6" destOrd="0" presId="urn:microsoft.com/office/officeart/2005/8/layout/process4"/>
    <dgm:cxn modelId="{4C6E157D-9B03-FE4B-8ED0-C38A253B238D}" type="presParOf" srcId="{06147846-209D-B742-B056-CDEABBF24055}" destId="{7AE1C772-9DBB-6441-BE15-0E1D3D6FE59C}" srcOrd="0" destOrd="0" presId="urn:microsoft.com/office/officeart/2005/8/layout/process4"/>
    <dgm:cxn modelId="{01E46AC0-E0F3-DB44-A3A1-BAC687EAE8DC}" type="presParOf" srcId="{B7F0B060-9CB7-7E41-B723-A4CFD981EC89}" destId="{979A61D6-0C81-FE40-A5AE-EED2D9248FDA}" srcOrd="7" destOrd="0" presId="urn:microsoft.com/office/officeart/2005/8/layout/process4"/>
    <dgm:cxn modelId="{3BB9215B-4413-D74F-AA65-EDA9A583A3DD}" type="presParOf" srcId="{B7F0B060-9CB7-7E41-B723-A4CFD981EC89}" destId="{71F1C9E9-2347-E547-849F-4421607881AC}" srcOrd="8" destOrd="0" presId="urn:microsoft.com/office/officeart/2005/8/layout/process4"/>
    <dgm:cxn modelId="{2F78F893-59FC-2342-ABFB-5FE5C4105973}" type="presParOf" srcId="{71F1C9E9-2347-E547-849F-4421607881AC}" destId="{9BE3E724-A622-1F42-8344-499FE3CB1213}" srcOrd="0" destOrd="0" presId="urn:microsoft.com/office/officeart/2005/8/layout/process4"/>
    <dgm:cxn modelId="{24E7F6F6-F9BE-4545-935A-790D5CF94FF9}" type="presParOf" srcId="{B7F0B060-9CB7-7E41-B723-A4CFD981EC89}" destId="{C493CD63-1571-9E43-BF69-41F258302629}" srcOrd="9" destOrd="0" presId="urn:microsoft.com/office/officeart/2005/8/layout/process4"/>
    <dgm:cxn modelId="{9825B05A-74AF-6847-9EF1-A7C01A540984}" type="presParOf" srcId="{B7F0B060-9CB7-7E41-B723-A4CFD981EC89}" destId="{97001315-234F-A54F-AC68-B6F97AD7D208}" srcOrd="10" destOrd="0" presId="urn:microsoft.com/office/officeart/2005/8/layout/process4"/>
    <dgm:cxn modelId="{58FDB542-41B1-1B43-8A96-123E29612590}" type="presParOf" srcId="{97001315-234F-A54F-AC68-B6F97AD7D208}" destId="{6CF617F3-BDBA-D747-8539-E57CDB546D4C}" srcOrd="0" destOrd="0" presId="urn:microsoft.com/office/officeart/2005/8/layout/process4"/>
    <dgm:cxn modelId="{2271208B-46DA-1846-8FE2-97AC3E39FECF}" type="presParOf" srcId="{B7F0B060-9CB7-7E41-B723-A4CFD981EC89}" destId="{168654CF-17DC-EB42-A308-BCC6A9B24CEA}" srcOrd="11" destOrd="0" presId="urn:microsoft.com/office/officeart/2005/8/layout/process4"/>
    <dgm:cxn modelId="{8BF604B4-D3E3-524B-8FAF-820E8F493BED}" type="presParOf" srcId="{B7F0B060-9CB7-7E41-B723-A4CFD981EC89}" destId="{73505428-7FB4-9445-A8EC-9E53F8051833}" srcOrd="12" destOrd="0" presId="urn:microsoft.com/office/officeart/2005/8/layout/process4"/>
    <dgm:cxn modelId="{C87D051A-3276-F645-9AA3-A9BF533B2E1B}" type="presParOf" srcId="{73505428-7FB4-9445-A8EC-9E53F8051833}" destId="{8861396F-4F80-1949-97A7-CA9286FE350B}" srcOrd="0" destOrd="0" presId="urn:microsoft.com/office/officeart/2005/8/layout/process4"/>
    <dgm:cxn modelId="{CA0AB226-4324-DB41-8D28-132D8E97125B}" type="presParOf" srcId="{B7F0B060-9CB7-7E41-B723-A4CFD981EC89}" destId="{B7612272-CD93-E04E-AC1D-B68F207428B7}" srcOrd="13" destOrd="0" presId="urn:microsoft.com/office/officeart/2005/8/layout/process4"/>
    <dgm:cxn modelId="{9DB35F04-5594-114A-A9B8-12B1BCAC6AE2}" type="presParOf" srcId="{B7F0B060-9CB7-7E41-B723-A4CFD981EC89}" destId="{86CB7E37-0270-FA45-8B24-A03586F19ACE}" srcOrd="14" destOrd="0" presId="urn:microsoft.com/office/officeart/2005/8/layout/process4"/>
    <dgm:cxn modelId="{51100F8F-1351-2D4B-83AB-58D674DAC279}" type="presParOf" srcId="{86CB7E37-0270-FA45-8B24-A03586F19ACE}" destId="{8E8E96C2-4F36-1749-BDB3-46131329B4B5}" srcOrd="0" destOrd="0" presId="urn:microsoft.com/office/officeart/2005/8/layout/process4"/>
    <dgm:cxn modelId="{7C053DD9-231E-9A4F-B141-879FAD0B2EFE}" type="presParOf" srcId="{B7F0B060-9CB7-7E41-B723-A4CFD981EC89}" destId="{1447AF3E-E6DA-5D45-8B21-A21A1207AEB5}" srcOrd="15" destOrd="0" presId="urn:microsoft.com/office/officeart/2005/8/layout/process4"/>
    <dgm:cxn modelId="{0FDF7C75-D7A6-3B4A-B629-84B0B19BAE00}" type="presParOf" srcId="{B7F0B060-9CB7-7E41-B723-A4CFD981EC89}" destId="{56CB6B94-7E70-C043-ADBF-B3C931176F34}" srcOrd="16" destOrd="0" presId="urn:microsoft.com/office/officeart/2005/8/layout/process4"/>
    <dgm:cxn modelId="{7E702AE2-8123-684F-997A-6381D63648FA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5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153D5694-991C-6C4C-BFBF-A69E96320A43}" type="presOf" srcId="{6874B277-C05A-F04C-81F1-AFE82E7C694D}" destId="{B7F0B060-9CB7-7E41-B723-A4CFD981EC89}" srcOrd="0" destOrd="0" presId="urn:microsoft.com/office/officeart/2005/8/layout/process4"/>
    <dgm:cxn modelId="{DCF1ABBD-7F74-9E4F-968C-AAC9EB6169E5}" type="presOf" srcId="{6B03903D-2083-194D-BF86-7D5912BBB1D7}" destId="{E469AF61-9493-3B46-82D0-8B07D495B049}" srcOrd="0" destOrd="0" presId="urn:microsoft.com/office/officeart/2005/8/layout/process4"/>
    <dgm:cxn modelId="{AA9D6B56-2EB0-004F-B2CC-E36970795CE5}" type="presParOf" srcId="{B7F0B060-9CB7-7E41-B723-A4CFD981EC89}" destId="{D8650F80-DA51-1045-90D9-0B85668D54A1}" srcOrd="0" destOrd="0" presId="urn:microsoft.com/office/officeart/2005/8/layout/process4"/>
    <dgm:cxn modelId="{B4BE79A7-4258-F545-8CC0-86BFDD44610A}" type="presParOf" srcId="{D8650F80-DA51-1045-90D9-0B85668D54A1}" destId="{E469AF61-9493-3B46-82D0-8B07D495B0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glow rad="101600">
            <a:schemeClr val="accent1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ourier New"/>
              <a:cs typeface="Courier New"/>
            </a:rPr>
            <a:t>lib.o</a:t>
          </a:r>
          <a:endParaRPr lang="en-US" sz="1800" b="1" kern="1200" dirty="0">
            <a:latin typeface="Courier New"/>
            <a:cs typeface="Courier New"/>
          </a:endParaRPr>
        </a:p>
      </dsp:txBody>
      <dsp:txXfrm>
        <a:off x="533751" y="0"/>
        <a:ext cx="990249" cy="609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glow rad="101600">
            <a:schemeClr val="accent6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2"/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 err="1">
              <a:latin typeface="Courier New"/>
              <a:cs typeface="Courier New"/>
            </a:rPr>
            <a:t>lib.o</a:t>
          </a:r>
          <a:endParaRPr lang="en-US" sz="1900" b="1" kern="1200" dirty="0">
            <a:latin typeface="Courier New"/>
            <a:cs typeface="Courier New"/>
          </a:endParaRPr>
        </a:p>
      </dsp:txBody>
      <dsp:txXfrm>
        <a:off x="0" y="0"/>
        <a:ext cx="1524000" cy="609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ourier New"/>
              <a:cs typeface="Courier New"/>
            </a:rPr>
            <a:t>lib.o</a:t>
          </a:r>
          <a:endParaRPr lang="en-US" sz="1800" b="1" kern="1200" dirty="0">
            <a:latin typeface="Courier New"/>
            <a:cs typeface="Courier New"/>
          </a:endParaRPr>
        </a:p>
      </dsp:txBody>
      <dsp:txXfrm>
        <a:off x="533751" y="0"/>
        <a:ext cx="990249" cy="609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glow rad="101600">
            <a:schemeClr val="accent6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glow rad="101600">
            <a:schemeClr val="accent1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2"/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ourier New"/>
              <a:cs typeface="Courier New"/>
            </a:rPr>
            <a:t>lib.o</a:t>
          </a:r>
          <a:endParaRPr lang="en-US" sz="1800" b="1" kern="1200" dirty="0">
            <a:latin typeface="Courier New"/>
            <a:cs typeface="Courier New"/>
          </a:endParaRPr>
        </a:p>
      </dsp:txBody>
      <dsp:txXfrm>
        <a:off x="533751" y="0"/>
        <a:ext cx="990249" cy="60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6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21188"/>
            <a:ext cx="6053138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2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2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08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0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2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2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8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598488"/>
            <a:ext cx="4638675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8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09" tIns="46656" rIns="93309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598488"/>
            <a:ext cx="4638675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09" tIns="46656" rIns="93309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15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1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36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3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6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6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9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7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7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9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9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11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1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3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7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9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1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3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8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8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74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7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95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9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0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0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2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2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6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8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8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0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0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757529E-B9E9-4D07-A8F2-BB09529B1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DD7C601-209F-40D3-98BC-20DD7722D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6439EB9-D70F-48A7-BBA6-8132AA7C5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727700" cy="4746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48100" cy="213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143000"/>
            <a:ext cx="3848100" cy="2138363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7296AFF-E97A-4074-8EFC-88FBCCD94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B4BF27AD-C49C-4753-9BED-CCFF787B3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17721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L14 Introduction to MIPS : Procedures II &amp; Logical</a:t>
            </a:r>
            <a:r>
              <a:rPr lang="en-US" sz="1000" b="1" baseline="0" dirty="0">
                <a:solidFill>
                  <a:srgbClr val="FFFF00"/>
                </a:solidFill>
                <a:latin typeface="18 VAG Rounded Bold   07390"/>
              </a:rPr>
              <a:t> Ops</a:t>
            </a: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7F6D0B53-1242-4089-A929-01ADB37881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97429" y="6632944"/>
            <a:ext cx="22288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r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 altLang="zh-CN" sz="1000" dirty="0">
                <a:latin typeface="18 VAG Rounded Black   09390" charset="0"/>
              </a:rPr>
              <a:t>Cheng, fall 2020 © BUAA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456432A-154C-4E40-895D-64BA64933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4407C3D-B081-48CC-B1A5-7AD3CD21A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0ABA5629-1446-4C33-BC73-B73CD3C3B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C155539-8C0D-4B78-9F60-8CEDDE9CE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3D42032-9C79-42F6-B9B6-45455687F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-12405" y="6651625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L14 : Running a </a:t>
            </a:r>
            <a:r>
              <a:rPr lang="en-US" sz="1000" b="1" dirty="0" err="1">
                <a:solidFill>
                  <a:srgbClr val="FFFF00"/>
                </a:solidFill>
                <a:latin typeface="18 VAG Rounded Bold   07390"/>
              </a:rPr>
              <a:t>Progam</a:t>
            </a: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 baseline="0" dirty="0">
                <a:solidFill>
                  <a:srgbClr val="FFFF00"/>
                </a:solidFill>
                <a:latin typeface="18 VAG Rounded Bold   07390"/>
              </a:rPr>
              <a:t>II … Compiling, Assembling, Linking, and Loading </a:t>
            </a: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64D1D3AD-20F0-455A-A983-53FEB21AD9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16922" y="6678206"/>
            <a:ext cx="22288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 altLang="zh-CN" sz="1000" dirty="0">
                <a:latin typeface="18 VAG Rounded Black   09390" charset="0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b="0" kern="1200">
          <a:solidFill>
            <a:schemeClr val="tx1"/>
          </a:solidFill>
          <a:latin typeface="18 VAG Rounded Thin   55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"/>
        <a:defRPr sz="2600" kern="1200">
          <a:solidFill>
            <a:srgbClr val="FFE39D"/>
          </a:solidFill>
          <a:latin typeface="18 VAG Rounded Light   02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"/>
        <a:defRPr sz="2400" kern="1200">
          <a:solidFill>
            <a:srgbClr val="A7D6FF"/>
          </a:solidFill>
          <a:latin typeface="18 VAG Rounded Light   02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"/>
        <a:defRPr sz="2200" kern="1200">
          <a:solidFill>
            <a:srgbClr val="F273AF"/>
          </a:solidFill>
          <a:latin typeface="18 VAG Rounded Light   02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18 VAG Rounded Light   02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126175"/>
            <a:ext cx="7162800" cy="26718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77000"/>
              </a:lnSpc>
            </a:pPr>
            <a:endParaRPr lang="en-US" sz="3200" b="1" dirty="0">
              <a:solidFill>
                <a:schemeClr val="tx2"/>
              </a:solidFill>
              <a:latin typeface="18 VAG Rounded Bold   07390"/>
              <a:cs typeface=""/>
            </a:endParaRPr>
          </a:p>
          <a:p>
            <a:pPr algn="ctr">
              <a:lnSpc>
                <a:spcPct val="77000"/>
              </a:lnSpc>
            </a:pP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Computer Architecture</a:t>
            </a:r>
          </a:p>
          <a:p>
            <a:pPr algn="ctr">
              <a:lnSpc>
                <a:spcPct val="77000"/>
              </a:lnSpc>
            </a:pP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（</a:t>
            </a:r>
            <a:r>
              <a:rPr lang="zh-CN" alt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计算机体系结构）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latin typeface="18 VAG Rounded Bold   07390"/>
                <a:cs typeface=""/>
              </a:rPr>
              <a:t>Lecture 14 – Running a Program II</a:t>
            </a:r>
            <a:br>
              <a:rPr lang="en-US" sz="3200" b="1" dirty="0">
                <a:latin typeface="18 VAG Rounded Bold   07390"/>
                <a:cs typeface=""/>
              </a:rPr>
            </a:br>
            <a:r>
              <a:rPr lang="en-US" sz="2800" b="1" dirty="0">
                <a:latin typeface="18 VAG Rounded Bold   07390"/>
                <a:cs typeface=""/>
              </a:rPr>
              <a:t>(Compiling, Assembling, Linking, Loading)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2020-09-27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45312" y="2436783"/>
            <a:ext cx="1981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Lecturer </a:t>
            </a:r>
            <a:r>
              <a:rPr lang="en-US" sz="2000" b="1" dirty="0" err="1">
                <a:solidFill>
                  <a:schemeClr val="bg2"/>
                </a:solidFill>
                <a:latin typeface="18 VAG Rounded Bold   07390"/>
              </a:rPr>
              <a:t>Yuanqing</a:t>
            </a: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 Cheng</a:t>
            </a:r>
          </a:p>
          <a:p>
            <a:pPr algn="ctr">
              <a:defRPr/>
            </a:pPr>
            <a:endParaRPr lang="en-US" sz="2000" b="1" dirty="0">
              <a:solidFill>
                <a:schemeClr val="bg2"/>
              </a:solidFill>
              <a:latin typeface="18 VAG Rounded Bold   07390"/>
            </a:endParaRPr>
          </a:p>
        </p:txBody>
      </p:sp>
      <p:pic>
        <p:nvPicPr>
          <p:cNvPr id="11" name="图片 1">
            <a:extLst>
              <a:ext uri="{FF2B5EF4-FFF2-40B4-BE49-F238E27FC236}">
                <a16:creationId xmlns:a16="http://schemas.microsoft.com/office/drawing/2014/main" id="{77DE5021-2D45-482B-BA66-0AEC2605C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59" y="405836"/>
            <a:ext cx="1401707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924300"/>
          </a:xfrm>
        </p:spPr>
        <p:txBody>
          <a:bodyPr/>
          <a:lstStyle/>
          <a:p>
            <a:r>
              <a:rPr lang="en-US" dirty="0"/>
              <a:t>PC-Relative Addressing (</a:t>
            </a:r>
            <a:r>
              <a:rPr lang="en-US" dirty="0" err="1">
                <a:latin typeface="Courier New" pitchFamily="-65" charset="0"/>
              </a:rPr>
              <a:t>beq</a:t>
            </a:r>
            <a:r>
              <a:rPr lang="en-US" dirty="0"/>
              <a:t>, </a:t>
            </a:r>
            <a:r>
              <a:rPr lang="en-US" dirty="0" err="1">
                <a:latin typeface="Courier New" pitchFamily="-65" charset="0"/>
              </a:rPr>
              <a:t>bne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never relocate</a:t>
            </a:r>
          </a:p>
          <a:p>
            <a:r>
              <a:rPr lang="en-US" dirty="0"/>
              <a:t>Absolute Address (</a:t>
            </a:r>
            <a:r>
              <a:rPr lang="en-US" dirty="0" err="1">
                <a:latin typeface="Courier New" pitchFamily="-65" charset="0"/>
              </a:rPr>
              <a:t>j</a:t>
            </a:r>
            <a:r>
              <a:rPr lang="en-US" dirty="0"/>
              <a:t>, </a:t>
            </a:r>
            <a:r>
              <a:rPr lang="en-US" dirty="0" err="1">
                <a:latin typeface="Courier New" pitchFamily="-65" charset="0"/>
              </a:rPr>
              <a:t>jal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always relocate</a:t>
            </a:r>
          </a:p>
          <a:p>
            <a:r>
              <a:rPr lang="en-US" dirty="0"/>
              <a:t>External Reference (usually </a:t>
            </a:r>
            <a:r>
              <a:rPr lang="en-US" dirty="0" err="1">
                <a:latin typeface="Courier New" pitchFamily="-65" charset="0"/>
              </a:rPr>
              <a:t>jal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always relocate</a:t>
            </a:r>
          </a:p>
          <a:p>
            <a:r>
              <a:rPr lang="en-US" dirty="0"/>
              <a:t>Data Reference (often </a:t>
            </a:r>
            <a:r>
              <a:rPr lang="en-US" dirty="0" err="1">
                <a:latin typeface="Courier New" pitchFamily="-65" charset="0"/>
              </a:rPr>
              <a:t>lui</a:t>
            </a:r>
            <a:r>
              <a:rPr lang="en-US" dirty="0"/>
              <a:t> and </a:t>
            </a:r>
            <a:r>
              <a:rPr lang="en-US" dirty="0" err="1">
                <a:latin typeface="Courier New" pitchFamily="-65" charset="0"/>
              </a:rPr>
              <a:t>ori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always relocate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Types of Addresses we’ll discuss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Absolute Addresses in MIPS</a:t>
            </a:r>
            <a:endParaRPr lang="en-US" dirty="0"/>
          </a:p>
        </p:txBody>
      </p:sp>
      <p:sp>
        <p:nvSpPr>
          <p:cNvPr id="232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Which instructions need relocation editing?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J-format: jump, jump and link</a:t>
            </a:r>
          </a:p>
          <a:p>
            <a:pPr lvl="1">
              <a:spcAft>
                <a:spcPts val="600"/>
              </a:spcAft>
              <a:buNone/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Loads and stores to variables in static area, relative to global pointer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What about conditional branches?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PC-relative addressing </a:t>
            </a:r>
            <a:r>
              <a:rPr lang="en-US" dirty="0">
                <a:solidFill>
                  <a:schemeClr val="accent1"/>
                </a:solidFill>
              </a:rPr>
              <a:t>preserved </a:t>
            </a:r>
            <a:r>
              <a:rPr lang="en-US" dirty="0"/>
              <a:t>even if code moves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2133600"/>
            <a:ext cx="8153400" cy="671513"/>
            <a:chOff x="336" y="1488"/>
            <a:chExt cx="5136" cy="327"/>
          </a:xfrm>
        </p:grpSpPr>
        <p:sp>
          <p:nvSpPr>
            <p:cNvPr id="2323461" name="Text Box 5"/>
            <p:cNvSpPr txBox="1">
              <a:spLocks noChangeArrowheads="1"/>
            </p:cNvSpPr>
            <p:nvPr/>
          </p:nvSpPr>
          <p:spPr bwMode="auto">
            <a:xfrm>
              <a:off x="451" y="1488"/>
              <a:ext cx="78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j/jal</a:t>
              </a:r>
              <a:endParaRPr lang="en-US" sz="2000"/>
            </a:p>
          </p:txBody>
        </p:sp>
        <p:sp>
          <p:nvSpPr>
            <p:cNvPr id="2323462" name="Text Box 6"/>
            <p:cNvSpPr txBox="1">
              <a:spLocks noChangeArrowheads="1"/>
            </p:cNvSpPr>
            <p:nvPr/>
          </p:nvSpPr>
          <p:spPr bwMode="auto">
            <a:xfrm>
              <a:off x="2962" y="1488"/>
              <a:ext cx="78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xxxxx</a:t>
              </a:r>
              <a:endParaRPr lang="en-US" sz="2000"/>
            </a:p>
          </p:txBody>
        </p:sp>
        <p:sp>
          <p:nvSpPr>
            <p:cNvPr id="2323463" name="Line 7"/>
            <p:cNvSpPr>
              <a:spLocks noChangeShapeType="1"/>
            </p:cNvSpPr>
            <p:nvPr/>
          </p:nvSpPr>
          <p:spPr bwMode="auto">
            <a:xfrm>
              <a:off x="1296" y="148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3464" name="Rectangle 8"/>
            <p:cNvSpPr>
              <a:spLocks noChangeArrowheads="1"/>
            </p:cNvSpPr>
            <p:nvPr/>
          </p:nvSpPr>
          <p:spPr bwMode="auto">
            <a:xfrm>
              <a:off x="336" y="1488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09600" y="3657600"/>
            <a:ext cx="8153400" cy="671513"/>
            <a:chOff x="384" y="2448"/>
            <a:chExt cx="5136" cy="327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518" y="2448"/>
              <a:ext cx="4580" cy="327"/>
              <a:chOff x="354" y="2496"/>
              <a:chExt cx="4580" cy="327"/>
            </a:xfrm>
          </p:grpSpPr>
          <p:sp>
            <p:nvSpPr>
              <p:cNvPr id="2323469" name="Text Box 13"/>
              <p:cNvSpPr txBox="1">
                <a:spLocks noChangeArrowheads="1"/>
              </p:cNvSpPr>
              <p:nvPr/>
            </p:nvSpPr>
            <p:spPr bwMode="auto">
              <a:xfrm>
                <a:off x="354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lw/sw</a:t>
                </a:r>
                <a:endParaRPr lang="en-US" sz="2000"/>
              </a:p>
            </p:txBody>
          </p:sp>
          <p:sp>
            <p:nvSpPr>
              <p:cNvPr id="2323470" name="Text Box 14"/>
              <p:cNvSpPr txBox="1">
                <a:spLocks noChangeArrowheads="1"/>
              </p:cNvSpPr>
              <p:nvPr/>
            </p:nvSpPr>
            <p:spPr bwMode="auto">
              <a:xfrm>
                <a:off x="1353" y="2496"/>
                <a:ext cx="519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$gp</a:t>
                </a:r>
                <a:endParaRPr lang="en-US" sz="2000"/>
              </a:p>
            </p:txBody>
          </p:sp>
          <p:sp>
            <p:nvSpPr>
              <p:cNvPr id="2323471" name="Text Box 15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$x</a:t>
                </a:r>
                <a:endParaRPr lang="en-US" sz="2000"/>
              </a:p>
            </p:txBody>
          </p:sp>
          <p:sp>
            <p:nvSpPr>
              <p:cNvPr id="2323472" name="Text Box 16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323473" name="Text Box 17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323474" name="Text Box 18"/>
              <p:cNvSpPr txBox="1">
                <a:spLocks noChangeArrowheads="1"/>
              </p:cNvSpPr>
              <p:nvPr/>
            </p:nvSpPr>
            <p:spPr bwMode="auto">
              <a:xfrm>
                <a:off x="3482" y="2496"/>
                <a:ext cx="105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address</a:t>
                </a:r>
                <a:endParaRPr lang="en-US" sz="2000"/>
              </a:p>
            </p:txBody>
          </p:sp>
        </p:grpSp>
        <p:sp>
          <p:nvSpPr>
            <p:cNvPr id="2323475" name="Rectangle 19"/>
            <p:cNvSpPr>
              <a:spLocks noChangeArrowheads="1"/>
            </p:cNvSpPr>
            <p:nvPr/>
          </p:nvSpPr>
          <p:spPr bwMode="auto">
            <a:xfrm>
              <a:off x="384" y="2448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3476" name="Line 20"/>
            <p:cNvSpPr>
              <a:spLocks noChangeShapeType="1"/>
            </p:cNvSpPr>
            <p:nvPr/>
          </p:nvSpPr>
          <p:spPr bwMode="auto">
            <a:xfrm>
              <a:off x="1344" y="24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3477" name="Line 21"/>
            <p:cNvSpPr>
              <a:spLocks noChangeShapeType="1"/>
            </p:cNvSpPr>
            <p:nvPr/>
          </p:nvSpPr>
          <p:spPr bwMode="auto">
            <a:xfrm>
              <a:off x="2160" y="24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3478" name="Line 22"/>
            <p:cNvSpPr>
              <a:spLocks noChangeShapeType="1"/>
            </p:cNvSpPr>
            <p:nvPr/>
          </p:nvSpPr>
          <p:spPr bwMode="auto">
            <a:xfrm>
              <a:off x="2928" y="24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8013" y="4800600"/>
            <a:ext cx="8154987" cy="671513"/>
            <a:chOff x="383" y="3168"/>
            <a:chExt cx="5137" cy="327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83" y="3168"/>
              <a:ext cx="4714" cy="327"/>
              <a:chOff x="220" y="2496"/>
              <a:chExt cx="4714" cy="327"/>
            </a:xfrm>
          </p:grpSpPr>
          <p:sp>
            <p:nvSpPr>
              <p:cNvPr id="2323483" name="Text Box 27"/>
              <p:cNvSpPr txBox="1">
                <a:spLocks noChangeArrowheads="1"/>
              </p:cNvSpPr>
              <p:nvPr/>
            </p:nvSpPr>
            <p:spPr bwMode="auto">
              <a:xfrm>
                <a:off x="220" y="2496"/>
                <a:ext cx="105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beq/bne</a:t>
                </a:r>
                <a:endParaRPr lang="en-US" sz="2000"/>
              </a:p>
            </p:txBody>
          </p:sp>
          <p:sp>
            <p:nvSpPr>
              <p:cNvPr id="2323484" name="Text Box 28"/>
              <p:cNvSpPr txBox="1">
                <a:spLocks noChangeArrowheads="1"/>
              </p:cNvSpPr>
              <p:nvPr/>
            </p:nvSpPr>
            <p:spPr bwMode="auto">
              <a:xfrm>
                <a:off x="1353" y="2496"/>
                <a:ext cx="519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$rs</a:t>
                </a:r>
                <a:endParaRPr lang="en-US" sz="2000"/>
              </a:p>
            </p:txBody>
          </p:sp>
          <p:sp>
            <p:nvSpPr>
              <p:cNvPr id="2323485" name="Text Box 29"/>
              <p:cNvSpPr txBox="1">
                <a:spLocks noChangeArrowheads="1"/>
              </p:cNvSpPr>
              <p:nvPr/>
            </p:nvSpPr>
            <p:spPr bwMode="auto">
              <a:xfrm>
                <a:off x="2152" y="2496"/>
                <a:ext cx="519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$rt</a:t>
                </a:r>
                <a:endParaRPr lang="en-US" sz="2000"/>
              </a:p>
            </p:txBody>
          </p:sp>
          <p:sp>
            <p:nvSpPr>
              <p:cNvPr id="2323486" name="Text Box 30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endParaRPr lang="en-US" sz="2000"/>
              </a:p>
            </p:txBody>
          </p:sp>
          <p:sp>
            <p:nvSpPr>
              <p:cNvPr id="2323487" name="Text Box 31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endParaRPr lang="en-US" sz="2000"/>
              </a:p>
            </p:txBody>
          </p:sp>
          <p:sp>
            <p:nvSpPr>
              <p:cNvPr id="2323488" name="Text Box 32"/>
              <p:cNvSpPr txBox="1">
                <a:spLocks noChangeArrowheads="1"/>
              </p:cNvSpPr>
              <p:nvPr/>
            </p:nvSpPr>
            <p:spPr bwMode="auto">
              <a:xfrm>
                <a:off x="3482" y="2496"/>
                <a:ext cx="105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address</a:t>
                </a:r>
                <a:endParaRPr lang="en-US" sz="2000"/>
              </a:p>
            </p:txBody>
          </p:sp>
        </p:grpSp>
        <p:sp>
          <p:nvSpPr>
            <p:cNvPr id="2323489" name="Rectangle 33"/>
            <p:cNvSpPr>
              <a:spLocks noChangeArrowheads="1"/>
            </p:cNvSpPr>
            <p:nvPr/>
          </p:nvSpPr>
          <p:spPr bwMode="auto">
            <a:xfrm>
              <a:off x="384" y="3168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/>
            </a:p>
          </p:txBody>
        </p:sp>
        <p:sp>
          <p:nvSpPr>
            <p:cNvPr id="2323490" name="Line 34"/>
            <p:cNvSpPr>
              <a:spLocks noChangeShapeType="1"/>
            </p:cNvSpPr>
            <p:nvPr/>
          </p:nvSpPr>
          <p:spPr bwMode="auto">
            <a:xfrm>
              <a:off x="1392" y="316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/>
            </a:p>
          </p:txBody>
        </p:sp>
        <p:sp>
          <p:nvSpPr>
            <p:cNvPr id="2323491" name="Line 35"/>
            <p:cNvSpPr>
              <a:spLocks noChangeShapeType="1"/>
            </p:cNvSpPr>
            <p:nvPr/>
          </p:nvSpPr>
          <p:spPr bwMode="auto">
            <a:xfrm>
              <a:off x="2160" y="316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/>
            </a:p>
          </p:txBody>
        </p:sp>
        <p:sp>
          <p:nvSpPr>
            <p:cNvPr id="2323492" name="Line 36"/>
            <p:cNvSpPr>
              <a:spLocks noChangeShapeType="1"/>
            </p:cNvSpPr>
            <p:nvPr/>
          </p:nvSpPr>
          <p:spPr bwMode="auto">
            <a:xfrm>
              <a:off x="2928" y="316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34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Resolving References (1/2)</a:t>
            </a:r>
          </a:p>
        </p:txBody>
      </p:sp>
      <p:sp>
        <p:nvSpPr>
          <p:cNvPr id="232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Linker </a:t>
            </a:r>
            <a:r>
              <a:rPr lang="en-US" dirty="0">
                <a:solidFill>
                  <a:schemeClr val="accent1"/>
                </a:solidFill>
              </a:rPr>
              <a:t>assumes </a:t>
            </a:r>
            <a:r>
              <a:rPr lang="en-US" dirty="0"/>
              <a:t>first word of first text segment is at address </a:t>
            </a:r>
            <a:r>
              <a:rPr lang="en-US" b="1" dirty="0">
                <a:latin typeface="Courier New"/>
                <a:cs typeface="Courier New"/>
              </a:rPr>
              <a:t>0x00000000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(More later when we study “virtual memory”)</a:t>
            </a:r>
          </a:p>
          <a:p>
            <a:r>
              <a:rPr lang="en-US" dirty="0"/>
              <a:t>Linker knows:</a:t>
            </a:r>
          </a:p>
          <a:p>
            <a:pPr lvl="1"/>
            <a:r>
              <a:rPr lang="en-US" dirty="0"/>
              <a:t>length of each text and data segment</a:t>
            </a:r>
          </a:p>
          <a:p>
            <a:pPr lvl="1"/>
            <a:r>
              <a:rPr lang="en-US" dirty="0"/>
              <a:t>ordering of text and data segments</a:t>
            </a:r>
          </a:p>
          <a:p>
            <a:r>
              <a:rPr lang="en-US" dirty="0"/>
              <a:t>Linker calculates:</a:t>
            </a:r>
          </a:p>
          <a:p>
            <a:pPr lvl="1"/>
            <a:r>
              <a:rPr lang="en-US" dirty="0"/>
              <a:t>absolute address of each label to be jumped to (internal or external) and each piece of data being referenced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Resolving References (2/2)</a:t>
            </a:r>
          </a:p>
        </p:txBody>
      </p:sp>
      <p:sp>
        <p:nvSpPr>
          <p:cNvPr id="232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resolve references:</a:t>
            </a:r>
          </a:p>
          <a:p>
            <a:pPr lvl="1"/>
            <a:r>
              <a:rPr lang="en-US" dirty="0"/>
              <a:t>search for reference (data or label) in all “user” symbol tables</a:t>
            </a:r>
          </a:p>
          <a:p>
            <a:pPr lvl="1"/>
            <a:r>
              <a:rPr lang="en-US" dirty="0"/>
              <a:t>if not found, search library files </a:t>
            </a:r>
            <a:br>
              <a:rPr lang="en-US" dirty="0"/>
            </a:br>
            <a:r>
              <a:rPr lang="en-US" dirty="0"/>
              <a:t>(for example, for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once absolute address is determined, fill in the machine code appropriately</a:t>
            </a:r>
          </a:p>
          <a:p>
            <a:r>
              <a:rPr lang="en-US" dirty="0"/>
              <a:t>Output of linker: executable file containing text and data (plus header)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vs Dynamically linked libraries</a:t>
            </a:r>
          </a:p>
        </p:txBody>
      </p:sp>
      <p:sp>
        <p:nvSpPr>
          <p:cNvPr id="232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we’ve described is the traditional way: </a:t>
            </a:r>
            <a:r>
              <a:rPr lang="en-US" dirty="0">
                <a:solidFill>
                  <a:schemeClr val="accent2"/>
                </a:solidFill>
              </a:rPr>
              <a:t>statically-linked</a:t>
            </a:r>
            <a:r>
              <a:rPr lang="en-US" dirty="0"/>
              <a:t> approach</a:t>
            </a:r>
          </a:p>
          <a:p>
            <a:pPr lvl="1"/>
            <a:r>
              <a:rPr lang="en-US" dirty="0"/>
              <a:t>The library is now part of the executable, so if the library updates, we don’t get the fix (have to recompile if we have source)</a:t>
            </a:r>
          </a:p>
          <a:p>
            <a:pPr lvl="1"/>
            <a:r>
              <a:rPr lang="en-US" dirty="0"/>
              <a:t>It includes the </a:t>
            </a:r>
            <a:r>
              <a:rPr lang="en-US" u="sng" dirty="0"/>
              <a:t>entire</a:t>
            </a:r>
            <a:r>
              <a:rPr lang="en-US" dirty="0"/>
              <a:t> library even if not all of it will be used.</a:t>
            </a:r>
          </a:p>
          <a:p>
            <a:pPr lvl="1"/>
            <a:r>
              <a:rPr lang="en-US" dirty="0"/>
              <a:t>Executable is self-contained.</a:t>
            </a:r>
          </a:p>
          <a:p>
            <a:r>
              <a:rPr lang="en-US" dirty="0"/>
              <a:t>An alternative is </a:t>
            </a:r>
            <a:r>
              <a:rPr lang="en-US" dirty="0">
                <a:solidFill>
                  <a:schemeClr val="accent2"/>
                </a:solidFill>
              </a:rPr>
              <a:t>dynamically linked libraries </a:t>
            </a:r>
            <a:r>
              <a:rPr lang="en-US" dirty="0"/>
              <a:t>(DLL), common on Windows &amp; UNIX platforms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Dynamically linked libraries</a:t>
            </a:r>
          </a:p>
        </p:txBody>
      </p:sp>
      <p:sp>
        <p:nvSpPr>
          <p:cNvPr id="233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Space/time issues</a:t>
            </a:r>
          </a:p>
          <a:p>
            <a:pPr lvl="1"/>
            <a:r>
              <a:rPr lang="en-US" dirty="0"/>
              <a:t>+ Storing a program requires less disk space</a:t>
            </a:r>
          </a:p>
          <a:p>
            <a:pPr lvl="1"/>
            <a:r>
              <a:rPr lang="en-US" dirty="0"/>
              <a:t>+ Sending a program requires less time   </a:t>
            </a:r>
          </a:p>
          <a:p>
            <a:pPr lvl="1"/>
            <a:r>
              <a:rPr lang="en-US" dirty="0"/>
              <a:t>+ Executing two programs requires less memory (if they share a library)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– At runtime, there’s time overhead to do link</a:t>
            </a:r>
          </a:p>
          <a:p>
            <a:r>
              <a:rPr lang="en-US" dirty="0"/>
              <a:t>Upgrades</a:t>
            </a:r>
          </a:p>
          <a:p>
            <a:pPr lvl="1"/>
            <a:r>
              <a:rPr lang="en-US" dirty="0"/>
              <a:t>+ Replacing one file (</a:t>
            </a:r>
            <a:r>
              <a:rPr lang="en-US" dirty="0" err="1">
                <a:latin typeface="Courier New"/>
                <a:cs typeface="Courier New"/>
              </a:rPr>
              <a:t>libXYZ.so</a:t>
            </a:r>
            <a:r>
              <a:rPr lang="en-US" dirty="0"/>
              <a:t>) upgrades every program that uses library “XYZ”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– Having the executable isn’t enough anymore</a:t>
            </a:r>
          </a:p>
        </p:txBody>
      </p:sp>
      <p:sp>
        <p:nvSpPr>
          <p:cNvPr id="2331652" name="Text Box 4"/>
          <p:cNvSpPr txBox="1">
            <a:spLocks noChangeArrowheads="1"/>
          </p:cNvSpPr>
          <p:nvPr/>
        </p:nvSpPr>
        <p:spPr bwMode="auto">
          <a:xfrm>
            <a:off x="0" y="5715000"/>
            <a:ext cx="91440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i="1" dirty="0">
                <a:solidFill>
                  <a:srgbClr val="FFFF00"/>
                </a:solidFill>
                <a:latin typeface="18 VAG Rounded Thin   55390"/>
              </a:rPr>
              <a:t>Overall, dynamic linking adds quite a bit of complexity to the compiler, linker, and operating system.  However, it provides many benefits that often outweigh these.</a:t>
            </a:r>
          </a:p>
        </p:txBody>
      </p:sp>
      <p:sp>
        <p:nvSpPr>
          <p:cNvPr id="2331653" name="Rectangle 5"/>
          <p:cNvSpPr>
            <a:spLocks noChangeArrowheads="1"/>
          </p:cNvSpPr>
          <p:nvPr/>
        </p:nvSpPr>
        <p:spPr bwMode="auto">
          <a:xfrm>
            <a:off x="1092993" y="-76200"/>
            <a:ext cx="69516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 err="1">
                <a:solidFill>
                  <a:schemeClr val="accent5"/>
                </a:solidFill>
                <a:latin typeface="Courier New" pitchFamily="-65" charset="0"/>
              </a:rPr>
              <a:t>en.wikipedia.org/wiki/Dynamic_linking</a:t>
            </a:r>
            <a:endParaRPr lang="en-US" sz="2400" b="1" dirty="0">
              <a:solidFill>
                <a:schemeClr val="accent5"/>
              </a:solidFill>
              <a:latin typeface="Courier New" pitchFamily="-65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Dynamically linked libraries</a:t>
            </a:r>
          </a:p>
        </p:txBody>
      </p:sp>
      <p:sp>
        <p:nvSpPr>
          <p:cNvPr id="233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prevailing approach to dynamic linking uses machine code as the “lowest common denominator”</a:t>
            </a:r>
          </a:p>
          <a:p>
            <a:pPr lvl="1"/>
            <a:r>
              <a:rPr lang="en-US" dirty="0"/>
              <a:t>The linker does not use information about how the program or library was compiled (i.e., what compiler or language)</a:t>
            </a:r>
          </a:p>
          <a:p>
            <a:pPr lvl="1"/>
            <a:r>
              <a:rPr lang="en-US" dirty="0"/>
              <a:t>This can be described as “linking at the machine code level”</a:t>
            </a:r>
          </a:p>
          <a:p>
            <a:pPr lvl="1"/>
            <a:r>
              <a:rPr lang="en-US" dirty="0"/>
              <a:t>This isn’t the only way to do it...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</a:t>
            </a:r>
          </a:p>
        </p:txBody>
      </p:sp>
      <p:graphicFrame>
        <p:nvGraphicFramePr>
          <p:cNvPr id="26" name="Diagram 25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Diagram 26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Loader (1/3)</a:t>
            </a:r>
          </a:p>
        </p:txBody>
      </p:sp>
      <p:sp>
        <p:nvSpPr>
          <p:cNvPr id="233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Input: Executable Code</a:t>
            </a:r>
            <a:br>
              <a:rPr lang="en-US" dirty="0"/>
            </a:br>
            <a:r>
              <a:rPr lang="en-US" dirty="0"/>
              <a:t>(e.g., </a:t>
            </a:r>
            <a:r>
              <a:rPr lang="en-US" dirty="0" err="1">
                <a:latin typeface="Courier New"/>
                <a:cs typeface="Courier New"/>
              </a:rPr>
              <a:t>a.out</a:t>
            </a:r>
            <a:r>
              <a:rPr lang="en-US" dirty="0"/>
              <a:t> for MIPS)</a:t>
            </a:r>
          </a:p>
          <a:p>
            <a:r>
              <a:rPr lang="en-US" dirty="0"/>
              <a:t>Output: (program is run)</a:t>
            </a:r>
          </a:p>
          <a:p>
            <a:r>
              <a:rPr lang="en-US" dirty="0"/>
              <a:t>Executable files are stored on disk.</a:t>
            </a:r>
          </a:p>
          <a:p>
            <a:r>
              <a:rPr lang="en-US" dirty="0"/>
              <a:t>When one is run, loader’s job is to load it into memory and start it running.</a:t>
            </a:r>
          </a:p>
          <a:p>
            <a:r>
              <a:rPr lang="en-US" dirty="0"/>
              <a:t>In reality, loader is the operating system (OS) </a:t>
            </a:r>
          </a:p>
          <a:p>
            <a:pPr lvl="1"/>
            <a:r>
              <a:rPr lang="en-US" dirty="0"/>
              <a:t>loading is one of the OS tasks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Loader (2/3)</a:t>
            </a:r>
          </a:p>
        </p:txBody>
      </p:sp>
      <p:sp>
        <p:nvSpPr>
          <p:cNvPr id="234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what does a loader do?</a:t>
            </a:r>
          </a:p>
          <a:p>
            <a:pPr lvl="1"/>
            <a:r>
              <a:rPr lang="en-US"/>
              <a:t>Reads executable file’s header to determine size of text and data segments</a:t>
            </a:r>
          </a:p>
          <a:p>
            <a:pPr lvl="1"/>
            <a:r>
              <a:rPr lang="en-US"/>
              <a:t>Creates new address space for program large enough to hold text and data segments, along with a stack segment</a:t>
            </a:r>
          </a:p>
          <a:p>
            <a:pPr lvl="1"/>
            <a:r>
              <a:rPr lang="en-US"/>
              <a:t>Copies instructions and data from executable file into the new address space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graphicFrame>
        <p:nvGraphicFramePr>
          <p:cNvPr id="34" name="Diagram 33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5" name="Diagram 34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Loader (3/3)</a:t>
            </a:r>
          </a:p>
        </p:txBody>
      </p:sp>
      <p:sp>
        <p:nvSpPr>
          <p:cNvPr id="234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Copies arguments passed to the program onto the stack</a:t>
            </a:r>
          </a:p>
          <a:p>
            <a:r>
              <a:rPr lang="en-US"/>
              <a:t>Initializes machine registers</a:t>
            </a:r>
          </a:p>
          <a:p>
            <a:pPr lvl="1"/>
            <a:r>
              <a:rPr lang="en-US"/>
              <a:t>Most registers cleared, but stack pointer assigned address of 1</a:t>
            </a:r>
            <a:r>
              <a:rPr lang="en-US" baseline="30000"/>
              <a:t>st</a:t>
            </a:r>
            <a:r>
              <a:rPr lang="en-US"/>
              <a:t> free stack location</a:t>
            </a:r>
          </a:p>
          <a:p>
            <a:r>
              <a:rPr lang="en-US"/>
              <a:t>Jumps to start-up routine that copies program’s arguments from stack to registers &amp; sets the PC</a:t>
            </a:r>
          </a:p>
          <a:p>
            <a:pPr lvl="1"/>
            <a:r>
              <a:rPr lang="en-US"/>
              <a:t>If main routine returns, start-up routine terminates program with the exit system call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 Instruction</a:t>
            </a:r>
          </a:p>
        </p:txBody>
      </p:sp>
      <p:sp>
        <p:nvSpPr>
          <p:cNvPr id="2377731" name="Rectangle 3"/>
          <p:cNvSpPr>
            <a:spLocks noChangeArrowheads="1"/>
          </p:cNvSpPr>
          <p:nvPr/>
        </p:nvSpPr>
        <p:spPr bwMode="auto">
          <a:xfrm>
            <a:off x="152400" y="3962400"/>
            <a:ext cx="7292975" cy="2657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indent="14288">
              <a:lnSpc>
                <a:spcPct val="75000"/>
              </a:lnSpc>
              <a:spcBef>
                <a:spcPct val="65000"/>
              </a:spcBef>
              <a:buSzPct val="100000"/>
              <a:buFont typeface="Times" pitchFamily="-65" charset="0"/>
              <a:buNone/>
            </a:pPr>
            <a:r>
              <a:rPr lang="en-US" sz="3200" b="1" dirty="0">
                <a:solidFill>
                  <a:schemeClr val="tx1"/>
                </a:solidFill>
                <a:latin typeface="18 VAG Rounded Bold   07390"/>
              </a:rPr>
              <a:t>Which of the following instr. may need to be edited during link phase?</a:t>
            </a:r>
          </a:p>
          <a:p>
            <a:pPr indent="14288">
              <a:lnSpc>
                <a:spcPct val="105000"/>
              </a:lnSpc>
              <a:spcBef>
                <a:spcPct val="65000"/>
              </a:spcBef>
              <a:buSzPct val="100000"/>
              <a:buFont typeface="Times" pitchFamily="-65" charset="0"/>
              <a:buNone/>
            </a:pP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Loop: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lui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$at, 0xABCD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ori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$a0,$at, 0xFEDC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bne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$a0,$v0, Loop   # 2</a:t>
            </a:r>
          </a:p>
        </p:txBody>
      </p:sp>
      <p:sp>
        <p:nvSpPr>
          <p:cNvPr id="2377733" name="Rectangle 5"/>
          <p:cNvSpPr>
            <a:spLocks noChangeArrowheads="1"/>
          </p:cNvSpPr>
          <p:nvPr/>
        </p:nvSpPr>
        <p:spPr bwMode="auto">
          <a:xfrm>
            <a:off x="6400800" y="5334000"/>
            <a:ext cx="9159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# 1</a:t>
            </a:r>
          </a:p>
        </p:txBody>
      </p:sp>
      <p:sp>
        <p:nvSpPr>
          <p:cNvPr id="2377734" name="Rectangle 6"/>
          <p:cNvSpPr>
            <a:spLocks noChangeArrowheads="1"/>
          </p:cNvSpPr>
          <p:nvPr/>
        </p:nvSpPr>
        <p:spPr bwMode="auto">
          <a:xfrm>
            <a:off x="6181725" y="5004137"/>
            <a:ext cx="371475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TT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 Instruction Answer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82819" y="4781490"/>
            <a:ext cx="295618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18 VAG Rounded Bold   07390"/>
                <a:cs typeface="B VAG Rounded Bold"/>
              </a:rPr>
              <a:t>data reference; relocate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74894" y="5927725"/>
            <a:ext cx="30355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18 VAG Rounded Bold   07390"/>
                <a:cs typeface="B VAG Rounded Bold"/>
              </a:rPr>
              <a:t>   PC-relative branch; OK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52400" y="3962400"/>
            <a:ext cx="7292975" cy="2657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indent="14288">
              <a:lnSpc>
                <a:spcPct val="75000"/>
              </a:lnSpc>
              <a:spcBef>
                <a:spcPct val="65000"/>
              </a:spcBef>
              <a:buSzPct val="100000"/>
              <a:buFont typeface="Times" pitchFamily="-65" charset="0"/>
              <a:buNone/>
            </a:pPr>
            <a:r>
              <a:rPr lang="en-US" sz="3200" b="1" dirty="0">
                <a:solidFill>
                  <a:schemeClr val="tx1"/>
                </a:solidFill>
                <a:latin typeface="18 VAG Rounded Bold   07390"/>
              </a:rPr>
              <a:t>Which of the following instr. may need to be edited during link phase?</a:t>
            </a:r>
          </a:p>
          <a:p>
            <a:pPr indent="14288">
              <a:lnSpc>
                <a:spcPct val="105000"/>
              </a:lnSpc>
              <a:spcBef>
                <a:spcPct val="65000"/>
              </a:spcBef>
              <a:buSzPct val="100000"/>
              <a:buFont typeface="Times" pitchFamily="-65" charset="0"/>
              <a:buNone/>
            </a:pP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Loop: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lui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$at, 0xABCD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ori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$a0,$at, 0xFEDC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bne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 $a0,$v0, Loop   # 2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400800" y="5334000"/>
            <a:ext cx="9159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# 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81725" y="5004137"/>
            <a:ext cx="371475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TT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7391400" y="5486400"/>
            <a:ext cx="1600200" cy="304800"/>
          </a:xfrm>
          <a:prstGeom prst="roundRect">
            <a:avLst>
              <a:gd name="adj" fmla="val 16667"/>
            </a:avLst>
          </a:prstGeom>
          <a:noFill/>
          <a:ln w="762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Remember (1/3)</a:t>
            </a:r>
          </a:p>
        </p:txBody>
      </p:sp>
      <p:graphicFrame>
        <p:nvGraphicFramePr>
          <p:cNvPr id="26" name="Diagram 25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7" name="Diagram 26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Remember (2/3)</a:t>
            </a:r>
          </a:p>
        </p:txBody>
      </p:sp>
      <p:sp>
        <p:nvSpPr>
          <p:cNvPr id="237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Compiler converts a single HLL file into a single assembly language file.</a:t>
            </a:r>
          </a:p>
          <a:p>
            <a:r>
              <a:rPr lang="en-US" sz="2400" dirty="0"/>
              <a:t>Assembler removes </a:t>
            </a:r>
            <a:r>
              <a:rPr lang="en-US" sz="2400" dirty="0" err="1"/>
              <a:t>pseudoinstructions</a:t>
            </a:r>
            <a:r>
              <a:rPr lang="en-US" sz="2400" dirty="0"/>
              <a:t>, converts what it can to machine language, and creates a checklist for the linker (relocation table).  A </a:t>
            </a:r>
            <a:r>
              <a:rPr lang="en-US" sz="2400" dirty="0">
                <a:latin typeface="Courier New"/>
                <a:cs typeface="Courier New"/>
              </a:rPr>
              <a:t>.</a:t>
            </a:r>
            <a:r>
              <a:rPr lang="en-US" sz="2400" dirty="0" err="1">
                <a:latin typeface="Courier New"/>
                <a:cs typeface="Courier New"/>
              </a:rPr>
              <a:t>s</a:t>
            </a:r>
            <a:r>
              <a:rPr lang="en-US" sz="2400" dirty="0"/>
              <a:t> file becomes a </a:t>
            </a:r>
            <a:r>
              <a:rPr lang="en-US" sz="2400" dirty="0">
                <a:latin typeface="Courier New"/>
                <a:cs typeface="Courier New"/>
              </a:rPr>
              <a:t>.</a:t>
            </a:r>
            <a:r>
              <a:rPr lang="en-US" sz="2400" dirty="0" err="1">
                <a:latin typeface="Courier New"/>
                <a:cs typeface="Courier New"/>
              </a:rPr>
              <a:t>o</a:t>
            </a:r>
            <a:r>
              <a:rPr lang="en-US" sz="2400" dirty="0"/>
              <a:t> file.</a:t>
            </a:r>
          </a:p>
          <a:p>
            <a:pPr lvl="1"/>
            <a:r>
              <a:rPr lang="en-US" sz="2000" dirty="0"/>
              <a:t>Does 2 passes to resolve addresses, handling internal forward references</a:t>
            </a:r>
          </a:p>
          <a:p>
            <a:r>
              <a:rPr lang="en-US" sz="2400" dirty="0"/>
              <a:t>Linker combines several </a:t>
            </a:r>
            <a:r>
              <a:rPr lang="en-US" sz="2400" dirty="0">
                <a:latin typeface="Courier New"/>
                <a:cs typeface="Courier New"/>
              </a:rPr>
              <a:t>.</a:t>
            </a:r>
            <a:r>
              <a:rPr lang="en-US" sz="2400" dirty="0" err="1">
                <a:latin typeface="Courier New"/>
                <a:cs typeface="Courier New"/>
              </a:rPr>
              <a:t>o</a:t>
            </a:r>
            <a:r>
              <a:rPr lang="en-US" sz="2400" dirty="0"/>
              <a:t> files and resolves absolute addresses.</a:t>
            </a:r>
          </a:p>
          <a:p>
            <a:pPr lvl="1"/>
            <a:r>
              <a:rPr lang="en-US" sz="2000" dirty="0"/>
              <a:t>Enables separate compilation, libraries that need not be compiled, and resolves remaining addresses</a:t>
            </a:r>
          </a:p>
          <a:p>
            <a:r>
              <a:rPr lang="en-US" sz="2400" dirty="0"/>
              <a:t>Loader loads executable into memory and begins execution.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Remember 3/3</a:t>
            </a:r>
          </a:p>
        </p:txBody>
      </p:sp>
      <p:sp>
        <p:nvSpPr>
          <p:cNvPr id="237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Stored Program concept is very powerful.  It means that instructions sometimes act just like data.  Therefore we can use programs to manipulate other programs! </a:t>
            </a:r>
          </a:p>
          <a:p>
            <a:pPr lvl="1"/>
            <a:r>
              <a:rPr lang="en-US" dirty="0"/>
              <a:t>Compiler </a:t>
            </a:r>
            <a:r>
              <a:rPr lang="en-US" dirty="0" err="1"/>
              <a:t></a:t>
            </a:r>
            <a:r>
              <a:rPr lang="en-US" dirty="0"/>
              <a:t> Assembler </a:t>
            </a:r>
            <a:r>
              <a:rPr lang="en-US" dirty="0" err="1"/>
              <a:t></a:t>
            </a:r>
            <a:r>
              <a:rPr lang="en-US" dirty="0"/>
              <a:t> Linker (</a:t>
            </a:r>
            <a:r>
              <a:rPr lang="en-US" dirty="0" err="1"/>
              <a:t></a:t>
            </a:r>
            <a:r>
              <a:rPr lang="en-US" dirty="0"/>
              <a:t> Loader)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Bonus slides</a:t>
            </a:r>
          </a:p>
        </p:txBody>
      </p:sp>
      <p:sp>
        <p:nvSpPr>
          <p:cNvPr id="222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extra slides that used to be included in lecture notes, but have been moved to this, the “bonus” area to serve as a supplement.</a:t>
            </a:r>
          </a:p>
          <a:p>
            <a:r>
              <a:rPr lang="en-US"/>
              <a:t>The slides will appear in the order they would have in the normal presentation</a:t>
            </a:r>
          </a:p>
        </p:txBody>
      </p:sp>
      <p:sp>
        <p:nvSpPr>
          <p:cNvPr id="2228228" name="WordArt 4"/>
          <p:cNvSpPr>
            <a:spLocks noChangeArrowheads="1" noChangeShapeType="1" noTextEdit="1"/>
          </p:cNvSpPr>
          <p:nvPr/>
        </p:nvSpPr>
        <p:spPr bwMode="auto">
          <a:xfrm>
            <a:off x="2438400" y="4343400"/>
            <a:ext cx="4267200" cy="20188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5921" dir="2700000" algn="ctr" rotWithShape="0">
                    <a:srgbClr val="990000"/>
                  </a:outerShdw>
                </a:effectLst>
                <a:latin typeface="Impact"/>
                <a:ea typeface="Impact"/>
                <a:cs typeface="Impact"/>
              </a:rPr>
              <a:t>Bonus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986" name="Rectangle 2"/>
          <p:cNvSpPr>
            <a:spLocks noChangeArrowheads="1"/>
          </p:cNvSpPr>
          <p:nvPr/>
        </p:nvSpPr>
        <p:spPr bwMode="auto">
          <a:xfrm>
            <a:off x="0" y="1054691"/>
            <a:ext cx="9144000" cy="6217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chemeClr val="tx1"/>
                </a:solidFill>
                <a:latin typeface="18 VAG Rounded Thin   55390"/>
              </a:rPr>
              <a:t>Big-endian and little-endian derive from Jonathan Swift's </a:t>
            </a:r>
            <a:r>
              <a:rPr lang="en-US" sz="1600" i="1" dirty="0">
                <a:solidFill>
                  <a:schemeClr val="tx1"/>
                </a:solidFill>
                <a:latin typeface="18 VAG Rounded Thin   55390"/>
              </a:rPr>
              <a:t>Gulliver's Travels</a:t>
            </a:r>
            <a:r>
              <a:rPr lang="en-US" sz="1600" dirty="0">
                <a:solidFill>
                  <a:schemeClr val="tx1"/>
                </a:solidFill>
                <a:latin typeface="18 VAG Rounded Thin   55390"/>
              </a:rPr>
              <a:t> in which the Big </a:t>
            </a:r>
            <a:r>
              <a:rPr lang="en-US" sz="1600" dirty="0" err="1">
                <a:solidFill>
                  <a:schemeClr val="tx1"/>
                </a:solidFill>
                <a:latin typeface="18 VAG Rounded Thin   55390"/>
              </a:rPr>
              <a:t>Endians</a:t>
            </a:r>
            <a:r>
              <a:rPr lang="en-US" sz="1600" dirty="0">
                <a:solidFill>
                  <a:schemeClr val="tx1"/>
                </a:solidFill>
                <a:latin typeface="18 VAG Rounded Thin   55390"/>
              </a:rPr>
              <a:t> were a political faction that broke their eggs at the large end ("the primitive way") and rebelled against the Lilliputian King who required his subjects (the Little </a:t>
            </a:r>
            <a:r>
              <a:rPr lang="en-US" sz="1600" dirty="0" err="1">
                <a:solidFill>
                  <a:schemeClr val="tx1"/>
                </a:solidFill>
                <a:latin typeface="18 VAG Rounded Thin   55390"/>
              </a:rPr>
              <a:t>Endians</a:t>
            </a:r>
            <a:r>
              <a:rPr lang="en-US" sz="1600" dirty="0">
                <a:solidFill>
                  <a:schemeClr val="tx1"/>
                </a:solidFill>
                <a:latin typeface="18 VAG Rounded Thin   55390"/>
              </a:rPr>
              <a:t>) to break their eggs at the small end. </a:t>
            </a:r>
          </a:p>
        </p:txBody>
      </p:sp>
      <p:sp>
        <p:nvSpPr>
          <p:cNvPr id="234598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6781800" cy="474663"/>
          </a:xfrm>
        </p:spPr>
        <p:txBody>
          <a:bodyPr/>
          <a:lstStyle/>
          <a:p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 vs. Little </a:t>
            </a:r>
            <a:r>
              <a:rPr lang="en-US" dirty="0" err="1"/>
              <a:t>Endian</a:t>
            </a:r>
            <a:endParaRPr lang="en-US" dirty="0"/>
          </a:p>
        </p:txBody>
      </p:sp>
      <p:sp>
        <p:nvSpPr>
          <p:cNvPr id="2345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886200"/>
            <a:ext cx="3962400" cy="1981200"/>
          </a:xfrm>
        </p:spPr>
        <p:txBody>
          <a:bodyPr/>
          <a:lstStyle/>
          <a:p>
            <a:pPr algn="ctr">
              <a:buFont typeface="Times" pitchFamily="-65" charset="0"/>
              <a:buNone/>
            </a:pPr>
            <a:r>
              <a:rPr lang="en-US" dirty="0"/>
              <a:t>Big </a:t>
            </a:r>
            <a:r>
              <a:rPr lang="en-US" dirty="0" err="1"/>
              <a:t>Endian</a:t>
            </a:r>
            <a:endParaRPr lang="en-US" dirty="0"/>
          </a:p>
          <a:p>
            <a:r>
              <a:rPr lang="en-US" sz="1400" dirty="0">
                <a:latin typeface="Arial" pitchFamily="-65" charset="0"/>
              </a:rPr>
              <a:t>  ADDR3   ADDR2      ADDR1    ADDR0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latin typeface="Arial" pitchFamily="-65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BYTE0</a:t>
            </a:r>
            <a:r>
              <a:rPr lang="en-US" sz="1400" dirty="0">
                <a:latin typeface="Arial" pitchFamily="-65" charset="0"/>
              </a:rPr>
              <a:t>   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BYTE1</a:t>
            </a:r>
            <a:r>
              <a:rPr lang="en-US" sz="1400" dirty="0">
                <a:latin typeface="Arial" pitchFamily="-65" charset="0"/>
              </a:rPr>
              <a:t>      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BYTE2</a:t>
            </a:r>
            <a:r>
              <a:rPr lang="en-US" sz="1400" dirty="0">
                <a:latin typeface="Arial" pitchFamily="-65" charset="0"/>
              </a:rPr>
              <a:t>    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BYTE3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00000001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00000100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00000000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00000000</a:t>
            </a:r>
          </a:p>
          <a:p>
            <a:r>
              <a:rPr lang="en-US" sz="1400" dirty="0">
                <a:latin typeface="Arial" pitchFamily="-65" charset="0"/>
              </a:rPr>
              <a:t>  ADDR0   ADDR1      ADDR2    ADDR3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latin typeface="Arial" pitchFamily="-65" charset="0"/>
              </a:rPr>
              <a:t> 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BYTE3   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BYTE2</a:t>
            </a:r>
            <a:r>
              <a:rPr lang="en-US" sz="1400" dirty="0">
                <a:latin typeface="Arial" pitchFamily="-65" charset="0"/>
              </a:rPr>
              <a:t>      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BYTE1</a:t>
            </a:r>
            <a:r>
              <a:rPr lang="en-US" sz="1400" dirty="0">
                <a:latin typeface="Arial" pitchFamily="-65" charset="0"/>
              </a:rPr>
              <a:t>    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BYTE0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00000000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00000000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00000100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00000001</a:t>
            </a:r>
            <a:endParaRPr lang="en-US" sz="1400" dirty="0">
              <a:latin typeface="Arial" pitchFamily="-65" charset="0"/>
            </a:endParaRPr>
          </a:p>
        </p:txBody>
      </p:sp>
      <p:sp>
        <p:nvSpPr>
          <p:cNvPr id="23459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86300" y="3886200"/>
            <a:ext cx="4000500" cy="1981200"/>
          </a:xfrm>
        </p:spPr>
        <p:txBody>
          <a:bodyPr/>
          <a:lstStyle/>
          <a:p>
            <a:pPr algn="ctr">
              <a:buFont typeface="Times" pitchFamily="-65" charset="0"/>
              <a:buNone/>
            </a:pPr>
            <a:r>
              <a:rPr lang="en-US" dirty="0"/>
              <a:t>Little </a:t>
            </a:r>
            <a:r>
              <a:rPr lang="en-US" dirty="0" err="1"/>
              <a:t>Endian</a:t>
            </a:r>
            <a:endParaRPr lang="en-US" dirty="0"/>
          </a:p>
          <a:p>
            <a:r>
              <a:rPr lang="en-US" sz="1400" dirty="0">
                <a:latin typeface="Arial" pitchFamily="-65" charset="0"/>
              </a:rPr>
              <a:t>  ADDR3   ADDR2      ADDR1    ADDR0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latin typeface="Arial" pitchFamily="-65" charset="0"/>
              </a:rPr>
              <a:t> 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BYTE3   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BYTE2</a:t>
            </a:r>
            <a:r>
              <a:rPr lang="en-US" sz="1400" dirty="0">
                <a:latin typeface="Arial" pitchFamily="-65" charset="0"/>
              </a:rPr>
              <a:t>      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BYTE1</a:t>
            </a:r>
            <a:r>
              <a:rPr lang="en-US" sz="1400" dirty="0">
                <a:latin typeface="Arial" pitchFamily="-65" charset="0"/>
              </a:rPr>
              <a:t>    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BYTE0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00000000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00000000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00000100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00000001</a:t>
            </a:r>
            <a:endParaRPr lang="en-US" sz="1400" dirty="0">
              <a:latin typeface="Arial" pitchFamily="-65" charset="0"/>
            </a:endParaRPr>
          </a:p>
          <a:p>
            <a:r>
              <a:rPr lang="en-US" sz="1400" dirty="0">
                <a:latin typeface="Arial" pitchFamily="-65" charset="0"/>
              </a:rPr>
              <a:t>  ADDR0   ADDR1      ADDR2    ADDR3</a:t>
            </a:r>
            <a:br>
              <a:rPr lang="en-US" sz="1400" dirty="0">
                <a:latin typeface="Arial" pitchFamily="-65" charset="0"/>
              </a:rPr>
            </a:br>
            <a:r>
              <a:rPr lang="en-US" sz="1400" dirty="0">
                <a:latin typeface="Arial" pitchFamily="-65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BYTE0</a:t>
            </a:r>
            <a:r>
              <a:rPr lang="en-US" sz="1400" dirty="0">
                <a:latin typeface="Arial" pitchFamily="-65" charset="0"/>
              </a:rPr>
              <a:t>   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BYTE1</a:t>
            </a:r>
            <a:r>
              <a:rPr lang="en-US" sz="1400" dirty="0">
                <a:latin typeface="Arial" pitchFamily="-65" charset="0"/>
              </a:rPr>
              <a:t>      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BYTE2</a:t>
            </a:r>
            <a:r>
              <a:rPr lang="en-US" sz="1400" dirty="0">
                <a:latin typeface="Arial" pitchFamily="-65" charset="0"/>
              </a:rPr>
              <a:t>    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BYTE3 </a:t>
            </a:r>
            <a:r>
              <a:rPr lang="en-US" sz="1400" dirty="0">
                <a:solidFill>
                  <a:srgbClr val="800080"/>
                </a:solidFill>
                <a:latin typeface="Arial" pitchFamily="-65" charset="0"/>
              </a:rPr>
              <a:t>00000001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" pitchFamily="-65" charset="0"/>
              </a:rPr>
              <a:t>00000100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rgbClr val="008000"/>
                </a:solidFill>
                <a:latin typeface="Arial" pitchFamily="-65" charset="0"/>
              </a:rPr>
              <a:t>00000000</a:t>
            </a:r>
            <a:r>
              <a:rPr lang="en-US" sz="1400" dirty="0">
                <a:latin typeface="Arial" pitchFamily="-65" charset="0"/>
              </a:rPr>
              <a:t> </a:t>
            </a:r>
            <a:r>
              <a:rPr lang="en-US" sz="1400" dirty="0">
                <a:solidFill>
                  <a:schemeClr val="accent3"/>
                </a:solidFill>
                <a:latin typeface="Arial" pitchFamily="-65" charset="0"/>
              </a:rPr>
              <a:t>00000000</a:t>
            </a:r>
          </a:p>
        </p:txBody>
      </p:sp>
      <p:sp>
        <p:nvSpPr>
          <p:cNvPr id="2345990" name="Rectangle 6"/>
          <p:cNvSpPr>
            <a:spLocks noChangeArrowheads="1"/>
          </p:cNvSpPr>
          <p:nvPr/>
        </p:nvSpPr>
        <p:spPr bwMode="auto">
          <a:xfrm>
            <a:off x="280988" y="2438400"/>
            <a:ext cx="8071440" cy="15081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18 VAG Rounded Bold   07390"/>
                <a:cs typeface="B VAG Rounded Bold"/>
              </a:rPr>
              <a:t>Consider the number 1025 as we normally write it:</a:t>
            </a:r>
            <a:br>
              <a:rPr lang="en-US" sz="3200" b="1" dirty="0">
                <a:latin typeface="Arial" pitchFamily="-65" charset="0"/>
              </a:rPr>
            </a:br>
            <a:r>
              <a:rPr lang="en-US" sz="3200" b="1" dirty="0">
                <a:solidFill>
                  <a:schemeClr val="accent3"/>
                </a:solidFill>
                <a:latin typeface="Arial" pitchFamily="-65" charset="0"/>
              </a:rPr>
              <a:t>BYTE3     </a:t>
            </a:r>
            <a:r>
              <a:rPr lang="en-US" sz="3200" b="1" dirty="0">
                <a:solidFill>
                  <a:srgbClr val="008000"/>
                </a:solidFill>
                <a:latin typeface="Arial" pitchFamily="-65" charset="0"/>
              </a:rPr>
              <a:t>BYTE2</a:t>
            </a:r>
            <a:r>
              <a:rPr lang="en-US" sz="3200" b="1" dirty="0">
                <a:latin typeface="Arial" pitchFamily="-65" charset="0"/>
              </a:rPr>
              <a:t>     </a:t>
            </a:r>
            <a:r>
              <a:rPr lang="en-US" sz="3200" b="1" dirty="0">
                <a:solidFill>
                  <a:schemeClr val="accent2"/>
                </a:solidFill>
                <a:latin typeface="Arial" pitchFamily="-65" charset="0"/>
              </a:rPr>
              <a:t>BYTE1</a:t>
            </a:r>
            <a:r>
              <a:rPr lang="en-US" sz="3200" b="1" dirty="0">
                <a:latin typeface="Arial" pitchFamily="-65" charset="0"/>
              </a:rPr>
              <a:t>     </a:t>
            </a:r>
            <a:r>
              <a:rPr lang="en-US" sz="3200" b="1" dirty="0">
                <a:solidFill>
                  <a:srgbClr val="800080"/>
                </a:solidFill>
                <a:latin typeface="Arial" pitchFamily="-65" charset="0"/>
              </a:rPr>
              <a:t>BYTE0</a:t>
            </a:r>
            <a:br>
              <a:rPr lang="en-US" sz="3200" b="1" dirty="0">
                <a:latin typeface="Arial" pitchFamily="-65" charset="0"/>
              </a:rPr>
            </a:br>
            <a:r>
              <a:rPr lang="en-US" sz="3200" b="1" dirty="0">
                <a:solidFill>
                  <a:schemeClr val="accent3"/>
                </a:solidFill>
                <a:latin typeface="Arial" pitchFamily="-65" charset="0"/>
              </a:rPr>
              <a:t>00000000 </a:t>
            </a:r>
            <a:r>
              <a:rPr lang="en-US" sz="3200" b="1" dirty="0">
                <a:solidFill>
                  <a:srgbClr val="008000"/>
                </a:solidFill>
                <a:latin typeface="Arial" pitchFamily="-65" charset="0"/>
              </a:rPr>
              <a:t>00000000</a:t>
            </a:r>
            <a:r>
              <a:rPr lang="en-US" sz="3200" b="1" dirty="0">
                <a:solidFill>
                  <a:schemeClr val="tx1"/>
                </a:solidFill>
                <a:latin typeface="Arial" pitchFamily="-65" charset="0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Arial" pitchFamily="-65" charset="0"/>
              </a:rPr>
              <a:t>00000100</a:t>
            </a:r>
            <a:r>
              <a:rPr lang="en-US" sz="3200" b="1" dirty="0">
                <a:solidFill>
                  <a:schemeClr val="tx1"/>
                </a:solidFill>
                <a:latin typeface="Arial" pitchFamily="-65" charset="0"/>
              </a:rPr>
              <a:t> </a:t>
            </a:r>
            <a:r>
              <a:rPr lang="en-US" sz="3200" b="1" dirty="0">
                <a:solidFill>
                  <a:srgbClr val="800080"/>
                </a:solidFill>
                <a:latin typeface="Arial" pitchFamily="-65" charset="0"/>
              </a:rPr>
              <a:t>00000001</a:t>
            </a:r>
            <a:endParaRPr lang="en-US" sz="3200" b="1" dirty="0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345991" name="Rectangle 7"/>
          <p:cNvSpPr>
            <a:spLocks noChangeArrowheads="1"/>
          </p:cNvSpPr>
          <p:nvPr/>
        </p:nvSpPr>
        <p:spPr bwMode="auto">
          <a:xfrm>
            <a:off x="763320" y="5791200"/>
            <a:ext cx="7618680" cy="954107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Courier New" pitchFamily="-65" charset="0"/>
              </a:rPr>
              <a:t>www.webopedia.com/TERM/b/big_endian.html</a:t>
            </a:r>
            <a:br>
              <a:rPr lang="en-US" sz="1400" b="1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1400" b="1">
                <a:solidFill>
                  <a:schemeClr val="tx1"/>
                </a:solidFill>
                <a:latin typeface="Courier New" pitchFamily="-65" charset="0"/>
              </a:rPr>
              <a:t>searchnetworking.techtarget.com/sDefinition/0,,sid7_gci211659,00.html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Courier New" pitchFamily="-65" charset="0"/>
              </a:rPr>
              <a:t>www.noveltheory.com/TechPapers/endian.asp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Courier New" pitchFamily="-65" charset="0"/>
              </a:rPr>
              <a:t>en.wikipedia.org/wiki/Big_endian</a:t>
            </a:r>
          </a:p>
        </p:txBody>
      </p:sp>
      <p:sp>
        <p:nvSpPr>
          <p:cNvPr id="2345992" name="Text Box 8"/>
          <p:cNvSpPr txBox="1">
            <a:spLocks noChangeArrowheads="1"/>
          </p:cNvSpPr>
          <p:nvPr/>
        </p:nvSpPr>
        <p:spPr bwMode="auto">
          <a:xfrm>
            <a:off x="609600" y="1752600"/>
            <a:ext cx="8305800" cy="636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Bold   07390"/>
              </a:rPr>
              <a:t> The order in which BYTES are stored in memory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Bold   07390"/>
              </a:rPr>
              <a:t> Bits always stored as usual.</a:t>
            </a:r>
            <a:r>
              <a:rPr lang="en-US" sz="2000" b="1" dirty="0">
                <a:latin typeface="18 VAG Rounded Bold   07390"/>
              </a:rPr>
              <a:t> </a:t>
            </a:r>
            <a:r>
              <a:rPr lang="en-US" sz="2000" b="1" dirty="0">
                <a:solidFill>
                  <a:schemeClr val="accent4"/>
                </a:solidFill>
                <a:latin typeface="18 VAG Rounded Bold   07390"/>
              </a:rPr>
              <a:t>(E.g., 0xC2=0b 1100 0010)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85938"/>
            <a:ext cx="8915400" cy="4005262"/>
          </a:xfrm>
        </p:spPr>
        <p:txBody>
          <a:bodyPr/>
          <a:lstStyle/>
          <a:p>
            <a:pPr>
              <a:buFont typeface="Times" pitchFamily="-65" charset="0"/>
              <a:buNone/>
            </a:pPr>
            <a:r>
              <a:rPr lang="en-US" sz="2800" dirty="0">
                <a:latin typeface="Courier New" pitchFamily="-65" charset="0"/>
              </a:rPr>
              <a:t>#include &lt;</a:t>
            </a:r>
            <a:r>
              <a:rPr lang="en-US" sz="2800" dirty="0" err="1">
                <a:latin typeface="Courier New" pitchFamily="-65" charset="0"/>
              </a:rPr>
              <a:t>stdio.h</a:t>
            </a:r>
            <a:r>
              <a:rPr lang="en-US" sz="2800" dirty="0">
                <a:latin typeface="Courier New" pitchFamily="-65" charset="0"/>
              </a:rPr>
              <a:t>&gt;</a:t>
            </a:r>
          </a:p>
          <a:p>
            <a:pPr>
              <a:buFont typeface="Times" pitchFamily="-65" charset="0"/>
              <a:buNone/>
            </a:pPr>
            <a:r>
              <a:rPr lang="en-US" sz="2800" dirty="0" err="1">
                <a:latin typeface="Courier New" pitchFamily="-65" charset="0"/>
              </a:rPr>
              <a:t>int</a:t>
            </a:r>
            <a:r>
              <a:rPr lang="en-US" sz="2800" dirty="0">
                <a:latin typeface="Courier New" pitchFamily="-65" charset="0"/>
              </a:rPr>
              <a:t> main (</a:t>
            </a:r>
            <a:r>
              <a:rPr lang="en-US" sz="2800" dirty="0" err="1">
                <a:latin typeface="Courier New" pitchFamily="-65" charset="0"/>
              </a:rPr>
              <a:t>int</a:t>
            </a:r>
            <a:r>
              <a:rPr lang="en-US" sz="2800" dirty="0">
                <a:latin typeface="Courier New" pitchFamily="-65" charset="0"/>
              </a:rPr>
              <a:t> </a:t>
            </a:r>
            <a:r>
              <a:rPr lang="en-US" sz="2800" dirty="0" err="1">
                <a:latin typeface="Courier New" pitchFamily="-65" charset="0"/>
              </a:rPr>
              <a:t>argc</a:t>
            </a:r>
            <a:r>
              <a:rPr lang="en-US" sz="2800" dirty="0">
                <a:latin typeface="Courier New" pitchFamily="-65" charset="0"/>
              </a:rPr>
              <a:t>, char *</a:t>
            </a:r>
            <a:r>
              <a:rPr lang="en-US" sz="2800" dirty="0" err="1">
                <a:latin typeface="Courier New" pitchFamily="-65" charset="0"/>
              </a:rPr>
              <a:t>argv</a:t>
            </a:r>
            <a:r>
              <a:rPr lang="en-US" sz="2800" dirty="0">
                <a:latin typeface="Courier New" pitchFamily="-65" charset="0"/>
              </a:rPr>
              <a:t>[]) {</a:t>
            </a:r>
          </a:p>
          <a:p>
            <a:pPr>
              <a:buFont typeface="Times" pitchFamily="-65" charset="0"/>
              <a:buNone/>
            </a:pPr>
            <a:r>
              <a:rPr lang="en-US" sz="2800" dirty="0">
                <a:latin typeface="Courier New" pitchFamily="-65" charset="0"/>
              </a:rPr>
              <a:t> </a:t>
            </a:r>
            <a:r>
              <a:rPr lang="en-US" sz="2800" dirty="0" err="1">
                <a:latin typeface="Courier New" pitchFamily="-65" charset="0"/>
              </a:rPr>
              <a:t>int</a:t>
            </a:r>
            <a:r>
              <a:rPr lang="en-US" sz="2800" dirty="0">
                <a:latin typeface="Courier New" pitchFamily="-65" charset="0"/>
              </a:rPr>
              <a:t> 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, sum = 0;</a:t>
            </a:r>
          </a:p>
          <a:p>
            <a:pPr>
              <a:buFont typeface="Times" pitchFamily="-65" charset="0"/>
              <a:buNone/>
            </a:pPr>
            <a:r>
              <a:rPr lang="en-US" sz="2800" dirty="0">
                <a:latin typeface="Courier New" pitchFamily="-65" charset="0"/>
              </a:rPr>
              <a:t> for (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 = 0; 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 &lt;= 100; 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++)</a:t>
            </a:r>
            <a:br>
              <a:rPr lang="en-US" sz="2800" dirty="0">
                <a:latin typeface="Courier New" pitchFamily="-65" charset="0"/>
              </a:rPr>
            </a:br>
            <a:r>
              <a:rPr lang="en-US" sz="2800" dirty="0">
                <a:latin typeface="Courier New" pitchFamily="-65" charset="0"/>
              </a:rPr>
              <a:t>  sum = sum + 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 * </a:t>
            </a:r>
            <a:r>
              <a:rPr lang="en-US" sz="2800" dirty="0" err="1">
                <a:latin typeface="Courier New" pitchFamily="-65" charset="0"/>
              </a:rPr>
              <a:t>i</a:t>
            </a:r>
            <a:r>
              <a:rPr lang="en-US" sz="2800" dirty="0">
                <a:latin typeface="Courier New" pitchFamily="-65" charset="0"/>
              </a:rPr>
              <a:t>;</a:t>
            </a:r>
          </a:p>
          <a:p>
            <a:pPr>
              <a:buFont typeface="Times" pitchFamily="-65" charset="0"/>
              <a:buNone/>
            </a:pPr>
            <a:r>
              <a:rPr lang="en-US" sz="2800" dirty="0">
                <a:latin typeface="Courier New" pitchFamily="-65" charset="0"/>
              </a:rPr>
              <a:t> </a:t>
            </a:r>
            <a:r>
              <a:rPr lang="en-US" sz="2800" dirty="0" err="1">
                <a:latin typeface="Courier New" pitchFamily="-65" charset="0"/>
              </a:rPr>
              <a:t>printf</a:t>
            </a:r>
            <a:r>
              <a:rPr lang="en-US" sz="2800" dirty="0">
                <a:latin typeface="Courier New" pitchFamily="-65" charset="0"/>
              </a:rPr>
              <a:t> ("The sum of sq from 0 .. 100 is %</a:t>
            </a:r>
            <a:r>
              <a:rPr lang="en-US" sz="2800" dirty="0" err="1">
                <a:latin typeface="Courier New" pitchFamily="-65" charset="0"/>
              </a:rPr>
              <a:t>d\n</a:t>
            </a:r>
            <a:r>
              <a:rPr lang="en-US" sz="2800" dirty="0">
                <a:latin typeface="Courier New" pitchFamily="-65" charset="0"/>
              </a:rPr>
              <a:t>", 	sum);</a:t>
            </a:r>
          </a:p>
          <a:p>
            <a:pPr>
              <a:buFont typeface="Times" pitchFamily="-65" charset="0"/>
              <a:buNone/>
            </a:pPr>
            <a:r>
              <a:rPr lang="en-US" sz="2800" dirty="0">
                <a:latin typeface="Courier New" pitchFamily="-65" charset="0"/>
              </a:rPr>
              <a:t>}</a:t>
            </a:r>
            <a:endParaRPr lang="en-US" dirty="0"/>
          </a:p>
        </p:txBody>
      </p:sp>
      <p:sp>
        <p:nvSpPr>
          <p:cNvPr id="2348036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4741484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i="1" dirty="0">
                <a:latin typeface="18 VAG Rounded Bold   07390"/>
              </a:rPr>
              <a:t>C Program Source Code: </a:t>
            </a:r>
            <a:r>
              <a:rPr lang="en-US" sz="2400" b="1" i="1" dirty="0" err="1">
                <a:latin typeface="Courier New"/>
                <a:cs typeface="Courier New"/>
              </a:rPr>
              <a:t>prog.c</a:t>
            </a:r>
            <a:endParaRPr lang="en-US" sz="2400" b="1" i="1" dirty="0">
              <a:latin typeface="Courier New"/>
              <a:cs typeface="Courier New"/>
            </a:endParaRPr>
          </a:p>
        </p:txBody>
      </p:sp>
      <p:sp>
        <p:nvSpPr>
          <p:cNvPr id="2348037" name="Text Box 5"/>
          <p:cNvSpPr txBox="1">
            <a:spLocks noChangeArrowheads="1"/>
          </p:cNvSpPr>
          <p:nvPr/>
        </p:nvSpPr>
        <p:spPr bwMode="auto">
          <a:xfrm>
            <a:off x="609600" y="5715000"/>
            <a:ext cx="373443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i="1" dirty="0">
                <a:latin typeface="18 VAG Rounded Bold   07390"/>
              </a:rPr>
              <a:t>“</a:t>
            </a:r>
            <a:r>
              <a:rPr lang="en-US" sz="2400" b="1" i="1" dirty="0" err="1">
                <a:latin typeface="Courier New"/>
                <a:cs typeface="Courier New"/>
              </a:rPr>
              <a:t>printf</a:t>
            </a:r>
            <a:r>
              <a:rPr lang="en-US" sz="2400" b="1" i="1" dirty="0">
                <a:latin typeface="18 VAG Rounded Bold   07390"/>
              </a:rPr>
              <a:t>” lives in “</a:t>
            </a:r>
            <a:r>
              <a:rPr lang="en-US" sz="2400" b="1" i="1" dirty="0" err="1">
                <a:latin typeface="Courier New"/>
                <a:cs typeface="Courier New"/>
              </a:rPr>
              <a:t>libc</a:t>
            </a:r>
            <a:r>
              <a:rPr lang="en-US" sz="2400" b="1" i="1" dirty="0">
                <a:latin typeface="18 VAG Rounded Bold   07390"/>
              </a:rPr>
              <a:t>”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Example: </a:t>
            </a:r>
            <a:r>
              <a:rPr lang="en-US" sz="3600" u="sng" dirty="0"/>
              <a:t>C</a:t>
            </a:r>
            <a:r>
              <a:rPr lang="en-US" sz="3600" dirty="0"/>
              <a:t> </a:t>
            </a:r>
            <a:r>
              <a:rPr lang="en-US" sz="3600" dirty="0" err="1">
                <a:latin typeface="Symbol" pitchFamily="-65" charset="2"/>
              </a:rPr>
              <a:t></a:t>
            </a:r>
            <a:r>
              <a:rPr lang="en-US" sz="3600" dirty="0">
                <a:latin typeface="Symbol" pitchFamily="-65" charset="2"/>
              </a:rPr>
              <a:t>  </a:t>
            </a:r>
            <a:r>
              <a:rPr lang="en-US" sz="3600" dirty="0" err="1"/>
              <a:t>Asm</a:t>
            </a:r>
            <a:r>
              <a:rPr lang="en-US" sz="3600" dirty="0"/>
              <a:t> </a:t>
            </a:r>
            <a:r>
              <a:rPr lang="en-US" sz="3600" dirty="0" err="1">
                <a:latin typeface="Symbol" pitchFamily="-65" charset="2"/>
              </a:rPr>
              <a:t></a:t>
            </a:r>
            <a:r>
              <a:rPr lang="en-US" sz="3600" dirty="0">
                <a:latin typeface="Symbol" pitchFamily="-65" charset="2"/>
              </a:rPr>
              <a:t>  </a:t>
            </a:r>
            <a:r>
              <a:rPr lang="en-US" sz="3600" dirty="0" err="1"/>
              <a:t>Obj</a:t>
            </a:r>
            <a:r>
              <a:rPr lang="en-US" sz="3600" dirty="0"/>
              <a:t> </a:t>
            </a:r>
            <a:r>
              <a:rPr lang="en-US" sz="3600" dirty="0" err="1">
                <a:latin typeface="Symbol" pitchFamily="-65" charset="2"/>
              </a:rPr>
              <a:t></a:t>
            </a:r>
            <a:r>
              <a:rPr lang="en-US" sz="3600" dirty="0">
                <a:latin typeface="Symbol" pitchFamily="-65" charset="2"/>
              </a:rPr>
              <a:t>  </a:t>
            </a:r>
            <a:r>
              <a:rPr lang="en-US" sz="3600" dirty="0"/>
              <a:t>Exe </a:t>
            </a:r>
            <a:r>
              <a:rPr lang="en-US" sz="3600" dirty="0" err="1">
                <a:latin typeface="Symbol" pitchFamily="-65" charset="2"/>
              </a:rPr>
              <a:t></a:t>
            </a:r>
            <a:r>
              <a:rPr lang="en-US" sz="3600" dirty="0">
                <a:latin typeface="Symbol" pitchFamily="-65" charset="2"/>
              </a:rPr>
              <a:t>  </a:t>
            </a:r>
            <a:r>
              <a:rPr lang="en-US" sz="3600" dirty="0"/>
              <a:t>Run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0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2362"/>
            <a:ext cx="3886200" cy="5684838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latin typeface="Courier New" pitchFamily="-65" charset="0"/>
              </a:rPr>
              <a:t>	</a:t>
            </a:r>
            <a:r>
              <a:rPr lang="en-US" sz="2400" dirty="0">
                <a:latin typeface="Courier New" pitchFamily="-65" charset="0"/>
              </a:rPr>
              <a:t>.text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.align	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</a:t>
            </a:r>
            <a:r>
              <a:rPr lang="en-US" sz="2400" dirty="0" err="1">
                <a:latin typeface="Courier New" pitchFamily="-65" charset="0"/>
              </a:rPr>
              <a:t>globl</a:t>
            </a:r>
            <a:r>
              <a:rPr lang="en-US" sz="2400" dirty="0">
                <a:latin typeface="Courier New" pitchFamily="-65" charset="0"/>
              </a:rPr>
              <a:t>	main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main: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subu</a:t>
            </a:r>
            <a:r>
              <a:rPr lang="en-US" sz="2400" dirty="0">
                <a:latin typeface="Courier New" pitchFamily="-65" charset="0"/>
              </a:rPr>
              <a:t> $sp,$sp,32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</a:t>
            </a:r>
            <a:r>
              <a:rPr lang="en-US" sz="2400" dirty="0" err="1">
                <a:latin typeface="Courier New" pitchFamily="-65" charset="0"/>
              </a:rPr>
              <a:t>ra</a:t>
            </a:r>
            <a:r>
              <a:rPr lang="en-US" sz="2400" dirty="0">
                <a:latin typeface="Courier New" pitchFamily="-65" charset="0"/>
              </a:rPr>
              <a:t>, 20($sp)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sd</a:t>
            </a:r>
            <a:r>
              <a:rPr lang="en-US" sz="2400" dirty="0">
                <a:latin typeface="Courier New" pitchFamily="-65" charset="0"/>
              </a:rPr>
              <a:t>	$a0, 32($sp)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$0,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$0,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loop: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$t6,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mul</a:t>
            </a:r>
            <a:r>
              <a:rPr lang="en-US" sz="2400" dirty="0">
                <a:latin typeface="Courier New" pitchFamily="-65" charset="0"/>
              </a:rPr>
              <a:t> $t7, $t6,$t6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$t8,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$t9,$t8,$t7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$t9, 24($sp)</a:t>
            </a:r>
            <a:endParaRPr lang="en-US" sz="2400" dirty="0"/>
          </a:p>
        </p:txBody>
      </p:sp>
      <p:sp>
        <p:nvSpPr>
          <p:cNvPr id="2350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43000"/>
            <a:ext cx="3848100" cy="5811838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 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$t0, $t6, 1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$t0,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ble</a:t>
            </a:r>
            <a:r>
              <a:rPr lang="en-US" sz="2400" dirty="0">
                <a:latin typeface="Courier New" pitchFamily="-65" charset="0"/>
              </a:rPr>
              <a:t> $t0,100, loop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la	$a0, </a:t>
            </a:r>
            <a:r>
              <a:rPr lang="en-US" sz="2400" dirty="0" err="1">
                <a:latin typeface="Courier New" pitchFamily="-65" charset="0"/>
              </a:rPr>
              <a:t>str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$a1,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jal</a:t>
            </a:r>
            <a:r>
              <a:rPr lang="en-US" sz="2400" dirty="0">
                <a:latin typeface="Courier New" pitchFamily="-65" charset="0"/>
              </a:rPr>
              <a:t> </a:t>
            </a:r>
            <a:r>
              <a:rPr lang="en-US" sz="2400" dirty="0" err="1">
                <a:latin typeface="Courier New" pitchFamily="-65" charset="0"/>
              </a:rPr>
              <a:t>printf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move $v0, $0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</a:t>
            </a:r>
            <a:r>
              <a:rPr lang="en-US" sz="2400" dirty="0" err="1">
                <a:latin typeface="Courier New" pitchFamily="-65" charset="0"/>
              </a:rPr>
              <a:t>ra</a:t>
            </a:r>
            <a:r>
              <a:rPr lang="en-US" sz="2400" dirty="0">
                <a:latin typeface="Courier New" pitchFamily="-65" charset="0"/>
              </a:rPr>
              <a:t>, 20($sp)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$sp,$sp,32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jr</a:t>
            </a:r>
            <a:r>
              <a:rPr lang="en-US" sz="2400" dirty="0">
                <a:latin typeface="Courier New" pitchFamily="-65" charset="0"/>
              </a:rPr>
              <a:t> $</a:t>
            </a:r>
            <a:r>
              <a:rPr lang="en-US" sz="2400" dirty="0" err="1">
                <a:latin typeface="Courier New" pitchFamily="-65" charset="0"/>
              </a:rPr>
              <a:t>ra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.data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.align	0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 err="1">
                <a:latin typeface="Courier New" pitchFamily="-65" charset="0"/>
              </a:rPr>
              <a:t>str</a:t>
            </a:r>
            <a:r>
              <a:rPr lang="en-US" sz="2400" dirty="0">
                <a:latin typeface="Courier New" pitchFamily="-65" charset="0"/>
              </a:rPr>
              <a:t>: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</a:t>
            </a:r>
            <a:r>
              <a:rPr lang="en-US" sz="2400" dirty="0" err="1">
                <a:latin typeface="Courier New" pitchFamily="-65" charset="0"/>
              </a:rPr>
              <a:t>asciiz</a:t>
            </a:r>
            <a:r>
              <a:rPr lang="en-US" sz="2400" dirty="0">
                <a:latin typeface="Courier New" pitchFamily="-65" charset="0"/>
              </a:rPr>
              <a:t>	"The sum of sq from 0 .. 100 is %</a:t>
            </a:r>
            <a:r>
              <a:rPr lang="en-US" sz="2400" dirty="0" err="1">
                <a:latin typeface="Courier New" pitchFamily="-65" charset="0"/>
              </a:rPr>
              <a:t>d\n</a:t>
            </a:r>
            <a:r>
              <a:rPr lang="en-US" sz="2400" dirty="0">
                <a:latin typeface="Courier New" pitchFamily="-65" charset="0"/>
              </a:rPr>
              <a:t>"</a:t>
            </a:r>
          </a:p>
        </p:txBody>
      </p:sp>
      <p:sp>
        <p:nvSpPr>
          <p:cNvPr id="2350085" name="Line 5"/>
          <p:cNvSpPr>
            <a:spLocks noChangeShapeType="1"/>
          </p:cNvSpPr>
          <p:nvPr/>
        </p:nvSpPr>
        <p:spPr bwMode="auto">
          <a:xfrm>
            <a:off x="4572000" y="1066800"/>
            <a:ext cx="0" cy="533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0086" name="Text Box 6"/>
          <p:cNvSpPr txBox="1">
            <a:spLocks noChangeArrowheads="1"/>
          </p:cNvSpPr>
          <p:nvPr/>
        </p:nvSpPr>
        <p:spPr bwMode="auto">
          <a:xfrm>
            <a:off x="7031038" y="4202112"/>
            <a:ext cx="21145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</a:rPr>
              <a:t>Where are</a:t>
            </a:r>
          </a:p>
          <a:p>
            <a:r>
              <a:rPr lang="en-US" sz="2400" b="1">
                <a:solidFill>
                  <a:schemeClr val="accent2"/>
                </a:solidFill>
              </a:rPr>
              <a:t>7 pseudo-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instructions?</a:t>
            </a:r>
            <a:endParaRPr lang="en-US" sz="20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14400"/>
          </a:xfrm>
        </p:spPr>
        <p:txBody>
          <a:bodyPr/>
          <a:lstStyle/>
          <a:p>
            <a:r>
              <a:rPr lang="en-US" dirty="0"/>
              <a:t>Compilation: MAL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0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0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008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Table</a:t>
            </a:r>
          </a:p>
        </p:txBody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of “items” in this file that may be used by other files.</a:t>
            </a:r>
          </a:p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Labels: function calling</a:t>
            </a:r>
          </a:p>
          <a:p>
            <a:pPr lvl="1"/>
            <a:r>
              <a:rPr lang="en-US" dirty="0"/>
              <a:t>Data: anything in the </a:t>
            </a:r>
            <a:r>
              <a:rPr lang="en-US" dirty="0">
                <a:solidFill>
                  <a:schemeClr val="accent1"/>
                </a:solidFill>
                <a:latin typeface="Courier New"/>
                <a:cs typeface="Courier New"/>
              </a:rPr>
              <a:t>.data</a:t>
            </a:r>
            <a:r>
              <a:rPr lang="en-US" dirty="0"/>
              <a:t> section; variables which may be accessed across files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21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2362"/>
            <a:ext cx="3886200" cy="5684838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latin typeface="Courier New" pitchFamily="-65" charset="0"/>
              </a:rPr>
              <a:t>	</a:t>
            </a:r>
            <a:r>
              <a:rPr lang="en-US" sz="2400" dirty="0">
                <a:latin typeface="Courier New" pitchFamily="-65" charset="0"/>
              </a:rPr>
              <a:t>.text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.align	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</a:t>
            </a:r>
            <a:r>
              <a:rPr lang="en-US" sz="2400" dirty="0" err="1">
                <a:latin typeface="Courier New" pitchFamily="-65" charset="0"/>
              </a:rPr>
              <a:t>globl</a:t>
            </a:r>
            <a:r>
              <a:rPr lang="en-US" sz="2400" dirty="0">
                <a:latin typeface="Courier New" pitchFamily="-65" charset="0"/>
              </a:rPr>
              <a:t>	main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main: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subu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 $sp,$sp,32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</a:t>
            </a:r>
            <a:r>
              <a:rPr lang="en-US" sz="2400" dirty="0" err="1">
                <a:latin typeface="Courier New" pitchFamily="-65" charset="0"/>
              </a:rPr>
              <a:t>ra</a:t>
            </a:r>
            <a:r>
              <a:rPr lang="en-US" sz="2400" dirty="0">
                <a:latin typeface="Courier New" pitchFamily="-65" charset="0"/>
              </a:rPr>
              <a:t>, 20($sp)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sd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	$a0, 32($sp)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$0,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$0,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loop: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$t6,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mul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 $t7, $t6,$t6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$t8,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$t9,$t8,$t7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$t9, 24($sp)</a:t>
            </a:r>
            <a:endParaRPr lang="en-US" sz="2400" dirty="0"/>
          </a:p>
        </p:txBody>
      </p:sp>
      <p:sp>
        <p:nvSpPr>
          <p:cNvPr id="23521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22362"/>
            <a:ext cx="3848100" cy="5811838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 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addu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 $t0, $t6, 1</a:t>
            </a:r>
            <a:endParaRPr lang="en-US" sz="2400" dirty="0">
              <a:solidFill>
                <a:schemeClr val="accent2"/>
              </a:solidFill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$t0, 28($sp)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ble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 $t0,100, loop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la	$a0, 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str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$a1, 24($sp)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jal</a:t>
            </a:r>
            <a:r>
              <a:rPr lang="en-US" sz="2400" dirty="0">
                <a:latin typeface="Courier New" pitchFamily="-65" charset="0"/>
              </a:rPr>
              <a:t> </a:t>
            </a:r>
            <a:r>
              <a:rPr lang="en-US" sz="2400" dirty="0" err="1">
                <a:latin typeface="Courier New" pitchFamily="-65" charset="0"/>
              </a:rPr>
              <a:t>printf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move $v0, $0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</a:t>
            </a:r>
            <a:r>
              <a:rPr lang="en-US" sz="2400" dirty="0" err="1">
                <a:latin typeface="Courier New" pitchFamily="-65" charset="0"/>
              </a:rPr>
              <a:t>ra</a:t>
            </a:r>
            <a:r>
              <a:rPr lang="en-US" sz="2400" dirty="0">
                <a:latin typeface="Courier New" pitchFamily="-65" charset="0"/>
              </a:rPr>
              <a:t>, 20($sp)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$sp,$sp,32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jr</a:t>
            </a:r>
            <a:r>
              <a:rPr lang="en-US" sz="2400" dirty="0">
                <a:latin typeface="Courier New" pitchFamily="-65" charset="0"/>
              </a:rPr>
              <a:t> $</a:t>
            </a:r>
            <a:r>
              <a:rPr lang="en-US" sz="2400" dirty="0" err="1">
                <a:latin typeface="Courier New" pitchFamily="-65" charset="0"/>
              </a:rPr>
              <a:t>ra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.data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	.align	0</a:t>
            </a:r>
            <a:endParaRPr lang="en-US" sz="2400" u="sng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 err="1">
                <a:latin typeface="Courier New" pitchFamily="-65" charset="0"/>
              </a:rPr>
              <a:t>str</a:t>
            </a:r>
            <a:r>
              <a:rPr lang="en-US" sz="2400" dirty="0">
                <a:latin typeface="Courier New" pitchFamily="-65" charset="0"/>
              </a:rPr>
              <a:t>:</a:t>
            </a:r>
            <a:endParaRPr lang="en-US" sz="2400" u="sng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latin typeface="Courier New" pitchFamily="-65" charset="0"/>
              </a:rPr>
              <a:t>	</a:t>
            </a:r>
            <a:r>
              <a:rPr lang="en-US" sz="2400" dirty="0">
                <a:latin typeface="Courier New" pitchFamily="-65" charset="0"/>
              </a:rPr>
              <a:t>.</a:t>
            </a:r>
            <a:r>
              <a:rPr lang="en-US" sz="2400" dirty="0" err="1">
                <a:latin typeface="Courier New" pitchFamily="-65" charset="0"/>
              </a:rPr>
              <a:t>asciiz</a:t>
            </a:r>
            <a:r>
              <a:rPr lang="en-US" sz="2400" dirty="0">
                <a:latin typeface="Courier New" pitchFamily="-65" charset="0"/>
              </a:rPr>
              <a:t>	"The sum of sq from 0 .. 100 is %</a:t>
            </a:r>
            <a:r>
              <a:rPr lang="en-US" sz="2400" dirty="0" err="1">
                <a:latin typeface="Courier New" pitchFamily="-65" charset="0"/>
              </a:rPr>
              <a:t>d\n</a:t>
            </a:r>
            <a:r>
              <a:rPr lang="en-US" sz="2400" dirty="0">
                <a:latin typeface="Courier New" pitchFamily="-65" charset="0"/>
              </a:rPr>
              <a:t>"</a:t>
            </a:r>
          </a:p>
        </p:txBody>
      </p:sp>
      <p:sp>
        <p:nvSpPr>
          <p:cNvPr id="2352132" name="Line 4"/>
          <p:cNvSpPr>
            <a:spLocks noChangeShapeType="1"/>
          </p:cNvSpPr>
          <p:nvPr/>
        </p:nvSpPr>
        <p:spPr bwMode="auto">
          <a:xfrm>
            <a:off x="4572000" y="1066800"/>
            <a:ext cx="0" cy="533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2133" name="Text Box 5"/>
          <p:cNvSpPr txBox="1">
            <a:spLocks noChangeArrowheads="1"/>
          </p:cNvSpPr>
          <p:nvPr/>
        </p:nvSpPr>
        <p:spPr bwMode="auto">
          <a:xfrm>
            <a:off x="7031038" y="4114800"/>
            <a:ext cx="1928812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</a:rPr>
              <a:t>7 pseudo-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instructions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underlined</a:t>
            </a:r>
            <a:endParaRPr lang="en-US" sz="20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14400"/>
          </a:xfrm>
        </p:spPr>
        <p:txBody>
          <a:bodyPr/>
          <a:lstStyle/>
          <a:p>
            <a:r>
              <a:rPr lang="en-US" dirty="0"/>
              <a:t>Compilation: MAL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2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2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213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4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65313"/>
            <a:ext cx="4495800" cy="4230687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00 </a:t>
            </a:r>
            <a:r>
              <a:rPr lang="en-US" sz="2400" u="sng" dirty="0" err="1">
                <a:solidFill>
                  <a:schemeClr val="accent1"/>
                </a:solidFill>
                <a:latin typeface="Courier New" pitchFamily="-65" charset="0"/>
              </a:rPr>
              <a:t>addiu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 $29,$29,-32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$31,20($29)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08 </a:t>
            </a:r>
            <a:r>
              <a:rPr lang="en-US" sz="2400" u="sng" dirty="0" err="1">
                <a:solidFill>
                  <a:schemeClr val="accent1"/>
                </a:solidFill>
                <a:latin typeface="Courier New" pitchFamily="-65" charset="0"/>
              </a:rPr>
              <a:t>sw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	$4, 32($29)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0c </a:t>
            </a:r>
            <a:r>
              <a:rPr lang="en-US" sz="2400" u="sng" dirty="0" err="1">
                <a:solidFill>
                  <a:schemeClr val="accent1"/>
                </a:solidFill>
                <a:latin typeface="Courier New" pitchFamily="-65" charset="0"/>
              </a:rPr>
              <a:t>sw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	$5, 36($29)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10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18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$14,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1c </a:t>
            </a:r>
            <a:r>
              <a:rPr lang="en-US" sz="2400" dirty="0" err="1">
                <a:latin typeface="Courier New" pitchFamily="-65" charset="0"/>
              </a:rPr>
              <a:t>multu</a:t>
            </a:r>
            <a:r>
              <a:rPr lang="en-US" sz="2400" dirty="0">
                <a:latin typeface="Courier New" pitchFamily="-65" charset="0"/>
              </a:rPr>
              <a:t> $14, $14</a:t>
            </a:r>
            <a:endParaRPr lang="en-US" sz="2400" dirty="0"/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20 </a:t>
            </a:r>
            <a:r>
              <a:rPr lang="en-US" sz="2400" u="sng" dirty="0" err="1">
                <a:solidFill>
                  <a:schemeClr val="accent1"/>
                </a:solidFill>
                <a:latin typeface="Courier New" pitchFamily="-65" charset="0"/>
              </a:rPr>
              <a:t>mflo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	 $15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24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$24,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28 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$25,$24,$15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2c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$25, 24($29)</a:t>
            </a:r>
            <a:endParaRPr lang="en-US" sz="2400" dirty="0"/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endParaRPr lang="en-US" sz="2400" dirty="0">
              <a:latin typeface="Courier New" pitchFamily="-65" charset="0"/>
            </a:endParaRPr>
          </a:p>
        </p:txBody>
      </p:sp>
      <p:sp>
        <p:nvSpPr>
          <p:cNvPr id="2354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868488"/>
            <a:ext cx="4419600" cy="4227512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30 addiu $8,$14, 1</a:t>
            </a:r>
            <a:endParaRPr lang="en-US" sz="240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34 sw	$8,28($29)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38 slti	$1,$8, 101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3c bne	$1,$0, loop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40 lui	$4, l.str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44 ori	$4,$4,r.str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48 lw	$5,24($29)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4c jal	printf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u="sng">
                <a:solidFill>
                  <a:schemeClr val="accent1"/>
                </a:solidFill>
                <a:latin typeface="Courier New" pitchFamily="-65" charset="0"/>
              </a:rPr>
              <a:t>50 add	$2, $0, $0</a:t>
            </a:r>
            <a:endParaRPr lang="en-US" sz="240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54 lw    $31,20($29)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58 addiu $29,$29,32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>
                <a:latin typeface="Courier New" pitchFamily="-65" charset="0"/>
              </a:rPr>
              <a:t>5c jr	 $31</a:t>
            </a:r>
          </a:p>
        </p:txBody>
      </p:sp>
      <p:sp>
        <p:nvSpPr>
          <p:cNvPr id="2354181" name="Text Box 5"/>
          <p:cNvSpPr txBox="1">
            <a:spLocks noChangeArrowheads="1"/>
          </p:cNvSpPr>
          <p:nvPr/>
        </p:nvSpPr>
        <p:spPr bwMode="auto">
          <a:xfrm>
            <a:off x="533400" y="1081088"/>
            <a:ext cx="708962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18 VAG Rounded Thin   55390"/>
              </a:rPr>
              <a:t>Remove </a:t>
            </a:r>
            <a:r>
              <a:rPr lang="en-US" sz="2800" dirty="0" err="1">
                <a:solidFill>
                  <a:schemeClr val="tx1"/>
                </a:solidFill>
                <a:latin typeface="18 VAG Rounded Thin   55390"/>
              </a:rPr>
              <a:t>pseudoinstructions</a:t>
            </a:r>
            <a:r>
              <a:rPr lang="en-US" sz="2800" dirty="0">
                <a:solidFill>
                  <a:schemeClr val="tx1"/>
                </a:solidFill>
                <a:latin typeface="18 VAG Rounded Thin   55390"/>
              </a:rPr>
              <a:t>, assign addresses</a:t>
            </a:r>
          </a:p>
        </p:txBody>
      </p:sp>
      <p:sp>
        <p:nvSpPr>
          <p:cNvPr id="2354182" name="Line 6"/>
          <p:cNvSpPr>
            <a:spLocks noChangeShapeType="1"/>
          </p:cNvSpPr>
          <p:nvPr/>
        </p:nvSpPr>
        <p:spPr bwMode="auto">
          <a:xfrm>
            <a:off x="4648200" y="1447800"/>
            <a:ext cx="0" cy="5105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/>
              <a:t>Assembly step 1: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4495800" cy="474662"/>
          </a:xfrm>
        </p:spPr>
        <p:txBody>
          <a:bodyPr/>
          <a:lstStyle/>
          <a:p>
            <a:r>
              <a:rPr lang="en-US" dirty="0"/>
              <a:t>Assembly step 2</a:t>
            </a:r>
          </a:p>
        </p:txBody>
      </p:sp>
      <p:sp>
        <p:nvSpPr>
          <p:cNvPr id="235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6050"/>
            <a:ext cx="7848600" cy="4881563"/>
          </a:xfrm>
        </p:spPr>
        <p:txBody>
          <a:bodyPr/>
          <a:lstStyle/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/>
              <a:t>Symbol Table </a:t>
            </a:r>
          </a:p>
          <a:p>
            <a:pPr lvl="1"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3200"/>
              <a:t>	</a:t>
            </a:r>
            <a:r>
              <a:rPr lang="en-US" sz="2400"/>
              <a:t>Label 	address (in module)		type</a:t>
            </a:r>
            <a:endParaRPr lang="en-US" sz="3200"/>
          </a:p>
          <a:p>
            <a:pPr lvl="1">
              <a:lnSpc>
                <a:spcPct val="5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>
                <a:latin typeface="Courier New" pitchFamily="-65" charset="0"/>
              </a:rPr>
              <a:t>	main:	0x00000000	global text</a:t>
            </a:r>
          </a:p>
          <a:p>
            <a:pPr lvl="1">
              <a:lnSpc>
                <a:spcPct val="5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>
                <a:latin typeface="Courier New" pitchFamily="-65" charset="0"/>
              </a:rPr>
              <a:t>	loop:	0x00000018	local text</a:t>
            </a:r>
          </a:p>
          <a:p>
            <a:pPr lvl="1">
              <a:lnSpc>
                <a:spcPct val="5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>
                <a:latin typeface="Courier New" pitchFamily="-65" charset="0"/>
              </a:rPr>
              <a:t>	str:	0x00000000	local data</a:t>
            </a:r>
          </a:p>
          <a:p>
            <a:pPr lvl="1">
              <a:lnSpc>
                <a:spcPct val="5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>
                <a:latin typeface="Courier New" pitchFamily="-65" charset="0"/>
              </a:rPr>
              <a:t>	</a:t>
            </a:r>
          </a:p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/>
              <a:t>Relocation Information</a:t>
            </a:r>
          </a:p>
          <a:p>
            <a:pPr lvl="1"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2400"/>
              <a:t>  Address		Instr.  type	    Dependency</a:t>
            </a:r>
            <a:r>
              <a:rPr lang="en-US"/>
              <a:t> </a:t>
            </a:r>
            <a:r>
              <a:rPr lang="en-US">
                <a:latin typeface="Courier New" pitchFamily="-65" charset="0"/>
              </a:rPr>
              <a:t>0x00000040	lui		l.str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0x00000044	ori		r.str 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0x0000004c	jal		printf</a:t>
            </a:r>
          </a:p>
        </p:txBody>
      </p:sp>
      <p:sp>
        <p:nvSpPr>
          <p:cNvPr id="2356228" name="Text Box 4"/>
          <p:cNvSpPr txBox="1">
            <a:spLocks noChangeArrowheads="1"/>
          </p:cNvSpPr>
          <p:nvPr/>
        </p:nvSpPr>
        <p:spPr bwMode="auto">
          <a:xfrm>
            <a:off x="1143000" y="990600"/>
            <a:ext cx="667362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18 VAG Rounded Bold   07390"/>
                <a:cs typeface="18 vag rounded bold"/>
              </a:rPr>
              <a:t> Create relocation table and symbol table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4724400" cy="474662"/>
          </a:xfrm>
          <a:ln/>
        </p:spPr>
        <p:txBody>
          <a:bodyPr/>
          <a:lstStyle/>
          <a:p>
            <a:r>
              <a:rPr lang="en-US" dirty="0"/>
              <a:t>Assembly step 3</a:t>
            </a:r>
          </a:p>
        </p:txBody>
      </p:sp>
      <p:sp>
        <p:nvSpPr>
          <p:cNvPr id="2358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89113"/>
            <a:ext cx="4495800" cy="4916487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00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$29,$29,-32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$31,20($29)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08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$4, 32($29)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0c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$5, 36($29)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10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18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 $14,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1c </a:t>
            </a:r>
            <a:r>
              <a:rPr lang="en-US" sz="2400" dirty="0" err="1">
                <a:latin typeface="Courier New" pitchFamily="-65" charset="0"/>
              </a:rPr>
              <a:t>multu</a:t>
            </a:r>
            <a:r>
              <a:rPr lang="en-US" sz="2400" dirty="0">
                <a:latin typeface="Courier New" pitchFamily="-65" charset="0"/>
              </a:rPr>
              <a:t> $14, $14</a:t>
            </a:r>
            <a:endParaRPr lang="en-US" sz="2400" dirty="0"/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20 </a:t>
            </a:r>
            <a:r>
              <a:rPr lang="en-US" sz="2400" dirty="0" err="1">
                <a:latin typeface="Courier New" pitchFamily="-65" charset="0"/>
              </a:rPr>
              <a:t>mflo</a:t>
            </a:r>
            <a:r>
              <a:rPr lang="en-US" sz="2400" dirty="0">
                <a:latin typeface="Courier New" pitchFamily="-65" charset="0"/>
              </a:rPr>
              <a:t>  $15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24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 $24,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28 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 $25,$24,$15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2c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$25, 24($29)</a:t>
            </a:r>
            <a:endParaRPr lang="en-US" sz="2400" dirty="0"/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endParaRPr lang="en-US" sz="2400" dirty="0">
              <a:latin typeface="Courier New" pitchFamily="-65" charset="0"/>
            </a:endParaRPr>
          </a:p>
        </p:txBody>
      </p:sp>
      <p:sp>
        <p:nvSpPr>
          <p:cNvPr id="2358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792288"/>
            <a:ext cx="4419600" cy="4532312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30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$8,$14, 1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$8,28($29)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38 </a:t>
            </a:r>
            <a:r>
              <a:rPr lang="en-US" sz="2400" dirty="0" err="1">
                <a:latin typeface="Courier New" pitchFamily="-65" charset="0"/>
              </a:rPr>
              <a:t>slti</a:t>
            </a:r>
            <a:r>
              <a:rPr lang="en-US" sz="2400" dirty="0">
                <a:latin typeface="Courier New" pitchFamily="-65" charset="0"/>
              </a:rPr>
              <a:t>  $1,$8, 101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3c </a:t>
            </a:r>
            <a:r>
              <a:rPr lang="en-US" sz="2400" dirty="0" err="1">
                <a:latin typeface="Courier New" pitchFamily="-65" charset="0"/>
              </a:rPr>
              <a:t>bne</a:t>
            </a:r>
            <a:r>
              <a:rPr lang="en-US" sz="2400" dirty="0">
                <a:latin typeface="Courier New" pitchFamily="-65" charset="0"/>
              </a:rPr>
              <a:t>   $1,$0, 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-10</a:t>
            </a:r>
            <a:r>
              <a:rPr lang="en-US" sz="2400" dirty="0">
                <a:latin typeface="Courier New" pitchFamily="-65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40 </a:t>
            </a:r>
            <a:r>
              <a:rPr lang="en-US" sz="2400" dirty="0" err="1">
                <a:latin typeface="Courier New" pitchFamily="-65" charset="0"/>
              </a:rPr>
              <a:t>lui</a:t>
            </a:r>
            <a:r>
              <a:rPr lang="en-US" sz="2400" dirty="0">
                <a:latin typeface="Courier New" pitchFamily="-65" charset="0"/>
              </a:rPr>
              <a:t>   $4, 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l.str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44 </a:t>
            </a:r>
            <a:r>
              <a:rPr lang="en-US" sz="2400" dirty="0" err="1">
                <a:latin typeface="Courier New" pitchFamily="-65" charset="0"/>
              </a:rPr>
              <a:t>ori</a:t>
            </a:r>
            <a:r>
              <a:rPr lang="en-US" sz="2400" dirty="0">
                <a:latin typeface="Courier New" pitchFamily="-65" charset="0"/>
              </a:rPr>
              <a:t>   $4,$4,</a:t>
            </a:r>
            <a:r>
              <a:rPr lang="en-US" sz="2400" u="sng" dirty="0">
                <a:solidFill>
                  <a:schemeClr val="accent2"/>
                </a:solidFill>
                <a:latin typeface="Courier New" pitchFamily="-65" charset="0"/>
              </a:rPr>
              <a:t>r.str</a:t>
            </a:r>
            <a:r>
              <a:rPr lang="en-US" sz="2400" dirty="0">
                <a:latin typeface="Courier New" pitchFamily="-65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48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 $5,24($29)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4c </a:t>
            </a:r>
            <a:r>
              <a:rPr lang="en-US" sz="2400" dirty="0" err="1">
                <a:latin typeface="Courier New" pitchFamily="-65" charset="0"/>
              </a:rPr>
              <a:t>jal</a:t>
            </a:r>
            <a:r>
              <a:rPr lang="en-US" sz="2400" dirty="0">
                <a:latin typeface="Courier New" pitchFamily="-65" charset="0"/>
              </a:rPr>
              <a:t>   </a:t>
            </a:r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printf</a:t>
            </a:r>
            <a:r>
              <a:rPr lang="en-US" sz="2400" dirty="0">
                <a:solidFill>
                  <a:schemeClr val="accent2"/>
                </a:solidFill>
                <a:latin typeface="Courier New" pitchFamily="-65" charset="0"/>
              </a:rPr>
              <a:t> 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50 add   $2, $0, $0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54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 $31,20($29)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58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$29,$29,32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5c </a:t>
            </a:r>
            <a:r>
              <a:rPr lang="en-US" sz="2400" dirty="0" err="1">
                <a:latin typeface="Courier New" pitchFamily="-65" charset="0"/>
              </a:rPr>
              <a:t>jr</a:t>
            </a:r>
            <a:r>
              <a:rPr lang="en-US" sz="2400" dirty="0">
                <a:latin typeface="Courier New" pitchFamily="-65" charset="0"/>
              </a:rPr>
              <a:t>    $31</a:t>
            </a:r>
          </a:p>
        </p:txBody>
      </p:sp>
      <p:sp>
        <p:nvSpPr>
          <p:cNvPr id="2358277" name="Text Box 5"/>
          <p:cNvSpPr txBox="1">
            <a:spLocks noChangeArrowheads="1"/>
          </p:cNvSpPr>
          <p:nvPr/>
        </p:nvSpPr>
        <p:spPr bwMode="auto">
          <a:xfrm>
            <a:off x="757565" y="1066800"/>
            <a:ext cx="5186035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18 VAG Rounded Bold   07390"/>
              </a:rPr>
              <a:t>Resolve local PC-relative labels</a:t>
            </a:r>
          </a:p>
        </p:txBody>
      </p:sp>
      <p:sp>
        <p:nvSpPr>
          <p:cNvPr id="2358278" name="Line 6"/>
          <p:cNvSpPr>
            <a:spLocks noChangeShapeType="1"/>
          </p:cNvSpPr>
          <p:nvPr/>
        </p:nvSpPr>
        <p:spPr bwMode="auto">
          <a:xfrm>
            <a:off x="4648200" y="1524000"/>
            <a:ext cx="0" cy="502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 step 4</a:t>
            </a:r>
          </a:p>
        </p:txBody>
      </p:sp>
      <p:sp>
        <p:nvSpPr>
          <p:cNvPr id="236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Generate object (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) file:</a:t>
            </a:r>
          </a:p>
          <a:p>
            <a:pPr lvl="1"/>
            <a:r>
              <a:rPr lang="en-US" dirty="0"/>
              <a:t>Output binary representation for</a:t>
            </a:r>
          </a:p>
          <a:p>
            <a:pPr lvl="2"/>
            <a:r>
              <a:rPr lang="en-US" dirty="0"/>
              <a:t>text segment (instructions), </a:t>
            </a:r>
          </a:p>
          <a:p>
            <a:pPr lvl="2"/>
            <a:r>
              <a:rPr lang="en-US" dirty="0"/>
              <a:t>data segment (data), </a:t>
            </a:r>
          </a:p>
          <a:p>
            <a:pPr lvl="2"/>
            <a:r>
              <a:rPr lang="en-US" dirty="0"/>
              <a:t>symbol and relocation tables.</a:t>
            </a:r>
          </a:p>
          <a:p>
            <a:pPr lvl="1"/>
            <a:r>
              <a:rPr lang="en-US" dirty="0"/>
              <a:t>Using dummy “placeholders” for unresolved absolute and external references.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6096000" cy="474662"/>
          </a:xfrm>
        </p:spPr>
        <p:txBody>
          <a:bodyPr/>
          <a:lstStyle/>
          <a:p>
            <a:r>
              <a:rPr lang="en-US" dirty="0"/>
              <a:t>Text segment in object file</a:t>
            </a:r>
          </a:p>
        </p:txBody>
      </p:sp>
      <p:sp>
        <p:nvSpPr>
          <p:cNvPr id="236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7848600" cy="5692775"/>
          </a:xfrm>
        </p:spPr>
        <p:txBody>
          <a:bodyPr/>
          <a:lstStyle/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0x000000	00100111101111011111111111100000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0x000004	10101111101111110000000000010100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0x000008	10101111101001000000000000100000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0x00000c	10101111101001010000000000100100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0x000010	10101111101000000000000000011000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0x000014	10101111101000000000000000011100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0x000018	10001111101011100000000000011100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0x00001c	10001111101110000000000000011000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0x000020	00000001110011100000000000011001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0x000024	00100101110010000000000000000001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0x000028	00101001000000010000000001100101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0x00002c	10101111101010000000000000011100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0x000030	00000000000000000111100000010010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0x000034	00000011000011111100100000100001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0x000038	00010100001000001111111111110111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0x00003c	10101111101110010000000000011000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0x000040	0011110000000100</a:t>
            </a:r>
            <a:r>
              <a:rPr lang="en-US" sz="2000" dirty="0">
                <a:solidFill>
                  <a:schemeClr val="accent1"/>
                </a:solidFill>
                <a:latin typeface="Courier New" pitchFamily="-65" charset="0"/>
              </a:rPr>
              <a:t>0000000000000000</a:t>
            </a:r>
            <a:endParaRPr lang="en-US" sz="2000" dirty="0">
              <a:latin typeface="Courier New" pitchFamily="-65" charset="0"/>
            </a:endParaRP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0x000044	1000111110100101</a:t>
            </a:r>
            <a:r>
              <a:rPr lang="en-US" sz="2000" dirty="0">
                <a:solidFill>
                  <a:schemeClr val="accent1"/>
                </a:solidFill>
                <a:latin typeface="Courier New" pitchFamily="-65" charset="0"/>
              </a:rPr>
              <a:t>0000000000000000</a:t>
            </a:r>
            <a:endParaRPr lang="en-US" sz="2000" dirty="0">
              <a:latin typeface="Courier New" pitchFamily="-65" charset="0"/>
            </a:endParaRP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0x000048	00001100000100000000000011101100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0x00004c	001001</a:t>
            </a:r>
            <a:r>
              <a:rPr lang="en-US" sz="2000" dirty="0">
                <a:solidFill>
                  <a:schemeClr val="accent1"/>
                </a:solidFill>
                <a:latin typeface="Courier New" pitchFamily="-65" charset="0"/>
              </a:rPr>
              <a:t>00000000000000000000000000</a:t>
            </a:r>
            <a:endParaRPr lang="en-US" sz="2000" dirty="0">
              <a:latin typeface="Courier New" pitchFamily="-65" charset="0"/>
            </a:endParaRP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0x000050	10001111101111110000000000010100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0x000054	00100111101111010000000000100000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0x000058	00000011111000000000000000001000</a:t>
            </a:r>
          </a:p>
          <a:p>
            <a:pPr>
              <a:lnSpc>
                <a:spcPct val="45000"/>
              </a:lnSpc>
              <a:spcBef>
                <a:spcPct val="20000"/>
              </a:spcBef>
              <a:buFont typeface="Times" pitchFamily="-65" charset="0"/>
              <a:buNone/>
              <a:tabLst>
                <a:tab pos="1778000" algn="l"/>
              </a:tabLst>
            </a:pPr>
            <a:r>
              <a:rPr lang="en-US" sz="2000" dirty="0">
                <a:latin typeface="Courier New" pitchFamily="-65" charset="0"/>
              </a:rPr>
              <a:t>0x00005c	00000000000000000001000000100001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8382000" cy="474662"/>
          </a:xfrm>
        </p:spPr>
        <p:txBody>
          <a:bodyPr/>
          <a:lstStyle/>
          <a:p>
            <a:r>
              <a:rPr lang="en-US" dirty="0"/>
              <a:t>Link step 1: combine </a:t>
            </a:r>
            <a:r>
              <a:rPr lang="en-US" b="1" dirty="0" err="1">
                <a:latin typeface="Courier New" pitchFamily="-65" charset="0"/>
              </a:rPr>
              <a:t>prog.o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-65" charset="0"/>
              </a:rPr>
              <a:t>libc.o</a:t>
            </a:r>
            <a:endParaRPr lang="en-US" b="1" dirty="0"/>
          </a:p>
        </p:txBody>
      </p:sp>
      <p:sp>
        <p:nvSpPr>
          <p:cNvPr id="236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821363"/>
          </a:xfrm>
        </p:spPr>
        <p:txBody>
          <a:bodyPr/>
          <a:lstStyle/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 sz="2800" dirty="0"/>
              <a:t>Merge text/data segments</a:t>
            </a:r>
          </a:p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 sz="2800" dirty="0"/>
              <a:t>Create absolute memory addresses</a:t>
            </a:r>
          </a:p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 sz="2800" dirty="0"/>
              <a:t>Modify &amp; merge symbol and relocation tables</a:t>
            </a:r>
          </a:p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 sz="2800" dirty="0"/>
              <a:t>Symbol Table </a:t>
            </a:r>
          </a:p>
          <a:p>
            <a:pPr lvl="1">
              <a:lnSpc>
                <a:spcPct val="75000"/>
              </a:lnSpc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/>
              <a:t>Label 	Address</a:t>
            </a:r>
          </a:p>
          <a:p>
            <a:pPr lvl="1">
              <a:lnSpc>
                <a:spcPct val="4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>
                <a:latin typeface="Courier New" pitchFamily="-65" charset="0"/>
              </a:rPr>
              <a:t>	main:	</a:t>
            </a:r>
            <a:r>
              <a:rPr lang="en-US" sz="2400" dirty="0">
                <a:solidFill>
                  <a:schemeClr val="accent1"/>
                </a:solidFill>
                <a:latin typeface="Courier New" pitchFamily="-65" charset="0"/>
              </a:rPr>
              <a:t>0x00000000</a:t>
            </a:r>
            <a:endParaRPr lang="en-US" sz="2400" dirty="0">
              <a:latin typeface="Courier New" pitchFamily="-65" charset="0"/>
            </a:endParaRPr>
          </a:p>
          <a:p>
            <a:pPr lvl="1">
              <a:lnSpc>
                <a:spcPct val="4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>
                <a:latin typeface="Courier New" pitchFamily="-65" charset="0"/>
              </a:rPr>
              <a:t>	loop:	</a:t>
            </a:r>
            <a:r>
              <a:rPr lang="en-US" sz="2400" dirty="0">
                <a:solidFill>
                  <a:schemeClr val="accent1"/>
                </a:solidFill>
                <a:latin typeface="Courier New" pitchFamily="-65" charset="0"/>
              </a:rPr>
              <a:t>0x00000018</a:t>
            </a:r>
            <a:endParaRPr lang="en-US" sz="2400" dirty="0">
              <a:latin typeface="Courier New" pitchFamily="-65" charset="0"/>
            </a:endParaRPr>
          </a:p>
          <a:p>
            <a:pPr lvl="1">
              <a:lnSpc>
                <a:spcPct val="4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latin typeface="Courier New" pitchFamily="-65" charset="0"/>
              </a:rPr>
              <a:t>str</a:t>
            </a:r>
            <a:r>
              <a:rPr lang="en-US" sz="2400" dirty="0">
                <a:latin typeface="Courier New" pitchFamily="-65" charset="0"/>
              </a:rPr>
              <a:t>:	</a:t>
            </a:r>
            <a:r>
              <a:rPr lang="en-US" sz="2400" dirty="0">
                <a:solidFill>
                  <a:schemeClr val="accent1"/>
                </a:solidFill>
                <a:latin typeface="Courier New" pitchFamily="-65" charset="0"/>
              </a:rPr>
              <a:t>0x10000430</a:t>
            </a:r>
            <a:endParaRPr lang="en-US" sz="2400" dirty="0">
              <a:latin typeface="Courier New" pitchFamily="-65" charset="0"/>
            </a:endParaRPr>
          </a:p>
          <a:p>
            <a:pPr lvl="1">
              <a:lnSpc>
                <a:spcPct val="45000"/>
              </a:lnSpc>
              <a:buFontTx/>
              <a:buNone/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dirty="0" err="1">
                <a:solidFill>
                  <a:schemeClr val="accent1"/>
                </a:solidFill>
                <a:latin typeface="Courier New" pitchFamily="-65" charset="0"/>
              </a:rPr>
              <a:t>printf</a:t>
            </a:r>
            <a:r>
              <a:rPr lang="en-US" sz="2400" dirty="0">
                <a:solidFill>
                  <a:schemeClr val="accent1"/>
                </a:solidFill>
                <a:latin typeface="Courier New" pitchFamily="-65" charset="0"/>
              </a:rPr>
              <a:t>:	0x000003b0   …</a:t>
            </a:r>
            <a:endParaRPr lang="en-US" sz="2400" dirty="0">
              <a:latin typeface="Courier New" pitchFamily="-65" charset="0"/>
            </a:endParaRPr>
          </a:p>
          <a:p>
            <a:pPr>
              <a:tabLst>
                <a:tab pos="2400300" algn="l"/>
                <a:tab pos="3314700" algn="l"/>
                <a:tab pos="4914900" algn="l"/>
              </a:tabLst>
            </a:pPr>
            <a:r>
              <a:rPr lang="en-US" sz="2800" dirty="0"/>
              <a:t>Relocation Information</a:t>
            </a:r>
          </a:p>
          <a:p>
            <a:pPr lvl="1">
              <a:tabLst>
                <a:tab pos="2400300" algn="l"/>
                <a:tab pos="3314700" algn="l"/>
                <a:tab pos="4914900" algn="l"/>
              </a:tabLst>
            </a:pPr>
            <a:r>
              <a:rPr lang="en-US" sz="2400" dirty="0"/>
              <a:t>Address		Instr. Type	Dependency </a:t>
            </a:r>
            <a:r>
              <a:rPr lang="en-US" sz="2400" dirty="0">
                <a:latin typeface="Courier New" pitchFamily="-65" charset="0"/>
              </a:rPr>
              <a:t>0x00000040	</a:t>
            </a:r>
            <a:r>
              <a:rPr lang="en-US" sz="2400" dirty="0" err="1">
                <a:latin typeface="Courier New" pitchFamily="-65" charset="0"/>
              </a:rPr>
              <a:t>lui</a:t>
            </a:r>
            <a:r>
              <a:rPr lang="en-US" sz="2400" dirty="0">
                <a:latin typeface="Courier New" pitchFamily="-65" charset="0"/>
              </a:rPr>
              <a:t>		</a:t>
            </a:r>
            <a:r>
              <a:rPr lang="en-US" sz="2400" dirty="0" err="1">
                <a:latin typeface="Courier New" pitchFamily="-65" charset="0"/>
              </a:rPr>
              <a:t>l.str</a:t>
            </a:r>
            <a:br>
              <a:rPr lang="en-US" sz="2400" dirty="0">
                <a:latin typeface="Courier New" pitchFamily="-65" charset="0"/>
              </a:rPr>
            </a:br>
            <a:r>
              <a:rPr lang="en-US" sz="2400" dirty="0">
                <a:latin typeface="Courier New" pitchFamily="-65" charset="0"/>
              </a:rPr>
              <a:t>0x00000044	</a:t>
            </a:r>
            <a:r>
              <a:rPr lang="en-US" sz="2400" dirty="0" err="1">
                <a:latin typeface="Courier New" pitchFamily="-65" charset="0"/>
              </a:rPr>
              <a:t>ori</a:t>
            </a:r>
            <a:r>
              <a:rPr lang="en-US" sz="2400" dirty="0">
                <a:latin typeface="Courier New" pitchFamily="-65" charset="0"/>
              </a:rPr>
              <a:t>		</a:t>
            </a:r>
            <a:r>
              <a:rPr lang="en-US" sz="2400" dirty="0" err="1">
                <a:latin typeface="Courier New" pitchFamily="-65" charset="0"/>
              </a:rPr>
              <a:t>r.str</a:t>
            </a:r>
            <a:r>
              <a:rPr lang="en-US" sz="2400" dirty="0">
                <a:latin typeface="Courier New" pitchFamily="-65" charset="0"/>
              </a:rPr>
              <a:t> </a:t>
            </a:r>
            <a:br>
              <a:rPr lang="en-US" sz="2400" dirty="0">
                <a:latin typeface="Courier New" pitchFamily="-65" charset="0"/>
              </a:rPr>
            </a:br>
            <a:r>
              <a:rPr lang="en-US" sz="2400" dirty="0">
                <a:latin typeface="Courier New" pitchFamily="-65" charset="0"/>
              </a:rPr>
              <a:t>0x0000004c	</a:t>
            </a:r>
            <a:r>
              <a:rPr lang="en-US" sz="2400" dirty="0" err="1">
                <a:latin typeface="Courier New" pitchFamily="-65" charset="0"/>
              </a:rPr>
              <a:t>jal</a:t>
            </a:r>
            <a:r>
              <a:rPr lang="en-US" sz="2400" dirty="0">
                <a:latin typeface="Courier New" pitchFamily="-65" charset="0"/>
              </a:rPr>
              <a:t>		</a:t>
            </a:r>
            <a:r>
              <a:rPr lang="en-US" sz="2400" dirty="0" err="1">
                <a:latin typeface="Courier New" pitchFamily="-65" charset="0"/>
              </a:rPr>
              <a:t>printf</a:t>
            </a:r>
            <a:r>
              <a:rPr lang="en-US" sz="2400" dirty="0">
                <a:latin typeface="Courier New" pitchFamily="-65" charset="0"/>
              </a:rPr>
              <a:t>   …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4343400" cy="474662"/>
          </a:xfrm>
          <a:ln/>
        </p:spPr>
        <p:txBody>
          <a:bodyPr/>
          <a:lstStyle/>
          <a:p>
            <a:r>
              <a:rPr lang="en-US" dirty="0"/>
              <a:t>Link step 2:</a:t>
            </a:r>
          </a:p>
        </p:txBody>
      </p:sp>
      <p:sp>
        <p:nvSpPr>
          <p:cNvPr id="2366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170113"/>
            <a:ext cx="4495800" cy="4532312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00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$29,$29,-32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$31,20($29)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08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$4, 32($29)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0c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$5, 36($29)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10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 $0,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18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$14, 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1c </a:t>
            </a:r>
            <a:r>
              <a:rPr lang="en-US" sz="2400" dirty="0" err="1">
                <a:latin typeface="Courier New" pitchFamily="-65" charset="0"/>
              </a:rPr>
              <a:t>multu</a:t>
            </a:r>
            <a:r>
              <a:rPr lang="en-US" sz="2400" dirty="0">
                <a:latin typeface="Courier New" pitchFamily="-65" charset="0"/>
              </a:rPr>
              <a:t> $14, $14</a:t>
            </a:r>
            <a:endParaRPr lang="en-US" sz="2400" dirty="0"/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20 </a:t>
            </a:r>
            <a:r>
              <a:rPr lang="en-US" sz="2400" dirty="0" err="1">
                <a:latin typeface="Courier New" pitchFamily="-65" charset="0"/>
              </a:rPr>
              <a:t>mflo</a:t>
            </a:r>
            <a:r>
              <a:rPr lang="en-US" sz="2400" dirty="0">
                <a:latin typeface="Courier New" pitchFamily="-65" charset="0"/>
              </a:rPr>
              <a:t> $15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24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$24, 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28 </a:t>
            </a:r>
            <a:r>
              <a:rPr lang="en-US" sz="2400" dirty="0" err="1">
                <a:latin typeface="Courier New" pitchFamily="-65" charset="0"/>
              </a:rPr>
              <a:t>addu</a:t>
            </a:r>
            <a:r>
              <a:rPr lang="en-US" sz="2400" dirty="0">
                <a:latin typeface="Courier New" pitchFamily="-65" charset="0"/>
              </a:rPr>
              <a:t> $25,$24,$15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2c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   $25, 24($29)</a:t>
            </a:r>
          </a:p>
        </p:txBody>
      </p:sp>
      <p:sp>
        <p:nvSpPr>
          <p:cNvPr id="23664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173288"/>
            <a:ext cx="4419600" cy="4532312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30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$8,$14, 1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34 </a:t>
            </a:r>
            <a:r>
              <a:rPr lang="en-US" sz="2400" dirty="0" err="1">
                <a:latin typeface="Courier New" pitchFamily="-65" charset="0"/>
              </a:rPr>
              <a:t>sw</a:t>
            </a:r>
            <a:r>
              <a:rPr lang="en-US" sz="2400" dirty="0">
                <a:latin typeface="Courier New" pitchFamily="-65" charset="0"/>
              </a:rPr>
              <a:t>	$8,28($29)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38 </a:t>
            </a:r>
            <a:r>
              <a:rPr lang="en-US" sz="2400" dirty="0" err="1">
                <a:latin typeface="Courier New" pitchFamily="-65" charset="0"/>
              </a:rPr>
              <a:t>slti</a:t>
            </a:r>
            <a:r>
              <a:rPr lang="en-US" sz="2400" dirty="0">
                <a:latin typeface="Courier New" pitchFamily="-65" charset="0"/>
              </a:rPr>
              <a:t>	$1,$8, 101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3c </a:t>
            </a:r>
            <a:r>
              <a:rPr lang="en-US" sz="2400" dirty="0" err="1">
                <a:latin typeface="Courier New" pitchFamily="-65" charset="0"/>
              </a:rPr>
              <a:t>bne</a:t>
            </a:r>
            <a:r>
              <a:rPr lang="en-US" sz="2400" dirty="0">
                <a:latin typeface="Courier New" pitchFamily="-65" charset="0"/>
              </a:rPr>
              <a:t>	$1,$0, </a:t>
            </a:r>
            <a:r>
              <a:rPr lang="en-US" sz="2400" u="sng" dirty="0">
                <a:latin typeface="Courier New" pitchFamily="-65" charset="0"/>
              </a:rPr>
              <a:t>-10</a:t>
            </a:r>
            <a:r>
              <a:rPr lang="en-US" sz="2400" dirty="0">
                <a:latin typeface="Courier New" pitchFamily="-65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40 </a:t>
            </a:r>
            <a:r>
              <a:rPr lang="en-US" sz="2400" dirty="0" err="1">
                <a:latin typeface="Courier New" pitchFamily="-65" charset="0"/>
              </a:rPr>
              <a:t>lui</a:t>
            </a:r>
            <a:r>
              <a:rPr lang="en-US" sz="2400" dirty="0">
                <a:latin typeface="Courier New" pitchFamily="-65" charset="0"/>
              </a:rPr>
              <a:t>	$4, 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4096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44 </a:t>
            </a:r>
            <a:r>
              <a:rPr lang="en-US" sz="2400" dirty="0" err="1">
                <a:latin typeface="Courier New" pitchFamily="-65" charset="0"/>
              </a:rPr>
              <a:t>ori</a:t>
            </a:r>
            <a:r>
              <a:rPr lang="en-US" sz="2400" dirty="0">
                <a:latin typeface="Courier New" pitchFamily="-65" charset="0"/>
              </a:rPr>
              <a:t>	$4,$4,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1072</a:t>
            </a:r>
            <a:r>
              <a:rPr lang="en-US" sz="2400" dirty="0">
                <a:latin typeface="Courier New" pitchFamily="-65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48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	$5,24($29)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4c </a:t>
            </a:r>
            <a:r>
              <a:rPr lang="en-US" sz="2400" dirty="0" err="1">
                <a:latin typeface="Courier New" pitchFamily="-65" charset="0"/>
              </a:rPr>
              <a:t>jal</a:t>
            </a:r>
            <a:r>
              <a:rPr lang="en-US" sz="2400" dirty="0">
                <a:latin typeface="Courier New" pitchFamily="-65" charset="0"/>
              </a:rPr>
              <a:t>	</a:t>
            </a:r>
            <a:r>
              <a:rPr lang="en-US" sz="2400" u="sng" dirty="0">
                <a:solidFill>
                  <a:schemeClr val="accent1"/>
                </a:solidFill>
                <a:latin typeface="Courier New" pitchFamily="-65" charset="0"/>
              </a:rPr>
              <a:t>812</a:t>
            </a:r>
            <a:r>
              <a:rPr lang="en-US" sz="2400" dirty="0">
                <a:solidFill>
                  <a:srgbClr val="000000"/>
                </a:solidFill>
                <a:latin typeface="Courier New" pitchFamily="-65" charset="0"/>
              </a:rPr>
              <a:t> </a:t>
            </a:r>
            <a:endParaRPr lang="en-US" sz="2400" dirty="0">
              <a:latin typeface="Courier New" pitchFamily="-65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50 add	$2, $0, $0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54 </a:t>
            </a:r>
            <a:r>
              <a:rPr lang="en-US" sz="2400" dirty="0" err="1">
                <a:latin typeface="Courier New" pitchFamily="-65" charset="0"/>
              </a:rPr>
              <a:t>lw</a:t>
            </a:r>
            <a:r>
              <a:rPr lang="en-US" sz="2400" dirty="0">
                <a:latin typeface="Courier New" pitchFamily="-65" charset="0"/>
              </a:rPr>
              <a:t>     $31,20($29) 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58 </a:t>
            </a:r>
            <a:r>
              <a:rPr lang="en-US" sz="2400" dirty="0" err="1">
                <a:latin typeface="Courier New" pitchFamily="-65" charset="0"/>
              </a:rPr>
              <a:t>addiu</a:t>
            </a:r>
            <a:r>
              <a:rPr lang="en-US" sz="2400" dirty="0">
                <a:latin typeface="Courier New" pitchFamily="-65" charset="0"/>
              </a:rPr>
              <a:t>  $29,$29,32</a:t>
            </a:r>
          </a:p>
          <a:p>
            <a:pPr>
              <a:lnSpc>
                <a:spcPct val="60000"/>
              </a:lnSpc>
              <a:spcBef>
                <a:spcPct val="30000"/>
              </a:spcBef>
              <a:buFont typeface="Times" pitchFamily="-65" charset="0"/>
              <a:buNone/>
            </a:pPr>
            <a:r>
              <a:rPr lang="en-US" sz="2400" dirty="0">
                <a:latin typeface="Courier New" pitchFamily="-65" charset="0"/>
              </a:rPr>
              <a:t>5c </a:t>
            </a:r>
            <a:r>
              <a:rPr lang="en-US" sz="2400" dirty="0" err="1">
                <a:latin typeface="Courier New" pitchFamily="-65" charset="0"/>
              </a:rPr>
              <a:t>jr</a:t>
            </a:r>
            <a:r>
              <a:rPr lang="en-US" sz="2400" dirty="0">
                <a:latin typeface="Courier New" pitchFamily="-65" charset="0"/>
              </a:rPr>
              <a:t>	$31</a:t>
            </a:r>
          </a:p>
        </p:txBody>
      </p:sp>
      <p:sp>
        <p:nvSpPr>
          <p:cNvPr id="2366469" name="Text Box 5"/>
          <p:cNvSpPr txBox="1">
            <a:spLocks noChangeArrowheads="1"/>
          </p:cNvSpPr>
          <p:nvPr/>
        </p:nvSpPr>
        <p:spPr bwMode="auto">
          <a:xfrm>
            <a:off x="533400" y="1081088"/>
            <a:ext cx="8153400" cy="884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800" dirty="0">
                <a:solidFill>
                  <a:schemeClr val="tx1"/>
                </a:solidFill>
                <a:latin typeface="18 VAG Rounded Thin   55390"/>
                <a:cs typeface="18 vag rounded bold    07930"/>
              </a:rPr>
              <a:t>Edit Addresses in relocation table </a:t>
            </a:r>
          </a:p>
          <a:p>
            <a:pPr lvl="1"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18 VAG Rounded Thin   55390"/>
                <a:cs typeface="18 vag rounded bold    07930"/>
              </a:rPr>
              <a:t> (shown in TAL for clarity, but done in binary )</a:t>
            </a:r>
            <a:endParaRPr lang="en-US" sz="2800" dirty="0">
              <a:solidFill>
                <a:schemeClr val="tx1"/>
              </a:solidFill>
              <a:latin typeface="18 VAG Rounded Thin   55390"/>
              <a:cs typeface="18 vag rounded bold    07930"/>
            </a:endParaRPr>
          </a:p>
        </p:txBody>
      </p:sp>
      <p:sp>
        <p:nvSpPr>
          <p:cNvPr id="2366470" name="Line 6"/>
          <p:cNvSpPr>
            <a:spLocks noChangeShapeType="1"/>
          </p:cNvSpPr>
          <p:nvPr/>
        </p:nvSpPr>
        <p:spPr bwMode="auto">
          <a:xfrm>
            <a:off x="4648200" y="1676400"/>
            <a:ext cx="0" cy="4876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step 3:</a:t>
            </a:r>
          </a:p>
        </p:txBody>
      </p:sp>
      <p:sp>
        <p:nvSpPr>
          <p:cNvPr id="2368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Output executable of merged modules.</a:t>
            </a:r>
          </a:p>
          <a:p>
            <a:pPr lvl="1"/>
            <a:r>
              <a:rPr lang="en-US" sz="2800"/>
              <a:t>Single text (instruction) segment</a:t>
            </a:r>
          </a:p>
          <a:p>
            <a:pPr lvl="1"/>
            <a:r>
              <a:rPr lang="en-US" sz="2800"/>
              <a:t>Single data segment</a:t>
            </a:r>
          </a:p>
          <a:p>
            <a:pPr lvl="1"/>
            <a:r>
              <a:rPr lang="en-US" sz="2800"/>
              <a:t>Header detailing size of each segment</a:t>
            </a:r>
          </a:p>
          <a:p>
            <a:endParaRPr lang="en-US" sz="3200"/>
          </a:p>
          <a:p>
            <a:r>
              <a:rPr lang="en-US" sz="3200">
                <a:solidFill>
                  <a:schemeClr val="accent1"/>
                </a:solidFill>
              </a:rPr>
              <a:t>NOTE:</a:t>
            </a:r>
            <a:endParaRPr lang="en-US" sz="3200"/>
          </a:p>
          <a:p>
            <a:pPr lvl="1"/>
            <a:r>
              <a:rPr lang="en-US" sz="2800"/>
              <a:t>The preceeding example was a much simplified version of how ELF and other standard formats work, meant only to demonstrate the basic principles.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905250"/>
          </a:xfrm>
        </p:spPr>
        <p:txBody>
          <a:bodyPr/>
          <a:lstStyle/>
          <a:p>
            <a:r>
              <a:rPr lang="en-US" dirty="0"/>
              <a:t>List of “items” this file needs the address later.</a:t>
            </a:r>
          </a:p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Any label jumped to: </a:t>
            </a:r>
            <a:r>
              <a:rPr lang="en-US" dirty="0" err="1">
                <a:latin typeface="Courier New" pitchFamily="-65" charset="0"/>
              </a:rPr>
              <a:t>j</a:t>
            </a:r>
            <a:r>
              <a:rPr lang="en-US" dirty="0"/>
              <a:t> or </a:t>
            </a:r>
            <a:r>
              <a:rPr lang="en-US" dirty="0" err="1">
                <a:latin typeface="Courier New" pitchFamily="-65" charset="0"/>
              </a:rPr>
              <a:t>jal</a:t>
            </a:r>
            <a:endParaRPr lang="en-US" dirty="0">
              <a:latin typeface="Courier New" pitchFamily="-65" charset="0"/>
            </a:endParaRPr>
          </a:p>
          <a:p>
            <a:pPr lvl="2"/>
            <a:r>
              <a:rPr lang="en-US" dirty="0"/>
              <a:t>internal</a:t>
            </a:r>
          </a:p>
          <a:p>
            <a:pPr lvl="2"/>
            <a:r>
              <a:rPr lang="en-US" dirty="0"/>
              <a:t>external (including lib files)</a:t>
            </a:r>
          </a:p>
          <a:p>
            <a:pPr lvl="1"/>
            <a:r>
              <a:rPr lang="en-US" dirty="0"/>
              <a:t>Any piece of data connected with an address</a:t>
            </a:r>
          </a:p>
          <a:p>
            <a:pPr lvl="2"/>
            <a:r>
              <a:rPr lang="en-US" dirty="0"/>
              <a:t>such as the </a:t>
            </a:r>
            <a:r>
              <a:rPr lang="en-US" dirty="0">
                <a:latin typeface="Courier New" pitchFamily="-65" charset="0"/>
              </a:rPr>
              <a:t>la</a:t>
            </a:r>
            <a:r>
              <a:rPr lang="en-US" dirty="0"/>
              <a:t> instruction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Relocation Table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626100"/>
          </a:xfrm>
        </p:spPr>
        <p:txBody>
          <a:bodyPr/>
          <a:lstStyle/>
          <a:p>
            <a:r>
              <a:rPr lang="en-US" sz="2800" u="sng" dirty="0">
                <a:solidFill>
                  <a:schemeClr val="accent1"/>
                </a:solidFill>
              </a:rPr>
              <a:t>object file header</a:t>
            </a:r>
            <a:r>
              <a:rPr lang="en-US" sz="2800" dirty="0"/>
              <a:t>: size and position of the other pieces of the object file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text segment</a:t>
            </a:r>
            <a:r>
              <a:rPr lang="en-US" sz="2800" dirty="0"/>
              <a:t>: the machine code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data segment</a:t>
            </a:r>
            <a:r>
              <a:rPr lang="en-US" sz="2800" dirty="0"/>
              <a:t>: binary representation of the data in the source file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relocation information</a:t>
            </a:r>
            <a:r>
              <a:rPr lang="en-US" sz="2800" dirty="0"/>
              <a:t>: identifies lines of code that need to be “handled”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symbol table</a:t>
            </a:r>
            <a:r>
              <a:rPr lang="en-US" sz="2800" dirty="0"/>
              <a:t>: list of this file’s labels and data that can be referenced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debugging information</a:t>
            </a:r>
          </a:p>
          <a:p>
            <a:r>
              <a:rPr lang="en-US" sz="2800" dirty="0"/>
              <a:t>A standard format is ELF (except MS)</a:t>
            </a:r>
            <a:br>
              <a:rPr lang="en-US" sz="2800" dirty="0"/>
            </a:br>
            <a:r>
              <a:rPr lang="en-US" sz="1800" dirty="0">
                <a:latin typeface="Courier New"/>
                <a:cs typeface="Courier New"/>
              </a:rPr>
              <a:t>http://</a:t>
            </a:r>
            <a:r>
              <a:rPr lang="en-US" sz="1800" dirty="0" err="1">
                <a:latin typeface="Courier New"/>
                <a:cs typeface="Courier New"/>
              </a:rPr>
              <a:t>www.skyfree.org/linux/references/ELF_Format.pdf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 Format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</a:t>
            </a:r>
          </a:p>
        </p:txBody>
      </p:sp>
      <p:graphicFrame>
        <p:nvGraphicFramePr>
          <p:cNvPr id="26" name="Diagram 25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Diagram 26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813425"/>
          </a:xfrm>
        </p:spPr>
        <p:txBody>
          <a:bodyPr/>
          <a:lstStyle/>
          <a:p>
            <a:r>
              <a:rPr lang="en-US" sz="2800" dirty="0"/>
              <a:t>Input: Object Code files, information tables (e.g., </a:t>
            </a:r>
            <a:r>
              <a:rPr lang="en-US" sz="2800" dirty="0" err="1">
                <a:latin typeface="Courier New" pitchFamily="-65" charset="0"/>
              </a:rPr>
              <a:t>foo.o,libc.o</a:t>
            </a:r>
            <a:r>
              <a:rPr lang="en-US" sz="2800" dirty="0"/>
              <a:t> for MIPS)</a:t>
            </a:r>
          </a:p>
          <a:p>
            <a:r>
              <a:rPr lang="en-US" sz="2800" dirty="0"/>
              <a:t>Output: Executable Code</a:t>
            </a:r>
            <a:br>
              <a:rPr lang="en-US" sz="2800" dirty="0"/>
            </a:br>
            <a:r>
              <a:rPr lang="en-US" sz="2800" dirty="0"/>
              <a:t>(e.g., </a:t>
            </a:r>
            <a:r>
              <a:rPr lang="en-US" sz="2800" dirty="0" err="1">
                <a:latin typeface="Courier New" pitchFamily="-65" charset="0"/>
              </a:rPr>
              <a:t>a.out</a:t>
            </a:r>
            <a:r>
              <a:rPr lang="en-US" sz="2800" dirty="0"/>
              <a:t> for MIPS)</a:t>
            </a:r>
          </a:p>
          <a:p>
            <a:r>
              <a:rPr lang="en-US" sz="2800" dirty="0"/>
              <a:t>Combines several object (</a:t>
            </a:r>
            <a:r>
              <a:rPr lang="en-US" sz="2800" dirty="0">
                <a:latin typeface="Courier New"/>
                <a:cs typeface="Courier New"/>
              </a:rPr>
              <a:t>.</a:t>
            </a:r>
            <a:r>
              <a:rPr lang="en-US" sz="2800" dirty="0" err="1">
                <a:latin typeface="Courier New"/>
                <a:cs typeface="Courier New"/>
              </a:rPr>
              <a:t>o</a:t>
            </a:r>
            <a:r>
              <a:rPr lang="en-US" sz="2800" dirty="0"/>
              <a:t>) files into a single executable (“</a:t>
            </a:r>
            <a:r>
              <a:rPr lang="en-US" sz="2800" u="sng" dirty="0">
                <a:solidFill>
                  <a:schemeClr val="accent1"/>
                </a:solidFill>
              </a:rPr>
              <a:t>linking</a:t>
            </a:r>
            <a:r>
              <a:rPr lang="en-US" sz="2800" dirty="0"/>
              <a:t>”) </a:t>
            </a:r>
          </a:p>
          <a:p>
            <a:r>
              <a:rPr lang="en-US" sz="2800" dirty="0"/>
              <a:t>Enable Separate Compilation of files</a:t>
            </a:r>
          </a:p>
          <a:p>
            <a:pPr lvl="1"/>
            <a:r>
              <a:rPr lang="en-US" sz="2400" dirty="0"/>
              <a:t>Changes to one file do not require recompilation of whole program</a:t>
            </a:r>
          </a:p>
          <a:p>
            <a:pPr lvl="2"/>
            <a:r>
              <a:rPr lang="en-US" sz="2000" dirty="0"/>
              <a:t>Windows NT source was &gt; 40 M lines of code! </a:t>
            </a:r>
          </a:p>
          <a:p>
            <a:pPr lvl="1"/>
            <a:r>
              <a:rPr lang="en-US" sz="2400" dirty="0"/>
              <a:t>Old name “Link Editor” from editing the “links” in jump and link instructions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 (1/3)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7315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13435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latin typeface="18 VAG Rounded Thin   55390"/>
                <a:cs typeface="Courier New"/>
              </a:rPr>
              <a:t>.</a:t>
            </a:r>
            <a:r>
              <a:rPr lang="en-US" sz="3200" b="1" dirty="0" err="1">
                <a:latin typeface="18 VAG Rounded Thin   55390"/>
                <a:cs typeface="Courier New"/>
              </a:rPr>
              <a:t>o</a:t>
            </a:r>
            <a:r>
              <a:rPr lang="en-US" sz="3200" dirty="0">
                <a:latin typeface="18 VAG Rounded Thin   55390"/>
              </a:rPr>
              <a:t> file 1</a:t>
            </a:r>
            <a:endParaRPr lang="en-US" sz="2000" dirty="0">
              <a:latin typeface="18 VAG Rounded Thin   55390"/>
            </a:endParaRPr>
          </a:p>
        </p:txBody>
      </p:sp>
      <p:sp>
        <p:nvSpPr>
          <p:cNvPr id="2317316" name="Text Box 4"/>
          <p:cNvSpPr txBox="1">
            <a:spLocks noChangeArrowheads="1"/>
          </p:cNvSpPr>
          <p:nvPr/>
        </p:nvSpPr>
        <p:spPr bwMode="auto">
          <a:xfrm>
            <a:off x="990600" y="1744662"/>
            <a:ext cx="1027153" cy="58477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18 VAG Rounded Thin   55390"/>
              </a:rPr>
              <a:t>text 1</a:t>
            </a:r>
            <a:endParaRPr lang="en-US" sz="2000">
              <a:latin typeface="18 VAG Rounded Thin   55390"/>
            </a:endParaRPr>
          </a:p>
        </p:txBody>
      </p:sp>
      <p:sp>
        <p:nvSpPr>
          <p:cNvPr id="2317317" name="Text Box 5"/>
          <p:cNvSpPr txBox="1">
            <a:spLocks noChangeArrowheads="1"/>
          </p:cNvSpPr>
          <p:nvPr/>
        </p:nvSpPr>
        <p:spPr bwMode="auto">
          <a:xfrm>
            <a:off x="990600" y="2354262"/>
            <a:ext cx="1210587" cy="58477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18 VAG Rounded Thin   55390"/>
              </a:rPr>
              <a:t>data 1</a:t>
            </a:r>
            <a:endParaRPr lang="en-US" sz="2000">
              <a:latin typeface="18 VAG Rounded Thin   55390"/>
            </a:endParaRPr>
          </a:p>
        </p:txBody>
      </p:sp>
      <p:sp>
        <p:nvSpPr>
          <p:cNvPr id="2317318" name="Text Box 6"/>
          <p:cNvSpPr txBox="1">
            <a:spLocks noChangeArrowheads="1"/>
          </p:cNvSpPr>
          <p:nvPr/>
        </p:nvSpPr>
        <p:spPr bwMode="auto">
          <a:xfrm>
            <a:off x="990600" y="2963862"/>
            <a:ext cx="1050133" cy="58477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18 VAG Rounded Thin   55390"/>
              </a:rPr>
              <a:t>info 1</a:t>
            </a:r>
            <a:endParaRPr lang="en-US" sz="2000">
              <a:latin typeface="18 VAG Rounded Thin   55390"/>
            </a:endParaRPr>
          </a:p>
        </p:txBody>
      </p:sp>
      <p:sp>
        <p:nvSpPr>
          <p:cNvPr id="2317319" name="Text Box 7"/>
          <p:cNvSpPr txBox="1">
            <a:spLocks noChangeArrowheads="1"/>
          </p:cNvSpPr>
          <p:nvPr/>
        </p:nvSpPr>
        <p:spPr bwMode="auto">
          <a:xfrm>
            <a:off x="762000" y="3810000"/>
            <a:ext cx="141905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18 VAG Rounded Thin   55390"/>
                <a:cs typeface="Courier New"/>
              </a:rPr>
              <a:t>.</a:t>
            </a:r>
            <a:r>
              <a:rPr lang="en-US" sz="3200" b="1" dirty="0" err="1">
                <a:solidFill>
                  <a:schemeClr val="accent2"/>
                </a:solidFill>
                <a:latin typeface="18 VAG Rounded Thin   55390"/>
                <a:cs typeface="Courier New"/>
              </a:rPr>
              <a:t>o</a:t>
            </a:r>
            <a:r>
              <a:rPr lang="en-US" sz="3200" dirty="0">
                <a:solidFill>
                  <a:schemeClr val="accent2"/>
                </a:solidFill>
                <a:latin typeface="18 VAG Rounded Thin   55390"/>
              </a:rPr>
              <a:t> file 2</a:t>
            </a:r>
            <a:endParaRPr lang="en-US" sz="2000" dirty="0">
              <a:solidFill>
                <a:schemeClr val="accent2"/>
              </a:solidFill>
              <a:latin typeface="18 VAG Rounded Thin   55390"/>
            </a:endParaRPr>
          </a:p>
        </p:txBody>
      </p:sp>
      <p:sp>
        <p:nvSpPr>
          <p:cNvPr id="2317320" name="Text Box 8"/>
          <p:cNvSpPr txBox="1">
            <a:spLocks noChangeArrowheads="1"/>
          </p:cNvSpPr>
          <p:nvPr/>
        </p:nvSpPr>
        <p:spPr bwMode="auto">
          <a:xfrm>
            <a:off x="990600" y="4411662"/>
            <a:ext cx="1102660" cy="58477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18 VAG Rounded Thin   55390"/>
              </a:rPr>
              <a:t>text 2</a:t>
            </a:r>
            <a:endParaRPr lang="en-US" sz="2000">
              <a:solidFill>
                <a:schemeClr val="accent2"/>
              </a:solidFill>
              <a:latin typeface="18 VAG Rounded Thin   55390"/>
            </a:endParaRPr>
          </a:p>
        </p:txBody>
      </p:sp>
      <p:sp>
        <p:nvSpPr>
          <p:cNvPr id="2317321" name="Text Box 9"/>
          <p:cNvSpPr txBox="1">
            <a:spLocks noChangeArrowheads="1"/>
          </p:cNvSpPr>
          <p:nvPr/>
        </p:nvSpPr>
        <p:spPr bwMode="auto">
          <a:xfrm>
            <a:off x="990600" y="5021262"/>
            <a:ext cx="1286095" cy="58477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18 VAG Rounded Thin   55390"/>
              </a:rPr>
              <a:t>data 2</a:t>
            </a:r>
            <a:endParaRPr lang="en-US" sz="2000">
              <a:solidFill>
                <a:schemeClr val="accent2"/>
              </a:solidFill>
              <a:latin typeface="18 VAG Rounded Thin   55390"/>
            </a:endParaRPr>
          </a:p>
        </p:txBody>
      </p:sp>
      <p:sp>
        <p:nvSpPr>
          <p:cNvPr id="2317322" name="Text Box 10"/>
          <p:cNvSpPr txBox="1">
            <a:spLocks noChangeArrowheads="1"/>
          </p:cNvSpPr>
          <p:nvPr/>
        </p:nvSpPr>
        <p:spPr bwMode="auto">
          <a:xfrm>
            <a:off x="990600" y="5630862"/>
            <a:ext cx="1125641" cy="58477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18 VAG Rounded Thin   55390"/>
              </a:rPr>
              <a:t>info 2</a:t>
            </a:r>
            <a:endParaRPr lang="en-US" sz="2000">
              <a:solidFill>
                <a:schemeClr val="accent2"/>
              </a:solidFill>
              <a:latin typeface="18 VAG Rounded Thin   55390"/>
            </a:endParaRPr>
          </a:p>
        </p:txBody>
      </p:sp>
      <p:sp>
        <p:nvSpPr>
          <p:cNvPr id="2317323" name="Text Box 11"/>
          <p:cNvSpPr txBox="1">
            <a:spLocks noChangeArrowheads="1"/>
          </p:cNvSpPr>
          <p:nvPr/>
        </p:nvSpPr>
        <p:spPr bwMode="auto">
          <a:xfrm>
            <a:off x="2971800" y="3421062"/>
            <a:ext cx="129063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hlink"/>
                </a:solidFill>
                <a:latin typeface="18 VAG Rounded Bold   07390"/>
              </a:rPr>
              <a:t>Linker</a:t>
            </a:r>
            <a:endParaRPr lang="en-US" sz="2000">
              <a:solidFill>
                <a:schemeClr val="hlink"/>
              </a:solidFill>
              <a:latin typeface="18 VAG Rounded Bold   07390"/>
            </a:endParaRPr>
          </a:p>
        </p:txBody>
      </p:sp>
      <p:sp>
        <p:nvSpPr>
          <p:cNvPr id="2317324" name="Oval 12"/>
          <p:cNvSpPr>
            <a:spLocks noChangeArrowheads="1"/>
          </p:cNvSpPr>
          <p:nvPr/>
        </p:nvSpPr>
        <p:spPr bwMode="auto">
          <a:xfrm>
            <a:off x="2514600" y="3192462"/>
            <a:ext cx="2133600" cy="11430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chemeClr val="hlink"/>
              </a:solidFill>
              <a:latin typeface="18 VAG Rounded Bold   07390"/>
            </a:endParaRPr>
          </a:p>
        </p:txBody>
      </p:sp>
      <p:sp>
        <p:nvSpPr>
          <p:cNvPr id="2317325" name="Text Box 13"/>
          <p:cNvSpPr txBox="1">
            <a:spLocks noChangeArrowheads="1"/>
          </p:cNvSpPr>
          <p:nvPr/>
        </p:nvSpPr>
        <p:spPr bwMode="auto">
          <a:xfrm>
            <a:off x="6553200" y="2143125"/>
            <a:ext cx="140335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Courier New" pitchFamily="-65" charset="0"/>
              </a:rPr>
              <a:t>a.out</a:t>
            </a:r>
            <a:endParaRPr lang="en-US" sz="2000" b="1">
              <a:solidFill>
                <a:schemeClr val="tx1"/>
              </a:solidFill>
              <a:latin typeface="Courier New" pitchFamily="-65" charset="0"/>
            </a:endParaRPr>
          </a:p>
        </p:txBody>
      </p:sp>
      <p:sp>
        <p:nvSpPr>
          <p:cNvPr id="2317326" name="Line 14"/>
          <p:cNvSpPr>
            <a:spLocks noChangeShapeType="1"/>
          </p:cNvSpPr>
          <p:nvPr/>
        </p:nvSpPr>
        <p:spPr bwMode="auto">
          <a:xfrm>
            <a:off x="2401481" y="2315537"/>
            <a:ext cx="609600" cy="9064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18 VAG Rounded Bold   07390"/>
            </a:endParaRPr>
          </a:p>
        </p:txBody>
      </p:sp>
      <p:sp>
        <p:nvSpPr>
          <p:cNvPr id="2317327" name="Line 15"/>
          <p:cNvSpPr>
            <a:spLocks noChangeShapeType="1"/>
          </p:cNvSpPr>
          <p:nvPr/>
        </p:nvSpPr>
        <p:spPr bwMode="auto">
          <a:xfrm flipV="1">
            <a:off x="2514600" y="4335462"/>
            <a:ext cx="533400" cy="838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18 VAG Rounded Bold   07390"/>
            </a:endParaRPr>
          </a:p>
        </p:txBody>
      </p:sp>
      <p:sp>
        <p:nvSpPr>
          <p:cNvPr id="2317328" name="Line 16"/>
          <p:cNvSpPr>
            <a:spLocks noChangeShapeType="1"/>
          </p:cNvSpPr>
          <p:nvPr/>
        </p:nvSpPr>
        <p:spPr bwMode="auto">
          <a:xfrm flipV="1">
            <a:off x="4648200" y="3725862"/>
            <a:ext cx="838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18 VAG Rounded Bold   07390"/>
            </a:endParaRPr>
          </a:p>
        </p:txBody>
      </p:sp>
      <p:sp>
        <p:nvSpPr>
          <p:cNvPr id="2317329" name="Text Box 17"/>
          <p:cNvSpPr txBox="1">
            <a:spLocks noChangeArrowheads="1"/>
          </p:cNvSpPr>
          <p:nvPr/>
        </p:nvSpPr>
        <p:spPr bwMode="auto">
          <a:xfrm>
            <a:off x="5562600" y="2659062"/>
            <a:ext cx="2805280" cy="58477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18 VAG Rounded Thin   55390"/>
              </a:rPr>
              <a:t>Relocated text 1</a:t>
            </a:r>
            <a:endParaRPr lang="en-US" sz="2000">
              <a:latin typeface="18 VAG Rounded Thin   55390"/>
            </a:endParaRPr>
          </a:p>
        </p:txBody>
      </p:sp>
      <p:sp>
        <p:nvSpPr>
          <p:cNvPr id="2317330" name="Text Box 18"/>
          <p:cNvSpPr txBox="1">
            <a:spLocks noChangeArrowheads="1"/>
          </p:cNvSpPr>
          <p:nvPr/>
        </p:nvSpPr>
        <p:spPr bwMode="auto">
          <a:xfrm>
            <a:off x="5562600" y="3268662"/>
            <a:ext cx="2880788" cy="58477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18 VAG Rounded Thin   55390"/>
              </a:rPr>
              <a:t>Relocated text 2</a:t>
            </a:r>
          </a:p>
        </p:txBody>
      </p:sp>
      <p:sp>
        <p:nvSpPr>
          <p:cNvPr id="2317331" name="Text Box 19"/>
          <p:cNvSpPr txBox="1">
            <a:spLocks noChangeArrowheads="1"/>
          </p:cNvSpPr>
          <p:nvPr/>
        </p:nvSpPr>
        <p:spPr bwMode="auto">
          <a:xfrm>
            <a:off x="5562600" y="3878262"/>
            <a:ext cx="2988714" cy="58477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18 VAG Rounded Thin   55390"/>
              </a:rPr>
              <a:t>Relocated data 1</a:t>
            </a:r>
            <a:endParaRPr lang="en-US" sz="2000">
              <a:latin typeface="18 VAG Rounded Thin   55390"/>
            </a:endParaRPr>
          </a:p>
        </p:txBody>
      </p:sp>
      <p:sp>
        <p:nvSpPr>
          <p:cNvPr id="2317332" name="Text Box 20"/>
          <p:cNvSpPr txBox="1">
            <a:spLocks noChangeArrowheads="1"/>
          </p:cNvSpPr>
          <p:nvPr/>
        </p:nvSpPr>
        <p:spPr bwMode="auto">
          <a:xfrm>
            <a:off x="5562600" y="4487862"/>
            <a:ext cx="3064222" cy="58477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18 VAG Rounded Thin   55390"/>
              </a:rPr>
              <a:t>Relocated data 2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 (2/3)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 (3/3)</a:t>
            </a:r>
          </a:p>
        </p:txBody>
      </p:sp>
      <p:sp>
        <p:nvSpPr>
          <p:cNvPr id="231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1: Take text segment from each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 and put them together.</a:t>
            </a:r>
          </a:p>
          <a:p>
            <a:r>
              <a:rPr lang="en-US" dirty="0"/>
              <a:t>Step 2: Take data segment from each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file, put them together, and concatenate this onto end of text segments.</a:t>
            </a:r>
          </a:p>
          <a:p>
            <a:r>
              <a:rPr lang="en-US" dirty="0"/>
              <a:t>Step 3: Resolve References</a:t>
            </a:r>
          </a:p>
          <a:p>
            <a:pPr lvl="1"/>
            <a:r>
              <a:rPr lang="en-US" dirty="0"/>
              <a:t>Go through Relocation Table; handle each entry</a:t>
            </a:r>
          </a:p>
          <a:p>
            <a:pPr lvl="1"/>
            <a:r>
              <a:rPr lang="en-US" dirty="0"/>
              <a:t>That is, fill in all </a:t>
            </a:r>
            <a:r>
              <a:rPr lang="en-US" dirty="0">
                <a:solidFill>
                  <a:schemeClr val="accent1"/>
                </a:solidFill>
              </a:rPr>
              <a:t>absolute addresses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35880</TotalTime>
  <Pages>47</Pages>
  <Words>3314</Words>
  <Application>Microsoft Office PowerPoint</Application>
  <PresentationFormat>信纸(8.5x11 英寸)</PresentationFormat>
  <Paragraphs>443</Paragraphs>
  <Slides>38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60" baseType="lpstr">
      <vt:lpstr>07390</vt:lpstr>
      <vt:lpstr>18 vag rounded bold</vt:lpstr>
      <vt:lpstr>18 vag rounded bold    07930</vt:lpstr>
      <vt:lpstr>18 VAG Rounded Light   02390</vt:lpstr>
      <vt:lpstr>18 VAG Rounded Thin   55390</vt:lpstr>
      <vt:lpstr>AppleGaramond Bd</vt:lpstr>
      <vt:lpstr>B VAG Rounded Bold</vt:lpstr>
      <vt:lpstr>ＭＳ Ｐゴシック</vt:lpstr>
      <vt:lpstr>ＭＳ Ｐゴシック</vt:lpstr>
      <vt:lpstr>18 VAG Rounded Black   09390</vt:lpstr>
      <vt:lpstr>18 VAG Rounded Bold   07390</vt:lpstr>
      <vt:lpstr>Arial</vt:lpstr>
      <vt:lpstr>Corbel</vt:lpstr>
      <vt:lpstr>Courier New</vt:lpstr>
      <vt:lpstr>Helvetica</vt:lpstr>
      <vt:lpstr>Impact</vt:lpstr>
      <vt:lpstr>Symbol</vt:lpstr>
      <vt:lpstr>Times</vt:lpstr>
      <vt:lpstr>Wingdings</vt:lpstr>
      <vt:lpstr>Wingdings 2</vt:lpstr>
      <vt:lpstr>Wingdings 3</vt:lpstr>
      <vt:lpstr>Metro</vt:lpstr>
      <vt:lpstr>PowerPoint 演示文稿</vt:lpstr>
      <vt:lpstr>Review</vt:lpstr>
      <vt:lpstr>Symbol Table</vt:lpstr>
      <vt:lpstr>Relocation Table</vt:lpstr>
      <vt:lpstr>Object File Format</vt:lpstr>
      <vt:lpstr>Where Are We Now?</vt:lpstr>
      <vt:lpstr>Linker (1/3)</vt:lpstr>
      <vt:lpstr>Linker (2/3)</vt:lpstr>
      <vt:lpstr>Linker (3/3)</vt:lpstr>
      <vt:lpstr>Four Types of Addresses we’ll discuss</vt:lpstr>
      <vt:lpstr>Absolute Addresses in MIPS</vt:lpstr>
      <vt:lpstr>Resolving References (1/2)</vt:lpstr>
      <vt:lpstr>Resolving References (2/2)</vt:lpstr>
      <vt:lpstr>Static vs Dynamically linked libraries</vt:lpstr>
      <vt:lpstr>Dynamically linked libraries</vt:lpstr>
      <vt:lpstr>Dynamically linked libraries</vt:lpstr>
      <vt:lpstr>Where Are We Now?</vt:lpstr>
      <vt:lpstr>Loader (1/3)</vt:lpstr>
      <vt:lpstr>Loader (2/3)</vt:lpstr>
      <vt:lpstr>Loader (3/3)</vt:lpstr>
      <vt:lpstr>Peer Instruction</vt:lpstr>
      <vt:lpstr>Peer Instruction Answer</vt:lpstr>
      <vt:lpstr>Things to Remember (1/3)</vt:lpstr>
      <vt:lpstr>Things to Remember (2/3)</vt:lpstr>
      <vt:lpstr>Things to Remember 3/3</vt:lpstr>
      <vt:lpstr>Bonus slides</vt:lpstr>
      <vt:lpstr>Big Endian vs. Little Endian</vt:lpstr>
      <vt:lpstr>Example: C   Asm   Obj   Exe   Run </vt:lpstr>
      <vt:lpstr>Compilation: MAL</vt:lpstr>
      <vt:lpstr>Compilation: MAL</vt:lpstr>
      <vt:lpstr>Assembly step 1:</vt:lpstr>
      <vt:lpstr>Assembly step 2</vt:lpstr>
      <vt:lpstr>Assembly step 3</vt:lpstr>
      <vt:lpstr>Assembly step 4</vt:lpstr>
      <vt:lpstr>Text segment in object file</vt:lpstr>
      <vt:lpstr>Link step 1: combine prog.o, libc.o</vt:lpstr>
      <vt:lpstr>Link step 2:</vt:lpstr>
      <vt:lpstr>Link step 3: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creator>John Wawrzynek</dc:creator>
  <cp:lastModifiedBy>成元庆</cp:lastModifiedBy>
  <cp:revision>2461</cp:revision>
  <cp:lastPrinted>2010-03-01T06:26:50Z</cp:lastPrinted>
  <dcterms:created xsi:type="dcterms:W3CDTF">2010-03-01T04:48:12Z</dcterms:created>
  <dcterms:modified xsi:type="dcterms:W3CDTF">2020-09-27T14:10:25Z</dcterms:modified>
</cp:coreProperties>
</file>