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933" r:id="rId2"/>
    <p:sldId id="935" r:id="rId3"/>
    <p:sldId id="936" r:id="rId4"/>
    <p:sldId id="937" r:id="rId5"/>
    <p:sldId id="938" r:id="rId6"/>
    <p:sldId id="939" r:id="rId7"/>
    <p:sldId id="940" r:id="rId8"/>
    <p:sldId id="941" r:id="rId9"/>
    <p:sldId id="942" r:id="rId10"/>
    <p:sldId id="943" r:id="rId11"/>
    <p:sldId id="944" r:id="rId12"/>
    <p:sldId id="946" r:id="rId13"/>
    <p:sldId id="947" r:id="rId14"/>
    <p:sldId id="948" r:id="rId15"/>
    <p:sldId id="949" r:id="rId16"/>
    <p:sldId id="950" r:id="rId17"/>
    <p:sldId id="951" r:id="rId18"/>
    <p:sldId id="952" r:id="rId19"/>
    <p:sldId id="953" r:id="rId20"/>
    <p:sldId id="954" r:id="rId21"/>
    <p:sldId id="955" r:id="rId22"/>
    <p:sldId id="956" r:id="rId23"/>
    <p:sldId id="957" r:id="rId24"/>
    <p:sldId id="958" r:id="rId25"/>
    <p:sldId id="959" r:id="rId26"/>
    <p:sldId id="960" r:id="rId27"/>
    <p:sldId id="961" r:id="rId28"/>
    <p:sldId id="962" r:id="rId29"/>
    <p:sldId id="963" r:id="rId30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F0E4"/>
    <a:srgbClr val="5771A0"/>
    <a:srgbClr val="800080"/>
    <a:srgbClr val="66FF33"/>
    <a:srgbClr val="FF0000"/>
    <a:srgbClr val="3333CC"/>
    <a:srgbClr val="FF8DA0"/>
    <a:srgbClr val="008000"/>
    <a:srgbClr val="810A5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30" autoAdjust="0"/>
    <p:restoredTop sz="81191" autoAdjust="0"/>
  </p:normalViewPr>
  <p:slideViewPr>
    <p:cSldViewPr>
      <p:cViewPr varScale="1">
        <p:scale>
          <a:sx n="96" d="100"/>
          <a:sy n="96" d="100"/>
        </p:scale>
        <p:origin x="66" y="249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2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0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26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2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4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6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8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2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49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6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3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1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2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1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[correct=3, FTF] </a:t>
            </a:r>
          </a:p>
          <a:p>
            <a:pPr marL="228600" indent="-228600"/>
            <a:r>
              <a:rPr lang="en-US"/>
              <a:t>A: F (waste of resources -- won’t work for pipelining)</a:t>
            </a:r>
          </a:p>
          <a:p>
            <a:pPr marL="228600" indent="-228600"/>
            <a:r>
              <a:rPr lang="en-US"/>
              <a:t>B: T (yep!)</a:t>
            </a:r>
          </a:p>
          <a:p>
            <a:pPr marL="228600" indent="-228600"/>
            <a:r>
              <a:rPr lang="en-US"/>
              <a:t>C: F (nope, that’s not our mantra silly)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3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1" tIns="44136" rIns="88271" bIns="44136">
            <a:prstTxWarp prst="textNoShape">
              <a:avLst/>
            </a:prstTxWarp>
          </a:bodyPr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5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6389688"/>
            <a:ext cx="5532437" cy="252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1" tIns="44136" rIns="88271" bIns="44136">
            <a:prstTxWarp prst="textNoShape">
              <a:avLst/>
            </a:prstTxWarp>
          </a:bodyPr>
          <a:lstStyle/>
          <a:p>
            <a:pPr marL="228600" indent="-228600"/>
            <a:r>
              <a:rPr lang="en-US"/>
              <a:t>Answer: [correct=5, TFF] Individual (6, 3, 6, 3, 34, 37, 7, 4)% &amp; Team (9, 4, 4, 4, 39, 34, 0, 7)%</a:t>
            </a:r>
          </a:p>
          <a:p>
            <a:pPr marL="228600" indent="-228600"/>
            <a:r>
              <a:rPr lang="en-US"/>
              <a:t>A: T [18/82 &amp; 25/75] (The game breaks up very quickly into separate, independent games -- big win to solve separated &amp; put together)</a:t>
            </a:r>
          </a:p>
          <a:p>
            <a:pPr marL="228600" indent="-228600"/>
            <a:r>
              <a:rPr lang="en-US"/>
              <a:t>B: F [80/20 &amp; 86/14] (The game tree grows exponentially! A better static evaluator can make all the difference!)</a:t>
            </a:r>
          </a:p>
          <a:p>
            <a:pPr marL="228600" indent="-228600"/>
            <a:r>
              <a:rPr lang="en-US"/>
              <a:t>C: F [53/57 &amp; 52/48] (If you're just looking for the best move, just keep theBestMove around [ala memoizing max])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4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1738" y="711200"/>
            <a:ext cx="4621212" cy="3465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7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6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0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2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4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5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6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598488"/>
            <a:ext cx="4635500" cy="34766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1188"/>
            <a:ext cx="6051550" cy="4189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321" tIns="46660" rIns="93321" bIns="4666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44601BE-1874-5548-A792-BFB77CD508A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36786" y="6643742"/>
            <a:ext cx="49530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chemeClr val="accent3"/>
                </a:solidFill>
                <a:latin typeface="18 VAG Rounded Black   09390"/>
              </a:rPr>
              <a:t>L19 Introduction to CPU Design </a:t>
            </a: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000" b="1" smtClean="0">
                <a:solidFill>
                  <a:schemeClr val="tx1"/>
                </a:solidFill>
                <a:latin typeface="18 VAG Rounded Black   09390"/>
              </a:rPr>
              <a:pPr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1414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11">
            <a:extLst>
              <a:ext uri="{FF2B5EF4-FFF2-40B4-BE49-F238E27FC236}">
                <a16:creationId xmlns:a16="http://schemas.microsoft.com/office/drawing/2014/main" id="{5A59E5D4-F143-4373-8791-6E439C5E3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16738" y="6678613"/>
            <a:ext cx="22288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3500" tIns="25400" rIns="63500" bIns="25400">
            <a:spAutoFit/>
          </a:bodyPr>
          <a:lstStyle>
            <a:lvl1pPr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85000"/>
              </a:lnSpc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Times" panose="02020603050405020304" pitchFamily="18" charset="0"/>
              <a:defRPr sz="2400" b="1">
                <a:solidFill>
                  <a:schemeClr val="tx1"/>
                </a:solidFill>
                <a:latin typeface="Courier New" panose="02070309020205020404" pitchFamily="49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altLang="zh-CN" sz="1000" dirty="0">
                <a:solidFill>
                  <a:schemeClr val="tx1"/>
                </a:solidFill>
                <a:latin typeface="Helvetica"/>
              </a:rPr>
              <a:t>Cheng, fall 2020 © BUAA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1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1" kern="1200">
          <a:solidFill>
            <a:schemeClr val="accent3">
              <a:lumMod val="40000"/>
              <a:lumOff val="60000"/>
            </a:schemeClr>
          </a:solidFill>
          <a:latin typeface="18 VAG Rounded Bold   07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1" kern="1200">
          <a:solidFill>
            <a:srgbClr val="94F0E4"/>
          </a:solidFill>
          <a:latin typeface="18 VAG Rounded Bold   07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1" kern="1200">
          <a:solidFill>
            <a:srgbClr val="F273AF"/>
          </a:solidFill>
          <a:latin typeface="18 VAG Rounded Bold   07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1" kern="1200">
          <a:solidFill>
            <a:schemeClr val="tx1"/>
          </a:solidFill>
          <a:latin typeface="18 VAG Rounded Bold   07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73699"/>
            <a:ext cx="7162800" cy="2624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-65" charset="0"/>
              </a:rPr>
              <a:t>Computer Architecture</a:t>
            </a:r>
          </a:p>
          <a:p>
            <a:pPr algn="ctr"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-65" charset="0"/>
              </a:rPr>
              <a:t>（</a:t>
            </a:r>
            <a:r>
              <a:rPr lang="zh-CN" altLang="en-US" sz="2800" b="1" dirty="0">
                <a:solidFill>
                  <a:schemeClr val="bg2"/>
                </a:solidFill>
                <a:latin typeface="Courier New" pitchFamily="-65" charset="0"/>
              </a:rPr>
              <a:t>计算机体系结构</a:t>
            </a:r>
            <a:r>
              <a:rPr lang="en-US" altLang="zh-CN" sz="2800" b="1" dirty="0">
                <a:solidFill>
                  <a:schemeClr val="bg2"/>
                </a:solidFill>
                <a:latin typeface="Courier New" pitchFamily="-65" charset="0"/>
              </a:rPr>
              <a:t>)</a:t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latin typeface="18 VAG Rounded Bold   07390"/>
                <a:cs typeface=""/>
              </a:rPr>
              <a:t>Lecture 24</a:t>
            </a:r>
            <a:br>
              <a:rPr lang="en-US" sz="3200" b="1" dirty="0">
                <a:latin typeface="18 VAG Rounded Bold   07390"/>
                <a:cs typeface=""/>
              </a:rPr>
            </a:br>
            <a:r>
              <a:rPr lang="en-US" sz="3200" b="1" dirty="0">
                <a:latin typeface="18 VAG Rounded Bold   07390"/>
                <a:cs typeface=""/>
              </a:rPr>
              <a:t>Introduction to CPU design</a:t>
            </a: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b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20</a:t>
            </a:r>
            <a:r>
              <a:rPr lang="en-US" altLang="zh-CN" sz="3200" b="1" dirty="0">
                <a:solidFill>
                  <a:schemeClr val="tx1"/>
                </a:solidFill>
                <a:latin typeface="18 VAG Rounded Bold   07390"/>
                <a:cs typeface=""/>
              </a:rPr>
              <a:t>20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-</a:t>
            </a:r>
            <a:r>
              <a:rPr lang="en-US" altLang="zh-CN" sz="3200" b="1" dirty="0">
                <a:solidFill>
                  <a:schemeClr val="tx1"/>
                </a:solidFill>
                <a:latin typeface="18 VAG Rounded Bold   07390"/>
                <a:cs typeface=""/>
              </a:rPr>
              <a:t>10</a:t>
            </a:r>
            <a:r>
              <a:rPr lang="en-US" sz="3200" b="1" dirty="0">
                <a:solidFill>
                  <a:schemeClr val="tx1"/>
                </a:solidFill>
                <a:latin typeface="18 VAG Rounded Bold   07390"/>
                <a:cs typeface=""/>
              </a:rPr>
              <a:t>-</a:t>
            </a:r>
            <a:r>
              <a:rPr lang="en-US" altLang="zh-CN" sz="3200" b="1" dirty="0">
                <a:solidFill>
                  <a:schemeClr val="tx1"/>
                </a:solidFill>
                <a:latin typeface="18 VAG Rounded Bold   07390"/>
                <a:cs typeface=""/>
              </a:rPr>
              <a:t>16</a:t>
            </a:r>
            <a:endParaRPr lang="en-US" sz="3200" b="1" dirty="0">
              <a:solidFill>
                <a:schemeClr val="tx1"/>
              </a:solidFill>
              <a:latin typeface="18 VAG Rounded Bold   07390"/>
              <a:cs typeface="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400" y="2384425"/>
            <a:ext cx="205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Lecturer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Yuanqing Cheng</a:t>
            </a: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9C0295E-7695-4EE1-B8BE-70D3FF9B7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49" y="279460"/>
            <a:ext cx="1502702" cy="210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1004D8-E8F1-4711-ADCE-72A15C6E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95600"/>
            <a:ext cx="5839949" cy="7911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5BB412-6795-4F91-AA1D-17A2E0B3A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95" y="4162366"/>
            <a:ext cx="1736865" cy="19637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03DF70-D6C4-41BF-840B-B9BFA70112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247" y="4233632"/>
            <a:ext cx="3276600" cy="16888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CD08E4-940E-458C-9023-E4772334A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184714"/>
            <a:ext cx="3581400" cy="17647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the Datapath (5/5)</a:t>
            </a:r>
          </a:p>
        </p:txBody>
      </p:sp>
      <p:sp>
        <p:nvSpPr>
          <p:cNvPr id="249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5: </a:t>
            </a:r>
            <a:r>
              <a:rPr lang="en-US" dirty="0">
                <a:solidFill>
                  <a:schemeClr val="accent1"/>
                </a:solidFill>
              </a:rPr>
              <a:t>Register Write</a:t>
            </a:r>
          </a:p>
          <a:p>
            <a:pPr lvl="1"/>
            <a:r>
              <a:rPr lang="en-US" dirty="0"/>
              <a:t>most instructions write the result of some computation into a register</a:t>
            </a:r>
          </a:p>
          <a:p>
            <a:pPr lvl="1"/>
            <a:r>
              <a:rPr lang="en-US" dirty="0"/>
              <a:t>examples: arithmetic, logical, shifts, loads, </a:t>
            </a:r>
            <a:r>
              <a:rPr lang="en-US" dirty="0" err="1"/>
              <a:t>slt</a:t>
            </a:r>
            <a:endParaRPr lang="en-US" dirty="0"/>
          </a:p>
          <a:p>
            <a:pPr lvl="1"/>
            <a:r>
              <a:rPr lang="en-US" dirty="0"/>
              <a:t>what about stores, branches, jumps?</a:t>
            </a:r>
          </a:p>
          <a:p>
            <a:pPr lvl="2"/>
            <a:r>
              <a:rPr lang="en-US" dirty="0"/>
              <a:t>don’t write anything into a register at the end</a:t>
            </a:r>
          </a:p>
          <a:p>
            <a:pPr lvl="2"/>
            <a:r>
              <a:rPr lang="en-US" dirty="0"/>
              <a:t>these remain idle during this fifth stage or skip it all together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Steps of Datapath</a:t>
            </a:r>
          </a:p>
        </p:txBody>
      </p:sp>
      <p:sp>
        <p:nvSpPr>
          <p:cNvPr id="2499588" name="Rectangle 4"/>
          <p:cNvSpPr>
            <a:spLocks noChangeArrowheads="1"/>
          </p:cNvSpPr>
          <p:nvPr/>
        </p:nvSpPr>
        <p:spPr bwMode="auto">
          <a:xfrm>
            <a:off x="914400" y="1841500"/>
            <a:ext cx="381000" cy="1295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589" name="Rectangle 5"/>
          <p:cNvSpPr>
            <a:spLocks noChangeArrowheads="1"/>
          </p:cNvSpPr>
          <p:nvPr/>
        </p:nvSpPr>
        <p:spPr bwMode="auto">
          <a:xfrm rot="-5400000">
            <a:off x="1600200" y="21463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instruction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499590" name="AutoShape 6"/>
          <p:cNvSpPr>
            <a:spLocks noChangeArrowheads="1"/>
          </p:cNvSpPr>
          <p:nvPr/>
        </p:nvSpPr>
        <p:spPr bwMode="auto">
          <a:xfrm>
            <a:off x="1524000" y="3273425"/>
            <a:ext cx="366713" cy="54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+4</a:t>
            </a:r>
          </a:p>
        </p:txBody>
      </p:sp>
      <p:sp>
        <p:nvSpPr>
          <p:cNvPr id="2499591" name="Line 7"/>
          <p:cNvSpPr>
            <a:spLocks noChangeShapeType="1"/>
          </p:cNvSpPr>
          <p:nvPr/>
        </p:nvSpPr>
        <p:spPr bwMode="auto">
          <a:xfrm>
            <a:off x="1295400" y="24511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592" name="Rectangle 8"/>
          <p:cNvSpPr>
            <a:spLocks noChangeArrowheads="1"/>
          </p:cNvSpPr>
          <p:nvPr/>
        </p:nvSpPr>
        <p:spPr bwMode="auto">
          <a:xfrm>
            <a:off x="3657600" y="1841500"/>
            <a:ext cx="990600" cy="1295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593" name="Line 9"/>
          <p:cNvSpPr>
            <a:spLocks noChangeShapeType="1"/>
          </p:cNvSpPr>
          <p:nvPr/>
        </p:nvSpPr>
        <p:spPr bwMode="auto">
          <a:xfrm>
            <a:off x="3124200" y="22987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594" name="Line 10"/>
          <p:cNvSpPr>
            <a:spLocks noChangeShapeType="1"/>
          </p:cNvSpPr>
          <p:nvPr/>
        </p:nvSpPr>
        <p:spPr bwMode="auto">
          <a:xfrm>
            <a:off x="3124200" y="26717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595" name="Line 11"/>
          <p:cNvSpPr>
            <a:spLocks noChangeShapeType="1"/>
          </p:cNvSpPr>
          <p:nvPr/>
        </p:nvSpPr>
        <p:spPr bwMode="auto">
          <a:xfrm>
            <a:off x="3124200" y="2984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596" name="Text Box 12"/>
          <p:cNvSpPr txBox="1">
            <a:spLocks noChangeArrowheads="1"/>
          </p:cNvSpPr>
          <p:nvPr/>
        </p:nvSpPr>
        <p:spPr bwMode="auto">
          <a:xfrm>
            <a:off x="3109913" y="2587625"/>
            <a:ext cx="33972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rt</a:t>
            </a:r>
          </a:p>
        </p:txBody>
      </p:sp>
      <p:sp>
        <p:nvSpPr>
          <p:cNvPr id="2499597" name="Text Box 13"/>
          <p:cNvSpPr txBox="1">
            <a:spLocks noChangeArrowheads="1"/>
          </p:cNvSpPr>
          <p:nvPr/>
        </p:nvSpPr>
        <p:spPr bwMode="auto">
          <a:xfrm>
            <a:off x="3065463" y="2282825"/>
            <a:ext cx="395287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rs</a:t>
            </a:r>
          </a:p>
        </p:txBody>
      </p:sp>
      <p:sp>
        <p:nvSpPr>
          <p:cNvPr id="2499598" name="Text Box 14"/>
          <p:cNvSpPr txBox="1">
            <a:spLocks noChangeArrowheads="1"/>
          </p:cNvSpPr>
          <p:nvPr/>
        </p:nvSpPr>
        <p:spPr bwMode="auto">
          <a:xfrm>
            <a:off x="3079750" y="1901825"/>
            <a:ext cx="409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rd</a:t>
            </a:r>
          </a:p>
        </p:txBody>
      </p:sp>
      <p:sp>
        <p:nvSpPr>
          <p:cNvPr id="2499599" name="Text Box 15"/>
          <p:cNvSpPr txBox="1">
            <a:spLocks noChangeArrowheads="1"/>
          </p:cNvSpPr>
          <p:nvPr/>
        </p:nvSpPr>
        <p:spPr bwMode="auto">
          <a:xfrm rot="-5400000">
            <a:off x="3540125" y="2197100"/>
            <a:ext cx="11588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registers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0" y="1901825"/>
            <a:ext cx="1219200" cy="1524000"/>
            <a:chOff x="3648" y="1348"/>
            <a:chExt cx="768" cy="960"/>
          </a:xfrm>
        </p:grpSpPr>
        <p:sp>
          <p:nvSpPr>
            <p:cNvPr id="2499602" name="Freeform 18"/>
            <p:cNvSpPr>
              <a:spLocks/>
            </p:cNvSpPr>
            <p:nvPr/>
          </p:nvSpPr>
          <p:spPr bwMode="auto">
            <a:xfrm>
              <a:off x="3648" y="1348"/>
              <a:ext cx="528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192"/>
                </a:cxn>
                <a:cxn ang="0">
                  <a:pos x="528" y="672"/>
                </a:cxn>
                <a:cxn ang="0">
                  <a:pos x="0" y="960"/>
                </a:cxn>
                <a:cxn ang="0">
                  <a:pos x="0" y="528"/>
                </a:cxn>
                <a:cxn ang="0">
                  <a:pos x="48" y="480"/>
                </a:cxn>
                <a:cxn ang="0">
                  <a:pos x="0" y="432"/>
                </a:cxn>
                <a:cxn ang="0">
                  <a:pos x="0" y="0"/>
                </a:cxn>
              </a:cxnLst>
              <a:rect l="0" t="0" r="r" b="b"/>
              <a:pathLst>
                <a:path w="528" h="960">
                  <a:moveTo>
                    <a:pt x="0" y="0"/>
                  </a:moveTo>
                  <a:lnTo>
                    <a:pt x="528" y="192"/>
                  </a:lnTo>
                  <a:lnTo>
                    <a:pt x="528" y="672"/>
                  </a:lnTo>
                  <a:lnTo>
                    <a:pt x="0" y="960"/>
                  </a:lnTo>
                  <a:lnTo>
                    <a:pt x="0" y="528"/>
                  </a:lnTo>
                  <a:lnTo>
                    <a:pt x="48" y="480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603" name="Line 19"/>
            <p:cNvSpPr>
              <a:spLocks noChangeShapeType="1"/>
            </p:cNvSpPr>
            <p:nvPr/>
          </p:nvSpPr>
          <p:spPr bwMode="auto">
            <a:xfrm>
              <a:off x="4176" y="17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9601" name="Text Box 17"/>
            <p:cNvSpPr txBox="1">
              <a:spLocks noChangeArrowheads="1"/>
            </p:cNvSpPr>
            <p:nvPr/>
          </p:nvSpPr>
          <p:spPr bwMode="auto">
            <a:xfrm>
              <a:off x="3723" y="1699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/>
                <a:t>ALU</a:t>
              </a:r>
              <a:endParaRPr lang="en-US" sz="24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</p:grpSp>
      <p:sp>
        <p:nvSpPr>
          <p:cNvPr id="2499604" name="Line 20"/>
          <p:cNvSpPr>
            <a:spLocks noChangeShapeType="1"/>
          </p:cNvSpPr>
          <p:nvPr/>
        </p:nvSpPr>
        <p:spPr bwMode="auto">
          <a:xfrm>
            <a:off x="4648200" y="29845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05" name="Line 21"/>
          <p:cNvSpPr>
            <a:spLocks noChangeShapeType="1"/>
          </p:cNvSpPr>
          <p:nvPr/>
        </p:nvSpPr>
        <p:spPr bwMode="auto">
          <a:xfrm>
            <a:off x="3094038" y="3335338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06" name="Line 22"/>
          <p:cNvSpPr>
            <a:spLocks noChangeShapeType="1"/>
          </p:cNvSpPr>
          <p:nvPr/>
        </p:nvSpPr>
        <p:spPr bwMode="auto">
          <a:xfrm>
            <a:off x="4648200" y="2170113"/>
            <a:ext cx="655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07" name="Rectangle 23"/>
          <p:cNvSpPr>
            <a:spLocks noChangeArrowheads="1"/>
          </p:cNvSpPr>
          <p:nvPr/>
        </p:nvSpPr>
        <p:spPr bwMode="auto">
          <a:xfrm rot="-5400000">
            <a:off x="6096000" y="22987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Data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499608" name="Line 24"/>
          <p:cNvSpPr>
            <a:spLocks noChangeShapeType="1"/>
          </p:cNvSpPr>
          <p:nvPr/>
        </p:nvSpPr>
        <p:spPr bwMode="auto">
          <a:xfrm>
            <a:off x="4876800" y="2984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09" name="Line 25"/>
          <p:cNvSpPr>
            <a:spLocks noChangeShapeType="1"/>
          </p:cNvSpPr>
          <p:nvPr/>
        </p:nvSpPr>
        <p:spPr bwMode="auto">
          <a:xfrm>
            <a:off x="4876800" y="3365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0" name="Line 26"/>
          <p:cNvSpPr>
            <a:spLocks noChangeShapeType="1"/>
          </p:cNvSpPr>
          <p:nvPr/>
        </p:nvSpPr>
        <p:spPr bwMode="auto">
          <a:xfrm>
            <a:off x="4876800" y="36703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1" name="Line 27"/>
          <p:cNvSpPr>
            <a:spLocks noChangeShapeType="1"/>
          </p:cNvSpPr>
          <p:nvPr/>
        </p:nvSpPr>
        <p:spPr bwMode="auto">
          <a:xfrm>
            <a:off x="7620000" y="2587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2" name="Line 28"/>
          <p:cNvSpPr>
            <a:spLocks noChangeShapeType="1"/>
          </p:cNvSpPr>
          <p:nvPr/>
        </p:nvSpPr>
        <p:spPr bwMode="auto">
          <a:xfrm flipV="1">
            <a:off x="7924800" y="1308100"/>
            <a:ext cx="0" cy="127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3" name="Line 29"/>
          <p:cNvSpPr>
            <a:spLocks noChangeShapeType="1"/>
          </p:cNvSpPr>
          <p:nvPr/>
        </p:nvSpPr>
        <p:spPr bwMode="auto">
          <a:xfrm flipH="1">
            <a:off x="3921125" y="13081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4" name="Line 30"/>
          <p:cNvSpPr>
            <a:spLocks noChangeShapeType="1"/>
          </p:cNvSpPr>
          <p:nvPr/>
        </p:nvSpPr>
        <p:spPr bwMode="auto">
          <a:xfrm>
            <a:off x="3921125" y="13081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5" name="Text Box 31"/>
          <p:cNvSpPr txBox="1">
            <a:spLocks noChangeArrowheads="1"/>
          </p:cNvSpPr>
          <p:nvPr/>
        </p:nvSpPr>
        <p:spPr bwMode="auto">
          <a:xfrm>
            <a:off x="3079750" y="32893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imm</a:t>
            </a:r>
          </a:p>
        </p:txBody>
      </p:sp>
      <p:sp>
        <p:nvSpPr>
          <p:cNvPr id="2499616" name="Line 32"/>
          <p:cNvSpPr>
            <a:spLocks noChangeShapeType="1"/>
          </p:cNvSpPr>
          <p:nvPr/>
        </p:nvSpPr>
        <p:spPr bwMode="auto">
          <a:xfrm>
            <a:off x="1676400" y="24511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7" name="AutoShape 33"/>
          <p:cNvSpPr>
            <a:spLocks noChangeArrowheads="1"/>
          </p:cNvSpPr>
          <p:nvPr/>
        </p:nvSpPr>
        <p:spPr bwMode="auto">
          <a:xfrm>
            <a:off x="914400" y="3425825"/>
            <a:ext cx="381000" cy="809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8" name="Line 34"/>
          <p:cNvSpPr>
            <a:spLocks noChangeShapeType="1"/>
          </p:cNvSpPr>
          <p:nvPr/>
        </p:nvSpPr>
        <p:spPr bwMode="auto">
          <a:xfrm flipH="1">
            <a:off x="1295400" y="3648075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19" name="Line 35"/>
          <p:cNvSpPr>
            <a:spLocks noChangeShapeType="1"/>
          </p:cNvSpPr>
          <p:nvPr/>
        </p:nvSpPr>
        <p:spPr bwMode="auto">
          <a:xfrm>
            <a:off x="3743325" y="3335338"/>
            <a:ext cx="0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20" name="Line 36"/>
          <p:cNvSpPr>
            <a:spLocks noChangeShapeType="1"/>
          </p:cNvSpPr>
          <p:nvPr/>
        </p:nvSpPr>
        <p:spPr bwMode="auto">
          <a:xfrm flipH="1">
            <a:off x="1295400" y="4006850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21" name="Line 37"/>
          <p:cNvSpPr>
            <a:spLocks noChangeShapeType="1"/>
          </p:cNvSpPr>
          <p:nvPr/>
        </p:nvSpPr>
        <p:spPr bwMode="auto">
          <a:xfrm flipH="1">
            <a:off x="533400" y="3822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22" name="Line 38"/>
          <p:cNvSpPr>
            <a:spLocks noChangeShapeType="1"/>
          </p:cNvSpPr>
          <p:nvPr/>
        </p:nvSpPr>
        <p:spPr bwMode="auto">
          <a:xfrm flipV="1">
            <a:off x="533400" y="24511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623" name="Line 39"/>
          <p:cNvSpPr>
            <a:spLocks noChangeShapeType="1"/>
          </p:cNvSpPr>
          <p:nvPr/>
        </p:nvSpPr>
        <p:spPr bwMode="auto">
          <a:xfrm>
            <a:off x="533400" y="24511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109663" y="4495800"/>
            <a:ext cx="1970087" cy="701675"/>
            <a:chOff x="481" y="2832"/>
            <a:chExt cx="1603" cy="442"/>
          </a:xfrm>
        </p:grpSpPr>
        <p:sp>
          <p:nvSpPr>
            <p:cNvPr id="2499625" name="Text Box 41"/>
            <p:cNvSpPr txBox="1">
              <a:spLocks noChangeArrowheads="1"/>
            </p:cNvSpPr>
            <p:nvPr/>
          </p:nvSpPr>
          <p:spPr bwMode="auto">
            <a:xfrm>
              <a:off x="481" y="2832"/>
              <a:ext cx="1333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1. Instruction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Fetch</a:t>
              </a:r>
            </a:p>
          </p:txBody>
        </p:sp>
        <p:sp>
          <p:nvSpPr>
            <p:cNvPr id="2499626" name="Line 42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114675" y="4191000"/>
            <a:ext cx="1917700" cy="1311275"/>
            <a:chOff x="610" y="2640"/>
            <a:chExt cx="1474" cy="826"/>
          </a:xfrm>
        </p:grpSpPr>
        <p:sp>
          <p:nvSpPr>
            <p:cNvPr id="2499628" name="Text Box 44"/>
            <p:cNvSpPr txBox="1">
              <a:spLocks noChangeArrowheads="1"/>
            </p:cNvSpPr>
            <p:nvPr/>
          </p:nvSpPr>
          <p:spPr bwMode="auto">
            <a:xfrm>
              <a:off x="610" y="2640"/>
              <a:ext cx="1086" cy="8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2000">
                <a:solidFill>
                  <a:schemeClr val="accent2"/>
                </a:solidFill>
              </a:endParaRP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2. Decode/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    Register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Read</a:t>
              </a:r>
            </a:p>
          </p:txBody>
        </p:sp>
        <p:sp>
          <p:nvSpPr>
            <p:cNvPr id="2499629" name="Line 45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4930775" y="4495800"/>
            <a:ext cx="1725613" cy="549275"/>
            <a:chOff x="526" y="2832"/>
            <a:chExt cx="1558" cy="346"/>
          </a:xfrm>
        </p:grpSpPr>
        <p:sp>
          <p:nvSpPr>
            <p:cNvPr id="2499631" name="Text Box 47"/>
            <p:cNvSpPr txBox="1">
              <a:spLocks noChangeArrowheads="1"/>
            </p:cNvSpPr>
            <p:nvPr/>
          </p:nvSpPr>
          <p:spPr bwMode="auto">
            <a:xfrm>
              <a:off x="526" y="2928"/>
              <a:ext cx="125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3. Execute</a:t>
              </a:r>
            </a:p>
          </p:txBody>
        </p:sp>
        <p:sp>
          <p:nvSpPr>
            <p:cNvPr id="2499632" name="Line 48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6313488" y="4495800"/>
            <a:ext cx="1384300" cy="549275"/>
            <a:chOff x="37" y="2832"/>
            <a:chExt cx="2235" cy="346"/>
          </a:xfrm>
        </p:grpSpPr>
        <p:sp>
          <p:nvSpPr>
            <p:cNvPr id="2499634" name="Text Box 50"/>
            <p:cNvSpPr txBox="1">
              <a:spLocks noChangeArrowheads="1"/>
            </p:cNvSpPr>
            <p:nvPr/>
          </p:nvSpPr>
          <p:spPr bwMode="auto">
            <a:xfrm>
              <a:off x="37" y="2928"/>
              <a:ext cx="223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4. Memory</a:t>
              </a:r>
            </a:p>
          </p:txBody>
        </p:sp>
        <p:sp>
          <p:nvSpPr>
            <p:cNvPr id="2499635" name="Line 51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7508875" y="4495800"/>
            <a:ext cx="1285875" cy="701675"/>
            <a:chOff x="424" y="2832"/>
            <a:chExt cx="1660" cy="442"/>
          </a:xfrm>
        </p:grpSpPr>
        <p:sp>
          <p:nvSpPr>
            <p:cNvPr id="2499637" name="Text Box 53"/>
            <p:cNvSpPr txBox="1">
              <a:spLocks noChangeArrowheads="1"/>
            </p:cNvSpPr>
            <p:nvPr/>
          </p:nvSpPr>
          <p:spPr bwMode="auto">
            <a:xfrm>
              <a:off x="424" y="2832"/>
              <a:ext cx="1459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5. Reg.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     Write</a:t>
              </a:r>
            </a:p>
          </p:txBody>
        </p:sp>
        <p:sp>
          <p:nvSpPr>
            <p:cNvPr id="2499638" name="Line 54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99587" name="Text Box 3"/>
          <p:cNvSpPr txBox="1">
            <a:spLocks noChangeArrowheads="1"/>
          </p:cNvSpPr>
          <p:nvPr/>
        </p:nvSpPr>
        <p:spPr bwMode="auto">
          <a:xfrm rot="-5400000">
            <a:off x="861219" y="2237582"/>
            <a:ext cx="5016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81475"/>
          </a:xfrm>
        </p:spPr>
        <p:txBody>
          <a:bodyPr/>
          <a:lstStyle/>
          <a:p>
            <a:r>
              <a:rPr lang="en-US" dirty="0">
                <a:latin typeface="Courier New" pitchFamily="-65" charset="0"/>
              </a:rPr>
              <a:t>add   $r3,$r1,$r2 </a:t>
            </a:r>
            <a:r>
              <a:rPr lang="en-US" dirty="0">
                <a:solidFill>
                  <a:schemeClr val="bg2"/>
                </a:solidFill>
                <a:latin typeface="Courier New" pitchFamily="-65" charset="0"/>
              </a:rPr>
              <a:t># r3 = r1+r2</a:t>
            </a:r>
            <a:endParaRPr lang="en-US" dirty="0"/>
          </a:p>
          <a:p>
            <a:pPr lvl="1"/>
            <a:r>
              <a:rPr lang="en-US" dirty="0"/>
              <a:t>Stage 1: fetch this instruction, inc. PC</a:t>
            </a:r>
          </a:p>
          <a:p>
            <a:pPr lvl="1"/>
            <a:r>
              <a:rPr lang="en-US" dirty="0"/>
              <a:t>Stage 2: decode to find it’s an </a:t>
            </a:r>
            <a:r>
              <a:rPr lang="en-US" dirty="0">
                <a:latin typeface="Courier New" pitchFamily="-65" charset="0"/>
              </a:rPr>
              <a:t>add</a:t>
            </a:r>
            <a:r>
              <a:rPr lang="en-US" dirty="0"/>
              <a:t>, then read registers </a:t>
            </a:r>
            <a:r>
              <a:rPr lang="en-US" dirty="0">
                <a:latin typeface="Courier New" pitchFamily="-65" charset="0"/>
              </a:rPr>
              <a:t>$r1</a:t>
            </a:r>
            <a:r>
              <a:rPr lang="en-US" dirty="0"/>
              <a:t> and </a:t>
            </a:r>
            <a:r>
              <a:rPr lang="en-US" dirty="0">
                <a:latin typeface="Courier New" pitchFamily="-65" charset="0"/>
              </a:rPr>
              <a:t>$r2</a:t>
            </a:r>
            <a:endParaRPr lang="en-US" dirty="0"/>
          </a:p>
          <a:p>
            <a:pPr lvl="1"/>
            <a:r>
              <a:rPr lang="en-US" dirty="0"/>
              <a:t>Stage 3: add the two values retrieved in Stage 2</a:t>
            </a:r>
          </a:p>
          <a:p>
            <a:pPr lvl="1"/>
            <a:r>
              <a:rPr lang="en-US" dirty="0"/>
              <a:t>Stage 4: idle (nothing to write to memory)</a:t>
            </a:r>
          </a:p>
          <a:p>
            <a:pPr lvl="1"/>
            <a:r>
              <a:rPr lang="en-US" dirty="0"/>
              <a:t>Stage 5: write result of Stage 3 into register </a:t>
            </a:r>
            <a:r>
              <a:rPr lang="en-US" dirty="0">
                <a:latin typeface="Courier New" pitchFamily="-65" charset="0"/>
              </a:rPr>
              <a:t>$r3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Datapath</a:t>
            </a:r>
            <a:r>
              <a:rPr lang="en-US" dirty="0"/>
              <a:t> Walkthroughs (1/3)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684" name="Rectangle 4"/>
          <p:cNvSpPr>
            <a:spLocks noChangeArrowheads="1"/>
          </p:cNvSpPr>
          <p:nvPr/>
        </p:nvSpPr>
        <p:spPr bwMode="auto">
          <a:xfrm>
            <a:off x="1143000" y="1841500"/>
            <a:ext cx="381000" cy="1295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685" name="Rectangle 5"/>
          <p:cNvSpPr>
            <a:spLocks noChangeArrowheads="1"/>
          </p:cNvSpPr>
          <p:nvPr/>
        </p:nvSpPr>
        <p:spPr bwMode="auto">
          <a:xfrm rot="-5400000">
            <a:off x="1828800" y="21463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instruction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503686" name="AutoShape 6"/>
          <p:cNvSpPr>
            <a:spLocks noChangeArrowheads="1"/>
          </p:cNvSpPr>
          <p:nvPr/>
        </p:nvSpPr>
        <p:spPr bwMode="auto">
          <a:xfrm>
            <a:off x="1752600" y="3413125"/>
            <a:ext cx="366713" cy="54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+4</a:t>
            </a:r>
          </a:p>
        </p:txBody>
      </p:sp>
      <p:sp>
        <p:nvSpPr>
          <p:cNvPr id="2503687" name="Line 7"/>
          <p:cNvSpPr>
            <a:spLocks noChangeShapeType="1"/>
          </p:cNvSpPr>
          <p:nvPr/>
        </p:nvSpPr>
        <p:spPr bwMode="auto">
          <a:xfrm>
            <a:off x="1524000" y="24511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688" name="Rectangle 8"/>
          <p:cNvSpPr>
            <a:spLocks noChangeArrowheads="1"/>
          </p:cNvSpPr>
          <p:nvPr/>
        </p:nvSpPr>
        <p:spPr bwMode="auto">
          <a:xfrm>
            <a:off x="3886200" y="1841500"/>
            <a:ext cx="990600" cy="1295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689" name="Line 9"/>
          <p:cNvSpPr>
            <a:spLocks noChangeShapeType="1"/>
          </p:cNvSpPr>
          <p:nvPr/>
        </p:nvSpPr>
        <p:spPr bwMode="auto">
          <a:xfrm>
            <a:off x="3352800" y="22987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690" name="Line 10"/>
          <p:cNvSpPr>
            <a:spLocks noChangeShapeType="1"/>
          </p:cNvSpPr>
          <p:nvPr/>
        </p:nvSpPr>
        <p:spPr bwMode="auto">
          <a:xfrm>
            <a:off x="3352800" y="26717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691" name="Line 11"/>
          <p:cNvSpPr>
            <a:spLocks noChangeShapeType="1"/>
          </p:cNvSpPr>
          <p:nvPr/>
        </p:nvSpPr>
        <p:spPr bwMode="auto">
          <a:xfrm>
            <a:off x="3352800" y="2984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692" name="Text Box 12"/>
          <p:cNvSpPr txBox="1">
            <a:spLocks noChangeArrowheads="1"/>
          </p:cNvSpPr>
          <p:nvPr/>
        </p:nvSpPr>
        <p:spPr bwMode="auto">
          <a:xfrm rot="-5400000">
            <a:off x="3768725" y="2216150"/>
            <a:ext cx="11588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registers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0" y="1901825"/>
            <a:ext cx="1219200" cy="1524000"/>
            <a:chOff x="3648" y="1348"/>
            <a:chExt cx="768" cy="960"/>
          </a:xfrm>
        </p:grpSpPr>
        <p:sp>
          <p:nvSpPr>
            <p:cNvPr id="2503695" name="Freeform 15"/>
            <p:cNvSpPr>
              <a:spLocks/>
            </p:cNvSpPr>
            <p:nvPr/>
          </p:nvSpPr>
          <p:spPr bwMode="auto">
            <a:xfrm>
              <a:off x="3648" y="1348"/>
              <a:ext cx="528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192"/>
                </a:cxn>
                <a:cxn ang="0">
                  <a:pos x="528" y="672"/>
                </a:cxn>
                <a:cxn ang="0">
                  <a:pos x="0" y="960"/>
                </a:cxn>
                <a:cxn ang="0">
                  <a:pos x="0" y="528"/>
                </a:cxn>
                <a:cxn ang="0">
                  <a:pos x="48" y="480"/>
                </a:cxn>
                <a:cxn ang="0">
                  <a:pos x="0" y="432"/>
                </a:cxn>
                <a:cxn ang="0">
                  <a:pos x="0" y="0"/>
                </a:cxn>
              </a:cxnLst>
              <a:rect l="0" t="0" r="r" b="b"/>
              <a:pathLst>
                <a:path w="528" h="960">
                  <a:moveTo>
                    <a:pt x="0" y="0"/>
                  </a:moveTo>
                  <a:lnTo>
                    <a:pt x="528" y="192"/>
                  </a:lnTo>
                  <a:lnTo>
                    <a:pt x="528" y="672"/>
                  </a:lnTo>
                  <a:lnTo>
                    <a:pt x="0" y="960"/>
                  </a:lnTo>
                  <a:lnTo>
                    <a:pt x="0" y="528"/>
                  </a:lnTo>
                  <a:lnTo>
                    <a:pt x="48" y="480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696" name="Line 16"/>
            <p:cNvSpPr>
              <a:spLocks noChangeShapeType="1"/>
            </p:cNvSpPr>
            <p:nvPr/>
          </p:nvSpPr>
          <p:spPr bwMode="auto">
            <a:xfrm>
              <a:off x="4176" y="17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694" name="Text Box 14"/>
            <p:cNvSpPr txBox="1">
              <a:spLocks noChangeArrowheads="1"/>
            </p:cNvSpPr>
            <p:nvPr/>
          </p:nvSpPr>
          <p:spPr bwMode="auto">
            <a:xfrm>
              <a:off x="3723" y="1699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/>
                <a:t>ALU</a:t>
              </a:r>
              <a:endParaRPr lang="en-US" sz="24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</p:grpSp>
      <p:sp>
        <p:nvSpPr>
          <p:cNvPr id="2503697" name="Line 17"/>
          <p:cNvSpPr>
            <a:spLocks noChangeShapeType="1"/>
          </p:cNvSpPr>
          <p:nvPr/>
        </p:nvSpPr>
        <p:spPr bwMode="auto">
          <a:xfrm>
            <a:off x="4876800" y="29845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698" name="Line 18"/>
          <p:cNvSpPr>
            <a:spLocks noChangeShapeType="1"/>
          </p:cNvSpPr>
          <p:nvPr/>
        </p:nvSpPr>
        <p:spPr bwMode="auto">
          <a:xfrm>
            <a:off x="3322638" y="3335338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699" name="Line 19"/>
          <p:cNvSpPr>
            <a:spLocks noChangeShapeType="1"/>
          </p:cNvSpPr>
          <p:nvPr/>
        </p:nvSpPr>
        <p:spPr bwMode="auto">
          <a:xfrm>
            <a:off x="4876800" y="2170113"/>
            <a:ext cx="655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00" name="Rectangle 20"/>
          <p:cNvSpPr>
            <a:spLocks noChangeArrowheads="1"/>
          </p:cNvSpPr>
          <p:nvPr/>
        </p:nvSpPr>
        <p:spPr bwMode="auto">
          <a:xfrm rot="-5400000">
            <a:off x="6324600" y="22987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Data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503701" name="Line 21"/>
          <p:cNvSpPr>
            <a:spLocks noChangeShapeType="1"/>
          </p:cNvSpPr>
          <p:nvPr/>
        </p:nvSpPr>
        <p:spPr bwMode="auto">
          <a:xfrm>
            <a:off x="5105400" y="2984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02" name="Line 22"/>
          <p:cNvSpPr>
            <a:spLocks noChangeShapeType="1"/>
          </p:cNvSpPr>
          <p:nvPr/>
        </p:nvSpPr>
        <p:spPr bwMode="auto">
          <a:xfrm>
            <a:off x="5105400" y="3365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03" name="Line 23"/>
          <p:cNvSpPr>
            <a:spLocks noChangeShapeType="1"/>
          </p:cNvSpPr>
          <p:nvPr/>
        </p:nvSpPr>
        <p:spPr bwMode="auto">
          <a:xfrm>
            <a:off x="5105400" y="36703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04" name="Line 24"/>
          <p:cNvSpPr>
            <a:spLocks noChangeShapeType="1"/>
          </p:cNvSpPr>
          <p:nvPr/>
        </p:nvSpPr>
        <p:spPr bwMode="auto">
          <a:xfrm>
            <a:off x="7848600" y="2587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05" name="Line 25"/>
          <p:cNvSpPr>
            <a:spLocks noChangeShapeType="1"/>
          </p:cNvSpPr>
          <p:nvPr/>
        </p:nvSpPr>
        <p:spPr bwMode="auto">
          <a:xfrm flipV="1">
            <a:off x="8153400" y="1308100"/>
            <a:ext cx="0" cy="127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06" name="Line 26"/>
          <p:cNvSpPr>
            <a:spLocks noChangeShapeType="1"/>
          </p:cNvSpPr>
          <p:nvPr/>
        </p:nvSpPr>
        <p:spPr bwMode="auto">
          <a:xfrm flipH="1">
            <a:off x="4149725" y="13081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07" name="Line 27"/>
          <p:cNvSpPr>
            <a:spLocks noChangeShapeType="1"/>
          </p:cNvSpPr>
          <p:nvPr/>
        </p:nvSpPr>
        <p:spPr bwMode="auto">
          <a:xfrm>
            <a:off x="4149725" y="13081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08" name="Text Box 28"/>
          <p:cNvSpPr txBox="1">
            <a:spLocks noChangeArrowheads="1"/>
          </p:cNvSpPr>
          <p:nvPr/>
        </p:nvSpPr>
        <p:spPr bwMode="auto">
          <a:xfrm>
            <a:off x="3308350" y="32893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imm</a:t>
            </a:r>
          </a:p>
        </p:txBody>
      </p:sp>
      <p:sp>
        <p:nvSpPr>
          <p:cNvPr id="2503709" name="Line 29"/>
          <p:cNvSpPr>
            <a:spLocks noChangeShapeType="1"/>
          </p:cNvSpPr>
          <p:nvPr/>
        </p:nvSpPr>
        <p:spPr bwMode="auto">
          <a:xfrm>
            <a:off x="1905000" y="24511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10" name="AutoShape 30"/>
          <p:cNvSpPr>
            <a:spLocks noChangeArrowheads="1"/>
          </p:cNvSpPr>
          <p:nvPr/>
        </p:nvSpPr>
        <p:spPr bwMode="auto">
          <a:xfrm>
            <a:off x="1143000" y="3425825"/>
            <a:ext cx="381000" cy="809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11" name="Line 31"/>
          <p:cNvSpPr>
            <a:spLocks noChangeShapeType="1"/>
          </p:cNvSpPr>
          <p:nvPr/>
        </p:nvSpPr>
        <p:spPr bwMode="auto">
          <a:xfrm flipH="1">
            <a:off x="1524000" y="3810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12" name="Line 32"/>
          <p:cNvSpPr>
            <a:spLocks noChangeShapeType="1"/>
          </p:cNvSpPr>
          <p:nvPr/>
        </p:nvSpPr>
        <p:spPr bwMode="auto">
          <a:xfrm>
            <a:off x="3971925" y="3335338"/>
            <a:ext cx="0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13" name="Line 33"/>
          <p:cNvSpPr>
            <a:spLocks noChangeShapeType="1"/>
          </p:cNvSpPr>
          <p:nvPr/>
        </p:nvSpPr>
        <p:spPr bwMode="auto">
          <a:xfrm flipH="1">
            <a:off x="1524000" y="4006850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14" name="Line 34"/>
          <p:cNvSpPr>
            <a:spLocks noChangeShapeType="1"/>
          </p:cNvSpPr>
          <p:nvPr/>
        </p:nvSpPr>
        <p:spPr bwMode="auto">
          <a:xfrm flipH="1">
            <a:off x="762000" y="3822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15" name="Line 35"/>
          <p:cNvSpPr>
            <a:spLocks noChangeShapeType="1"/>
          </p:cNvSpPr>
          <p:nvPr/>
        </p:nvSpPr>
        <p:spPr bwMode="auto">
          <a:xfrm flipV="1">
            <a:off x="762000" y="24511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16" name="Line 36"/>
          <p:cNvSpPr>
            <a:spLocks noChangeShapeType="1"/>
          </p:cNvSpPr>
          <p:nvPr/>
        </p:nvSpPr>
        <p:spPr bwMode="auto">
          <a:xfrm>
            <a:off x="762000" y="24511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717" name="Line 37"/>
          <p:cNvSpPr>
            <a:spLocks noChangeShapeType="1"/>
          </p:cNvSpPr>
          <p:nvPr/>
        </p:nvSpPr>
        <p:spPr bwMode="auto">
          <a:xfrm>
            <a:off x="1524000" y="2435225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321050" y="1901825"/>
            <a:ext cx="396875" cy="3738563"/>
            <a:chOff x="2092" y="1198"/>
            <a:chExt cx="250" cy="2355"/>
          </a:xfrm>
        </p:grpSpPr>
        <p:sp>
          <p:nvSpPr>
            <p:cNvPr id="2503719" name="Text Box 39"/>
            <p:cNvSpPr txBox="1">
              <a:spLocks noChangeArrowheads="1"/>
            </p:cNvSpPr>
            <p:nvPr/>
          </p:nvSpPr>
          <p:spPr bwMode="auto">
            <a:xfrm>
              <a:off x="2110" y="1683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2503720" name="Text Box 40"/>
            <p:cNvSpPr txBox="1">
              <a:spLocks noChangeArrowheads="1"/>
            </p:cNvSpPr>
            <p:nvPr/>
          </p:nvSpPr>
          <p:spPr bwMode="auto">
            <a:xfrm>
              <a:off x="2097" y="1438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2503721" name="Text Box 41"/>
            <p:cNvSpPr txBox="1">
              <a:spLocks noChangeArrowheads="1"/>
            </p:cNvSpPr>
            <p:nvPr/>
          </p:nvSpPr>
          <p:spPr bwMode="auto">
            <a:xfrm>
              <a:off x="2110" y="1198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2503722" name="Text Box 42"/>
            <p:cNvSpPr txBox="1">
              <a:spLocks noChangeArrowheads="1"/>
            </p:cNvSpPr>
            <p:nvPr/>
          </p:nvSpPr>
          <p:spPr bwMode="auto">
            <a:xfrm rot="-5400000">
              <a:off x="1701" y="2912"/>
              <a:ext cx="103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add r3, r1, r2</a:t>
              </a:r>
            </a:p>
          </p:txBody>
        </p:sp>
      </p:grpSp>
      <p:sp>
        <p:nvSpPr>
          <p:cNvPr id="2503723" name="Line 43"/>
          <p:cNvSpPr>
            <a:spLocks noChangeShapeType="1"/>
          </p:cNvSpPr>
          <p:nvPr/>
        </p:nvSpPr>
        <p:spPr bwMode="auto">
          <a:xfrm>
            <a:off x="6800850" y="2600325"/>
            <a:ext cx="13525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011863" y="2054225"/>
            <a:ext cx="1631950" cy="539750"/>
            <a:chOff x="3787" y="1294"/>
            <a:chExt cx="1028" cy="340"/>
          </a:xfrm>
        </p:grpSpPr>
        <p:sp>
          <p:nvSpPr>
            <p:cNvPr id="2503725" name="Text Box 45"/>
            <p:cNvSpPr txBox="1">
              <a:spLocks noChangeArrowheads="1"/>
            </p:cNvSpPr>
            <p:nvPr/>
          </p:nvSpPr>
          <p:spPr bwMode="auto">
            <a:xfrm>
              <a:off x="3787" y="1294"/>
              <a:ext cx="102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reg[1]+reg[2]</a:t>
              </a:r>
              <a:endParaRPr lang="en-US" sz="2000"/>
            </a:p>
          </p:txBody>
        </p:sp>
        <p:sp>
          <p:nvSpPr>
            <p:cNvPr id="2503726" name="Line 46"/>
            <p:cNvSpPr>
              <a:spLocks noChangeShapeType="1"/>
            </p:cNvSpPr>
            <p:nvPr/>
          </p:nvSpPr>
          <p:spPr bwMode="auto">
            <a:xfrm>
              <a:off x="4044" y="1634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49625" y="1689100"/>
            <a:ext cx="2214563" cy="1295400"/>
            <a:chOff x="2110" y="1064"/>
            <a:chExt cx="1395" cy="816"/>
          </a:xfrm>
        </p:grpSpPr>
        <p:sp>
          <p:nvSpPr>
            <p:cNvPr id="2503728" name="Line 48"/>
            <p:cNvSpPr>
              <a:spLocks noChangeShapeType="1"/>
            </p:cNvSpPr>
            <p:nvPr/>
          </p:nvSpPr>
          <p:spPr bwMode="auto">
            <a:xfrm>
              <a:off x="2112" y="1688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729" name="Line 49"/>
            <p:cNvSpPr>
              <a:spLocks noChangeShapeType="1"/>
            </p:cNvSpPr>
            <p:nvPr/>
          </p:nvSpPr>
          <p:spPr bwMode="auto">
            <a:xfrm>
              <a:off x="2110" y="1880"/>
              <a:ext cx="33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2961" y="1064"/>
              <a:ext cx="544" cy="816"/>
              <a:chOff x="2961" y="1064"/>
              <a:chExt cx="544" cy="816"/>
            </a:xfrm>
          </p:grpSpPr>
          <p:sp>
            <p:nvSpPr>
              <p:cNvPr id="2503731" name="Line 51"/>
              <p:cNvSpPr>
                <a:spLocks noChangeShapeType="1"/>
              </p:cNvSpPr>
              <p:nvPr/>
            </p:nvSpPr>
            <p:spPr bwMode="auto">
              <a:xfrm>
                <a:off x="3072" y="1880"/>
                <a:ext cx="41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732" name="Line 52"/>
              <p:cNvSpPr>
                <a:spLocks noChangeShapeType="1"/>
              </p:cNvSpPr>
              <p:nvPr/>
            </p:nvSpPr>
            <p:spPr bwMode="auto">
              <a:xfrm>
                <a:off x="3072" y="1367"/>
                <a:ext cx="413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03733" name="Text Box 53"/>
              <p:cNvSpPr txBox="1">
                <a:spLocks noChangeArrowheads="1"/>
              </p:cNvSpPr>
              <p:nvPr/>
            </p:nvSpPr>
            <p:spPr bwMode="auto">
              <a:xfrm>
                <a:off x="2961" y="1630"/>
                <a:ext cx="525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2"/>
                    </a:solidFill>
                  </a:rPr>
                  <a:t>reg[2]</a:t>
                </a:r>
                <a:endParaRPr lang="en-US" sz="2000"/>
              </a:p>
            </p:txBody>
          </p:sp>
          <p:sp>
            <p:nvSpPr>
              <p:cNvPr id="2503734" name="Text Box 54"/>
              <p:cNvSpPr txBox="1">
                <a:spLocks noChangeArrowheads="1"/>
              </p:cNvSpPr>
              <p:nvPr/>
            </p:nvSpPr>
            <p:spPr bwMode="auto">
              <a:xfrm>
                <a:off x="2980" y="1064"/>
                <a:ext cx="525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000">
                    <a:solidFill>
                      <a:schemeClr val="accent2"/>
                    </a:solidFill>
                  </a:rPr>
                  <a:t>reg[1]</a:t>
                </a:r>
                <a:endParaRPr lang="en-US" sz="2000"/>
              </a:p>
            </p:txBody>
          </p:sp>
        </p:grpSp>
        <p:sp>
          <p:nvSpPr>
            <p:cNvPr id="2503735" name="Line 55"/>
            <p:cNvSpPr>
              <a:spLocks noChangeShapeType="1"/>
            </p:cNvSpPr>
            <p:nvPr/>
          </p:nvSpPr>
          <p:spPr bwMode="auto">
            <a:xfrm>
              <a:off x="2112" y="1440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03736" name="Freeform 56"/>
          <p:cNvSpPr>
            <a:spLocks/>
          </p:cNvSpPr>
          <p:nvPr/>
        </p:nvSpPr>
        <p:spPr bwMode="auto">
          <a:xfrm>
            <a:off x="4191000" y="1295400"/>
            <a:ext cx="3962400" cy="1295400"/>
          </a:xfrm>
          <a:custGeom>
            <a:avLst/>
            <a:gdLst/>
            <a:ahLst/>
            <a:cxnLst>
              <a:cxn ang="0">
                <a:pos x="2496" y="816"/>
              </a:cxn>
              <a:cxn ang="0">
                <a:pos x="2496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496" h="816">
                <a:moveTo>
                  <a:pt x="2496" y="816"/>
                </a:moveTo>
                <a:lnTo>
                  <a:pt x="2496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1524000" y="2459038"/>
            <a:ext cx="381000" cy="1363662"/>
            <a:chOff x="960" y="1549"/>
            <a:chExt cx="240" cy="859"/>
          </a:xfrm>
        </p:grpSpPr>
        <p:sp>
          <p:nvSpPr>
            <p:cNvPr id="2503738" name="Line 58"/>
            <p:cNvSpPr>
              <a:spLocks noChangeShapeType="1"/>
            </p:cNvSpPr>
            <p:nvPr/>
          </p:nvSpPr>
          <p:spPr bwMode="auto">
            <a:xfrm>
              <a:off x="1200" y="1549"/>
              <a:ext cx="0" cy="85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739" name="Line 59"/>
            <p:cNvSpPr>
              <a:spLocks noChangeShapeType="1"/>
            </p:cNvSpPr>
            <p:nvPr/>
          </p:nvSpPr>
          <p:spPr bwMode="auto">
            <a:xfrm flipH="1">
              <a:off x="960" y="240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762000" y="2435225"/>
            <a:ext cx="762000" cy="1374775"/>
            <a:chOff x="480" y="1534"/>
            <a:chExt cx="480" cy="866"/>
          </a:xfrm>
        </p:grpSpPr>
        <p:sp>
          <p:nvSpPr>
            <p:cNvPr id="2503741" name="Line 61"/>
            <p:cNvSpPr>
              <a:spLocks noChangeShapeType="1"/>
            </p:cNvSpPr>
            <p:nvPr/>
          </p:nvSpPr>
          <p:spPr bwMode="auto">
            <a:xfrm flipH="1">
              <a:off x="480" y="2400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742" name="Line 62"/>
            <p:cNvSpPr>
              <a:spLocks noChangeShapeType="1"/>
            </p:cNvSpPr>
            <p:nvPr/>
          </p:nvSpPr>
          <p:spPr bwMode="auto">
            <a:xfrm flipV="1">
              <a:off x="480" y="1534"/>
              <a:ext cx="0" cy="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3743" name="Line 63"/>
            <p:cNvSpPr>
              <a:spLocks noChangeShapeType="1"/>
            </p:cNvSpPr>
            <p:nvPr/>
          </p:nvSpPr>
          <p:spPr bwMode="auto">
            <a:xfrm>
              <a:off x="480" y="1534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>
                <a:latin typeface="Courier New" pitchFamily="-65" charset="0"/>
              </a:rPr>
              <a:t>add</a:t>
            </a:r>
            <a:r>
              <a:rPr lang="en-US" b="1" dirty="0"/>
              <a:t> </a:t>
            </a:r>
            <a:r>
              <a:rPr lang="en-US" dirty="0"/>
              <a:t>Instruction</a:t>
            </a:r>
          </a:p>
        </p:txBody>
      </p:sp>
      <p:sp>
        <p:nvSpPr>
          <p:cNvPr id="2503683" name="Text Box 3"/>
          <p:cNvSpPr txBox="1">
            <a:spLocks noChangeArrowheads="1"/>
          </p:cNvSpPr>
          <p:nvPr/>
        </p:nvSpPr>
        <p:spPr bwMode="auto">
          <a:xfrm rot="-5400000">
            <a:off x="1089819" y="2237582"/>
            <a:ext cx="5016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0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3717" grpId="0" animBg="1"/>
      <p:bldP spid="2503723" grpId="0" animBg="1"/>
      <p:bldP spid="25037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181475"/>
          </a:xfrm>
        </p:spPr>
        <p:txBody>
          <a:bodyPr/>
          <a:lstStyle/>
          <a:p>
            <a:r>
              <a:rPr lang="en-US" dirty="0" err="1">
                <a:latin typeface="Courier New" pitchFamily="-65" charset="0"/>
              </a:rPr>
              <a:t>slti</a:t>
            </a:r>
            <a:r>
              <a:rPr lang="en-US" dirty="0">
                <a:latin typeface="Courier New" pitchFamily="-65" charset="0"/>
              </a:rPr>
              <a:t>   $r3,$r1,17</a:t>
            </a:r>
          </a:p>
          <a:p>
            <a:pPr marL="508000" lvl="1"/>
            <a:r>
              <a:rPr lang="en-US" dirty="0"/>
              <a:t>Stage 1: fetch this instruction, inc. PC</a:t>
            </a:r>
          </a:p>
          <a:p>
            <a:pPr marL="508000" lvl="1"/>
            <a:r>
              <a:rPr lang="en-US" dirty="0"/>
              <a:t>Stage 2: decode to find it’s an </a:t>
            </a:r>
            <a:r>
              <a:rPr lang="en-US" dirty="0" err="1">
                <a:latin typeface="Courier New" pitchFamily="-65" charset="0"/>
              </a:rPr>
              <a:t>slti</a:t>
            </a:r>
            <a:r>
              <a:rPr lang="en-US" dirty="0"/>
              <a:t>, then read register </a:t>
            </a:r>
            <a:r>
              <a:rPr lang="en-US" dirty="0">
                <a:latin typeface="Courier New" pitchFamily="-65" charset="0"/>
              </a:rPr>
              <a:t>$r1</a:t>
            </a:r>
          </a:p>
          <a:p>
            <a:pPr marL="508000" lvl="1"/>
            <a:r>
              <a:rPr lang="en-US" dirty="0"/>
              <a:t>Stage 3: compare value retrieved in Stage 2 with the integer 17</a:t>
            </a:r>
          </a:p>
          <a:p>
            <a:pPr marL="508000" lvl="1"/>
            <a:r>
              <a:rPr lang="en-US" dirty="0"/>
              <a:t>Stage 4: idle</a:t>
            </a:r>
          </a:p>
          <a:p>
            <a:pPr marL="508000" lvl="1"/>
            <a:r>
              <a:rPr lang="en-US" dirty="0"/>
              <a:t>Stage 5: write the result of Stage 3 in register </a:t>
            </a:r>
            <a:r>
              <a:rPr lang="en-US" dirty="0">
                <a:latin typeface="Courier New" pitchFamily="-65" charset="0"/>
              </a:rPr>
              <a:t>$r3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Datapath</a:t>
            </a:r>
            <a:r>
              <a:rPr lang="en-US" dirty="0"/>
              <a:t> Walkthroughs (2/3)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780" name="Rectangle 4"/>
          <p:cNvSpPr>
            <a:spLocks noChangeArrowheads="1"/>
          </p:cNvSpPr>
          <p:nvPr/>
        </p:nvSpPr>
        <p:spPr bwMode="auto">
          <a:xfrm>
            <a:off x="1143000" y="1841500"/>
            <a:ext cx="381000" cy="1295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81" name="Rectangle 5"/>
          <p:cNvSpPr>
            <a:spLocks noChangeArrowheads="1"/>
          </p:cNvSpPr>
          <p:nvPr/>
        </p:nvSpPr>
        <p:spPr bwMode="auto">
          <a:xfrm rot="-5400000">
            <a:off x="1828800" y="21463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instruction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507782" name="AutoShape 6"/>
          <p:cNvSpPr>
            <a:spLocks noChangeArrowheads="1"/>
          </p:cNvSpPr>
          <p:nvPr/>
        </p:nvSpPr>
        <p:spPr bwMode="auto">
          <a:xfrm>
            <a:off x="1752600" y="3413125"/>
            <a:ext cx="366713" cy="54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+4</a:t>
            </a:r>
          </a:p>
        </p:txBody>
      </p:sp>
      <p:sp>
        <p:nvSpPr>
          <p:cNvPr id="2507783" name="Line 7"/>
          <p:cNvSpPr>
            <a:spLocks noChangeShapeType="1"/>
          </p:cNvSpPr>
          <p:nvPr/>
        </p:nvSpPr>
        <p:spPr bwMode="auto">
          <a:xfrm>
            <a:off x="1524000" y="24511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84" name="Rectangle 8"/>
          <p:cNvSpPr>
            <a:spLocks noChangeArrowheads="1"/>
          </p:cNvSpPr>
          <p:nvPr/>
        </p:nvSpPr>
        <p:spPr bwMode="auto">
          <a:xfrm>
            <a:off x="3886200" y="1841500"/>
            <a:ext cx="990600" cy="1295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85" name="Line 9"/>
          <p:cNvSpPr>
            <a:spLocks noChangeShapeType="1"/>
          </p:cNvSpPr>
          <p:nvPr/>
        </p:nvSpPr>
        <p:spPr bwMode="auto">
          <a:xfrm>
            <a:off x="3352800" y="22987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86" name="Line 10"/>
          <p:cNvSpPr>
            <a:spLocks noChangeShapeType="1"/>
          </p:cNvSpPr>
          <p:nvPr/>
        </p:nvSpPr>
        <p:spPr bwMode="auto">
          <a:xfrm>
            <a:off x="3352800" y="26717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87" name="Line 11"/>
          <p:cNvSpPr>
            <a:spLocks noChangeShapeType="1"/>
          </p:cNvSpPr>
          <p:nvPr/>
        </p:nvSpPr>
        <p:spPr bwMode="auto">
          <a:xfrm>
            <a:off x="3352800" y="2984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88" name="Text Box 12"/>
          <p:cNvSpPr txBox="1">
            <a:spLocks noChangeArrowheads="1"/>
          </p:cNvSpPr>
          <p:nvPr/>
        </p:nvSpPr>
        <p:spPr bwMode="auto">
          <a:xfrm rot="-5400000">
            <a:off x="3768725" y="2209800"/>
            <a:ext cx="11588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registers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0" y="1901825"/>
            <a:ext cx="1219200" cy="1524000"/>
            <a:chOff x="3648" y="1348"/>
            <a:chExt cx="768" cy="960"/>
          </a:xfrm>
        </p:grpSpPr>
        <p:sp>
          <p:nvSpPr>
            <p:cNvPr id="2507791" name="Freeform 15"/>
            <p:cNvSpPr>
              <a:spLocks/>
            </p:cNvSpPr>
            <p:nvPr/>
          </p:nvSpPr>
          <p:spPr bwMode="auto">
            <a:xfrm>
              <a:off x="3648" y="1348"/>
              <a:ext cx="528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192"/>
                </a:cxn>
                <a:cxn ang="0">
                  <a:pos x="528" y="672"/>
                </a:cxn>
                <a:cxn ang="0">
                  <a:pos x="0" y="960"/>
                </a:cxn>
                <a:cxn ang="0">
                  <a:pos x="0" y="528"/>
                </a:cxn>
                <a:cxn ang="0">
                  <a:pos x="48" y="480"/>
                </a:cxn>
                <a:cxn ang="0">
                  <a:pos x="0" y="432"/>
                </a:cxn>
                <a:cxn ang="0">
                  <a:pos x="0" y="0"/>
                </a:cxn>
              </a:cxnLst>
              <a:rect l="0" t="0" r="r" b="b"/>
              <a:pathLst>
                <a:path w="528" h="960">
                  <a:moveTo>
                    <a:pt x="0" y="0"/>
                  </a:moveTo>
                  <a:lnTo>
                    <a:pt x="528" y="192"/>
                  </a:lnTo>
                  <a:lnTo>
                    <a:pt x="528" y="672"/>
                  </a:lnTo>
                  <a:lnTo>
                    <a:pt x="0" y="960"/>
                  </a:lnTo>
                  <a:lnTo>
                    <a:pt x="0" y="528"/>
                  </a:lnTo>
                  <a:lnTo>
                    <a:pt x="48" y="480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792" name="Line 16"/>
            <p:cNvSpPr>
              <a:spLocks noChangeShapeType="1"/>
            </p:cNvSpPr>
            <p:nvPr/>
          </p:nvSpPr>
          <p:spPr bwMode="auto">
            <a:xfrm>
              <a:off x="4176" y="17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790" name="Text Box 14"/>
            <p:cNvSpPr txBox="1">
              <a:spLocks noChangeArrowheads="1"/>
            </p:cNvSpPr>
            <p:nvPr/>
          </p:nvSpPr>
          <p:spPr bwMode="auto">
            <a:xfrm>
              <a:off x="3724" y="1699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/>
                <a:t>ALU</a:t>
              </a:r>
              <a:endParaRPr lang="en-US" sz="24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</p:grpSp>
      <p:sp>
        <p:nvSpPr>
          <p:cNvPr id="2507793" name="Line 17"/>
          <p:cNvSpPr>
            <a:spLocks noChangeShapeType="1"/>
          </p:cNvSpPr>
          <p:nvPr/>
        </p:nvSpPr>
        <p:spPr bwMode="auto">
          <a:xfrm>
            <a:off x="4876800" y="29845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94" name="Line 18"/>
          <p:cNvSpPr>
            <a:spLocks noChangeShapeType="1"/>
          </p:cNvSpPr>
          <p:nvPr/>
        </p:nvSpPr>
        <p:spPr bwMode="auto">
          <a:xfrm>
            <a:off x="3322638" y="3335338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95" name="Line 19"/>
          <p:cNvSpPr>
            <a:spLocks noChangeShapeType="1"/>
          </p:cNvSpPr>
          <p:nvPr/>
        </p:nvSpPr>
        <p:spPr bwMode="auto">
          <a:xfrm>
            <a:off x="4876800" y="2170113"/>
            <a:ext cx="655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96" name="Rectangle 20"/>
          <p:cNvSpPr>
            <a:spLocks noChangeArrowheads="1"/>
          </p:cNvSpPr>
          <p:nvPr/>
        </p:nvSpPr>
        <p:spPr bwMode="auto">
          <a:xfrm rot="-5400000">
            <a:off x="6324600" y="22987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Data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507797" name="Line 21"/>
          <p:cNvSpPr>
            <a:spLocks noChangeShapeType="1"/>
          </p:cNvSpPr>
          <p:nvPr/>
        </p:nvSpPr>
        <p:spPr bwMode="auto">
          <a:xfrm>
            <a:off x="5105400" y="2984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98" name="Line 22"/>
          <p:cNvSpPr>
            <a:spLocks noChangeShapeType="1"/>
          </p:cNvSpPr>
          <p:nvPr/>
        </p:nvSpPr>
        <p:spPr bwMode="auto">
          <a:xfrm>
            <a:off x="5105400" y="3365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799" name="Line 23"/>
          <p:cNvSpPr>
            <a:spLocks noChangeShapeType="1"/>
          </p:cNvSpPr>
          <p:nvPr/>
        </p:nvSpPr>
        <p:spPr bwMode="auto">
          <a:xfrm>
            <a:off x="5105400" y="36703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0" name="Line 24"/>
          <p:cNvSpPr>
            <a:spLocks noChangeShapeType="1"/>
          </p:cNvSpPr>
          <p:nvPr/>
        </p:nvSpPr>
        <p:spPr bwMode="auto">
          <a:xfrm>
            <a:off x="7848600" y="2587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1" name="Line 25"/>
          <p:cNvSpPr>
            <a:spLocks noChangeShapeType="1"/>
          </p:cNvSpPr>
          <p:nvPr/>
        </p:nvSpPr>
        <p:spPr bwMode="auto">
          <a:xfrm flipV="1">
            <a:off x="8153400" y="1308100"/>
            <a:ext cx="0" cy="127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2" name="Line 26"/>
          <p:cNvSpPr>
            <a:spLocks noChangeShapeType="1"/>
          </p:cNvSpPr>
          <p:nvPr/>
        </p:nvSpPr>
        <p:spPr bwMode="auto">
          <a:xfrm flipH="1">
            <a:off x="4149725" y="13081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3" name="Line 27"/>
          <p:cNvSpPr>
            <a:spLocks noChangeShapeType="1"/>
          </p:cNvSpPr>
          <p:nvPr/>
        </p:nvSpPr>
        <p:spPr bwMode="auto">
          <a:xfrm>
            <a:off x="4149725" y="13081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4" name="Text Box 28"/>
          <p:cNvSpPr txBox="1">
            <a:spLocks noChangeArrowheads="1"/>
          </p:cNvSpPr>
          <p:nvPr/>
        </p:nvSpPr>
        <p:spPr bwMode="auto">
          <a:xfrm>
            <a:off x="3308350" y="32893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imm</a:t>
            </a:r>
          </a:p>
        </p:txBody>
      </p:sp>
      <p:sp>
        <p:nvSpPr>
          <p:cNvPr id="2507805" name="Line 29"/>
          <p:cNvSpPr>
            <a:spLocks noChangeShapeType="1"/>
          </p:cNvSpPr>
          <p:nvPr/>
        </p:nvSpPr>
        <p:spPr bwMode="auto">
          <a:xfrm>
            <a:off x="1905000" y="2451100"/>
            <a:ext cx="0" cy="96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6" name="AutoShape 30"/>
          <p:cNvSpPr>
            <a:spLocks noChangeArrowheads="1"/>
          </p:cNvSpPr>
          <p:nvPr/>
        </p:nvSpPr>
        <p:spPr bwMode="auto">
          <a:xfrm>
            <a:off x="1143000" y="3425825"/>
            <a:ext cx="381000" cy="809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7" name="Line 31"/>
          <p:cNvSpPr>
            <a:spLocks noChangeShapeType="1"/>
          </p:cNvSpPr>
          <p:nvPr/>
        </p:nvSpPr>
        <p:spPr bwMode="auto">
          <a:xfrm flipH="1">
            <a:off x="1524000" y="3810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8" name="Line 32"/>
          <p:cNvSpPr>
            <a:spLocks noChangeShapeType="1"/>
          </p:cNvSpPr>
          <p:nvPr/>
        </p:nvSpPr>
        <p:spPr bwMode="auto">
          <a:xfrm>
            <a:off x="3971925" y="3335338"/>
            <a:ext cx="0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09" name="Line 33"/>
          <p:cNvSpPr>
            <a:spLocks noChangeShapeType="1"/>
          </p:cNvSpPr>
          <p:nvPr/>
        </p:nvSpPr>
        <p:spPr bwMode="auto">
          <a:xfrm flipH="1">
            <a:off x="1524000" y="4006850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10" name="Line 34"/>
          <p:cNvSpPr>
            <a:spLocks noChangeShapeType="1"/>
          </p:cNvSpPr>
          <p:nvPr/>
        </p:nvSpPr>
        <p:spPr bwMode="auto">
          <a:xfrm flipH="1">
            <a:off x="762000" y="3822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11" name="Line 35"/>
          <p:cNvSpPr>
            <a:spLocks noChangeShapeType="1"/>
          </p:cNvSpPr>
          <p:nvPr/>
        </p:nvSpPr>
        <p:spPr bwMode="auto">
          <a:xfrm flipV="1">
            <a:off x="762000" y="24511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12" name="Line 36"/>
          <p:cNvSpPr>
            <a:spLocks noChangeShapeType="1"/>
          </p:cNvSpPr>
          <p:nvPr/>
        </p:nvSpPr>
        <p:spPr bwMode="auto">
          <a:xfrm>
            <a:off x="762000" y="24511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813" name="Line 37"/>
          <p:cNvSpPr>
            <a:spLocks noChangeShapeType="1"/>
          </p:cNvSpPr>
          <p:nvPr/>
        </p:nvSpPr>
        <p:spPr bwMode="auto">
          <a:xfrm>
            <a:off x="1524000" y="2435225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317875" y="1901825"/>
            <a:ext cx="396875" cy="3706813"/>
            <a:chOff x="2090" y="1198"/>
            <a:chExt cx="250" cy="2335"/>
          </a:xfrm>
        </p:grpSpPr>
        <p:sp>
          <p:nvSpPr>
            <p:cNvPr id="2507815" name="Text Box 39"/>
            <p:cNvSpPr txBox="1">
              <a:spLocks noChangeArrowheads="1"/>
            </p:cNvSpPr>
            <p:nvPr/>
          </p:nvSpPr>
          <p:spPr bwMode="auto">
            <a:xfrm>
              <a:off x="2110" y="1683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2507816" name="Text Box 40"/>
            <p:cNvSpPr txBox="1">
              <a:spLocks noChangeArrowheads="1"/>
            </p:cNvSpPr>
            <p:nvPr/>
          </p:nvSpPr>
          <p:spPr bwMode="auto">
            <a:xfrm>
              <a:off x="2097" y="1438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2507817" name="Text Box 41"/>
            <p:cNvSpPr txBox="1">
              <a:spLocks noChangeArrowheads="1"/>
            </p:cNvSpPr>
            <p:nvPr/>
          </p:nvSpPr>
          <p:spPr bwMode="auto">
            <a:xfrm>
              <a:off x="2114" y="1198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x</a:t>
              </a:r>
              <a:endParaRPr lang="en-US" sz="2000"/>
            </a:p>
          </p:txBody>
        </p:sp>
        <p:sp>
          <p:nvSpPr>
            <p:cNvPr id="2507818" name="Text Box 42"/>
            <p:cNvSpPr txBox="1">
              <a:spLocks noChangeArrowheads="1"/>
            </p:cNvSpPr>
            <p:nvPr/>
          </p:nvSpPr>
          <p:spPr bwMode="auto">
            <a:xfrm rot="-5400000">
              <a:off x="1717" y="2910"/>
              <a:ext cx="9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slti r3, r1, 17</a:t>
              </a:r>
            </a:p>
          </p:txBody>
        </p:sp>
      </p:grpSp>
      <p:sp>
        <p:nvSpPr>
          <p:cNvPr id="2507819" name="Line 43"/>
          <p:cNvSpPr>
            <a:spLocks noChangeShapeType="1"/>
          </p:cNvSpPr>
          <p:nvPr/>
        </p:nvSpPr>
        <p:spPr bwMode="auto">
          <a:xfrm>
            <a:off x="6800850" y="2600325"/>
            <a:ext cx="13525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126163" y="2054225"/>
            <a:ext cx="1406525" cy="539750"/>
            <a:chOff x="3859" y="1294"/>
            <a:chExt cx="886" cy="340"/>
          </a:xfrm>
        </p:grpSpPr>
        <p:sp>
          <p:nvSpPr>
            <p:cNvPr id="2507821" name="Text Box 45"/>
            <p:cNvSpPr txBox="1">
              <a:spLocks noChangeArrowheads="1"/>
            </p:cNvSpPr>
            <p:nvPr/>
          </p:nvSpPr>
          <p:spPr bwMode="auto">
            <a:xfrm>
              <a:off x="3859" y="1294"/>
              <a:ext cx="88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reg[1]&lt;17?</a:t>
              </a:r>
              <a:endParaRPr lang="en-US" sz="2000"/>
            </a:p>
          </p:txBody>
        </p:sp>
        <p:sp>
          <p:nvSpPr>
            <p:cNvPr id="2507822" name="Line 46"/>
            <p:cNvSpPr>
              <a:spLocks noChangeShapeType="1"/>
            </p:cNvSpPr>
            <p:nvPr/>
          </p:nvSpPr>
          <p:spPr bwMode="auto">
            <a:xfrm>
              <a:off x="4044" y="1634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52800" y="1676400"/>
            <a:ext cx="2211388" cy="2073275"/>
            <a:chOff x="2112" y="1056"/>
            <a:chExt cx="1393" cy="1306"/>
          </a:xfrm>
        </p:grpSpPr>
        <p:sp>
          <p:nvSpPr>
            <p:cNvPr id="2507824" name="Line 48"/>
            <p:cNvSpPr>
              <a:spLocks noChangeShapeType="1"/>
            </p:cNvSpPr>
            <p:nvPr/>
          </p:nvSpPr>
          <p:spPr bwMode="auto">
            <a:xfrm>
              <a:off x="2112" y="1680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825" name="Line 49"/>
            <p:cNvSpPr>
              <a:spLocks noChangeShapeType="1"/>
            </p:cNvSpPr>
            <p:nvPr/>
          </p:nvSpPr>
          <p:spPr bwMode="auto">
            <a:xfrm>
              <a:off x="2112" y="2112"/>
              <a:ext cx="13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826" name="Line 50"/>
            <p:cNvSpPr>
              <a:spLocks noChangeShapeType="1"/>
            </p:cNvSpPr>
            <p:nvPr/>
          </p:nvSpPr>
          <p:spPr bwMode="auto">
            <a:xfrm>
              <a:off x="3072" y="1359"/>
              <a:ext cx="4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827" name="Text Box 51"/>
            <p:cNvSpPr txBox="1">
              <a:spLocks noChangeArrowheads="1"/>
            </p:cNvSpPr>
            <p:nvPr/>
          </p:nvSpPr>
          <p:spPr bwMode="auto">
            <a:xfrm>
              <a:off x="2640" y="2112"/>
              <a:ext cx="2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17</a:t>
              </a:r>
              <a:endParaRPr lang="en-US" sz="2000"/>
            </a:p>
          </p:txBody>
        </p:sp>
        <p:sp>
          <p:nvSpPr>
            <p:cNvPr id="2507828" name="Text Box 52"/>
            <p:cNvSpPr txBox="1">
              <a:spLocks noChangeArrowheads="1"/>
            </p:cNvSpPr>
            <p:nvPr/>
          </p:nvSpPr>
          <p:spPr bwMode="auto">
            <a:xfrm>
              <a:off x="2980" y="1056"/>
              <a:ext cx="52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reg[1]</a:t>
              </a:r>
              <a:endParaRPr lang="en-US" sz="2000"/>
            </a:p>
          </p:txBody>
        </p:sp>
        <p:sp>
          <p:nvSpPr>
            <p:cNvPr id="2507829" name="Line 53"/>
            <p:cNvSpPr>
              <a:spLocks noChangeShapeType="1"/>
            </p:cNvSpPr>
            <p:nvPr/>
          </p:nvSpPr>
          <p:spPr bwMode="auto">
            <a:xfrm>
              <a:off x="2112" y="1872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07830" name="Freeform 54"/>
          <p:cNvSpPr>
            <a:spLocks/>
          </p:cNvSpPr>
          <p:nvPr/>
        </p:nvSpPr>
        <p:spPr bwMode="auto">
          <a:xfrm>
            <a:off x="4191000" y="1295400"/>
            <a:ext cx="3962400" cy="1295400"/>
          </a:xfrm>
          <a:custGeom>
            <a:avLst/>
            <a:gdLst/>
            <a:ahLst/>
            <a:cxnLst>
              <a:cxn ang="0">
                <a:pos x="2496" y="816"/>
              </a:cxn>
              <a:cxn ang="0">
                <a:pos x="2496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496" h="816">
                <a:moveTo>
                  <a:pt x="2496" y="816"/>
                </a:moveTo>
                <a:lnTo>
                  <a:pt x="2496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1524000" y="2459038"/>
            <a:ext cx="381000" cy="1363662"/>
            <a:chOff x="960" y="1549"/>
            <a:chExt cx="240" cy="859"/>
          </a:xfrm>
        </p:grpSpPr>
        <p:sp>
          <p:nvSpPr>
            <p:cNvPr id="2507832" name="Line 56"/>
            <p:cNvSpPr>
              <a:spLocks noChangeShapeType="1"/>
            </p:cNvSpPr>
            <p:nvPr/>
          </p:nvSpPr>
          <p:spPr bwMode="auto">
            <a:xfrm>
              <a:off x="1200" y="1549"/>
              <a:ext cx="0" cy="85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833" name="Line 57"/>
            <p:cNvSpPr>
              <a:spLocks noChangeShapeType="1"/>
            </p:cNvSpPr>
            <p:nvPr/>
          </p:nvSpPr>
          <p:spPr bwMode="auto">
            <a:xfrm flipH="1">
              <a:off x="960" y="240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8"/>
          <p:cNvGrpSpPr>
            <a:grpSpLocks/>
          </p:cNvGrpSpPr>
          <p:nvPr/>
        </p:nvGrpSpPr>
        <p:grpSpPr bwMode="auto">
          <a:xfrm>
            <a:off x="762000" y="2435225"/>
            <a:ext cx="762000" cy="1374775"/>
            <a:chOff x="480" y="1534"/>
            <a:chExt cx="480" cy="866"/>
          </a:xfrm>
        </p:grpSpPr>
        <p:sp>
          <p:nvSpPr>
            <p:cNvPr id="2507835" name="Line 59"/>
            <p:cNvSpPr>
              <a:spLocks noChangeShapeType="1"/>
            </p:cNvSpPr>
            <p:nvPr/>
          </p:nvSpPr>
          <p:spPr bwMode="auto">
            <a:xfrm flipH="1">
              <a:off x="480" y="2400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836" name="Line 60"/>
            <p:cNvSpPr>
              <a:spLocks noChangeShapeType="1"/>
            </p:cNvSpPr>
            <p:nvPr/>
          </p:nvSpPr>
          <p:spPr bwMode="auto">
            <a:xfrm flipV="1">
              <a:off x="480" y="1534"/>
              <a:ext cx="0" cy="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7837" name="Line 61"/>
            <p:cNvSpPr>
              <a:spLocks noChangeShapeType="1"/>
            </p:cNvSpPr>
            <p:nvPr/>
          </p:nvSpPr>
          <p:spPr bwMode="auto">
            <a:xfrm>
              <a:off x="480" y="1534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" name="Titl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 err="1">
                <a:latin typeface="Courier New" pitchFamily="-65" charset="0"/>
              </a:rPr>
              <a:t>slti</a:t>
            </a:r>
            <a:r>
              <a:rPr lang="en-US" b="1" dirty="0"/>
              <a:t> </a:t>
            </a:r>
            <a:r>
              <a:rPr lang="en-US" dirty="0"/>
              <a:t>Instruction</a:t>
            </a:r>
          </a:p>
        </p:txBody>
      </p:sp>
      <p:sp>
        <p:nvSpPr>
          <p:cNvPr id="2507779" name="Text Box 3"/>
          <p:cNvSpPr txBox="1">
            <a:spLocks noChangeArrowheads="1"/>
          </p:cNvSpPr>
          <p:nvPr/>
        </p:nvSpPr>
        <p:spPr bwMode="auto">
          <a:xfrm rot="-5400000">
            <a:off x="1089819" y="2237582"/>
            <a:ext cx="5016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0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0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7813" grpId="0" animBg="1"/>
      <p:bldP spid="2507819" grpId="0" animBg="1"/>
      <p:bldP spid="25078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908550"/>
          </a:xfrm>
        </p:spPr>
        <p:txBody>
          <a:bodyPr/>
          <a:lstStyle/>
          <a:p>
            <a:r>
              <a:rPr lang="en-US" dirty="0" err="1">
                <a:latin typeface="Courier New" pitchFamily="-65" charset="0"/>
              </a:rPr>
              <a:t>sw</a:t>
            </a:r>
            <a:r>
              <a:rPr lang="en-US" dirty="0">
                <a:latin typeface="Courier New" pitchFamily="-65" charset="0"/>
              </a:rPr>
              <a:t>   $r3, 17($r1)</a:t>
            </a:r>
            <a:endParaRPr lang="en-US" dirty="0"/>
          </a:p>
          <a:p>
            <a:pPr lvl="1"/>
            <a:r>
              <a:rPr lang="en-US" dirty="0"/>
              <a:t>Stage 1: fetch this instruction, inc. PC</a:t>
            </a:r>
          </a:p>
          <a:p>
            <a:pPr lvl="1"/>
            <a:r>
              <a:rPr lang="en-US" dirty="0"/>
              <a:t>Stage 2: decode to find it’s a </a:t>
            </a:r>
            <a:r>
              <a:rPr lang="en-US" dirty="0" err="1">
                <a:latin typeface="Courier New"/>
                <a:cs typeface="Courier New"/>
              </a:rPr>
              <a:t>sw</a:t>
            </a:r>
            <a:r>
              <a:rPr lang="en-US" dirty="0"/>
              <a:t>, then read registers </a:t>
            </a:r>
            <a:r>
              <a:rPr lang="en-US" dirty="0">
                <a:latin typeface="Courier New"/>
                <a:cs typeface="Courier New"/>
              </a:rPr>
              <a:t>$r1</a:t>
            </a:r>
            <a:r>
              <a:rPr lang="en-US" dirty="0"/>
              <a:t> and </a:t>
            </a:r>
            <a:r>
              <a:rPr lang="en-US" dirty="0">
                <a:latin typeface="Courier New"/>
                <a:cs typeface="Courier New"/>
              </a:rPr>
              <a:t>$r3</a:t>
            </a:r>
          </a:p>
          <a:p>
            <a:pPr lvl="1"/>
            <a:r>
              <a:rPr lang="en-US" dirty="0"/>
              <a:t>Stage 3: add </a:t>
            </a:r>
            <a:r>
              <a:rPr lang="en-US" dirty="0">
                <a:latin typeface="Courier New"/>
                <a:cs typeface="Courier New"/>
              </a:rPr>
              <a:t>17</a:t>
            </a:r>
            <a:r>
              <a:rPr lang="en-US" dirty="0"/>
              <a:t> to value in register </a:t>
            </a:r>
            <a:r>
              <a:rPr lang="en-US" dirty="0">
                <a:latin typeface="Courier New"/>
                <a:cs typeface="Courier New"/>
              </a:rPr>
              <a:t>$r1</a:t>
            </a:r>
            <a:r>
              <a:rPr lang="en-US" dirty="0"/>
              <a:t> (retrieved in Stage 2)</a:t>
            </a:r>
          </a:p>
          <a:p>
            <a:pPr lvl="1"/>
            <a:r>
              <a:rPr lang="en-US" dirty="0"/>
              <a:t>Stage 4: write value in register </a:t>
            </a:r>
            <a:r>
              <a:rPr lang="en-US" dirty="0">
                <a:latin typeface="Courier New"/>
                <a:cs typeface="Courier New"/>
              </a:rPr>
              <a:t>$r3</a:t>
            </a:r>
            <a:r>
              <a:rPr lang="en-US" dirty="0"/>
              <a:t> (retrieved in Stage 2) into memory address computed in Stage 3</a:t>
            </a:r>
          </a:p>
          <a:p>
            <a:pPr lvl="1"/>
            <a:r>
              <a:rPr lang="en-US" dirty="0"/>
              <a:t>Stage 5: idle (nothing to write into a register)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Datapath</a:t>
            </a:r>
            <a:r>
              <a:rPr lang="en-US" dirty="0"/>
              <a:t> Walkthroughs (3/3)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876" name="Rectangle 4"/>
          <p:cNvSpPr>
            <a:spLocks noChangeArrowheads="1"/>
          </p:cNvSpPr>
          <p:nvPr/>
        </p:nvSpPr>
        <p:spPr bwMode="auto">
          <a:xfrm>
            <a:off x="1143000" y="1841500"/>
            <a:ext cx="381000" cy="1295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77" name="Rectangle 5"/>
          <p:cNvSpPr>
            <a:spLocks noChangeArrowheads="1"/>
          </p:cNvSpPr>
          <p:nvPr/>
        </p:nvSpPr>
        <p:spPr bwMode="auto">
          <a:xfrm rot="-5400000">
            <a:off x="1828800" y="21463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instruction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511878" name="AutoShape 6"/>
          <p:cNvSpPr>
            <a:spLocks noChangeArrowheads="1"/>
          </p:cNvSpPr>
          <p:nvPr/>
        </p:nvSpPr>
        <p:spPr bwMode="auto">
          <a:xfrm>
            <a:off x="1752600" y="3413125"/>
            <a:ext cx="366713" cy="54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+4</a:t>
            </a:r>
          </a:p>
        </p:txBody>
      </p:sp>
      <p:sp>
        <p:nvSpPr>
          <p:cNvPr id="2511879" name="Line 7"/>
          <p:cNvSpPr>
            <a:spLocks noChangeShapeType="1"/>
          </p:cNvSpPr>
          <p:nvPr/>
        </p:nvSpPr>
        <p:spPr bwMode="auto">
          <a:xfrm>
            <a:off x="1524000" y="24511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80" name="Rectangle 8"/>
          <p:cNvSpPr>
            <a:spLocks noChangeArrowheads="1"/>
          </p:cNvSpPr>
          <p:nvPr/>
        </p:nvSpPr>
        <p:spPr bwMode="auto">
          <a:xfrm>
            <a:off x="3886200" y="1841500"/>
            <a:ext cx="990600" cy="1295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81" name="Line 9"/>
          <p:cNvSpPr>
            <a:spLocks noChangeShapeType="1"/>
          </p:cNvSpPr>
          <p:nvPr/>
        </p:nvSpPr>
        <p:spPr bwMode="auto">
          <a:xfrm>
            <a:off x="3352800" y="22987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82" name="Line 10"/>
          <p:cNvSpPr>
            <a:spLocks noChangeShapeType="1"/>
          </p:cNvSpPr>
          <p:nvPr/>
        </p:nvSpPr>
        <p:spPr bwMode="auto">
          <a:xfrm>
            <a:off x="3352800" y="26717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83" name="Line 11"/>
          <p:cNvSpPr>
            <a:spLocks noChangeShapeType="1"/>
          </p:cNvSpPr>
          <p:nvPr/>
        </p:nvSpPr>
        <p:spPr bwMode="auto">
          <a:xfrm>
            <a:off x="3352800" y="2984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84" name="Text Box 12"/>
          <p:cNvSpPr txBox="1">
            <a:spLocks noChangeArrowheads="1"/>
          </p:cNvSpPr>
          <p:nvPr/>
        </p:nvSpPr>
        <p:spPr bwMode="auto">
          <a:xfrm rot="-5400000">
            <a:off x="3768725" y="2220913"/>
            <a:ext cx="11588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registers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0" y="1901825"/>
            <a:ext cx="1219200" cy="1524000"/>
            <a:chOff x="3648" y="1348"/>
            <a:chExt cx="768" cy="960"/>
          </a:xfrm>
        </p:grpSpPr>
        <p:sp>
          <p:nvSpPr>
            <p:cNvPr id="2511887" name="Freeform 15"/>
            <p:cNvSpPr>
              <a:spLocks/>
            </p:cNvSpPr>
            <p:nvPr/>
          </p:nvSpPr>
          <p:spPr bwMode="auto">
            <a:xfrm>
              <a:off x="3648" y="1348"/>
              <a:ext cx="528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192"/>
                </a:cxn>
                <a:cxn ang="0">
                  <a:pos x="528" y="672"/>
                </a:cxn>
                <a:cxn ang="0">
                  <a:pos x="0" y="960"/>
                </a:cxn>
                <a:cxn ang="0">
                  <a:pos x="0" y="528"/>
                </a:cxn>
                <a:cxn ang="0">
                  <a:pos x="48" y="480"/>
                </a:cxn>
                <a:cxn ang="0">
                  <a:pos x="0" y="432"/>
                </a:cxn>
                <a:cxn ang="0">
                  <a:pos x="0" y="0"/>
                </a:cxn>
              </a:cxnLst>
              <a:rect l="0" t="0" r="r" b="b"/>
              <a:pathLst>
                <a:path w="528" h="960">
                  <a:moveTo>
                    <a:pt x="0" y="0"/>
                  </a:moveTo>
                  <a:lnTo>
                    <a:pt x="528" y="192"/>
                  </a:lnTo>
                  <a:lnTo>
                    <a:pt x="528" y="672"/>
                  </a:lnTo>
                  <a:lnTo>
                    <a:pt x="0" y="960"/>
                  </a:lnTo>
                  <a:lnTo>
                    <a:pt x="0" y="528"/>
                  </a:lnTo>
                  <a:lnTo>
                    <a:pt x="48" y="480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888" name="Line 16"/>
            <p:cNvSpPr>
              <a:spLocks noChangeShapeType="1"/>
            </p:cNvSpPr>
            <p:nvPr/>
          </p:nvSpPr>
          <p:spPr bwMode="auto">
            <a:xfrm>
              <a:off x="4176" y="17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886" name="Text Box 14"/>
            <p:cNvSpPr txBox="1">
              <a:spLocks noChangeArrowheads="1"/>
            </p:cNvSpPr>
            <p:nvPr/>
          </p:nvSpPr>
          <p:spPr bwMode="auto">
            <a:xfrm>
              <a:off x="3723" y="1699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/>
                <a:t>ALU</a:t>
              </a:r>
              <a:endParaRPr lang="en-US" sz="24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</p:grpSp>
      <p:sp>
        <p:nvSpPr>
          <p:cNvPr id="2511889" name="Line 17"/>
          <p:cNvSpPr>
            <a:spLocks noChangeShapeType="1"/>
          </p:cNvSpPr>
          <p:nvPr/>
        </p:nvSpPr>
        <p:spPr bwMode="auto">
          <a:xfrm>
            <a:off x="4876800" y="29845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0" name="Line 18"/>
          <p:cNvSpPr>
            <a:spLocks noChangeShapeType="1"/>
          </p:cNvSpPr>
          <p:nvPr/>
        </p:nvSpPr>
        <p:spPr bwMode="auto">
          <a:xfrm>
            <a:off x="3322638" y="3335338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1" name="Line 19"/>
          <p:cNvSpPr>
            <a:spLocks noChangeShapeType="1"/>
          </p:cNvSpPr>
          <p:nvPr/>
        </p:nvSpPr>
        <p:spPr bwMode="auto">
          <a:xfrm>
            <a:off x="4876800" y="2170113"/>
            <a:ext cx="655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2" name="Rectangle 20"/>
          <p:cNvSpPr>
            <a:spLocks noChangeArrowheads="1"/>
          </p:cNvSpPr>
          <p:nvPr/>
        </p:nvSpPr>
        <p:spPr bwMode="auto">
          <a:xfrm rot="-5400000">
            <a:off x="6324600" y="22987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Data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511893" name="Line 21"/>
          <p:cNvSpPr>
            <a:spLocks noChangeShapeType="1"/>
          </p:cNvSpPr>
          <p:nvPr/>
        </p:nvSpPr>
        <p:spPr bwMode="auto">
          <a:xfrm>
            <a:off x="5105400" y="2984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4" name="Line 22"/>
          <p:cNvSpPr>
            <a:spLocks noChangeShapeType="1"/>
          </p:cNvSpPr>
          <p:nvPr/>
        </p:nvSpPr>
        <p:spPr bwMode="auto">
          <a:xfrm>
            <a:off x="5105400" y="3365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5" name="Line 23"/>
          <p:cNvSpPr>
            <a:spLocks noChangeShapeType="1"/>
          </p:cNvSpPr>
          <p:nvPr/>
        </p:nvSpPr>
        <p:spPr bwMode="auto">
          <a:xfrm>
            <a:off x="5105400" y="36703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6" name="Line 24"/>
          <p:cNvSpPr>
            <a:spLocks noChangeShapeType="1"/>
          </p:cNvSpPr>
          <p:nvPr/>
        </p:nvSpPr>
        <p:spPr bwMode="auto">
          <a:xfrm>
            <a:off x="7848600" y="2587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7" name="Line 25"/>
          <p:cNvSpPr>
            <a:spLocks noChangeShapeType="1"/>
          </p:cNvSpPr>
          <p:nvPr/>
        </p:nvSpPr>
        <p:spPr bwMode="auto">
          <a:xfrm flipV="1">
            <a:off x="8153400" y="1308100"/>
            <a:ext cx="0" cy="127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8" name="Line 26"/>
          <p:cNvSpPr>
            <a:spLocks noChangeShapeType="1"/>
          </p:cNvSpPr>
          <p:nvPr/>
        </p:nvSpPr>
        <p:spPr bwMode="auto">
          <a:xfrm flipH="1">
            <a:off x="4149725" y="13081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899" name="Line 27"/>
          <p:cNvSpPr>
            <a:spLocks noChangeShapeType="1"/>
          </p:cNvSpPr>
          <p:nvPr/>
        </p:nvSpPr>
        <p:spPr bwMode="auto">
          <a:xfrm>
            <a:off x="4149725" y="13081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0" name="Text Box 28"/>
          <p:cNvSpPr txBox="1">
            <a:spLocks noChangeArrowheads="1"/>
          </p:cNvSpPr>
          <p:nvPr/>
        </p:nvSpPr>
        <p:spPr bwMode="auto">
          <a:xfrm>
            <a:off x="3308350" y="32893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imm</a:t>
            </a:r>
          </a:p>
        </p:txBody>
      </p:sp>
      <p:sp>
        <p:nvSpPr>
          <p:cNvPr id="2511901" name="Line 29"/>
          <p:cNvSpPr>
            <a:spLocks noChangeShapeType="1"/>
          </p:cNvSpPr>
          <p:nvPr/>
        </p:nvSpPr>
        <p:spPr bwMode="auto">
          <a:xfrm>
            <a:off x="1905000" y="2451100"/>
            <a:ext cx="0" cy="96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2" name="AutoShape 30"/>
          <p:cNvSpPr>
            <a:spLocks noChangeArrowheads="1"/>
          </p:cNvSpPr>
          <p:nvPr/>
        </p:nvSpPr>
        <p:spPr bwMode="auto">
          <a:xfrm>
            <a:off x="1143000" y="3425825"/>
            <a:ext cx="381000" cy="809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3" name="Line 31"/>
          <p:cNvSpPr>
            <a:spLocks noChangeShapeType="1"/>
          </p:cNvSpPr>
          <p:nvPr/>
        </p:nvSpPr>
        <p:spPr bwMode="auto">
          <a:xfrm flipH="1">
            <a:off x="1524000" y="3810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4" name="Line 32"/>
          <p:cNvSpPr>
            <a:spLocks noChangeShapeType="1"/>
          </p:cNvSpPr>
          <p:nvPr/>
        </p:nvSpPr>
        <p:spPr bwMode="auto">
          <a:xfrm>
            <a:off x="3971925" y="3335338"/>
            <a:ext cx="0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5" name="Line 33"/>
          <p:cNvSpPr>
            <a:spLocks noChangeShapeType="1"/>
          </p:cNvSpPr>
          <p:nvPr/>
        </p:nvSpPr>
        <p:spPr bwMode="auto">
          <a:xfrm flipH="1">
            <a:off x="1524000" y="4006850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6" name="Line 34"/>
          <p:cNvSpPr>
            <a:spLocks noChangeShapeType="1"/>
          </p:cNvSpPr>
          <p:nvPr/>
        </p:nvSpPr>
        <p:spPr bwMode="auto">
          <a:xfrm flipH="1">
            <a:off x="762000" y="3822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7" name="Line 35"/>
          <p:cNvSpPr>
            <a:spLocks noChangeShapeType="1"/>
          </p:cNvSpPr>
          <p:nvPr/>
        </p:nvSpPr>
        <p:spPr bwMode="auto">
          <a:xfrm flipV="1">
            <a:off x="762000" y="24511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8" name="Line 36"/>
          <p:cNvSpPr>
            <a:spLocks noChangeShapeType="1"/>
          </p:cNvSpPr>
          <p:nvPr/>
        </p:nvSpPr>
        <p:spPr bwMode="auto">
          <a:xfrm>
            <a:off x="762000" y="24511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909" name="Line 37"/>
          <p:cNvSpPr>
            <a:spLocks noChangeShapeType="1"/>
          </p:cNvSpPr>
          <p:nvPr/>
        </p:nvSpPr>
        <p:spPr bwMode="auto">
          <a:xfrm>
            <a:off x="1524000" y="2435225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316288" y="1901825"/>
            <a:ext cx="396875" cy="3763963"/>
            <a:chOff x="2089" y="1198"/>
            <a:chExt cx="250" cy="2371"/>
          </a:xfrm>
        </p:grpSpPr>
        <p:sp>
          <p:nvSpPr>
            <p:cNvPr id="2511911" name="Text Box 39"/>
            <p:cNvSpPr txBox="1">
              <a:spLocks noChangeArrowheads="1"/>
            </p:cNvSpPr>
            <p:nvPr/>
          </p:nvSpPr>
          <p:spPr bwMode="auto">
            <a:xfrm>
              <a:off x="2110" y="1683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2511912" name="Text Box 40"/>
            <p:cNvSpPr txBox="1">
              <a:spLocks noChangeArrowheads="1"/>
            </p:cNvSpPr>
            <p:nvPr/>
          </p:nvSpPr>
          <p:spPr bwMode="auto">
            <a:xfrm>
              <a:off x="2097" y="1438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2511913" name="Text Box 41"/>
            <p:cNvSpPr txBox="1">
              <a:spLocks noChangeArrowheads="1"/>
            </p:cNvSpPr>
            <p:nvPr/>
          </p:nvSpPr>
          <p:spPr bwMode="auto">
            <a:xfrm>
              <a:off x="2114" y="1198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x</a:t>
              </a:r>
              <a:endParaRPr lang="en-US" sz="2000"/>
            </a:p>
          </p:txBody>
        </p:sp>
        <p:sp>
          <p:nvSpPr>
            <p:cNvPr id="2511914" name="Text Box 42"/>
            <p:cNvSpPr txBox="1">
              <a:spLocks noChangeArrowheads="1"/>
            </p:cNvSpPr>
            <p:nvPr/>
          </p:nvSpPr>
          <p:spPr bwMode="auto">
            <a:xfrm rot="-5400000">
              <a:off x="1676" y="2906"/>
              <a:ext cx="107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SW r3, 17(r1)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194425" y="2054225"/>
            <a:ext cx="1265238" cy="539750"/>
            <a:chOff x="3902" y="1294"/>
            <a:chExt cx="797" cy="340"/>
          </a:xfrm>
        </p:grpSpPr>
        <p:sp>
          <p:nvSpPr>
            <p:cNvPr id="2511916" name="Text Box 44"/>
            <p:cNvSpPr txBox="1">
              <a:spLocks noChangeArrowheads="1"/>
            </p:cNvSpPr>
            <p:nvPr/>
          </p:nvSpPr>
          <p:spPr bwMode="auto">
            <a:xfrm>
              <a:off x="3902" y="1294"/>
              <a:ext cx="79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reg[1]+17</a:t>
              </a:r>
              <a:endParaRPr lang="en-US" sz="2000"/>
            </a:p>
          </p:txBody>
        </p:sp>
        <p:sp>
          <p:nvSpPr>
            <p:cNvPr id="2511917" name="Line 45"/>
            <p:cNvSpPr>
              <a:spLocks noChangeShapeType="1"/>
            </p:cNvSpPr>
            <p:nvPr/>
          </p:nvSpPr>
          <p:spPr bwMode="auto">
            <a:xfrm>
              <a:off x="4044" y="1634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352800" y="1676400"/>
            <a:ext cx="2211388" cy="2073275"/>
            <a:chOff x="2112" y="1056"/>
            <a:chExt cx="1393" cy="1306"/>
          </a:xfrm>
        </p:grpSpPr>
        <p:sp>
          <p:nvSpPr>
            <p:cNvPr id="2511919" name="Line 47"/>
            <p:cNvSpPr>
              <a:spLocks noChangeShapeType="1"/>
            </p:cNvSpPr>
            <p:nvPr/>
          </p:nvSpPr>
          <p:spPr bwMode="auto">
            <a:xfrm>
              <a:off x="2112" y="1680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920" name="Line 48"/>
            <p:cNvSpPr>
              <a:spLocks noChangeShapeType="1"/>
            </p:cNvSpPr>
            <p:nvPr/>
          </p:nvSpPr>
          <p:spPr bwMode="auto">
            <a:xfrm>
              <a:off x="2112" y="2112"/>
              <a:ext cx="13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921" name="Line 49"/>
            <p:cNvSpPr>
              <a:spLocks noChangeShapeType="1"/>
            </p:cNvSpPr>
            <p:nvPr/>
          </p:nvSpPr>
          <p:spPr bwMode="auto">
            <a:xfrm>
              <a:off x="3072" y="1359"/>
              <a:ext cx="4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922" name="Text Box 50"/>
            <p:cNvSpPr txBox="1">
              <a:spLocks noChangeArrowheads="1"/>
            </p:cNvSpPr>
            <p:nvPr/>
          </p:nvSpPr>
          <p:spPr bwMode="auto">
            <a:xfrm>
              <a:off x="2640" y="2112"/>
              <a:ext cx="2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17</a:t>
              </a:r>
              <a:endParaRPr lang="en-US" sz="2000"/>
            </a:p>
          </p:txBody>
        </p:sp>
        <p:sp>
          <p:nvSpPr>
            <p:cNvPr id="2511923" name="Text Box 51"/>
            <p:cNvSpPr txBox="1">
              <a:spLocks noChangeArrowheads="1"/>
            </p:cNvSpPr>
            <p:nvPr/>
          </p:nvSpPr>
          <p:spPr bwMode="auto">
            <a:xfrm>
              <a:off x="2980" y="1056"/>
              <a:ext cx="52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reg[1]</a:t>
              </a:r>
              <a:endParaRPr lang="en-US" sz="2000"/>
            </a:p>
          </p:txBody>
        </p:sp>
        <p:sp>
          <p:nvSpPr>
            <p:cNvPr id="2511924" name="Line 52"/>
            <p:cNvSpPr>
              <a:spLocks noChangeShapeType="1"/>
            </p:cNvSpPr>
            <p:nvPr/>
          </p:nvSpPr>
          <p:spPr bwMode="auto">
            <a:xfrm>
              <a:off x="2114" y="1880"/>
              <a:ext cx="33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800600" y="2590800"/>
            <a:ext cx="2909888" cy="2867025"/>
            <a:chOff x="3024" y="1632"/>
            <a:chExt cx="1833" cy="1806"/>
          </a:xfrm>
        </p:grpSpPr>
        <p:sp>
          <p:nvSpPr>
            <p:cNvPr id="2511926" name="Text Box 54"/>
            <p:cNvSpPr txBox="1">
              <a:spLocks noChangeArrowheads="1"/>
            </p:cNvSpPr>
            <p:nvPr/>
          </p:nvSpPr>
          <p:spPr bwMode="auto">
            <a:xfrm rot="-5400000">
              <a:off x="4071" y="2653"/>
              <a:ext cx="1321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MEM[r1+17]&lt;=r3</a:t>
              </a:r>
              <a:endParaRPr lang="en-US" sz="2000"/>
            </a:p>
          </p:txBody>
        </p:sp>
        <p:sp>
          <p:nvSpPr>
            <p:cNvPr id="2511927" name="Freeform 55"/>
            <p:cNvSpPr>
              <a:spLocks/>
            </p:cNvSpPr>
            <p:nvPr/>
          </p:nvSpPr>
          <p:spPr bwMode="auto">
            <a:xfrm>
              <a:off x="3072" y="1872"/>
              <a:ext cx="1152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0"/>
                </a:cxn>
                <a:cxn ang="0">
                  <a:pos x="144" y="432"/>
                </a:cxn>
                <a:cxn ang="0">
                  <a:pos x="1152" y="432"/>
                </a:cxn>
              </a:cxnLst>
              <a:rect l="0" t="0" r="r" b="b"/>
              <a:pathLst>
                <a:path w="1152" h="432">
                  <a:moveTo>
                    <a:pt x="0" y="0"/>
                  </a:moveTo>
                  <a:lnTo>
                    <a:pt x="144" y="0"/>
                  </a:lnTo>
                  <a:lnTo>
                    <a:pt x="144" y="432"/>
                  </a:lnTo>
                  <a:lnTo>
                    <a:pt x="1152" y="432"/>
                  </a:ln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928" name="Text Box 56"/>
            <p:cNvSpPr txBox="1">
              <a:spLocks noChangeArrowheads="1"/>
            </p:cNvSpPr>
            <p:nvPr/>
          </p:nvSpPr>
          <p:spPr bwMode="auto">
            <a:xfrm>
              <a:off x="3024" y="1632"/>
              <a:ext cx="52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reg[3]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1524000" y="2459038"/>
            <a:ext cx="381000" cy="1363662"/>
            <a:chOff x="960" y="1549"/>
            <a:chExt cx="240" cy="859"/>
          </a:xfrm>
        </p:grpSpPr>
        <p:sp>
          <p:nvSpPr>
            <p:cNvPr id="2511930" name="Line 58"/>
            <p:cNvSpPr>
              <a:spLocks noChangeShapeType="1"/>
            </p:cNvSpPr>
            <p:nvPr/>
          </p:nvSpPr>
          <p:spPr bwMode="auto">
            <a:xfrm>
              <a:off x="1200" y="1549"/>
              <a:ext cx="0" cy="85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931" name="Line 59"/>
            <p:cNvSpPr>
              <a:spLocks noChangeShapeType="1"/>
            </p:cNvSpPr>
            <p:nvPr/>
          </p:nvSpPr>
          <p:spPr bwMode="auto">
            <a:xfrm flipH="1">
              <a:off x="960" y="240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762000" y="2435225"/>
            <a:ext cx="762000" cy="1374775"/>
            <a:chOff x="480" y="1534"/>
            <a:chExt cx="480" cy="866"/>
          </a:xfrm>
        </p:grpSpPr>
        <p:sp>
          <p:nvSpPr>
            <p:cNvPr id="2511933" name="Line 61"/>
            <p:cNvSpPr>
              <a:spLocks noChangeShapeType="1"/>
            </p:cNvSpPr>
            <p:nvPr/>
          </p:nvSpPr>
          <p:spPr bwMode="auto">
            <a:xfrm flipH="1">
              <a:off x="480" y="2400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934" name="Line 62"/>
            <p:cNvSpPr>
              <a:spLocks noChangeShapeType="1"/>
            </p:cNvSpPr>
            <p:nvPr/>
          </p:nvSpPr>
          <p:spPr bwMode="auto">
            <a:xfrm flipV="1">
              <a:off x="480" y="1534"/>
              <a:ext cx="0" cy="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1935" name="Line 63"/>
            <p:cNvSpPr>
              <a:spLocks noChangeShapeType="1"/>
            </p:cNvSpPr>
            <p:nvPr/>
          </p:nvSpPr>
          <p:spPr bwMode="auto">
            <a:xfrm>
              <a:off x="480" y="1534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 err="1">
                <a:latin typeface="Courier New" pitchFamily="-65" charset="0"/>
              </a:rPr>
              <a:t>sw</a:t>
            </a:r>
            <a:r>
              <a:rPr lang="en-US" b="1" dirty="0"/>
              <a:t> </a:t>
            </a:r>
            <a:r>
              <a:rPr lang="en-US" dirty="0"/>
              <a:t>Instruction</a:t>
            </a:r>
          </a:p>
        </p:txBody>
      </p:sp>
      <p:sp>
        <p:nvSpPr>
          <p:cNvPr id="2511875" name="Text Box 3"/>
          <p:cNvSpPr txBox="1">
            <a:spLocks noChangeArrowheads="1"/>
          </p:cNvSpPr>
          <p:nvPr/>
        </p:nvSpPr>
        <p:spPr bwMode="auto">
          <a:xfrm rot="-5400000">
            <a:off x="1089819" y="2237582"/>
            <a:ext cx="5016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19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Five Stages? (1/2)</a:t>
            </a:r>
            <a:endParaRPr lang="en-US" dirty="0"/>
          </a:p>
        </p:txBody>
      </p:sp>
      <p:sp>
        <p:nvSpPr>
          <p:cNvPr id="251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we have a different number of stages?</a:t>
            </a:r>
          </a:p>
          <a:p>
            <a:pPr lvl="1"/>
            <a:r>
              <a:rPr lang="en-US" dirty="0"/>
              <a:t>Yes, and other architectures do</a:t>
            </a:r>
          </a:p>
          <a:p>
            <a:r>
              <a:rPr lang="en-US" dirty="0"/>
              <a:t>So why does MIPS have five if instructions tend to idle for at least one stage?</a:t>
            </a:r>
          </a:p>
          <a:p>
            <a:pPr lvl="1"/>
            <a:r>
              <a:rPr lang="en-US" dirty="0"/>
              <a:t>The five stages are the union of all the operations needed by all the instructions.</a:t>
            </a:r>
          </a:p>
          <a:p>
            <a:pPr lvl="1"/>
            <a:r>
              <a:rPr lang="en-US" dirty="0"/>
              <a:t>There is one instruction that uses all five stages: the </a:t>
            </a:r>
            <a:r>
              <a:rPr lang="en-US" dirty="0">
                <a:solidFill>
                  <a:schemeClr val="accent2"/>
                </a:solidFill>
              </a:rPr>
              <a:t>load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45013"/>
          </a:xfrm>
        </p:spPr>
        <p:txBody>
          <a:bodyPr/>
          <a:lstStyle/>
          <a:p>
            <a:r>
              <a:rPr lang="en-US" dirty="0" err="1">
                <a:latin typeface="Courier New" pitchFamily="-65" charset="0"/>
              </a:rPr>
              <a:t>lw</a:t>
            </a:r>
            <a:r>
              <a:rPr lang="en-US" dirty="0">
                <a:latin typeface="Courier New" pitchFamily="-65" charset="0"/>
              </a:rPr>
              <a:t>   $r3, 17($r1)</a:t>
            </a:r>
            <a:endParaRPr lang="en-US" dirty="0"/>
          </a:p>
          <a:p>
            <a:pPr lvl="1"/>
            <a:r>
              <a:rPr lang="en-US" dirty="0"/>
              <a:t>Stage 1: fetch this instruction, inc. PC</a:t>
            </a:r>
          </a:p>
          <a:p>
            <a:pPr lvl="1"/>
            <a:r>
              <a:rPr lang="en-US" dirty="0"/>
              <a:t>Stage 2: decode to find it’s a </a:t>
            </a:r>
            <a:r>
              <a:rPr lang="en-US" dirty="0" err="1">
                <a:latin typeface="Courier New" pitchFamily="-65" charset="0"/>
              </a:rPr>
              <a:t>lw</a:t>
            </a:r>
            <a:r>
              <a:rPr lang="en-US" dirty="0"/>
              <a:t>, then read register </a:t>
            </a:r>
            <a:r>
              <a:rPr lang="en-US" dirty="0">
                <a:latin typeface="Courier New" pitchFamily="-65" charset="0"/>
              </a:rPr>
              <a:t>$r1</a:t>
            </a:r>
            <a:endParaRPr lang="en-US" dirty="0"/>
          </a:p>
          <a:p>
            <a:pPr lvl="1"/>
            <a:r>
              <a:rPr lang="en-US" dirty="0"/>
              <a:t>Stage 3: add </a:t>
            </a:r>
            <a:r>
              <a:rPr lang="en-US" dirty="0">
                <a:latin typeface="Courier New"/>
                <a:cs typeface="Courier New"/>
              </a:rPr>
              <a:t>17</a:t>
            </a:r>
            <a:r>
              <a:rPr lang="en-US" dirty="0"/>
              <a:t> to value in register </a:t>
            </a:r>
            <a:r>
              <a:rPr lang="en-US" dirty="0">
                <a:latin typeface="Courier New" pitchFamily="-65" charset="0"/>
              </a:rPr>
              <a:t>$r1</a:t>
            </a:r>
            <a:r>
              <a:rPr lang="en-US" dirty="0"/>
              <a:t> (retrieved in Stage 2)</a:t>
            </a:r>
          </a:p>
          <a:p>
            <a:pPr lvl="1"/>
            <a:r>
              <a:rPr lang="en-US" dirty="0"/>
              <a:t>Stage 4: read value from memory address compute in Stage 3</a:t>
            </a:r>
          </a:p>
          <a:p>
            <a:pPr lvl="1"/>
            <a:r>
              <a:rPr lang="en-US" dirty="0"/>
              <a:t>Stage 5: write value found in Stage 4 into register </a:t>
            </a:r>
            <a:r>
              <a:rPr lang="en-US" dirty="0">
                <a:latin typeface="Courier New" pitchFamily="-65" charset="0"/>
              </a:rPr>
              <a:t>$r3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Five Stages? (2/2)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Signed Adder/</a:t>
            </a:r>
            <a:r>
              <a:rPr lang="en-US" dirty="0" err="1"/>
              <a:t>Subtractor</a:t>
            </a:r>
            <a:r>
              <a:rPr lang="en-US" dirty="0"/>
              <a:t> </a:t>
            </a:r>
          </a:p>
        </p:txBody>
      </p:sp>
      <p:sp>
        <p:nvSpPr>
          <p:cNvPr id="2481164" name="Rectangle 12"/>
          <p:cNvSpPr>
            <a:spLocks noChangeArrowheads="1"/>
          </p:cNvSpPr>
          <p:nvPr/>
        </p:nvSpPr>
        <p:spPr bwMode="auto">
          <a:xfrm>
            <a:off x="1524000" y="1219200"/>
            <a:ext cx="639149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18 VAG Rounded Bold   07390"/>
              </a:rPr>
              <a:t>A - B = A + (-B); how do we make “-B”?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882" t="2137" r="1006" b="2211"/>
              <a:stretch>
                <a:fillRect/>
              </a:stretch>
            </p:blipFill>
          </mc:Choice>
          <mc:Fallback>
            <p:blipFill>
              <a:blip r:embed="rId4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 l="882" t="2137" r="1006" b="2211"/>
              <a:stretch>
                <a:fillRect/>
              </a:stretch>
            </p:blipFill>
          </mc:Fallback>
        </mc:AlternateContent>
        <p:spPr>
          <a:xfrm>
            <a:off x="381000" y="1979829"/>
            <a:ext cx="6545979" cy="3876051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239000" y="2819400"/>
          <a:ext cx="1600200" cy="198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18 VAG Rounded Bold   07390"/>
                        </a:rPr>
                        <a:t>x</a:t>
                      </a:r>
                      <a:endParaRPr lang="en-US" sz="2000" dirty="0">
                        <a:latin typeface="18 VAG Rounded Bold   07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18 VAG Rounded Bold   07390"/>
                        </a:rPr>
                        <a:t>y</a:t>
                      </a:r>
                      <a:endParaRPr lang="en-US" sz="2000" dirty="0">
                        <a:latin typeface="18 VAG Rounded Bold   0739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18 VAG Rounded Bold   07390"/>
                        </a:rPr>
                        <a:t>xor</a:t>
                      </a:r>
                      <a:endParaRPr lang="en-US" sz="2000" dirty="0">
                        <a:latin typeface="18 VAG Rounded Bold   0739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18 VAG Rounded Bold   0739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828801" y="5638800"/>
            <a:ext cx="54864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An </a:t>
            </a:r>
            <a:r>
              <a:rPr lang="en-US" sz="2800" b="1" dirty="0" err="1">
                <a:latin typeface="18 VAG Rounded Bold   07390"/>
              </a:rPr>
              <a:t>xor</a:t>
            </a:r>
            <a:r>
              <a:rPr lang="en-US" sz="2800" b="1" dirty="0">
                <a:latin typeface="18 VAG Rounded Bold   0739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is a “Conditional Inverter!”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0" y="1901825"/>
            <a:ext cx="1219200" cy="1524000"/>
            <a:chOff x="3648" y="1348"/>
            <a:chExt cx="768" cy="960"/>
          </a:xfrm>
        </p:grpSpPr>
        <p:sp>
          <p:nvSpPr>
            <p:cNvPr id="2518031" name="Freeform 15"/>
            <p:cNvSpPr>
              <a:spLocks/>
            </p:cNvSpPr>
            <p:nvPr/>
          </p:nvSpPr>
          <p:spPr bwMode="auto">
            <a:xfrm>
              <a:off x="3648" y="1348"/>
              <a:ext cx="528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192"/>
                </a:cxn>
                <a:cxn ang="0">
                  <a:pos x="528" y="672"/>
                </a:cxn>
                <a:cxn ang="0">
                  <a:pos x="0" y="960"/>
                </a:cxn>
                <a:cxn ang="0">
                  <a:pos x="0" y="528"/>
                </a:cxn>
                <a:cxn ang="0">
                  <a:pos x="48" y="480"/>
                </a:cxn>
                <a:cxn ang="0">
                  <a:pos x="0" y="432"/>
                </a:cxn>
                <a:cxn ang="0">
                  <a:pos x="0" y="0"/>
                </a:cxn>
              </a:cxnLst>
              <a:rect l="0" t="0" r="r" b="b"/>
              <a:pathLst>
                <a:path w="528" h="960">
                  <a:moveTo>
                    <a:pt x="0" y="0"/>
                  </a:moveTo>
                  <a:lnTo>
                    <a:pt x="528" y="192"/>
                  </a:lnTo>
                  <a:lnTo>
                    <a:pt x="528" y="672"/>
                  </a:lnTo>
                  <a:lnTo>
                    <a:pt x="0" y="960"/>
                  </a:lnTo>
                  <a:lnTo>
                    <a:pt x="0" y="528"/>
                  </a:lnTo>
                  <a:lnTo>
                    <a:pt x="48" y="480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32" name="Line 16"/>
            <p:cNvSpPr>
              <a:spLocks noChangeShapeType="1"/>
            </p:cNvSpPr>
            <p:nvPr/>
          </p:nvSpPr>
          <p:spPr bwMode="auto">
            <a:xfrm>
              <a:off x="4176" y="178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30" name="Text Box 14"/>
            <p:cNvSpPr txBox="1">
              <a:spLocks noChangeArrowheads="1"/>
            </p:cNvSpPr>
            <p:nvPr/>
          </p:nvSpPr>
          <p:spPr bwMode="auto">
            <a:xfrm>
              <a:off x="3723" y="1699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/>
                <a:t>ALU</a:t>
              </a:r>
              <a:endParaRPr lang="en-US" sz="24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</p:grpSp>
      <p:sp>
        <p:nvSpPr>
          <p:cNvPr id="2518020" name="Rectangle 4"/>
          <p:cNvSpPr>
            <a:spLocks noChangeArrowheads="1"/>
          </p:cNvSpPr>
          <p:nvPr/>
        </p:nvSpPr>
        <p:spPr bwMode="auto">
          <a:xfrm>
            <a:off x="1143000" y="1841500"/>
            <a:ext cx="381000" cy="12954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21" name="Rectangle 5"/>
          <p:cNvSpPr>
            <a:spLocks noChangeArrowheads="1"/>
          </p:cNvSpPr>
          <p:nvPr/>
        </p:nvSpPr>
        <p:spPr bwMode="auto">
          <a:xfrm rot="-5400000">
            <a:off x="1828800" y="21463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instruction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518022" name="AutoShape 6"/>
          <p:cNvSpPr>
            <a:spLocks noChangeArrowheads="1"/>
          </p:cNvSpPr>
          <p:nvPr/>
        </p:nvSpPr>
        <p:spPr bwMode="auto">
          <a:xfrm>
            <a:off x="1752600" y="3413125"/>
            <a:ext cx="366713" cy="5492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+4</a:t>
            </a:r>
          </a:p>
        </p:txBody>
      </p:sp>
      <p:sp>
        <p:nvSpPr>
          <p:cNvPr id="2518023" name="Line 7"/>
          <p:cNvSpPr>
            <a:spLocks noChangeShapeType="1"/>
          </p:cNvSpPr>
          <p:nvPr/>
        </p:nvSpPr>
        <p:spPr bwMode="auto">
          <a:xfrm>
            <a:off x="1524000" y="24511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24" name="Rectangle 8"/>
          <p:cNvSpPr>
            <a:spLocks noChangeArrowheads="1"/>
          </p:cNvSpPr>
          <p:nvPr/>
        </p:nvSpPr>
        <p:spPr bwMode="auto">
          <a:xfrm>
            <a:off x="3886200" y="1841500"/>
            <a:ext cx="990600" cy="12954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25" name="Line 9"/>
          <p:cNvSpPr>
            <a:spLocks noChangeShapeType="1"/>
          </p:cNvSpPr>
          <p:nvPr/>
        </p:nvSpPr>
        <p:spPr bwMode="auto">
          <a:xfrm>
            <a:off x="3352800" y="22987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26" name="Line 10"/>
          <p:cNvSpPr>
            <a:spLocks noChangeShapeType="1"/>
          </p:cNvSpPr>
          <p:nvPr/>
        </p:nvSpPr>
        <p:spPr bwMode="auto">
          <a:xfrm>
            <a:off x="3352800" y="26717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27" name="Line 11"/>
          <p:cNvSpPr>
            <a:spLocks noChangeShapeType="1"/>
          </p:cNvSpPr>
          <p:nvPr/>
        </p:nvSpPr>
        <p:spPr bwMode="auto">
          <a:xfrm>
            <a:off x="3352800" y="29845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28" name="Text Box 12"/>
          <p:cNvSpPr txBox="1">
            <a:spLocks noChangeArrowheads="1"/>
          </p:cNvSpPr>
          <p:nvPr/>
        </p:nvSpPr>
        <p:spPr bwMode="auto">
          <a:xfrm rot="-5400000">
            <a:off x="3768725" y="2216150"/>
            <a:ext cx="11588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registers</a:t>
            </a:r>
          </a:p>
        </p:txBody>
      </p:sp>
      <p:sp>
        <p:nvSpPr>
          <p:cNvPr id="2518033" name="Line 17"/>
          <p:cNvSpPr>
            <a:spLocks noChangeShapeType="1"/>
          </p:cNvSpPr>
          <p:nvPr/>
        </p:nvSpPr>
        <p:spPr bwMode="auto">
          <a:xfrm>
            <a:off x="4876800" y="29845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34" name="Line 18"/>
          <p:cNvSpPr>
            <a:spLocks noChangeShapeType="1"/>
          </p:cNvSpPr>
          <p:nvPr/>
        </p:nvSpPr>
        <p:spPr bwMode="auto">
          <a:xfrm>
            <a:off x="3322638" y="3335338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35" name="Line 19"/>
          <p:cNvSpPr>
            <a:spLocks noChangeShapeType="1"/>
          </p:cNvSpPr>
          <p:nvPr/>
        </p:nvSpPr>
        <p:spPr bwMode="auto">
          <a:xfrm>
            <a:off x="4876800" y="2170113"/>
            <a:ext cx="655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36" name="Rectangle 20"/>
          <p:cNvSpPr>
            <a:spLocks noChangeArrowheads="1"/>
          </p:cNvSpPr>
          <p:nvPr/>
        </p:nvSpPr>
        <p:spPr bwMode="auto">
          <a:xfrm rot="-5400000">
            <a:off x="6324600" y="2298700"/>
            <a:ext cx="1981200" cy="1066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Data</a:t>
            </a:r>
          </a:p>
          <a:p>
            <a:pPr algn="ctr"/>
            <a:r>
              <a:rPr lang="en-US" sz="2000"/>
              <a:t>memory</a:t>
            </a:r>
          </a:p>
        </p:txBody>
      </p:sp>
      <p:sp>
        <p:nvSpPr>
          <p:cNvPr id="2518037" name="Line 21"/>
          <p:cNvSpPr>
            <a:spLocks noChangeShapeType="1"/>
          </p:cNvSpPr>
          <p:nvPr/>
        </p:nvSpPr>
        <p:spPr bwMode="auto">
          <a:xfrm>
            <a:off x="5105400" y="2984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38" name="Line 22"/>
          <p:cNvSpPr>
            <a:spLocks noChangeShapeType="1"/>
          </p:cNvSpPr>
          <p:nvPr/>
        </p:nvSpPr>
        <p:spPr bwMode="auto">
          <a:xfrm>
            <a:off x="5105400" y="33655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39" name="Line 23"/>
          <p:cNvSpPr>
            <a:spLocks noChangeShapeType="1"/>
          </p:cNvSpPr>
          <p:nvPr/>
        </p:nvSpPr>
        <p:spPr bwMode="auto">
          <a:xfrm>
            <a:off x="5105400" y="36703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0" name="Line 24"/>
          <p:cNvSpPr>
            <a:spLocks noChangeShapeType="1"/>
          </p:cNvSpPr>
          <p:nvPr/>
        </p:nvSpPr>
        <p:spPr bwMode="auto">
          <a:xfrm>
            <a:off x="7848600" y="2587625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1" name="Line 25"/>
          <p:cNvSpPr>
            <a:spLocks noChangeShapeType="1"/>
          </p:cNvSpPr>
          <p:nvPr/>
        </p:nvSpPr>
        <p:spPr bwMode="auto">
          <a:xfrm flipV="1">
            <a:off x="8153400" y="1308100"/>
            <a:ext cx="0" cy="127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2" name="Line 26"/>
          <p:cNvSpPr>
            <a:spLocks noChangeShapeType="1"/>
          </p:cNvSpPr>
          <p:nvPr/>
        </p:nvSpPr>
        <p:spPr bwMode="auto">
          <a:xfrm flipH="1">
            <a:off x="4149725" y="1308100"/>
            <a:ext cx="4003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3" name="Line 27"/>
          <p:cNvSpPr>
            <a:spLocks noChangeShapeType="1"/>
          </p:cNvSpPr>
          <p:nvPr/>
        </p:nvSpPr>
        <p:spPr bwMode="auto">
          <a:xfrm>
            <a:off x="4149725" y="13081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4" name="Text Box 28"/>
          <p:cNvSpPr txBox="1">
            <a:spLocks noChangeArrowheads="1"/>
          </p:cNvSpPr>
          <p:nvPr/>
        </p:nvSpPr>
        <p:spPr bwMode="auto">
          <a:xfrm>
            <a:off x="3308350" y="3289300"/>
            <a:ext cx="663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imm</a:t>
            </a:r>
          </a:p>
        </p:txBody>
      </p:sp>
      <p:sp>
        <p:nvSpPr>
          <p:cNvPr id="2518045" name="Line 29"/>
          <p:cNvSpPr>
            <a:spLocks noChangeShapeType="1"/>
          </p:cNvSpPr>
          <p:nvPr/>
        </p:nvSpPr>
        <p:spPr bwMode="auto">
          <a:xfrm>
            <a:off x="1905000" y="2451100"/>
            <a:ext cx="0" cy="96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6" name="AutoShape 30"/>
          <p:cNvSpPr>
            <a:spLocks noChangeArrowheads="1"/>
          </p:cNvSpPr>
          <p:nvPr/>
        </p:nvSpPr>
        <p:spPr bwMode="auto">
          <a:xfrm>
            <a:off x="1143000" y="3425825"/>
            <a:ext cx="381000" cy="8096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7" name="Line 31"/>
          <p:cNvSpPr>
            <a:spLocks noChangeShapeType="1"/>
          </p:cNvSpPr>
          <p:nvPr/>
        </p:nvSpPr>
        <p:spPr bwMode="auto">
          <a:xfrm flipH="1">
            <a:off x="1524000" y="3810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8" name="Line 32"/>
          <p:cNvSpPr>
            <a:spLocks noChangeShapeType="1"/>
          </p:cNvSpPr>
          <p:nvPr/>
        </p:nvSpPr>
        <p:spPr bwMode="auto">
          <a:xfrm>
            <a:off x="3971925" y="3335338"/>
            <a:ext cx="0" cy="671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49" name="Line 33"/>
          <p:cNvSpPr>
            <a:spLocks noChangeShapeType="1"/>
          </p:cNvSpPr>
          <p:nvPr/>
        </p:nvSpPr>
        <p:spPr bwMode="auto">
          <a:xfrm flipH="1">
            <a:off x="1524000" y="4006850"/>
            <a:ext cx="2447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50" name="Line 34"/>
          <p:cNvSpPr>
            <a:spLocks noChangeShapeType="1"/>
          </p:cNvSpPr>
          <p:nvPr/>
        </p:nvSpPr>
        <p:spPr bwMode="auto">
          <a:xfrm flipH="1">
            <a:off x="762000" y="38227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51" name="Line 35"/>
          <p:cNvSpPr>
            <a:spLocks noChangeShapeType="1"/>
          </p:cNvSpPr>
          <p:nvPr/>
        </p:nvSpPr>
        <p:spPr bwMode="auto">
          <a:xfrm flipV="1">
            <a:off x="762000" y="24511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52" name="Line 36"/>
          <p:cNvSpPr>
            <a:spLocks noChangeShapeType="1"/>
          </p:cNvSpPr>
          <p:nvPr/>
        </p:nvSpPr>
        <p:spPr bwMode="auto">
          <a:xfrm>
            <a:off x="762000" y="24511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053" name="Line 37"/>
          <p:cNvSpPr>
            <a:spLocks noChangeShapeType="1"/>
          </p:cNvSpPr>
          <p:nvPr/>
        </p:nvSpPr>
        <p:spPr bwMode="auto">
          <a:xfrm>
            <a:off x="1524000" y="2435225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317875" y="1901825"/>
            <a:ext cx="396875" cy="3751263"/>
            <a:chOff x="2090" y="1198"/>
            <a:chExt cx="250" cy="2363"/>
          </a:xfrm>
        </p:grpSpPr>
        <p:sp>
          <p:nvSpPr>
            <p:cNvPr id="2518055" name="Text Box 39"/>
            <p:cNvSpPr txBox="1">
              <a:spLocks noChangeArrowheads="1"/>
            </p:cNvSpPr>
            <p:nvPr/>
          </p:nvSpPr>
          <p:spPr bwMode="auto">
            <a:xfrm>
              <a:off x="2110" y="1683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2518056" name="Text Box 40"/>
            <p:cNvSpPr txBox="1">
              <a:spLocks noChangeArrowheads="1"/>
            </p:cNvSpPr>
            <p:nvPr/>
          </p:nvSpPr>
          <p:spPr bwMode="auto">
            <a:xfrm>
              <a:off x="2097" y="1438"/>
              <a:ext cx="20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2518057" name="Text Box 41"/>
            <p:cNvSpPr txBox="1">
              <a:spLocks noChangeArrowheads="1"/>
            </p:cNvSpPr>
            <p:nvPr/>
          </p:nvSpPr>
          <p:spPr bwMode="auto">
            <a:xfrm>
              <a:off x="2114" y="1198"/>
              <a:ext cx="196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x</a:t>
              </a:r>
              <a:endParaRPr lang="en-US" sz="2000"/>
            </a:p>
          </p:txBody>
        </p:sp>
        <p:sp>
          <p:nvSpPr>
            <p:cNvPr id="2518058" name="Text Box 42"/>
            <p:cNvSpPr txBox="1">
              <a:spLocks noChangeArrowheads="1"/>
            </p:cNvSpPr>
            <p:nvPr/>
          </p:nvSpPr>
          <p:spPr bwMode="auto">
            <a:xfrm rot="-5400000">
              <a:off x="1686" y="2907"/>
              <a:ext cx="10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LW r3, 17(r1)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194425" y="2054225"/>
            <a:ext cx="1265238" cy="539750"/>
            <a:chOff x="3902" y="1294"/>
            <a:chExt cx="797" cy="340"/>
          </a:xfrm>
        </p:grpSpPr>
        <p:sp>
          <p:nvSpPr>
            <p:cNvPr id="2518060" name="Text Box 44"/>
            <p:cNvSpPr txBox="1">
              <a:spLocks noChangeArrowheads="1"/>
            </p:cNvSpPr>
            <p:nvPr/>
          </p:nvSpPr>
          <p:spPr bwMode="auto">
            <a:xfrm>
              <a:off x="3902" y="1294"/>
              <a:ext cx="79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reg[1]+17</a:t>
              </a:r>
              <a:endParaRPr lang="en-US" sz="2000"/>
            </a:p>
          </p:txBody>
        </p:sp>
        <p:sp>
          <p:nvSpPr>
            <p:cNvPr id="2518061" name="Line 45"/>
            <p:cNvSpPr>
              <a:spLocks noChangeShapeType="1"/>
            </p:cNvSpPr>
            <p:nvPr/>
          </p:nvSpPr>
          <p:spPr bwMode="auto">
            <a:xfrm>
              <a:off x="4044" y="1634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352800" y="1676400"/>
            <a:ext cx="2211388" cy="2073275"/>
            <a:chOff x="2112" y="1056"/>
            <a:chExt cx="1393" cy="1306"/>
          </a:xfrm>
        </p:grpSpPr>
        <p:sp>
          <p:nvSpPr>
            <p:cNvPr id="2518063" name="Line 47"/>
            <p:cNvSpPr>
              <a:spLocks noChangeShapeType="1"/>
            </p:cNvSpPr>
            <p:nvPr/>
          </p:nvSpPr>
          <p:spPr bwMode="auto">
            <a:xfrm>
              <a:off x="2112" y="1680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64" name="Line 48"/>
            <p:cNvSpPr>
              <a:spLocks noChangeShapeType="1"/>
            </p:cNvSpPr>
            <p:nvPr/>
          </p:nvSpPr>
          <p:spPr bwMode="auto">
            <a:xfrm>
              <a:off x="2112" y="2112"/>
              <a:ext cx="134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65" name="Line 49"/>
            <p:cNvSpPr>
              <a:spLocks noChangeShapeType="1"/>
            </p:cNvSpPr>
            <p:nvPr/>
          </p:nvSpPr>
          <p:spPr bwMode="auto">
            <a:xfrm>
              <a:off x="3072" y="1359"/>
              <a:ext cx="41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66" name="Text Box 50"/>
            <p:cNvSpPr txBox="1">
              <a:spLocks noChangeArrowheads="1"/>
            </p:cNvSpPr>
            <p:nvPr/>
          </p:nvSpPr>
          <p:spPr bwMode="auto">
            <a:xfrm>
              <a:off x="2640" y="2112"/>
              <a:ext cx="29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17</a:t>
              </a:r>
              <a:endParaRPr lang="en-US" sz="2000"/>
            </a:p>
          </p:txBody>
        </p:sp>
        <p:sp>
          <p:nvSpPr>
            <p:cNvPr id="2518067" name="Text Box 51"/>
            <p:cNvSpPr txBox="1">
              <a:spLocks noChangeArrowheads="1"/>
            </p:cNvSpPr>
            <p:nvPr/>
          </p:nvSpPr>
          <p:spPr bwMode="auto">
            <a:xfrm>
              <a:off x="2980" y="1056"/>
              <a:ext cx="52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reg[1]</a:t>
              </a:r>
              <a:endParaRPr lang="en-US" sz="2000"/>
            </a:p>
          </p:txBody>
        </p:sp>
        <p:sp>
          <p:nvSpPr>
            <p:cNvPr id="2518068" name="Line 52"/>
            <p:cNvSpPr>
              <a:spLocks noChangeShapeType="1"/>
            </p:cNvSpPr>
            <p:nvPr/>
          </p:nvSpPr>
          <p:spPr bwMode="auto">
            <a:xfrm>
              <a:off x="2112" y="1872"/>
              <a:ext cx="33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18069" name="Freeform 53"/>
          <p:cNvSpPr>
            <a:spLocks/>
          </p:cNvSpPr>
          <p:nvPr/>
        </p:nvSpPr>
        <p:spPr bwMode="auto">
          <a:xfrm>
            <a:off x="4191000" y="1295400"/>
            <a:ext cx="3962400" cy="1295400"/>
          </a:xfrm>
          <a:custGeom>
            <a:avLst/>
            <a:gdLst/>
            <a:ahLst/>
            <a:cxnLst>
              <a:cxn ang="0">
                <a:pos x="2496" y="816"/>
              </a:cxn>
              <a:cxn ang="0">
                <a:pos x="2496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496" h="816">
                <a:moveTo>
                  <a:pt x="2496" y="816"/>
                </a:moveTo>
                <a:lnTo>
                  <a:pt x="2496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7848600" y="2476500"/>
            <a:ext cx="625475" cy="1574800"/>
            <a:chOff x="4944" y="1560"/>
            <a:chExt cx="394" cy="992"/>
          </a:xfrm>
        </p:grpSpPr>
        <p:sp>
          <p:nvSpPr>
            <p:cNvPr id="2518071" name="Line 55"/>
            <p:cNvSpPr>
              <a:spLocks noChangeShapeType="1"/>
            </p:cNvSpPr>
            <p:nvPr/>
          </p:nvSpPr>
          <p:spPr bwMode="auto">
            <a:xfrm>
              <a:off x="4944" y="1632"/>
              <a:ext cx="192" cy="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72" name="Text Box 56"/>
            <p:cNvSpPr txBox="1">
              <a:spLocks noChangeArrowheads="1"/>
            </p:cNvSpPr>
            <p:nvPr/>
          </p:nvSpPr>
          <p:spPr bwMode="auto">
            <a:xfrm rot="-5400000">
              <a:off x="4717" y="1931"/>
              <a:ext cx="992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MEM[r1+17]</a:t>
              </a:r>
              <a:endParaRPr lang="en-US" sz="2000"/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1524000" y="2459038"/>
            <a:ext cx="381000" cy="1363662"/>
            <a:chOff x="960" y="1549"/>
            <a:chExt cx="240" cy="859"/>
          </a:xfrm>
        </p:grpSpPr>
        <p:sp>
          <p:nvSpPr>
            <p:cNvPr id="2518074" name="Line 58"/>
            <p:cNvSpPr>
              <a:spLocks noChangeShapeType="1"/>
            </p:cNvSpPr>
            <p:nvPr/>
          </p:nvSpPr>
          <p:spPr bwMode="auto">
            <a:xfrm>
              <a:off x="1200" y="1549"/>
              <a:ext cx="0" cy="85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75" name="Line 59"/>
            <p:cNvSpPr>
              <a:spLocks noChangeShapeType="1"/>
            </p:cNvSpPr>
            <p:nvPr/>
          </p:nvSpPr>
          <p:spPr bwMode="auto">
            <a:xfrm flipH="1">
              <a:off x="960" y="240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762000" y="2435225"/>
            <a:ext cx="762000" cy="1374775"/>
            <a:chOff x="480" y="1534"/>
            <a:chExt cx="480" cy="866"/>
          </a:xfrm>
        </p:grpSpPr>
        <p:sp>
          <p:nvSpPr>
            <p:cNvPr id="2518077" name="Line 61"/>
            <p:cNvSpPr>
              <a:spLocks noChangeShapeType="1"/>
            </p:cNvSpPr>
            <p:nvPr/>
          </p:nvSpPr>
          <p:spPr bwMode="auto">
            <a:xfrm flipH="1">
              <a:off x="480" y="2400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78" name="Line 62"/>
            <p:cNvSpPr>
              <a:spLocks noChangeShapeType="1"/>
            </p:cNvSpPr>
            <p:nvPr/>
          </p:nvSpPr>
          <p:spPr bwMode="auto">
            <a:xfrm flipV="1">
              <a:off x="480" y="1534"/>
              <a:ext cx="0" cy="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8079" name="Line 63"/>
            <p:cNvSpPr>
              <a:spLocks noChangeShapeType="1"/>
            </p:cNvSpPr>
            <p:nvPr/>
          </p:nvSpPr>
          <p:spPr bwMode="auto">
            <a:xfrm>
              <a:off x="480" y="1534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 err="1">
                <a:latin typeface="Courier New" pitchFamily="-65" charset="0"/>
              </a:rPr>
              <a:t>lw</a:t>
            </a:r>
            <a:r>
              <a:rPr lang="en-US" b="1" dirty="0"/>
              <a:t> </a:t>
            </a:r>
            <a:r>
              <a:rPr lang="en-US" dirty="0"/>
              <a:t>Instruction</a:t>
            </a:r>
          </a:p>
        </p:txBody>
      </p:sp>
      <p:sp>
        <p:nvSpPr>
          <p:cNvPr id="2518019" name="Text Box 3"/>
          <p:cNvSpPr txBox="1">
            <a:spLocks noChangeArrowheads="1"/>
          </p:cNvSpPr>
          <p:nvPr/>
        </p:nvSpPr>
        <p:spPr bwMode="auto">
          <a:xfrm rot="-5400000">
            <a:off x="1089819" y="2237582"/>
            <a:ext cx="50165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/>
              <a:t>PC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51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8053" grpId="0" animBg="1"/>
      <p:bldP spid="25180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Datapath Summary</a:t>
            </a:r>
          </a:p>
        </p:txBody>
      </p:sp>
      <p:sp>
        <p:nvSpPr>
          <p:cNvPr id="252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datapath based on data transfers required to perform instructions</a:t>
            </a:r>
          </a:p>
          <a:p>
            <a:r>
              <a:rPr lang="en-US"/>
              <a:t>A controller causes the right transfers to happen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2743200"/>
            <a:ext cx="7391400" cy="2927350"/>
            <a:chOff x="624" y="1804"/>
            <a:chExt cx="4656" cy="1844"/>
          </a:xfrm>
        </p:grpSpPr>
        <p:sp>
          <p:nvSpPr>
            <p:cNvPr id="2520070" name="Rectangle 6"/>
            <p:cNvSpPr>
              <a:spLocks noChangeArrowheads="1"/>
            </p:cNvSpPr>
            <p:nvPr/>
          </p:nvSpPr>
          <p:spPr bwMode="auto">
            <a:xfrm>
              <a:off x="864" y="2140"/>
              <a:ext cx="240" cy="81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69" name="Text Box 5"/>
            <p:cNvSpPr txBox="1">
              <a:spLocks noChangeArrowheads="1"/>
            </p:cNvSpPr>
            <p:nvPr/>
          </p:nvSpPr>
          <p:spPr bwMode="auto">
            <a:xfrm rot="-5400000">
              <a:off x="831" y="2389"/>
              <a:ext cx="31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/>
                <a:t>PC</a:t>
              </a:r>
            </a:p>
          </p:txBody>
        </p:sp>
        <p:sp>
          <p:nvSpPr>
            <p:cNvPr id="2520071" name="Rectangle 7"/>
            <p:cNvSpPr>
              <a:spLocks noChangeArrowheads="1"/>
            </p:cNvSpPr>
            <p:nvPr/>
          </p:nvSpPr>
          <p:spPr bwMode="auto">
            <a:xfrm rot="-5400000">
              <a:off x="1296" y="2332"/>
              <a:ext cx="1248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instruction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520072" name="AutoShape 8"/>
            <p:cNvSpPr>
              <a:spLocks noChangeArrowheads="1"/>
            </p:cNvSpPr>
            <p:nvPr/>
          </p:nvSpPr>
          <p:spPr bwMode="auto">
            <a:xfrm>
              <a:off x="1248" y="3042"/>
              <a:ext cx="231" cy="34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+4</a:t>
              </a:r>
            </a:p>
          </p:txBody>
        </p:sp>
        <p:sp>
          <p:nvSpPr>
            <p:cNvPr id="2520073" name="Line 9"/>
            <p:cNvSpPr>
              <a:spLocks noChangeShapeType="1"/>
            </p:cNvSpPr>
            <p:nvPr/>
          </p:nvSpPr>
          <p:spPr bwMode="auto">
            <a:xfrm>
              <a:off x="1104" y="252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74" name="Rectangle 10"/>
            <p:cNvSpPr>
              <a:spLocks noChangeArrowheads="1"/>
            </p:cNvSpPr>
            <p:nvPr/>
          </p:nvSpPr>
          <p:spPr bwMode="auto">
            <a:xfrm>
              <a:off x="2592" y="2140"/>
              <a:ext cx="624" cy="816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75" name="Line 11"/>
            <p:cNvSpPr>
              <a:spLocks noChangeShapeType="1"/>
            </p:cNvSpPr>
            <p:nvPr/>
          </p:nvSpPr>
          <p:spPr bwMode="auto">
            <a:xfrm>
              <a:off x="2256" y="24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76" name="Line 12"/>
            <p:cNvSpPr>
              <a:spLocks noChangeShapeType="1"/>
            </p:cNvSpPr>
            <p:nvPr/>
          </p:nvSpPr>
          <p:spPr bwMode="auto">
            <a:xfrm>
              <a:off x="2256" y="2663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77" name="Line 13"/>
            <p:cNvSpPr>
              <a:spLocks noChangeShapeType="1"/>
            </p:cNvSpPr>
            <p:nvPr/>
          </p:nvSpPr>
          <p:spPr bwMode="auto">
            <a:xfrm>
              <a:off x="2256" y="28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78" name="Text Box 14"/>
            <p:cNvSpPr txBox="1">
              <a:spLocks noChangeArrowheads="1"/>
            </p:cNvSpPr>
            <p:nvPr/>
          </p:nvSpPr>
          <p:spPr bwMode="auto">
            <a:xfrm>
              <a:off x="2247" y="2610"/>
              <a:ext cx="214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rt</a:t>
              </a:r>
            </a:p>
          </p:txBody>
        </p:sp>
        <p:sp>
          <p:nvSpPr>
            <p:cNvPr id="2520079" name="Text Box 15"/>
            <p:cNvSpPr txBox="1">
              <a:spLocks noChangeArrowheads="1"/>
            </p:cNvSpPr>
            <p:nvPr/>
          </p:nvSpPr>
          <p:spPr bwMode="auto">
            <a:xfrm>
              <a:off x="2219" y="2418"/>
              <a:ext cx="249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rs</a:t>
              </a:r>
            </a:p>
          </p:txBody>
        </p:sp>
        <p:sp>
          <p:nvSpPr>
            <p:cNvPr id="2520080" name="Text Box 16"/>
            <p:cNvSpPr txBox="1">
              <a:spLocks noChangeArrowheads="1"/>
            </p:cNvSpPr>
            <p:nvPr/>
          </p:nvSpPr>
          <p:spPr bwMode="auto">
            <a:xfrm>
              <a:off x="2228" y="2178"/>
              <a:ext cx="25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rd</a:t>
              </a:r>
            </a:p>
          </p:txBody>
        </p:sp>
        <p:sp>
          <p:nvSpPr>
            <p:cNvPr id="2520081" name="Text Box 17"/>
            <p:cNvSpPr txBox="1">
              <a:spLocks noChangeArrowheads="1"/>
            </p:cNvSpPr>
            <p:nvPr/>
          </p:nvSpPr>
          <p:spPr bwMode="auto">
            <a:xfrm rot="-5400000">
              <a:off x="2517" y="2398"/>
              <a:ext cx="73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registers</a:t>
              </a:r>
            </a:p>
          </p:txBody>
        </p:sp>
        <p:sp>
          <p:nvSpPr>
            <p:cNvPr id="2520083" name="Freeform 19"/>
            <p:cNvSpPr>
              <a:spLocks/>
            </p:cNvSpPr>
            <p:nvPr/>
          </p:nvSpPr>
          <p:spPr bwMode="auto">
            <a:xfrm>
              <a:off x="3648" y="2178"/>
              <a:ext cx="528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8" y="192"/>
                </a:cxn>
                <a:cxn ang="0">
                  <a:pos x="528" y="672"/>
                </a:cxn>
                <a:cxn ang="0">
                  <a:pos x="0" y="960"/>
                </a:cxn>
                <a:cxn ang="0">
                  <a:pos x="0" y="528"/>
                </a:cxn>
                <a:cxn ang="0">
                  <a:pos x="48" y="480"/>
                </a:cxn>
                <a:cxn ang="0">
                  <a:pos x="0" y="432"/>
                </a:cxn>
                <a:cxn ang="0">
                  <a:pos x="0" y="0"/>
                </a:cxn>
              </a:cxnLst>
              <a:rect l="0" t="0" r="r" b="b"/>
              <a:pathLst>
                <a:path w="528" h="960">
                  <a:moveTo>
                    <a:pt x="0" y="0"/>
                  </a:moveTo>
                  <a:lnTo>
                    <a:pt x="528" y="192"/>
                  </a:lnTo>
                  <a:lnTo>
                    <a:pt x="528" y="672"/>
                  </a:lnTo>
                  <a:lnTo>
                    <a:pt x="0" y="960"/>
                  </a:lnTo>
                  <a:lnTo>
                    <a:pt x="0" y="528"/>
                  </a:lnTo>
                  <a:lnTo>
                    <a:pt x="48" y="480"/>
                  </a:lnTo>
                  <a:lnTo>
                    <a:pt x="0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84" name="Line 20"/>
            <p:cNvSpPr>
              <a:spLocks noChangeShapeType="1"/>
            </p:cNvSpPr>
            <p:nvPr/>
          </p:nvSpPr>
          <p:spPr bwMode="auto">
            <a:xfrm>
              <a:off x="4176" y="261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85" name="Line 21"/>
            <p:cNvSpPr>
              <a:spLocks noChangeShapeType="1"/>
            </p:cNvSpPr>
            <p:nvPr/>
          </p:nvSpPr>
          <p:spPr bwMode="auto">
            <a:xfrm>
              <a:off x="3216" y="2860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86" name="Line 22"/>
            <p:cNvSpPr>
              <a:spLocks noChangeShapeType="1"/>
            </p:cNvSpPr>
            <p:nvPr/>
          </p:nvSpPr>
          <p:spPr bwMode="auto">
            <a:xfrm>
              <a:off x="2237" y="3081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87" name="Line 23"/>
            <p:cNvSpPr>
              <a:spLocks noChangeShapeType="1"/>
            </p:cNvSpPr>
            <p:nvPr/>
          </p:nvSpPr>
          <p:spPr bwMode="auto">
            <a:xfrm>
              <a:off x="3216" y="2347"/>
              <a:ext cx="4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88" name="Rectangle 24"/>
            <p:cNvSpPr>
              <a:spLocks noChangeArrowheads="1"/>
            </p:cNvSpPr>
            <p:nvPr/>
          </p:nvSpPr>
          <p:spPr bwMode="auto">
            <a:xfrm rot="-5400000">
              <a:off x="4128" y="2428"/>
              <a:ext cx="1248" cy="67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Data</a:t>
              </a:r>
            </a:p>
            <a:p>
              <a:pPr algn="ctr"/>
              <a:r>
                <a:rPr lang="en-US" sz="2000"/>
                <a:t>memory</a:t>
              </a:r>
            </a:p>
          </p:txBody>
        </p:sp>
        <p:sp>
          <p:nvSpPr>
            <p:cNvPr id="2520089" name="Line 25"/>
            <p:cNvSpPr>
              <a:spLocks noChangeShapeType="1"/>
            </p:cNvSpPr>
            <p:nvPr/>
          </p:nvSpPr>
          <p:spPr bwMode="auto">
            <a:xfrm>
              <a:off x="3360" y="286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0" name="Line 26"/>
            <p:cNvSpPr>
              <a:spLocks noChangeShapeType="1"/>
            </p:cNvSpPr>
            <p:nvPr/>
          </p:nvSpPr>
          <p:spPr bwMode="auto">
            <a:xfrm>
              <a:off x="3360" y="310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1" name="Line 27"/>
            <p:cNvSpPr>
              <a:spLocks noChangeShapeType="1"/>
            </p:cNvSpPr>
            <p:nvPr/>
          </p:nvSpPr>
          <p:spPr bwMode="auto">
            <a:xfrm>
              <a:off x="3360" y="3292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2" name="Line 28"/>
            <p:cNvSpPr>
              <a:spLocks noChangeShapeType="1"/>
            </p:cNvSpPr>
            <p:nvPr/>
          </p:nvSpPr>
          <p:spPr bwMode="auto">
            <a:xfrm>
              <a:off x="5088" y="261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3" name="Line 29"/>
            <p:cNvSpPr>
              <a:spLocks noChangeShapeType="1"/>
            </p:cNvSpPr>
            <p:nvPr/>
          </p:nvSpPr>
          <p:spPr bwMode="auto">
            <a:xfrm flipV="1">
              <a:off x="5280" y="1804"/>
              <a:ext cx="0" cy="8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4" name="Line 30"/>
            <p:cNvSpPr>
              <a:spLocks noChangeShapeType="1"/>
            </p:cNvSpPr>
            <p:nvPr/>
          </p:nvSpPr>
          <p:spPr bwMode="auto">
            <a:xfrm flipH="1">
              <a:off x="2758" y="1804"/>
              <a:ext cx="25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5" name="Line 31"/>
            <p:cNvSpPr>
              <a:spLocks noChangeShapeType="1"/>
            </p:cNvSpPr>
            <p:nvPr/>
          </p:nvSpPr>
          <p:spPr bwMode="auto">
            <a:xfrm>
              <a:off x="2758" y="180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6" name="Text Box 32"/>
            <p:cNvSpPr txBox="1">
              <a:spLocks noChangeArrowheads="1"/>
            </p:cNvSpPr>
            <p:nvPr/>
          </p:nvSpPr>
          <p:spPr bwMode="auto">
            <a:xfrm>
              <a:off x="2228" y="3052"/>
              <a:ext cx="418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/>
                <a:t>imm</a:t>
              </a:r>
            </a:p>
          </p:txBody>
        </p:sp>
        <p:sp>
          <p:nvSpPr>
            <p:cNvPr id="2520097" name="Line 33"/>
            <p:cNvSpPr>
              <a:spLocks noChangeShapeType="1"/>
            </p:cNvSpPr>
            <p:nvPr/>
          </p:nvSpPr>
          <p:spPr bwMode="auto">
            <a:xfrm>
              <a:off x="1344" y="2524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8" name="AutoShape 34"/>
            <p:cNvSpPr>
              <a:spLocks noChangeArrowheads="1"/>
            </p:cNvSpPr>
            <p:nvPr/>
          </p:nvSpPr>
          <p:spPr bwMode="auto">
            <a:xfrm>
              <a:off x="864" y="3138"/>
              <a:ext cx="240" cy="51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99" name="Line 35"/>
            <p:cNvSpPr>
              <a:spLocks noChangeShapeType="1"/>
            </p:cNvSpPr>
            <p:nvPr/>
          </p:nvSpPr>
          <p:spPr bwMode="auto">
            <a:xfrm flipH="1">
              <a:off x="1104" y="327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00" name="Line 36"/>
            <p:cNvSpPr>
              <a:spLocks noChangeShapeType="1"/>
            </p:cNvSpPr>
            <p:nvPr/>
          </p:nvSpPr>
          <p:spPr bwMode="auto">
            <a:xfrm>
              <a:off x="2646" y="3081"/>
              <a:ext cx="0" cy="4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01" name="Line 37"/>
            <p:cNvSpPr>
              <a:spLocks noChangeShapeType="1"/>
            </p:cNvSpPr>
            <p:nvPr/>
          </p:nvSpPr>
          <p:spPr bwMode="auto">
            <a:xfrm flipH="1">
              <a:off x="1104" y="3504"/>
              <a:ext cx="154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02" name="Line 38"/>
            <p:cNvSpPr>
              <a:spLocks noChangeShapeType="1"/>
            </p:cNvSpPr>
            <p:nvPr/>
          </p:nvSpPr>
          <p:spPr bwMode="auto">
            <a:xfrm flipH="1">
              <a:off x="624" y="338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03" name="Line 39"/>
            <p:cNvSpPr>
              <a:spLocks noChangeShapeType="1"/>
            </p:cNvSpPr>
            <p:nvPr/>
          </p:nvSpPr>
          <p:spPr bwMode="auto">
            <a:xfrm flipV="1">
              <a:off x="624" y="2524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04" name="Line 40"/>
            <p:cNvSpPr>
              <a:spLocks noChangeShapeType="1"/>
            </p:cNvSpPr>
            <p:nvPr/>
          </p:nvSpPr>
          <p:spPr bwMode="auto">
            <a:xfrm>
              <a:off x="624" y="252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082" name="Text Box 18"/>
            <p:cNvSpPr txBox="1">
              <a:spLocks noChangeArrowheads="1"/>
            </p:cNvSpPr>
            <p:nvPr/>
          </p:nvSpPr>
          <p:spPr bwMode="auto">
            <a:xfrm>
              <a:off x="3723" y="2529"/>
              <a:ext cx="427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/>
                <a:t>ALU</a:t>
              </a:r>
              <a:endParaRPr lang="en-US" sz="2400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914400" y="5105400"/>
            <a:ext cx="7391400" cy="1295400"/>
            <a:chOff x="576" y="3216"/>
            <a:chExt cx="4656" cy="816"/>
          </a:xfrm>
        </p:grpSpPr>
        <p:sp>
          <p:nvSpPr>
            <p:cNvPr id="2520106" name="AutoShape 42"/>
            <p:cNvSpPr>
              <a:spLocks noChangeArrowheads="1"/>
            </p:cNvSpPr>
            <p:nvPr/>
          </p:nvSpPr>
          <p:spPr bwMode="auto">
            <a:xfrm>
              <a:off x="576" y="3696"/>
              <a:ext cx="4656" cy="336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800" b="1">
                  <a:solidFill>
                    <a:schemeClr val="accent2"/>
                  </a:solidFill>
                </a:rPr>
                <a:t>Controller</a:t>
              </a:r>
              <a:endParaRPr lang="en-US" sz="2000"/>
            </a:p>
          </p:txBody>
        </p:sp>
        <p:sp>
          <p:nvSpPr>
            <p:cNvPr id="2520107" name="Line 43"/>
            <p:cNvSpPr>
              <a:spLocks noChangeShapeType="1"/>
            </p:cNvSpPr>
            <p:nvPr/>
          </p:nvSpPr>
          <p:spPr bwMode="auto">
            <a:xfrm>
              <a:off x="1872" y="3216"/>
              <a:ext cx="0" cy="48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08" name="Text Box 44"/>
            <p:cNvSpPr txBox="1">
              <a:spLocks noChangeArrowheads="1"/>
            </p:cNvSpPr>
            <p:nvPr/>
          </p:nvSpPr>
          <p:spPr bwMode="auto">
            <a:xfrm>
              <a:off x="1884" y="3447"/>
              <a:ext cx="1077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opcode, funct</a:t>
              </a:r>
            </a:p>
          </p:txBody>
        </p:sp>
      </p:grp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1066800" y="4556125"/>
            <a:ext cx="6400800" cy="1363663"/>
            <a:chOff x="672" y="2870"/>
            <a:chExt cx="4032" cy="859"/>
          </a:xfrm>
        </p:grpSpPr>
        <p:sp>
          <p:nvSpPr>
            <p:cNvPr id="2520110" name="Line 46"/>
            <p:cNvSpPr>
              <a:spLocks noChangeShapeType="1"/>
            </p:cNvSpPr>
            <p:nvPr/>
          </p:nvSpPr>
          <p:spPr bwMode="auto">
            <a:xfrm flipV="1">
              <a:off x="912" y="3572"/>
              <a:ext cx="0" cy="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11" name="Line 47"/>
            <p:cNvSpPr>
              <a:spLocks noChangeShapeType="1"/>
            </p:cNvSpPr>
            <p:nvPr/>
          </p:nvSpPr>
          <p:spPr bwMode="auto">
            <a:xfrm flipV="1">
              <a:off x="672" y="2880"/>
              <a:ext cx="153" cy="8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12" name="Line 48"/>
            <p:cNvSpPr>
              <a:spLocks noChangeShapeType="1"/>
            </p:cNvSpPr>
            <p:nvPr/>
          </p:nvSpPr>
          <p:spPr bwMode="auto">
            <a:xfrm flipV="1">
              <a:off x="1296" y="331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13" name="Line 49"/>
            <p:cNvSpPr>
              <a:spLocks noChangeShapeType="1"/>
            </p:cNvSpPr>
            <p:nvPr/>
          </p:nvSpPr>
          <p:spPr bwMode="auto">
            <a:xfrm flipV="1">
              <a:off x="1727" y="3202"/>
              <a:ext cx="0" cy="4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14" name="Line 50"/>
            <p:cNvSpPr>
              <a:spLocks noChangeShapeType="1"/>
            </p:cNvSpPr>
            <p:nvPr/>
          </p:nvSpPr>
          <p:spPr bwMode="auto">
            <a:xfrm flipV="1">
              <a:off x="3072" y="2870"/>
              <a:ext cx="0" cy="8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15" name="Line 51"/>
            <p:cNvSpPr>
              <a:spLocks noChangeShapeType="1"/>
            </p:cNvSpPr>
            <p:nvPr/>
          </p:nvSpPr>
          <p:spPr bwMode="auto">
            <a:xfrm flipV="1">
              <a:off x="3840" y="2903"/>
              <a:ext cx="0" cy="8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0116" name="Line 52"/>
            <p:cNvSpPr>
              <a:spLocks noChangeShapeType="1"/>
            </p:cNvSpPr>
            <p:nvPr/>
          </p:nvSpPr>
          <p:spPr bwMode="auto">
            <a:xfrm flipV="1">
              <a:off x="4704" y="3312"/>
              <a:ext cx="0" cy="3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006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Hardware Is Needed? (1/2)</a:t>
            </a:r>
          </a:p>
        </p:txBody>
      </p:sp>
      <p:sp>
        <p:nvSpPr>
          <p:cNvPr id="252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PC: a register which keeps track of memory addr of the next instruction</a:t>
            </a:r>
          </a:p>
          <a:p>
            <a:r>
              <a:rPr lang="en-US"/>
              <a:t>General Purpose Registers</a:t>
            </a:r>
          </a:p>
          <a:p>
            <a:pPr lvl="1"/>
            <a:r>
              <a:rPr lang="en-US"/>
              <a:t>used in Stages 2 (Read) and 5 (Write)</a:t>
            </a:r>
          </a:p>
          <a:p>
            <a:pPr lvl="1"/>
            <a:r>
              <a:rPr lang="en-US"/>
              <a:t>MIPS has 32 of these</a:t>
            </a:r>
          </a:p>
          <a:p>
            <a:r>
              <a:rPr lang="en-US"/>
              <a:t>Memory</a:t>
            </a:r>
          </a:p>
          <a:p>
            <a:pPr lvl="1"/>
            <a:r>
              <a:rPr lang="en-US"/>
              <a:t>used in Stages 1 (Fetch) and 4 (R/W)</a:t>
            </a:r>
          </a:p>
          <a:p>
            <a:pPr lvl="1"/>
            <a:r>
              <a:rPr lang="en-US"/>
              <a:t>cache system makes these two stages as fast as the others, on average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Hardware Is Needed? (2/2)</a:t>
            </a:r>
          </a:p>
        </p:txBody>
      </p:sp>
      <p:sp>
        <p:nvSpPr>
          <p:cNvPr id="25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ALU</a:t>
            </a:r>
          </a:p>
          <a:p>
            <a:pPr lvl="1"/>
            <a:r>
              <a:rPr lang="en-US" sz="2400" dirty="0"/>
              <a:t>used in Stage 3</a:t>
            </a:r>
          </a:p>
          <a:p>
            <a:pPr lvl="1"/>
            <a:r>
              <a:rPr lang="en-US" sz="2400" dirty="0"/>
              <a:t>something that performs all necessary functions: arithmetic, </a:t>
            </a:r>
            <a:r>
              <a:rPr lang="en-US" sz="2400" dirty="0" err="1"/>
              <a:t>logicals</a:t>
            </a:r>
            <a:r>
              <a:rPr lang="en-US" sz="2400" dirty="0"/>
              <a:t>, etc.</a:t>
            </a:r>
          </a:p>
          <a:p>
            <a:pPr lvl="1"/>
            <a:r>
              <a:rPr lang="en-US" sz="2400" dirty="0"/>
              <a:t>we’ll design details later</a:t>
            </a:r>
          </a:p>
          <a:p>
            <a:r>
              <a:rPr lang="en-US" sz="2800" dirty="0"/>
              <a:t>Miscellaneous Registers</a:t>
            </a:r>
          </a:p>
          <a:p>
            <a:pPr lvl="1"/>
            <a:r>
              <a:rPr lang="en-US" sz="2400" dirty="0"/>
              <a:t>In implementations with only one stage per clock cycle, registers are inserted between stages to hold intermediate data and control signals as they travels from stage to stage.</a:t>
            </a:r>
          </a:p>
          <a:p>
            <a:pPr lvl="1"/>
            <a:r>
              <a:rPr lang="en-US" sz="2400" dirty="0"/>
              <a:t>Note: Register is a general purpose term meaning something that stores bits.  Not all registers are in the “register file”.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clocking (1/2)</a:t>
            </a:r>
          </a:p>
        </p:txBody>
      </p:sp>
      <p:sp>
        <p:nvSpPr>
          <p:cNvPr id="252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Single Cycle CPU: All stages of an instruction are completed within one long clock cycle.  </a:t>
            </a:r>
          </a:p>
          <a:p>
            <a:pPr lvl="1"/>
            <a:r>
              <a:rPr lang="en-US"/>
              <a:t>The clock cycle is made sufficient long to allow each instruction to complete all stages without interruption and within one cycle.</a:t>
            </a:r>
          </a:p>
        </p:txBody>
      </p:sp>
      <p:sp>
        <p:nvSpPr>
          <p:cNvPr id="2526212" name="Text Box 4"/>
          <p:cNvSpPr txBox="1">
            <a:spLocks noChangeArrowheads="1"/>
          </p:cNvSpPr>
          <p:nvPr/>
        </p:nvSpPr>
        <p:spPr bwMode="auto">
          <a:xfrm>
            <a:off x="4953000" y="152400"/>
            <a:ext cx="3733800" cy="841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tx1"/>
                </a:solidFill>
                <a:latin typeface="18 VAG Rounded Bold   07390"/>
              </a:rPr>
              <a:t>For each instruction, how do we control the flow of information though the </a:t>
            </a:r>
            <a:r>
              <a:rPr lang="en-US" sz="2000" b="1" i="1" dirty="0" err="1">
                <a:solidFill>
                  <a:schemeClr val="tx1"/>
                </a:solidFill>
                <a:latin typeface="18 VAG Rounded Bold   07390"/>
              </a:rPr>
              <a:t>datapath</a:t>
            </a:r>
            <a:r>
              <a:rPr lang="en-US" sz="2000" b="1" i="1" dirty="0">
                <a:solidFill>
                  <a:schemeClr val="tx1"/>
                </a:solidFill>
                <a:latin typeface="18 VAG Rounded Bold   07390"/>
              </a:rPr>
              <a:t>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3733800"/>
            <a:ext cx="1970088" cy="701675"/>
            <a:chOff x="481" y="2832"/>
            <a:chExt cx="1603" cy="442"/>
          </a:xfrm>
        </p:grpSpPr>
        <p:sp>
          <p:nvSpPr>
            <p:cNvPr id="2526214" name="Text Box 6"/>
            <p:cNvSpPr txBox="1">
              <a:spLocks noChangeArrowheads="1"/>
            </p:cNvSpPr>
            <p:nvPr/>
          </p:nvSpPr>
          <p:spPr bwMode="auto">
            <a:xfrm>
              <a:off x="481" y="2832"/>
              <a:ext cx="1333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1. Instruction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Fetch</a:t>
              </a:r>
            </a:p>
          </p:txBody>
        </p:sp>
        <p:sp>
          <p:nvSpPr>
            <p:cNvPr id="2526215" name="Line 7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67013" y="3429000"/>
            <a:ext cx="1917700" cy="1311275"/>
            <a:chOff x="610" y="2640"/>
            <a:chExt cx="1474" cy="826"/>
          </a:xfrm>
        </p:grpSpPr>
        <p:sp>
          <p:nvSpPr>
            <p:cNvPr id="2526217" name="Text Box 9"/>
            <p:cNvSpPr txBox="1">
              <a:spLocks noChangeArrowheads="1"/>
            </p:cNvSpPr>
            <p:nvPr/>
          </p:nvSpPr>
          <p:spPr bwMode="auto">
            <a:xfrm>
              <a:off x="610" y="2640"/>
              <a:ext cx="1086" cy="8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2000">
                <a:solidFill>
                  <a:schemeClr val="accent2"/>
                </a:solidFill>
              </a:endParaRP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2. Decode/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    Register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Read</a:t>
              </a:r>
            </a:p>
          </p:txBody>
        </p:sp>
        <p:sp>
          <p:nvSpPr>
            <p:cNvPr id="2526218" name="Line 10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83113" y="3733800"/>
            <a:ext cx="1725612" cy="549275"/>
            <a:chOff x="526" y="2832"/>
            <a:chExt cx="1558" cy="346"/>
          </a:xfrm>
        </p:grpSpPr>
        <p:sp>
          <p:nvSpPr>
            <p:cNvPr id="2526220" name="Text Box 12"/>
            <p:cNvSpPr txBox="1">
              <a:spLocks noChangeArrowheads="1"/>
            </p:cNvSpPr>
            <p:nvPr/>
          </p:nvSpPr>
          <p:spPr bwMode="auto">
            <a:xfrm>
              <a:off x="526" y="2928"/>
              <a:ext cx="125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3. Execute</a:t>
              </a:r>
            </a:p>
          </p:txBody>
        </p:sp>
        <p:sp>
          <p:nvSpPr>
            <p:cNvPr id="2526221" name="Line 13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965825" y="3733800"/>
            <a:ext cx="1384300" cy="549275"/>
            <a:chOff x="37" y="2832"/>
            <a:chExt cx="2235" cy="346"/>
          </a:xfrm>
        </p:grpSpPr>
        <p:sp>
          <p:nvSpPr>
            <p:cNvPr id="2526223" name="Text Box 15"/>
            <p:cNvSpPr txBox="1">
              <a:spLocks noChangeArrowheads="1"/>
            </p:cNvSpPr>
            <p:nvPr/>
          </p:nvSpPr>
          <p:spPr bwMode="auto">
            <a:xfrm>
              <a:off x="37" y="2928"/>
              <a:ext cx="223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4. Memory</a:t>
              </a:r>
            </a:p>
          </p:txBody>
        </p:sp>
        <p:sp>
          <p:nvSpPr>
            <p:cNvPr id="2526224" name="Line 16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161213" y="3733800"/>
            <a:ext cx="1285875" cy="701675"/>
            <a:chOff x="424" y="2832"/>
            <a:chExt cx="1660" cy="442"/>
          </a:xfrm>
        </p:grpSpPr>
        <p:sp>
          <p:nvSpPr>
            <p:cNvPr id="2526226" name="Text Box 18"/>
            <p:cNvSpPr txBox="1">
              <a:spLocks noChangeArrowheads="1"/>
            </p:cNvSpPr>
            <p:nvPr/>
          </p:nvSpPr>
          <p:spPr bwMode="auto">
            <a:xfrm>
              <a:off x="424" y="2832"/>
              <a:ext cx="1459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5. Reg.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     Write</a:t>
              </a:r>
            </a:p>
          </p:txBody>
        </p:sp>
        <p:sp>
          <p:nvSpPr>
            <p:cNvPr id="2526227" name="Line 19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26228" name="Line 20"/>
          <p:cNvSpPr>
            <a:spLocks noChangeShapeType="1"/>
          </p:cNvSpPr>
          <p:nvPr/>
        </p:nvSpPr>
        <p:spPr bwMode="auto">
          <a:xfrm>
            <a:off x="609600" y="5257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229" name="Line 21"/>
          <p:cNvSpPr>
            <a:spLocks noChangeShapeType="1"/>
          </p:cNvSpPr>
          <p:nvPr/>
        </p:nvSpPr>
        <p:spPr bwMode="auto">
          <a:xfrm flipV="1">
            <a:off x="990600" y="4724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230" name="Line 22"/>
          <p:cNvSpPr>
            <a:spLocks noChangeShapeType="1"/>
          </p:cNvSpPr>
          <p:nvPr/>
        </p:nvSpPr>
        <p:spPr bwMode="auto">
          <a:xfrm>
            <a:off x="990600" y="47244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231" name="Line 23"/>
          <p:cNvSpPr>
            <a:spLocks noChangeShapeType="1"/>
          </p:cNvSpPr>
          <p:nvPr/>
        </p:nvSpPr>
        <p:spPr bwMode="auto">
          <a:xfrm>
            <a:off x="4572000" y="4724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232" name="Line 24"/>
          <p:cNvSpPr>
            <a:spLocks noChangeShapeType="1"/>
          </p:cNvSpPr>
          <p:nvPr/>
        </p:nvSpPr>
        <p:spPr bwMode="auto">
          <a:xfrm>
            <a:off x="4572000" y="5257800"/>
            <a:ext cx="388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233" name="Line 25"/>
          <p:cNvSpPr>
            <a:spLocks noChangeShapeType="1"/>
          </p:cNvSpPr>
          <p:nvPr/>
        </p:nvSpPr>
        <p:spPr bwMode="auto">
          <a:xfrm flipV="1">
            <a:off x="8458200" y="4724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234" name="Line 26"/>
          <p:cNvSpPr>
            <a:spLocks noChangeShapeType="1"/>
          </p:cNvSpPr>
          <p:nvPr/>
        </p:nvSpPr>
        <p:spPr bwMode="auto">
          <a:xfrm>
            <a:off x="8458200" y="47244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clocking (2/2)</a:t>
            </a:r>
          </a:p>
        </p:txBody>
      </p:sp>
      <p:sp>
        <p:nvSpPr>
          <p:cNvPr id="252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Multiple-cycle CPU: Only one stage of instruction per clock cycle.  </a:t>
            </a:r>
          </a:p>
          <a:p>
            <a:pPr lvl="1"/>
            <a:r>
              <a:rPr lang="en-US" dirty="0"/>
              <a:t>The clock is made as long as the </a:t>
            </a:r>
            <a:r>
              <a:rPr lang="en-US" dirty="0">
                <a:solidFill>
                  <a:schemeClr val="accent1"/>
                </a:solidFill>
              </a:rPr>
              <a:t>slowest </a:t>
            </a:r>
            <a:r>
              <a:rPr lang="en-US" dirty="0"/>
              <a:t>stage.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Several significant advantages over single cycle execution: Unused stages in a particular instruction can be skipped OR instructions can be pipelined (overlapped).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38200" y="2743200"/>
            <a:ext cx="1676400" cy="701675"/>
            <a:chOff x="528" y="1920"/>
            <a:chExt cx="1056" cy="442"/>
          </a:xfrm>
        </p:grpSpPr>
        <p:sp>
          <p:nvSpPr>
            <p:cNvPr id="2528262" name="Text Box 6"/>
            <p:cNvSpPr txBox="1">
              <a:spLocks noChangeArrowheads="1"/>
            </p:cNvSpPr>
            <p:nvPr/>
          </p:nvSpPr>
          <p:spPr bwMode="auto">
            <a:xfrm>
              <a:off x="528" y="1920"/>
              <a:ext cx="1032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1. Instruction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Fetch</a:t>
              </a:r>
            </a:p>
          </p:txBody>
        </p:sp>
        <p:sp>
          <p:nvSpPr>
            <p:cNvPr id="2528263" name="Line 7"/>
            <p:cNvSpPr>
              <a:spLocks noChangeShapeType="1"/>
            </p:cNvSpPr>
            <p:nvPr/>
          </p:nvSpPr>
          <p:spPr bwMode="auto">
            <a:xfrm>
              <a:off x="720" y="1920"/>
              <a:ext cx="86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90800" y="2438400"/>
            <a:ext cx="1576388" cy="1311275"/>
            <a:chOff x="1632" y="1728"/>
            <a:chExt cx="993" cy="826"/>
          </a:xfrm>
        </p:grpSpPr>
        <p:sp>
          <p:nvSpPr>
            <p:cNvPr id="2528265" name="Text Box 9"/>
            <p:cNvSpPr txBox="1">
              <a:spLocks noChangeArrowheads="1"/>
            </p:cNvSpPr>
            <p:nvPr/>
          </p:nvSpPr>
          <p:spPr bwMode="auto">
            <a:xfrm>
              <a:off x="1632" y="1728"/>
              <a:ext cx="890" cy="82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2000">
                <a:solidFill>
                  <a:schemeClr val="accent2"/>
                </a:solidFill>
              </a:endParaRP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2. Decode/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    Register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Read</a:t>
              </a:r>
            </a:p>
          </p:txBody>
        </p:sp>
        <p:sp>
          <p:nvSpPr>
            <p:cNvPr id="2528266" name="Line 10"/>
            <p:cNvSpPr>
              <a:spLocks noChangeShapeType="1"/>
            </p:cNvSpPr>
            <p:nvPr/>
          </p:nvSpPr>
          <p:spPr bwMode="auto">
            <a:xfrm>
              <a:off x="1730" y="1920"/>
              <a:ext cx="89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062413" y="2743200"/>
            <a:ext cx="1725612" cy="549275"/>
            <a:chOff x="526" y="2832"/>
            <a:chExt cx="1558" cy="346"/>
          </a:xfrm>
        </p:grpSpPr>
        <p:sp>
          <p:nvSpPr>
            <p:cNvPr id="2528268" name="Text Box 12"/>
            <p:cNvSpPr txBox="1">
              <a:spLocks noChangeArrowheads="1"/>
            </p:cNvSpPr>
            <p:nvPr/>
          </p:nvSpPr>
          <p:spPr bwMode="auto">
            <a:xfrm>
              <a:off x="526" y="2928"/>
              <a:ext cx="1250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3. Execute</a:t>
              </a:r>
            </a:p>
          </p:txBody>
        </p:sp>
        <p:sp>
          <p:nvSpPr>
            <p:cNvPr id="2528269" name="Line 13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86400" y="2743200"/>
            <a:ext cx="1384300" cy="549275"/>
            <a:chOff x="37" y="2832"/>
            <a:chExt cx="2235" cy="346"/>
          </a:xfrm>
        </p:grpSpPr>
        <p:sp>
          <p:nvSpPr>
            <p:cNvPr id="2528271" name="Text Box 15"/>
            <p:cNvSpPr txBox="1">
              <a:spLocks noChangeArrowheads="1"/>
            </p:cNvSpPr>
            <p:nvPr/>
          </p:nvSpPr>
          <p:spPr bwMode="auto">
            <a:xfrm>
              <a:off x="37" y="2928"/>
              <a:ext cx="2235" cy="25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4. Memory</a:t>
              </a:r>
            </a:p>
          </p:txBody>
        </p:sp>
        <p:sp>
          <p:nvSpPr>
            <p:cNvPr id="2528272" name="Line 16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7161213" y="2743200"/>
            <a:ext cx="1285875" cy="701675"/>
            <a:chOff x="424" y="2832"/>
            <a:chExt cx="1660" cy="442"/>
          </a:xfrm>
        </p:grpSpPr>
        <p:sp>
          <p:nvSpPr>
            <p:cNvPr id="2528274" name="Text Box 18"/>
            <p:cNvSpPr txBox="1">
              <a:spLocks noChangeArrowheads="1"/>
            </p:cNvSpPr>
            <p:nvPr/>
          </p:nvSpPr>
          <p:spPr bwMode="auto">
            <a:xfrm>
              <a:off x="424" y="2832"/>
              <a:ext cx="1459" cy="44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5. Reg.</a:t>
              </a:r>
            </a:p>
            <a:p>
              <a:pPr algn="ctr"/>
              <a:r>
                <a:rPr lang="en-US" sz="2000">
                  <a:solidFill>
                    <a:schemeClr val="accent2"/>
                  </a:solidFill>
                </a:rPr>
                <a:t>     Write</a:t>
              </a:r>
            </a:p>
          </p:txBody>
        </p:sp>
        <p:sp>
          <p:nvSpPr>
            <p:cNvPr id="2528275" name="Line 19"/>
            <p:cNvSpPr>
              <a:spLocks noChangeShapeType="1"/>
            </p:cNvSpPr>
            <p:nvPr/>
          </p:nvSpPr>
          <p:spPr bwMode="auto">
            <a:xfrm>
              <a:off x="729" y="2832"/>
              <a:ext cx="135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diamond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28276" name="Line 20"/>
          <p:cNvSpPr>
            <a:spLocks noChangeShapeType="1"/>
          </p:cNvSpPr>
          <p:nvPr/>
        </p:nvSpPr>
        <p:spPr bwMode="auto">
          <a:xfrm>
            <a:off x="914400" y="4267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77" name="Line 21"/>
          <p:cNvSpPr>
            <a:spLocks noChangeShapeType="1"/>
          </p:cNvSpPr>
          <p:nvPr/>
        </p:nvSpPr>
        <p:spPr bwMode="auto">
          <a:xfrm flipV="1">
            <a:off x="11430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78" name="Line 22"/>
          <p:cNvSpPr>
            <a:spLocks noChangeShapeType="1"/>
          </p:cNvSpPr>
          <p:nvPr/>
        </p:nvSpPr>
        <p:spPr bwMode="auto">
          <a:xfrm>
            <a:off x="1143000" y="3733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79" name="Line 23"/>
          <p:cNvSpPr>
            <a:spLocks noChangeShapeType="1"/>
          </p:cNvSpPr>
          <p:nvPr/>
        </p:nvSpPr>
        <p:spPr bwMode="auto">
          <a:xfrm>
            <a:off x="19812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0" name="Line 24"/>
          <p:cNvSpPr>
            <a:spLocks noChangeShapeType="1"/>
          </p:cNvSpPr>
          <p:nvPr/>
        </p:nvSpPr>
        <p:spPr bwMode="auto">
          <a:xfrm>
            <a:off x="1981200" y="4267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1" name="Line 25"/>
          <p:cNvSpPr>
            <a:spLocks noChangeShapeType="1"/>
          </p:cNvSpPr>
          <p:nvPr/>
        </p:nvSpPr>
        <p:spPr bwMode="auto">
          <a:xfrm>
            <a:off x="2438400" y="4267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2" name="Line 26"/>
          <p:cNvSpPr>
            <a:spLocks noChangeShapeType="1"/>
          </p:cNvSpPr>
          <p:nvPr/>
        </p:nvSpPr>
        <p:spPr bwMode="auto">
          <a:xfrm flipV="1">
            <a:off x="26670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3" name="Line 27"/>
          <p:cNvSpPr>
            <a:spLocks noChangeShapeType="1"/>
          </p:cNvSpPr>
          <p:nvPr/>
        </p:nvSpPr>
        <p:spPr bwMode="auto">
          <a:xfrm>
            <a:off x="2667000" y="3733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4" name="Line 28"/>
          <p:cNvSpPr>
            <a:spLocks noChangeShapeType="1"/>
          </p:cNvSpPr>
          <p:nvPr/>
        </p:nvSpPr>
        <p:spPr bwMode="auto">
          <a:xfrm>
            <a:off x="35052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5" name="Line 29"/>
          <p:cNvSpPr>
            <a:spLocks noChangeShapeType="1"/>
          </p:cNvSpPr>
          <p:nvPr/>
        </p:nvSpPr>
        <p:spPr bwMode="auto">
          <a:xfrm>
            <a:off x="3505200" y="4267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6" name="Line 30"/>
          <p:cNvSpPr>
            <a:spLocks noChangeShapeType="1"/>
          </p:cNvSpPr>
          <p:nvPr/>
        </p:nvSpPr>
        <p:spPr bwMode="auto">
          <a:xfrm>
            <a:off x="3962400" y="4267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7" name="Line 31"/>
          <p:cNvSpPr>
            <a:spLocks noChangeShapeType="1"/>
          </p:cNvSpPr>
          <p:nvPr/>
        </p:nvSpPr>
        <p:spPr bwMode="auto">
          <a:xfrm flipV="1">
            <a:off x="41910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8" name="Line 32"/>
          <p:cNvSpPr>
            <a:spLocks noChangeShapeType="1"/>
          </p:cNvSpPr>
          <p:nvPr/>
        </p:nvSpPr>
        <p:spPr bwMode="auto">
          <a:xfrm>
            <a:off x="4191000" y="3733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89" name="Line 33"/>
          <p:cNvSpPr>
            <a:spLocks noChangeShapeType="1"/>
          </p:cNvSpPr>
          <p:nvPr/>
        </p:nvSpPr>
        <p:spPr bwMode="auto">
          <a:xfrm>
            <a:off x="50292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0" name="Line 34"/>
          <p:cNvSpPr>
            <a:spLocks noChangeShapeType="1"/>
          </p:cNvSpPr>
          <p:nvPr/>
        </p:nvSpPr>
        <p:spPr bwMode="auto">
          <a:xfrm>
            <a:off x="5029200" y="4267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1" name="Line 35"/>
          <p:cNvSpPr>
            <a:spLocks noChangeShapeType="1"/>
          </p:cNvSpPr>
          <p:nvPr/>
        </p:nvSpPr>
        <p:spPr bwMode="auto">
          <a:xfrm>
            <a:off x="5486400" y="4267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2" name="Line 36"/>
          <p:cNvSpPr>
            <a:spLocks noChangeShapeType="1"/>
          </p:cNvSpPr>
          <p:nvPr/>
        </p:nvSpPr>
        <p:spPr bwMode="auto">
          <a:xfrm flipV="1">
            <a:off x="57150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3" name="Line 37"/>
          <p:cNvSpPr>
            <a:spLocks noChangeShapeType="1"/>
          </p:cNvSpPr>
          <p:nvPr/>
        </p:nvSpPr>
        <p:spPr bwMode="auto">
          <a:xfrm>
            <a:off x="5715000" y="3733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4" name="Line 38"/>
          <p:cNvSpPr>
            <a:spLocks noChangeShapeType="1"/>
          </p:cNvSpPr>
          <p:nvPr/>
        </p:nvSpPr>
        <p:spPr bwMode="auto">
          <a:xfrm>
            <a:off x="65532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5" name="Line 39"/>
          <p:cNvSpPr>
            <a:spLocks noChangeShapeType="1"/>
          </p:cNvSpPr>
          <p:nvPr/>
        </p:nvSpPr>
        <p:spPr bwMode="auto">
          <a:xfrm>
            <a:off x="6553200" y="4267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6" name="Line 40"/>
          <p:cNvSpPr>
            <a:spLocks noChangeShapeType="1"/>
          </p:cNvSpPr>
          <p:nvPr/>
        </p:nvSpPr>
        <p:spPr bwMode="auto">
          <a:xfrm>
            <a:off x="7010400" y="4267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7" name="Line 41"/>
          <p:cNvSpPr>
            <a:spLocks noChangeShapeType="1"/>
          </p:cNvSpPr>
          <p:nvPr/>
        </p:nvSpPr>
        <p:spPr bwMode="auto">
          <a:xfrm flipV="1">
            <a:off x="72390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8" name="Line 42"/>
          <p:cNvSpPr>
            <a:spLocks noChangeShapeType="1"/>
          </p:cNvSpPr>
          <p:nvPr/>
        </p:nvSpPr>
        <p:spPr bwMode="auto">
          <a:xfrm>
            <a:off x="7239000" y="3733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299" name="Line 43"/>
          <p:cNvSpPr>
            <a:spLocks noChangeShapeType="1"/>
          </p:cNvSpPr>
          <p:nvPr/>
        </p:nvSpPr>
        <p:spPr bwMode="auto">
          <a:xfrm>
            <a:off x="80772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300" name="Line 44"/>
          <p:cNvSpPr>
            <a:spLocks noChangeShapeType="1"/>
          </p:cNvSpPr>
          <p:nvPr/>
        </p:nvSpPr>
        <p:spPr bwMode="auto">
          <a:xfrm>
            <a:off x="8077200" y="42672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301" name="Line 45"/>
          <p:cNvSpPr>
            <a:spLocks noChangeShapeType="1"/>
          </p:cNvSpPr>
          <p:nvPr/>
        </p:nvSpPr>
        <p:spPr bwMode="auto">
          <a:xfrm>
            <a:off x="8763000" y="3733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4953000" y="152400"/>
            <a:ext cx="3733800" cy="8412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i="1" dirty="0">
                <a:solidFill>
                  <a:schemeClr val="tx1"/>
                </a:solidFill>
                <a:latin typeface="18 VAG Rounded Bold   07390"/>
              </a:rPr>
              <a:t>For each instruction, how do we control the flow of information though the </a:t>
            </a:r>
            <a:r>
              <a:rPr lang="en-US" sz="2000" b="1" i="1" dirty="0" err="1">
                <a:solidFill>
                  <a:schemeClr val="tx1"/>
                </a:solidFill>
                <a:latin typeface="18 VAG Rounded Bold   07390"/>
              </a:rPr>
              <a:t>datapath</a:t>
            </a:r>
            <a:r>
              <a:rPr lang="en-US" sz="2000" b="1" i="1" dirty="0">
                <a:solidFill>
                  <a:schemeClr val="tx1"/>
                </a:solidFill>
                <a:latin typeface="18 VAG Rounded Bold   0739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2974975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dirty="0"/>
              <a:t>If the destination </a:t>
            </a:r>
            <a:r>
              <a:rPr lang="en-US" dirty="0" err="1"/>
              <a:t>reg</a:t>
            </a:r>
            <a:r>
              <a:rPr lang="en-US" dirty="0"/>
              <a:t> is the same as the source </a:t>
            </a:r>
            <a:r>
              <a:rPr lang="en-US" dirty="0" err="1"/>
              <a:t>reg</a:t>
            </a:r>
            <a:r>
              <a:rPr lang="en-US" dirty="0"/>
              <a:t>, we</a:t>
            </a:r>
            <a:r>
              <a:rPr lang="en-US" dirty="0">
                <a:solidFill>
                  <a:srgbClr val="800080"/>
                </a:solidFill>
              </a:rPr>
              <a:t> could compute the incorrect value! </a:t>
            </a:r>
            <a:endParaRPr lang="en-US" dirty="0"/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dirty="0"/>
              <a:t>We’re going to be able to read 2 registers and write a 3</a:t>
            </a:r>
            <a:r>
              <a:rPr lang="en-US" baseline="30000" dirty="0"/>
              <a:t>rd</a:t>
            </a:r>
            <a:r>
              <a:rPr lang="en-US" dirty="0"/>
              <a:t> in </a:t>
            </a:r>
            <a:r>
              <a:rPr lang="en-US" dirty="0">
                <a:solidFill>
                  <a:srgbClr val="800080"/>
                </a:solidFill>
              </a:rPr>
              <a:t>1 cycle</a:t>
            </a:r>
            <a:endParaRPr lang="en-US" dirty="0"/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dirty="0" err="1"/>
              <a:t>Datapath</a:t>
            </a:r>
            <a:r>
              <a:rPr lang="en-US" dirty="0"/>
              <a:t> is hard, </a:t>
            </a:r>
            <a:r>
              <a:rPr lang="en-US" dirty="0">
                <a:solidFill>
                  <a:srgbClr val="800080"/>
                </a:solidFill>
              </a:rPr>
              <a:t>Control is easy</a:t>
            </a:r>
            <a:endParaRPr lang="en-US" dirty="0"/>
          </a:p>
        </p:txBody>
      </p:sp>
      <p:sp>
        <p:nvSpPr>
          <p:cNvPr id="2530308" name="Rectangle 4"/>
          <p:cNvSpPr>
            <a:spLocks noChangeArrowheads="1"/>
          </p:cNvSpPr>
          <p:nvPr/>
        </p:nvSpPr>
        <p:spPr bwMode="auto">
          <a:xfrm>
            <a:off x="7653338" y="3706813"/>
            <a:ext cx="1371600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ABC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0: </a:t>
            </a:r>
            <a:r>
              <a:rPr lang="en-US" sz="2400" b="1">
                <a:latin typeface="Courier New" pitchFamily="-65" charset="0"/>
              </a:rPr>
              <a:t>FFF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1: </a:t>
            </a:r>
            <a:r>
              <a:rPr lang="en-US" sz="2400" b="1">
                <a:latin typeface="Courier New" pitchFamily="-65" charset="0"/>
              </a:rPr>
              <a:t>FF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2: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3: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4: T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5: T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6: TT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7: TTT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2974975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/>
              <a:t>Truth table for mux with 4-bits of signals has 2</a:t>
            </a:r>
            <a:r>
              <a:rPr lang="en-US" baseline="30000"/>
              <a:t>4</a:t>
            </a:r>
            <a:r>
              <a:rPr lang="en-US"/>
              <a:t> rows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/>
              <a:t>We could cascade N 1-bit shifters to make 1 N-bit shifter for sll, srl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/>
              <a:t>If 1-bit adder delay is T, the N-bit adder delay would also be T</a:t>
            </a:r>
          </a:p>
        </p:txBody>
      </p:sp>
      <p:sp>
        <p:nvSpPr>
          <p:cNvPr id="2532356" name="Rectangle 4"/>
          <p:cNvSpPr>
            <a:spLocks noChangeArrowheads="1"/>
          </p:cNvSpPr>
          <p:nvPr/>
        </p:nvSpPr>
        <p:spPr bwMode="auto">
          <a:xfrm>
            <a:off x="7543800" y="3706813"/>
            <a:ext cx="1481138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ABC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1: </a:t>
            </a:r>
            <a:r>
              <a:rPr lang="en-US" sz="2400" b="1">
                <a:latin typeface="Courier New" pitchFamily="-65" charset="0"/>
              </a:rPr>
              <a:t>FFF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2: </a:t>
            </a:r>
            <a:r>
              <a:rPr lang="en-US" sz="2400" b="1">
                <a:latin typeface="Courier New" pitchFamily="-65" charset="0"/>
              </a:rPr>
              <a:t>FF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3: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4: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5: T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6: T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7: TT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8: TTT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733800"/>
            <a:ext cx="7467600" cy="2974975"/>
          </a:xfrm>
          <a:solidFill>
            <a:schemeClr val="bg1"/>
          </a:solidFill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/>
              <a:t>Truth table for mux with 4-bits of signals is 2</a:t>
            </a:r>
            <a:r>
              <a:rPr lang="en-US" baseline="30000"/>
              <a:t>4</a:t>
            </a:r>
            <a:r>
              <a:rPr lang="en-US"/>
              <a:t> rows long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/>
              <a:t>We could cascade N 1-bit shifters to make 1 N-bit shifter for sll, srl</a:t>
            </a: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SzTx/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/>
              <a:t>If 1-bit adder delay is T, the N-bit adder delay would also be T</a:t>
            </a:r>
          </a:p>
        </p:txBody>
      </p:sp>
      <p:sp>
        <p:nvSpPr>
          <p:cNvPr id="2534404" name="Rectangle 4"/>
          <p:cNvSpPr>
            <a:spLocks noChangeArrowheads="1"/>
          </p:cNvSpPr>
          <p:nvPr/>
        </p:nvSpPr>
        <p:spPr bwMode="auto">
          <a:xfrm>
            <a:off x="7543800" y="3706813"/>
            <a:ext cx="1481138" cy="289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   ABC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1: </a:t>
            </a:r>
            <a:r>
              <a:rPr lang="en-US" sz="2400" b="1">
                <a:latin typeface="Courier New" pitchFamily="-65" charset="0"/>
              </a:rPr>
              <a:t>FFF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2: </a:t>
            </a:r>
            <a:r>
              <a:rPr lang="en-US" sz="2400" b="1">
                <a:latin typeface="Courier New" pitchFamily="-65" charset="0"/>
              </a:rPr>
              <a:t>FF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 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3: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4: 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5: T</a:t>
            </a:r>
            <a:r>
              <a:rPr lang="en-US" sz="2400" b="1">
                <a:latin typeface="Courier New" pitchFamily="-65" charset="0"/>
              </a:rPr>
              <a:t>FF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6: T</a:t>
            </a:r>
            <a:r>
              <a:rPr lang="en-US" sz="2400" b="1">
                <a:latin typeface="Courier New" pitchFamily="-65" charset="0"/>
              </a:rPr>
              <a:t>F</a:t>
            </a: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T</a:t>
            </a: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7: TT</a:t>
            </a:r>
            <a:r>
              <a:rPr lang="en-US" sz="2400" b="1">
                <a:latin typeface="Courier New" pitchFamily="-65" charset="0"/>
              </a:rPr>
              <a:t>F</a:t>
            </a:r>
            <a:endParaRPr lang="en-US" sz="2400" b="1">
              <a:solidFill>
                <a:schemeClr val="tx1"/>
              </a:solidFill>
              <a:latin typeface="Courier New" pitchFamily="-65" charset="0"/>
            </a:endParaRPr>
          </a:p>
          <a:p>
            <a:pPr marL="203200" indent="-203200">
              <a:lnSpc>
                <a:spcPct val="85000"/>
              </a:lnSpc>
              <a:buSzPct val="100000"/>
              <a:buFont typeface="Times" pitchFamily="-65" charset="0"/>
              <a:buNone/>
            </a:pPr>
            <a:r>
              <a:rPr lang="en-US" sz="2400" b="1">
                <a:solidFill>
                  <a:schemeClr val="tx1"/>
                </a:solidFill>
                <a:latin typeface="Courier New" pitchFamily="-65" charset="0"/>
              </a:rPr>
              <a:t>8: TTT</a:t>
            </a:r>
          </a:p>
        </p:txBody>
      </p:sp>
      <p:sp>
        <p:nvSpPr>
          <p:cNvPr id="2534405" name="Rectangle 5"/>
          <p:cNvSpPr>
            <a:spLocks noChangeArrowheads="1"/>
          </p:cNvSpPr>
          <p:nvPr/>
        </p:nvSpPr>
        <p:spPr bwMode="auto">
          <a:xfrm>
            <a:off x="152400" y="762000"/>
            <a:ext cx="8839200" cy="29749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609600" indent="-609600">
              <a:lnSpc>
                <a:spcPct val="85000"/>
              </a:lnSpc>
              <a:spcBef>
                <a:spcPct val="45000"/>
              </a:spcBef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3200" b="1">
                <a:solidFill>
                  <a:schemeClr val="tx1"/>
                </a:solidFill>
              </a:rPr>
              <a:t>Truth table for mux with 4-bits of signals controls 16 inputs, for a total of 20 inputs, so truth table is 2</a:t>
            </a:r>
            <a:r>
              <a:rPr lang="en-US" sz="3200" b="1" baseline="30000">
                <a:solidFill>
                  <a:schemeClr val="tx1"/>
                </a:solidFill>
              </a:rPr>
              <a:t>20</a:t>
            </a:r>
            <a:r>
              <a:rPr lang="en-US" sz="3200" b="1">
                <a:solidFill>
                  <a:schemeClr val="tx1"/>
                </a:solidFill>
              </a:rPr>
              <a:t> rows…</a:t>
            </a:r>
            <a:r>
              <a:rPr lang="en-US" sz="3200" b="1"/>
              <a:t>FALSE</a:t>
            </a:r>
            <a:endParaRPr lang="en-US" sz="3200" b="1">
              <a:solidFill>
                <a:schemeClr val="tx1"/>
              </a:solidFill>
            </a:endParaRP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3200" b="1">
                <a:solidFill>
                  <a:schemeClr val="tx1"/>
                </a:solidFill>
              </a:rPr>
              <a:t>We could cascade N 1-bit shifters to make 1 N-bit shifter for sll, srl … </a:t>
            </a:r>
            <a:r>
              <a:rPr lang="en-US" sz="3200" b="1">
                <a:solidFill>
                  <a:schemeClr val="accent2"/>
                </a:solidFill>
              </a:rPr>
              <a:t>TRUE</a:t>
            </a:r>
            <a:endParaRPr lang="en-US" sz="3200" b="1">
              <a:solidFill>
                <a:schemeClr val="tx1"/>
              </a:solidFill>
            </a:endParaRPr>
          </a:p>
          <a:p>
            <a:pPr marL="609600" indent="-609600">
              <a:lnSpc>
                <a:spcPct val="85000"/>
              </a:lnSpc>
              <a:spcBef>
                <a:spcPct val="45000"/>
              </a:spcBef>
              <a:buFont typeface="Times" pitchFamily="-65" charset="0"/>
              <a:buAutoNum type="alphaUcPeriod"/>
              <a:tabLst>
                <a:tab pos="738188" algn="l"/>
              </a:tabLst>
            </a:pPr>
            <a:r>
              <a:rPr lang="en-US" sz="3200" b="1">
                <a:solidFill>
                  <a:schemeClr val="tx1"/>
                </a:solidFill>
              </a:rPr>
              <a:t>What about the cascading carry? </a:t>
            </a:r>
            <a:r>
              <a:rPr lang="en-US" sz="3200" b="1"/>
              <a:t>FALSE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534406" name="AutoShape 6"/>
          <p:cNvSpPr>
            <a:spLocks noChangeArrowheads="1"/>
          </p:cNvSpPr>
          <p:nvPr/>
        </p:nvSpPr>
        <p:spPr bwMode="auto">
          <a:xfrm>
            <a:off x="7315200" y="4670425"/>
            <a:ext cx="1752600" cy="3048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8000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34407" name="Rectangle 7"/>
          <p:cNvSpPr>
            <a:spLocks noChangeArrowheads="1"/>
          </p:cNvSpPr>
          <p:nvPr/>
        </p:nvSpPr>
        <p:spPr bwMode="auto">
          <a:xfrm>
            <a:off x="152400" y="762000"/>
            <a:ext cx="8991600" cy="5943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Answer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34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34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534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34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4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53440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53440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53440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534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534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534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534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534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534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534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534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534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53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53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4405" grpId="0" build="p" animBg="1"/>
      <p:bldP spid="2534406" grpId="0" animBg="1"/>
      <p:bldP spid="253440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“And In conclusion…”</a:t>
            </a:r>
          </a:p>
        </p:txBody>
      </p:sp>
      <p:sp>
        <p:nvSpPr>
          <p:cNvPr id="253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N-bit adder-</a:t>
            </a:r>
            <a:r>
              <a:rPr lang="en-US" dirty="0" err="1"/>
              <a:t>subtractor</a:t>
            </a:r>
            <a:r>
              <a:rPr lang="en-US" dirty="0"/>
              <a:t> done using N 1-bit adders with XOR gates on input</a:t>
            </a:r>
          </a:p>
          <a:p>
            <a:pPr lvl="1"/>
            <a:r>
              <a:rPr lang="en-US" dirty="0"/>
              <a:t>XOR serves as conditional inverter</a:t>
            </a:r>
          </a:p>
          <a:p>
            <a:r>
              <a:rPr lang="en-US" dirty="0"/>
              <a:t>CPU design involves </a:t>
            </a:r>
            <a:r>
              <a:rPr lang="en-US" dirty="0" err="1"/>
              <a:t>Datapath,Control</a:t>
            </a:r>
            <a:endParaRPr lang="en-US" dirty="0"/>
          </a:p>
          <a:p>
            <a:pPr lvl="1"/>
            <a:r>
              <a:rPr lang="en-US" dirty="0" err="1"/>
              <a:t>Datapath</a:t>
            </a:r>
            <a:r>
              <a:rPr lang="en-US" dirty="0"/>
              <a:t> in MIPS involves 5 CPU stages</a:t>
            </a:r>
          </a:p>
          <a:p>
            <a:pPr marL="1223963" lvl="2" indent="-457200">
              <a:buFont typeface="+mj-lt"/>
              <a:buAutoNum type="arabicPeriod"/>
            </a:pPr>
            <a:r>
              <a:rPr lang="en-US" dirty="0"/>
              <a:t>Instruction Fetch</a:t>
            </a:r>
          </a:p>
          <a:p>
            <a:pPr marL="1223963" lvl="2" indent="-457200">
              <a:buFont typeface="+mj-lt"/>
              <a:buAutoNum type="arabicPeriod"/>
            </a:pPr>
            <a:r>
              <a:rPr lang="en-US" dirty="0"/>
              <a:t>Instruction Decode &amp; Register Read</a:t>
            </a:r>
          </a:p>
          <a:p>
            <a:pPr marL="1223963" lvl="2" indent="-457200">
              <a:buFont typeface="+mj-lt"/>
              <a:buAutoNum type="arabicPeriod"/>
            </a:pPr>
            <a:r>
              <a:rPr lang="en-US" dirty="0"/>
              <a:t>ALU (Execute)</a:t>
            </a:r>
          </a:p>
          <a:p>
            <a:pPr marL="1223963" lvl="2" indent="-457200">
              <a:buFont typeface="+mj-lt"/>
              <a:buAutoNum type="arabicPeriod"/>
            </a:pPr>
            <a:r>
              <a:rPr lang="en-US" dirty="0"/>
              <a:t>Memory</a:t>
            </a:r>
          </a:p>
          <a:p>
            <a:pPr marL="1223963" lvl="2" indent="-457200">
              <a:buFont typeface="+mj-lt"/>
              <a:buAutoNum type="arabicPeriod"/>
            </a:pPr>
            <a:r>
              <a:rPr lang="en-US" dirty="0"/>
              <a:t>Register Write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Five Components of a Computer</a:t>
            </a:r>
          </a:p>
        </p:txBody>
      </p:sp>
      <p:sp>
        <p:nvSpPr>
          <p:cNvPr id="2483203" name="Rectangle 3"/>
          <p:cNvSpPr>
            <a:spLocks noChangeArrowheads="1"/>
          </p:cNvSpPr>
          <p:nvPr/>
        </p:nvSpPr>
        <p:spPr bwMode="auto">
          <a:xfrm>
            <a:off x="381000" y="1524000"/>
            <a:ext cx="8458200" cy="4376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04" name="Rectangle 4"/>
          <p:cNvSpPr>
            <a:spLocks noChangeArrowheads="1"/>
          </p:cNvSpPr>
          <p:nvPr/>
        </p:nvSpPr>
        <p:spPr bwMode="auto">
          <a:xfrm>
            <a:off x="762000" y="2159000"/>
            <a:ext cx="2120900" cy="31892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05" name="Rectangle 5"/>
          <p:cNvSpPr>
            <a:spLocks noChangeArrowheads="1"/>
          </p:cNvSpPr>
          <p:nvPr/>
        </p:nvSpPr>
        <p:spPr bwMode="auto">
          <a:xfrm>
            <a:off x="735013" y="2405063"/>
            <a:ext cx="200818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 Processor</a:t>
            </a:r>
          </a:p>
        </p:txBody>
      </p:sp>
      <p:sp>
        <p:nvSpPr>
          <p:cNvPr id="2483206" name="Rectangle 6"/>
          <p:cNvSpPr>
            <a:spLocks noChangeArrowheads="1"/>
          </p:cNvSpPr>
          <p:nvPr/>
        </p:nvSpPr>
        <p:spPr bwMode="auto">
          <a:xfrm>
            <a:off x="2819400" y="2133600"/>
            <a:ext cx="1935163" cy="322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07" name="Rectangle 7"/>
          <p:cNvSpPr>
            <a:spLocks noChangeArrowheads="1"/>
          </p:cNvSpPr>
          <p:nvPr/>
        </p:nvSpPr>
        <p:spPr bwMode="auto">
          <a:xfrm>
            <a:off x="4800600" y="2133600"/>
            <a:ext cx="1935163" cy="322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08" name="Rectangle 8"/>
          <p:cNvSpPr>
            <a:spLocks noChangeArrowheads="1"/>
          </p:cNvSpPr>
          <p:nvPr/>
        </p:nvSpPr>
        <p:spPr bwMode="auto">
          <a:xfrm>
            <a:off x="3068638" y="1663700"/>
            <a:ext cx="1692771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solidFill>
                  <a:schemeClr val="tx1"/>
                </a:solidFill>
                <a:latin typeface="18 VAG Rounded Bold   07390"/>
              </a:rPr>
              <a:t>Computer</a:t>
            </a:r>
          </a:p>
        </p:txBody>
      </p:sp>
      <p:sp>
        <p:nvSpPr>
          <p:cNvPr id="2483209" name="AutoShape 9"/>
          <p:cNvSpPr>
            <a:spLocks noChangeArrowheads="1"/>
          </p:cNvSpPr>
          <p:nvPr/>
        </p:nvSpPr>
        <p:spPr bwMode="auto">
          <a:xfrm>
            <a:off x="914400" y="2971800"/>
            <a:ext cx="1566863" cy="8667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10" name="AutoShape 10"/>
          <p:cNvSpPr>
            <a:spLocks noChangeArrowheads="1"/>
          </p:cNvSpPr>
          <p:nvPr/>
        </p:nvSpPr>
        <p:spPr bwMode="auto">
          <a:xfrm>
            <a:off x="914400" y="4191000"/>
            <a:ext cx="1566863" cy="8667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11" name="Rectangle 11"/>
          <p:cNvSpPr>
            <a:spLocks noChangeArrowheads="1"/>
          </p:cNvSpPr>
          <p:nvPr/>
        </p:nvSpPr>
        <p:spPr bwMode="auto">
          <a:xfrm>
            <a:off x="995363" y="3200400"/>
            <a:ext cx="140606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latin typeface="18 VAG Rounded Bold   07390"/>
              </a:rPr>
              <a:t>Control</a:t>
            </a:r>
            <a:endParaRPr lang="en-US" sz="2800" b="1" dirty="0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2483212" name="Rectangle 12"/>
          <p:cNvSpPr>
            <a:spLocks noChangeArrowheads="1"/>
          </p:cNvSpPr>
          <p:nvPr/>
        </p:nvSpPr>
        <p:spPr bwMode="auto">
          <a:xfrm>
            <a:off x="898773" y="4419600"/>
            <a:ext cx="1615827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 err="1">
                <a:latin typeface="18 VAG Rounded Bold   07390"/>
              </a:rPr>
              <a:t>Datapath</a:t>
            </a:r>
            <a:endParaRPr lang="en-US" sz="2800" b="1" dirty="0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2483213" name="Rectangle 13"/>
          <p:cNvSpPr>
            <a:spLocks noChangeArrowheads="1"/>
          </p:cNvSpPr>
          <p:nvPr/>
        </p:nvSpPr>
        <p:spPr bwMode="auto">
          <a:xfrm>
            <a:off x="2819400" y="2286000"/>
            <a:ext cx="1962612" cy="2992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 dirty="0">
                <a:latin typeface="18 VAG Rounded Bold   07390"/>
              </a:rPr>
              <a:t>Memory</a:t>
            </a:r>
            <a:endParaRPr lang="en-US" sz="2800" b="1" dirty="0">
              <a:solidFill>
                <a:schemeClr val="tx1"/>
              </a:solidFill>
              <a:latin typeface="18 VAG Rounded Bold   07390"/>
            </a:endParaRP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Bold   07390"/>
              </a:rPr>
              <a:t>(passive)</a:t>
            </a:r>
            <a:endParaRPr lang="en-US" sz="2800" b="1" dirty="0">
              <a:solidFill>
                <a:schemeClr val="tx1"/>
              </a:solidFill>
              <a:latin typeface="18 VAG Rounded Bold   07390"/>
            </a:endParaRPr>
          </a:p>
          <a:p>
            <a:pPr algn="ctr">
              <a:lnSpc>
                <a:spcPct val="85000"/>
              </a:lnSpc>
            </a:pPr>
            <a:endParaRPr lang="en-US" sz="2800" b="1" dirty="0">
              <a:solidFill>
                <a:schemeClr val="tx1"/>
              </a:solidFill>
              <a:latin typeface="18 VAG Rounded Bold   07390"/>
            </a:endParaRP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Bold   07390"/>
              </a:rPr>
              <a:t>(where 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Bold   07390"/>
              </a:rPr>
              <a:t>programs, 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Bold   07390"/>
              </a:rPr>
              <a:t>data live 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Bold   07390"/>
              </a:rPr>
              <a:t>when</a:t>
            </a:r>
          </a:p>
          <a:p>
            <a:pPr algn="ctr">
              <a:lnSpc>
                <a:spcPct val="85000"/>
              </a:lnSpc>
            </a:pPr>
            <a:r>
              <a:rPr lang="en-US" sz="2800" dirty="0">
                <a:solidFill>
                  <a:schemeClr val="tx1"/>
                </a:solidFill>
                <a:latin typeface="18 VAG Rounded Bold   07390"/>
              </a:rPr>
              <a:t>running)</a:t>
            </a:r>
            <a:endParaRPr lang="en-US" sz="2800" b="1" dirty="0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2483214" name="Rectangle 14"/>
          <p:cNvSpPr>
            <a:spLocks noChangeArrowheads="1"/>
          </p:cNvSpPr>
          <p:nvPr/>
        </p:nvSpPr>
        <p:spPr bwMode="auto">
          <a:xfrm>
            <a:off x="4933950" y="2133600"/>
            <a:ext cx="1333698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Devices</a:t>
            </a:r>
          </a:p>
        </p:txBody>
      </p:sp>
      <p:sp>
        <p:nvSpPr>
          <p:cNvPr id="2483215" name="AutoShape 15"/>
          <p:cNvSpPr>
            <a:spLocks noChangeArrowheads="1"/>
          </p:cNvSpPr>
          <p:nvPr/>
        </p:nvSpPr>
        <p:spPr bwMode="auto">
          <a:xfrm>
            <a:off x="4927600" y="2667000"/>
            <a:ext cx="1566863" cy="8667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16" name="AutoShape 16"/>
          <p:cNvSpPr>
            <a:spLocks noChangeArrowheads="1"/>
          </p:cNvSpPr>
          <p:nvPr/>
        </p:nvSpPr>
        <p:spPr bwMode="auto">
          <a:xfrm>
            <a:off x="4927600" y="3632200"/>
            <a:ext cx="1566863" cy="866775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17" name="Rectangle 17"/>
          <p:cNvSpPr>
            <a:spLocks noChangeArrowheads="1"/>
          </p:cNvSpPr>
          <p:nvPr/>
        </p:nvSpPr>
        <p:spPr bwMode="auto">
          <a:xfrm>
            <a:off x="4984750" y="2838450"/>
            <a:ext cx="974626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latin typeface="18 VAG Rounded Bold   07390"/>
              </a:rPr>
              <a:t>Input</a:t>
            </a:r>
            <a:endParaRPr lang="en-US" sz="2800" b="1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2483218" name="Rectangle 18"/>
          <p:cNvSpPr>
            <a:spLocks noChangeArrowheads="1"/>
          </p:cNvSpPr>
          <p:nvPr/>
        </p:nvSpPr>
        <p:spPr bwMode="auto">
          <a:xfrm>
            <a:off x="4984750" y="3803650"/>
            <a:ext cx="1256754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b="1">
                <a:latin typeface="18 VAG Rounded Bold   07390"/>
              </a:rPr>
              <a:t>Output</a:t>
            </a:r>
            <a:endParaRPr lang="en-US" sz="2800" b="1">
              <a:solidFill>
                <a:schemeClr val="tx1"/>
              </a:solidFill>
              <a:latin typeface="18 VAG Rounded Bold   07390"/>
            </a:endParaRPr>
          </a:p>
        </p:txBody>
      </p:sp>
      <p:sp>
        <p:nvSpPr>
          <p:cNvPr id="2483219" name="Text Box 19"/>
          <p:cNvSpPr txBox="1">
            <a:spLocks noChangeArrowheads="1"/>
          </p:cNvSpPr>
          <p:nvPr/>
        </p:nvSpPr>
        <p:spPr bwMode="auto">
          <a:xfrm>
            <a:off x="6858000" y="1600200"/>
            <a:ext cx="1800493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Bold   07390"/>
              </a:rPr>
              <a:t>Keyboard, </a:t>
            </a:r>
            <a:br>
              <a:rPr lang="en-US" sz="2800" b="1">
                <a:solidFill>
                  <a:schemeClr val="tx1"/>
                </a:solidFill>
                <a:latin typeface="18 VAG Rounded Bold   0739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/>
              </a:rPr>
              <a:t>Mouse</a:t>
            </a:r>
            <a:endParaRPr lang="en-US" sz="2800">
              <a:latin typeface="18 VAG Rounded Bold   07390"/>
            </a:endParaRPr>
          </a:p>
        </p:txBody>
      </p:sp>
      <p:sp>
        <p:nvSpPr>
          <p:cNvPr id="2483220" name="Text Box 20"/>
          <p:cNvSpPr txBox="1">
            <a:spLocks noChangeArrowheads="1"/>
          </p:cNvSpPr>
          <p:nvPr/>
        </p:nvSpPr>
        <p:spPr bwMode="auto">
          <a:xfrm>
            <a:off x="7086600" y="4876800"/>
            <a:ext cx="1402948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Bold   07390"/>
              </a:rPr>
              <a:t>Display</a:t>
            </a:r>
            <a:r>
              <a:rPr lang="en-US" sz="2800">
                <a:solidFill>
                  <a:schemeClr val="tx1"/>
                </a:solidFill>
                <a:latin typeface="18 VAG Rounded Bold   07390"/>
              </a:rPr>
              <a:t>, </a:t>
            </a:r>
            <a:br>
              <a:rPr lang="en-US" sz="2800">
                <a:solidFill>
                  <a:schemeClr val="tx1"/>
                </a:solidFill>
                <a:latin typeface="18 VAG Rounded Bold   07390"/>
              </a:rPr>
            </a:br>
            <a:r>
              <a:rPr lang="en-US" sz="2800" b="1">
                <a:solidFill>
                  <a:schemeClr val="tx1"/>
                </a:solidFill>
                <a:latin typeface="18 VAG Rounded Bold   07390"/>
              </a:rPr>
              <a:t>Printer</a:t>
            </a:r>
            <a:endParaRPr lang="en-US" sz="2800">
              <a:latin typeface="18 VAG Rounded Bold   07390"/>
            </a:endParaRPr>
          </a:p>
        </p:txBody>
      </p:sp>
      <p:sp>
        <p:nvSpPr>
          <p:cNvPr id="2483221" name="Line 21"/>
          <p:cNvSpPr>
            <a:spLocks noChangeShapeType="1"/>
          </p:cNvSpPr>
          <p:nvPr/>
        </p:nvSpPr>
        <p:spPr bwMode="auto">
          <a:xfrm>
            <a:off x="6400800" y="4267200"/>
            <a:ext cx="685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22" name="Line 22"/>
          <p:cNvSpPr>
            <a:spLocks noChangeShapeType="1"/>
          </p:cNvSpPr>
          <p:nvPr/>
        </p:nvSpPr>
        <p:spPr bwMode="auto">
          <a:xfrm flipH="1">
            <a:off x="6096000" y="2286000"/>
            <a:ext cx="83820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23" name="Text Box 23"/>
          <p:cNvSpPr txBox="1">
            <a:spLocks noChangeArrowheads="1"/>
          </p:cNvSpPr>
          <p:nvPr/>
        </p:nvSpPr>
        <p:spPr bwMode="auto">
          <a:xfrm>
            <a:off x="6858000" y="2438400"/>
            <a:ext cx="1889125" cy="24298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18 VAG Rounded Bold   07390"/>
              </a:rPr>
              <a:t>Disk</a:t>
            </a:r>
            <a:r>
              <a:rPr lang="en-US" sz="2800">
                <a:latin typeface="18 VAG Rounded Bold   07390"/>
              </a:rPr>
              <a:t> </a:t>
            </a:r>
            <a:br>
              <a:rPr lang="en-US" sz="2800">
                <a:latin typeface="18 VAG Rounded Bold   07390"/>
              </a:rPr>
            </a:br>
            <a:r>
              <a:rPr lang="en-US" sz="2800">
                <a:solidFill>
                  <a:schemeClr val="tx1"/>
                </a:solidFill>
                <a:latin typeface="18 VAG Rounded Bold   07390"/>
              </a:rPr>
              <a:t>(where </a:t>
            </a:r>
          </a:p>
          <a:p>
            <a:pPr>
              <a:lnSpc>
                <a:spcPct val="85000"/>
              </a:lnSpc>
            </a:pPr>
            <a:r>
              <a:rPr lang="en-US" sz="2800">
                <a:solidFill>
                  <a:schemeClr val="tx1"/>
                </a:solidFill>
                <a:latin typeface="18 VAG Rounded Bold   07390"/>
              </a:rPr>
              <a:t>programs, </a:t>
            </a:r>
          </a:p>
          <a:p>
            <a:pPr>
              <a:lnSpc>
                <a:spcPct val="85000"/>
              </a:lnSpc>
            </a:pPr>
            <a:r>
              <a:rPr lang="en-US" sz="2800">
                <a:solidFill>
                  <a:schemeClr val="tx1"/>
                </a:solidFill>
                <a:latin typeface="18 VAG Rounded Bold   07390"/>
              </a:rPr>
              <a:t>data live when not running)</a:t>
            </a:r>
          </a:p>
        </p:txBody>
      </p:sp>
      <p:sp>
        <p:nvSpPr>
          <p:cNvPr id="2483224" name="Line 24"/>
          <p:cNvSpPr>
            <a:spLocks noChangeShapeType="1"/>
          </p:cNvSpPr>
          <p:nvPr/>
        </p:nvSpPr>
        <p:spPr bwMode="auto">
          <a:xfrm flipH="1" flipV="1">
            <a:off x="6096000" y="3048000"/>
            <a:ext cx="762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25" name="Line 25"/>
          <p:cNvSpPr>
            <a:spLocks noChangeShapeType="1"/>
          </p:cNvSpPr>
          <p:nvPr/>
        </p:nvSpPr>
        <p:spPr bwMode="auto">
          <a:xfrm flipV="1">
            <a:off x="6400800" y="37338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483226" name="AutoShape 26"/>
          <p:cNvSpPr>
            <a:spLocks noChangeArrowheads="1"/>
          </p:cNvSpPr>
          <p:nvPr/>
        </p:nvSpPr>
        <p:spPr bwMode="auto">
          <a:xfrm>
            <a:off x="685800" y="1295400"/>
            <a:ext cx="2035175" cy="44196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32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</a:t>
            </a:r>
          </a:p>
        </p:txBody>
      </p:sp>
      <p:sp>
        <p:nvSpPr>
          <p:cNvPr id="248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Processor </a:t>
            </a:r>
            <a:r>
              <a:rPr lang="en-US" dirty="0">
                <a:solidFill>
                  <a:schemeClr val="accent2"/>
                </a:solidFill>
              </a:rPr>
              <a:t>(CPU)</a:t>
            </a:r>
            <a:r>
              <a:rPr lang="en-US" dirty="0"/>
              <a:t>: the active part of the computer, which does all the work (data manipulation and decision-making)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Datapath</a:t>
            </a:r>
            <a:r>
              <a:rPr lang="en-US" dirty="0"/>
              <a:t>: portion of the processor which contains hardware necessary to perform operations required by the processor (the brawn)</a:t>
            </a:r>
          </a:p>
          <a:p>
            <a:r>
              <a:rPr lang="en-US" dirty="0">
                <a:solidFill>
                  <a:schemeClr val="accent1"/>
                </a:solidFill>
              </a:rPr>
              <a:t>Control</a:t>
            </a:r>
            <a:r>
              <a:rPr lang="en-US" dirty="0"/>
              <a:t>: portion of the processor (also in hardware) which tells the </a:t>
            </a:r>
            <a:r>
              <a:rPr lang="en-US" dirty="0" err="1"/>
              <a:t>datapath</a:t>
            </a:r>
            <a:r>
              <a:rPr lang="en-US" dirty="0"/>
              <a:t> what needs to be done (the brain)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the Datapath : Overview</a:t>
            </a:r>
          </a:p>
        </p:txBody>
      </p:sp>
      <p:sp>
        <p:nvSpPr>
          <p:cNvPr id="248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a single, atomic block which “executes an instruction” (performs all necessary operations beginning with fetching the instruction) would be too bulky and inefficient</a:t>
            </a:r>
          </a:p>
          <a:p>
            <a:r>
              <a:rPr lang="en-US" dirty="0"/>
              <a:t>Solution: break up the process of “executing an instruction” into </a:t>
            </a:r>
            <a:r>
              <a:rPr lang="en-US" dirty="0">
                <a:solidFill>
                  <a:schemeClr val="accent1"/>
                </a:solidFill>
              </a:rPr>
              <a:t>stages</a:t>
            </a:r>
            <a:r>
              <a:rPr lang="en-US" dirty="0"/>
              <a:t>, and then connect the stages to create the whole </a:t>
            </a:r>
            <a:r>
              <a:rPr lang="en-US" dirty="0" err="1"/>
              <a:t>datapath</a:t>
            </a:r>
            <a:endParaRPr lang="en-US" dirty="0"/>
          </a:p>
          <a:p>
            <a:pPr lvl="1"/>
            <a:r>
              <a:rPr lang="en-US" dirty="0"/>
              <a:t>smaller stages are easier to design</a:t>
            </a:r>
          </a:p>
          <a:p>
            <a:pPr lvl="1"/>
            <a:r>
              <a:rPr lang="en-US" dirty="0"/>
              <a:t>easy to optimize (change) one stage without touching the others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the Datapath (1/5)</a:t>
            </a:r>
          </a:p>
        </p:txBody>
      </p:sp>
      <p:sp>
        <p:nvSpPr>
          <p:cNvPr id="248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wide variety of MIPS instructions: so what general steps do they have in common?</a:t>
            </a:r>
          </a:p>
          <a:p>
            <a:r>
              <a:rPr lang="en-US" dirty="0"/>
              <a:t>Stage 1: </a:t>
            </a:r>
            <a:r>
              <a:rPr lang="en-US" dirty="0">
                <a:solidFill>
                  <a:schemeClr val="accent1"/>
                </a:solidFill>
              </a:rPr>
              <a:t>Instruction Fetch</a:t>
            </a:r>
          </a:p>
          <a:p>
            <a:pPr lvl="1"/>
            <a:r>
              <a:rPr lang="en-US" dirty="0"/>
              <a:t>no matter what the instruction, the 32-bit instruction word must first be fetched from memory (the cache-memory hierarchy)</a:t>
            </a:r>
          </a:p>
          <a:p>
            <a:pPr lvl="1"/>
            <a:r>
              <a:rPr lang="en-US" dirty="0"/>
              <a:t>also, this is where we </a:t>
            </a:r>
            <a:r>
              <a:rPr lang="en-US" dirty="0">
                <a:solidFill>
                  <a:schemeClr val="accent1"/>
                </a:solidFill>
              </a:rPr>
              <a:t>Increment PC </a:t>
            </a:r>
            <a:br>
              <a:rPr lang="en-US" dirty="0"/>
            </a:br>
            <a:r>
              <a:rPr lang="en-US" dirty="0"/>
              <a:t>(that is, PC = PC + 4, to point to the next instruction: byte addressing so + 4)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the Datapath (2/5)</a:t>
            </a:r>
          </a:p>
        </p:txBody>
      </p:sp>
      <p:sp>
        <p:nvSpPr>
          <p:cNvPr id="249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2: </a:t>
            </a:r>
            <a:r>
              <a:rPr lang="en-US" dirty="0">
                <a:solidFill>
                  <a:schemeClr val="accent1"/>
                </a:solidFill>
              </a:rPr>
              <a:t>Instruction Decode</a:t>
            </a:r>
          </a:p>
          <a:p>
            <a:pPr lvl="1"/>
            <a:r>
              <a:rPr lang="en-US" dirty="0"/>
              <a:t>upon fetching the instruction, we next gather data from the fields (decode all necessary instruction data)</a:t>
            </a:r>
          </a:p>
          <a:p>
            <a:pPr lvl="1"/>
            <a:r>
              <a:rPr lang="en-US" dirty="0"/>
              <a:t>first, read the </a:t>
            </a:r>
            <a:r>
              <a:rPr lang="en-US" dirty="0" err="1">
                <a:latin typeface="Courier New"/>
                <a:cs typeface="Courier New"/>
              </a:rPr>
              <a:t>opcode</a:t>
            </a:r>
            <a:r>
              <a:rPr lang="en-US" dirty="0"/>
              <a:t> to determine instruction type and field lengths</a:t>
            </a:r>
          </a:p>
          <a:p>
            <a:pPr lvl="1"/>
            <a:r>
              <a:rPr lang="en-US" dirty="0"/>
              <a:t>second, read in data from all necessary registers</a:t>
            </a:r>
          </a:p>
          <a:p>
            <a:pPr lvl="2"/>
            <a:r>
              <a:rPr lang="en-US" dirty="0"/>
              <a:t>for </a:t>
            </a:r>
            <a:r>
              <a:rPr lang="en-US" dirty="0">
                <a:latin typeface="Courier New"/>
                <a:cs typeface="Courier New"/>
              </a:rPr>
              <a:t>add</a:t>
            </a:r>
            <a:r>
              <a:rPr lang="en-US" dirty="0"/>
              <a:t>, read two registers</a:t>
            </a:r>
          </a:p>
          <a:p>
            <a:pPr lvl="2"/>
            <a:r>
              <a:rPr lang="en-US" dirty="0"/>
              <a:t>for </a:t>
            </a:r>
            <a:r>
              <a:rPr lang="en-US" dirty="0" err="1">
                <a:latin typeface="Courier New"/>
                <a:cs typeface="Courier New"/>
              </a:rPr>
              <a:t>addi</a:t>
            </a:r>
            <a:r>
              <a:rPr lang="en-US" dirty="0"/>
              <a:t>, read one register</a:t>
            </a:r>
          </a:p>
          <a:p>
            <a:pPr lvl="2"/>
            <a:r>
              <a:rPr lang="en-US" dirty="0"/>
              <a:t>for </a:t>
            </a:r>
            <a:r>
              <a:rPr lang="en-US" dirty="0" err="1">
                <a:latin typeface="Courier New"/>
                <a:cs typeface="Courier New"/>
              </a:rPr>
              <a:t>jal</a:t>
            </a:r>
            <a:r>
              <a:rPr lang="en-US" dirty="0"/>
              <a:t>, no reads necessary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419600"/>
          </a:xfrm>
        </p:spPr>
        <p:txBody>
          <a:bodyPr/>
          <a:lstStyle/>
          <a:p>
            <a:r>
              <a:rPr lang="en-US" dirty="0"/>
              <a:t>Stage 3: </a:t>
            </a:r>
            <a:r>
              <a:rPr lang="en-US" dirty="0">
                <a:solidFill>
                  <a:schemeClr val="accent1"/>
                </a:solidFill>
              </a:rPr>
              <a:t>ALU</a:t>
            </a:r>
            <a:r>
              <a:rPr lang="en-US" dirty="0"/>
              <a:t> (Arithmetic-Logic Unit)</a:t>
            </a:r>
          </a:p>
          <a:p>
            <a:pPr lvl="1"/>
            <a:r>
              <a:rPr lang="en-US" dirty="0"/>
              <a:t>the real work of most instructions is done here: arithmetic (+, -, *, /), shifting, logic (&amp;, |), comparisons (</a:t>
            </a:r>
            <a:r>
              <a:rPr lang="en-US" dirty="0" err="1">
                <a:latin typeface="Courier New" pitchFamily="-65" charset="0"/>
              </a:rPr>
              <a:t>slt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about loads and stores?</a:t>
            </a:r>
          </a:p>
          <a:p>
            <a:pPr lvl="2"/>
            <a:r>
              <a:rPr lang="en-US" dirty="0" err="1">
                <a:latin typeface="Courier New" pitchFamily="-65" charset="0"/>
              </a:rPr>
              <a:t>lw</a:t>
            </a:r>
            <a:r>
              <a:rPr lang="en-US" dirty="0">
                <a:latin typeface="Courier New" pitchFamily="-65" charset="0"/>
              </a:rPr>
              <a:t>   $t0, 40($t1)</a:t>
            </a:r>
            <a:endParaRPr lang="en-US" dirty="0"/>
          </a:p>
          <a:p>
            <a:pPr lvl="2"/>
            <a:r>
              <a:rPr lang="en-US" dirty="0"/>
              <a:t>the address we are accessing in memory = the value in </a:t>
            </a:r>
            <a:r>
              <a:rPr lang="en-US" dirty="0">
                <a:latin typeface="Courier New" pitchFamily="-65" charset="0"/>
              </a:rPr>
              <a:t>$t1</a:t>
            </a:r>
            <a:r>
              <a:rPr lang="en-US" dirty="0"/>
              <a:t> PLUS the value 40</a:t>
            </a:r>
          </a:p>
          <a:p>
            <a:pPr lvl="2"/>
            <a:r>
              <a:rPr lang="en-US" dirty="0"/>
              <a:t>so we do this addition in this stage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the </a:t>
            </a:r>
            <a:r>
              <a:rPr lang="en-US" dirty="0" err="1"/>
              <a:t>Datapath</a:t>
            </a:r>
            <a:r>
              <a:rPr lang="en-US" dirty="0"/>
              <a:t> (3/5)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5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of the Datapath (4/5)</a:t>
            </a:r>
          </a:p>
        </p:txBody>
      </p:sp>
      <p:sp>
        <p:nvSpPr>
          <p:cNvPr id="249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Stage 4: </a:t>
            </a:r>
            <a:r>
              <a:rPr lang="en-US" dirty="0">
                <a:solidFill>
                  <a:schemeClr val="accent1"/>
                </a:solidFill>
              </a:rPr>
              <a:t>Memory Access</a:t>
            </a:r>
          </a:p>
          <a:p>
            <a:pPr lvl="1"/>
            <a:r>
              <a:rPr lang="en-US" dirty="0"/>
              <a:t>actually only the load and store instructions do anything during this stage; the others remain idle during this stage or skip it all together</a:t>
            </a:r>
          </a:p>
          <a:p>
            <a:pPr lvl="1"/>
            <a:r>
              <a:rPr lang="en-US" dirty="0"/>
              <a:t>since these instructions have a unique step, we need this extra stage to account for them</a:t>
            </a:r>
          </a:p>
          <a:p>
            <a:pPr lvl="1"/>
            <a:r>
              <a:rPr lang="en-US" dirty="0"/>
              <a:t>as a result of the cache system, this stage is expected to be fast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28841</TotalTime>
  <Pages>47</Pages>
  <Words>2051</Words>
  <Application>Microsoft Office PowerPoint</Application>
  <PresentationFormat>信纸(8.5x11 英寸)</PresentationFormat>
  <Paragraphs>338</Paragraphs>
  <Slides>29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4" baseType="lpstr">
      <vt:lpstr>18 VAG Rounded Black   09390</vt:lpstr>
      <vt:lpstr>18 VAG Rounded Bold   07390</vt:lpstr>
      <vt:lpstr>AppleGaramond Bd</vt:lpstr>
      <vt:lpstr>MS PGothic</vt:lpstr>
      <vt:lpstr>MS PGothic</vt:lpstr>
      <vt:lpstr>宋体</vt:lpstr>
      <vt:lpstr>Arial</vt:lpstr>
      <vt:lpstr>Corbel</vt:lpstr>
      <vt:lpstr>Courier New</vt:lpstr>
      <vt:lpstr>Helvetica</vt:lpstr>
      <vt:lpstr>Times</vt:lpstr>
      <vt:lpstr>Wingdings</vt:lpstr>
      <vt:lpstr>Wingdings 2</vt:lpstr>
      <vt:lpstr>Wingdings 3</vt:lpstr>
      <vt:lpstr>Metro</vt:lpstr>
      <vt:lpstr>PowerPoint 演示文稿</vt:lpstr>
      <vt:lpstr>Clever Signed Adder/Subtractor </vt:lpstr>
      <vt:lpstr>Five Components of a Computer</vt:lpstr>
      <vt:lpstr>The CPU</vt:lpstr>
      <vt:lpstr>Stages of the Datapath : Overview</vt:lpstr>
      <vt:lpstr>Stages of the Datapath (1/5)</vt:lpstr>
      <vt:lpstr>Stages of the Datapath (2/5)</vt:lpstr>
      <vt:lpstr>Stages of the Datapath (3/5)</vt:lpstr>
      <vt:lpstr>Stages of the Datapath (4/5)</vt:lpstr>
      <vt:lpstr>Stages of the Datapath (5/5)</vt:lpstr>
      <vt:lpstr>Generic Steps of Datapath</vt:lpstr>
      <vt:lpstr>Datapath Walkthroughs (1/3)</vt:lpstr>
      <vt:lpstr>Example: add Instruction</vt:lpstr>
      <vt:lpstr>Datapath Walkthroughs (2/3)</vt:lpstr>
      <vt:lpstr>Example: slti Instruction</vt:lpstr>
      <vt:lpstr>Datapath Walkthroughs (3/3)</vt:lpstr>
      <vt:lpstr>Example: sw Instruction</vt:lpstr>
      <vt:lpstr>Why Five Stages? (1/2)</vt:lpstr>
      <vt:lpstr>Why Five Stages? (2/2)</vt:lpstr>
      <vt:lpstr>Example: lw Instruction</vt:lpstr>
      <vt:lpstr>Datapath Summary</vt:lpstr>
      <vt:lpstr>What Hardware Is Needed? (1/2)</vt:lpstr>
      <vt:lpstr>What Hardware Is Needed? (2/2)</vt:lpstr>
      <vt:lpstr>CPU clocking (1/2)</vt:lpstr>
      <vt:lpstr>CPU clocking (2/2)</vt:lpstr>
      <vt:lpstr>Peer Instruction</vt:lpstr>
      <vt:lpstr>Peer Instruction</vt:lpstr>
      <vt:lpstr>Peer Instruction Answer</vt:lpstr>
      <vt:lpstr>“And In conclusion…”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成元庆</cp:lastModifiedBy>
  <cp:revision>2045</cp:revision>
  <cp:lastPrinted>2008-03-21T06:42:34Z</cp:lastPrinted>
  <dcterms:created xsi:type="dcterms:W3CDTF">2008-03-20T20:19:07Z</dcterms:created>
  <dcterms:modified xsi:type="dcterms:W3CDTF">2020-10-16T08:22:07Z</dcterms:modified>
</cp:coreProperties>
</file>