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933" r:id="rId2"/>
    <p:sldId id="963" r:id="rId3"/>
    <p:sldId id="955" r:id="rId4"/>
    <p:sldId id="969" r:id="rId5"/>
    <p:sldId id="970" r:id="rId6"/>
    <p:sldId id="971" r:id="rId7"/>
    <p:sldId id="972" r:id="rId8"/>
    <p:sldId id="973" r:id="rId9"/>
    <p:sldId id="974" r:id="rId10"/>
    <p:sldId id="975" r:id="rId11"/>
    <p:sldId id="976" r:id="rId12"/>
    <p:sldId id="977" r:id="rId13"/>
    <p:sldId id="978" r:id="rId14"/>
    <p:sldId id="979" r:id="rId15"/>
    <p:sldId id="980" r:id="rId16"/>
    <p:sldId id="981" r:id="rId17"/>
    <p:sldId id="982" r:id="rId18"/>
    <p:sldId id="983" r:id="rId19"/>
    <p:sldId id="984" r:id="rId20"/>
    <p:sldId id="985" r:id="rId21"/>
    <p:sldId id="986" r:id="rId22"/>
    <p:sldId id="990" r:id="rId23"/>
  </p:sldIdLst>
  <p:sldSz cx="9144000" cy="6858000" type="letter"/>
  <p:notesSz cx="7023100" cy="9309100"/>
  <p:defaultTextStyle>
    <a:defPPr>
      <a:defRPr lang="en-US"/>
    </a:defPPr>
    <a:lvl1pPr algn="l" rtl="0" eaLnBrk="0" fontAlgn="base" hangingPunct="0">
      <a:spcBef>
        <a:spcPct val="0"/>
      </a:spcBef>
      <a:spcAft>
        <a:spcPct val="0"/>
      </a:spcAft>
      <a:defRPr sz="25600" kern="1200">
        <a:solidFill>
          <a:schemeClr val="accent1"/>
        </a:solidFill>
        <a:latin typeface="Helvetica" pitchFamily="-65" charset="0"/>
        <a:ea typeface="+mn-ea"/>
        <a:cs typeface="+mn-cs"/>
      </a:defRPr>
    </a:lvl1pPr>
    <a:lvl2pPr marL="457200" algn="l" rtl="0" eaLnBrk="0" fontAlgn="base" hangingPunct="0">
      <a:spcBef>
        <a:spcPct val="0"/>
      </a:spcBef>
      <a:spcAft>
        <a:spcPct val="0"/>
      </a:spcAft>
      <a:defRPr sz="25600" kern="1200">
        <a:solidFill>
          <a:schemeClr val="accent1"/>
        </a:solidFill>
        <a:latin typeface="Helvetica" pitchFamily="-65" charset="0"/>
        <a:ea typeface="+mn-ea"/>
        <a:cs typeface="+mn-cs"/>
      </a:defRPr>
    </a:lvl2pPr>
    <a:lvl3pPr marL="914400" algn="l" rtl="0" eaLnBrk="0" fontAlgn="base" hangingPunct="0">
      <a:spcBef>
        <a:spcPct val="0"/>
      </a:spcBef>
      <a:spcAft>
        <a:spcPct val="0"/>
      </a:spcAft>
      <a:defRPr sz="25600" kern="1200">
        <a:solidFill>
          <a:schemeClr val="accent1"/>
        </a:solidFill>
        <a:latin typeface="Helvetica" pitchFamily="-65" charset="0"/>
        <a:ea typeface="+mn-ea"/>
        <a:cs typeface="+mn-cs"/>
      </a:defRPr>
    </a:lvl3pPr>
    <a:lvl4pPr marL="1371600" algn="l" rtl="0" eaLnBrk="0" fontAlgn="base" hangingPunct="0">
      <a:spcBef>
        <a:spcPct val="0"/>
      </a:spcBef>
      <a:spcAft>
        <a:spcPct val="0"/>
      </a:spcAft>
      <a:defRPr sz="25600" kern="1200">
        <a:solidFill>
          <a:schemeClr val="accent1"/>
        </a:solidFill>
        <a:latin typeface="Helvetica" pitchFamily="-65" charset="0"/>
        <a:ea typeface="+mn-ea"/>
        <a:cs typeface="+mn-cs"/>
      </a:defRPr>
    </a:lvl4pPr>
    <a:lvl5pPr marL="1828800" algn="l" rtl="0" eaLnBrk="0" fontAlgn="base" hangingPunct="0">
      <a:spcBef>
        <a:spcPct val="0"/>
      </a:spcBef>
      <a:spcAft>
        <a:spcPct val="0"/>
      </a:spcAft>
      <a:defRPr sz="25600" kern="1200">
        <a:solidFill>
          <a:schemeClr val="accent1"/>
        </a:solidFill>
        <a:latin typeface="Helvetica" pitchFamily="-65" charset="0"/>
        <a:ea typeface="+mn-ea"/>
        <a:cs typeface="+mn-cs"/>
      </a:defRPr>
    </a:lvl5pPr>
    <a:lvl6pPr marL="2286000" algn="l" defTabSz="457200" rtl="0" eaLnBrk="1" latinLnBrk="0" hangingPunct="1">
      <a:defRPr sz="25600" kern="1200">
        <a:solidFill>
          <a:schemeClr val="accent1"/>
        </a:solidFill>
        <a:latin typeface="Helvetica" pitchFamily="-65" charset="0"/>
        <a:ea typeface="+mn-ea"/>
        <a:cs typeface="+mn-cs"/>
      </a:defRPr>
    </a:lvl6pPr>
    <a:lvl7pPr marL="2743200" algn="l" defTabSz="457200" rtl="0" eaLnBrk="1" latinLnBrk="0" hangingPunct="1">
      <a:defRPr sz="25600" kern="1200">
        <a:solidFill>
          <a:schemeClr val="accent1"/>
        </a:solidFill>
        <a:latin typeface="Helvetica" pitchFamily="-65" charset="0"/>
        <a:ea typeface="+mn-ea"/>
        <a:cs typeface="+mn-cs"/>
      </a:defRPr>
    </a:lvl7pPr>
    <a:lvl8pPr marL="3200400" algn="l" defTabSz="457200" rtl="0" eaLnBrk="1" latinLnBrk="0" hangingPunct="1">
      <a:defRPr sz="25600" kern="1200">
        <a:solidFill>
          <a:schemeClr val="accent1"/>
        </a:solidFill>
        <a:latin typeface="Helvetica" pitchFamily="-65" charset="0"/>
        <a:ea typeface="+mn-ea"/>
        <a:cs typeface="+mn-cs"/>
      </a:defRPr>
    </a:lvl8pPr>
    <a:lvl9pPr marL="3657600" algn="l" defTabSz="457200" rtl="0" eaLnBrk="1" latinLnBrk="0" hangingPunct="1">
      <a:defRPr sz="25600" kern="1200">
        <a:solidFill>
          <a:schemeClr val="accent1"/>
        </a:solidFill>
        <a:latin typeface="Helvetica" pitchFamily="-65"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78">
          <p15:clr>
            <a:srgbClr val="A4A3A4"/>
          </p15:clr>
        </p15:guide>
      </p15:sldGuideLst>
    </p:ext>
    <p:ext uri="{2D200454-40CA-4A62-9FC3-DE9A4176ACB9}">
      <p15:notesGuideLst xmlns:p15="http://schemas.microsoft.com/office/powerpoint/2012/main">
        <p15:guide id="1" orient="horz" pos="2931">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F0E4"/>
    <a:srgbClr val="5771A0"/>
    <a:srgbClr val="800080"/>
    <a:srgbClr val="66FF33"/>
    <a:srgbClr val="FF0000"/>
    <a:srgbClr val="3333CC"/>
    <a:srgbClr val="FF8DA0"/>
    <a:srgbClr val="008000"/>
    <a:srgbClr val="810A5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86594" autoAdjust="0"/>
  </p:normalViewPr>
  <p:slideViewPr>
    <p:cSldViewPr>
      <p:cViewPr varScale="1">
        <p:scale>
          <a:sx n="91" d="100"/>
          <a:sy n="91" d="100"/>
        </p:scale>
        <p:origin x="1224" y="78"/>
      </p:cViewPr>
      <p:guideLst>
        <p:guide orient="horz" pos="2160"/>
        <p:guide pos="287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8" d="100"/>
          <a:sy n="58" d="100"/>
        </p:scale>
        <p:origin x="-1782" y="-90"/>
      </p:cViewPr>
      <p:guideLst>
        <p:guide orient="horz" pos="2931"/>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idx="2"/>
          </p:nvPr>
        </p:nvSpPr>
        <p:spPr bwMode="auto">
          <a:xfrm>
            <a:off x="1204913" y="596900"/>
            <a:ext cx="4637087" cy="3478213"/>
          </a:xfrm>
          <a:prstGeom prst="rect">
            <a:avLst/>
          </a:prstGeom>
          <a:noFill/>
          <a:ln w="12700">
            <a:noFill/>
            <a:miter lim="800000"/>
            <a:headEnd/>
            <a:tailEnd/>
          </a:ln>
        </p:spPr>
      </p:sp>
      <p:sp>
        <p:nvSpPr>
          <p:cNvPr id="2051" name="Rectangle 3"/>
          <p:cNvSpPr>
            <a:spLocks noGrp="1" noChangeArrowheads="1"/>
          </p:cNvSpPr>
          <p:nvPr>
            <p:ph type="body" sz="quarter" idx="3"/>
          </p:nvPr>
        </p:nvSpPr>
        <p:spPr bwMode="auto">
          <a:xfrm>
            <a:off x="528638" y="4424363"/>
            <a:ext cx="6049962" cy="4186237"/>
          </a:xfrm>
          <a:prstGeom prst="rect">
            <a:avLst/>
          </a:prstGeom>
          <a:noFill/>
          <a:ln w="12700">
            <a:noFill/>
            <a:miter lim="800000"/>
            <a:headEnd/>
            <a:tailEnd/>
          </a:ln>
          <a:effectLst/>
        </p:spPr>
        <p:txBody>
          <a:bodyPr vert="horz" wrap="square" lIns="92282" tIns="45329" rIns="92282" bIns="45329" numCol="1" anchor="t" anchorCtr="0" compatLnSpc="1">
            <a:prstTxWarp prst="textNoShape">
              <a:avLst/>
            </a:prstTxWarp>
          </a:bodyPr>
          <a:lstStyle/>
          <a:p>
            <a:pPr lvl="0"/>
            <a:r>
              <a:rPr lang="en-US" noProof="0"/>
              <a:t>We want this to be in font 11 and justify.</a:t>
            </a:r>
          </a:p>
        </p:txBody>
      </p:sp>
    </p:spTree>
  </p:cSld>
  <p:clrMap bg1="lt1" tx1="dk1" bg2="lt2" tx2="dk2" accent1="accent1" accent2="accent2" accent3="accent3" accent4="accent4" accent5="accent5" accent6="accent6" hlink="hlink" folHlink="folHlink"/>
  <p:notesStyle>
    <a:lvl1pPr algn="just" rtl="0" eaLnBrk="0" fontAlgn="base" hangingPunct="0">
      <a:lnSpc>
        <a:spcPct val="90000"/>
      </a:lnSpc>
      <a:spcBef>
        <a:spcPct val="40000"/>
      </a:spcBef>
      <a:spcAft>
        <a:spcPct val="0"/>
      </a:spcAft>
      <a:defRPr sz="1100" kern="1200">
        <a:solidFill>
          <a:schemeClr val="tx1"/>
        </a:solidFill>
        <a:latin typeface="Arial" pitchFamily="-65" charset="0"/>
        <a:ea typeface="ＭＳ Ｐゴシック" charset="-128"/>
        <a:cs typeface="ＭＳ Ｐゴシック" charset="-128"/>
      </a:defRPr>
    </a:lvl1pPr>
    <a:lvl2pPr marL="37931725" indent="-37474525"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10797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8194" name="Rectangle 2"/>
          <p:cNvSpPr>
            <a:spLocks noGrp="1" noChangeArrowheads="1"/>
          </p:cNvSpPr>
          <p:nvPr>
            <p:ph type="body" idx="1"/>
          </p:nvPr>
        </p:nvSpPr>
        <p:spPr bwMode="auto">
          <a:xfrm>
            <a:off x="528638" y="4421188"/>
            <a:ext cx="6051550" cy="4191000"/>
          </a:xfrm>
          <a:prstGeom prst="rect">
            <a:avLst/>
          </a:prstGeom>
          <a:noFill/>
          <a:ln w="12700">
            <a:miter lim="800000"/>
            <a:headEnd/>
            <a:tailEnd/>
          </a:ln>
        </p:spPr>
        <p:txBody>
          <a:bodyPr lIns="93902" tIns="46128" rIns="93902" bIns="46128">
            <a:prstTxWarp prst="textNoShape">
              <a:avLst/>
            </a:prstTxWarp>
          </a:bodyPr>
          <a:lstStyle/>
          <a:p>
            <a:r>
              <a:rPr lang="en-US"/>
              <a:t>Based on the Register Transfer Language examples we have so far, we know we will need the following combinational logic elements.</a:t>
            </a:r>
          </a:p>
          <a:p>
            <a:r>
              <a:rPr lang="en-US"/>
              <a:t>We will need an adder to update the program counter.</a:t>
            </a:r>
          </a:p>
          <a:p>
            <a:r>
              <a:rPr lang="en-US"/>
              <a:t>A MUX to select the results.</a:t>
            </a:r>
          </a:p>
          <a:p>
            <a:r>
              <a:rPr lang="en-US"/>
              <a:t>And finally, an ALU to do various arithmetic and logic operation.</a:t>
            </a:r>
          </a:p>
          <a:p>
            <a:endParaRPr lang="en-US"/>
          </a:p>
          <a:p>
            <a:r>
              <a:rPr lang="en-US"/>
              <a:t>+1 = 30 min. (Y:10)</a:t>
            </a:r>
          </a:p>
        </p:txBody>
      </p:sp>
      <p:sp>
        <p:nvSpPr>
          <p:cNvPr id="2568195" name="Rectangle 3"/>
          <p:cNvSpPr>
            <a:spLocks noGrp="1" noRot="1" noChangeAspect="1" noChangeArrowheads="1"/>
          </p:cNvSpPr>
          <p:nvPr>
            <p:ph type="sldImg"/>
          </p:nvPr>
        </p:nvSpPr>
        <p:spPr bwMode="auto">
          <a:xfrm>
            <a:off x="1203325" y="600075"/>
            <a:ext cx="4633913" cy="3475038"/>
          </a:xfrm>
          <a:prstGeom prst="rect">
            <a:avLst/>
          </a:prstGeom>
          <a:noFill/>
          <a:ln w="12700">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42" name="Rectangle 2"/>
          <p:cNvSpPr>
            <a:spLocks noGrp="1" noRot="1" noChangeAspect="1" noChangeArrowheads="1"/>
          </p:cNvSpPr>
          <p:nvPr>
            <p:ph type="sldImg"/>
          </p:nvPr>
        </p:nvSpPr>
        <p:spPr bwMode="auto">
          <a:xfrm>
            <a:off x="1200150" y="598488"/>
            <a:ext cx="4635500" cy="3476625"/>
          </a:xfrm>
          <a:prstGeom prst="rect">
            <a:avLst/>
          </a:prstGeom>
          <a:solidFill>
            <a:srgbClr val="FFFFFF"/>
          </a:solidFill>
          <a:ln>
            <a:solidFill>
              <a:srgbClr val="000000"/>
            </a:solidFill>
            <a:miter lim="800000"/>
            <a:headEnd/>
            <a:tailEnd/>
          </a:ln>
        </p:spPr>
      </p:sp>
      <p:sp>
        <p:nvSpPr>
          <p:cNvPr id="2570243" name="Rectangle 3"/>
          <p:cNvSpPr>
            <a:spLocks noGrp="1" noChangeArrowheads="1"/>
          </p:cNvSpPr>
          <p:nvPr>
            <p:ph type="body" idx="1"/>
          </p:nvPr>
        </p:nvSpPr>
        <p:spPr bwMode="auto">
          <a:xfrm>
            <a:off x="528638" y="4421188"/>
            <a:ext cx="6051550" cy="4189412"/>
          </a:xfrm>
          <a:prstGeom prst="rect">
            <a:avLst/>
          </a:prstGeom>
          <a:solidFill>
            <a:srgbClr val="FFFFFF"/>
          </a:solidFill>
          <a:ln>
            <a:solidFill>
              <a:srgbClr val="000000"/>
            </a:solidFill>
            <a:miter lim="800000"/>
            <a:headEnd/>
            <a:tailEnd/>
          </a:ln>
        </p:spPr>
        <p:txBody>
          <a:bodyPr lIns="93321" tIns="46660" rIns="93321" bIns="46660">
            <a:prstTxWarp prst="textNoShape">
              <a:avLst/>
            </a:prstTxWarp>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2290" name="Rectangle 2"/>
          <p:cNvSpPr>
            <a:spLocks noGrp="1" noRot="1" noChangeAspect="1" noChangeArrowheads="1"/>
          </p:cNvSpPr>
          <p:nvPr>
            <p:ph type="sldImg"/>
          </p:nvPr>
        </p:nvSpPr>
        <p:spPr bwMode="auto">
          <a:xfrm>
            <a:off x="1200150" y="598488"/>
            <a:ext cx="4635500" cy="3476625"/>
          </a:xfrm>
          <a:prstGeom prst="rect">
            <a:avLst/>
          </a:prstGeom>
          <a:solidFill>
            <a:srgbClr val="FFFFFF"/>
          </a:solidFill>
          <a:ln>
            <a:solidFill>
              <a:srgbClr val="000000"/>
            </a:solidFill>
            <a:miter lim="800000"/>
            <a:headEnd/>
            <a:tailEnd/>
          </a:ln>
        </p:spPr>
      </p:sp>
      <p:sp>
        <p:nvSpPr>
          <p:cNvPr id="2572291" name="Rectangle 3"/>
          <p:cNvSpPr>
            <a:spLocks noGrp="1" noChangeArrowheads="1"/>
          </p:cNvSpPr>
          <p:nvPr>
            <p:ph type="body" idx="1"/>
          </p:nvPr>
        </p:nvSpPr>
        <p:spPr bwMode="auto">
          <a:xfrm>
            <a:off x="528638" y="4421188"/>
            <a:ext cx="6051550" cy="4189412"/>
          </a:xfrm>
          <a:prstGeom prst="rect">
            <a:avLst/>
          </a:prstGeom>
          <a:solidFill>
            <a:srgbClr val="FFFFFF"/>
          </a:solidFill>
          <a:ln>
            <a:solidFill>
              <a:srgbClr val="000000"/>
            </a:solidFill>
            <a:miter lim="800000"/>
            <a:headEnd/>
            <a:tailEnd/>
          </a:ln>
        </p:spPr>
        <p:txBody>
          <a:bodyPr lIns="93321" tIns="46660" rIns="93321" bIns="46660">
            <a:prstTxWarp prst="textNoShape">
              <a:avLst/>
            </a:prstTxWarp>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3138" name="Rectangle 2"/>
          <p:cNvSpPr>
            <a:spLocks noGrp="1" noRot="1" noChangeAspect="1" noChangeArrowheads="1"/>
          </p:cNvSpPr>
          <p:nvPr>
            <p:ph type="sldImg"/>
          </p:nvPr>
        </p:nvSpPr>
        <p:spPr bwMode="auto">
          <a:xfrm>
            <a:off x="1200150" y="598488"/>
            <a:ext cx="4635500" cy="3476625"/>
          </a:xfrm>
          <a:prstGeom prst="rect">
            <a:avLst/>
          </a:prstGeom>
          <a:solidFill>
            <a:srgbClr val="FFFFFF"/>
          </a:solidFill>
          <a:ln>
            <a:solidFill>
              <a:srgbClr val="000000"/>
            </a:solidFill>
            <a:miter lim="800000"/>
            <a:headEnd/>
            <a:tailEnd/>
          </a:ln>
        </p:spPr>
      </p:sp>
      <p:sp>
        <p:nvSpPr>
          <p:cNvPr id="2523139" name="Rectangle 3"/>
          <p:cNvSpPr>
            <a:spLocks noGrp="1" noChangeArrowheads="1"/>
          </p:cNvSpPr>
          <p:nvPr>
            <p:ph type="body" idx="1"/>
          </p:nvPr>
        </p:nvSpPr>
        <p:spPr bwMode="auto">
          <a:xfrm>
            <a:off x="528638" y="4421188"/>
            <a:ext cx="6051550" cy="4189412"/>
          </a:xfrm>
          <a:prstGeom prst="rect">
            <a:avLst/>
          </a:prstGeom>
          <a:solidFill>
            <a:srgbClr val="FFFFFF"/>
          </a:solidFill>
          <a:ln>
            <a:solidFill>
              <a:srgbClr val="000000"/>
            </a:solidFill>
            <a:miter lim="800000"/>
            <a:headEnd/>
            <a:tailEnd/>
          </a:ln>
        </p:spPr>
        <p:txBody>
          <a:bodyPr lIns="93321" tIns="46660" rIns="93321" bIns="46660">
            <a:prstTxWarp prst="textNoShape">
              <a:avLst/>
            </a:prstTxWarp>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5186" name="Rectangle 2"/>
          <p:cNvSpPr>
            <a:spLocks noGrp="1" noRot="1" noChangeAspect="1" noChangeArrowheads="1"/>
          </p:cNvSpPr>
          <p:nvPr>
            <p:ph type="sldImg"/>
          </p:nvPr>
        </p:nvSpPr>
        <p:spPr bwMode="auto">
          <a:xfrm>
            <a:off x="1200150" y="598488"/>
            <a:ext cx="4635500" cy="3476625"/>
          </a:xfrm>
          <a:prstGeom prst="rect">
            <a:avLst/>
          </a:prstGeom>
          <a:solidFill>
            <a:srgbClr val="FFFFFF"/>
          </a:solidFill>
          <a:ln>
            <a:solidFill>
              <a:srgbClr val="000000"/>
            </a:solidFill>
            <a:miter lim="800000"/>
            <a:headEnd/>
            <a:tailEnd/>
          </a:ln>
        </p:spPr>
      </p:sp>
      <p:sp>
        <p:nvSpPr>
          <p:cNvPr id="2525187" name="Rectangle 3"/>
          <p:cNvSpPr>
            <a:spLocks noGrp="1" noChangeArrowheads="1"/>
          </p:cNvSpPr>
          <p:nvPr>
            <p:ph type="body" idx="1"/>
          </p:nvPr>
        </p:nvSpPr>
        <p:spPr bwMode="auto">
          <a:xfrm>
            <a:off x="528638" y="4421188"/>
            <a:ext cx="6051550" cy="4189412"/>
          </a:xfrm>
          <a:prstGeom prst="rect">
            <a:avLst/>
          </a:prstGeom>
          <a:solidFill>
            <a:srgbClr val="FFFFFF"/>
          </a:solidFill>
          <a:ln>
            <a:solidFill>
              <a:srgbClr val="000000"/>
            </a:solidFill>
            <a:miter lim="800000"/>
            <a:headEnd/>
            <a:tailEnd/>
          </a:ln>
        </p:spPr>
        <p:txBody>
          <a:bodyPr lIns="93321" tIns="46660" rIns="93321" bIns="46660">
            <a:prstTxWarp prst="textNoShape">
              <a:avLst/>
            </a:prstTxWarp>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4338" name="Rectangle 2"/>
          <p:cNvSpPr>
            <a:spLocks noGrp="1" noChangeArrowheads="1"/>
          </p:cNvSpPr>
          <p:nvPr>
            <p:ph type="body" idx="1"/>
          </p:nvPr>
        </p:nvSpPr>
        <p:spPr bwMode="auto">
          <a:xfrm>
            <a:off x="528638" y="4421188"/>
            <a:ext cx="6051550" cy="4191000"/>
          </a:xfrm>
          <a:prstGeom prst="rect">
            <a:avLst/>
          </a:prstGeom>
          <a:noFill/>
          <a:ln w="12700">
            <a:miter lim="800000"/>
            <a:headEnd/>
            <a:tailEnd/>
          </a:ln>
        </p:spPr>
        <p:txBody>
          <a:bodyPr lIns="93902" tIns="46128" rIns="93902" bIns="46128">
            <a:prstTxWarp prst="textNoShape">
              <a:avLst/>
            </a:prstTxWarp>
          </a:bodyPr>
          <a:lstStyle/>
          <a:p>
            <a:r>
              <a:rPr lang="en-US"/>
              <a:t>The last storage element you will need for the datapath is the idealized memory to store your data and instructions.</a:t>
            </a:r>
          </a:p>
          <a:p>
            <a:r>
              <a:rPr lang="en-US"/>
              <a:t>This idealized memory block has just one input bus (DataIn) and one output bus (DataOut).</a:t>
            </a:r>
          </a:p>
          <a:p>
            <a:r>
              <a:rPr lang="en-US"/>
              <a:t>When Write Enable is 0, the address selects the memory word to put on the Data Out bus.</a:t>
            </a:r>
          </a:p>
          <a:p>
            <a:r>
              <a:rPr lang="en-US"/>
              <a:t>When Write Enable is 1, the address selects the memory word to be written via the DataIn bus at the next clock tick.</a:t>
            </a:r>
          </a:p>
          <a:p>
            <a:r>
              <a:rPr lang="en-US"/>
              <a:t>Once again, the clock input is a factor ONLY during the write operation.</a:t>
            </a:r>
          </a:p>
          <a:p>
            <a:r>
              <a:rPr lang="en-US"/>
              <a:t>During read operation, it behaves as a combinational logic block.</a:t>
            </a:r>
          </a:p>
          <a:p>
            <a:r>
              <a:rPr lang="en-US"/>
              <a:t>That is if you put a valid value on the address lines, the output bus DataOut will become valid after the access time of the memory.</a:t>
            </a:r>
          </a:p>
          <a:p>
            <a:endParaRPr lang="en-US"/>
          </a:p>
          <a:p>
            <a:r>
              <a:rPr lang="en-US"/>
              <a:t>+2 = 35 min. (Y:15)</a:t>
            </a:r>
          </a:p>
        </p:txBody>
      </p:sp>
      <p:sp>
        <p:nvSpPr>
          <p:cNvPr id="2574339" name="Rectangle 3"/>
          <p:cNvSpPr>
            <a:spLocks noGrp="1" noRot="1" noChangeAspect="1" noChangeArrowheads="1"/>
          </p:cNvSpPr>
          <p:nvPr>
            <p:ph type="sldImg"/>
          </p:nvPr>
        </p:nvSpPr>
        <p:spPr bwMode="auto">
          <a:xfrm>
            <a:off x="1203325" y="600075"/>
            <a:ext cx="4633913" cy="3475038"/>
          </a:xfrm>
          <a:prstGeom prst="rect">
            <a:avLst/>
          </a:prstGeom>
          <a:noFill/>
          <a:ln w="12700">
            <a:miter lim="800000"/>
            <a:headEnd/>
            <a:tailEnd/>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ChangeArrowheads="1"/>
          </p:cNvSpPr>
          <p:nvPr>
            <p:ph type="body" idx="1"/>
          </p:nvPr>
        </p:nvSpPr>
        <p:spPr bwMode="auto">
          <a:xfrm>
            <a:off x="528638" y="4421188"/>
            <a:ext cx="6051550" cy="4191000"/>
          </a:xfrm>
          <a:prstGeom prst="rect">
            <a:avLst/>
          </a:prstGeom>
          <a:noFill/>
          <a:ln w="12700">
            <a:miter lim="800000"/>
            <a:headEnd/>
            <a:tailEnd/>
          </a:ln>
        </p:spPr>
        <p:txBody>
          <a:bodyPr lIns="93902" tIns="46128" rIns="93902" bIns="46128">
            <a:prstTxWarp prst="textNoShape">
              <a:avLst/>
            </a:prstTxWarp>
          </a:bodyPr>
          <a:lstStyle/>
          <a:p>
            <a:r>
              <a:rPr lang="en-US"/>
              <a:t>As far as storage elements are concerned, we will need a N-bit register that is similar to the D flip-flop I showed you in class.</a:t>
            </a:r>
          </a:p>
          <a:p>
            <a:r>
              <a:rPr lang="en-US"/>
              <a:t>The significant difference here is that the register will have a Write Enable input.</a:t>
            </a:r>
          </a:p>
          <a:p>
            <a:r>
              <a:rPr lang="en-US"/>
              <a:t>That is the content of the register will NOT  be updated if Write Enable is not asserted (0).</a:t>
            </a:r>
          </a:p>
          <a:p>
            <a:r>
              <a:rPr lang="en-US"/>
              <a:t>The content is updated at the clock tick ONLY if the Write Enable signal is asserted (1).</a:t>
            </a:r>
          </a:p>
          <a:p>
            <a:endParaRPr lang="en-US"/>
          </a:p>
          <a:p>
            <a:r>
              <a:rPr lang="en-US"/>
              <a:t>+1 = 31 min. (Y:11)</a:t>
            </a:r>
          </a:p>
        </p:txBody>
      </p:sp>
      <p:sp>
        <p:nvSpPr>
          <p:cNvPr id="2576387" name="Rectangle 3"/>
          <p:cNvSpPr>
            <a:spLocks noGrp="1" noRot="1" noChangeAspect="1" noChangeArrowheads="1"/>
          </p:cNvSpPr>
          <p:nvPr>
            <p:ph type="sldImg"/>
          </p:nvPr>
        </p:nvSpPr>
        <p:spPr bwMode="auto">
          <a:xfrm>
            <a:off x="1203325" y="600075"/>
            <a:ext cx="4633913" cy="3475038"/>
          </a:xfrm>
          <a:prstGeom prst="rect">
            <a:avLst/>
          </a:prstGeom>
          <a:noFill/>
          <a:ln w="12700">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8434" name="Rectangle 2"/>
          <p:cNvSpPr>
            <a:spLocks noGrp="1" noChangeArrowheads="1"/>
          </p:cNvSpPr>
          <p:nvPr>
            <p:ph type="body" idx="1"/>
          </p:nvPr>
        </p:nvSpPr>
        <p:spPr bwMode="auto">
          <a:xfrm>
            <a:off x="528638" y="4421188"/>
            <a:ext cx="6051550" cy="4191000"/>
          </a:xfrm>
          <a:prstGeom prst="rect">
            <a:avLst/>
          </a:prstGeom>
          <a:noFill/>
          <a:ln w="12700">
            <a:miter lim="800000"/>
            <a:headEnd/>
            <a:tailEnd/>
          </a:ln>
        </p:spPr>
        <p:txBody>
          <a:bodyPr lIns="93902" tIns="46128" rIns="93902" bIns="46128">
            <a:prstTxWarp prst="textNoShape">
              <a:avLst/>
            </a:prstTxWarp>
          </a:bodyPr>
          <a:lstStyle/>
          <a:p>
            <a:r>
              <a:rPr lang="en-US"/>
              <a:t>We will also need a register file that consists of 32 32-bit registers with two output busses (busA and busB) and one input bus.</a:t>
            </a:r>
          </a:p>
          <a:p>
            <a:r>
              <a:rPr lang="en-US"/>
              <a:t>The register specifiers Ra and Rb select the registers to put on busA and busB  respectively.</a:t>
            </a:r>
          </a:p>
          <a:p>
            <a:r>
              <a:rPr lang="en-US"/>
              <a:t>When Write Enable is 1, the register specifier Rw selects the register to be written via busW.</a:t>
            </a:r>
          </a:p>
          <a:p>
            <a:r>
              <a:rPr lang="en-US"/>
              <a:t>In our simplified version of the register file, the write operation will occurs at the clock tick.</a:t>
            </a:r>
          </a:p>
          <a:p>
            <a:r>
              <a:rPr lang="en-US"/>
              <a:t>Keep in mind that the clock input is a factor ONLY during the write operation.</a:t>
            </a:r>
          </a:p>
          <a:p>
            <a:r>
              <a:rPr lang="en-US"/>
              <a:t>During read operation, the register file behaves as a combinational logic block.</a:t>
            </a:r>
          </a:p>
          <a:p>
            <a:r>
              <a:rPr lang="en-US"/>
              <a:t>That is if you put a valid value on Ra, then bus A will become valid after the register file’s access time.</a:t>
            </a:r>
          </a:p>
          <a:p>
            <a:r>
              <a:rPr lang="en-US"/>
              <a:t>Similarly if you put a valid value on Rb, bus B will become valid after the register file’s access time.   In both cases (Ra and Rb), the clock input is not a factor.</a:t>
            </a:r>
          </a:p>
          <a:p>
            <a:endParaRPr lang="en-US"/>
          </a:p>
          <a:p>
            <a:r>
              <a:rPr lang="en-US"/>
              <a:t>+2 = 33 min. (Y:13)</a:t>
            </a:r>
          </a:p>
        </p:txBody>
      </p:sp>
      <p:sp>
        <p:nvSpPr>
          <p:cNvPr id="2578435" name="Rectangle 3"/>
          <p:cNvSpPr>
            <a:spLocks noGrp="1" noRot="1" noChangeAspect="1" noChangeArrowheads="1"/>
          </p:cNvSpPr>
          <p:nvPr>
            <p:ph type="sldImg"/>
          </p:nvPr>
        </p:nvSpPr>
        <p:spPr bwMode="auto">
          <a:xfrm>
            <a:off x="1203325" y="600075"/>
            <a:ext cx="4633913" cy="3475038"/>
          </a:xfrm>
          <a:prstGeom prst="rect">
            <a:avLst/>
          </a:prstGeom>
          <a:noFill/>
          <a:ln w="12700">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482" name="Rectangle 2"/>
          <p:cNvSpPr>
            <a:spLocks noGrp="1" noChangeArrowheads="1"/>
          </p:cNvSpPr>
          <p:nvPr>
            <p:ph type="body" idx="1"/>
          </p:nvPr>
        </p:nvSpPr>
        <p:spPr bwMode="auto">
          <a:xfrm>
            <a:off x="528638" y="4421188"/>
            <a:ext cx="6051550" cy="4191000"/>
          </a:xfrm>
          <a:prstGeom prst="rect">
            <a:avLst/>
          </a:prstGeom>
          <a:noFill/>
          <a:ln w="12700">
            <a:miter lim="800000"/>
            <a:headEnd/>
            <a:tailEnd/>
          </a:ln>
        </p:spPr>
        <p:txBody>
          <a:bodyPr lIns="93902" tIns="46128" rIns="93902" bIns="46128">
            <a:prstTxWarp prst="textNoShape">
              <a:avLst/>
            </a:prstTxWarp>
          </a:bodyPr>
          <a:lstStyle/>
          <a:p>
            <a:endParaRPr lang="en-US"/>
          </a:p>
        </p:txBody>
      </p:sp>
      <p:sp>
        <p:nvSpPr>
          <p:cNvPr id="2580483" name="Rectangle 3"/>
          <p:cNvSpPr>
            <a:spLocks noGrp="1" noRot="1" noChangeAspect="1" noChangeArrowheads="1"/>
          </p:cNvSpPr>
          <p:nvPr>
            <p:ph type="sldImg"/>
          </p:nvPr>
        </p:nvSpPr>
        <p:spPr bwMode="auto">
          <a:xfrm>
            <a:off x="1203325" y="600075"/>
            <a:ext cx="4633913" cy="3475038"/>
          </a:xfrm>
          <a:prstGeom prst="rect">
            <a:avLst/>
          </a:prstGeom>
          <a:noFill/>
          <a:ln w="12700">
            <a:miter lim="800000"/>
            <a:headEnd/>
            <a:tailEnd/>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2530" name="Rectangle 2"/>
          <p:cNvSpPr>
            <a:spLocks noGrp="1" noChangeArrowheads="1"/>
          </p:cNvSpPr>
          <p:nvPr>
            <p:ph type="body" idx="1"/>
          </p:nvPr>
        </p:nvSpPr>
        <p:spPr bwMode="auto">
          <a:xfrm>
            <a:off x="528638" y="4421188"/>
            <a:ext cx="6051550" cy="4191000"/>
          </a:xfrm>
          <a:prstGeom prst="rect">
            <a:avLst/>
          </a:prstGeom>
          <a:noFill/>
          <a:ln w="12700">
            <a:miter lim="800000"/>
            <a:headEnd/>
            <a:tailEnd/>
          </a:ln>
        </p:spPr>
        <p:txBody>
          <a:bodyPr lIns="93902" tIns="46128" rIns="93902" bIns="46128">
            <a:prstTxWarp prst="textNoShape">
              <a:avLst/>
            </a:prstTxWarp>
          </a:bodyPr>
          <a:lstStyle/>
          <a:p>
            <a:r>
              <a:rPr lang="en-US"/>
              <a:t>Now let’s take a look at the first major component of the datapath: the instruction fetch unit.</a:t>
            </a:r>
          </a:p>
          <a:p>
            <a:r>
              <a:rPr lang="en-US"/>
              <a:t>The common RTL operations for all instructions are:</a:t>
            </a:r>
          </a:p>
          <a:p>
            <a:r>
              <a:rPr lang="en-US"/>
              <a:t>(a) Fetch the instruction using the Program Counter (PC) at the beginning of an</a:t>
            </a:r>
          </a:p>
          <a:p>
            <a:r>
              <a:rPr lang="en-US"/>
              <a:t>     instruction’s execution (PC -&gt; Instruction Memory -&gt; Instruction Word).</a:t>
            </a:r>
          </a:p>
          <a:p>
            <a:r>
              <a:rPr lang="en-US"/>
              <a:t>(b) Then at the end of the instruction’s execution, you need to update the</a:t>
            </a:r>
          </a:p>
          <a:p>
            <a:r>
              <a:rPr lang="en-US"/>
              <a:t>     Program Counter (PC -&gt; Next Address Logic -&gt; PC).</a:t>
            </a:r>
          </a:p>
          <a:p>
            <a:r>
              <a:rPr lang="en-US"/>
              <a:t>More specifically, you need to increment the PC by 4 if you are executing sequential code.</a:t>
            </a:r>
          </a:p>
          <a:p>
            <a:r>
              <a:rPr lang="en-US"/>
              <a:t>For Branch and Jump instructions, you need to update the program counter to “something else” other than plus 4.</a:t>
            </a:r>
          </a:p>
          <a:p>
            <a:r>
              <a:rPr lang="en-US"/>
              <a:t>I will show you what is inside this Next Address Logic block when we talked about the Branch and Jump instructions.</a:t>
            </a:r>
          </a:p>
          <a:p>
            <a:r>
              <a:rPr lang="en-US"/>
              <a:t>For now, let’s focus our attention to the Add and Subtract instructions.</a:t>
            </a:r>
          </a:p>
          <a:p>
            <a:endParaRPr lang="en-US"/>
          </a:p>
          <a:p>
            <a:r>
              <a:rPr lang="en-US"/>
              <a:t>+2 = 37 min. (Y:17)</a:t>
            </a:r>
          </a:p>
        </p:txBody>
      </p:sp>
      <p:sp>
        <p:nvSpPr>
          <p:cNvPr id="2582531" name="Rectangle 3"/>
          <p:cNvSpPr>
            <a:spLocks noGrp="1" noRot="1" noChangeAspect="1" noChangeArrowheads="1"/>
          </p:cNvSpPr>
          <p:nvPr>
            <p:ph type="sldImg"/>
          </p:nvPr>
        </p:nvSpPr>
        <p:spPr bwMode="auto">
          <a:xfrm>
            <a:off x="1203325" y="600075"/>
            <a:ext cx="4633913" cy="3475038"/>
          </a:xfrm>
          <a:prstGeom prst="rect">
            <a:avLst/>
          </a:prstGeom>
          <a:noFill/>
          <a:ln w="12700">
            <a:miter lim="800000"/>
            <a:headEnd/>
            <a:tailEn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7474" name="Rectangle 2"/>
          <p:cNvSpPr>
            <a:spLocks noGrp="1" noRot="1" noChangeAspect="1" noChangeArrowheads="1"/>
          </p:cNvSpPr>
          <p:nvPr>
            <p:ph type="sldImg"/>
          </p:nvPr>
        </p:nvSpPr>
        <p:spPr bwMode="auto">
          <a:xfrm>
            <a:off x="1201738" y="711200"/>
            <a:ext cx="4621212" cy="3465513"/>
          </a:xfrm>
          <a:prstGeom prst="rect">
            <a:avLst/>
          </a:prstGeom>
          <a:solidFill>
            <a:srgbClr val="FFFFFF"/>
          </a:solidFill>
          <a:ln>
            <a:solidFill>
              <a:srgbClr val="000000"/>
            </a:solidFill>
            <a:miter lim="800000"/>
            <a:headEnd/>
            <a:tailEnd/>
          </a:ln>
        </p:spPr>
      </p:sp>
      <p:sp>
        <p:nvSpPr>
          <p:cNvPr id="2537475" name="Rectangle 3"/>
          <p:cNvSpPr>
            <a:spLocks noGrp="1" noChangeArrowheads="1"/>
          </p:cNvSpPr>
          <p:nvPr>
            <p:ph type="body" idx="1"/>
          </p:nvPr>
        </p:nvSpPr>
        <p:spPr bwMode="auto">
          <a:xfrm>
            <a:off x="528638" y="4421188"/>
            <a:ext cx="6051550" cy="4189412"/>
          </a:xfrm>
          <a:prstGeom prst="rect">
            <a:avLst/>
          </a:prstGeom>
          <a:solidFill>
            <a:srgbClr val="FFFFFF"/>
          </a:solidFill>
          <a:ln>
            <a:solidFill>
              <a:srgbClr val="000000"/>
            </a:solidFill>
            <a:miter lim="800000"/>
            <a:headEnd/>
            <a:tailEnd/>
          </a:ln>
        </p:spPr>
        <p:txBody>
          <a:bodyPr lIns="93321" tIns="46660" rIns="93321" bIns="46660">
            <a:prstTxWarp prst="textNoShape">
              <a:avLst/>
            </a:prstTxWarp>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4578" name="Rectangle 2"/>
          <p:cNvSpPr>
            <a:spLocks noGrp="1" noChangeArrowheads="1"/>
          </p:cNvSpPr>
          <p:nvPr>
            <p:ph type="body" idx="1"/>
          </p:nvPr>
        </p:nvSpPr>
        <p:spPr bwMode="auto">
          <a:xfrm>
            <a:off x="528638" y="4421188"/>
            <a:ext cx="6051550" cy="4191000"/>
          </a:xfrm>
          <a:prstGeom prst="rect">
            <a:avLst/>
          </a:prstGeom>
          <a:noFill/>
          <a:ln w="12700">
            <a:miter lim="800000"/>
            <a:headEnd/>
            <a:tailEnd/>
          </a:ln>
        </p:spPr>
        <p:txBody>
          <a:bodyPr lIns="93902" tIns="46128" rIns="93902" bIns="46128">
            <a:prstTxWarp prst="textNoShape">
              <a:avLst/>
            </a:prstTxWarp>
          </a:bodyPr>
          <a:lstStyle/>
          <a:p>
            <a:r>
              <a:rPr lang="en-US"/>
              <a:t>And here is the datapath that can do the trick.</a:t>
            </a:r>
          </a:p>
          <a:p>
            <a:r>
              <a:rPr lang="en-US"/>
              <a:t>First of all, we connect the register file’s Ra, Rb, and Rw input to the Rd, Rs, and Rt fields of the instruction bus (points to the format diagram).</a:t>
            </a:r>
          </a:p>
          <a:p>
            <a:r>
              <a:rPr lang="en-US"/>
              <a:t>Then we need to connect  busA and busB of the register file to the ALU.</a:t>
            </a:r>
          </a:p>
          <a:p>
            <a:r>
              <a:rPr lang="en-US"/>
              <a:t>Finally, we need to connect the output of the ALU to the input bus of the  register file.</a:t>
            </a:r>
          </a:p>
          <a:p>
            <a:r>
              <a:rPr lang="en-US"/>
              <a:t>Conceptually, this is how it works.</a:t>
            </a:r>
          </a:p>
          <a:p>
            <a:r>
              <a:rPr lang="en-US"/>
              <a:t>The instruction bus coming out of the Instruction memory will set the Ra and Rb to the register specifiers Rs and Rt.</a:t>
            </a:r>
          </a:p>
          <a:p>
            <a:r>
              <a:rPr lang="en-US"/>
              <a:t>This causes the register file to put the value of register Rs onto busA and the value of register Rt onto busB, respectively.</a:t>
            </a:r>
          </a:p>
          <a:p>
            <a:r>
              <a:rPr lang="en-US"/>
              <a:t>By setting the ALUctr appropriately, the ALU will perform either the Add and Subtract for us.</a:t>
            </a:r>
          </a:p>
          <a:p>
            <a:r>
              <a:rPr lang="en-US"/>
              <a:t>The result is then fed back to the register file where the register specifier Rw should already be set to the instruction bus’s Rd field.</a:t>
            </a:r>
          </a:p>
          <a:p>
            <a:r>
              <a:rPr lang="en-US"/>
              <a:t>Since the control, which we will design in our next lecture, should have already set the RegWr signal to 1, the result will be written back to the register file at the next clock tick (points to the Clk input).</a:t>
            </a:r>
          </a:p>
          <a:p>
            <a:r>
              <a:rPr lang="en-US"/>
              <a:t>+3 = 42 min. (Y:22)</a:t>
            </a:r>
          </a:p>
        </p:txBody>
      </p:sp>
      <p:sp>
        <p:nvSpPr>
          <p:cNvPr id="2584579" name="Rectangle 3"/>
          <p:cNvSpPr>
            <a:spLocks noGrp="1" noRot="1" noChangeAspect="1" noChangeArrowheads="1"/>
          </p:cNvSpPr>
          <p:nvPr>
            <p:ph type="sldImg"/>
          </p:nvPr>
        </p:nvSpPr>
        <p:spPr bwMode="auto">
          <a:xfrm>
            <a:off x="1203325" y="600075"/>
            <a:ext cx="4633913" cy="3475038"/>
          </a:xfrm>
          <a:prstGeom prst="rect">
            <a:avLst/>
          </a:prstGeom>
          <a:noFill/>
          <a:ln w="12700">
            <a:miter lim="800000"/>
            <a:headEnd/>
            <a:tailEnd/>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6626" name="Rectangle 2"/>
          <p:cNvSpPr>
            <a:spLocks noGrp="1" noRot="1" noChangeAspect="1" noChangeArrowheads="1" noTextEdit="1"/>
          </p:cNvSpPr>
          <p:nvPr>
            <p:ph type="sldImg"/>
          </p:nvPr>
        </p:nvSpPr>
        <p:spPr bwMode="auto">
          <a:xfrm>
            <a:off x="3511550" y="2441575"/>
            <a:ext cx="0" cy="0"/>
          </a:xfrm>
          <a:prstGeom prst="rect">
            <a:avLst/>
          </a:prstGeom>
          <a:solidFill>
            <a:srgbClr val="FFFFFF"/>
          </a:solidFill>
          <a:ln>
            <a:solidFill>
              <a:srgbClr val="000000"/>
            </a:solidFill>
            <a:miter lim="800000"/>
            <a:headEnd/>
            <a:tailEnd/>
          </a:ln>
        </p:spPr>
      </p:sp>
      <p:sp>
        <p:nvSpPr>
          <p:cNvPr id="2586627" name="Rectangle 3"/>
          <p:cNvSpPr>
            <a:spLocks noGrp="1" noChangeArrowheads="1"/>
          </p:cNvSpPr>
          <p:nvPr>
            <p:ph type="body" idx="1"/>
          </p:nvPr>
        </p:nvSpPr>
        <p:spPr bwMode="auto">
          <a:xfrm>
            <a:off x="935038" y="6389688"/>
            <a:ext cx="5532437" cy="252412"/>
          </a:xfrm>
          <a:prstGeom prst="rect">
            <a:avLst/>
          </a:prstGeom>
          <a:solidFill>
            <a:srgbClr val="FFFFFF"/>
          </a:solidFill>
          <a:ln>
            <a:solidFill>
              <a:srgbClr val="000000"/>
            </a:solidFill>
            <a:miter lim="800000"/>
            <a:headEnd/>
            <a:tailEnd/>
          </a:ln>
        </p:spPr>
        <p:txBody>
          <a:bodyPr lIns="88270" tIns="44135" rIns="88270" bIns="44135">
            <a:prstTxWarp prst="textNoShape">
              <a:avLst/>
            </a:prstTxWarp>
          </a:bodyPr>
          <a:lstStyle/>
          <a:p>
            <a:pPr marL="228600" indent="-228600"/>
            <a:r>
              <a:rPr lang="en-US"/>
              <a:t>Answer: [correct=a, FF)</a:t>
            </a:r>
          </a:p>
          <a:p>
            <a:pPr marL="228600" indent="-228600"/>
            <a:r>
              <a:rPr lang="en-US"/>
              <a:t>1: F (waste of resources -- won’t work for pipelining)</a:t>
            </a:r>
          </a:p>
          <a:p>
            <a:pPr marL="228600" indent="-228600"/>
            <a:r>
              <a:rPr lang="en-US"/>
              <a:t>2: F (used</a:t>
            </a:r>
            <a:r>
              <a:rPr lang="en-US" baseline="0"/>
              <a:t> for caldulating offsets)</a:t>
            </a: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8674" name="Rectangle 2"/>
          <p:cNvSpPr>
            <a:spLocks noGrp="1" noChangeArrowheads="1"/>
          </p:cNvSpPr>
          <p:nvPr>
            <p:ph type="body" idx="1"/>
          </p:nvPr>
        </p:nvSpPr>
        <p:spPr bwMode="auto">
          <a:xfrm>
            <a:off x="528638" y="4421188"/>
            <a:ext cx="6051550" cy="4191000"/>
          </a:xfrm>
          <a:prstGeom prst="rect">
            <a:avLst/>
          </a:prstGeom>
          <a:noFill/>
          <a:ln w="12700">
            <a:miter lim="800000"/>
            <a:headEnd/>
            <a:tailEnd/>
          </a:ln>
        </p:spPr>
        <p:txBody>
          <a:bodyPr lIns="93902" tIns="46128" rIns="93902" bIns="46128">
            <a:prstTxWarp prst="textNoShape">
              <a:avLst/>
            </a:prstTxWarp>
          </a:bodyPr>
          <a:lstStyle/>
          <a:p>
            <a:endParaRPr lang="en-US"/>
          </a:p>
        </p:txBody>
      </p:sp>
      <p:sp>
        <p:nvSpPr>
          <p:cNvPr id="2588675" name="Rectangle 3"/>
          <p:cNvSpPr>
            <a:spLocks noGrp="1" noRot="1" noChangeAspect="1" noChangeArrowheads="1"/>
          </p:cNvSpPr>
          <p:nvPr>
            <p:ph type="sldImg"/>
          </p:nvPr>
        </p:nvSpPr>
        <p:spPr bwMode="auto">
          <a:xfrm>
            <a:off x="1203325" y="600075"/>
            <a:ext cx="4633913" cy="3475038"/>
          </a:xfrm>
          <a:prstGeom prst="rect">
            <a:avLst/>
          </a:prstGeom>
          <a:noFill/>
          <a:ln w="12700">
            <a:miter lim="800000"/>
            <a:headEnd/>
            <a:tailEn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1090" name="Rectangle 2"/>
          <p:cNvSpPr>
            <a:spLocks noGrp="1" noRot="1" noChangeAspect="1" noChangeArrowheads="1"/>
          </p:cNvSpPr>
          <p:nvPr>
            <p:ph type="sldImg"/>
          </p:nvPr>
        </p:nvSpPr>
        <p:spPr bwMode="auto">
          <a:xfrm>
            <a:off x="1200150" y="598488"/>
            <a:ext cx="4635500" cy="3476625"/>
          </a:xfrm>
          <a:prstGeom prst="rect">
            <a:avLst/>
          </a:prstGeom>
          <a:solidFill>
            <a:srgbClr val="FFFFFF"/>
          </a:solidFill>
          <a:ln>
            <a:solidFill>
              <a:srgbClr val="000000"/>
            </a:solidFill>
            <a:miter lim="800000"/>
            <a:headEnd/>
            <a:tailEnd/>
          </a:ln>
        </p:spPr>
      </p:sp>
      <p:sp>
        <p:nvSpPr>
          <p:cNvPr id="2521091" name="Rectangle 3"/>
          <p:cNvSpPr>
            <a:spLocks noGrp="1" noChangeArrowheads="1"/>
          </p:cNvSpPr>
          <p:nvPr>
            <p:ph type="body" idx="1"/>
          </p:nvPr>
        </p:nvSpPr>
        <p:spPr bwMode="auto">
          <a:xfrm>
            <a:off x="528638" y="4421188"/>
            <a:ext cx="6051550" cy="4189412"/>
          </a:xfrm>
          <a:prstGeom prst="rect">
            <a:avLst/>
          </a:prstGeom>
          <a:solidFill>
            <a:srgbClr val="FFFFFF"/>
          </a:solidFill>
          <a:ln>
            <a:solidFill>
              <a:srgbClr val="000000"/>
            </a:solidFill>
            <a:miter lim="800000"/>
            <a:headEnd/>
            <a:tailEnd/>
          </a:ln>
        </p:spPr>
        <p:txBody>
          <a:bodyPr lIns="93321" tIns="46660" rIns="93321" bIns="46660">
            <a:prstTxWarp prst="textNoShape">
              <a:avLst/>
            </a:prstTxWarp>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5906" name="Rectangle 2"/>
          <p:cNvSpPr>
            <a:spLocks noGrp="1" noChangeArrowheads="1"/>
          </p:cNvSpPr>
          <p:nvPr>
            <p:ph type="body" idx="1"/>
          </p:nvPr>
        </p:nvSpPr>
        <p:spPr bwMode="auto">
          <a:xfrm>
            <a:off x="528638" y="4421188"/>
            <a:ext cx="6051550" cy="4191000"/>
          </a:xfrm>
          <a:prstGeom prst="rect">
            <a:avLst/>
          </a:prstGeom>
          <a:noFill/>
          <a:ln w="12700">
            <a:miter lim="800000"/>
            <a:headEnd/>
            <a:tailEnd/>
          </a:ln>
        </p:spPr>
        <p:txBody>
          <a:bodyPr lIns="93902" tIns="46128" rIns="93902" bIns="46128">
            <a:prstTxWarp prst="textNoShape">
              <a:avLst/>
            </a:prstTxWarp>
          </a:bodyPr>
          <a:lstStyle/>
          <a:p>
            <a:endParaRPr lang="en-US"/>
          </a:p>
        </p:txBody>
      </p:sp>
      <p:sp>
        <p:nvSpPr>
          <p:cNvPr id="2555907" name="Rectangle 3"/>
          <p:cNvSpPr>
            <a:spLocks noGrp="1" noRot="1" noChangeAspect="1" noChangeArrowheads="1"/>
          </p:cNvSpPr>
          <p:nvPr>
            <p:ph type="sldImg"/>
          </p:nvPr>
        </p:nvSpPr>
        <p:spPr bwMode="auto">
          <a:xfrm>
            <a:off x="1203325" y="600075"/>
            <a:ext cx="4633913" cy="3475038"/>
          </a:xfrm>
          <a:prstGeom prst="rect">
            <a:avLst/>
          </a:prstGeom>
          <a:noFill/>
          <a:ln w="12700">
            <a:miter lim="800000"/>
            <a:headEnd/>
            <a:tailEn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7954" name="Rectangle 2"/>
          <p:cNvSpPr>
            <a:spLocks noGrp="1" noChangeArrowheads="1"/>
          </p:cNvSpPr>
          <p:nvPr>
            <p:ph type="body" idx="1"/>
          </p:nvPr>
        </p:nvSpPr>
        <p:spPr bwMode="auto">
          <a:xfrm>
            <a:off x="528638" y="4421188"/>
            <a:ext cx="6051550" cy="4191000"/>
          </a:xfrm>
          <a:prstGeom prst="rect">
            <a:avLst/>
          </a:prstGeom>
          <a:noFill/>
          <a:ln w="12700">
            <a:miter lim="800000"/>
            <a:headEnd/>
            <a:tailEnd/>
          </a:ln>
        </p:spPr>
        <p:txBody>
          <a:bodyPr lIns="93902" tIns="46128" rIns="93902" bIns="46128">
            <a:prstTxWarp prst="textNoShape">
              <a:avLst/>
            </a:prstTxWarp>
          </a:bodyPr>
          <a:lstStyle/>
          <a:p>
            <a:r>
              <a:rPr lang="en-US"/>
              <a:t>One of the most important thing you need to know before you start designing a processor is how the instructions look like.</a:t>
            </a:r>
          </a:p>
          <a:p>
            <a:r>
              <a:rPr lang="en-US"/>
              <a:t>Or in more technical term, you need to know the instruction format. One good thing about the MIPS instruction set is that it is very simple.</a:t>
            </a:r>
          </a:p>
          <a:p>
            <a:r>
              <a:rPr lang="en-US"/>
              <a:t>First of all, all MIPS instructions are 32 bits long and there are only three instruction formats: (a) R-type, (b) I-type, and (c) J-type.</a:t>
            </a:r>
          </a:p>
          <a:p>
            <a:r>
              <a:rPr lang="en-US"/>
              <a:t>The different fields of the R-type instructions are:</a:t>
            </a:r>
          </a:p>
          <a:p>
            <a:r>
              <a:rPr lang="en-US"/>
              <a:t>(a) OP specifies the operation of the instruction.</a:t>
            </a:r>
          </a:p>
          <a:p>
            <a:r>
              <a:rPr lang="en-US"/>
              <a:t>(b) Rs, Rt, and Rd are the source and destination register specifiers.</a:t>
            </a:r>
          </a:p>
          <a:p>
            <a:r>
              <a:rPr lang="en-US"/>
              <a:t>(c) Shamt specifies the amount you need to shift for the shift instructions.</a:t>
            </a:r>
          </a:p>
          <a:p>
            <a:r>
              <a:rPr lang="en-US"/>
              <a:t>(d) Funct selects the variant of the operation specified in the “op” field.</a:t>
            </a:r>
          </a:p>
          <a:p>
            <a:r>
              <a:rPr lang="en-US"/>
              <a:t>For the I-type instruction, bits 0 to 15 are used as an immediate field.  I will show you how this immediate field is used differently by different instructions.</a:t>
            </a:r>
          </a:p>
          <a:p>
            <a:r>
              <a:rPr lang="en-US"/>
              <a:t>Finally for the J-type instruction, bits 0 to 25 become the target address of the jump.</a:t>
            </a:r>
          </a:p>
          <a:p>
            <a:endParaRPr lang="en-US"/>
          </a:p>
          <a:p>
            <a:r>
              <a:rPr lang="en-US"/>
              <a:t>+3 = 10 min. (X:50)</a:t>
            </a:r>
          </a:p>
        </p:txBody>
      </p:sp>
      <p:sp>
        <p:nvSpPr>
          <p:cNvPr id="2557955" name="Rectangle 3"/>
          <p:cNvSpPr>
            <a:spLocks noGrp="1" noRot="1" noChangeAspect="1" noChangeArrowheads="1"/>
          </p:cNvSpPr>
          <p:nvPr>
            <p:ph type="sldImg"/>
          </p:nvPr>
        </p:nvSpPr>
        <p:spPr bwMode="auto">
          <a:xfrm>
            <a:off x="1203325" y="600075"/>
            <a:ext cx="4633913" cy="3475038"/>
          </a:xfrm>
          <a:prstGeom prst="rect">
            <a:avLst/>
          </a:prstGeom>
          <a:noFill/>
          <a:ln w="12700">
            <a:miter lim="800000"/>
            <a:headEnd/>
            <a:tailEn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02" name="Rectangle 2"/>
          <p:cNvSpPr>
            <a:spLocks noGrp="1" noChangeArrowheads="1"/>
          </p:cNvSpPr>
          <p:nvPr>
            <p:ph type="body" idx="1"/>
          </p:nvPr>
        </p:nvSpPr>
        <p:spPr bwMode="auto">
          <a:xfrm>
            <a:off x="528638" y="4421188"/>
            <a:ext cx="6051550" cy="4191000"/>
          </a:xfrm>
          <a:prstGeom prst="rect">
            <a:avLst/>
          </a:prstGeom>
          <a:noFill/>
          <a:ln w="12700">
            <a:miter lim="800000"/>
            <a:headEnd/>
            <a:tailEnd/>
          </a:ln>
        </p:spPr>
        <p:txBody>
          <a:bodyPr lIns="93902" tIns="46128" rIns="93902" bIns="46128">
            <a:prstTxWarp prst="textNoShape">
              <a:avLst/>
            </a:prstTxWarp>
          </a:bodyPr>
          <a:lstStyle/>
          <a:p>
            <a:r>
              <a:rPr lang="en-US"/>
              <a:t>In today’s lecture, I will show you how to implement the following subset of MIPS instructions: add, subtract, or immediate, load, store, branch, and the jump instruction.</a:t>
            </a:r>
          </a:p>
          <a:p>
            <a:r>
              <a:rPr lang="en-US"/>
              <a:t>The Add and Subtract instructions use the R format.  The Op together with the Func fields together specified all the different kinds of add and subtract instructions.</a:t>
            </a:r>
          </a:p>
          <a:p>
            <a:r>
              <a:rPr lang="en-US"/>
              <a:t>Rs and Rt specifies the source registers.  And the Rd field specifies the destination register.</a:t>
            </a:r>
          </a:p>
          <a:p>
            <a:r>
              <a:rPr lang="en-US"/>
              <a:t>The Or immediate instruction uses the I format.  It only uses one source register, Rs.  The other operand comes from the immediate field. The Rt field is used to specified the destination register. (Note that dest is the Rt field!)</a:t>
            </a:r>
          </a:p>
          <a:p>
            <a:r>
              <a:rPr lang="en-US"/>
              <a:t>Both the load and store instructions use the I format and both add the Rs and the immediate filed together to from the memory address.</a:t>
            </a:r>
          </a:p>
          <a:p>
            <a:r>
              <a:rPr lang="en-US"/>
              <a:t>The difference is that the load instruction will load the data from memory into Rt while the store instruction will store the data in Rt into the memory.</a:t>
            </a:r>
          </a:p>
          <a:p>
            <a:r>
              <a:rPr lang="en-US"/>
              <a:t>The branch on equal instruction also uses the I format.  Here Rs and Rt are used to specified the registers we need to compare.</a:t>
            </a:r>
          </a:p>
          <a:p>
            <a:r>
              <a:rPr lang="en-US"/>
              <a:t>If these two registers are equal, we will branch to a location offset by the immediate field.</a:t>
            </a:r>
          </a:p>
          <a:p>
            <a:r>
              <a:rPr lang="en-US"/>
              <a:t>Finally, the jump instruction uses the J format and always causes the program to jump to a memory location specified in the address field. </a:t>
            </a:r>
          </a:p>
          <a:p>
            <a:r>
              <a:rPr lang="en-US"/>
              <a:t>I know I went over this rather quickly and you may have missed something.  But don’t worry, this is just an overview.  You will keep seeing these (point to the format) all day today.</a:t>
            </a:r>
          </a:p>
          <a:p>
            <a:endParaRPr lang="en-US"/>
          </a:p>
          <a:p>
            <a:r>
              <a:rPr lang="en-US"/>
              <a:t>+3 = 13 min. (X:53)</a:t>
            </a:r>
          </a:p>
        </p:txBody>
      </p:sp>
      <p:sp>
        <p:nvSpPr>
          <p:cNvPr id="2560003" name="Rectangle 3"/>
          <p:cNvSpPr>
            <a:spLocks noGrp="1" noRot="1" noChangeAspect="1" noChangeArrowheads="1"/>
          </p:cNvSpPr>
          <p:nvPr>
            <p:ph type="sldImg"/>
          </p:nvPr>
        </p:nvSpPr>
        <p:spPr bwMode="auto">
          <a:xfrm>
            <a:off x="1203325" y="600075"/>
            <a:ext cx="4633913" cy="3475038"/>
          </a:xfrm>
          <a:prstGeom prst="rect">
            <a:avLst/>
          </a:prstGeom>
          <a:noFill/>
          <a:ln w="12700">
            <a:miter lim="800000"/>
            <a:headEnd/>
            <a:tailEn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2050" name="Rectangle 2"/>
          <p:cNvSpPr>
            <a:spLocks noGrp="1" noRot="1" noChangeAspect="1" noChangeArrowheads="1"/>
          </p:cNvSpPr>
          <p:nvPr>
            <p:ph type="sldImg"/>
          </p:nvPr>
        </p:nvSpPr>
        <p:spPr bwMode="auto">
          <a:xfrm>
            <a:off x="1200150" y="598488"/>
            <a:ext cx="4635500" cy="3476625"/>
          </a:xfrm>
          <a:prstGeom prst="rect">
            <a:avLst/>
          </a:prstGeom>
          <a:solidFill>
            <a:srgbClr val="FFFFFF"/>
          </a:solidFill>
          <a:ln>
            <a:solidFill>
              <a:srgbClr val="000000"/>
            </a:solidFill>
            <a:miter lim="800000"/>
            <a:headEnd/>
            <a:tailEnd/>
          </a:ln>
        </p:spPr>
      </p:sp>
      <p:sp>
        <p:nvSpPr>
          <p:cNvPr id="2562051" name="Rectangle 3"/>
          <p:cNvSpPr>
            <a:spLocks noGrp="1" noChangeArrowheads="1"/>
          </p:cNvSpPr>
          <p:nvPr>
            <p:ph type="body" idx="1"/>
          </p:nvPr>
        </p:nvSpPr>
        <p:spPr bwMode="auto">
          <a:xfrm>
            <a:off x="528638" y="4421188"/>
            <a:ext cx="6051550" cy="4189412"/>
          </a:xfrm>
          <a:prstGeom prst="rect">
            <a:avLst/>
          </a:prstGeom>
          <a:solidFill>
            <a:srgbClr val="FFFFFF"/>
          </a:solidFill>
          <a:ln>
            <a:solidFill>
              <a:srgbClr val="000000"/>
            </a:solidFill>
            <a:miter lim="800000"/>
            <a:headEnd/>
            <a:tailEnd/>
          </a:ln>
        </p:spPr>
        <p:txBody>
          <a:bodyPr lIns="93321" tIns="46660" rIns="93321" bIns="46660">
            <a:prstTxWarp prst="textNoShape">
              <a:avLst/>
            </a:prstTxWarp>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4098" name="Rectangle 2"/>
          <p:cNvSpPr>
            <a:spLocks noGrp="1" noRot="1" noChangeAspect="1" noChangeArrowheads="1"/>
          </p:cNvSpPr>
          <p:nvPr>
            <p:ph type="sldImg"/>
          </p:nvPr>
        </p:nvSpPr>
        <p:spPr bwMode="auto">
          <a:xfrm>
            <a:off x="1200150" y="598488"/>
            <a:ext cx="4635500" cy="3476625"/>
          </a:xfrm>
          <a:prstGeom prst="rect">
            <a:avLst/>
          </a:prstGeom>
          <a:solidFill>
            <a:srgbClr val="FFFFFF"/>
          </a:solidFill>
          <a:ln>
            <a:solidFill>
              <a:srgbClr val="000000"/>
            </a:solidFill>
            <a:miter lim="800000"/>
            <a:headEnd/>
            <a:tailEnd/>
          </a:ln>
        </p:spPr>
      </p:sp>
      <p:sp>
        <p:nvSpPr>
          <p:cNvPr id="2564099" name="Rectangle 3"/>
          <p:cNvSpPr>
            <a:spLocks noGrp="1" noChangeArrowheads="1"/>
          </p:cNvSpPr>
          <p:nvPr>
            <p:ph type="body" idx="1"/>
          </p:nvPr>
        </p:nvSpPr>
        <p:spPr bwMode="auto">
          <a:xfrm>
            <a:off x="528638" y="4421188"/>
            <a:ext cx="6051550" cy="4189412"/>
          </a:xfrm>
          <a:prstGeom prst="rect">
            <a:avLst/>
          </a:prstGeom>
          <a:solidFill>
            <a:srgbClr val="FFFFFF"/>
          </a:solidFill>
          <a:ln>
            <a:solidFill>
              <a:srgbClr val="000000"/>
            </a:solidFill>
            <a:miter lim="800000"/>
            <a:headEnd/>
            <a:tailEnd/>
          </a:ln>
        </p:spPr>
        <p:txBody>
          <a:bodyPr lIns="93321" tIns="46660" rIns="93321" bIns="46660">
            <a:prstTxWarp prst="textNoShape">
              <a:avLst/>
            </a:prstTxWarp>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6146" name="Rectangle 2"/>
          <p:cNvSpPr>
            <a:spLocks noGrp="1" noRot="1" noChangeAspect="1" noChangeArrowheads="1"/>
          </p:cNvSpPr>
          <p:nvPr>
            <p:ph type="sldImg"/>
          </p:nvPr>
        </p:nvSpPr>
        <p:spPr bwMode="auto">
          <a:xfrm>
            <a:off x="1200150" y="598488"/>
            <a:ext cx="4635500" cy="3476625"/>
          </a:xfrm>
          <a:prstGeom prst="rect">
            <a:avLst/>
          </a:prstGeom>
          <a:solidFill>
            <a:srgbClr val="FFFFFF"/>
          </a:solidFill>
          <a:ln>
            <a:solidFill>
              <a:srgbClr val="000000"/>
            </a:solidFill>
            <a:miter lim="800000"/>
            <a:headEnd/>
            <a:tailEnd/>
          </a:ln>
        </p:spPr>
      </p:sp>
      <p:sp>
        <p:nvSpPr>
          <p:cNvPr id="2566147" name="Rectangle 3"/>
          <p:cNvSpPr>
            <a:spLocks noGrp="1" noChangeArrowheads="1"/>
          </p:cNvSpPr>
          <p:nvPr>
            <p:ph type="body" idx="1"/>
          </p:nvPr>
        </p:nvSpPr>
        <p:spPr bwMode="auto">
          <a:xfrm>
            <a:off x="528638" y="4421188"/>
            <a:ext cx="6051550" cy="4189412"/>
          </a:xfrm>
          <a:prstGeom prst="rect">
            <a:avLst/>
          </a:prstGeom>
          <a:solidFill>
            <a:srgbClr val="FFFFFF"/>
          </a:solidFill>
          <a:ln>
            <a:solidFill>
              <a:srgbClr val="000000"/>
            </a:solidFill>
            <a:miter lim="800000"/>
            <a:headEnd/>
            <a:tailEnd/>
          </a:ln>
        </p:spPr>
        <p:txBody>
          <a:bodyPr lIns="93321" tIns="46660" rIns="93321" bIns="46660">
            <a:prstTxWarp prst="textNoShape">
              <a:avLst/>
            </a:prstTxWarp>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a:xfrm>
            <a:off x="309563" y="681038"/>
            <a:ext cx="4603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6" name="Rectangle 5"/>
          <p:cNvSpPr/>
          <p:nvPr/>
        </p:nvSpPr>
        <p:spPr>
          <a:xfrm>
            <a:off x="268288" y="681038"/>
            <a:ext cx="2857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7" name="Rectangle 6"/>
          <p:cNvSpPr/>
          <p:nvPr/>
        </p:nvSpPr>
        <p:spPr>
          <a:xfrm>
            <a:off x="249238"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222250" y="681038"/>
            <a:ext cx="793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1" name="Rectangle 10"/>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2" name="Rectangle 11"/>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3" name="Rectangle 12"/>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4" name="Rectangle 13"/>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lstStyle>
          <a:p>
            <a:r>
              <a:rPr lang="en-US"/>
              <a:t>Click to edit Master title style</a:t>
            </a:r>
          </a:p>
        </p:txBody>
      </p:sp>
      <p:sp>
        <p:nvSpPr>
          <p:cNvPr id="9" name="Subtitle 8"/>
          <p:cNvSpPr>
            <a:spLocks noGrp="1"/>
          </p:cNvSpPr>
          <p:nvPr>
            <p:ph type="subTitle" idx="1"/>
          </p:nvPr>
        </p:nvSpPr>
        <p:spPr>
          <a:xfrm>
            <a:off x="914400" y="2834640"/>
            <a:ext cx="7772400" cy="1508760"/>
          </a:xfrm>
        </p:spPr>
        <p:txBody>
          <a:bodyPr lIns="100584"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5" name="Date Placeholder 27"/>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16" name="Footer Placeholder 16"/>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17" name="Slide Number Placeholder 28"/>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8E3342FC-85AC-0141-B4E7-B626C5929470}" type="slidenum">
              <a:rPr/>
              <a:pPr>
                <a:defRPr/>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5" name="Footer Placeholder 4"/>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6" name="Slide Number Placeholder 5"/>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3767D12C-1D62-DB44-B351-8710E9C41DB2}" type="slidenum">
              <a:rPr/>
              <a:pPr>
                <a:defRPr/>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5" name="Footer Placeholder 4"/>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6" name="Slide Number Placeholder 5"/>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EB5093A4-CC93-424A-94EB-96D0AD625C4C}" type="slidenum">
              <a:rPr/>
              <a:pPr>
                <a:def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5" name="Footer Placeholder 4"/>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6" name="Slide Number Placeholder 5"/>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01C1680E-D985-8A48-BA9E-A9F7CF2082B4}" type="slidenum">
              <a:rPr/>
              <a:pPr>
                <a:def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3"/>
          <p:cNvSpPr>
            <a:spLocks/>
          </p:cNvSpPr>
          <p:nvPr/>
        </p:nvSpPr>
        <p:spPr bwMode="auto">
          <a:xfrm>
            <a:off x="4829175" y="1073150"/>
            <a:ext cx="4321175"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p>
            <a:pPr>
              <a:defRPr/>
            </a:pPr>
            <a:endParaRPr lang="en-US"/>
          </a:p>
        </p:txBody>
      </p:sp>
      <p:sp>
        <p:nvSpPr>
          <p:cNvPr id="5" name="Freeform 4"/>
          <p:cNvSpPr>
            <a:spLocks/>
          </p:cNvSpPr>
          <p:nvPr/>
        </p:nvSpPr>
        <p:spPr bwMode="auto">
          <a:xfrm>
            <a:off x="374650" y="0"/>
            <a:ext cx="5513388" cy="6615113"/>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p>
            <a:pPr>
              <a:defRPr/>
            </a:pPr>
            <a:endParaRPr lang="en-US"/>
          </a:p>
        </p:txBody>
      </p:sp>
      <p:sp>
        <p:nvSpPr>
          <p:cNvPr id="6" name="Freeform 5"/>
          <p:cNvSpPr>
            <a:spLocks/>
          </p:cNvSpPr>
          <p:nvPr/>
        </p:nvSpPr>
        <p:spPr bwMode="auto">
          <a:xfrm rot="5236414">
            <a:off x="4461669" y="1483519"/>
            <a:ext cx="4114800" cy="1189038"/>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7" name="Freeform 6"/>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8" name="Freeform 7"/>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9" name="Freeform 8"/>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0" name="Freeform 9"/>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1" name="Freeform 10"/>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2" name="Freeform 11"/>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4" name="Freeform 13"/>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5" name="Freeform 14"/>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6" name="Freeform 15"/>
          <p:cNvSpPr>
            <a:spLocks/>
          </p:cNvSpPr>
          <p:nvPr/>
        </p:nvSpPr>
        <p:spPr bwMode="auto">
          <a:xfrm>
            <a:off x="366713"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7" name="Freeform 16"/>
          <p:cNvSpPr>
            <a:spLocks/>
          </p:cNvSpPr>
          <p:nvPr/>
        </p:nvSpPr>
        <p:spPr bwMode="auto">
          <a:xfrm>
            <a:off x="366713"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8" name="Freeform 17"/>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9" name="Rectangle 18"/>
          <p:cNvSpPr/>
          <p:nvPr/>
        </p:nvSpPr>
        <p:spPr>
          <a:xfrm>
            <a:off x="363538" y="401638"/>
            <a:ext cx="8504237"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0" name="Rectangle 19"/>
          <p:cNvSpPr/>
          <p:nvPr/>
        </p:nvSpPr>
        <p:spPr>
          <a:xfrm flipH="1">
            <a:off x="371475" y="681038"/>
            <a:ext cx="2698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1" name="Rectangle 20"/>
          <p:cNvSpPr/>
          <p:nvPr/>
        </p:nvSpPr>
        <p:spPr>
          <a:xfrm flipH="1">
            <a:off x="411163" y="681038"/>
            <a:ext cx="2698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2" name="Rectangle 21"/>
          <p:cNvSpPr/>
          <p:nvPr/>
        </p:nvSpPr>
        <p:spPr>
          <a:xfrm flipH="1">
            <a:off x="447675"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3" name="Rectangle 22"/>
          <p:cNvSpPr/>
          <p:nvPr/>
        </p:nvSpPr>
        <p:spPr>
          <a:xfrm flipH="1">
            <a:off x="476250"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4" name="Rectangle 23"/>
          <p:cNvSpPr/>
          <p:nvPr/>
        </p:nvSpPr>
        <p:spPr>
          <a:xfrm>
            <a:off x="500063" y="681038"/>
            <a:ext cx="36512"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 name="Text Placeholder 2"/>
          <p:cNvSpPr>
            <a:spLocks noGrp="1"/>
          </p:cNvSpPr>
          <p:nvPr>
            <p:ph type="body" idx="1"/>
          </p:nvPr>
        </p:nvSpPr>
        <p:spPr>
          <a:xfrm>
            <a:off x="706902" y="1351672"/>
            <a:ext cx="5718048" cy="977486"/>
          </a:xfrm>
        </p:spPr>
        <p:txBody>
          <a:bodyPr lIns="82296" bIns="0"/>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lstStyle>
          <a:p>
            <a:r>
              <a:rPr lang="en-US"/>
              <a:t>Click to edit Master title style</a:t>
            </a:r>
          </a:p>
        </p:txBody>
      </p:sp>
      <p:sp>
        <p:nvSpPr>
          <p:cNvPr id="25" name="Date Placeholder 3"/>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26" name="Footer Placeholder 4"/>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27" name="Slide Number Placeholder 5"/>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F08356AB-6050-C54D-8146-0D0927CCFB8F}" type="slidenum">
              <a:rPr/>
              <a:pPr>
                <a:def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6" name="Footer Placeholder 5"/>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7" name="Slide Number Placeholder 6"/>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344601BE-1874-5548-A792-BFB77CD508AE}" type="slidenum">
              <a:rPr/>
              <a:pPr>
                <a:def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6"/>
          <p:cNvSpPr/>
          <p:nvPr/>
        </p:nvSpPr>
        <p:spPr>
          <a:xfrm>
            <a:off x="0" y="401638"/>
            <a:ext cx="8867775"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87313" y="681038"/>
            <a:ext cx="460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9" name="Rectangle 8"/>
          <p:cNvSpPr/>
          <p:nvPr/>
        </p:nvSpPr>
        <p:spPr>
          <a:xfrm>
            <a:off x="47625" y="681038"/>
            <a:ext cx="26988"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0" name="Rectangle 9"/>
          <p:cNvSpPr/>
          <p:nvPr/>
        </p:nvSpPr>
        <p:spPr>
          <a:xfrm>
            <a:off x="28575"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1" name="Rectangle 10"/>
          <p:cNvSpPr/>
          <p:nvPr/>
        </p:nvSpPr>
        <p:spPr>
          <a:xfrm>
            <a:off x="0"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2" name="Rectangle 11"/>
          <p:cNvSpPr/>
          <p:nvPr/>
        </p:nvSpPr>
        <p:spPr>
          <a:xfrm flipH="1">
            <a:off x="149225"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3" name="Rectangle 12"/>
          <p:cNvSpPr/>
          <p:nvPr/>
        </p:nvSpPr>
        <p:spPr>
          <a:xfrm flipH="1">
            <a:off x="188913"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4" name="Rectangle 13"/>
          <p:cNvSpPr/>
          <p:nvPr/>
        </p:nvSpPr>
        <p:spPr>
          <a:xfrm flipH="1">
            <a:off x="227013"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5" name="Rectangle 14"/>
          <p:cNvSpPr/>
          <p:nvPr/>
        </p:nvSpPr>
        <p:spPr>
          <a:xfrm flipH="1">
            <a:off x="255588" y="681038"/>
            <a:ext cx="79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6" name="Rectangle 15"/>
          <p:cNvSpPr/>
          <p:nvPr/>
        </p:nvSpPr>
        <p:spPr>
          <a:xfrm>
            <a:off x="279400" y="681038"/>
            <a:ext cx="36513"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 name="Title 1"/>
          <p:cNvSpPr>
            <a:spLocks noGrp="1"/>
          </p:cNvSpPr>
          <p:nvPr>
            <p:ph type="title"/>
          </p:nvPr>
        </p:nvSpPr>
        <p:spPr>
          <a:xfrm>
            <a:off x="504824" y="512064"/>
            <a:ext cx="7772400" cy="914400"/>
          </a:xfrm>
        </p:spPr>
        <p:txBody>
          <a:bodyPr/>
          <a:lstStyle>
            <a:lvl1pPr>
              <a:defRPr sz="4000"/>
            </a:lvl1pPr>
          </a:lstStyle>
          <a:p>
            <a:r>
              <a:rPr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Date Placeholder 6"/>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18" name="Footer Placeholder 7"/>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19" name="Slide Number Placeholder 8"/>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50361CD5-B477-9E43-A365-B6CBAABDE154}" type="slidenum">
              <a:rPr/>
              <a:pPr>
                <a:defRPr/>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lstStyle>
          <a:p>
            <a:r>
              <a:rPr lang="en-US"/>
              <a:t>Click to edit Master title style</a:t>
            </a:r>
          </a:p>
        </p:txBody>
      </p:sp>
      <p:sp>
        <p:nvSpPr>
          <p:cNvPr id="3" name="Date Placeholder 2"/>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4" name="Footer Placeholder 3"/>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5" name="Slide Number Placeholder 4"/>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CD69752C-0324-1C40-9504-CBF4C9360C20}" type="slidenum">
              <a:rPr/>
              <a:pPr>
                <a:defRPr/>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3" name="Footer Placeholder 2"/>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4" name="Slide Number Placeholder 3"/>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44F050E0-6EC7-2D45-8299-7B7E99CE3E4C}" type="slidenum">
              <a:rPr/>
              <a:pPr>
                <a:defRPr/>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lstStyle>
          <a:p>
            <a:r>
              <a:rPr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6" name="Footer Placeholder 5"/>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7" name="Slide Number Placeholder 6"/>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9956C743-C58C-B546-AEA2-8065E3DEDFB6}" type="slidenum">
              <a:rPr/>
              <a:pPr>
                <a:defRPr/>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368300" y="0"/>
            <a:ext cx="8777288" cy="1878013"/>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cxnSp>
        <p:nvCxnSpPr>
          <p:cNvPr id="6" name="Straight Connector 5"/>
          <p:cNvCxnSpPr/>
          <p:nvPr/>
        </p:nvCxnSpPr>
        <p:spPr>
          <a:xfrm flipV="1">
            <a:off x="363538" y="1884363"/>
            <a:ext cx="8782050"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7" name="Group 20"/>
          <p:cNvGrpSpPr>
            <a:grpSpLocks/>
          </p:cNvGrpSpPr>
          <p:nvPr/>
        </p:nvGrpSpPr>
        <p:grpSpPr bwMode="auto">
          <a:xfrm rot="5400000">
            <a:off x="8515351" y="1219200"/>
            <a:ext cx="131762" cy="128587"/>
            <a:chOff x="6668087" y="1297746"/>
            <a:chExt cx="161840" cy="156602"/>
          </a:xfrm>
        </p:grpSpPr>
        <p:cxnSp>
          <p:nvCxnSpPr>
            <p:cNvPr id="8" name="Straight Connector 7"/>
            <p:cNvCxnSpPr/>
            <p:nvPr/>
          </p:nvCxnSpPr>
          <p:spPr>
            <a:xfrm rot="16200000">
              <a:off x="6659693" y="1302242"/>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6200000" flipV="1">
              <a:off x="6681299" y="1395381"/>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5400000" flipH="1">
              <a:off x="6740613" y="1301266"/>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1" name="Group 25"/>
          <p:cNvGrpSpPr>
            <a:grpSpLocks/>
          </p:cNvGrpSpPr>
          <p:nvPr/>
        </p:nvGrpSpPr>
        <p:grpSpPr bwMode="auto">
          <a:xfrm rot="5400000">
            <a:off x="8667751" y="1371600"/>
            <a:ext cx="131762" cy="128587"/>
            <a:chOff x="6668087" y="1297746"/>
            <a:chExt cx="161840" cy="156602"/>
          </a:xfrm>
        </p:grpSpPr>
        <p:cxnSp>
          <p:nvCxnSpPr>
            <p:cNvPr id="12" name="Straight Connector 11"/>
            <p:cNvCxnSpPr/>
            <p:nvPr/>
          </p:nvCxnSpPr>
          <p:spPr>
            <a:xfrm rot="16200000">
              <a:off x="6659693" y="1302242"/>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16200000" flipV="1">
              <a:off x="6681299" y="1395381"/>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5400000" flipH="1">
              <a:off x="6740613" y="1301266"/>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5" name="Group 29"/>
          <p:cNvGrpSpPr>
            <a:grpSpLocks/>
          </p:cNvGrpSpPr>
          <p:nvPr/>
        </p:nvGrpSpPr>
        <p:grpSpPr bwMode="auto">
          <a:xfrm rot="5400000">
            <a:off x="8320087" y="1474788"/>
            <a:ext cx="131763" cy="128588"/>
            <a:chOff x="6668087" y="1297746"/>
            <a:chExt cx="161840" cy="156602"/>
          </a:xfrm>
        </p:grpSpPr>
        <p:cxnSp>
          <p:nvCxnSpPr>
            <p:cNvPr id="16" name="Straight Connector 15"/>
            <p:cNvCxnSpPr/>
            <p:nvPr/>
          </p:nvCxnSpPr>
          <p:spPr>
            <a:xfrm rot="16200000">
              <a:off x="6659692" y="1302240"/>
              <a:ext cx="88934"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16200000" flipV="1">
              <a:off x="6681298" y="1395380"/>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rot="5400000" flipH="1">
              <a:off x="6740612" y="1301265"/>
              <a:ext cx="88934"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lstStyle>
          <a:p>
            <a:r>
              <a:rPr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normAutofit/>
          </a:bodyPr>
          <a:lstStyle>
            <a:lvl1pPr marL="0" indent="0">
              <a:buNone/>
              <a:defRPr sz="3200"/>
            </a:lvl1pPr>
          </a:lstStyle>
          <a:p>
            <a:pPr lvl="0"/>
            <a:r>
              <a:rPr lang="en-US" noProof="0"/>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lstStyle>
          <a:p>
            <a:pPr lvl="0"/>
            <a:r>
              <a:rPr lang="en-US"/>
              <a:t>Click to edit Master text styles</a:t>
            </a:r>
          </a:p>
        </p:txBody>
      </p:sp>
      <p:sp>
        <p:nvSpPr>
          <p:cNvPr id="19" name="Date Placeholder 4"/>
          <p:cNvSpPr>
            <a:spLocks noGrp="1"/>
          </p:cNvSpPr>
          <p:nvPr>
            <p:ph type="dt" sz="half" idx="10"/>
          </p:nvPr>
        </p:nvSpPr>
        <p:spPr>
          <a:xfrm>
            <a:off x="6477000" y="55563"/>
            <a:ext cx="2133600" cy="365125"/>
          </a:xfrm>
          <a:prstGeom prst="rect">
            <a:avLst/>
          </a:prstGeom>
        </p:spPr>
        <p:txBody>
          <a:bodyPr/>
          <a:lstStyle>
            <a:lvl1pPr>
              <a:defRPr>
                <a:latin typeface="Helvetica" pitchFamily="-65" charset="0"/>
              </a:defRPr>
            </a:lvl1pPr>
          </a:lstStyle>
          <a:p>
            <a:pPr>
              <a:defRPr/>
            </a:pPr>
            <a:endParaRPr/>
          </a:p>
        </p:txBody>
      </p:sp>
      <p:sp>
        <p:nvSpPr>
          <p:cNvPr id="20" name="Footer Placeholder 5"/>
          <p:cNvSpPr>
            <a:spLocks noGrp="1"/>
          </p:cNvSpPr>
          <p:nvPr>
            <p:ph type="ftr" sz="quarter" idx="11"/>
          </p:nvPr>
        </p:nvSpPr>
        <p:spPr>
          <a:xfrm>
            <a:off x="914400" y="55563"/>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21" name="Slide Number Placeholder 6"/>
          <p:cNvSpPr>
            <a:spLocks noGrp="1"/>
          </p:cNvSpPr>
          <p:nvPr>
            <p:ph type="sldNum" sz="quarter" idx="12"/>
          </p:nvPr>
        </p:nvSpPr>
        <p:spPr>
          <a:xfrm>
            <a:off x="8610600" y="55563"/>
            <a:ext cx="457200" cy="365125"/>
          </a:xfrm>
          <a:prstGeom prst="rect">
            <a:avLst/>
          </a:prstGeom>
        </p:spPr>
        <p:txBody>
          <a:bodyPr/>
          <a:lstStyle>
            <a:lvl1pPr>
              <a:defRPr>
                <a:latin typeface="Helvetica" pitchFamily="-65" charset="0"/>
              </a:defRPr>
            </a:lvl1pPr>
          </a:lstStyle>
          <a:p>
            <a:pPr>
              <a:defRPr/>
            </a:pPr>
            <a:fld id="{458E6A8A-592E-AF43-B50A-9BAEEB4055EB}" type="slidenum">
              <a:rPr/>
              <a:pPr>
                <a:def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28600"/>
            <a:ext cx="8229600" cy="914400"/>
          </a:xfrm>
          <a:prstGeom prst="rect">
            <a:avLst/>
          </a:prstGeom>
        </p:spPr>
        <p:txBody>
          <a:bodyPr vert="horz" anchor="t">
            <a:noAutofit/>
          </a:bodyPr>
          <a:lstStyle/>
          <a:p>
            <a:r>
              <a:rPr lang="en-US" dirty="0"/>
              <a:t>Click to edit Master title style</a:t>
            </a:r>
          </a:p>
        </p:txBody>
      </p:sp>
      <p:sp>
        <p:nvSpPr>
          <p:cNvPr id="1031" name="Text Placeholder 12"/>
          <p:cNvSpPr>
            <a:spLocks noGrp="1"/>
          </p:cNvSpPr>
          <p:nvPr>
            <p:ph type="body" idx="1"/>
          </p:nvPr>
        </p:nvSpPr>
        <p:spPr bwMode="auto">
          <a:xfrm>
            <a:off x="457200" y="1143000"/>
            <a:ext cx="8229600" cy="5213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Rectangle 10"/>
          <p:cNvSpPr>
            <a:spLocks noChangeArrowheads="1"/>
          </p:cNvSpPr>
          <p:nvPr userDrawn="1"/>
        </p:nvSpPr>
        <p:spPr bwMode="auto">
          <a:xfrm>
            <a:off x="0" y="6626772"/>
            <a:ext cx="4953000" cy="203200"/>
          </a:xfrm>
          <a:prstGeom prst="rect">
            <a:avLst/>
          </a:prstGeom>
          <a:noFill/>
          <a:ln w="12700">
            <a:noFill/>
            <a:miter lim="800000"/>
            <a:headEnd/>
            <a:tailEnd/>
          </a:ln>
          <a:effectLst/>
        </p:spPr>
        <p:txBody>
          <a:bodyPr lIns="63500" tIns="25400" rIns="63500" bIns="25400">
            <a:prstTxWarp prst="textNoShape">
              <a:avLst/>
            </a:prstTxWarp>
            <a:spAutoFit/>
          </a:bodyPr>
          <a:lstStyle/>
          <a:p>
            <a:pPr>
              <a:defRPr/>
            </a:pPr>
            <a:r>
              <a:rPr lang="en-US" sz="1000" b="1" dirty="0">
                <a:solidFill>
                  <a:schemeClr val="accent3"/>
                </a:solidFill>
                <a:latin typeface="18 VAG Rounded Black   09390"/>
              </a:rPr>
              <a:t>L20 CPU Design</a:t>
            </a:r>
            <a:r>
              <a:rPr lang="en-US" sz="1000" b="1" baseline="0" dirty="0">
                <a:solidFill>
                  <a:schemeClr val="accent3"/>
                </a:solidFill>
                <a:latin typeface="18 VAG Rounded Black   09390"/>
              </a:rPr>
              <a:t> : Designing a Single-Cycle CPU</a:t>
            </a:r>
            <a:r>
              <a:rPr lang="en-US" sz="1000" b="1" dirty="0">
                <a:solidFill>
                  <a:schemeClr val="accent3"/>
                </a:solidFill>
                <a:latin typeface="18 VAG Rounded Black   09390"/>
              </a:rPr>
              <a:t> </a:t>
            </a:r>
            <a:r>
              <a:rPr lang="en-US" sz="1000" b="1" dirty="0">
                <a:solidFill>
                  <a:schemeClr val="tx1"/>
                </a:solidFill>
                <a:latin typeface="18 VAG Rounded Black   09390"/>
              </a:rPr>
              <a:t>(</a:t>
            </a:r>
            <a:fld id="{0382F9D6-1C8F-9447-89CA-9F506CE985D4}" type="slidenum">
              <a:rPr lang="en-US" sz="1000" b="1">
                <a:solidFill>
                  <a:schemeClr val="tx1"/>
                </a:solidFill>
                <a:latin typeface="18 VAG Rounded Black   09390"/>
              </a:rPr>
              <a:pPr>
                <a:defRPr/>
              </a:pPr>
              <a:t>‹#›</a:t>
            </a:fld>
            <a:r>
              <a:rPr lang="en-US" sz="1000" b="1" dirty="0">
                <a:solidFill>
                  <a:schemeClr val="tx1"/>
                </a:solidFill>
                <a:latin typeface="18 VAG Rounded Black   09390"/>
              </a:rPr>
              <a:t>)</a:t>
            </a:r>
          </a:p>
        </p:txBody>
      </p:sp>
      <p:cxnSp>
        <p:nvCxnSpPr>
          <p:cNvPr id="13" name="Straight Connector 12"/>
          <p:cNvCxnSpPr/>
          <p:nvPr userDrawn="1"/>
        </p:nvCxnSpPr>
        <p:spPr>
          <a:xfrm>
            <a:off x="457200" y="1141412"/>
            <a:ext cx="8229600" cy="1588"/>
          </a:xfrm>
          <a:prstGeom prst="line">
            <a:avLst/>
          </a:prstGeom>
          <a:ln>
            <a:solidFill>
              <a:schemeClr val="tx2"/>
            </a:solidFill>
          </a:ln>
          <a:effectLst>
            <a:glow rad="101600">
              <a:schemeClr val="tx2">
                <a:alpha val="75000"/>
              </a:schemeClr>
            </a:glow>
          </a:effectLst>
        </p:spPr>
        <p:style>
          <a:lnRef idx="2">
            <a:schemeClr val="accent1"/>
          </a:lnRef>
          <a:fillRef idx="0">
            <a:schemeClr val="accent1"/>
          </a:fillRef>
          <a:effectRef idx="1">
            <a:schemeClr val="accent1"/>
          </a:effectRef>
          <a:fontRef idx="minor">
            <a:schemeClr val="tx1"/>
          </a:fontRef>
        </p:style>
      </p:cxnSp>
      <p:sp>
        <p:nvSpPr>
          <p:cNvPr id="9" name="Rectangle 11">
            <a:extLst>
              <a:ext uri="{FF2B5EF4-FFF2-40B4-BE49-F238E27FC236}">
                <a16:creationId xmlns:a16="http://schemas.microsoft.com/office/drawing/2014/main" id="{0AB6EF86-732A-4C8D-AC1A-CD9929D29754}"/>
              </a:ext>
            </a:extLst>
          </p:cNvPr>
          <p:cNvSpPr>
            <a:spLocks noChangeArrowheads="1"/>
          </p:cNvSpPr>
          <p:nvPr userDrawn="1"/>
        </p:nvSpPr>
        <p:spPr bwMode="auto">
          <a:xfrm>
            <a:off x="6916738" y="6678613"/>
            <a:ext cx="2228850"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lvl1pPr>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1pPr>
            <a:lvl2pPr marL="742950" indent="-285750">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2pPr>
            <a:lvl3pPr marL="1143000" indent="-228600">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3pPr>
            <a:lvl4pPr marL="1600200" indent="-228600">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4pPr>
            <a:lvl5pPr marL="2057400" indent="-228600">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5pPr>
            <a:lvl6pPr marL="2514600" indent="-228600" eaLnBrk="0" fontAlgn="base" hangingPunct="0">
              <a:lnSpc>
                <a:spcPct val="85000"/>
              </a:lnSpc>
              <a:spcBef>
                <a:spcPct val="0"/>
              </a:spcBef>
              <a:spcAft>
                <a:spcPct val="0"/>
              </a:spcAft>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6pPr>
            <a:lvl7pPr marL="2971800" indent="-228600" eaLnBrk="0" fontAlgn="base" hangingPunct="0">
              <a:lnSpc>
                <a:spcPct val="85000"/>
              </a:lnSpc>
              <a:spcBef>
                <a:spcPct val="0"/>
              </a:spcBef>
              <a:spcAft>
                <a:spcPct val="0"/>
              </a:spcAft>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7pPr>
            <a:lvl8pPr marL="3429000" indent="-228600" eaLnBrk="0" fontAlgn="base" hangingPunct="0">
              <a:lnSpc>
                <a:spcPct val="85000"/>
              </a:lnSpc>
              <a:spcBef>
                <a:spcPct val="0"/>
              </a:spcBef>
              <a:spcAft>
                <a:spcPct val="0"/>
              </a:spcAft>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8pPr>
            <a:lvl9pPr marL="3886200" indent="-228600" eaLnBrk="0" fontAlgn="base" hangingPunct="0">
              <a:lnSpc>
                <a:spcPct val="85000"/>
              </a:lnSpc>
              <a:spcBef>
                <a:spcPct val="0"/>
              </a:spcBef>
              <a:spcAft>
                <a:spcPct val="0"/>
              </a:spcAft>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9pPr>
          </a:lstStyle>
          <a:p>
            <a:pPr algn="r">
              <a:lnSpc>
                <a:spcPct val="100000"/>
              </a:lnSpc>
              <a:buClrTx/>
              <a:buSzTx/>
              <a:buFontTx/>
              <a:buNone/>
              <a:defRPr/>
            </a:pPr>
            <a:r>
              <a:rPr lang="en-US" altLang="zh-CN" sz="1000" dirty="0">
                <a:solidFill>
                  <a:schemeClr val="tx1"/>
                </a:solidFill>
                <a:latin typeface="Helvetica"/>
              </a:rPr>
              <a:t>Cheng, fall 2020 © BUAA</a:t>
            </a: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000" b="0" i="0" kern="1200" spc="-100">
          <a:solidFill>
            <a:srgbClr val="C1EEFF"/>
          </a:solidFill>
          <a:latin typeface="18 VAG Rounded Bold   07390"/>
          <a:ea typeface="ＭＳ Ｐゴシック" charset="-128"/>
          <a:cs typeface="AppleGaramond Bd"/>
        </a:defRPr>
      </a:lvl1pPr>
      <a:lvl2pPr algn="l" rtl="0" eaLnBrk="0" fontAlgn="base" hangingPunct="0">
        <a:spcBef>
          <a:spcPct val="0"/>
        </a:spcBef>
        <a:spcAft>
          <a:spcPct val="0"/>
        </a:spcAft>
        <a:defRPr sz="4000" b="1">
          <a:solidFill>
            <a:srgbClr val="C1EEFF"/>
          </a:solidFill>
          <a:latin typeface="Corbel" charset="0"/>
          <a:ea typeface="ＭＳ Ｐゴシック" charset="-128"/>
          <a:cs typeface="ＭＳ Ｐゴシック" charset="-128"/>
        </a:defRPr>
      </a:lvl2pPr>
      <a:lvl3pPr algn="l" rtl="0" eaLnBrk="0" fontAlgn="base" hangingPunct="0">
        <a:spcBef>
          <a:spcPct val="0"/>
        </a:spcBef>
        <a:spcAft>
          <a:spcPct val="0"/>
        </a:spcAft>
        <a:defRPr sz="4000" b="1">
          <a:solidFill>
            <a:srgbClr val="C1EEFF"/>
          </a:solidFill>
          <a:latin typeface="Corbel" charset="0"/>
          <a:ea typeface="ＭＳ Ｐゴシック" charset="-128"/>
          <a:cs typeface="ＭＳ Ｐゴシック" charset="-128"/>
        </a:defRPr>
      </a:lvl3pPr>
      <a:lvl4pPr algn="l" rtl="0" eaLnBrk="0" fontAlgn="base" hangingPunct="0">
        <a:spcBef>
          <a:spcPct val="0"/>
        </a:spcBef>
        <a:spcAft>
          <a:spcPct val="0"/>
        </a:spcAft>
        <a:defRPr sz="4000" b="1">
          <a:solidFill>
            <a:srgbClr val="C1EEFF"/>
          </a:solidFill>
          <a:latin typeface="Corbel" charset="0"/>
          <a:ea typeface="ＭＳ Ｐゴシック" charset="-128"/>
          <a:cs typeface="ＭＳ Ｐゴシック" charset="-128"/>
        </a:defRPr>
      </a:lvl4pPr>
      <a:lvl5pPr algn="l" rtl="0" eaLnBrk="0" fontAlgn="base" hangingPunct="0">
        <a:spcBef>
          <a:spcPct val="0"/>
        </a:spcBef>
        <a:spcAft>
          <a:spcPct val="0"/>
        </a:spcAft>
        <a:defRPr sz="4000" b="1">
          <a:solidFill>
            <a:srgbClr val="C1EEFF"/>
          </a:solidFill>
          <a:latin typeface="Corbel" charset="0"/>
          <a:ea typeface="ＭＳ Ｐゴシック" charset="-128"/>
          <a:cs typeface="ＭＳ Ｐゴシック" charset="-128"/>
        </a:defRPr>
      </a:lvl5pPr>
      <a:lvl6pPr marL="457200" algn="l" rtl="0" fontAlgn="base">
        <a:spcBef>
          <a:spcPct val="0"/>
        </a:spcBef>
        <a:spcAft>
          <a:spcPct val="0"/>
        </a:spcAft>
        <a:defRPr sz="4000" b="1">
          <a:solidFill>
            <a:srgbClr val="C1EEFF"/>
          </a:solidFill>
          <a:latin typeface="Corbel" charset="0"/>
          <a:ea typeface="ＭＳ Ｐゴシック" charset="-128"/>
          <a:cs typeface="ＭＳ Ｐゴシック" charset="-128"/>
        </a:defRPr>
      </a:lvl6pPr>
      <a:lvl7pPr marL="914400" algn="l" rtl="0" fontAlgn="base">
        <a:spcBef>
          <a:spcPct val="0"/>
        </a:spcBef>
        <a:spcAft>
          <a:spcPct val="0"/>
        </a:spcAft>
        <a:defRPr sz="4000" b="1">
          <a:solidFill>
            <a:srgbClr val="C1EEFF"/>
          </a:solidFill>
          <a:latin typeface="Corbel" charset="0"/>
          <a:ea typeface="ＭＳ Ｐゴシック" charset="-128"/>
          <a:cs typeface="ＭＳ Ｐゴシック" charset="-128"/>
        </a:defRPr>
      </a:lvl7pPr>
      <a:lvl8pPr marL="1371600" algn="l" rtl="0" fontAlgn="base">
        <a:spcBef>
          <a:spcPct val="0"/>
        </a:spcBef>
        <a:spcAft>
          <a:spcPct val="0"/>
        </a:spcAft>
        <a:defRPr sz="4000" b="1">
          <a:solidFill>
            <a:srgbClr val="C1EEFF"/>
          </a:solidFill>
          <a:latin typeface="Corbel" charset="0"/>
          <a:ea typeface="ＭＳ Ｐゴシック" charset="-128"/>
          <a:cs typeface="ＭＳ Ｐゴシック" charset="-128"/>
        </a:defRPr>
      </a:lvl8pPr>
      <a:lvl9pPr marL="1828800" algn="l" rtl="0" fontAlgn="base">
        <a:spcBef>
          <a:spcPct val="0"/>
        </a:spcBef>
        <a:spcAft>
          <a:spcPct val="0"/>
        </a:spcAft>
        <a:defRPr sz="4000" b="1">
          <a:solidFill>
            <a:srgbClr val="C1EEFF"/>
          </a:solidFill>
          <a:latin typeface="Corbel" charset="0"/>
          <a:ea typeface="ＭＳ Ｐゴシック" charset="-128"/>
          <a:cs typeface="ＭＳ Ｐゴシック" charset="-128"/>
        </a:defRPr>
      </a:lvl9pPr>
    </p:titleStyle>
    <p:bodyStyle>
      <a:lvl1pPr marL="411163" indent="-342900" algn="l" rtl="0" eaLnBrk="0" fontAlgn="base" hangingPunct="0">
        <a:spcBef>
          <a:spcPts val="700"/>
        </a:spcBef>
        <a:spcAft>
          <a:spcPct val="0"/>
        </a:spcAft>
        <a:buClr>
          <a:schemeClr val="tx2"/>
        </a:buClr>
        <a:buSzPct val="95000"/>
        <a:buFont typeface="Wingdings" pitchFamily="-65" charset="2"/>
        <a:buChar char=""/>
        <a:defRPr sz="3000" b="1" kern="1200">
          <a:solidFill>
            <a:schemeClr val="tx1"/>
          </a:solidFill>
          <a:latin typeface="18 VAG Rounded Bold   07390"/>
          <a:ea typeface="ＭＳ Ｐゴシック" charset="-128"/>
          <a:cs typeface="ＭＳ Ｐゴシック" charset="-128"/>
        </a:defRPr>
      </a:lvl1pPr>
      <a:lvl2pPr marL="739775" indent="-285750" algn="l" rtl="0" eaLnBrk="0" fontAlgn="base" hangingPunct="0">
        <a:spcBef>
          <a:spcPct val="20000"/>
        </a:spcBef>
        <a:spcAft>
          <a:spcPct val="0"/>
        </a:spcAft>
        <a:buSzPct val="90000"/>
        <a:buFont typeface="Wingdings" pitchFamily="-65" charset="2"/>
        <a:buChar char=""/>
        <a:defRPr sz="2600" b="1" kern="1200">
          <a:solidFill>
            <a:schemeClr val="accent3">
              <a:lumMod val="40000"/>
              <a:lumOff val="60000"/>
            </a:schemeClr>
          </a:solidFill>
          <a:latin typeface="18 VAG Rounded Bold   07390"/>
          <a:ea typeface="ＭＳ Ｐゴシック" charset="-128"/>
          <a:cs typeface="+mn-cs"/>
        </a:defRPr>
      </a:lvl2pPr>
      <a:lvl3pPr marL="995363" indent="-228600" algn="l" rtl="0" eaLnBrk="0" fontAlgn="base" hangingPunct="0">
        <a:spcBef>
          <a:spcPct val="20000"/>
        </a:spcBef>
        <a:spcAft>
          <a:spcPct val="0"/>
        </a:spcAft>
        <a:buFont typeface="Wingdings 2" pitchFamily="-65" charset="2"/>
        <a:buChar char=""/>
        <a:defRPr sz="2400" b="1" kern="1200">
          <a:solidFill>
            <a:schemeClr val="tx2">
              <a:lumMod val="90000"/>
            </a:schemeClr>
          </a:solidFill>
          <a:latin typeface="18 VAG Rounded Bold   07390"/>
          <a:ea typeface="ＭＳ Ｐゴシック" charset="-128"/>
          <a:cs typeface="+mn-cs"/>
        </a:defRPr>
      </a:lvl3pPr>
      <a:lvl4pPr marL="1260475" indent="-228600" algn="l" rtl="0" eaLnBrk="0" fontAlgn="base" hangingPunct="0">
        <a:spcBef>
          <a:spcPct val="20000"/>
        </a:spcBef>
        <a:spcAft>
          <a:spcPct val="0"/>
        </a:spcAft>
        <a:buClr>
          <a:schemeClr val="accent2"/>
        </a:buClr>
        <a:buFont typeface="Wingdings 3" pitchFamily="-65" charset="2"/>
        <a:buChar char=""/>
        <a:defRPr sz="2200" b="1" kern="1200">
          <a:solidFill>
            <a:srgbClr val="F273AF"/>
          </a:solidFill>
          <a:latin typeface="18 VAG Rounded Bold   07390"/>
          <a:ea typeface="ＭＳ Ｐゴシック" charset="-128"/>
          <a:cs typeface="+mn-cs"/>
        </a:defRPr>
      </a:lvl4pPr>
      <a:lvl5pPr marL="1481138" indent="-209550" algn="l" rtl="0" eaLnBrk="0" fontAlgn="base" hangingPunct="0">
        <a:spcBef>
          <a:spcPct val="20000"/>
        </a:spcBef>
        <a:spcAft>
          <a:spcPct val="0"/>
        </a:spcAft>
        <a:buClr>
          <a:schemeClr val="tx1"/>
        </a:buClr>
        <a:buFont typeface="Wingdings 2" pitchFamily="-65" charset="2"/>
        <a:buChar char=""/>
        <a:defRPr sz="2000" b="1" kern="1200">
          <a:solidFill>
            <a:schemeClr val="tx1"/>
          </a:solidFill>
          <a:latin typeface="18 VAG Rounded Bold   07390"/>
          <a:ea typeface="ＭＳ Ｐゴシック" charset="-128"/>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3" name="Rectangle 4"/>
          <p:cNvSpPr>
            <a:spLocks noChangeArrowheads="1"/>
          </p:cNvSpPr>
          <p:nvPr/>
        </p:nvSpPr>
        <p:spPr bwMode="auto">
          <a:xfrm>
            <a:off x="1981200" y="73699"/>
            <a:ext cx="7162800" cy="2624436"/>
          </a:xfrm>
          <a:prstGeom prst="rect">
            <a:avLst/>
          </a:prstGeom>
          <a:noFill/>
          <a:ln w="12700">
            <a:noFill/>
            <a:miter lim="800000"/>
            <a:headEnd/>
            <a:tailEnd/>
          </a:ln>
        </p:spPr>
        <p:txBody>
          <a:bodyPr lIns="63500" tIns="25400" rIns="63500" bIns="25400" anchor="ctr">
            <a:prstTxWarp prst="textNoShape">
              <a:avLst/>
            </a:prstTxWarp>
            <a:spAutoFit/>
          </a:bodyPr>
          <a:lstStyle/>
          <a:p>
            <a:pPr algn="ctr">
              <a:lnSpc>
                <a:spcPct val="77000"/>
              </a:lnSpc>
            </a:pPr>
            <a:r>
              <a:rPr lang="en-US" altLang="zh-CN" sz="2800" b="1" dirty="0">
                <a:solidFill>
                  <a:schemeClr val="tx2"/>
                </a:solidFill>
                <a:latin typeface="18 VAG Rounded Bold   07390"/>
              </a:rPr>
              <a:t>Computer Architecture</a:t>
            </a:r>
          </a:p>
          <a:p>
            <a:pPr algn="ctr">
              <a:lnSpc>
                <a:spcPct val="77000"/>
              </a:lnSpc>
            </a:pPr>
            <a:r>
              <a:rPr lang="en-US" altLang="zh-CN" sz="2800" b="1" dirty="0">
                <a:solidFill>
                  <a:schemeClr val="tx2"/>
                </a:solidFill>
                <a:latin typeface="18 VAG Rounded Bold   07390"/>
              </a:rPr>
              <a:t>（</a:t>
            </a:r>
            <a:r>
              <a:rPr lang="zh-CN" altLang="en-US" sz="2800" b="1" dirty="0">
                <a:solidFill>
                  <a:schemeClr val="tx2"/>
                </a:solidFill>
                <a:latin typeface="18 VAG Rounded Bold   07390"/>
              </a:rPr>
              <a:t>计算机体系结构</a:t>
            </a:r>
            <a:r>
              <a:rPr lang="en-US" altLang="zh-CN" sz="2800" b="1" dirty="0">
                <a:solidFill>
                  <a:schemeClr val="tx2"/>
                </a:solidFill>
                <a:latin typeface="18 VAG Rounded Bold   07390"/>
              </a:rPr>
              <a:t>)</a:t>
            </a:r>
            <a:br>
              <a:rPr lang="en-US" sz="3200" b="1" dirty="0">
                <a:solidFill>
                  <a:schemeClr val="tx2"/>
                </a:solidFill>
                <a:latin typeface="18 VAG Rounded Bold   07390"/>
                <a:cs typeface=""/>
              </a:rPr>
            </a:br>
            <a:br>
              <a:rPr lang="en-US" sz="3200" b="1" dirty="0">
                <a:solidFill>
                  <a:schemeClr val="tx2"/>
                </a:solidFill>
                <a:latin typeface="18 VAG Rounded Bold   07390"/>
                <a:cs typeface=""/>
              </a:rPr>
            </a:br>
            <a:r>
              <a:rPr lang="en-US" sz="3200" b="1" dirty="0">
                <a:solidFill>
                  <a:schemeClr val="tx2"/>
                </a:solidFill>
                <a:latin typeface="18 VAG Rounded Bold   07390"/>
                <a:cs typeface=""/>
              </a:rPr>
              <a:t> </a:t>
            </a:r>
            <a:r>
              <a:rPr lang="en-US" sz="3200" b="1" dirty="0">
                <a:latin typeface="18 VAG Rounded Bold   07390"/>
                <a:cs typeface=""/>
              </a:rPr>
              <a:t>Lecture 20</a:t>
            </a:r>
            <a:br>
              <a:rPr lang="en-US" sz="3200" b="1" dirty="0">
                <a:latin typeface="18 VAG Rounded Bold   07390"/>
                <a:cs typeface=""/>
              </a:rPr>
            </a:br>
            <a:r>
              <a:rPr lang="en-US" sz="3200" b="1" dirty="0">
                <a:latin typeface="18 VAG Rounded Bold   07390"/>
                <a:cs typeface=""/>
              </a:rPr>
              <a:t>CPU design (of a single-cycle CPU)</a:t>
            </a:r>
            <a:br>
              <a:rPr lang="en-US" sz="3200" b="1" dirty="0">
                <a:solidFill>
                  <a:schemeClr val="tx2"/>
                </a:solidFill>
                <a:latin typeface="18 VAG Rounded Bold   07390"/>
                <a:cs typeface=""/>
              </a:rPr>
            </a:br>
            <a:br>
              <a:rPr lang="en-US" sz="3200" b="1" dirty="0">
                <a:solidFill>
                  <a:schemeClr val="tx2"/>
                </a:solidFill>
                <a:latin typeface="18 VAG Rounded Bold   07390"/>
                <a:cs typeface=""/>
              </a:rPr>
            </a:br>
            <a:r>
              <a:rPr lang="en-US" sz="3200" b="1" dirty="0">
                <a:solidFill>
                  <a:schemeClr val="tx2"/>
                </a:solidFill>
                <a:latin typeface="18 VAG Rounded Bold   07390"/>
                <a:cs typeface=""/>
              </a:rPr>
              <a:t> </a:t>
            </a:r>
            <a:r>
              <a:rPr lang="en-US" sz="3200" b="1" dirty="0">
                <a:solidFill>
                  <a:schemeClr val="tx1"/>
                </a:solidFill>
                <a:latin typeface="18 VAG Rounded Bold   07390"/>
                <a:cs typeface=""/>
              </a:rPr>
              <a:t>2020-10-16</a:t>
            </a:r>
          </a:p>
        </p:txBody>
      </p:sp>
      <p:sp>
        <p:nvSpPr>
          <p:cNvPr id="51" name="TextBox 50"/>
          <p:cNvSpPr txBox="1"/>
          <p:nvPr/>
        </p:nvSpPr>
        <p:spPr>
          <a:xfrm>
            <a:off x="175553" y="2401655"/>
            <a:ext cx="1981200" cy="1015663"/>
          </a:xfrm>
          <a:prstGeom prst="rect">
            <a:avLst/>
          </a:prstGeom>
          <a:noFill/>
        </p:spPr>
        <p:txBody>
          <a:bodyPr wrap="square">
            <a:spAutoFit/>
          </a:bodyPr>
          <a:lstStyle/>
          <a:p>
            <a:pPr algn="ctr">
              <a:defRPr/>
            </a:pPr>
            <a:r>
              <a:rPr lang="en-US" sz="2000" b="1" dirty="0">
                <a:solidFill>
                  <a:schemeClr val="bg2"/>
                </a:solidFill>
                <a:latin typeface="18 VAG Rounded Bold   07390"/>
              </a:rPr>
              <a:t>Lecturer Yuanqing Cheng</a:t>
            </a:r>
          </a:p>
          <a:p>
            <a:pPr algn="ctr">
              <a:defRPr/>
            </a:pPr>
            <a:endParaRPr lang="en-US" sz="2000" b="1" dirty="0">
              <a:solidFill>
                <a:schemeClr val="bg2"/>
              </a:solidFill>
              <a:latin typeface="18 VAG Rounded Bold   07390"/>
            </a:endParaRPr>
          </a:p>
        </p:txBody>
      </p:sp>
      <p:pic>
        <p:nvPicPr>
          <p:cNvPr id="11" name="图片 1">
            <a:extLst>
              <a:ext uri="{FF2B5EF4-FFF2-40B4-BE49-F238E27FC236}">
                <a16:creationId xmlns:a16="http://schemas.microsoft.com/office/drawing/2014/main" id="{553171ED-4336-4013-A0B1-DB7C9E5BC2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658" y="174625"/>
            <a:ext cx="1577542"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标题 2">
            <a:extLst>
              <a:ext uri="{FF2B5EF4-FFF2-40B4-BE49-F238E27FC236}">
                <a16:creationId xmlns:a16="http://schemas.microsoft.com/office/drawing/2014/main" id="{25757704-6431-46C5-BCDD-7D2B0ADEE94C}"/>
              </a:ext>
            </a:extLst>
          </p:cNvPr>
          <p:cNvSpPr>
            <a:spLocks noGrp="1"/>
          </p:cNvSpPr>
          <p:nvPr>
            <p:ph type="ctrTitle"/>
          </p:nvPr>
        </p:nvSpPr>
        <p:spPr/>
        <p:txBody>
          <a:bodyPr/>
          <a:lstStyle/>
          <a:p>
            <a:endParaRPr lang="zh-CN" altLang="en-US"/>
          </a:p>
        </p:txBody>
      </p:sp>
      <p:sp>
        <p:nvSpPr>
          <p:cNvPr id="5" name="副标题 4">
            <a:extLst>
              <a:ext uri="{FF2B5EF4-FFF2-40B4-BE49-F238E27FC236}">
                <a16:creationId xmlns:a16="http://schemas.microsoft.com/office/drawing/2014/main" id="{416D02DF-6649-411C-852A-935F71792F6A}"/>
              </a:ext>
            </a:extLst>
          </p:cNvPr>
          <p:cNvSpPr>
            <a:spLocks noGrp="1"/>
          </p:cNvSpPr>
          <p:nvPr>
            <p:ph type="subTitle" idx="1"/>
          </p:nvPr>
        </p:nvSpPr>
        <p:spPr/>
        <p:txBody>
          <a:bodyPr/>
          <a:lstStyle/>
          <a:p>
            <a:endParaRPr lang="zh-CN" altLang="en-US"/>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7170" name="Rectangle 2"/>
          <p:cNvSpPr>
            <a:spLocks noGrp="1" noChangeArrowheads="1"/>
          </p:cNvSpPr>
          <p:nvPr>
            <p:ph type="title"/>
          </p:nvPr>
        </p:nvSpPr>
        <p:spPr/>
        <p:txBody>
          <a:bodyPr/>
          <a:lstStyle/>
          <a:p>
            <a:r>
              <a:rPr lang="en-US" sz="3200" dirty="0"/>
              <a:t>Combinational Logic Elements (Building Blocks)</a:t>
            </a:r>
          </a:p>
        </p:txBody>
      </p:sp>
      <p:sp>
        <p:nvSpPr>
          <p:cNvPr id="2567171" name="Rectangle 3"/>
          <p:cNvSpPr>
            <a:spLocks noGrp="1" noChangeArrowheads="1"/>
          </p:cNvSpPr>
          <p:nvPr>
            <p:ph type="body" idx="1"/>
          </p:nvPr>
        </p:nvSpPr>
        <p:spPr/>
        <p:txBody>
          <a:bodyPr/>
          <a:lstStyle/>
          <a:p>
            <a:r>
              <a:rPr lang="en-US" dirty="0"/>
              <a:t>Adder</a:t>
            </a:r>
          </a:p>
          <a:p>
            <a:endParaRPr lang="en-US" dirty="0"/>
          </a:p>
          <a:p>
            <a:endParaRPr lang="en-US" dirty="0"/>
          </a:p>
          <a:p>
            <a:endParaRPr lang="en-US" dirty="0"/>
          </a:p>
          <a:p>
            <a:r>
              <a:rPr lang="en-US" dirty="0"/>
              <a:t>MUX</a:t>
            </a:r>
          </a:p>
          <a:p>
            <a:endParaRPr lang="en-US" dirty="0"/>
          </a:p>
          <a:p>
            <a:endParaRPr lang="en-US" dirty="0"/>
          </a:p>
          <a:p>
            <a:endParaRPr lang="en-US" dirty="0"/>
          </a:p>
          <a:p>
            <a:r>
              <a:rPr lang="en-US" dirty="0"/>
              <a:t>ALU</a:t>
            </a:r>
          </a:p>
        </p:txBody>
      </p:sp>
      <p:sp>
        <p:nvSpPr>
          <p:cNvPr id="2567172" name="Line 4"/>
          <p:cNvSpPr>
            <a:spLocks noChangeShapeType="1"/>
          </p:cNvSpPr>
          <p:nvPr/>
        </p:nvSpPr>
        <p:spPr bwMode="auto">
          <a:xfrm flipH="1">
            <a:off x="2820988" y="1708150"/>
            <a:ext cx="787400" cy="0"/>
          </a:xfrm>
          <a:prstGeom prst="line">
            <a:avLst/>
          </a:prstGeom>
          <a:noFill/>
          <a:ln w="25400">
            <a:solidFill>
              <a:schemeClr val="tx1"/>
            </a:solidFill>
            <a:round/>
            <a:headEnd type="triangle" w="med" len="med"/>
            <a:tailEnd/>
          </a:ln>
          <a:effectLst/>
        </p:spPr>
        <p:txBody>
          <a:bodyPr wrap="none" anchor="ctr">
            <a:prstTxWarp prst="textNoShape">
              <a:avLst/>
            </a:prstTxWarp>
          </a:bodyPr>
          <a:lstStyle/>
          <a:p>
            <a:endParaRPr lang="en-US"/>
          </a:p>
        </p:txBody>
      </p:sp>
      <p:grpSp>
        <p:nvGrpSpPr>
          <p:cNvPr id="2" name="Group 5"/>
          <p:cNvGrpSpPr>
            <a:grpSpLocks/>
          </p:cNvGrpSpPr>
          <p:nvPr/>
        </p:nvGrpSpPr>
        <p:grpSpPr bwMode="auto">
          <a:xfrm>
            <a:off x="3595688" y="1568450"/>
            <a:ext cx="457200" cy="1219200"/>
            <a:chOff x="2112" y="632"/>
            <a:chExt cx="288" cy="768"/>
          </a:xfrm>
        </p:grpSpPr>
        <p:sp>
          <p:nvSpPr>
            <p:cNvPr id="2567174" name="Line 6"/>
            <p:cNvSpPr>
              <a:spLocks noChangeShapeType="1"/>
            </p:cNvSpPr>
            <p:nvPr/>
          </p:nvSpPr>
          <p:spPr bwMode="auto">
            <a:xfrm>
              <a:off x="2112" y="632"/>
              <a:ext cx="0" cy="176"/>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67175" name="Line 7"/>
            <p:cNvSpPr>
              <a:spLocks noChangeShapeType="1"/>
            </p:cNvSpPr>
            <p:nvPr/>
          </p:nvSpPr>
          <p:spPr bwMode="auto">
            <a:xfrm>
              <a:off x="2120" y="632"/>
              <a:ext cx="272" cy="176"/>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67176" name="Line 8"/>
            <p:cNvSpPr>
              <a:spLocks noChangeShapeType="1"/>
            </p:cNvSpPr>
            <p:nvPr/>
          </p:nvSpPr>
          <p:spPr bwMode="auto">
            <a:xfrm>
              <a:off x="2120" y="824"/>
              <a:ext cx="128" cy="8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67177" name="Line 9"/>
            <p:cNvSpPr>
              <a:spLocks noChangeShapeType="1"/>
            </p:cNvSpPr>
            <p:nvPr/>
          </p:nvSpPr>
          <p:spPr bwMode="auto">
            <a:xfrm>
              <a:off x="2256" y="920"/>
              <a:ext cx="0" cy="176"/>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67178" name="Line 10"/>
            <p:cNvSpPr>
              <a:spLocks noChangeShapeType="1"/>
            </p:cNvSpPr>
            <p:nvPr/>
          </p:nvSpPr>
          <p:spPr bwMode="auto">
            <a:xfrm>
              <a:off x="2400" y="824"/>
              <a:ext cx="0" cy="368"/>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67179" name="Line 11"/>
            <p:cNvSpPr>
              <a:spLocks noChangeShapeType="1"/>
            </p:cNvSpPr>
            <p:nvPr/>
          </p:nvSpPr>
          <p:spPr bwMode="auto">
            <a:xfrm flipV="1">
              <a:off x="2120" y="1096"/>
              <a:ext cx="128" cy="11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67180" name="Line 12"/>
            <p:cNvSpPr>
              <a:spLocks noChangeShapeType="1"/>
            </p:cNvSpPr>
            <p:nvPr/>
          </p:nvSpPr>
          <p:spPr bwMode="auto">
            <a:xfrm>
              <a:off x="2112" y="1208"/>
              <a:ext cx="0" cy="176"/>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67181" name="Line 13"/>
            <p:cNvSpPr>
              <a:spLocks noChangeShapeType="1"/>
            </p:cNvSpPr>
            <p:nvPr/>
          </p:nvSpPr>
          <p:spPr bwMode="auto">
            <a:xfrm flipV="1">
              <a:off x="2120" y="1192"/>
              <a:ext cx="272" cy="208"/>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sp>
        <p:nvSpPr>
          <p:cNvPr id="2567182" name="Line 14"/>
          <p:cNvSpPr>
            <a:spLocks noChangeShapeType="1"/>
          </p:cNvSpPr>
          <p:nvPr/>
        </p:nvSpPr>
        <p:spPr bwMode="auto">
          <a:xfrm flipH="1">
            <a:off x="3208338" y="1638300"/>
            <a:ext cx="88900" cy="1397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67183" name="Rectangle 15"/>
          <p:cNvSpPr>
            <a:spLocks noChangeArrowheads="1"/>
          </p:cNvSpPr>
          <p:nvPr/>
        </p:nvSpPr>
        <p:spPr bwMode="auto">
          <a:xfrm>
            <a:off x="2895600" y="166370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32</a:t>
            </a:r>
          </a:p>
        </p:txBody>
      </p:sp>
      <p:sp>
        <p:nvSpPr>
          <p:cNvPr id="2567184" name="Line 16"/>
          <p:cNvSpPr>
            <a:spLocks noChangeShapeType="1"/>
          </p:cNvSpPr>
          <p:nvPr/>
        </p:nvSpPr>
        <p:spPr bwMode="auto">
          <a:xfrm flipH="1">
            <a:off x="2820988" y="2622550"/>
            <a:ext cx="787400" cy="0"/>
          </a:xfrm>
          <a:prstGeom prst="line">
            <a:avLst/>
          </a:prstGeom>
          <a:noFill/>
          <a:ln w="25400">
            <a:solidFill>
              <a:schemeClr val="tx1"/>
            </a:solidFill>
            <a:round/>
            <a:headEnd type="triangle" w="med" len="med"/>
            <a:tailEnd/>
          </a:ln>
          <a:effectLst/>
        </p:spPr>
        <p:txBody>
          <a:bodyPr wrap="none" anchor="ctr">
            <a:prstTxWarp prst="textNoShape">
              <a:avLst/>
            </a:prstTxWarp>
          </a:bodyPr>
          <a:lstStyle/>
          <a:p>
            <a:endParaRPr lang="en-US"/>
          </a:p>
        </p:txBody>
      </p:sp>
      <p:sp>
        <p:nvSpPr>
          <p:cNvPr id="2567185" name="Line 17"/>
          <p:cNvSpPr>
            <a:spLocks noChangeShapeType="1"/>
          </p:cNvSpPr>
          <p:nvPr/>
        </p:nvSpPr>
        <p:spPr bwMode="auto">
          <a:xfrm flipH="1">
            <a:off x="3208338" y="2552700"/>
            <a:ext cx="88900" cy="1397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67186" name="Rectangle 18"/>
          <p:cNvSpPr>
            <a:spLocks noChangeArrowheads="1"/>
          </p:cNvSpPr>
          <p:nvPr/>
        </p:nvSpPr>
        <p:spPr bwMode="auto">
          <a:xfrm>
            <a:off x="2895600" y="257810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32</a:t>
            </a:r>
          </a:p>
        </p:txBody>
      </p:sp>
      <p:sp>
        <p:nvSpPr>
          <p:cNvPr id="2567187" name="Rectangle 19"/>
          <p:cNvSpPr>
            <a:spLocks noChangeArrowheads="1"/>
          </p:cNvSpPr>
          <p:nvPr/>
        </p:nvSpPr>
        <p:spPr bwMode="auto">
          <a:xfrm>
            <a:off x="2514600" y="1511300"/>
            <a:ext cx="36512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A</a:t>
            </a:r>
          </a:p>
        </p:txBody>
      </p:sp>
      <p:sp>
        <p:nvSpPr>
          <p:cNvPr id="2567188" name="Rectangle 20"/>
          <p:cNvSpPr>
            <a:spLocks noChangeArrowheads="1"/>
          </p:cNvSpPr>
          <p:nvPr/>
        </p:nvSpPr>
        <p:spPr bwMode="auto">
          <a:xfrm>
            <a:off x="2514600" y="2425700"/>
            <a:ext cx="350838"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B</a:t>
            </a:r>
          </a:p>
        </p:txBody>
      </p:sp>
      <p:sp>
        <p:nvSpPr>
          <p:cNvPr id="2567189" name="Line 21"/>
          <p:cNvSpPr>
            <a:spLocks noChangeShapeType="1"/>
          </p:cNvSpPr>
          <p:nvPr/>
        </p:nvSpPr>
        <p:spPr bwMode="auto">
          <a:xfrm flipH="1">
            <a:off x="4040188" y="2165350"/>
            <a:ext cx="787400" cy="0"/>
          </a:xfrm>
          <a:prstGeom prst="line">
            <a:avLst/>
          </a:prstGeom>
          <a:noFill/>
          <a:ln w="25400">
            <a:solidFill>
              <a:schemeClr val="tx1"/>
            </a:solidFill>
            <a:round/>
            <a:headEnd type="triangle" w="med" len="med"/>
            <a:tailEnd/>
          </a:ln>
          <a:effectLst/>
        </p:spPr>
        <p:txBody>
          <a:bodyPr wrap="none" anchor="ctr">
            <a:prstTxWarp prst="textNoShape">
              <a:avLst/>
            </a:prstTxWarp>
          </a:bodyPr>
          <a:lstStyle/>
          <a:p>
            <a:endParaRPr lang="en-US"/>
          </a:p>
        </p:txBody>
      </p:sp>
      <p:sp>
        <p:nvSpPr>
          <p:cNvPr id="2567190" name="Line 22"/>
          <p:cNvSpPr>
            <a:spLocks noChangeShapeType="1"/>
          </p:cNvSpPr>
          <p:nvPr/>
        </p:nvSpPr>
        <p:spPr bwMode="auto">
          <a:xfrm flipH="1">
            <a:off x="4427538" y="2095500"/>
            <a:ext cx="88900" cy="1397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67191" name="Rectangle 23"/>
          <p:cNvSpPr>
            <a:spLocks noChangeArrowheads="1"/>
          </p:cNvSpPr>
          <p:nvPr/>
        </p:nvSpPr>
        <p:spPr bwMode="auto">
          <a:xfrm>
            <a:off x="4114800" y="212090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32</a:t>
            </a:r>
          </a:p>
        </p:txBody>
      </p:sp>
      <p:sp>
        <p:nvSpPr>
          <p:cNvPr id="2567192" name="Rectangle 24"/>
          <p:cNvSpPr>
            <a:spLocks noChangeArrowheads="1"/>
          </p:cNvSpPr>
          <p:nvPr/>
        </p:nvSpPr>
        <p:spPr bwMode="auto">
          <a:xfrm>
            <a:off x="4800600" y="1968500"/>
            <a:ext cx="674688"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Sum</a:t>
            </a:r>
          </a:p>
        </p:txBody>
      </p:sp>
      <p:sp>
        <p:nvSpPr>
          <p:cNvPr id="2567193" name="Line 25"/>
          <p:cNvSpPr>
            <a:spLocks noChangeShapeType="1"/>
          </p:cNvSpPr>
          <p:nvPr/>
        </p:nvSpPr>
        <p:spPr bwMode="auto">
          <a:xfrm>
            <a:off x="3836988" y="2622550"/>
            <a:ext cx="965200" cy="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a:p>
        </p:txBody>
      </p:sp>
      <p:sp>
        <p:nvSpPr>
          <p:cNvPr id="2567194" name="Rectangle 26"/>
          <p:cNvSpPr>
            <a:spLocks noChangeArrowheads="1"/>
          </p:cNvSpPr>
          <p:nvPr/>
        </p:nvSpPr>
        <p:spPr bwMode="auto">
          <a:xfrm>
            <a:off x="4800600" y="2425700"/>
            <a:ext cx="126682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CarryOut</a:t>
            </a:r>
          </a:p>
        </p:txBody>
      </p:sp>
      <p:sp>
        <p:nvSpPr>
          <p:cNvPr id="2567195" name="Line 27"/>
          <p:cNvSpPr>
            <a:spLocks noChangeShapeType="1"/>
          </p:cNvSpPr>
          <p:nvPr/>
        </p:nvSpPr>
        <p:spPr bwMode="auto">
          <a:xfrm flipH="1">
            <a:off x="2967038" y="5441950"/>
            <a:ext cx="787400" cy="0"/>
          </a:xfrm>
          <a:prstGeom prst="line">
            <a:avLst/>
          </a:prstGeom>
          <a:noFill/>
          <a:ln w="25400">
            <a:solidFill>
              <a:schemeClr val="tx1"/>
            </a:solidFill>
            <a:round/>
            <a:headEnd type="triangle" w="med" len="med"/>
            <a:tailEnd/>
          </a:ln>
          <a:effectLst/>
        </p:spPr>
        <p:txBody>
          <a:bodyPr wrap="none" anchor="ctr">
            <a:prstTxWarp prst="textNoShape">
              <a:avLst/>
            </a:prstTxWarp>
          </a:bodyPr>
          <a:lstStyle/>
          <a:p>
            <a:endParaRPr lang="en-US"/>
          </a:p>
        </p:txBody>
      </p:sp>
      <p:grpSp>
        <p:nvGrpSpPr>
          <p:cNvPr id="3" name="Group 28"/>
          <p:cNvGrpSpPr>
            <a:grpSpLocks/>
          </p:cNvGrpSpPr>
          <p:nvPr/>
        </p:nvGrpSpPr>
        <p:grpSpPr bwMode="auto">
          <a:xfrm>
            <a:off x="3741738" y="5302250"/>
            <a:ext cx="457200" cy="1219200"/>
            <a:chOff x="2064" y="3224"/>
            <a:chExt cx="288" cy="768"/>
          </a:xfrm>
        </p:grpSpPr>
        <p:sp>
          <p:nvSpPr>
            <p:cNvPr id="2567197" name="Line 29"/>
            <p:cNvSpPr>
              <a:spLocks noChangeShapeType="1"/>
            </p:cNvSpPr>
            <p:nvPr/>
          </p:nvSpPr>
          <p:spPr bwMode="auto">
            <a:xfrm>
              <a:off x="2064" y="3224"/>
              <a:ext cx="0" cy="176"/>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67198" name="Line 30"/>
            <p:cNvSpPr>
              <a:spLocks noChangeShapeType="1"/>
            </p:cNvSpPr>
            <p:nvPr/>
          </p:nvSpPr>
          <p:spPr bwMode="auto">
            <a:xfrm>
              <a:off x="2072" y="3224"/>
              <a:ext cx="272" cy="176"/>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67199" name="Line 31"/>
            <p:cNvSpPr>
              <a:spLocks noChangeShapeType="1"/>
            </p:cNvSpPr>
            <p:nvPr/>
          </p:nvSpPr>
          <p:spPr bwMode="auto">
            <a:xfrm>
              <a:off x="2072" y="3416"/>
              <a:ext cx="128" cy="8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67200" name="Line 32"/>
            <p:cNvSpPr>
              <a:spLocks noChangeShapeType="1"/>
            </p:cNvSpPr>
            <p:nvPr/>
          </p:nvSpPr>
          <p:spPr bwMode="auto">
            <a:xfrm>
              <a:off x="2208" y="3512"/>
              <a:ext cx="0" cy="176"/>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67201" name="Line 33"/>
            <p:cNvSpPr>
              <a:spLocks noChangeShapeType="1"/>
            </p:cNvSpPr>
            <p:nvPr/>
          </p:nvSpPr>
          <p:spPr bwMode="auto">
            <a:xfrm>
              <a:off x="2352" y="3416"/>
              <a:ext cx="0" cy="368"/>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67202" name="Line 34"/>
            <p:cNvSpPr>
              <a:spLocks noChangeShapeType="1"/>
            </p:cNvSpPr>
            <p:nvPr/>
          </p:nvSpPr>
          <p:spPr bwMode="auto">
            <a:xfrm flipV="1">
              <a:off x="2072" y="3688"/>
              <a:ext cx="128" cy="11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67203" name="Line 35"/>
            <p:cNvSpPr>
              <a:spLocks noChangeShapeType="1"/>
            </p:cNvSpPr>
            <p:nvPr/>
          </p:nvSpPr>
          <p:spPr bwMode="auto">
            <a:xfrm>
              <a:off x="2064" y="3800"/>
              <a:ext cx="0" cy="176"/>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67204" name="Line 36"/>
            <p:cNvSpPr>
              <a:spLocks noChangeShapeType="1"/>
            </p:cNvSpPr>
            <p:nvPr/>
          </p:nvSpPr>
          <p:spPr bwMode="auto">
            <a:xfrm flipV="1">
              <a:off x="2072" y="3784"/>
              <a:ext cx="272" cy="208"/>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sp>
        <p:nvSpPr>
          <p:cNvPr id="2567205" name="Line 37"/>
          <p:cNvSpPr>
            <a:spLocks noChangeShapeType="1"/>
          </p:cNvSpPr>
          <p:nvPr/>
        </p:nvSpPr>
        <p:spPr bwMode="auto">
          <a:xfrm flipH="1">
            <a:off x="3354388" y="5372100"/>
            <a:ext cx="88900" cy="1397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67206" name="Rectangle 38"/>
          <p:cNvSpPr>
            <a:spLocks noChangeArrowheads="1"/>
          </p:cNvSpPr>
          <p:nvPr/>
        </p:nvSpPr>
        <p:spPr bwMode="auto">
          <a:xfrm>
            <a:off x="3041650" y="539750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32</a:t>
            </a:r>
          </a:p>
        </p:txBody>
      </p:sp>
      <p:sp>
        <p:nvSpPr>
          <p:cNvPr id="2567207" name="Line 39"/>
          <p:cNvSpPr>
            <a:spLocks noChangeShapeType="1"/>
          </p:cNvSpPr>
          <p:nvPr/>
        </p:nvSpPr>
        <p:spPr bwMode="auto">
          <a:xfrm flipH="1">
            <a:off x="2967038" y="6356350"/>
            <a:ext cx="787400" cy="0"/>
          </a:xfrm>
          <a:prstGeom prst="line">
            <a:avLst/>
          </a:prstGeom>
          <a:noFill/>
          <a:ln w="25400">
            <a:solidFill>
              <a:schemeClr val="tx1"/>
            </a:solidFill>
            <a:round/>
            <a:headEnd type="triangle" w="med" len="med"/>
            <a:tailEnd/>
          </a:ln>
          <a:effectLst/>
        </p:spPr>
        <p:txBody>
          <a:bodyPr wrap="none" anchor="ctr">
            <a:prstTxWarp prst="textNoShape">
              <a:avLst/>
            </a:prstTxWarp>
          </a:bodyPr>
          <a:lstStyle/>
          <a:p>
            <a:endParaRPr lang="en-US"/>
          </a:p>
        </p:txBody>
      </p:sp>
      <p:sp>
        <p:nvSpPr>
          <p:cNvPr id="2567208" name="Line 40"/>
          <p:cNvSpPr>
            <a:spLocks noChangeShapeType="1"/>
          </p:cNvSpPr>
          <p:nvPr/>
        </p:nvSpPr>
        <p:spPr bwMode="auto">
          <a:xfrm flipH="1">
            <a:off x="3354388" y="6286500"/>
            <a:ext cx="88900" cy="1397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67209" name="Rectangle 41"/>
          <p:cNvSpPr>
            <a:spLocks noChangeArrowheads="1"/>
          </p:cNvSpPr>
          <p:nvPr/>
        </p:nvSpPr>
        <p:spPr bwMode="auto">
          <a:xfrm>
            <a:off x="3041650" y="631190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32</a:t>
            </a:r>
          </a:p>
        </p:txBody>
      </p:sp>
      <p:sp>
        <p:nvSpPr>
          <p:cNvPr id="2567210" name="Rectangle 42"/>
          <p:cNvSpPr>
            <a:spLocks noChangeArrowheads="1"/>
          </p:cNvSpPr>
          <p:nvPr/>
        </p:nvSpPr>
        <p:spPr bwMode="auto">
          <a:xfrm>
            <a:off x="2660650" y="5245100"/>
            <a:ext cx="36512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A</a:t>
            </a:r>
          </a:p>
        </p:txBody>
      </p:sp>
      <p:sp>
        <p:nvSpPr>
          <p:cNvPr id="2567211" name="Rectangle 43"/>
          <p:cNvSpPr>
            <a:spLocks noChangeArrowheads="1"/>
          </p:cNvSpPr>
          <p:nvPr/>
        </p:nvSpPr>
        <p:spPr bwMode="auto">
          <a:xfrm>
            <a:off x="2660650" y="6159500"/>
            <a:ext cx="350838"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B</a:t>
            </a:r>
          </a:p>
        </p:txBody>
      </p:sp>
      <p:sp>
        <p:nvSpPr>
          <p:cNvPr id="2567212" name="Line 44"/>
          <p:cNvSpPr>
            <a:spLocks noChangeShapeType="1"/>
          </p:cNvSpPr>
          <p:nvPr/>
        </p:nvSpPr>
        <p:spPr bwMode="auto">
          <a:xfrm flipH="1">
            <a:off x="4186238" y="5899150"/>
            <a:ext cx="787400" cy="0"/>
          </a:xfrm>
          <a:prstGeom prst="line">
            <a:avLst/>
          </a:prstGeom>
          <a:noFill/>
          <a:ln w="25400">
            <a:solidFill>
              <a:schemeClr val="tx1"/>
            </a:solidFill>
            <a:round/>
            <a:headEnd type="triangle" w="med" len="med"/>
            <a:tailEnd/>
          </a:ln>
          <a:effectLst/>
        </p:spPr>
        <p:txBody>
          <a:bodyPr wrap="none" anchor="ctr">
            <a:prstTxWarp prst="textNoShape">
              <a:avLst/>
            </a:prstTxWarp>
          </a:bodyPr>
          <a:lstStyle/>
          <a:p>
            <a:endParaRPr lang="en-US"/>
          </a:p>
        </p:txBody>
      </p:sp>
      <p:sp>
        <p:nvSpPr>
          <p:cNvPr id="2567213" name="Line 45"/>
          <p:cNvSpPr>
            <a:spLocks noChangeShapeType="1"/>
          </p:cNvSpPr>
          <p:nvPr/>
        </p:nvSpPr>
        <p:spPr bwMode="auto">
          <a:xfrm flipH="1">
            <a:off x="4573588" y="5829300"/>
            <a:ext cx="88900" cy="1397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67214" name="Rectangle 46"/>
          <p:cNvSpPr>
            <a:spLocks noChangeArrowheads="1"/>
          </p:cNvSpPr>
          <p:nvPr/>
        </p:nvSpPr>
        <p:spPr bwMode="auto">
          <a:xfrm>
            <a:off x="4260850" y="585470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32</a:t>
            </a:r>
          </a:p>
        </p:txBody>
      </p:sp>
      <p:sp>
        <p:nvSpPr>
          <p:cNvPr id="2567215" name="Rectangle 47"/>
          <p:cNvSpPr>
            <a:spLocks noChangeArrowheads="1"/>
          </p:cNvSpPr>
          <p:nvPr/>
        </p:nvSpPr>
        <p:spPr bwMode="auto">
          <a:xfrm>
            <a:off x="4946650" y="5702300"/>
            <a:ext cx="87312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Result</a:t>
            </a:r>
          </a:p>
        </p:txBody>
      </p:sp>
      <p:sp>
        <p:nvSpPr>
          <p:cNvPr id="2567216" name="Line 48"/>
          <p:cNvSpPr>
            <a:spLocks noChangeShapeType="1"/>
          </p:cNvSpPr>
          <p:nvPr/>
        </p:nvSpPr>
        <p:spPr bwMode="auto">
          <a:xfrm>
            <a:off x="3970338" y="4991100"/>
            <a:ext cx="0" cy="4445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2567217" name="Rectangle 49"/>
          <p:cNvSpPr>
            <a:spLocks noChangeArrowheads="1"/>
          </p:cNvSpPr>
          <p:nvPr/>
        </p:nvSpPr>
        <p:spPr bwMode="auto">
          <a:xfrm>
            <a:off x="3670300" y="4654550"/>
            <a:ext cx="606425" cy="393700"/>
          </a:xfrm>
          <a:prstGeom prst="rect">
            <a:avLst/>
          </a:prstGeom>
          <a:noFill/>
          <a:ln w="12700">
            <a:noFill/>
            <a:miter lim="800000"/>
            <a:headEnd/>
            <a:tailEnd/>
          </a:ln>
          <a:effectLst/>
        </p:spPr>
        <p:txBody>
          <a:bodyPr lIns="90488" tIns="44450" rIns="90488" bIns="44450">
            <a:prstTxWarp prst="textNoShape">
              <a:avLst/>
            </a:prstTxWarp>
            <a:spAutoFit/>
          </a:bodyPr>
          <a:lstStyle/>
          <a:p>
            <a:r>
              <a:rPr lang="en-US" sz="2000" b="1">
                <a:solidFill>
                  <a:schemeClr val="tx1"/>
                </a:solidFill>
                <a:latin typeface="Times" pitchFamily="-65" charset="0"/>
              </a:rPr>
              <a:t>OP</a:t>
            </a:r>
          </a:p>
        </p:txBody>
      </p:sp>
      <p:grpSp>
        <p:nvGrpSpPr>
          <p:cNvPr id="4" name="Group 50"/>
          <p:cNvGrpSpPr>
            <a:grpSpLocks/>
          </p:cNvGrpSpPr>
          <p:nvPr/>
        </p:nvGrpSpPr>
        <p:grpSpPr bwMode="auto">
          <a:xfrm>
            <a:off x="3505200" y="3517900"/>
            <a:ext cx="304800" cy="1143000"/>
            <a:chOff x="2112" y="1976"/>
            <a:chExt cx="192" cy="720"/>
          </a:xfrm>
        </p:grpSpPr>
        <p:sp>
          <p:nvSpPr>
            <p:cNvPr id="2567219" name="Line 51"/>
            <p:cNvSpPr>
              <a:spLocks noChangeShapeType="1"/>
            </p:cNvSpPr>
            <p:nvPr/>
          </p:nvSpPr>
          <p:spPr bwMode="auto">
            <a:xfrm>
              <a:off x="2112" y="1976"/>
              <a:ext cx="0" cy="704"/>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67220" name="Line 52"/>
            <p:cNvSpPr>
              <a:spLocks noChangeShapeType="1"/>
            </p:cNvSpPr>
            <p:nvPr/>
          </p:nvSpPr>
          <p:spPr bwMode="auto">
            <a:xfrm>
              <a:off x="2120" y="1976"/>
              <a:ext cx="176" cy="8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67221" name="Line 53"/>
            <p:cNvSpPr>
              <a:spLocks noChangeShapeType="1"/>
            </p:cNvSpPr>
            <p:nvPr/>
          </p:nvSpPr>
          <p:spPr bwMode="auto">
            <a:xfrm flipV="1">
              <a:off x="2120" y="2584"/>
              <a:ext cx="176" cy="11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67222" name="Line 54"/>
            <p:cNvSpPr>
              <a:spLocks noChangeShapeType="1"/>
            </p:cNvSpPr>
            <p:nvPr/>
          </p:nvSpPr>
          <p:spPr bwMode="auto">
            <a:xfrm>
              <a:off x="2304" y="2072"/>
              <a:ext cx="0" cy="51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sp>
        <p:nvSpPr>
          <p:cNvPr id="2567223" name="Line 55"/>
          <p:cNvSpPr>
            <a:spLocks noChangeShapeType="1"/>
          </p:cNvSpPr>
          <p:nvPr/>
        </p:nvSpPr>
        <p:spPr bwMode="auto">
          <a:xfrm flipH="1">
            <a:off x="2730500" y="3733800"/>
            <a:ext cx="787400" cy="0"/>
          </a:xfrm>
          <a:prstGeom prst="line">
            <a:avLst/>
          </a:prstGeom>
          <a:noFill/>
          <a:ln w="25400">
            <a:solidFill>
              <a:schemeClr val="tx1"/>
            </a:solidFill>
            <a:round/>
            <a:headEnd type="triangle" w="med" len="med"/>
            <a:tailEnd/>
          </a:ln>
          <a:effectLst/>
        </p:spPr>
        <p:txBody>
          <a:bodyPr wrap="none" anchor="ctr">
            <a:prstTxWarp prst="textNoShape">
              <a:avLst/>
            </a:prstTxWarp>
          </a:bodyPr>
          <a:lstStyle/>
          <a:p>
            <a:endParaRPr lang="en-US"/>
          </a:p>
        </p:txBody>
      </p:sp>
      <p:sp>
        <p:nvSpPr>
          <p:cNvPr id="2567224" name="Line 56"/>
          <p:cNvSpPr>
            <a:spLocks noChangeShapeType="1"/>
          </p:cNvSpPr>
          <p:nvPr/>
        </p:nvSpPr>
        <p:spPr bwMode="auto">
          <a:xfrm flipH="1">
            <a:off x="3117850" y="3663950"/>
            <a:ext cx="88900" cy="1397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67225" name="Rectangle 57"/>
          <p:cNvSpPr>
            <a:spLocks noChangeArrowheads="1"/>
          </p:cNvSpPr>
          <p:nvPr/>
        </p:nvSpPr>
        <p:spPr bwMode="auto">
          <a:xfrm>
            <a:off x="2805112" y="368935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32</a:t>
            </a:r>
          </a:p>
        </p:txBody>
      </p:sp>
      <p:sp>
        <p:nvSpPr>
          <p:cNvPr id="2567226" name="Line 58"/>
          <p:cNvSpPr>
            <a:spLocks noChangeShapeType="1"/>
          </p:cNvSpPr>
          <p:nvPr/>
        </p:nvSpPr>
        <p:spPr bwMode="auto">
          <a:xfrm flipH="1">
            <a:off x="2730500" y="4419600"/>
            <a:ext cx="787400" cy="0"/>
          </a:xfrm>
          <a:prstGeom prst="line">
            <a:avLst/>
          </a:prstGeom>
          <a:noFill/>
          <a:ln w="25400">
            <a:solidFill>
              <a:schemeClr val="tx1"/>
            </a:solidFill>
            <a:round/>
            <a:headEnd type="triangle" w="med" len="med"/>
            <a:tailEnd/>
          </a:ln>
          <a:effectLst/>
        </p:spPr>
        <p:txBody>
          <a:bodyPr wrap="none" anchor="ctr">
            <a:prstTxWarp prst="textNoShape">
              <a:avLst/>
            </a:prstTxWarp>
          </a:bodyPr>
          <a:lstStyle/>
          <a:p>
            <a:endParaRPr lang="en-US"/>
          </a:p>
        </p:txBody>
      </p:sp>
      <p:sp>
        <p:nvSpPr>
          <p:cNvPr id="2567227" name="Line 59"/>
          <p:cNvSpPr>
            <a:spLocks noChangeShapeType="1"/>
          </p:cNvSpPr>
          <p:nvPr/>
        </p:nvSpPr>
        <p:spPr bwMode="auto">
          <a:xfrm flipH="1">
            <a:off x="3117850" y="4349750"/>
            <a:ext cx="88900" cy="1397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67228" name="Rectangle 60"/>
          <p:cNvSpPr>
            <a:spLocks noChangeArrowheads="1"/>
          </p:cNvSpPr>
          <p:nvPr/>
        </p:nvSpPr>
        <p:spPr bwMode="auto">
          <a:xfrm>
            <a:off x="2424112" y="3536950"/>
            <a:ext cx="36512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A</a:t>
            </a:r>
          </a:p>
        </p:txBody>
      </p:sp>
      <p:sp>
        <p:nvSpPr>
          <p:cNvPr id="2567229" name="Rectangle 61"/>
          <p:cNvSpPr>
            <a:spLocks noChangeArrowheads="1"/>
          </p:cNvSpPr>
          <p:nvPr/>
        </p:nvSpPr>
        <p:spPr bwMode="auto">
          <a:xfrm>
            <a:off x="2424112" y="4222750"/>
            <a:ext cx="350838"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B</a:t>
            </a:r>
          </a:p>
        </p:txBody>
      </p:sp>
      <p:sp>
        <p:nvSpPr>
          <p:cNvPr id="2567230" name="Rectangle 62"/>
          <p:cNvSpPr>
            <a:spLocks noChangeArrowheads="1"/>
          </p:cNvSpPr>
          <p:nvPr/>
        </p:nvSpPr>
        <p:spPr bwMode="auto">
          <a:xfrm>
            <a:off x="2805112" y="437515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32</a:t>
            </a:r>
          </a:p>
        </p:txBody>
      </p:sp>
      <p:sp>
        <p:nvSpPr>
          <p:cNvPr id="2567231" name="Line 63"/>
          <p:cNvSpPr>
            <a:spLocks noChangeShapeType="1"/>
          </p:cNvSpPr>
          <p:nvPr/>
        </p:nvSpPr>
        <p:spPr bwMode="auto">
          <a:xfrm flipH="1">
            <a:off x="3797300" y="4114800"/>
            <a:ext cx="787400" cy="0"/>
          </a:xfrm>
          <a:prstGeom prst="line">
            <a:avLst/>
          </a:prstGeom>
          <a:noFill/>
          <a:ln w="25400">
            <a:solidFill>
              <a:schemeClr val="tx1"/>
            </a:solidFill>
            <a:round/>
            <a:headEnd type="triangle" w="med" len="med"/>
            <a:tailEnd/>
          </a:ln>
          <a:effectLst/>
        </p:spPr>
        <p:txBody>
          <a:bodyPr wrap="none" anchor="ctr">
            <a:prstTxWarp prst="textNoShape">
              <a:avLst/>
            </a:prstTxWarp>
          </a:bodyPr>
          <a:lstStyle/>
          <a:p>
            <a:endParaRPr lang="en-US"/>
          </a:p>
        </p:txBody>
      </p:sp>
      <p:sp>
        <p:nvSpPr>
          <p:cNvPr id="2567232" name="Line 64"/>
          <p:cNvSpPr>
            <a:spLocks noChangeShapeType="1"/>
          </p:cNvSpPr>
          <p:nvPr/>
        </p:nvSpPr>
        <p:spPr bwMode="auto">
          <a:xfrm flipH="1">
            <a:off x="4184650" y="4044950"/>
            <a:ext cx="88900" cy="1397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67233" name="Rectangle 65"/>
          <p:cNvSpPr>
            <a:spLocks noChangeArrowheads="1"/>
          </p:cNvSpPr>
          <p:nvPr/>
        </p:nvSpPr>
        <p:spPr bwMode="auto">
          <a:xfrm>
            <a:off x="4557712" y="3917950"/>
            <a:ext cx="36512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Y</a:t>
            </a:r>
          </a:p>
        </p:txBody>
      </p:sp>
      <p:sp>
        <p:nvSpPr>
          <p:cNvPr id="2567234" name="Rectangle 66"/>
          <p:cNvSpPr>
            <a:spLocks noChangeArrowheads="1"/>
          </p:cNvSpPr>
          <p:nvPr/>
        </p:nvSpPr>
        <p:spPr bwMode="auto">
          <a:xfrm>
            <a:off x="3871912" y="407035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32</a:t>
            </a:r>
          </a:p>
        </p:txBody>
      </p:sp>
      <p:sp>
        <p:nvSpPr>
          <p:cNvPr id="2567235" name="Line 67"/>
          <p:cNvSpPr>
            <a:spLocks noChangeShapeType="1"/>
          </p:cNvSpPr>
          <p:nvPr/>
        </p:nvSpPr>
        <p:spPr bwMode="auto">
          <a:xfrm>
            <a:off x="3657600" y="3130550"/>
            <a:ext cx="0" cy="4445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2567236" name="Rectangle 68"/>
          <p:cNvSpPr>
            <a:spLocks noChangeArrowheads="1"/>
          </p:cNvSpPr>
          <p:nvPr/>
        </p:nvSpPr>
        <p:spPr bwMode="auto">
          <a:xfrm>
            <a:off x="2895600" y="3048000"/>
            <a:ext cx="836612" cy="393700"/>
          </a:xfrm>
          <a:prstGeom prst="rect">
            <a:avLst/>
          </a:prstGeom>
          <a:noFill/>
          <a:ln w="12700">
            <a:noFill/>
            <a:miter lim="800000"/>
            <a:headEnd/>
            <a:tailEnd/>
          </a:ln>
          <a:effectLst/>
        </p:spPr>
        <p:txBody>
          <a:bodyPr lIns="90488" tIns="44450" rIns="90488" bIns="44450">
            <a:prstTxWarp prst="textNoShape">
              <a:avLst/>
            </a:prstTxWarp>
            <a:spAutoFit/>
          </a:bodyPr>
          <a:lstStyle/>
          <a:p>
            <a:r>
              <a:rPr lang="en-US" sz="2000" b="1">
                <a:solidFill>
                  <a:schemeClr val="tx1"/>
                </a:solidFill>
                <a:latin typeface="Times" pitchFamily="-65" charset="0"/>
              </a:rPr>
              <a:t>Select</a:t>
            </a:r>
          </a:p>
        </p:txBody>
      </p:sp>
      <p:sp>
        <p:nvSpPr>
          <p:cNvPr id="2567237" name="Rectangle 69"/>
          <p:cNvSpPr>
            <a:spLocks noChangeArrowheads="1"/>
          </p:cNvSpPr>
          <p:nvPr/>
        </p:nvSpPr>
        <p:spPr bwMode="auto">
          <a:xfrm rot="5400000">
            <a:off x="3544888" y="2054225"/>
            <a:ext cx="733425" cy="333375"/>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tx1"/>
                </a:solidFill>
                <a:latin typeface="Times" pitchFamily="-65" charset="0"/>
              </a:rPr>
              <a:t>Adder</a:t>
            </a:r>
          </a:p>
        </p:txBody>
      </p:sp>
      <p:sp>
        <p:nvSpPr>
          <p:cNvPr id="2567238" name="Rectangle 70"/>
          <p:cNvSpPr>
            <a:spLocks noChangeArrowheads="1"/>
          </p:cNvSpPr>
          <p:nvPr/>
        </p:nvSpPr>
        <p:spPr bwMode="auto">
          <a:xfrm rot="5400000">
            <a:off x="3300413" y="3937000"/>
            <a:ext cx="666750" cy="333375"/>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tx1"/>
                </a:solidFill>
                <a:latin typeface="Times" pitchFamily="-65" charset="0"/>
              </a:rPr>
              <a:t>MUX</a:t>
            </a:r>
          </a:p>
        </p:txBody>
      </p:sp>
      <p:sp>
        <p:nvSpPr>
          <p:cNvPr id="2567239" name="Rectangle 71"/>
          <p:cNvSpPr>
            <a:spLocks noChangeArrowheads="1"/>
          </p:cNvSpPr>
          <p:nvPr/>
        </p:nvSpPr>
        <p:spPr bwMode="auto">
          <a:xfrm rot="5400000">
            <a:off x="3759201" y="5737225"/>
            <a:ext cx="609600" cy="333375"/>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tx1"/>
                </a:solidFill>
                <a:latin typeface="Times" pitchFamily="-65" charset="0"/>
              </a:rPr>
              <a:t>ALU</a:t>
            </a:r>
          </a:p>
        </p:txBody>
      </p:sp>
      <p:sp>
        <p:nvSpPr>
          <p:cNvPr id="2567240" name="Line 72"/>
          <p:cNvSpPr>
            <a:spLocks noChangeShapeType="1"/>
          </p:cNvSpPr>
          <p:nvPr/>
        </p:nvSpPr>
        <p:spPr bwMode="auto">
          <a:xfrm>
            <a:off x="3900488" y="1339850"/>
            <a:ext cx="0" cy="43180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a:p>
        </p:txBody>
      </p:sp>
      <p:sp>
        <p:nvSpPr>
          <p:cNvPr id="2567241" name="Rectangle 73"/>
          <p:cNvSpPr>
            <a:spLocks noChangeArrowheads="1"/>
          </p:cNvSpPr>
          <p:nvPr/>
        </p:nvSpPr>
        <p:spPr bwMode="auto">
          <a:xfrm>
            <a:off x="3886200" y="1206500"/>
            <a:ext cx="1084263"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CarryIn</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9218" name="Rectangle 2"/>
          <p:cNvSpPr>
            <a:spLocks noGrp="1" noChangeArrowheads="1"/>
          </p:cNvSpPr>
          <p:nvPr>
            <p:ph type="title"/>
          </p:nvPr>
        </p:nvSpPr>
        <p:spPr/>
        <p:txBody>
          <a:bodyPr/>
          <a:lstStyle/>
          <a:p>
            <a:r>
              <a:rPr lang="en-US" sz="3600" dirty="0"/>
              <a:t>ALU Needs for MIPS-</a:t>
            </a:r>
            <a:r>
              <a:rPr lang="en-US" sz="3600" dirty="0" err="1"/>
              <a:t>lite</a:t>
            </a:r>
            <a:r>
              <a:rPr lang="en-US" sz="3600" dirty="0"/>
              <a:t> + Rest of MIPS</a:t>
            </a:r>
          </a:p>
        </p:txBody>
      </p:sp>
      <p:sp>
        <p:nvSpPr>
          <p:cNvPr id="2569219" name="Rectangle 3"/>
          <p:cNvSpPr>
            <a:spLocks noGrp="1" noChangeArrowheads="1"/>
          </p:cNvSpPr>
          <p:nvPr>
            <p:ph type="body" idx="1"/>
          </p:nvPr>
        </p:nvSpPr>
        <p:spPr/>
        <p:txBody>
          <a:bodyPr/>
          <a:lstStyle/>
          <a:p>
            <a:r>
              <a:rPr lang="en-US" dirty="0"/>
              <a:t>Addition, subtraction, logical OR, ==:</a:t>
            </a:r>
          </a:p>
          <a:p>
            <a:pPr lvl="1">
              <a:buNone/>
            </a:pPr>
            <a:r>
              <a:rPr lang="en-US" sz="2400" dirty="0">
                <a:latin typeface="Courier New"/>
                <a:cs typeface="Courier New"/>
              </a:rPr>
              <a:t>ADDU	 </a:t>
            </a:r>
            <a:r>
              <a:rPr lang="en-US" sz="2400" dirty="0" err="1">
                <a:latin typeface="Courier New"/>
                <a:cs typeface="Courier New"/>
              </a:rPr>
              <a:t>R[rd</a:t>
            </a:r>
            <a:r>
              <a:rPr lang="en-US" sz="2400" dirty="0">
                <a:latin typeface="Courier New"/>
                <a:cs typeface="Courier New"/>
              </a:rPr>
              <a:t>] = </a:t>
            </a:r>
            <a:r>
              <a:rPr lang="en-US" sz="2400" dirty="0" err="1">
                <a:latin typeface="Courier New"/>
                <a:cs typeface="Courier New"/>
              </a:rPr>
              <a:t>R[rs</a:t>
            </a:r>
            <a:r>
              <a:rPr lang="en-US" sz="2400" dirty="0">
                <a:latin typeface="Courier New"/>
                <a:cs typeface="Courier New"/>
              </a:rPr>
              <a:t>] + </a:t>
            </a:r>
            <a:r>
              <a:rPr lang="en-US" sz="2400" dirty="0" err="1">
                <a:latin typeface="Courier New"/>
                <a:cs typeface="Courier New"/>
              </a:rPr>
              <a:t>R[rt</a:t>
            </a:r>
            <a:r>
              <a:rPr lang="en-US" sz="2400" dirty="0">
                <a:latin typeface="Courier New"/>
                <a:cs typeface="Courier New"/>
              </a:rPr>
              <a:t>]; ...</a:t>
            </a:r>
          </a:p>
          <a:p>
            <a:pPr lvl="1">
              <a:buNone/>
            </a:pPr>
            <a:r>
              <a:rPr lang="en-US" sz="2400" dirty="0">
                <a:latin typeface="Courier New"/>
                <a:cs typeface="Courier New"/>
              </a:rPr>
              <a:t>SUBU	 </a:t>
            </a:r>
            <a:r>
              <a:rPr lang="en-US" sz="2400" dirty="0" err="1">
                <a:latin typeface="Courier New"/>
                <a:cs typeface="Courier New"/>
              </a:rPr>
              <a:t>R[rd</a:t>
            </a:r>
            <a:r>
              <a:rPr lang="en-US" sz="2400" dirty="0">
                <a:latin typeface="Courier New"/>
                <a:cs typeface="Courier New"/>
              </a:rPr>
              <a:t>] = </a:t>
            </a:r>
            <a:r>
              <a:rPr lang="en-US" sz="2400" dirty="0" err="1">
                <a:latin typeface="Courier New"/>
                <a:cs typeface="Courier New"/>
              </a:rPr>
              <a:t>R[rs</a:t>
            </a:r>
            <a:r>
              <a:rPr lang="en-US" sz="2400" dirty="0">
                <a:latin typeface="Courier New"/>
                <a:cs typeface="Courier New"/>
              </a:rPr>
              <a:t>] – </a:t>
            </a:r>
            <a:r>
              <a:rPr lang="en-US" sz="2400" dirty="0" err="1">
                <a:latin typeface="Courier New"/>
                <a:cs typeface="Courier New"/>
              </a:rPr>
              <a:t>R[rt</a:t>
            </a:r>
            <a:r>
              <a:rPr lang="en-US" sz="2400" dirty="0">
                <a:latin typeface="Courier New"/>
                <a:cs typeface="Courier New"/>
              </a:rPr>
              <a:t>]; ... 	</a:t>
            </a:r>
          </a:p>
          <a:p>
            <a:pPr lvl="1">
              <a:buNone/>
            </a:pPr>
            <a:r>
              <a:rPr lang="en-US" sz="2400" dirty="0">
                <a:latin typeface="Courier New"/>
                <a:cs typeface="Courier New"/>
              </a:rPr>
              <a:t>ORI	 </a:t>
            </a:r>
            <a:r>
              <a:rPr lang="en-US" sz="2400" dirty="0" err="1">
                <a:latin typeface="Courier New"/>
                <a:cs typeface="Courier New"/>
              </a:rPr>
              <a:t>R[rt</a:t>
            </a:r>
            <a:r>
              <a:rPr lang="en-US" sz="2400" dirty="0">
                <a:latin typeface="Courier New"/>
                <a:cs typeface="Courier New"/>
              </a:rPr>
              <a:t>] = </a:t>
            </a:r>
            <a:r>
              <a:rPr lang="en-US" sz="2400" dirty="0" err="1">
                <a:latin typeface="Courier New"/>
                <a:cs typeface="Courier New"/>
              </a:rPr>
              <a:t>R[rs</a:t>
            </a:r>
            <a:r>
              <a:rPr lang="en-US" sz="2400" dirty="0">
                <a:latin typeface="Courier New"/>
                <a:cs typeface="Courier New"/>
              </a:rPr>
              <a:t>] | zero_ext(Imm16)... </a:t>
            </a:r>
          </a:p>
          <a:p>
            <a:pPr lvl="1">
              <a:buNone/>
            </a:pPr>
            <a:r>
              <a:rPr lang="en-US" sz="2400" dirty="0">
                <a:latin typeface="Courier New"/>
                <a:cs typeface="Courier New"/>
              </a:rPr>
              <a:t>BEQ	 if ( </a:t>
            </a:r>
            <a:r>
              <a:rPr lang="en-US" sz="2400" dirty="0" err="1">
                <a:latin typeface="Courier New"/>
                <a:cs typeface="Courier New"/>
              </a:rPr>
              <a:t>R[rs</a:t>
            </a:r>
            <a:r>
              <a:rPr lang="en-US" sz="2400" dirty="0">
                <a:latin typeface="Courier New"/>
                <a:cs typeface="Courier New"/>
              </a:rPr>
              <a:t>] == </a:t>
            </a:r>
            <a:r>
              <a:rPr lang="en-US" sz="2400" dirty="0" err="1">
                <a:latin typeface="Courier New"/>
                <a:cs typeface="Courier New"/>
              </a:rPr>
              <a:t>R[rt</a:t>
            </a:r>
            <a:r>
              <a:rPr lang="en-US" sz="2400" dirty="0">
                <a:latin typeface="Courier New"/>
                <a:cs typeface="Courier New"/>
              </a:rPr>
              <a:t>] )...</a:t>
            </a:r>
            <a:r>
              <a:rPr lang="en-US" dirty="0"/>
              <a:t> </a:t>
            </a:r>
          </a:p>
          <a:p>
            <a:r>
              <a:rPr lang="en-US" dirty="0"/>
              <a:t>Test to see if output == 0 for any ALU operation gives == test. How?</a:t>
            </a:r>
          </a:p>
          <a:p>
            <a:r>
              <a:rPr lang="en-US" dirty="0"/>
              <a:t>P&amp;H also adds AND, </a:t>
            </a:r>
            <a:br>
              <a:rPr lang="en-US" dirty="0"/>
            </a:br>
            <a:r>
              <a:rPr lang="en-US" dirty="0"/>
              <a:t>Set Less Than (1 if A &lt; B, 0 otherwise) </a:t>
            </a:r>
          </a:p>
          <a:p>
            <a:r>
              <a:rPr lang="en-US" dirty="0"/>
              <a:t>ALU follows chap 5</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71268" name="Rectangle 4"/>
          <p:cNvSpPr>
            <a:spLocks noGrp="1" noChangeArrowheads="1"/>
          </p:cNvSpPr>
          <p:nvPr>
            <p:ph type="title"/>
          </p:nvPr>
        </p:nvSpPr>
        <p:spPr/>
        <p:txBody>
          <a:bodyPr/>
          <a:lstStyle/>
          <a:p>
            <a:r>
              <a:rPr lang="en-US"/>
              <a:t>Administrivia</a:t>
            </a:r>
          </a:p>
        </p:txBody>
      </p:sp>
      <p:sp>
        <p:nvSpPr>
          <p:cNvPr id="2571269" name="Rectangle 5"/>
          <p:cNvSpPr>
            <a:spLocks noGrp="1" noChangeArrowheads="1"/>
          </p:cNvSpPr>
          <p:nvPr>
            <p:ph type="body" idx="1"/>
          </p:nvPr>
        </p:nvSpPr>
        <p:spPr>
          <a:xfrm>
            <a:off x="685800" y="1143000"/>
            <a:ext cx="7848600" cy="3797300"/>
          </a:xfrm>
        </p:spPr>
        <p:txBody>
          <a:bodyPr/>
          <a:lstStyle/>
          <a:p>
            <a:r>
              <a:rPr lang="en-US" dirty="0"/>
              <a:t>Administrivia?</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2114" name="Rectangle 2"/>
          <p:cNvSpPr>
            <a:spLocks noGrp="1" noChangeArrowheads="1"/>
          </p:cNvSpPr>
          <p:nvPr>
            <p:ph type="title"/>
          </p:nvPr>
        </p:nvSpPr>
        <p:spPr/>
        <p:txBody>
          <a:bodyPr/>
          <a:lstStyle/>
          <a:p>
            <a:r>
              <a:rPr lang="en-US"/>
              <a:t>What Hardware Is Needed? (1/2)</a:t>
            </a:r>
          </a:p>
        </p:txBody>
      </p:sp>
      <p:sp>
        <p:nvSpPr>
          <p:cNvPr id="2522115" name="Rectangle 3"/>
          <p:cNvSpPr>
            <a:spLocks noGrp="1" noChangeArrowheads="1"/>
          </p:cNvSpPr>
          <p:nvPr>
            <p:ph type="body" idx="1"/>
          </p:nvPr>
        </p:nvSpPr>
        <p:spPr/>
        <p:txBody>
          <a:bodyPr/>
          <a:lstStyle/>
          <a:p>
            <a:r>
              <a:rPr lang="en-US"/>
              <a:t>PC: a register which keeps track of memory addr of the next instruction</a:t>
            </a:r>
          </a:p>
          <a:p>
            <a:r>
              <a:rPr lang="en-US"/>
              <a:t>General Purpose Registers</a:t>
            </a:r>
          </a:p>
          <a:p>
            <a:pPr lvl="1"/>
            <a:r>
              <a:rPr lang="en-US"/>
              <a:t>used in Stages 2 (Read) and 5 (Write)</a:t>
            </a:r>
          </a:p>
          <a:p>
            <a:pPr lvl="1"/>
            <a:r>
              <a:rPr lang="en-US"/>
              <a:t>MIPS has 32 of these</a:t>
            </a:r>
          </a:p>
          <a:p>
            <a:r>
              <a:rPr lang="en-US"/>
              <a:t>Memory</a:t>
            </a:r>
          </a:p>
          <a:p>
            <a:pPr lvl="1"/>
            <a:r>
              <a:rPr lang="en-US"/>
              <a:t>used in Stages 1 (Fetch) and 4 (R/W)</a:t>
            </a:r>
          </a:p>
          <a:p>
            <a:pPr lvl="1"/>
            <a:r>
              <a:rPr lang="en-US"/>
              <a:t>cache system makes these two stages as fast as the others, on average</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4162" name="Rectangle 2"/>
          <p:cNvSpPr>
            <a:spLocks noGrp="1" noChangeArrowheads="1"/>
          </p:cNvSpPr>
          <p:nvPr>
            <p:ph type="title"/>
          </p:nvPr>
        </p:nvSpPr>
        <p:spPr/>
        <p:txBody>
          <a:bodyPr/>
          <a:lstStyle/>
          <a:p>
            <a:r>
              <a:rPr lang="en-US"/>
              <a:t>What Hardware Is Needed? (2/2)</a:t>
            </a:r>
          </a:p>
        </p:txBody>
      </p:sp>
      <p:sp>
        <p:nvSpPr>
          <p:cNvPr id="2524163" name="Rectangle 3"/>
          <p:cNvSpPr>
            <a:spLocks noGrp="1" noChangeArrowheads="1"/>
          </p:cNvSpPr>
          <p:nvPr>
            <p:ph type="body" idx="1"/>
          </p:nvPr>
        </p:nvSpPr>
        <p:spPr/>
        <p:txBody>
          <a:bodyPr/>
          <a:lstStyle/>
          <a:p>
            <a:r>
              <a:rPr lang="en-US" sz="2800" dirty="0"/>
              <a:t>ALU</a:t>
            </a:r>
          </a:p>
          <a:p>
            <a:pPr lvl="1"/>
            <a:r>
              <a:rPr lang="en-US" sz="2400" dirty="0"/>
              <a:t>used in Stage 3</a:t>
            </a:r>
          </a:p>
          <a:p>
            <a:pPr lvl="1"/>
            <a:r>
              <a:rPr lang="en-US" sz="2400" dirty="0"/>
              <a:t>something that performs all necessary functions: arithmetic, </a:t>
            </a:r>
            <a:r>
              <a:rPr lang="en-US" sz="2400" dirty="0" err="1"/>
              <a:t>logicals</a:t>
            </a:r>
            <a:r>
              <a:rPr lang="en-US" sz="2400" dirty="0"/>
              <a:t>, etc.</a:t>
            </a:r>
          </a:p>
          <a:p>
            <a:pPr lvl="1"/>
            <a:r>
              <a:rPr lang="en-US" sz="2400" dirty="0"/>
              <a:t>we’ll design details later</a:t>
            </a:r>
          </a:p>
          <a:p>
            <a:r>
              <a:rPr lang="en-US" sz="2800" dirty="0"/>
              <a:t>Miscellaneous Registers</a:t>
            </a:r>
          </a:p>
          <a:p>
            <a:pPr lvl="1"/>
            <a:r>
              <a:rPr lang="en-US" sz="2400" dirty="0"/>
              <a:t>In implementations with only one stage per clock cycle, registers are inserted between stages to hold intermediate data and control signals as they travels from stage to stage.</a:t>
            </a:r>
          </a:p>
          <a:p>
            <a:pPr lvl="1"/>
            <a:r>
              <a:rPr lang="en-US" sz="2400" dirty="0"/>
              <a:t>Note: Register is a general purpose term meaning something that stores bits.  Not all registers are in the “register file”.</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3314" name="Rectangle 2"/>
          <p:cNvSpPr>
            <a:spLocks noGrp="1" noChangeArrowheads="1"/>
          </p:cNvSpPr>
          <p:nvPr>
            <p:ph type="title"/>
          </p:nvPr>
        </p:nvSpPr>
        <p:spPr/>
        <p:txBody>
          <a:bodyPr/>
          <a:lstStyle/>
          <a:p>
            <a:r>
              <a:rPr lang="en-US"/>
              <a:t>Storage Element: Idealized Memory</a:t>
            </a:r>
          </a:p>
        </p:txBody>
      </p:sp>
      <p:sp>
        <p:nvSpPr>
          <p:cNvPr id="2573315" name="Rectangle 3"/>
          <p:cNvSpPr>
            <a:spLocks noGrp="1" noChangeArrowheads="1"/>
          </p:cNvSpPr>
          <p:nvPr>
            <p:ph type="body" idx="1"/>
          </p:nvPr>
        </p:nvSpPr>
        <p:spPr/>
        <p:txBody>
          <a:bodyPr/>
          <a:lstStyle/>
          <a:p>
            <a:r>
              <a:rPr lang="en-US" sz="2800"/>
              <a:t>Memory (idealized)</a:t>
            </a:r>
          </a:p>
          <a:p>
            <a:pPr lvl="1"/>
            <a:r>
              <a:rPr lang="en-US" sz="2400"/>
              <a:t>One input bus: Data In</a:t>
            </a:r>
          </a:p>
          <a:p>
            <a:pPr lvl="1"/>
            <a:r>
              <a:rPr lang="en-US" sz="2400"/>
              <a:t>One output bus: Data Out</a:t>
            </a:r>
          </a:p>
          <a:p>
            <a:r>
              <a:rPr lang="en-US" sz="2800"/>
              <a:t>Memory word is found by:</a:t>
            </a:r>
          </a:p>
          <a:p>
            <a:pPr lvl="1"/>
            <a:r>
              <a:rPr lang="en-US" sz="2400"/>
              <a:t>Address selects the word to put on Data Out</a:t>
            </a:r>
          </a:p>
          <a:p>
            <a:pPr lvl="1"/>
            <a:r>
              <a:rPr lang="en-US" sz="2400"/>
              <a:t>Write Enable = 1: address selects the memory</a:t>
            </a:r>
            <a:br>
              <a:rPr lang="en-US" sz="2400"/>
            </a:br>
            <a:r>
              <a:rPr lang="en-US" sz="2400"/>
              <a:t>word to be written via the Data In bus</a:t>
            </a:r>
          </a:p>
          <a:p>
            <a:r>
              <a:rPr lang="en-US" sz="2800"/>
              <a:t>Clock input (CLK) </a:t>
            </a:r>
          </a:p>
          <a:p>
            <a:pPr lvl="1"/>
            <a:r>
              <a:rPr lang="en-US" sz="2400"/>
              <a:t>The CLK input is a factor ONLY during write operation</a:t>
            </a:r>
          </a:p>
          <a:p>
            <a:pPr lvl="1"/>
            <a:r>
              <a:rPr lang="en-US" sz="2400"/>
              <a:t>During read operation, behaves as a combinational logic block:</a:t>
            </a:r>
          </a:p>
          <a:p>
            <a:pPr lvl="2"/>
            <a:r>
              <a:rPr lang="en-US" sz="2200"/>
              <a:t>Address valid </a:t>
            </a:r>
            <a:r>
              <a:rPr lang="en-US" sz="2200">
                <a:sym typeface="Symbol" pitchFamily="-65" charset="2"/>
              </a:rPr>
              <a:t></a:t>
            </a:r>
            <a:r>
              <a:rPr lang="en-US" sz="2200"/>
              <a:t> Data Out valid after “access time.”</a:t>
            </a:r>
            <a:endParaRPr lang="en-US" sz="2200" dirty="0"/>
          </a:p>
        </p:txBody>
      </p:sp>
      <p:sp>
        <p:nvSpPr>
          <p:cNvPr id="2573316" name="Rectangle 4"/>
          <p:cNvSpPr>
            <a:spLocks noChangeArrowheads="1"/>
          </p:cNvSpPr>
          <p:nvPr/>
        </p:nvSpPr>
        <p:spPr bwMode="auto">
          <a:xfrm>
            <a:off x="5340350" y="2559050"/>
            <a:ext cx="576263"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Clk</a:t>
            </a:r>
          </a:p>
        </p:txBody>
      </p:sp>
      <p:sp>
        <p:nvSpPr>
          <p:cNvPr id="2573317" name="Rectangle 5"/>
          <p:cNvSpPr>
            <a:spLocks noChangeArrowheads="1"/>
          </p:cNvSpPr>
          <p:nvPr/>
        </p:nvSpPr>
        <p:spPr bwMode="auto">
          <a:xfrm>
            <a:off x="5249863" y="1930400"/>
            <a:ext cx="10064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Data In</a:t>
            </a:r>
          </a:p>
        </p:txBody>
      </p:sp>
      <p:sp>
        <p:nvSpPr>
          <p:cNvPr id="2573318" name="Rectangle 6"/>
          <p:cNvSpPr>
            <a:spLocks noChangeArrowheads="1"/>
          </p:cNvSpPr>
          <p:nvPr/>
        </p:nvSpPr>
        <p:spPr bwMode="auto">
          <a:xfrm>
            <a:off x="6334125" y="1758950"/>
            <a:ext cx="1431925" cy="121285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2573319" name="Rectangle 7"/>
          <p:cNvSpPr>
            <a:spLocks noChangeArrowheads="1"/>
          </p:cNvSpPr>
          <p:nvPr/>
        </p:nvSpPr>
        <p:spPr bwMode="auto">
          <a:xfrm>
            <a:off x="5443538" y="1166813"/>
            <a:ext cx="16414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Write Enable</a:t>
            </a:r>
          </a:p>
        </p:txBody>
      </p:sp>
      <p:sp>
        <p:nvSpPr>
          <p:cNvPr id="2573320" name="Line 8"/>
          <p:cNvSpPr>
            <a:spLocks noChangeShapeType="1"/>
          </p:cNvSpPr>
          <p:nvPr/>
        </p:nvSpPr>
        <p:spPr bwMode="auto">
          <a:xfrm flipH="1">
            <a:off x="5334000" y="2279650"/>
            <a:ext cx="1003300" cy="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2573321" name="Line 9"/>
          <p:cNvSpPr>
            <a:spLocks noChangeShapeType="1"/>
          </p:cNvSpPr>
          <p:nvPr/>
        </p:nvSpPr>
        <p:spPr bwMode="auto">
          <a:xfrm flipH="1">
            <a:off x="5867400" y="2209800"/>
            <a:ext cx="88900" cy="1397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73322" name="Rectangle 10"/>
          <p:cNvSpPr>
            <a:spLocks noChangeArrowheads="1"/>
          </p:cNvSpPr>
          <p:nvPr/>
        </p:nvSpPr>
        <p:spPr bwMode="auto">
          <a:xfrm>
            <a:off x="5554663" y="223520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32</a:t>
            </a:r>
          </a:p>
        </p:txBody>
      </p:sp>
      <p:sp>
        <p:nvSpPr>
          <p:cNvPr id="2573323" name="Line 11"/>
          <p:cNvSpPr>
            <a:spLocks noChangeShapeType="1"/>
          </p:cNvSpPr>
          <p:nvPr/>
        </p:nvSpPr>
        <p:spPr bwMode="auto">
          <a:xfrm>
            <a:off x="7785100" y="2279650"/>
            <a:ext cx="1282700" cy="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2573324" name="Line 12"/>
          <p:cNvSpPr>
            <a:spLocks noChangeShapeType="1"/>
          </p:cNvSpPr>
          <p:nvPr/>
        </p:nvSpPr>
        <p:spPr bwMode="auto">
          <a:xfrm flipH="1">
            <a:off x="8610600" y="2209800"/>
            <a:ext cx="88900" cy="1397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73325" name="Rectangle 13"/>
          <p:cNvSpPr>
            <a:spLocks noChangeArrowheads="1"/>
          </p:cNvSpPr>
          <p:nvPr/>
        </p:nvSpPr>
        <p:spPr bwMode="auto">
          <a:xfrm>
            <a:off x="8221663" y="223520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32</a:t>
            </a:r>
          </a:p>
        </p:txBody>
      </p:sp>
      <p:sp>
        <p:nvSpPr>
          <p:cNvPr id="2573326" name="Rectangle 14"/>
          <p:cNvSpPr>
            <a:spLocks noChangeArrowheads="1"/>
          </p:cNvSpPr>
          <p:nvPr/>
        </p:nvSpPr>
        <p:spPr bwMode="auto">
          <a:xfrm>
            <a:off x="7764463" y="1930400"/>
            <a:ext cx="112712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DataOut</a:t>
            </a:r>
          </a:p>
        </p:txBody>
      </p:sp>
      <p:sp>
        <p:nvSpPr>
          <p:cNvPr id="2573327" name="Line 15"/>
          <p:cNvSpPr>
            <a:spLocks noChangeShapeType="1"/>
          </p:cNvSpPr>
          <p:nvPr/>
        </p:nvSpPr>
        <p:spPr bwMode="auto">
          <a:xfrm flipV="1">
            <a:off x="6635750" y="1511300"/>
            <a:ext cx="0" cy="2413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73328" name="Line 16"/>
          <p:cNvSpPr>
            <a:spLocks noChangeShapeType="1"/>
          </p:cNvSpPr>
          <p:nvPr/>
        </p:nvSpPr>
        <p:spPr bwMode="auto">
          <a:xfrm flipH="1">
            <a:off x="5861050" y="2787650"/>
            <a:ext cx="469900" cy="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73329" name="Line 17"/>
          <p:cNvSpPr>
            <a:spLocks noChangeShapeType="1"/>
          </p:cNvSpPr>
          <p:nvPr/>
        </p:nvSpPr>
        <p:spPr bwMode="auto">
          <a:xfrm>
            <a:off x="7169150" y="1295400"/>
            <a:ext cx="0" cy="4445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73330" name="Rectangle 18"/>
          <p:cNvSpPr>
            <a:spLocks noChangeArrowheads="1"/>
          </p:cNvSpPr>
          <p:nvPr/>
        </p:nvSpPr>
        <p:spPr bwMode="auto">
          <a:xfrm>
            <a:off x="7154863" y="1168400"/>
            <a:ext cx="1069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Address</a:t>
            </a:r>
          </a:p>
        </p:txBody>
      </p:sp>
      <p:sp>
        <p:nvSpPr>
          <p:cNvPr id="2573331" name="Line 19"/>
          <p:cNvSpPr>
            <a:spLocks noChangeShapeType="1"/>
          </p:cNvSpPr>
          <p:nvPr/>
        </p:nvSpPr>
        <p:spPr bwMode="auto">
          <a:xfrm>
            <a:off x="6330950" y="2711450"/>
            <a:ext cx="152400" cy="76200"/>
          </a:xfrm>
          <a:prstGeom prst="line">
            <a:avLst/>
          </a:prstGeom>
          <a:noFill/>
          <a:ln w="19050">
            <a:solidFill>
              <a:schemeClr val="tx1"/>
            </a:solidFill>
            <a:round/>
            <a:headEnd/>
            <a:tailEnd/>
          </a:ln>
          <a:effectLst/>
        </p:spPr>
        <p:txBody>
          <a:bodyPr wrap="none" anchor="ctr">
            <a:prstTxWarp prst="textNoShape">
              <a:avLst/>
            </a:prstTxWarp>
          </a:bodyPr>
          <a:lstStyle/>
          <a:p>
            <a:endParaRPr lang="en-US"/>
          </a:p>
        </p:txBody>
      </p:sp>
      <p:sp>
        <p:nvSpPr>
          <p:cNvPr id="2573332" name="Line 20"/>
          <p:cNvSpPr>
            <a:spLocks noChangeShapeType="1"/>
          </p:cNvSpPr>
          <p:nvPr/>
        </p:nvSpPr>
        <p:spPr bwMode="auto">
          <a:xfrm flipH="1">
            <a:off x="6330950" y="2787650"/>
            <a:ext cx="152400" cy="76200"/>
          </a:xfrm>
          <a:prstGeom prst="line">
            <a:avLst/>
          </a:prstGeom>
          <a:noFill/>
          <a:ln w="19050">
            <a:solidFill>
              <a:schemeClr val="tx1"/>
            </a:solidFill>
            <a:round/>
            <a:headEnd/>
            <a:tailEnd/>
          </a:ln>
          <a:effectLst/>
        </p:spPr>
        <p:txBody>
          <a:bodyPr wrap="none" anchor="ctr">
            <a:prstTxWarp prst="textNoShape">
              <a:avLst/>
            </a:prstTxWarp>
          </a:bodyPr>
          <a:lstStyle/>
          <a:p>
            <a:endParaRPr lang="en-US"/>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Rectangle 2"/>
          <p:cNvSpPr>
            <a:spLocks noGrp="1" noChangeArrowheads="1"/>
          </p:cNvSpPr>
          <p:nvPr>
            <p:ph type="title"/>
          </p:nvPr>
        </p:nvSpPr>
        <p:spPr/>
        <p:txBody>
          <a:bodyPr/>
          <a:lstStyle/>
          <a:p>
            <a:r>
              <a:rPr lang="en-US" sz="3600"/>
              <a:t>Storage Element: Register (Building Block)</a:t>
            </a:r>
          </a:p>
        </p:txBody>
      </p:sp>
      <p:sp>
        <p:nvSpPr>
          <p:cNvPr id="2575363" name="Rectangle 3"/>
          <p:cNvSpPr>
            <a:spLocks noGrp="1" noChangeArrowheads="1"/>
          </p:cNvSpPr>
          <p:nvPr>
            <p:ph type="body" idx="1"/>
          </p:nvPr>
        </p:nvSpPr>
        <p:spPr/>
        <p:txBody>
          <a:bodyPr/>
          <a:lstStyle/>
          <a:p>
            <a:r>
              <a:rPr lang="en-US" dirty="0"/>
              <a:t>Similar to D Flip Flop except</a:t>
            </a:r>
          </a:p>
          <a:p>
            <a:pPr lvl="1"/>
            <a:r>
              <a:rPr lang="en-US" dirty="0"/>
              <a:t>N-bit input and output</a:t>
            </a:r>
          </a:p>
          <a:p>
            <a:pPr lvl="1"/>
            <a:r>
              <a:rPr lang="en-US" dirty="0"/>
              <a:t>Write Enable input</a:t>
            </a:r>
          </a:p>
          <a:p>
            <a:r>
              <a:rPr lang="en-US" dirty="0"/>
              <a:t>Write Enable:</a:t>
            </a:r>
          </a:p>
          <a:p>
            <a:pPr lvl="1"/>
            <a:r>
              <a:rPr lang="en-US" dirty="0"/>
              <a:t>negated (or </a:t>
            </a:r>
            <a:r>
              <a:rPr lang="en-US" dirty="0" err="1"/>
              <a:t>deasserted</a:t>
            </a:r>
            <a:r>
              <a:rPr lang="en-US" dirty="0"/>
              <a:t>) (0): </a:t>
            </a:r>
            <a:br>
              <a:rPr lang="en-US" dirty="0"/>
            </a:br>
            <a:r>
              <a:rPr lang="en-US" dirty="0"/>
              <a:t>Data Out will not change</a:t>
            </a:r>
          </a:p>
          <a:p>
            <a:pPr lvl="1"/>
            <a:r>
              <a:rPr lang="en-US" dirty="0"/>
              <a:t>asserted (1): </a:t>
            </a:r>
            <a:br>
              <a:rPr lang="en-US" dirty="0"/>
            </a:br>
            <a:r>
              <a:rPr lang="en-US" dirty="0"/>
              <a:t>Data Out will become Data In on positive edge of clock</a:t>
            </a:r>
          </a:p>
        </p:txBody>
      </p:sp>
      <p:grpSp>
        <p:nvGrpSpPr>
          <p:cNvPr id="2" name="Group 4"/>
          <p:cNvGrpSpPr>
            <a:grpSpLocks/>
          </p:cNvGrpSpPr>
          <p:nvPr/>
        </p:nvGrpSpPr>
        <p:grpSpPr bwMode="auto">
          <a:xfrm>
            <a:off x="6172200" y="1524000"/>
            <a:ext cx="2790825" cy="2527300"/>
            <a:chOff x="3888" y="960"/>
            <a:chExt cx="1758" cy="1592"/>
          </a:xfrm>
        </p:grpSpPr>
        <p:sp>
          <p:nvSpPr>
            <p:cNvPr id="2575365" name="Rectangle 5"/>
            <p:cNvSpPr>
              <a:spLocks noChangeArrowheads="1"/>
            </p:cNvSpPr>
            <p:nvPr/>
          </p:nvSpPr>
          <p:spPr bwMode="auto">
            <a:xfrm>
              <a:off x="4626" y="2304"/>
              <a:ext cx="318" cy="24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clk</a:t>
              </a:r>
            </a:p>
          </p:txBody>
        </p:sp>
        <p:sp>
          <p:nvSpPr>
            <p:cNvPr id="2575366" name="Rectangle 6"/>
            <p:cNvSpPr>
              <a:spLocks noChangeArrowheads="1"/>
            </p:cNvSpPr>
            <p:nvPr/>
          </p:nvSpPr>
          <p:spPr bwMode="auto">
            <a:xfrm>
              <a:off x="3888" y="1474"/>
              <a:ext cx="634" cy="24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Data In</a:t>
              </a:r>
            </a:p>
          </p:txBody>
        </p:sp>
        <p:sp>
          <p:nvSpPr>
            <p:cNvPr id="2575367" name="Rectangle 7"/>
            <p:cNvSpPr>
              <a:spLocks noChangeArrowheads="1"/>
            </p:cNvSpPr>
            <p:nvPr/>
          </p:nvSpPr>
          <p:spPr bwMode="auto">
            <a:xfrm>
              <a:off x="4675" y="1374"/>
              <a:ext cx="166" cy="748"/>
            </a:xfrm>
            <a:prstGeom prst="rect">
              <a:avLst/>
            </a:prstGeom>
            <a:noFill/>
            <a:ln w="50800">
              <a:solidFill>
                <a:schemeClr val="tx1"/>
              </a:solidFill>
              <a:miter lim="800000"/>
              <a:headEnd/>
              <a:tailEnd/>
            </a:ln>
            <a:effectLst/>
          </p:spPr>
          <p:txBody>
            <a:bodyPr wrap="none" anchor="ctr">
              <a:prstTxWarp prst="textNoShape">
                <a:avLst/>
              </a:prstTxWarp>
            </a:bodyPr>
            <a:lstStyle/>
            <a:p>
              <a:endParaRPr lang="en-US"/>
            </a:p>
          </p:txBody>
        </p:sp>
        <p:sp>
          <p:nvSpPr>
            <p:cNvPr id="2575368" name="Line 8"/>
            <p:cNvSpPr>
              <a:spLocks noChangeShapeType="1"/>
            </p:cNvSpPr>
            <p:nvPr/>
          </p:nvSpPr>
          <p:spPr bwMode="auto">
            <a:xfrm flipH="1">
              <a:off x="4761" y="2124"/>
              <a:ext cx="0" cy="19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75369" name="Rectangle 9"/>
            <p:cNvSpPr>
              <a:spLocks noChangeArrowheads="1"/>
            </p:cNvSpPr>
            <p:nvPr/>
          </p:nvSpPr>
          <p:spPr bwMode="auto">
            <a:xfrm>
              <a:off x="4272" y="960"/>
              <a:ext cx="1034" cy="24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dirty="0">
                  <a:solidFill>
                    <a:schemeClr val="tx1"/>
                  </a:solidFill>
                  <a:latin typeface="Times" pitchFamily="-65" charset="0"/>
                </a:rPr>
                <a:t>Write Enable</a:t>
              </a:r>
            </a:p>
          </p:txBody>
        </p:sp>
        <p:sp>
          <p:nvSpPr>
            <p:cNvPr id="2575370" name="Line 10"/>
            <p:cNvSpPr>
              <a:spLocks noChangeShapeType="1"/>
            </p:cNvSpPr>
            <p:nvPr/>
          </p:nvSpPr>
          <p:spPr bwMode="auto">
            <a:xfrm flipH="1">
              <a:off x="3937" y="1742"/>
              <a:ext cx="736" cy="0"/>
            </a:xfrm>
            <a:prstGeom prst="line">
              <a:avLst/>
            </a:prstGeom>
            <a:noFill/>
            <a:ln w="25400">
              <a:solidFill>
                <a:schemeClr val="tx1"/>
              </a:solidFill>
              <a:round/>
              <a:headEnd type="triangle" w="med" len="med"/>
              <a:tailEnd/>
            </a:ln>
            <a:effectLst/>
          </p:spPr>
          <p:txBody>
            <a:bodyPr wrap="none" anchor="ctr">
              <a:prstTxWarp prst="textNoShape">
                <a:avLst/>
              </a:prstTxWarp>
            </a:bodyPr>
            <a:lstStyle/>
            <a:p>
              <a:endParaRPr lang="en-US"/>
            </a:p>
          </p:txBody>
        </p:sp>
        <p:sp>
          <p:nvSpPr>
            <p:cNvPr id="2575371" name="Line 11"/>
            <p:cNvSpPr>
              <a:spLocks noChangeShapeType="1"/>
            </p:cNvSpPr>
            <p:nvPr/>
          </p:nvSpPr>
          <p:spPr bwMode="auto">
            <a:xfrm flipH="1">
              <a:off x="4277" y="1698"/>
              <a:ext cx="56" cy="88"/>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75372" name="Rectangle 12"/>
            <p:cNvSpPr>
              <a:spLocks noChangeArrowheads="1"/>
            </p:cNvSpPr>
            <p:nvPr/>
          </p:nvSpPr>
          <p:spPr bwMode="auto">
            <a:xfrm>
              <a:off x="4176" y="1776"/>
              <a:ext cx="230" cy="24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N</a:t>
              </a:r>
            </a:p>
          </p:txBody>
        </p:sp>
        <p:sp>
          <p:nvSpPr>
            <p:cNvPr id="2575373" name="Line 13"/>
            <p:cNvSpPr>
              <a:spLocks noChangeShapeType="1"/>
            </p:cNvSpPr>
            <p:nvPr/>
          </p:nvSpPr>
          <p:spPr bwMode="auto">
            <a:xfrm>
              <a:off x="4848" y="1742"/>
              <a:ext cx="704" cy="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a:p>
          </p:txBody>
        </p:sp>
        <p:sp>
          <p:nvSpPr>
            <p:cNvPr id="2575374" name="Line 14"/>
            <p:cNvSpPr>
              <a:spLocks noChangeShapeType="1"/>
            </p:cNvSpPr>
            <p:nvPr/>
          </p:nvSpPr>
          <p:spPr bwMode="auto">
            <a:xfrm flipH="1">
              <a:off x="5189" y="1698"/>
              <a:ext cx="56" cy="88"/>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75375" name="Rectangle 15"/>
            <p:cNvSpPr>
              <a:spLocks noChangeArrowheads="1"/>
            </p:cNvSpPr>
            <p:nvPr/>
          </p:nvSpPr>
          <p:spPr bwMode="auto">
            <a:xfrm>
              <a:off x="5098" y="1776"/>
              <a:ext cx="230" cy="24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N</a:t>
              </a:r>
            </a:p>
          </p:txBody>
        </p:sp>
        <p:sp>
          <p:nvSpPr>
            <p:cNvPr id="2575376" name="Rectangle 16"/>
            <p:cNvSpPr>
              <a:spLocks noChangeArrowheads="1"/>
            </p:cNvSpPr>
            <p:nvPr/>
          </p:nvSpPr>
          <p:spPr bwMode="auto">
            <a:xfrm>
              <a:off x="4896" y="1474"/>
              <a:ext cx="750" cy="24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dirty="0">
                  <a:solidFill>
                    <a:schemeClr val="tx1"/>
                  </a:solidFill>
                  <a:latin typeface="Times" pitchFamily="-65" charset="0"/>
                </a:rPr>
                <a:t>Data Out</a:t>
              </a:r>
            </a:p>
          </p:txBody>
        </p:sp>
        <p:sp>
          <p:nvSpPr>
            <p:cNvPr id="2575377" name="Line 17"/>
            <p:cNvSpPr>
              <a:spLocks noChangeShapeType="1"/>
            </p:cNvSpPr>
            <p:nvPr/>
          </p:nvSpPr>
          <p:spPr bwMode="auto">
            <a:xfrm flipV="1">
              <a:off x="4761" y="1168"/>
              <a:ext cx="0" cy="194"/>
            </a:xfrm>
            <a:prstGeom prst="line">
              <a:avLst/>
            </a:prstGeom>
            <a:noFill/>
            <a:ln w="28575">
              <a:solidFill>
                <a:schemeClr val="tx1"/>
              </a:solidFill>
              <a:round/>
              <a:headEnd/>
              <a:tailEnd/>
            </a:ln>
            <a:effectLst/>
          </p:spPr>
          <p:txBody>
            <a:bodyPr wrap="none" anchor="ctr">
              <a:prstTxWarp prst="textNoShape">
                <a:avLst/>
              </a:prstTxWarp>
            </a:bodyPr>
            <a:lstStyle/>
            <a:p>
              <a:endParaRPr lang="en-US"/>
            </a:p>
          </p:txBody>
        </p:sp>
        <p:sp>
          <p:nvSpPr>
            <p:cNvPr id="2575378" name="Line 18"/>
            <p:cNvSpPr>
              <a:spLocks noChangeShapeType="1"/>
            </p:cNvSpPr>
            <p:nvPr/>
          </p:nvSpPr>
          <p:spPr bwMode="auto">
            <a:xfrm flipV="1">
              <a:off x="4704" y="2016"/>
              <a:ext cx="48" cy="96"/>
            </a:xfrm>
            <a:prstGeom prst="line">
              <a:avLst/>
            </a:prstGeom>
            <a:noFill/>
            <a:ln w="19050">
              <a:solidFill>
                <a:schemeClr val="tx1"/>
              </a:solidFill>
              <a:round/>
              <a:headEnd/>
              <a:tailEnd/>
            </a:ln>
            <a:effectLst/>
          </p:spPr>
          <p:txBody>
            <a:bodyPr wrap="none" anchor="ctr">
              <a:prstTxWarp prst="textNoShape">
                <a:avLst/>
              </a:prstTxWarp>
            </a:bodyPr>
            <a:lstStyle/>
            <a:p>
              <a:endParaRPr lang="en-US"/>
            </a:p>
          </p:txBody>
        </p:sp>
        <p:sp>
          <p:nvSpPr>
            <p:cNvPr id="2575379" name="Line 19"/>
            <p:cNvSpPr>
              <a:spLocks noChangeShapeType="1"/>
            </p:cNvSpPr>
            <p:nvPr/>
          </p:nvSpPr>
          <p:spPr bwMode="auto">
            <a:xfrm>
              <a:off x="4752" y="2016"/>
              <a:ext cx="48" cy="96"/>
            </a:xfrm>
            <a:prstGeom prst="line">
              <a:avLst/>
            </a:prstGeom>
            <a:noFill/>
            <a:ln w="19050">
              <a:solidFill>
                <a:schemeClr val="tx1"/>
              </a:solidFill>
              <a:round/>
              <a:headEnd/>
              <a:tailEnd/>
            </a:ln>
            <a:effectLst/>
          </p:spPr>
          <p:txBody>
            <a:bodyPr wrap="none" anchor="ctr">
              <a:prstTxWarp prst="textNoShape">
                <a:avLst/>
              </a:prstTxWarp>
            </a:bodyPr>
            <a:lstStyle/>
            <a:p>
              <a:endParaRPr lang="en-US"/>
            </a:p>
          </p:txBody>
        </p:sp>
      </p:gr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7410" name="Rectangle 2"/>
          <p:cNvSpPr>
            <a:spLocks noGrp="1" noChangeArrowheads="1"/>
          </p:cNvSpPr>
          <p:nvPr>
            <p:ph type="title"/>
          </p:nvPr>
        </p:nvSpPr>
        <p:spPr/>
        <p:txBody>
          <a:bodyPr/>
          <a:lstStyle/>
          <a:p>
            <a:r>
              <a:rPr lang="en-US"/>
              <a:t>Storage Element: Register File</a:t>
            </a:r>
          </a:p>
        </p:txBody>
      </p:sp>
      <p:sp>
        <p:nvSpPr>
          <p:cNvPr id="2577411" name="Rectangle 3"/>
          <p:cNvSpPr>
            <a:spLocks noGrp="1" noChangeArrowheads="1"/>
          </p:cNvSpPr>
          <p:nvPr>
            <p:ph type="body" idx="1"/>
          </p:nvPr>
        </p:nvSpPr>
        <p:spPr/>
        <p:txBody>
          <a:bodyPr/>
          <a:lstStyle/>
          <a:p>
            <a:r>
              <a:rPr lang="en-US" sz="2400" dirty="0"/>
              <a:t>Register File consists of 32 registers:</a:t>
            </a:r>
          </a:p>
          <a:p>
            <a:pPr lvl="1"/>
            <a:r>
              <a:rPr lang="en-US" sz="2000" dirty="0"/>
              <a:t>Two 32-bit output busses:</a:t>
            </a:r>
          </a:p>
          <a:p>
            <a:pPr lvl="1">
              <a:buNone/>
            </a:pPr>
            <a:r>
              <a:rPr lang="en-US" sz="2000" dirty="0"/>
              <a:t>    </a:t>
            </a:r>
            <a:r>
              <a:rPr lang="en-US" sz="2000" dirty="0" err="1"/>
              <a:t>busA</a:t>
            </a:r>
            <a:r>
              <a:rPr lang="en-US" sz="2000" dirty="0"/>
              <a:t> and </a:t>
            </a:r>
            <a:r>
              <a:rPr lang="en-US" sz="2000" dirty="0" err="1"/>
              <a:t>busB</a:t>
            </a:r>
            <a:endParaRPr lang="en-US" sz="2000" dirty="0"/>
          </a:p>
          <a:p>
            <a:pPr lvl="1"/>
            <a:r>
              <a:rPr lang="en-US" sz="2000" dirty="0"/>
              <a:t>One 32-bit input bus: </a:t>
            </a:r>
            <a:r>
              <a:rPr lang="en-US" sz="2000" dirty="0" err="1"/>
              <a:t>busW</a:t>
            </a:r>
            <a:br>
              <a:rPr lang="en-US" sz="2000" dirty="0"/>
            </a:br>
            <a:endParaRPr lang="en-US" sz="2000" dirty="0"/>
          </a:p>
          <a:p>
            <a:r>
              <a:rPr lang="en-US" sz="2400" dirty="0"/>
              <a:t>Register is selected by:</a:t>
            </a:r>
          </a:p>
          <a:p>
            <a:pPr lvl="1"/>
            <a:r>
              <a:rPr lang="en-US" sz="2000" dirty="0"/>
              <a:t>RA (number) selects the register to put on </a:t>
            </a:r>
            <a:r>
              <a:rPr lang="en-US" sz="2000" dirty="0" err="1"/>
              <a:t>busA</a:t>
            </a:r>
            <a:r>
              <a:rPr lang="en-US" sz="2000" dirty="0"/>
              <a:t> (data)</a:t>
            </a:r>
          </a:p>
          <a:p>
            <a:pPr lvl="1"/>
            <a:r>
              <a:rPr lang="en-US" sz="2000" dirty="0"/>
              <a:t>RB (number) selects the register to put on </a:t>
            </a:r>
            <a:r>
              <a:rPr lang="en-US" sz="2000" dirty="0" err="1"/>
              <a:t>busB</a:t>
            </a:r>
            <a:r>
              <a:rPr lang="en-US" sz="2000" dirty="0"/>
              <a:t> (data)</a:t>
            </a:r>
          </a:p>
          <a:p>
            <a:pPr lvl="1"/>
            <a:r>
              <a:rPr lang="en-US" sz="2000" dirty="0"/>
              <a:t>RW (number) selects the register to be  written</a:t>
            </a:r>
            <a:br>
              <a:rPr lang="en-US" sz="2000" dirty="0"/>
            </a:br>
            <a:r>
              <a:rPr lang="en-US" sz="2000" dirty="0"/>
              <a:t>via </a:t>
            </a:r>
            <a:r>
              <a:rPr lang="en-US" sz="2000" dirty="0" err="1"/>
              <a:t>busW</a:t>
            </a:r>
            <a:r>
              <a:rPr lang="en-US" sz="2000" dirty="0"/>
              <a:t> (data) when Write Enable is 1</a:t>
            </a:r>
          </a:p>
          <a:p>
            <a:r>
              <a:rPr lang="en-US" sz="2400" dirty="0"/>
              <a:t>Clock input (</a:t>
            </a:r>
            <a:r>
              <a:rPr lang="en-US" sz="2400" dirty="0" err="1"/>
              <a:t>clk</a:t>
            </a:r>
            <a:r>
              <a:rPr lang="en-US" sz="2400" dirty="0"/>
              <a:t>) </a:t>
            </a:r>
          </a:p>
          <a:p>
            <a:pPr lvl="1"/>
            <a:r>
              <a:rPr lang="en-US" sz="2000" dirty="0"/>
              <a:t>The </a:t>
            </a:r>
            <a:r>
              <a:rPr lang="en-US" sz="2000" dirty="0" err="1"/>
              <a:t>clk</a:t>
            </a:r>
            <a:r>
              <a:rPr lang="en-US" sz="2000" dirty="0"/>
              <a:t> input is a factor ONLY during write operation</a:t>
            </a:r>
          </a:p>
          <a:p>
            <a:pPr lvl="1"/>
            <a:r>
              <a:rPr lang="en-US" sz="2000" dirty="0"/>
              <a:t>During read operation, behaves as a combinational logic block:</a:t>
            </a:r>
          </a:p>
          <a:p>
            <a:pPr lvl="2"/>
            <a:r>
              <a:rPr lang="en-US" sz="1800" dirty="0"/>
              <a:t>RA or RB valid </a:t>
            </a:r>
            <a:r>
              <a:rPr lang="en-US" sz="1800" dirty="0" err="1">
                <a:sym typeface="Symbol" pitchFamily="-65" charset="2"/>
              </a:rPr>
              <a:t></a:t>
            </a:r>
            <a:r>
              <a:rPr lang="en-US" sz="1800" dirty="0"/>
              <a:t> </a:t>
            </a:r>
            <a:r>
              <a:rPr lang="en-US" sz="1800" dirty="0" err="1"/>
              <a:t>busA</a:t>
            </a:r>
            <a:r>
              <a:rPr lang="en-US" sz="1800" dirty="0"/>
              <a:t> or </a:t>
            </a:r>
            <a:r>
              <a:rPr lang="en-US" sz="1800" dirty="0" err="1"/>
              <a:t>busB</a:t>
            </a:r>
            <a:r>
              <a:rPr lang="en-US" sz="1800" dirty="0"/>
              <a:t> valid after “access time.”</a:t>
            </a:r>
          </a:p>
        </p:txBody>
      </p:sp>
      <p:sp>
        <p:nvSpPr>
          <p:cNvPr id="2577412" name="Rectangle 4"/>
          <p:cNvSpPr>
            <a:spLocks noChangeArrowheads="1"/>
          </p:cNvSpPr>
          <p:nvPr/>
        </p:nvSpPr>
        <p:spPr bwMode="auto">
          <a:xfrm>
            <a:off x="5562600" y="2959100"/>
            <a:ext cx="576263"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Clk</a:t>
            </a:r>
          </a:p>
        </p:txBody>
      </p:sp>
      <p:sp>
        <p:nvSpPr>
          <p:cNvPr id="2577413" name="Rectangle 5"/>
          <p:cNvSpPr>
            <a:spLocks noChangeArrowheads="1"/>
          </p:cNvSpPr>
          <p:nvPr/>
        </p:nvSpPr>
        <p:spPr bwMode="auto">
          <a:xfrm>
            <a:off x="5561013" y="2273300"/>
            <a:ext cx="815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busW</a:t>
            </a:r>
          </a:p>
        </p:txBody>
      </p:sp>
      <p:sp>
        <p:nvSpPr>
          <p:cNvPr id="2577414" name="Rectangle 6"/>
          <p:cNvSpPr>
            <a:spLocks noChangeArrowheads="1"/>
          </p:cNvSpPr>
          <p:nvPr/>
        </p:nvSpPr>
        <p:spPr bwMode="auto">
          <a:xfrm>
            <a:off x="6657975" y="2114550"/>
            <a:ext cx="1406525" cy="1187450"/>
          </a:xfrm>
          <a:prstGeom prst="rect">
            <a:avLst/>
          </a:prstGeom>
          <a:noFill/>
          <a:ln w="50800">
            <a:solidFill>
              <a:schemeClr val="tx1"/>
            </a:solidFill>
            <a:miter lim="800000"/>
            <a:headEnd/>
            <a:tailEnd/>
          </a:ln>
          <a:effectLst/>
        </p:spPr>
        <p:txBody>
          <a:bodyPr wrap="none" anchor="ctr">
            <a:prstTxWarp prst="textNoShape">
              <a:avLst/>
            </a:prstTxWarp>
          </a:bodyPr>
          <a:lstStyle/>
          <a:p>
            <a:endParaRPr lang="en-US"/>
          </a:p>
        </p:txBody>
      </p:sp>
      <p:sp>
        <p:nvSpPr>
          <p:cNvPr id="2577415" name="Rectangle 7"/>
          <p:cNvSpPr>
            <a:spLocks noChangeArrowheads="1"/>
          </p:cNvSpPr>
          <p:nvPr/>
        </p:nvSpPr>
        <p:spPr bwMode="auto">
          <a:xfrm>
            <a:off x="5322888" y="1509713"/>
            <a:ext cx="16414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Write Enable</a:t>
            </a:r>
          </a:p>
        </p:txBody>
      </p:sp>
      <p:sp>
        <p:nvSpPr>
          <p:cNvPr id="2577416" name="Line 8"/>
          <p:cNvSpPr>
            <a:spLocks noChangeShapeType="1"/>
          </p:cNvSpPr>
          <p:nvPr/>
        </p:nvSpPr>
        <p:spPr bwMode="auto">
          <a:xfrm flipH="1">
            <a:off x="5638800" y="2622550"/>
            <a:ext cx="1016000" cy="0"/>
          </a:xfrm>
          <a:prstGeom prst="line">
            <a:avLst/>
          </a:prstGeom>
          <a:noFill/>
          <a:ln w="25400">
            <a:solidFill>
              <a:schemeClr val="tx1"/>
            </a:solidFill>
            <a:round/>
            <a:headEnd type="triangle" w="med" len="med"/>
            <a:tailEnd/>
          </a:ln>
          <a:effectLst/>
        </p:spPr>
        <p:txBody>
          <a:bodyPr wrap="none" anchor="ctr">
            <a:prstTxWarp prst="textNoShape">
              <a:avLst/>
            </a:prstTxWarp>
          </a:bodyPr>
          <a:lstStyle/>
          <a:p>
            <a:endParaRPr lang="en-US"/>
          </a:p>
        </p:txBody>
      </p:sp>
      <p:sp>
        <p:nvSpPr>
          <p:cNvPr id="2577417" name="Line 9"/>
          <p:cNvSpPr>
            <a:spLocks noChangeShapeType="1"/>
          </p:cNvSpPr>
          <p:nvPr/>
        </p:nvSpPr>
        <p:spPr bwMode="auto">
          <a:xfrm flipH="1">
            <a:off x="6178550" y="2552700"/>
            <a:ext cx="88900" cy="1397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77418" name="Rectangle 10"/>
          <p:cNvSpPr>
            <a:spLocks noChangeArrowheads="1"/>
          </p:cNvSpPr>
          <p:nvPr/>
        </p:nvSpPr>
        <p:spPr bwMode="auto">
          <a:xfrm>
            <a:off x="5865813" y="257810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32</a:t>
            </a:r>
          </a:p>
        </p:txBody>
      </p:sp>
      <p:sp>
        <p:nvSpPr>
          <p:cNvPr id="2577419" name="Line 11"/>
          <p:cNvSpPr>
            <a:spLocks noChangeShapeType="1"/>
          </p:cNvSpPr>
          <p:nvPr/>
        </p:nvSpPr>
        <p:spPr bwMode="auto">
          <a:xfrm>
            <a:off x="8102600" y="2317750"/>
            <a:ext cx="965200" cy="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a:p>
        </p:txBody>
      </p:sp>
      <p:sp>
        <p:nvSpPr>
          <p:cNvPr id="2577420" name="Line 12"/>
          <p:cNvSpPr>
            <a:spLocks noChangeShapeType="1"/>
          </p:cNvSpPr>
          <p:nvPr/>
        </p:nvSpPr>
        <p:spPr bwMode="auto">
          <a:xfrm flipH="1">
            <a:off x="8693150" y="2247900"/>
            <a:ext cx="88900" cy="1397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77421" name="Rectangle 13"/>
          <p:cNvSpPr>
            <a:spLocks noChangeArrowheads="1"/>
          </p:cNvSpPr>
          <p:nvPr/>
        </p:nvSpPr>
        <p:spPr bwMode="auto">
          <a:xfrm>
            <a:off x="8380413" y="227330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32</a:t>
            </a:r>
          </a:p>
        </p:txBody>
      </p:sp>
      <p:sp>
        <p:nvSpPr>
          <p:cNvPr id="2577422" name="Rectangle 14"/>
          <p:cNvSpPr>
            <a:spLocks noChangeArrowheads="1"/>
          </p:cNvSpPr>
          <p:nvPr/>
        </p:nvSpPr>
        <p:spPr bwMode="auto">
          <a:xfrm>
            <a:off x="8075613" y="1968500"/>
            <a:ext cx="74612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busA</a:t>
            </a:r>
          </a:p>
        </p:txBody>
      </p:sp>
      <p:sp>
        <p:nvSpPr>
          <p:cNvPr id="2577423" name="Line 15"/>
          <p:cNvSpPr>
            <a:spLocks noChangeShapeType="1"/>
          </p:cNvSpPr>
          <p:nvPr/>
        </p:nvSpPr>
        <p:spPr bwMode="auto">
          <a:xfrm flipV="1">
            <a:off x="6794500" y="1847850"/>
            <a:ext cx="0" cy="2540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77424" name="Line 16"/>
          <p:cNvSpPr>
            <a:spLocks noChangeShapeType="1"/>
          </p:cNvSpPr>
          <p:nvPr/>
        </p:nvSpPr>
        <p:spPr bwMode="auto">
          <a:xfrm>
            <a:off x="8102600" y="3079750"/>
            <a:ext cx="965200" cy="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a:p>
        </p:txBody>
      </p:sp>
      <p:sp>
        <p:nvSpPr>
          <p:cNvPr id="2577425" name="Line 17"/>
          <p:cNvSpPr>
            <a:spLocks noChangeShapeType="1"/>
          </p:cNvSpPr>
          <p:nvPr/>
        </p:nvSpPr>
        <p:spPr bwMode="auto">
          <a:xfrm flipH="1">
            <a:off x="8693150" y="3009900"/>
            <a:ext cx="88900" cy="1397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77426" name="Rectangle 18"/>
          <p:cNvSpPr>
            <a:spLocks noChangeArrowheads="1"/>
          </p:cNvSpPr>
          <p:nvPr/>
        </p:nvSpPr>
        <p:spPr bwMode="auto">
          <a:xfrm>
            <a:off x="8380413" y="303530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32</a:t>
            </a:r>
          </a:p>
        </p:txBody>
      </p:sp>
      <p:sp>
        <p:nvSpPr>
          <p:cNvPr id="2577427" name="Rectangle 19"/>
          <p:cNvSpPr>
            <a:spLocks noChangeArrowheads="1"/>
          </p:cNvSpPr>
          <p:nvPr/>
        </p:nvSpPr>
        <p:spPr bwMode="auto">
          <a:xfrm>
            <a:off x="8075613" y="2730500"/>
            <a:ext cx="731837"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busB</a:t>
            </a:r>
          </a:p>
        </p:txBody>
      </p:sp>
      <p:sp>
        <p:nvSpPr>
          <p:cNvPr id="2577428" name="Line 20"/>
          <p:cNvSpPr>
            <a:spLocks noChangeShapeType="1"/>
          </p:cNvSpPr>
          <p:nvPr/>
        </p:nvSpPr>
        <p:spPr bwMode="auto">
          <a:xfrm flipH="1">
            <a:off x="6146800" y="3124200"/>
            <a:ext cx="4826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77429" name="Line 21"/>
          <p:cNvSpPr>
            <a:spLocks noChangeShapeType="1"/>
          </p:cNvSpPr>
          <p:nvPr/>
        </p:nvSpPr>
        <p:spPr bwMode="auto">
          <a:xfrm>
            <a:off x="7099300" y="1644650"/>
            <a:ext cx="0" cy="4318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77430" name="Line 22"/>
          <p:cNvSpPr>
            <a:spLocks noChangeShapeType="1"/>
          </p:cNvSpPr>
          <p:nvPr/>
        </p:nvSpPr>
        <p:spPr bwMode="auto">
          <a:xfrm flipV="1">
            <a:off x="7029450" y="1778000"/>
            <a:ext cx="139700" cy="1651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77431" name="Rectangle 23"/>
          <p:cNvSpPr>
            <a:spLocks noChangeArrowheads="1"/>
          </p:cNvSpPr>
          <p:nvPr/>
        </p:nvSpPr>
        <p:spPr bwMode="auto">
          <a:xfrm>
            <a:off x="6856413" y="1587500"/>
            <a:ext cx="307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5</a:t>
            </a:r>
          </a:p>
        </p:txBody>
      </p:sp>
      <p:sp>
        <p:nvSpPr>
          <p:cNvPr id="2577432" name="Line 24"/>
          <p:cNvSpPr>
            <a:spLocks noChangeShapeType="1"/>
          </p:cNvSpPr>
          <p:nvPr/>
        </p:nvSpPr>
        <p:spPr bwMode="auto">
          <a:xfrm>
            <a:off x="7480300" y="1644650"/>
            <a:ext cx="0" cy="4318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77433" name="Line 25"/>
          <p:cNvSpPr>
            <a:spLocks noChangeShapeType="1"/>
          </p:cNvSpPr>
          <p:nvPr/>
        </p:nvSpPr>
        <p:spPr bwMode="auto">
          <a:xfrm flipV="1">
            <a:off x="7410450" y="1778000"/>
            <a:ext cx="139700" cy="1651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77434" name="Rectangle 26"/>
          <p:cNvSpPr>
            <a:spLocks noChangeArrowheads="1"/>
          </p:cNvSpPr>
          <p:nvPr/>
        </p:nvSpPr>
        <p:spPr bwMode="auto">
          <a:xfrm>
            <a:off x="7237413" y="1587500"/>
            <a:ext cx="307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5</a:t>
            </a:r>
          </a:p>
        </p:txBody>
      </p:sp>
      <p:sp>
        <p:nvSpPr>
          <p:cNvPr id="2577435" name="Line 27"/>
          <p:cNvSpPr>
            <a:spLocks noChangeShapeType="1"/>
          </p:cNvSpPr>
          <p:nvPr/>
        </p:nvSpPr>
        <p:spPr bwMode="auto">
          <a:xfrm>
            <a:off x="7937500" y="1644650"/>
            <a:ext cx="0" cy="4318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77436" name="Line 28"/>
          <p:cNvSpPr>
            <a:spLocks noChangeShapeType="1"/>
          </p:cNvSpPr>
          <p:nvPr/>
        </p:nvSpPr>
        <p:spPr bwMode="auto">
          <a:xfrm flipV="1">
            <a:off x="7867650" y="1778000"/>
            <a:ext cx="139700" cy="1651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77437" name="Rectangle 29"/>
          <p:cNvSpPr>
            <a:spLocks noChangeArrowheads="1"/>
          </p:cNvSpPr>
          <p:nvPr/>
        </p:nvSpPr>
        <p:spPr bwMode="auto">
          <a:xfrm>
            <a:off x="7694613" y="1587500"/>
            <a:ext cx="307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5</a:t>
            </a:r>
          </a:p>
        </p:txBody>
      </p:sp>
      <p:sp>
        <p:nvSpPr>
          <p:cNvPr id="2577438" name="Rectangle 30"/>
          <p:cNvSpPr>
            <a:spLocks noChangeArrowheads="1"/>
          </p:cNvSpPr>
          <p:nvPr/>
        </p:nvSpPr>
        <p:spPr bwMode="auto">
          <a:xfrm>
            <a:off x="6761163" y="1282700"/>
            <a:ext cx="61912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RW</a:t>
            </a:r>
          </a:p>
        </p:txBody>
      </p:sp>
      <p:sp>
        <p:nvSpPr>
          <p:cNvPr id="2577439" name="Rectangle 31"/>
          <p:cNvSpPr>
            <a:spLocks noChangeArrowheads="1"/>
          </p:cNvSpPr>
          <p:nvPr/>
        </p:nvSpPr>
        <p:spPr bwMode="auto">
          <a:xfrm>
            <a:off x="7219950" y="1282700"/>
            <a:ext cx="547688"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RA</a:t>
            </a:r>
          </a:p>
        </p:txBody>
      </p:sp>
      <p:sp>
        <p:nvSpPr>
          <p:cNvPr id="2577440" name="Rectangle 32"/>
          <p:cNvSpPr>
            <a:spLocks noChangeArrowheads="1"/>
          </p:cNvSpPr>
          <p:nvPr/>
        </p:nvSpPr>
        <p:spPr bwMode="auto">
          <a:xfrm>
            <a:off x="7694613" y="1282700"/>
            <a:ext cx="533400"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RB</a:t>
            </a:r>
          </a:p>
        </p:txBody>
      </p:sp>
      <p:sp>
        <p:nvSpPr>
          <p:cNvPr id="2577441" name="Rectangle 33"/>
          <p:cNvSpPr>
            <a:spLocks noChangeArrowheads="1"/>
          </p:cNvSpPr>
          <p:nvPr/>
        </p:nvSpPr>
        <p:spPr bwMode="auto">
          <a:xfrm>
            <a:off x="6856413" y="2349500"/>
            <a:ext cx="1182687" cy="6985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32 32-bit</a:t>
            </a:r>
          </a:p>
          <a:p>
            <a:r>
              <a:rPr lang="en-US" sz="2000" b="1">
                <a:solidFill>
                  <a:schemeClr val="tx1"/>
                </a:solidFill>
                <a:latin typeface="Times" pitchFamily="-65" charset="0"/>
              </a:rPr>
              <a:t>Registers</a:t>
            </a:r>
          </a:p>
        </p:txBody>
      </p:sp>
      <p:sp>
        <p:nvSpPr>
          <p:cNvPr id="2577442" name="Line 34"/>
          <p:cNvSpPr>
            <a:spLocks noChangeShapeType="1"/>
          </p:cNvSpPr>
          <p:nvPr/>
        </p:nvSpPr>
        <p:spPr bwMode="auto">
          <a:xfrm>
            <a:off x="6662738" y="3048000"/>
            <a:ext cx="152400" cy="76200"/>
          </a:xfrm>
          <a:prstGeom prst="line">
            <a:avLst/>
          </a:prstGeom>
          <a:noFill/>
          <a:ln w="19050">
            <a:solidFill>
              <a:schemeClr val="tx1"/>
            </a:solidFill>
            <a:round/>
            <a:headEnd/>
            <a:tailEnd/>
          </a:ln>
          <a:effectLst/>
        </p:spPr>
        <p:txBody>
          <a:bodyPr wrap="none" anchor="ctr">
            <a:prstTxWarp prst="textNoShape">
              <a:avLst/>
            </a:prstTxWarp>
          </a:bodyPr>
          <a:lstStyle/>
          <a:p>
            <a:endParaRPr lang="en-US"/>
          </a:p>
        </p:txBody>
      </p:sp>
      <p:sp>
        <p:nvSpPr>
          <p:cNvPr id="2577443" name="Line 35"/>
          <p:cNvSpPr>
            <a:spLocks noChangeShapeType="1"/>
          </p:cNvSpPr>
          <p:nvPr/>
        </p:nvSpPr>
        <p:spPr bwMode="auto">
          <a:xfrm flipH="1">
            <a:off x="6662738" y="3124200"/>
            <a:ext cx="152400" cy="76200"/>
          </a:xfrm>
          <a:prstGeom prst="line">
            <a:avLst/>
          </a:prstGeom>
          <a:noFill/>
          <a:ln w="19050">
            <a:solidFill>
              <a:schemeClr val="tx1"/>
            </a:solidFill>
            <a:round/>
            <a:headEnd/>
            <a:tailEnd/>
          </a:ln>
          <a:effectLst/>
        </p:spPr>
        <p:txBody>
          <a:bodyPr wrap="none" anchor="ctr">
            <a:prstTxWarp prst="textNoShape">
              <a:avLst/>
            </a:prstTxWarp>
          </a:bodyPr>
          <a:lstStyle/>
          <a:p>
            <a:endParaRPr lang="en-U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9458" name="Rectangle 2"/>
          <p:cNvSpPr>
            <a:spLocks noGrp="1" noChangeArrowheads="1"/>
          </p:cNvSpPr>
          <p:nvPr>
            <p:ph type="title"/>
          </p:nvPr>
        </p:nvSpPr>
        <p:spPr/>
        <p:txBody>
          <a:bodyPr/>
          <a:lstStyle/>
          <a:p>
            <a:r>
              <a:rPr lang="en-US" sz="2800" dirty="0"/>
              <a:t>Step 3: Assemble </a:t>
            </a:r>
            <a:r>
              <a:rPr lang="en-US" sz="2800" dirty="0" err="1"/>
              <a:t>DataPath</a:t>
            </a:r>
            <a:r>
              <a:rPr lang="en-US" sz="2800" dirty="0"/>
              <a:t> meeting requirements</a:t>
            </a:r>
          </a:p>
        </p:txBody>
      </p:sp>
      <p:sp>
        <p:nvSpPr>
          <p:cNvPr id="2579459" name="Rectangle 3"/>
          <p:cNvSpPr>
            <a:spLocks noGrp="1" noChangeArrowheads="1"/>
          </p:cNvSpPr>
          <p:nvPr>
            <p:ph type="body" idx="1"/>
          </p:nvPr>
        </p:nvSpPr>
        <p:spPr/>
        <p:txBody>
          <a:bodyPr/>
          <a:lstStyle/>
          <a:p>
            <a:r>
              <a:rPr lang="en-US" dirty="0"/>
              <a:t>Register Transfer </a:t>
            </a:r>
            <a:r>
              <a:rPr lang="en-US" dirty="0">
                <a:solidFill>
                  <a:schemeClr val="accent2"/>
                </a:solidFill>
              </a:rPr>
              <a:t>Requirements </a:t>
            </a:r>
            <a:br>
              <a:rPr lang="en-US" dirty="0"/>
            </a:br>
            <a:r>
              <a:rPr lang="en-US" dirty="0"/>
              <a:t>	</a:t>
            </a:r>
            <a:r>
              <a:rPr lang="en-US" dirty="0" err="1">
                <a:sym typeface="Symbol" pitchFamily="-65" charset="2"/>
              </a:rPr>
              <a:t></a:t>
            </a:r>
            <a:r>
              <a:rPr lang="en-US" dirty="0"/>
              <a:t>  </a:t>
            </a:r>
            <a:r>
              <a:rPr lang="en-US" dirty="0" err="1"/>
              <a:t>Datapath</a:t>
            </a:r>
            <a:r>
              <a:rPr lang="en-US" dirty="0"/>
              <a:t> </a:t>
            </a:r>
            <a:r>
              <a:rPr lang="en-US" dirty="0">
                <a:solidFill>
                  <a:schemeClr val="accent2"/>
                </a:solidFill>
              </a:rPr>
              <a:t>Assembly</a:t>
            </a:r>
          </a:p>
          <a:p>
            <a:r>
              <a:rPr lang="en-US" dirty="0"/>
              <a:t>Instruction Fetch</a:t>
            </a:r>
          </a:p>
          <a:p>
            <a:r>
              <a:rPr lang="en-US" dirty="0"/>
              <a:t>Read Operands and Execute Operation</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1506" name="Rectangle 2"/>
          <p:cNvSpPr>
            <a:spLocks noGrp="1" noChangeArrowheads="1"/>
          </p:cNvSpPr>
          <p:nvPr>
            <p:ph type="title"/>
          </p:nvPr>
        </p:nvSpPr>
        <p:spPr/>
        <p:txBody>
          <a:bodyPr/>
          <a:lstStyle/>
          <a:p>
            <a:r>
              <a:rPr lang="en-US" sz="3600"/>
              <a:t>3a: Overview of the Instruction Fetch Unit</a:t>
            </a:r>
          </a:p>
        </p:txBody>
      </p:sp>
      <p:sp>
        <p:nvSpPr>
          <p:cNvPr id="2581507" name="Rectangle 3"/>
          <p:cNvSpPr>
            <a:spLocks noGrp="1" noChangeArrowheads="1"/>
          </p:cNvSpPr>
          <p:nvPr>
            <p:ph type="body" idx="1"/>
          </p:nvPr>
        </p:nvSpPr>
        <p:spPr/>
        <p:txBody>
          <a:bodyPr/>
          <a:lstStyle/>
          <a:p>
            <a:r>
              <a:rPr lang="en-US"/>
              <a:t>The common RTL operations</a:t>
            </a:r>
          </a:p>
          <a:p>
            <a:pPr lvl="1"/>
            <a:r>
              <a:rPr lang="en-US"/>
              <a:t>Fetch the Instruction: mem[PC]</a:t>
            </a:r>
          </a:p>
          <a:p>
            <a:pPr lvl="1"/>
            <a:r>
              <a:rPr lang="en-US"/>
              <a:t>Update the program counter:</a:t>
            </a:r>
          </a:p>
          <a:p>
            <a:pPr lvl="2"/>
            <a:r>
              <a:rPr lang="en-US"/>
              <a:t>Sequential Code: PC </a:t>
            </a:r>
            <a:r>
              <a:rPr lang="en-US">
                <a:sym typeface="Symbol" pitchFamily="-65" charset="2"/>
              </a:rPr>
              <a:t></a:t>
            </a:r>
            <a:r>
              <a:rPr lang="en-US"/>
              <a:t> PC + 4 </a:t>
            </a:r>
          </a:p>
          <a:p>
            <a:pPr lvl="2"/>
            <a:r>
              <a:rPr lang="en-US"/>
              <a:t>Branch and Jump:   PC </a:t>
            </a:r>
            <a:r>
              <a:rPr lang="en-US">
                <a:sym typeface="Symbol" pitchFamily="-65" charset="2"/>
              </a:rPr>
              <a:t></a:t>
            </a:r>
            <a:r>
              <a:rPr lang="en-US"/>
              <a:t> “something else”</a:t>
            </a:r>
          </a:p>
        </p:txBody>
      </p:sp>
      <p:sp>
        <p:nvSpPr>
          <p:cNvPr id="2581508" name="Line 4"/>
          <p:cNvSpPr>
            <a:spLocks noChangeShapeType="1"/>
          </p:cNvSpPr>
          <p:nvPr/>
        </p:nvSpPr>
        <p:spPr bwMode="auto">
          <a:xfrm>
            <a:off x="5334000" y="5949950"/>
            <a:ext cx="2184400" cy="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a:p>
        </p:txBody>
      </p:sp>
      <p:sp>
        <p:nvSpPr>
          <p:cNvPr id="2581509" name="Line 5"/>
          <p:cNvSpPr>
            <a:spLocks noChangeShapeType="1"/>
          </p:cNvSpPr>
          <p:nvPr/>
        </p:nvSpPr>
        <p:spPr bwMode="auto">
          <a:xfrm flipH="1">
            <a:off x="6457950" y="5803900"/>
            <a:ext cx="241300" cy="292100"/>
          </a:xfrm>
          <a:prstGeom prst="line">
            <a:avLst/>
          </a:prstGeom>
          <a:noFill/>
          <a:ln w="19050">
            <a:solidFill>
              <a:schemeClr val="tx1"/>
            </a:solidFill>
            <a:round/>
            <a:headEnd/>
            <a:tailEnd/>
          </a:ln>
          <a:effectLst/>
        </p:spPr>
        <p:txBody>
          <a:bodyPr wrap="none" anchor="ctr">
            <a:prstTxWarp prst="textNoShape">
              <a:avLst/>
            </a:prstTxWarp>
          </a:bodyPr>
          <a:lstStyle/>
          <a:p>
            <a:endParaRPr lang="en-US"/>
          </a:p>
        </p:txBody>
      </p:sp>
      <p:sp>
        <p:nvSpPr>
          <p:cNvPr id="2581510" name="Rectangle 6"/>
          <p:cNvSpPr>
            <a:spLocks noChangeArrowheads="1"/>
          </p:cNvSpPr>
          <p:nvPr/>
        </p:nvSpPr>
        <p:spPr bwMode="auto">
          <a:xfrm>
            <a:off x="6400800" y="608965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32</a:t>
            </a:r>
            <a:endParaRPr lang="en-US" sz="1600">
              <a:solidFill>
                <a:schemeClr val="tx1"/>
              </a:solidFill>
              <a:latin typeface="Times" pitchFamily="-65" charset="0"/>
            </a:endParaRPr>
          </a:p>
        </p:txBody>
      </p:sp>
      <p:sp>
        <p:nvSpPr>
          <p:cNvPr id="2581511" name="Rectangle 7"/>
          <p:cNvSpPr>
            <a:spLocks noChangeArrowheads="1"/>
          </p:cNvSpPr>
          <p:nvPr/>
        </p:nvSpPr>
        <p:spPr bwMode="auto">
          <a:xfrm>
            <a:off x="5619750" y="5416550"/>
            <a:ext cx="1924050"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Instruction Word</a:t>
            </a:r>
          </a:p>
        </p:txBody>
      </p:sp>
      <p:grpSp>
        <p:nvGrpSpPr>
          <p:cNvPr id="2" name="Group 8"/>
          <p:cNvGrpSpPr>
            <a:grpSpLocks/>
          </p:cNvGrpSpPr>
          <p:nvPr/>
        </p:nvGrpSpPr>
        <p:grpSpPr bwMode="auto">
          <a:xfrm>
            <a:off x="3889375" y="5365750"/>
            <a:ext cx="1454150" cy="1187450"/>
            <a:chOff x="2458" y="3088"/>
            <a:chExt cx="916" cy="748"/>
          </a:xfrm>
        </p:grpSpPr>
        <p:sp>
          <p:nvSpPr>
            <p:cNvPr id="2581513" name="Rectangle 9"/>
            <p:cNvSpPr>
              <a:spLocks noChangeArrowheads="1"/>
            </p:cNvSpPr>
            <p:nvPr/>
          </p:nvSpPr>
          <p:spPr bwMode="auto">
            <a:xfrm>
              <a:off x="2458" y="3088"/>
              <a:ext cx="886" cy="748"/>
            </a:xfrm>
            <a:prstGeom prst="rect">
              <a:avLst/>
            </a:prstGeom>
            <a:noFill/>
            <a:ln w="50800">
              <a:solidFill>
                <a:schemeClr val="tx1"/>
              </a:solidFill>
              <a:miter lim="800000"/>
              <a:headEnd/>
              <a:tailEnd/>
            </a:ln>
            <a:effectLst/>
          </p:spPr>
          <p:txBody>
            <a:bodyPr wrap="none" anchor="ctr">
              <a:prstTxWarp prst="textNoShape">
                <a:avLst/>
              </a:prstTxWarp>
            </a:bodyPr>
            <a:lstStyle/>
            <a:p>
              <a:endParaRPr lang="en-US"/>
            </a:p>
          </p:txBody>
        </p:sp>
        <p:sp>
          <p:nvSpPr>
            <p:cNvPr id="2581514" name="Rectangle 10"/>
            <p:cNvSpPr>
              <a:spLocks noChangeArrowheads="1"/>
            </p:cNvSpPr>
            <p:nvPr/>
          </p:nvSpPr>
          <p:spPr bwMode="auto">
            <a:xfrm>
              <a:off x="2631" y="3120"/>
              <a:ext cx="638" cy="24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Address</a:t>
              </a:r>
            </a:p>
          </p:txBody>
        </p:sp>
        <p:sp>
          <p:nvSpPr>
            <p:cNvPr id="2581515" name="Rectangle 11"/>
            <p:cNvSpPr>
              <a:spLocks noChangeArrowheads="1"/>
            </p:cNvSpPr>
            <p:nvPr/>
          </p:nvSpPr>
          <p:spPr bwMode="auto">
            <a:xfrm>
              <a:off x="2495" y="3360"/>
              <a:ext cx="879" cy="440"/>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a:r>
                <a:rPr lang="en-US" sz="2000" b="1">
                  <a:solidFill>
                    <a:schemeClr val="tx1"/>
                  </a:solidFill>
                  <a:latin typeface="Times" pitchFamily="-65" charset="0"/>
                </a:rPr>
                <a:t>Instruction</a:t>
              </a:r>
            </a:p>
            <a:p>
              <a:pPr algn="ctr"/>
              <a:r>
                <a:rPr lang="en-US" sz="2000" b="1">
                  <a:solidFill>
                    <a:schemeClr val="tx1"/>
                  </a:solidFill>
                  <a:latin typeface="Times" pitchFamily="-65" charset="0"/>
                </a:rPr>
                <a:t>Memory</a:t>
              </a:r>
            </a:p>
          </p:txBody>
        </p:sp>
      </p:grpSp>
      <p:sp>
        <p:nvSpPr>
          <p:cNvPr id="2581516" name="Rectangle 12"/>
          <p:cNvSpPr>
            <a:spLocks noChangeArrowheads="1"/>
          </p:cNvSpPr>
          <p:nvPr/>
        </p:nvSpPr>
        <p:spPr bwMode="auto">
          <a:xfrm>
            <a:off x="3960813" y="4146550"/>
            <a:ext cx="1258887" cy="322263"/>
          </a:xfrm>
          <a:prstGeom prst="rect">
            <a:avLst/>
          </a:prstGeom>
          <a:noFill/>
          <a:ln w="50800">
            <a:solidFill>
              <a:schemeClr val="tx1"/>
            </a:solidFill>
            <a:miter lim="800000"/>
            <a:headEnd/>
            <a:tailEnd/>
          </a:ln>
          <a:effectLst/>
        </p:spPr>
        <p:txBody>
          <a:bodyPr wrap="none" anchor="ctr">
            <a:prstTxWarp prst="textNoShape">
              <a:avLst/>
            </a:prstTxWarp>
          </a:bodyPr>
          <a:lstStyle/>
          <a:p>
            <a:endParaRPr lang="en-US"/>
          </a:p>
        </p:txBody>
      </p:sp>
      <p:sp>
        <p:nvSpPr>
          <p:cNvPr id="2581517" name="Line 13"/>
          <p:cNvSpPr>
            <a:spLocks noChangeShapeType="1"/>
          </p:cNvSpPr>
          <p:nvPr/>
        </p:nvSpPr>
        <p:spPr bwMode="auto">
          <a:xfrm flipH="1">
            <a:off x="3632200" y="4305300"/>
            <a:ext cx="3302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81518" name="Rectangle 14"/>
          <p:cNvSpPr>
            <a:spLocks noChangeArrowheads="1"/>
          </p:cNvSpPr>
          <p:nvPr/>
        </p:nvSpPr>
        <p:spPr bwMode="auto">
          <a:xfrm>
            <a:off x="4343400" y="4121150"/>
            <a:ext cx="519113"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PC</a:t>
            </a:r>
          </a:p>
        </p:txBody>
      </p:sp>
      <p:sp>
        <p:nvSpPr>
          <p:cNvPr id="2581519" name="Rectangle 15"/>
          <p:cNvSpPr>
            <a:spLocks noChangeArrowheads="1"/>
          </p:cNvSpPr>
          <p:nvPr/>
        </p:nvSpPr>
        <p:spPr bwMode="auto">
          <a:xfrm>
            <a:off x="3167063" y="4044950"/>
            <a:ext cx="490537"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clk</a:t>
            </a:r>
          </a:p>
        </p:txBody>
      </p:sp>
      <p:grpSp>
        <p:nvGrpSpPr>
          <p:cNvPr id="3" name="Group 16"/>
          <p:cNvGrpSpPr>
            <a:grpSpLocks/>
          </p:cNvGrpSpPr>
          <p:nvPr/>
        </p:nvGrpSpPr>
        <p:grpSpPr bwMode="auto">
          <a:xfrm>
            <a:off x="5499100" y="4598988"/>
            <a:ext cx="1397000" cy="577850"/>
            <a:chOff x="3472" y="2605"/>
            <a:chExt cx="880" cy="364"/>
          </a:xfrm>
        </p:grpSpPr>
        <p:sp>
          <p:nvSpPr>
            <p:cNvPr id="2581521" name="Rectangle 17"/>
            <p:cNvSpPr>
              <a:spLocks noChangeArrowheads="1"/>
            </p:cNvSpPr>
            <p:nvPr/>
          </p:nvSpPr>
          <p:spPr bwMode="auto">
            <a:xfrm>
              <a:off x="3472" y="2608"/>
              <a:ext cx="880" cy="352"/>
            </a:xfrm>
            <a:prstGeom prst="rect">
              <a:avLst/>
            </a:prstGeom>
            <a:noFill/>
            <a:ln w="50800">
              <a:solidFill>
                <a:schemeClr val="tx1"/>
              </a:solidFill>
              <a:miter lim="800000"/>
              <a:headEnd/>
              <a:tailEnd/>
            </a:ln>
            <a:effectLst/>
          </p:spPr>
          <p:txBody>
            <a:bodyPr wrap="none" anchor="ctr">
              <a:prstTxWarp prst="textNoShape">
                <a:avLst/>
              </a:prstTxWarp>
            </a:bodyPr>
            <a:lstStyle/>
            <a:p>
              <a:endParaRPr lang="en-US"/>
            </a:p>
          </p:txBody>
        </p:sp>
        <p:sp>
          <p:nvSpPr>
            <p:cNvPr id="2581522" name="Rectangle 18"/>
            <p:cNvSpPr>
              <a:spLocks noChangeArrowheads="1"/>
            </p:cNvSpPr>
            <p:nvPr/>
          </p:nvSpPr>
          <p:spPr bwMode="auto">
            <a:xfrm>
              <a:off x="3488" y="2605"/>
              <a:ext cx="850" cy="364"/>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a:r>
                <a:rPr lang="en-US" sz="1600" b="1">
                  <a:solidFill>
                    <a:schemeClr val="tx1"/>
                  </a:solidFill>
                  <a:latin typeface="Times" pitchFamily="-65" charset="0"/>
                </a:rPr>
                <a:t>Next Address</a:t>
              </a:r>
            </a:p>
            <a:p>
              <a:pPr algn="ctr"/>
              <a:r>
                <a:rPr lang="en-US" sz="1600" b="1">
                  <a:solidFill>
                    <a:schemeClr val="tx1"/>
                  </a:solidFill>
                  <a:latin typeface="Times" pitchFamily="-65" charset="0"/>
                </a:rPr>
                <a:t>Logic</a:t>
              </a:r>
            </a:p>
          </p:txBody>
        </p:sp>
      </p:grpSp>
      <p:sp>
        <p:nvSpPr>
          <p:cNvPr id="2581523" name="Line 19"/>
          <p:cNvSpPr>
            <a:spLocks noChangeShapeType="1"/>
          </p:cNvSpPr>
          <p:nvPr/>
        </p:nvSpPr>
        <p:spPr bwMode="auto">
          <a:xfrm>
            <a:off x="4559300" y="4514850"/>
            <a:ext cx="0" cy="81280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a:p>
        </p:txBody>
      </p:sp>
      <p:sp>
        <p:nvSpPr>
          <p:cNvPr id="2581524" name="Line 20"/>
          <p:cNvSpPr>
            <a:spLocks noChangeShapeType="1"/>
          </p:cNvSpPr>
          <p:nvPr/>
        </p:nvSpPr>
        <p:spPr bwMode="auto">
          <a:xfrm>
            <a:off x="4572000" y="4883150"/>
            <a:ext cx="889000" cy="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a:p>
        </p:txBody>
      </p:sp>
      <p:sp>
        <p:nvSpPr>
          <p:cNvPr id="2581525" name="Line 21"/>
          <p:cNvSpPr>
            <a:spLocks noChangeShapeType="1"/>
          </p:cNvSpPr>
          <p:nvPr/>
        </p:nvSpPr>
        <p:spPr bwMode="auto">
          <a:xfrm>
            <a:off x="4559300" y="3600450"/>
            <a:ext cx="0" cy="508000"/>
          </a:xfrm>
          <a:prstGeom prst="line">
            <a:avLst/>
          </a:prstGeom>
          <a:noFill/>
          <a:ln w="25400">
            <a:solidFill>
              <a:schemeClr val="tx1"/>
            </a:solidFill>
            <a:round/>
            <a:headEnd/>
            <a:tailEnd type="triangle" w="med" len="med"/>
          </a:ln>
          <a:effectLst/>
        </p:spPr>
        <p:txBody>
          <a:bodyPr wrap="none" anchor="ctr">
            <a:prstTxWarp prst="textNoShape">
              <a:avLst/>
            </a:prstTxWarp>
          </a:bodyPr>
          <a:lstStyle/>
          <a:p>
            <a:endParaRPr lang="en-US"/>
          </a:p>
        </p:txBody>
      </p:sp>
      <p:sp>
        <p:nvSpPr>
          <p:cNvPr id="2581526" name="Line 22"/>
          <p:cNvSpPr>
            <a:spLocks noChangeShapeType="1"/>
          </p:cNvSpPr>
          <p:nvPr/>
        </p:nvSpPr>
        <p:spPr bwMode="auto">
          <a:xfrm>
            <a:off x="4572000" y="3606800"/>
            <a:ext cx="15748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81527" name="Line 23"/>
          <p:cNvSpPr>
            <a:spLocks noChangeShapeType="1"/>
          </p:cNvSpPr>
          <p:nvPr/>
        </p:nvSpPr>
        <p:spPr bwMode="auto">
          <a:xfrm>
            <a:off x="6159500" y="3600450"/>
            <a:ext cx="0" cy="96520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81528" name="Line 24"/>
          <p:cNvSpPr>
            <a:spLocks noChangeShapeType="1"/>
          </p:cNvSpPr>
          <p:nvPr/>
        </p:nvSpPr>
        <p:spPr bwMode="auto">
          <a:xfrm>
            <a:off x="3962400" y="4229100"/>
            <a:ext cx="152400" cy="76200"/>
          </a:xfrm>
          <a:prstGeom prst="line">
            <a:avLst/>
          </a:prstGeom>
          <a:noFill/>
          <a:ln w="19050">
            <a:solidFill>
              <a:schemeClr val="tx1"/>
            </a:solidFill>
            <a:round/>
            <a:headEnd/>
            <a:tailEnd/>
          </a:ln>
          <a:effectLst/>
        </p:spPr>
        <p:txBody>
          <a:bodyPr wrap="none" anchor="ctr">
            <a:prstTxWarp prst="textNoShape">
              <a:avLst/>
            </a:prstTxWarp>
          </a:bodyPr>
          <a:lstStyle/>
          <a:p>
            <a:endParaRPr lang="en-US"/>
          </a:p>
        </p:txBody>
      </p:sp>
      <p:sp>
        <p:nvSpPr>
          <p:cNvPr id="2581529" name="Line 25"/>
          <p:cNvSpPr>
            <a:spLocks noChangeShapeType="1"/>
          </p:cNvSpPr>
          <p:nvPr/>
        </p:nvSpPr>
        <p:spPr bwMode="auto">
          <a:xfrm flipH="1">
            <a:off x="3962400" y="4305300"/>
            <a:ext cx="152400" cy="76200"/>
          </a:xfrm>
          <a:prstGeom prst="line">
            <a:avLst/>
          </a:prstGeom>
          <a:noFill/>
          <a:ln w="19050">
            <a:solidFill>
              <a:schemeClr val="tx1"/>
            </a:solidFill>
            <a:round/>
            <a:headEnd/>
            <a:tailEnd/>
          </a:ln>
          <a:effectLst/>
        </p:spPr>
        <p:txBody>
          <a:bodyPr wrap="none" anchor="ctr">
            <a:prstTxWarp prst="textNoShape">
              <a:avLst/>
            </a:prstTxWarp>
          </a:bodyPr>
          <a:lstStyle/>
          <a:p>
            <a:endParaRPr lang="en-U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6450" name="Rectangle 2"/>
          <p:cNvSpPr>
            <a:spLocks noGrp="1" noChangeArrowheads="1"/>
          </p:cNvSpPr>
          <p:nvPr>
            <p:ph type="title"/>
          </p:nvPr>
        </p:nvSpPr>
        <p:spPr/>
        <p:txBody>
          <a:bodyPr/>
          <a:lstStyle/>
          <a:p>
            <a:r>
              <a:rPr lang="en-US" dirty="0"/>
              <a:t>Review</a:t>
            </a:r>
          </a:p>
        </p:txBody>
      </p:sp>
      <p:sp>
        <p:nvSpPr>
          <p:cNvPr id="2536451" name="Rectangle 3"/>
          <p:cNvSpPr>
            <a:spLocks noGrp="1" noChangeArrowheads="1"/>
          </p:cNvSpPr>
          <p:nvPr>
            <p:ph type="body" idx="1"/>
          </p:nvPr>
        </p:nvSpPr>
        <p:spPr/>
        <p:txBody>
          <a:bodyPr/>
          <a:lstStyle/>
          <a:p>
            <a:r>
              <a:rPr lang="en-US" dirty="0"/>
              <a:t>CPU design involves </a:t>
            </a:r>
            <a:r>
              <a:rPr lang="en-US" dirty="0" err="1"/>
              <a:t>Datapath</a:t>
            </a:r>
            <a:r>
              <a:rPr lang="en-US" dirty="0"/>
              <a:t>, Control</a:t>
            </a:r>
          </a:p>
          <a:p>
            <a:pPr lvl="1"/>
            <a:r>
              <a:rPr lang="en-US" dirty="0" err="1"/>
              <a:t>Datapath</a:t>
            </a:r>
            <a:r>
              <a:rPr lang="en-US" dirty="0"/>
              <a:t> in MIPS involves 5 CPU stages</a:t>
            </a:r>
          </a:p>
          <a:p>
            <a:pPr marL="1223963" lvl="2" indent="-457200">
              <a:buFont typeface="+mj-lt"/>
              <a:buAutoNum type="arabicPeriod"/>
            </a:pPr>
            <a:r>
              <a:rPr lang="en-US" dirty="0"/>
              <a:t>Instruction Fetch</a:t>
            </a:r>
          </a:p>
          <a:p>
            <a:pPr marL="1223963" lvl="2" indent="-457200">
              <a:buFont typeface="+mj-lt"/>
              <a:buAutoNum type="arabicPeriod"/>
            </a:pPr>
            <a:r>
              <a:rPr lang="en-US" dirty="0"/>
              <a:t>Instruction Decode &amp; Register Read</a:t>
            </a:r>
          </a:p>
          <a:p>
            <a:pPr marL="1223963" lvl="2" indent="-457200">
              <a:buFont typeface="+mj-lt"/>
              <a:buAutoNum type="arabicPeriod"/>
            </a:pPr>
            <a:r>
              <a:rPr lang="en-US" dirty="0"/>
              <a:t>ALU (Execute)</a:t>
            </a:r>
          </a:p>
          <a:p>
            <a:pPr marL="1223963" lvl="2" indent="-457200">
              <a:buFont typeface="+mj-lt"/>
              <a:buAutoNum type="arabicPeriod"/>
            </a:pPr>
            <a:r>
              <a:rPr lang="en-US" dirty="0"/>
              <a:t>Memory</a:t>
            </a:r>
          </a:p>
          <a:p>
            <a:pPr marL="1223963" lvl="2" indent="-457200">
              <a:buFont typeface="+mj-lt"/>
              <a:buAutoNum type="arabicPeriod"/>
            </a:pPr>
            <a:r>
              <a:rPr lang="en-US" dirty="0"/>
              <a:t>Register Write</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3554" name="Rectangle 2"/>
          <p:cNvSpPr>
            <a:spLocks noGrp="1" noChangeArrowheads="1"/>
          </p:cNvSpPr>
          <p:nvPr>
            <p:ph type="title"/>
          </p:nvPr>
        </p:nvSpPr>
        <p:spPr/>
        <p:txBody>
          <a:bodyPr/>
          <a:lstStyle/>
          <a:p>
            <a:r>
              <a:rPr lang="en-US"/>
              <a:t>3b: Add &amp; Subtract</a:t>
            </a:r>
          </a:p>
        </p:txBody>
      </p:sp>
      <p:sp>
        <p:nvSpPr>
          <p:cNvPr id="2583555" name="Rectangle 3"/>
          <p:cNvSpPr>
            <a:spLocks noGrp="1" noChangeArrowheads="1"/>
          </p:cNvSpPr>
          <p:nvPr>
            <p:ph type="body" idx="1"/>
          </p:nvPr>
        </p:nvSpPr>
        <p:spPr/>
        <p:txBody>
          <a:bodyPr/>
          <a:lstStyle/>
          <a:p>
            <a:r>
              <a:rPr lang="en-US" sz="2400" dirty="0" err="1">
                <a:latin typeface="Courier New"/>
                <a:cs typeface="Courier New"/>
              </a:rPr>
              <a:t>R[rd</a:t>
            </a:r>
            <a:r>
              <a:rPr lang="en-US" sz="2400" dirty="0">
                <a:latin typeface="Courier New"/>
                <a:cs typeface="Courier New"/>
              </a:rPr>
              <a:t>] = </a:t>
            </a:r>
            <a:r>
              <a:rPr lang="en-US" sz="2400" dirty="0" err="1">
                <a:latin typeface="Courier New"/>
                <a:cs typeface="Courier New"/>
              </a:rPr>
              <a:t>R[rs</a:t>
            </a:r>
            <a:r>
              <a:rPr lang="en-US" sz="2400" dirty="0">
                <a:latin typeface="Courier New"/>
                <a:cs typeface="Courier New"/>
              </a:rPr>
              <a:t>] op </a:t>
            </a:r>
            <a:r>
              <a:rPr lang="en-US" sz="2400" dirty="0" err="1">
                <a:latin typeface="Courier New"/>
                <a:cs typeface="Courier New"/>
              </a:rPr>
              <a:t>R[rt</a:t>
            </a:r>
            <a:r>
              <a:rPr lang="en-US" sz="2400" dirty="0">
                <a:latin typeface="Courier New"/>
                <a:cs typeface="Courier New"/>
              </a:rPr>
              <a:t>] (</a:t>
            </a:r>
            <a:r>
              <a:rPr lang="en-US" sz="2400" dirty="0" err="1">
                <a:latin typeface="Courier New"/>
                <a:cs typeface="Courier New"/>
              </a:rPr>
              <a:t>addu</a:t>
            </a:r>
            <a:r>
              <a:rPr lang="en-US" sz="2400" dirty="0">
                <a:latin typeface="Courier New"/>
                <a:cs typeface="Courier New"/>
              </a:rPr>
              <a:t> </a:t>
            </a:r>
            <a:r>
              <a:rPr lang="en-US" sz="2400" dirty="0" err="1">
                <a:latin typeface="Courier New"/>
                <a:cs typeface="Courier New"/>
              </a:rPr>
              <a:t>rd,rs,rt)</a:t>
            </a:r>
            <a:endParaRPr lang="en-US" sz="2400" dirty="0">
              <a:latin typeface="Courier New"/>
              <a:cs typeface="Courier New"/>
            </a:endParaRPr>
          </a:p>
          <a:p>
            <a:pPr lvl="1"/>
            <a:r>
              <a:rPr lang="en-US" dirty="0"/>
              <a:t>Ra, </a:t>
            </a:r>
            <a:r>
              <a:rPr lang="en-US" dirty="0" err="1"/>
              <a:t>Rb</a:t>
            </a:r>
            <a:r>
              <a:rPr lang="en-US" dirty="0"/>
              <a:t>, and </a:t>
            </a:r>
            <a:r>
              <a:rPr lang="en-US" dirty="0" err="1"/>
              <a:t>Rw</a:t>
            </a:r>
            <a:r>
              <a:rPr lang="en-US" dirty="0"/>
              <a:t> come from instruction’s </a:t>
            </a:r>
            <a:r>
              <a:rPr lang="en-US" dirty="0" err="1"/>
              <a:t>Rs</a:t>
            </a:r>
            <a:r>
              <a:rPr lang="en-US" dirty="0"/>
              <a:t>, </a:t>
            </a:r>
            <a:r>
              <a:rPr lang="en-US" dirty="0" err="1"/>
              <a:t>Rt</a:t>
            </a:r>
            <a:r>
              <a:rPr lang="en-US" dirty="0"/>
              <a:t>, and Rd fields</a:t>
            </a:r>
            <a:br>
              <a:rPr lang="en-US" dirty="0"/>
            </a:br>
            <a:endParaRPr lang="en-US" dirty="0"/>
          </a:p>
          <a:p>
            <a:pPr lvl="1"/>
            <a:r>
              <a:rPr lang="en-US" dirty="0" err="1"/>
              <a:t>ALUctr</a:t>
            </a:r>
            <a:r>
              <a:rPr lang="en-US" dirty="0"/>
              <a:t> and </a:t>
            </a:r>
            <a:r>
              <a:rPr lang="en-US" dirty="0" err="1"/>
              <a:t>RegWr</a:t>
            </a:r>
            <a:r>
              <a:rPr lang="en-US" dirty="0"/>
              <a:t>: control logic after decoding the instruction</a:t>
            </a:r>
          </a:p>
          <a:p>
            <a:endParaRPr lang="en-US" dirty="0"/>
          </a:p>
          <a:p>
            <a:endParaRPr lang="en-US" dirty="0"/>
          </a:p>
          <a:p>
            <a:endParaRPr lang="en-US" dirty="0"/>
          </a:p>
          <a:p>
            <a:endParaRPr lang="en-US" dirty="0"/>
          </a:p>
          <a:p>
            <a:r>
              <a:rPr lang="en-US" dirty="0"/>
              <a:t>… Already defined the register file &amp; ALU             </a:t>
            </a:r>
          </a:p>
        </p:txBody>
      </p:sp>
      <p:grpSp>
        <p:nvGrpSpPr>
          <p:cNvPr id="2" name="Group 4"/>
          <p:cNvGrpSpPr>
            <a:grpSpLocks/>
          </p:cNvGrpSpPr>
          <p:nvPr/>
        </p:nvGrpSpPr>
        <p:grpSpPr bwMode="auto">
          <a:xfrm>
            <a:off x="6159500" y="4203700"/>
            <a:ext cx="457200" cy="1219200"/>
            <a:chOff x="3696" y="2648"/>
            <a:chExt cx="288" cy="768"/>
          </a:xfrm>
        </p:grpSpPr>
        <p:sp>
          <p:nvSpPr>
            <p:cNvPr id="2583557" name="Line 5"/>
            <p:cNvSpPr>
              <a:spLocks noChangeShapeType="1"/>
            </p:cNvSpPr>
            <p:nvPr/>
          </p:nvSpPr>
          <p:spPr bwMode="auto">
            <a:xfrm>
              <a:off x="3696" y="2648"/>
              <a:ext cx="0" cy="176"/>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83558" name="Line 6"/>
            <p:cNvSpPr>
              <a:spLocks noChangeShapeType="1"/>
            </p:cNvSpPr>
            <p:nvPr/>
          </p:nvSpPr>
          <p:spPr bwMode="auto">
            <a:xfrm>
              <a:off x="3704" y="2648"/>
              <a:ext cx="272" cy="176"/>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83559" name="Line 7"/>
            <p:cNvSpPr>
              <a:spLocks noChangeShapeType="1"/>
            </p:cNvSpPr>
            <p:nvPr/>
          </p:nvSpPr>
          <p:spPr bwMode="auto">
            <a:xfrm>
              <a:off x="3704" y="2840"/>
              <a:ext cx="128" cy="8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83560" name="Line 8"/>
            <p:cNvSpPr>
              <a:spLocks noChangeShapeType="1"/>
            </p:cNvSpPr>
            <p:nvPr/>
          </p:nvSpPr>
          <p:spPr bwMode="auto">
            <a:xfrm>
              <a:off x="3840" y="2936"/>
              <a:ext cx="0" cy="176"/>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83561" name="Line 9"/>
            <p:cNvSpPr>
              <a:spLocks noChangeShapeType="1"/>
            </p:cNvSpPr>
            <p:nvPr/>
          </p:nvSpPr>
          <p:spPr bwMode="auto">
            <a:xfrm>
              <a:off x="3984" y="2840"/>
              <a:ext cx="0" cy="368"/>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83562" name="Line 10"/>
            <p:cNvSpPr>
              <a:spLocks noChangeShapeType="1"/>
            </p:cNvSpPr>
            <p:nvPr/>
          </p:nvSpPr>
          <p:spPr bwMode="auto">
            <a:xfrm flipV="1">
              <a:off x="3704" y="3112"/>
              <a:ext cx="128" cy="112"/>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83563" name="Line 11"/>
            <p:cNvSpPr>
              <a:spLocks noChangeShapeType="1"/>
            </p:cNvSpPr>
            <p:nvPr/>
          </p:nvSpPr>
          <p:spPr bwMode="auto">
            <a:xfrm>
              <a:off x="3696" y="3224"/>
              <a:ext cx="0" cy="176"/>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83564" name="Line 12"/>
            <p:cNvSpPr>
              <a:spLocks noChangeShapeType="1"/>
            </p:cNvSpPr>
            <p:nvPr/>
          </p:nvSpPr>
          <p:spPr bwMode="auto">
            <a:xfrm flipV="1">
              <a:off x="3704" y="3208"/>
              <a:ext cx="272" cy="208"/>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grpSp>
      <p:sp>
        <p:nvSpPr>
          <p:cNvPr id="2583565" name="Line 13"/>
          <p:cNvSpPr>
            <a:spLocks noChangeShapeType="1"/>
          </p:cNvSpPr>
          <p:nvPr/>
        </p:nvSpPr>
        <p:spPr bwMode="auto">
          <a:xfrm flipH="1">
            <a:off x="6604000" y="4800600"/>
            <a:ext cx="1854200" cy="0"/>
          </a:xfrm>
          <a:prstGeom prst="line">
            <a:avLst/>
          </a:prstGeom>
          <a:noFill/>
          <a:ln w="25400">
            <a:solidFill>
              <a:schemeClr val="accent1"/>
            </a:solidFill>
            <a:round/>
            <a:headEnd type="triangle" w="med" len="med"/>
            <a:tailEnd/>
          </a:ln>
          <a:effectLst/>
        </p:spPr>
        <p:txBody>
          <a:bodyPr wrap="none" anchor="ctr">
            <a:prstTxWarp prst="textNoShape">
              <a:avLst/>
            </a:prstTxWarp>
          </a:bodyPr>
          <a:lstStyle/>
          <a:p>
            <a:endParaRPr lang="en-US"/>
          </a:p>
        </p:txBody>
      </p:sp>
      <p:sp>
        <p:nvSpPr>
          <p:cNvPr id="2583566" name="Line 14"/>
          <p:cNvSpPr>
            <a:spLocks noChangeShapeType="1"/>
          </p:cNvSpPr>
          <p:nvPr/>
        </p:nvSpPr>
        <p:spPr bwMode="auto">
          <a:xfrm flipH="1">
            <a:off x="7067550" y="4654550"/>
            <a:ext cx="165100" cy="2921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83567" name="Rectangle 15"/>
          <p:cNvSpPr>
            <a:spLocks noChangeArrowheads="1"/>
          </p:cNvSpPr>
          <p:nvPr/>
        </p:nvSpPr>
        <p:spPr bwMode="auto">
          <a:xfrm>
            <a:off x="6754813" y="4800600"/>
            <a:ext cx="547687" cy="393700"/>
          </a:xfrm>
          <a:prstGeom prst="rect">
            <a:avLst/>
          </a:prstGeom>
          <a:noFill/>
          <a:ln w="12700">
            <a:noFill/>
            <a:miter lim="800000"/>
            <a:headEnd/>
            <a:tailEnd/>
          </a:ln>
          <a:effectLst/>
        </p:spPr>
        <p:txBody>
          <a:bodyPr lIns="90488" tIns="44450" rIns="90488" bIns="44450">
            <a:prstTxWarp prst="textNoShape">
              <a:avLst/>
            </a:prstTxWarp>
            <a:spAutoFit/>
          </a:bodyPr>
          <a:lstStyle/>
          <a:p>
            <a:r>
              <a:rPr lang="en-US" sz="2000">
                <a:solidFill>
                  <a:schemeClr val="tx1"/>
                </a:solidFill>
                <a:latin typeface="Times" pitchFamily="-65" charset="0"/>
              </a:rPr>
              <a:t>32</a:t>
            </a:r>
          </a:p>
        </p:txBody>
      </p:sp>
      <p:sp>
        <p:nvSpPr>
          <p:cNvPr id="2583568" name="Rectangle 16"/>
          <p:cNvSpPr>
            <a:spLocks noChangeArrowheads="1"/>
          </p:cNvSpPr>
          <p:nvPr/>
        </p:nvSpPr>
        <p:spPr bwMode="auto">
          <a:xfrm>
            <a:off x="7212013" y="4495800"/>
            <a:ext cx="830262"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Result</a:t>
            </a:r>
          </a:p>
        </p:txBody>
      </p:sp>
      <p:sp>
        <p:nvSpPr>
          <p:cNvPr id="2583569" name="Line 17"/>
          <p:cNvSpPr>
            <a:spLocks noChangeShapeType="1"/>
          </p:cNvSpPr>
          <p:nvPr/>
        </p:nvSpPr>
        <p:spPr bwMode="auto">
          <a:xfrm>
            <a:off x="6388100" y="3892550"/>
            <a:ext cx="0" cy="444500"/>
          </a:xfrm>
          <a:prstGeom prst="line">
            <a:avLst/>
          </a:prstGeom>
          <a:noFill/>
          <a:ln w="12700">
            <a:solidFill>
              <a:schemeClr val="accent2"/>
            </a:solidFill>
            <a:round/>
            <a:headEnd/>
            <a:tailEnd type="triangle" w="med" len="med"/>
          </a:ln>
          <a:effectLst/>
        </p:spPr>
        <p:txBody>
          <a:bodyPr wrap="none" anchor="ctr">
            <a:prstTxWarp prst="textNoShape">
              <a:avLst/>
            </a:prstTxWarp>
          </a:bodyPr>
          <a:lstStyle/>
          <a:p>
            <a:endParaRPr lang="en-US"/>
          </a:p>
        </p:txBody>
      </p:sp>
      <p:sp>
        <p:nvSpPr>
          <p:cNvPr id="2583570" name="Rectangle 18"/>
          <p:cNvSpPr>
            <a:spLocks noChangeArrowheads="1"/>
          </p:cNvSpPr>
          <p:nvPr/>
        </p:nvSpPr>
        <p:spPr bwMode="auto">
          <a:xfrm>
            <a:off x="6008688" y="3581400"/>
            <a:ext cx="989012" cy="393700"/>
          </a:xfrm>
          <a:prstGeom prst="rect">
            <a:avLst/>
          </a:prstGeom>
          <a:noFill/>
          <a:ln w="12700">
            <a:noFill/>
            <a:miter lim="800000"/>
            <a:headEnd/>
            <a:tailEnd/>
          </a:ln>
          <a:effectLst/>
        </p:spPr>
        <p:txBody>
          <a:bodyPr lIns="90488" tIns="44450" rIns="90488" bIns="44450">
            <a:prstTxWarp prst="textNoShape">
              <a:avLst/>
            </a:prstTxWarp>
            <a:spAutoFit/>
          </a:bodyPr>
          <a:lstStyle/>
          <a:p>
            <a:r>
              <a:rPr lang="en-US" sz="2000">
                <a:solidFill>
                  <a:schemeClr val="accent2"/>
                </a:solidFill>
                <a:latin typeface="Times" pitchFamily="-65" charset="0"/>
              </a:rPr>
              <a:t>ALUctr</a:t>
            </a:r>
          </a:p>
        </p:txBody>
      </p:sp>
      <p:sp>
        <p:nvSpPr>
          <p:cNvPr id="2583571" name="Rectangle 19"/>
          <p:cNvSpPr>
            <a:spLocks noChangeArrowheads="1"/>
          </p:cNvSpPr>
          <p:nvPr/>
        </p:nvSpPr>
        <p:spPr bwMode="auto">
          <a:xfrm>
            <a:off x="2192338" y="5181600"/>
            <a:ext cx="490537"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clk</a:t>
            </a:r>
          </a:p>
        </p:txBody>
      </p:sp>
      <p:sp>
        <p:nvSpPr>
          <p:cNvPr id="2583572" name="Rectangle 20"/>
          <p:cNvSpPr>
            <a:spLocks noChangeArrowheads="1"/>
          </p:cNvSpPr>
          <p:nvPr/>
        </p:nvSpPr>
        <p:spPr bwMode="auto">
          <a:xfrm>
            <a:off x="1801813" y="4343400"/>
            <a:ext cx="773112"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busW</a:t>
            </a:r>
          </a:p>
        </p:txBody>
      </p:sp>
      <p:sp>
        <p:nvSpPr>
          <p:cNvPr id="2583573" name="Rectangle 21"/>
          <p:cNvSpPr>
            <a:spLocks noChangeArrowheads="1"/>
          </p:cNvSpPr>
          <p:nvPr/>
        </p:nvSpPr>
        <p:spPr bwMode="auto">
          <a:xfrm>
            <a:off x="2886075" y="4203700"/>
            <a:ext cx="1431925" cy="1212850"/>
          </a:xfrm>
          <a:prstGeom prst="rect">
            <a:avLst/>
          </a:prstGeom>
          <a:noFill/>
          <a:ln w="25400">
            <a:solidFill>
              <a:schemeClr val="tx1"/>
            </a:solidFill>
            <a:miter lim="800000"/>
            <a:headEnd/>
            <a:tailEnd/>
          </a:ln>
          <a:effectLst/>
        </p:spPr>
        <p:txBody>
          <a:bodyPr wrap="none" anchor="ctr">
            <a:prstTxWarp prst="textNoShape">
              <a:avLst/>
            </a:prstTxWarp>
          </a:bodyPr>
          <a:lstStyle/>
          <a:p>
            <a:endParaRPr lang="en-US"/>
          </a:p>
        </p:txBody>
      </p:sp>
      <p:sp>
        <p:nvSpPr>
          <p:cNvPr id="2583574" name="Rectangle 22"/>
          <p:cNvSpPr>
            <a:spLocks noChangeArrowheads="1"/>
          </p:cNvSpPr>
          <p:nvPr/>
        </p:nvSpPr>
        <p:spPr bwMode="auto">
          <a:xfrm>
            <a:off x="2349500" y="3609975"/>
            <a:ext cx="914400"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accent2"/>
                </a:solidFill>
                <a:latin typeface="Times" pitchFamily="-65" charset="0"/>
              </a:rPr>
              <a:t>RegWr</a:t>
            </a:r>
          </a:p>
        </p:txBody>
      </p:sp>
      <p:sp>
        <p:nvSpPr>
          <p:cNvPr id="2583575" name="Line 23"/>
          <p:cNvSpPr>
            <a:spLocks noChangeShapeType="1"/>
          </p:cNvSpPr>
          <p:nvPr/>
        </p:nvSpPr>
        <p:spPr bwMode="auto">
          <a:xfrm flipH="1">
            <a:off x="1879600" y="4724400"/>
            <a:ext cx="1016000" cy="0"/>
          </a:xfrm>
          <a:prstGeom prst="line">
            <a:avLst/>
          </a:prstGeom>
          <a:noFill/>
          <a:ln w="25400">
            <a:solidFill>
              <a:schemeClr val="accent1"/>
            </a:solidFill>
            <a:round/>
            <a:headEnd type="triangle" w="med" len="med"/>
            <a:tailEnd/>
          </a:ln>
          <a:effectLst/>
        </p:spPr>
        <p:txBody>
          <a:bodyPr wrap="none" anchor="ctr">
            <a:prstTxWarp prst="textNoShape">
              <a:avLst/>
            </a:prstTxWarp>
          </a:bodyPr>
          <a:lstStyle/>
          <a:p>
            <a:endParaRPr lang="en-US"/>
          </a:p>
        </p:txBody>
      </p:sp>
      <p:sp>
        <p:nvSpPr>
          <p:cNvPr id="2583576" name="Line 24"/>
          <p:cNvSpPr>
            <a:spLocks noChangeShapeType="1"/>
          </p:cNvSpPr>
          <p:nvPr/>
        </p:nvSpPr>
        <p:spPr bwMode="auto">
          <a:xfrm flipH="1">
            <a:off x="2343150" y="4578350"/>
            <a:ext cx="165100" cy="2921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83577" name="Rectangle 25"/>
          <p:cNvSpPr>
            <a:spLocks noChangeArrowheads="1"/>
          </p:cNvSpPr>
          <p:nvPr/>
        </p:nvSpPr>
        <p:spPr bwMode="auto">
          <a:xfrm>
            <a:off x="2030413" y="472440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32</a:t>
            </a:r>
          </a:p>
        </p:txBody>
      </p:sp>
      <p:sp>
        <p:nvSpPr>
          <p:cNvPr id="2583578" name="Line 26"/>
          <p:cNvSpPr>
            <a:spLocks noChangeShapeType="1"/>
          </p:cNvSpPr>
          <p:nvPr/>
        </p:nvSpPr>
        <p:spPr bwMode="auto">
          <a:xfrm>
            <a:off x="4343400" y="4343400"/>
            <a:ext cx="1803400" cy="0"/>
          </a:xfrm>
          <a:prstGeom prst="line">
            <a:avLst/>
          </a:prstGeom>
          <a:noFill/>
          <a:ln w="25400">
            <a:solidFill>
              <a:schemeClr val="accent1"/>
            </a:solidFill>
            <a:round/>
            <a:headEnd/>
            <a:tailEnd type="triangle" w="med" len="med"/>
          </a:ln>
          <a:effectLst/>
        </p:spPr>
        <p:txBody>
          <a:bodyPr wrap="none" anchor="ctr">
            <a:prstTxWarp prst="textNoShape">
              <a:avLst/>
            </a:prstTxWarp>
          </a:bodyPr>
          <a:lstStyle/>
          <a:p>
            <a:endParaRPr lang="en-US"/>
          </a:p>
        </p:txBody>
      </p:sp>
      <p:sp>
        <p:nvSpPr>
          <p:cNvPr id="2583579" name="Line 27"/>
          <p:cNvSpPr>
            <a:spLocks noChangeShapeType="1"/>
          </p:cNvSpPr>
          <p:nvPr/>
        </p:nvSpPr>
        <p:spPr bwMode="auto">
          <a:xfrm flipH="1">
            <a:off x="5314950" y="4197350"/>
            <a:ext cx="165100" cy="2921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83580" name="Rectangle 28"/>
          <p:cNvSpPr>
            <a:spLocks noChangeArrowheads="1"/>
          </p:cNvSpPr>
          <p:nvPr/>
        </p:nvSpPr>
        <p:spPr bwMode="auto">
          <a:xfrm>
            <a:off x="5343525" y="434340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32</a:t>
            </a:r>
          </a:p>
        </p:txBody>
      </p:sp>
      <p:sp>
        <p:nvSpPr>
          <p:cNvPr id="2583581" name="Rectangle 29"/>
          <p:cNvSpPr>
            <a:spLocks noChangeArrowheads="1"/>
          </p:cNvSpPr>
          <p:nvPr/>
        </p:nvSpPr>
        <p:spPr bwMode="auto">
          <a:xfrm>
            <a:off x="4697413" y="3962400"/>
            <a:ext cx="717550"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busA</a:t>
            </a:r>
          </a:p>
        </p:txBody>
      </p:sp>
      <p:sp>
        <p:nvSpPr>
          <p:cNvPr id="2583582" name="Line 30"/>
          <p:cNvSpPr>
            <a:spLocks noChangeShapeType="1"/>
          </p:cNvSpPr>
          <p:nvPr/>
        </p:nvSpPr>
        <p:spPr bwMode="auto">
          <a:xfrm flipV="1">
            <a:off x="3035300" y="3949700"/>
            <a:ext cx="0" cy="254000"/>
          </a:xfrm>
          <a:prstGeom prst="line">
            <a:avLst/>
          </a:prstGeom>
          <a:noFill/>
          <a:ln w="25400">
            <a:solidFill>
              <a:schemeClr val="accent1"/>
            </a:solidFill>
            <a:round/>
            <a:headEnd/>
            <a:tailEnd/>
          </a:ln>
          <a:effectLst/>
        </p:spPr>
        <p:txBody>
          <a:bodyPr wrap="none" anchor="ctr">
            <a:prstTxWarp prst="textNoShape">
              <a:avLst/>
            </a:prstTxWarp>
          </a:bodyPr>
          <a:lstStyle/>
          <a:p>
            <a:endParaRPr lang="en-US"/>
          </a:p>
        </p:txBody>
      </p:sp>
      <p:sp>
        <p:nvSpPr>
          <p:cNvPr id="2583583" name="Line 31"/>
          <p:cNvSpPr>
            <a:spLocks noChangeShapeType="1"/>
          </p:cNvSpPr>
          <p:nvPr/>
        </p:nvSpPr>
        <p:spPr bwMode="auto">
          <a:xfrm>
            <a:off x="4343400" y="5257800"/>
            <a:ext cx="1803400" cy="0"/>
          </a:xfrm>
          <a:prstGeom prst="line">
            <a:avLst/>
          </a:prstGeom>
          <a:noFill/>
          <a:ln w="25400">
            <a:solidFill>
              <a:schemeClr val="accent1"/>
            </a:solidFill>
            <a:round/>
            <a:headEnd/>
            <a:tailEnd type="triangle" w="med" len="med"/>
          </a:ln>
          <a:effectLst/>
        </p:spPr>
        <p:txBody>
          <a:bodyPr wrap="none" anchor="ctr">
            <a:prstTxWarp prst="textNoShape">
              <a:avLst/>
            </a:prstTxWarp>
          </a:bodyPr>
          <a:lstStyle/>
          <a:p>
            <a:endParaRPr lang="en-US"/>
          </a:p>
        </p:txBody>
      </p:sp>
      <p:sp>
        <p:nvSpPr>
          <p:cNvPr id="2583584" name="Line 32"/>
          <p:cNvSpPr>
            <a:spLocks noChangeShapeType="1"/>
          </p:cNvSpPr>
          <p:nvPr/>
        </p:nvSpPr>
        <p:spPr bwMode="auto">
          <a:xfrm flipH="1">
            <a:off x="5314950" y="5111750"/>
            <a:ext cx="165100" cy="2921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83585" name="Rectangle 33"/>
          <p:cNvSpPr>
            <a:spLocks noChangeArrowheads="1"/>
          </p:cNvSpPr>
          <p:nvPr/>
        </p:nvSpPr>
        <p:spPr bwMode="auto">
          <a:xfrm>
            <a:off x="5343525" y="525780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32</a:t>
            </a:r>
          </a:p>
        </p:txBody>
      </p:sp>
      <p:sp>
        <p:nvSpPr>
          <p:cNvPr id="2583586" name="Rectangle 34"/>
          <p:cNvSpPr>
            <a:spLocks noChangeArrowheads="1"/>
          </p:cNvSpPr>
          <p:nvPr/>
        </p:nvSpPr>
        <p:spPr bwMode="auto">
          <a:xfrm>
            <a:off x="4697413" y="4876800"/>
            <a:ext cx="703262"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busB</a:t>
            </a:r>
          </a:p>
        </p:txBody>
      </p:sp>
      <p:sp>
        <p:nvSpPr>
          <p:cNvPr id="2583587" name="Line 35"/>
          <p:cNvSpPr>
            <a:spLocks noChangeShapeType="1"/>
          </p:cNvSpPr>
          <p:nvPr/>
        </p:nvSpPr>
        <p:spPr bwMode="auto">
          <a:xfrm flipH="1">
            <a:off x="2387600" y="5181600"/>
            <a:ext cx="4826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
        <p:nvSpPr>
          <p:cNvPr id="2583588" name="Line 36"/>
          <p:cNvSpPr>
            <a:spLocks noChangeShapeType="1"/>
          </p:cNvSpPr>
          <p:nvPr/>
        </p:nvSpPr>
        <p:spPr bwMode="auto">
          <a:xfrm>
            <a:off x="3340100" y="3746500"/>
            <a:ext cx="0" cy="431800"/>
          </a:xfrm>
          <a:prstGeom prst="line">
            <a:avLst/>
          </a:prstGeom>
          <a:noFill/>
          <a:ln w="25400">
            <a:solidFill>
              <a:schemeClr val="accent1"/>
            </a:solidFill>
            <a:round/>
            <a:headEnd/>
            <a:tailEnd/>
          </a:ln>
          <a:effectLst/>
        </p:spPr>
        <p:txBody>
          <a:bodyPr wrap="none" anchor="ctr">
            <a:prstTxWarp prst="textNoShape">
              <a:avLst/>
            </a:prstTxWarp>
          </a:bodyPr>
          <a:lstStyle/>
          <a:p>
            <a:endParaRPr lang="en-US"/>
          </a:p>
        </p:txBody>
      </p:sp>
      <p:sp>
        <p:nvSpPr>
          <p:cNvPr id="2583589" name="Line 37"/>
          <p:cNvSpPr>
            <a:spLocks noChangeShapeType="1"/>
          </p:cNvSpPr>
          <p:nvPr/>
        </p:nvSpPr>
        <p:spPr bwMode="auto">
          <a:xfrm flipV="1">
            <a:off x="3270250" y="3879850"/>
            <a:ext cx="139700" cy="1651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83590" name="Rectangle 38"/>
          <p:cNvSpPr>
            <a:spLocks noChangeArrowheads="1"/>
          </p:cNvSpPr>
          <p:nvPr/>
        </p:nvSpPr>
        <p:spPr bwMode="auto">
          <a:xfrm>
            <a:off x="3097213" y="3733800"/>
            <a:ext cx="307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5</a:t>
            </a:r>
          </a:p>
        </p:txBody>
      </p:sp>
      <p:sp>
        <p:nvSpPr>
          <p:cNvPr id="2583591" name="Line 39"/>
          <p:cNvSpPr>
            <a:spLocks noChangeShapeType="1"/>
          </p:cNvSpPr>
          <p:nvPr/>
        </p:nvSpPr>
        <p:spPr bwMode="auto">
          <a:xfrm>
            <a:off x="3721100" y="3746500"/>
            <a:ext cx="0" cy="431800"/>
          </a:xfrm>
          <a:prstGeom prst="line">
            <a:avLst/>
          </a:prstGeom>
          <a:noFill/>
          <a:ln w="25400">
            <a:solidFill>
              <a:schemeClr val="accent1"/>
            </a:solidFill>
            <a:round/>
            <a:headEnd/>
            <a:tailEnd/>
          </a:ln>
          <a:effectLst/>
        </p:spPr>
        <p:txBody>
          <a:bodyPr wrap="none" anchor="ctr">
            <a:prstTxWarp prst="textNoShape">
              <a:avLst/>
            </a:prstTxWarp>
          </a:bodyPr>
          <a:lstStyle/>
          <a:p>
            <a:endParaRPr lang="en-US"/>
          </a:p>
        </p:txBody>
      </p:sp>
      <p:sp>
        <p:nvSpPr>
          <p:cNvPr id="2583592" name="Line 40"/>
          <p:cNvSpPr>
            <a:spLocks noChangeShapeType="1"/>
          </p:cNvSpPr>
          <p:nvPr/>
        </p:nvSpPr>
        <p:spPr bwMode="auto">
          <a:xfrm flipV="1">
            <a:off x="3651250" y="3879850"/>
            <a:ext cx="139700" cy="1651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83593" name="Rectangle 41"/>
          <p:cNvSpPr>
            <a:spLocks noChangeArrowheads="1"/>
          </p:cNvSpPr>
          <p:nvPr/>
        </p:nvSpPr>
        <p:spPr bwMode="auto">
          <a:xfrm>
            <a:off x="3478213" y="3733800"/>
            <a:ext cx="307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5</a:t>
            </a:r>
          </a:p>
        </p:txBody>
      </p:sp>
      <p:sp>
        <p:nvSpPr>
          <p:cNvPr id="2583594" name="Line 42"/>
          <p:cNvSpPr>
            <a:spLocks noChangeShapeType="1"/>
          </p:cNvSpPr>
          <p:nvPr/>
        </p:nvSpPr>
        <p:spPr bwMode="auto">
          <a:xfrm>
            <a:off x="4178300" y="3746500"/>
            <a:ext cx="0" cy="431800"/>
          </a:xfrm>
          <a:prstGeom prst="line">
            <a:avLst/>
          </a:prstGeom>
          <a:noFill/>
          <a:ln w="25400">
            <a:solidFill>
              <a:schemeClr val="accent1"/>
            </a:solidFill>
            <a:round/>
            <a:headEnd/>
            <a:tailEnd/>
          </a:ln>
          <a:effectLst/>
        </p:spPr>
        <p:txBody>
          <a:bodyPr wrap="none" anchor="ctr">
            <a:prstTxWarp prst="textNoShape">
              <a:avLst/>
            </a:prstTxWarp>
          </a:bodyPr>
          <a:lstStyle/>
          <a:p>
            <a:endParaRPr lang="en-US"/>
          </a:p>
        </p:txBody>
      </p:sp>
      <p:sp>
        <p:nvSpPr>
          <p:cNvPr id="2583595" name="Line 43"/>
          <p:cNvSpPr>
            <a:spLocks noChangeShapeType="1"/>
          </p:cNvSpPr>
          <p:nvPr/>
        </p:nvSpPr>
        <p:spPr bwMode="auto">
          <a:xfrm flipV="1">
            <a:off x="4108450" y="3879850"/>
            <a:ext cx="139700" cy="165100"/>
          </a:xfrm>
          <a:prstGeom prst="lin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2583596" name="Rectangle 44"/>
          <p:cNvSpPr>
            <a:spLocks noChangeArrowheads="1"/>
          </p:cNvSpPr>
          <p:nvPr/>
        </p:nvSpPr>
        <p:spPr bwMode="auto">
          <a:xfrm>
            <a:off x="3935413" y="3733800"/>
            <a:ext cx="307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5</a:t>
            </a:r>
          </a:p>
        </p:txBody>
      </p:sp>
      <p:sp>
        <p:nvSpPr>
          <p:cNvPr id="2583597" name="Rectangle 45"/>
          <p:cNvSpPr>
            <a:spLocks noChangeArrowheads="1"/>
          </p:cNvSpPr>
          <p:nvPr/>
        </p:nvSpPr>
        <p:spPr bwMode="auto">
          <a:xfrm>
            <a:off x="3035300" y="4191000"/>
            <a:ext cx="533400"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Rw</a:t>
            </a:r>
          </a:p>
        </p:txBody>
      </p:sp>
      <p:sp>
        <p:nvSpPr>
          <p:cNvPr id="2583598" name="Rectangle 46"/>
          <p:cNvSpPr>
            <a:spLocks noChangeArrowheads="1"/>
          </p:cNvSpPr>
          <p:nvPr/>
        </p:nvSpPr>
        <p:spPr bwMode="auto">
          <a:xfrm>
            <a:off x="3492500" y="4191000"/>
            <a:ext cx="463550"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Ra</a:t>
            </a:r>
          </a:p>
        </p:txBody>
      </p:sp>
      <p:sp>
        <p:nvSpPr>
          <p:cNvPr id="2583599" name="Rectangle 47"/>
          <p:cNvSpPr>
            <a:spLocks noChangeArrowheads="1"/>
          </p:cNvSpPr>
          <p:nvPr/>
        </p:nvSpPr>
        <p:spPr bwMode="auto">
          <a:xfrm>
            <a:off x="3873500" y="4191000"/>
            <a:ext cx="477838"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Rb</a:t>
            </a:r>
          </a:p>
        </p:txBody>
      </p:sp>
      <p:sp>
        <p:nvSpPr>
          <p:cNvPr id="2583600" name="Rectangle 48"/>
          <p:cNvSpPr>
            <a:spLocks noChangeArrowheads="1"/>
          </p:cNvSpPr>
          <p:nvPr/>
        </p:nvSpPr>
        <p:spPr bwMode="auto">
          <a:xfrm>
            <a:off x="3035300" y="4589463"/>
            <a:ext cx="1196975" cy="6985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32  32-bit</a:t>
            </a:r>
          </a:p>
          <a:p>
            <a:r>
              <a:rPr lang="en-US" sz="2000" b="1">
                <a:solidFill>
                  <a:schemeClr val="tx1"/>
                </a:solidFill>
                <a:latin typeface="Times" pitchFamily="-65" charset="0"/>
              </a:rPr>
              <a:t>Registers</a:t>
            </a:r>
          </a:p>
        </p:txBody>
      </p:sp>
      <p:sp>
        <p:nvSpPr>
          <p:cNvPr id="2583601" name="Line 49"/>
          <p:cNvSpPr>
            <a:spLocks noChangeShapeType="1"/>
          </p:cNvSpPr>
          <p:nvPr/>
        </p:nvSpPr>
        <p:spPr bwMode="auto">
          <a:xfrm>
            <a:off x="7683500" y="4813300"/>
            <a:ext cx="0" cy="1193800"/>
          </a:xfrm>
          <a:prstGeom prst="line">
            <a:avLst/>
          </a:prstGeom>
          <a:noFill/>
          <a:ln w="25400">
            <a:solidFill>
              <a:schemeClr val="accent1"/>
            </a:solidFill>
            <a:round/>
            <a:headEnd/>
            <a:tailEnd/>
          </a:ln>
          <a:effectLst/>
        </p:spPr>
        <p:txBody>
          <a:bodyPr wrap="none" anchor="ctr">
            <a:prstTxWarp prst="textNoShape">
              <a:avLst/>
            </a:prstTxWarp>
          </a:bodyPr>
          <a:lstStyle/>
          <a:p>
            <a:endParaRPr lang="en-US"/>
          </a:p>
        </p:txBody>
      </p:sp>
      <p:sp>
        <p:nvSpPr>
          <p:cNvPr id="2583602" name="Line 50"/>
          <p:cNvSpPr>
            <a:spLocks noChangeShapeType="1"/>
          </p:cNvSpPr>
          <p:nvPr/>
        </p:nvSpPr>
        <p:spPr bwMode="auto">
          <a:xfrm flipH="1">
            <a:off x="1879600" y="6019800"/>
            <a:ext cx="5816600" cy="0"/>
          </a:xfrm>
          <a:prstGeom prst="line">
            <a:avLst/>
          </a:prstGeom>
          <a:noFill/>
          <a:ln w="25400">
            <a:solidFill>
              <a:schemeClr val="accent1"/>
            </a:solidFill>
            <a:round/>
            <a:headEnd/>
            <a:tailEnd/>
          </a:ln>
          <a:effectLst/>
        </p:spPr>
        <p:txBody>
          <a:bodyPr wrap="none" anchor="ctr">
            <a:prstTxWarp prst="textNoShape">
              <a:avLst/>
            </a:prstTxWarp>
          </a:bodyPr>
          <a:lstStyle/>
          <a:p>
            <a:endParaRPr lang="en-US"/>
          </a:p>
        </p:txBody>
      </p:sp>
      <p:sp>
        <p:nvSpPr>
          <p:cNvPr id="2583603" name="Line 51"/>
          <p:cNvSpPr>
            <a:spLocks noChangeShapeType="1"/>
          </p:cNvSpPr>
          <p:nvPr/>
        </p:nvSpPr>
        <p:spPr bwMode="auto">
          <a:xfrm flipV="1">
            <a:off x="1892300" y="4711700"/>
            <a:ext cx="0" cy="1320800"/>
          </a:xfrm>
          <a:prstGeom prst="line">
            <a:avLst/>
          </a:prstGeom>
          <a:noFill/>
          <a:ln w="25400">
            <a:solidFill>
              <a:schemeClr val="accent1"/>
            </a:solidFill>
            <a:round/>
            <a:headEnd/>
            <a:tailEnd/>
          </a:ln>
          <a:effectLst/>
        </p:spPr>
        <p:txBody>
          <a:bodyPr wrap="none" anchor="ctr">
            <a:prstTxWarp prst="textNoShape">
              <a:avLst/>
            </a:prstTxWarp>
          </a:bodyPr>
          <a:lstStyle/>
          <a:p>
            <a:endParaRPr lang="en-US"/>
          </a:p>
        </p:txBody>
      </p:sp>
      <p:sp>
        <p:nvSpPr>
          <p:cNvPr id="2583604" name="Rectangle 52"/>
          <p:cNvSpPr>
            <a:spLocks noChangeArrowheads="1"/>
          </p:cNvSpPr>
          <p:nvPr/>
        </p:nvSpPr>
        <p:spPr bwMode="auto">
          <a:xfrm>
            <a:off x="3554413" y="3429000"/>
            <a:ext cx="449262"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accent2"/>
                </a:solidFill>
                <a:latin typeface="Times" pitchFamily="-65" charset="0"/>
              </a:rPr>
              <a:t>Rs</a:t>
            </a:r>
          </a:p>
        </p:txBody>
      </p:sp>
      <p:sp>
        <p:nvSpPr>
          <p:cNvPr id="2583605" name="Rectangle 53"/>
          <p:cNvSpPr>
            <a:spLocks noChangeArrowheads="1"/>
          </p:cNvSpPr>
          <p:nvPr/>
        </p:nvSpPr>
        <p:spPr bwMode="auto">
          <a:xfrm>
            <a:off x="4011613" y="3429000"/>
            <a:ext cx="420687"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accent2"/>
                </a:solidFill>
                <a:latin typeface="Times" pitchFamily="-65" charset="0"/>
              </a:rPr>
              <a:t>Rt</a:t>
            </a:r>
          </a:p>
        </p:txBody>
      </p:sp>
      <p:sp>
        <p:nvSpPr>
          <p:cNvPr id="2583606" name="Rectangle 54"/>
          <p:cNvSpPr>
            <a:spLocks noChangeArrowheads="1"/>
          </p:cNvSpPr>
          <p:nvPr/>
        </p:nvSpPr>
        <p:spPr bwMode="auto">
          <a:xfrm>
            <a:off x="3173413" y="3429000"/>
            <a:ext cx="477837"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accent2"/>
                </a:solidFill>
                <a:latin typeface="Times" pitchFamily="-65" charset="0"/>
              </a:rPr>
              <a:t>Rd</a:t>
            </a:r>
          </a:p>
        </p:txBody>
      </p:sp>
      <p:sp>
        <p:nvSpPr>
          <p:cNvPr id="2583607" name="Rectangle 55"/>
          <p:cNvSpPr>
            <a:spLocks noChangeArrowheads="1"/>
          </p:cNvSpPr>
          <p:nvPr/>
        </p:nvSpPr>
        <p:spPr bwMode="auto">
          <a:xfrm rot="5400000">
            <a:off x="6160294" y="4641057"/>
            <a:ext cx="663575" cy="3635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800" b="1">
                <a:solidFill>
                  <a:schemeClr val="tx1"/>
                </a:solidFill>
                <a:latin typeface="Times" pitchFamily="-65" charset="0"/>
              </a:rPr>
              <a:t>ALU</a:t>
            </a:r>
            <a:endParaRPr lang="en-US" sz="2000" b="1">
              <a:solidFill>
                <a:schemeClr val="tx1"/>
              </a:solidFill>
              <a:latin typeface="Times" pitchFamily="-65" charset="0"/>
            </a:endParaRPr>
          </a:p>
        </p:txBody>
      </p:sp>
      <p:sp>
        <p:nvSpPr>
          <p:cNvPr id="2583608" name="Rectangle 56"/>
          <p:cNvSpPr>
            <a:spLocks noChangeArrowheads="1"/>
          </p:cNvSpPr>
          <p:nvPr/>
        </p:nvSpPr>
        <p:spPr bwMode="auto">
          <a:xfrm>
            <a:off x="2944813" y="2362200"/>
            <a:ext cx="6070600" cy="279400"/>
          </a:xfrm>
          <a:prstGeom prst="rect">
            <a:avLst/>
          </a:prstGeom>
          <a:noFill/>
          <a:ln w="25400">
            <a:solidFill>
              <a:schemeClr val="tx1"/>
            </a:solidFill>
            <a:miter lim="800000"/>
            <a:headEnd/>
            <a:tailEnd/>
          </a:ln>
          <a:effectLst/>
        </p:spPr>
        <p:txBody>
          <a:bodyPr wrap="none" anchor="ctr">
            <a:prstTxWarp prst="textNoShape">
              <a:avLst/>
            </a:prstTxWarp>
          </a:bodyPr>
          <a:lstStyle/>
          <a:p>
            <a:endParaRPr lang="en-US"/>
          </a:p>
        </p:txBody>
      </p:sp>
      <p:sp>
        <p:nvSpPr>
          <p:cNvPr id="2583609" name="Rectangle 57"/>
          <p:cNvSpPr>
            <a:spLocks noChangeArrowheads="1"/>
          </p:cNvSpPr>
          <p:nvPr/>
        </p:nvSpPr>
        <p:spPr bwMode="auto">
          <a:xfrm>
            <a:off x="2938463" y="2355850"/>
            <a:ext cx="1054100" cy="2921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83610" name="Rectangle 58"/>
          <p:cNvSpPr>
            <a:spLocks noChangeArrowheads="1"/>
          </p:cNvSpPr>
          <p:nvPr/>
        </p:nvSpPr>
        <p:spPr bwMode="auto">
          <a:xfrm>
            <a:off x="3251200" y="2286000"/>
            <a:ext cx="449263"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op</a:t>
            </a:r>
          </a:p>
        </p:txBody>
      </p:sp>
      <p:sp>
        <p:nvSpPr>
          <p:cNvPr id="2583611" name="Rectangle 59"/>
          <p:cNvSpPr>
            <a:spLocks noChangeArrowheads="1"/>
          </p:cNvSpPr>
          <p:nvPr/>
        </p:nvSpPr>
        <p:spPr bwMode="auto">
          <a:xfrm>
            <a:off x="4005263" y="2355850"/>
            <a:ext cx="977900" cy="2921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83612" name="Rectangle 60"/>
          <p:cNvSpPr>
            <a:spLocks noChangeArrowheads="1"/>
          </p:cNvSpPr>
          <p:nvPr/>
        </p:nvSpPr>
        <p:spPr bwMode="auto">
          <a:xfrm>
            <a:off x="4289425" y="2286000"/>
            <a:ext cx="392113"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rs</a:t>
            </a:r>
          </a:p>
        </p:txBody>
      </p:sp>
      <p:sp>
        <p:nvSpPr>
          <p:cNvPr id="2583613" name="Rectangle 61"/>
          <p:cNvSpPr>
            <a:spLocks noChangeArrowheads="1"/>
          </p:cNvSpPr>
          <p:nvPr/>
        </p:nvSpPr>
        <p:spPr bwMode="auto">
          <a:xfrm>
            <a:off x="4995863" y="2355850"/>
            <a:ext cx="977900" cy="2921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83614" name="Rectangle 62"/>
          <p:cNvSpPr>
            <a:spLocks noChangeArrowheads="1"/>
          </p:cNvSpPr>
          <p:nvPr/>
        </p:nvSpPr>
        <p:spPr bwMode="auto">
          <a:xfrm>
            <a:off x="5280025" y="2286000"/>
            <a:ext cx="37782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rt</a:t>
            </a:r>
          </a:p>
        </p:txBody>
      </p:sp>
      <p:sp>
        <p:nvSpPr>
          <p:cNvPr id="2583615" name="Rectangle 63"/>
          <p:cNvSpPr>
            <a:spLocks noChangeArrowheads="1"/>
          </p:cNvSpPr>
          <p:nvPr/>
        </p:nvSpPr>
        <p:spPr bwMode="auto">
          <a:xfrm>
            <a:off x="5986463" y="2355850"/>
            <a:ext cx="977900" cy="2921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83616" name="Rectangle 64"/>
          <p:cNvSpPr>
            <a:spLocks noChangeArrowheads="1"/>
          </p:cNvSpPr>
          <p:nvPr/>
        </p:nvSpPr>
        <p:spPr bwMode="auto">
          <a:xfrm>
            <a:off x="6270625" y="228600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rd</a:t>
            </a:r>
          </a:p>
        </p:txBody>
      </p:sp>
      <p:sp>
        <p:nvSpPr>
          <p:cNvPr id="2583617" name="Rectangle 65"/>
          <p:cNvSpPr>
            <a:spLocks noChangeArrowheads="1"/>
          </p:cNvSpPr>
          <p:nvPr/>
        </p:nvSpPr>
        <p:spPr bwMode="auto">
          <a:xfrm>
            <a:off x="6977063" y="2355850"/>
            <a:ext cx="977900" cy="2921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83618" name="Rectangle 66"/>
          <p:cNvSpPr>
            <a:spLocks noChangeArrowheads="1"/>
          </p:cNvSpPr>
          <p:nvPr/>
        </p:nvSpPr>
        <p:spPr bwMode="auto">
          <a:xfrm>
            <a:off x="7108825" y="2286000"/>
            <a:ext cx="844550"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shamt</a:t>
            </a:r>
          </a:p>
        </p:txBody>
      </p:sp>
      <p:sp>
        <p:nvSpPr>
          <p:cNvPr id="2583619" name="Rectangle 67"/>
          <p:cNvSpPr>
            <a:spLocks noChangeArrowheads="1"/>
          </p:cNvSpPr>
          <p:nvPr/>
        </p:nvSpPr>
        <p:spPr bwMode="auto">
          <a:xfrm>
            <a:off x="7967663" y="2355850"/>
            <a:ext cx="1054100" cy="2921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83620" name="Rectangle 68"/>
          <p:cNvSpPr>
            <a:spLocks noChangeArrowheads="1"/>
          </p:cNvSpPr>
          <p:nvPr/>
        </p:nvSpPr>
        <p:spPr bwMode="auto">
          <a:xfrm>
            <a:off x="8280400" y="2286000"/>
            <a:ext cx="74612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b="1">
                <a:solidFill>
                  <a:schemeClr val="tx1"/>
                </a:solidFill>
                <a:latin typeface="Times" pitchFamily="-65" charset="0"/>
              </a:rPr>
              <a:t>funct</a:t>
            </a:r>
          </a:p>
        </p:txBody>
      </p:sp>
      <p:sp>
        <p:nvSpPr>
          <p:cNvPr id="2583621" name="Rectangle 69"/>
          <p:cNvSpPr>
            <a:spLocks noChangeArrowheads="1"/>
          </p:cNvSpPr>
          <p:nvPr/>
        </p:nvSpPr>
        <p:spPr bwMode="auto">
          <a:xfrm>
            <a:off x="8861425" y="2044700"/>
            <a:ext cx="307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0</a:t>
            </a:r>
          </a:p>
        </p:txBody>
      </p:sp>
      <p:sp>
        <p:nvSpPr>
          <p:cNvPr id="2583622" name="Rectangle 70"/>
          <p:cNvSpPr>
            <a:spLocks noChangeArrowheads="1"/>
          </p:cNvSpPr>
          <p:nvPr/>
        </p:nvSpPr>
        <p:spPr bwMode="auto">
          <a:xfrm>
            <a:off x="7718425" y="2044700"/>
            <a:ext cx="307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6</a:t>
            </a:r>
          </a:p>
        </p:txBody>
      </p:sp>
      <p:sp>
        <p:nvSpPr>
          <p:cNvPr id="2583623" name="Rectangle 71"/>
          <p:cNvSpPr>
            <a:spLocks noChangeArrowheads="1"/>
          </p:cNvSpPr>
          <p:nvPr/>
        </p:nvSpPr>
        <p:spPr bwMode="auto">
          <a:xfrm>
            <a:off x="6651625" y="204470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11</a:t>
            </a:r>
          </a:p>
        </p:txBody>
      </p:sp>
      <p:sp>
        <p:nvSpPr>
          <p:cNvPr id="2583624" name="Rectangle 72"/>
          <p:cNvSpPr>
            <a:spLocks noChangeArrowheads="1"/>
          </p:cNvSpPr>
          <p:nvPr/>
        </p:nvSpPr>
        <p:spPr bwMode="auto">
          <a:xfrm>
            <a:off x="5661025" y="204470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16</a:t>
            </a:r>
          </a:p>
        </p:txBody>
      </p:sp>
      <p:sp>
        <p:nvSpPr>
          <p:cNvPr id="2583625" name="Rectangle 73"/>
          <p:cNvSpPr>
            <a:spLocks noChangeArrowheads="1"/>
          </p:cNvSpPr>
          <p:nvPr/>
        </p:nvSpPr>
        <p:spPr bwMode="auto">
          <a:xfrm>
            <a:off x="4670425" y="204470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21</a:t>
            </a:r>
          </a:p>
        </p:txBody>
      </p:sp>
      <p:sp>
        <p:nvSpPr>
          <p:cNvPr id="2583626" name="Rectangle 74"/>
          <p:cNvSpPr>
            <a:spLocks noChangeArrowheads="1"/>
          </p:cNvSpPr>
          <p:nvPr/>
        </p:nvSpPr>
        <p:spPr bwMode="auto">
          <a:xfrm>
            <a:off x="3679825" y="204470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26</a:t>
            </a:r>
          </a:p>
        </p:txBody>
      </p:sp>
      <p:sp>
        <p:nvSpPr>
          <p:cNvPr id="2583627" name="Rectangle 75"/>
          <p:cNvSpPr>
            <a:spLocks noChangeArrowheads="1"/>
          </p:cNvSpPr>
          <p:nvPr/>
        </p:nvSpPr>
        <p:spPr bwMode="auto">
          <a:xfrm>
            <a:off x="2841625" y="2044700"/>
            <a:ext cx="434975"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31</a:t>
            </a:r>
          </a:p>
        </p:txBody>
      </p:sp>
      <p:sp>
        <p:nvSpPr>
          <p:cNvPr id="2583628" name="Rectangle 76"/>
          <p:cNvSpPr>
            <a:spLocks noChangeArrowheads="1"/>
          </p:cNvSpPr>
          <p:nvPr/>
        </p:nvSpPr>
        <p:spPr bwMode="auto">
          <a:xfrm>
            <a:off x="3222625" y="2654300"/>
            <a:ext cx="738188"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6 bits</a:t>
            </a:r>
          </a:p>
        </p:txBody>
      </p:sp>
      <p:sp>
        <p:nvSpPr>
          <p:cNvPr id="2583629" name="Rectangle 77"/>
          <p:cNvSpPr>
            <a:spLocks noChangeArrowheads="1"/>
          </p:cNvSpPr>
          <p:nvPr/>
        </p:nvSpPr>
        <p:spPr bwMode="auto">
          <a:xfrm>
            <a:off x="8251825" y="2654300"/>
            <a:ext cx="738188"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6 bits</a:t>
            </a:r>
          </a:p>
        </p:txBody>
      </p:sp>
      <p:sp>
        <p:nvSpPr>
          <p:cNvPr id="2583630" name="Rectangle 78"/>
          <p:cNvSpPr>
            <a:spLocks noChangeArrowheads="1"/>
          </p:cNvSpPr>
          <p:nvPr/>
        </p:nvSpPr>
        <p:spPr bwMode="auto">
          <a:xfrm>
            <a:off x="7185025" y="2654300"/>
            <a:ext cx="738188"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5 bits</a:t>
            </a:r>
          </a:p>
        </p:txBody>
      </p:sp>
      <p:sp>
        <p:nvSpPr>
          <p:cNvPr id="2583631" name="Rectangle 79"/>
          <p:cNvSpPr>
            <a:spLocks noChangeArrowheads="1"/>
          </p:cNvSpPr>
          <p:nvPr/>
        </p:nvSpPr>
        <p:spPr bwMode="auto">
          <a:xfrm>
            <a:off x="6194425" y="2654300"/>
            <a:ext cx="738188"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5 bits</a:t>
            </a:r>
          </a:p>
        </p:txBody>
      </p:sp>
      <p:sp>
        <p:nvSpPr>
          <p:cNvPr id="2583632" name="Rectangle 80"/>
          <p:cNvSpPr>
            <a:spLocks noChangeArrowheads="1"/>
          </p:cNvSpPr>
          <p:nvPr/>
        </p:nvSpPr>
        <p:spPr bwMode="auto">
          <a:xfrm>
            <a:off x="5203825" y="2654300"/>
            <a:ext cx="738188"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5 bits</a:t>
            </a:r>
          </a:p>
        </p:txBody>
      </p:sp>
      <p:sp>
        <p:nvSpPr>
          <p:cNvPr id="2583633" name="Rectangle 81"/>
          <p:cNvSpPr>
            <a:spLocks noChangeArrowheads="1"/>
          </p:cNvSpPr>
          <p:nvPr/>
        </p:nvSpPr>
        <p:spPr bwMode="auto">
          <a:xfrm>
            <a:off x="4213225" y="2654300"/>
            <a:ext cx="738188" cy="39370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000">
                <a:solidFill>
                  <a:schemeClr val="tx1"/>
                </a:solidFill>
                <a:latin typeface="Times" pitchFamily="-65" charset="0"/>
              </a:rPr>
              <a:t>5 bits</a:t>
            </a:r>
          </a:p>
        </p:txBody>
      </p:sp>
      <p:sp>
        <p:nvSpPr>
          <p:cNvPr id="2583635" name="Line 83"/>
          <p:cNvSpPr>
            <a:spLocks noChangeShapeType="1"/>
          </p:cNvSpPr>
          <p:nvPr/>
        </p:nvSpPr>
        <p:spPr bwMode="auto">
          <a:xfrm>
            <a:off x="2882900" y="5105400"/>
            <a:ext cx="152400" cy="76200"/>
          </a:xfrm>
          <a:prstGeom prst="line">
            <a:avLst/>
          </a:prstGeom>
          <a:noFill/>
          <a:ln w="19050">
            <a:solidFill>
              <a:schemeClr val="tx1"/>
            </a:solidFill>
            <a:round/>
            <a:headEnd/>
            <a:tailEnd/>
          </a:ln>
          <a:effectLst/>
        </p:spPr>
        <p:txBody>
          <a:bodyPr wrap="none" anchor="ctr">
            <a:prstTxWarp prst="textNoShape">
              <a:avLst/>
            </a:prstTxWarp>
          </a:bodyPr>
          <a:lstStyle/>
          <a:p>
            <a:endParaRPr lang="en-US"/>
          </a:p>
        </p:txBody>
      </p:sp>
      <p:sp>
        <p:nvSpPr>
          <p:cNvPr id="2583636" name="Line 84"/>
          <p:cNvSpPr>
            <a:spLocks noChangeShapeType="1"/>
          </p:cNvSpPr>
          <p:nvPr/>
        </p:nvSpPr>
        <p:spPr bwMode="auto">
          <a:xfrm flipH="1">
            <a:off x="2882900" y="5181600"/>
            <a:ext cx="152400" cy="76200"/>
          </a:xfrm>
          <a:prstGeom prst="line">
            <a:avLst/>
          </a:prstGeom>
          <a:noFill/>
          <a:ln w="19050">
            <a:solidFill>
              <a:schemeClr val="tx1"/>
            </a:solidFill>
            <a:round/>
            <a:headEnd/>
            <a:tailEnd/>
          </a:ln>
          <a:effectLst/>
        </p:spPr>
        <p:txBody>
          <a:bodyPr wrap="none" anchor="ctr">
            <a:prstTxWarp prst="textNoShape">
              <a:avLst/>
            </a:prstTxWarp>
          </a:bodyPr>
          <a:lstStyle/>
          <a:p>
            <a:endParaRPr lang="en-US"/>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5603" name="Rectangle 3"/>
          <p:cNvSpPr>
            <a:spLocks noGrp="1" noChangeArrowheads="1"/>
          </p:cNvSpPr>
          <p:nvPr>
            <p:ph type="body" idx="1"/>
          </p:nvPr>
        </p:nvSpPr>
        <p:spPr>
          <a:xfrm>
            <a:off x="152400" y="4572000"/>
            <a:ext cx="7467600" cy="1722438"/>
          </a:xfrm>
          <a:noFill/>
        </p:spPr>
        <p:txBody>
          <a:bodyPr/>
          <a:lstStyle/>
          <a:p>
            <a:pPr marL="609600" indent="-609600">
              <a:lnSpc>
                <a:spcPct val="85000"/>
              </a:lnSpc>
              <a:spcBef>
                <a:spcPct val="45000"/>
              </a:spcBef>
              <a:buSzTx/>
              <a:buFont typeface="+mj-lt"/>
              <a:buAutoNum type="arabicParenR"/>
              <a:tabLst>
                <a:tab pos="738188" algn="l"/>
              </a:tabLst>
            </a:pPr>
            <a:r>
              <a:rPr lang="en-US" dirty="0">
                <a:solidFill>
                  <a:srgbClr val="FFFF00"/>
                </a:solidFill>
              </a:rPr>
              <a:t>We should use the main ALU </a:t>
            </a:r>
            <a:r>
              <a:rPr lang="en-US" dirty="0"/>
              <a:t>to compute PC=PC+4</a:t>
            </a:r>
          </a:p>
          <a:p>
            <a:pPr marL="609600" indent="-609600">
              <a:lnSpc>
                <a:spcPct val="85000"/>
              </a:lnSpc>
              <a:spcBef>
                <a:spcPct val="45000"/>
              </a:spcBef>
              <a:buSzTx/>
              <a:buFont typeface="+mj-lt"/>
              <a:buAutoNum type="arabicParenR"/>
              <a:tabLst>
                <a:tab pos="738188" algn="l"/>
              </a:tabLst>
            </a:pPr>
            <a:r>
              <a:rPr lang="en-US" dirty="0"/>
              <a:t>The </a:t>
            </a:r>
            <a:r>
              <a:rPr lang="en-US" dirty="0">
                <a:solidFill>
                  <a:srgbClr val="FFFF00"/>
                </a:solidFill>
              </a:rPr>
              <a:t>ALU is inactive </a:t>
            </a:r>
            <a:r>
              <a:rPr lang="en-US" dirty="0"/>
              <a:t>for memory reads or writes.</a:t>
            </a:r>
          </a:p>
        </p:txBody>
      </p:sp>
      <p:sp>
        <p:nvSpPr>
          <p:cNvPr id="5" name="Title 4"/>
          <p:cNvSpPr>
            <a:spLocks noGrp="1"/>
          </p:cNvSpPr>
          <p:nvPr>
            <p:ph type="title"/>
          </p:nvPr>
        </p:nvSpPr>
        <p:spPr/>
        <p:txBody>
          <a:bodyPr/>
          <a:lstStyle/>
          <a:p>
            <a:r>
              <a:rPr lang="en-US" dirty="0"/>
              <a:t>Peer Instruction</a:t>
            </a:r>
          </a:p>
        </p:txBody>
      </p:sp>
      <p:sp>
        <p:nvSpPr>
          <p:cNvPr id="6" name="Rectangle 4"/>
          <p:cNvSpPr>
            <a:spLocks noChangeArrowheads="1"/>
          </p:cNvSpPr>
          <p:nvPr/>
        </p:nvSpPr>
        <p:spPr bwMode="auto">
          <a:xfrm>
            <a:off x="7556500" y="4495800"/>
            <a:ext cx="1371600" cy="1703387"/>
          </a:xfrm>
          <a:prstGeom prst="rect">
            <a:avLst/>
          </a:prstGeom>
          <a:noFill/>
          <a:ln w="12700">
            <a:solidFill>
              <a:schemeClr val="tx1"/>
            </a:solidFill>
            <a:miter lim="800000"/>
            <a:headEnd/>
            <a:tailEnd/>
          </a:ln>
          <a:effectLst/>
        </p:spPr>
        <p:txBody>
          <a:bodyPr lIns="90487" tIns="44450" rIns="90487" bIns="44450">
            <a:prstTxWarp prst="textNoShape">
              <a:avLst/>
            </a:prstTxWarp>
          </a:bodyPr>
          <a:lstStyle/>
          <a:p>
            <a:pPr marL="203200" indent="-203200">
              <a:lnSpc>
                <a:spcPct val="85000"/>
              </a:lnSpc>
              <a:buSzPct val="100000"/>
              <a:buFont typeface="Times" pitchFamily="-65" charset="0"/>
              <a:buNone/>
            </a:pPr>
            <a:r>
              <a:rPr lang="en-US" sz="2400" b="1">
                <a:solidFill>
                  <a:schemeClr val="tx1"/>
                </a:solidFill>
                <a:latin typeface="Courier New" pitchFamily="-65" charset="0"/>
              </a:rPr>
              <a:t>   12</a:t>
            </a:r>
          </a:p>
          <a:p>
            <a:pPr marL="203200" indent="-203200">
              <a:lnSpc>
                <a:spcPct val="85000"/>
              </a:lnSpc>
              <a:buSzPct val="100000"/>
              <a:buFont typeface="Times" pitchFamily="-65" charset="0"/>
              <a:buNone/>
            </a:pPr>
            <a:r>
              <a:rPr lang="en-US" sz="2400" b="1">
                <a:solidFill>
                  <a:schemeClr val="tx1"/>
                </a:solidFill>
                <a:latin typeface="Courier New" pitchFamily="-65" charset="0"/>
              </a:rPr>
              <a:t>a) </a:t>
            </a:r>
            <a:r>
              <a:rPr lang="en-US" sz="2400" b="1">
                <a:latin typeface="Courier New" pitchFamily="-65" charset="0"/>
              </a:rPr>
              <a:t>FF</a:t>
            </a:r>
            <a:endParaRPr lang="en-US" sz="2400" b="1">
              <a:solidFill>
                <a:schemeClr val="tx1"/>
              </a:solidFill>
              <a:latin typeface="Courier New" pitchFamily="-65" charset="0"/>
            </a:endParaRPr>
          </a:p>
          <a:p>
            <a:pPr marL="203200" indent="-203200">
              <a:lnSpc>
                <a:spcPct val="85000"/>
              </a:lnSpc>
              <a:buSzPct val="100000"/>
              <a:buFont typeface="Times" pitchFamily="-65" charset="0"/>
              <a:buNone/>
            </a:pPr>
            <a:r>
              <a:rPr lang="en-US" sz="2400" b="1">
                <a:solidFill>
                  <a:schemeClr val="tx1"/>
                </a:solidFill>
                <a:latin typeface="Courier New" pitchFamily="-65" charset="0"/>
              </a:rPr>
              <a:t>b) </a:t>
            </a:r>
            <a:r>
              <a:rPr lang="en-US" sz="2400" b="1">
                <a:latin typeface="Courier New" pitchFamily="-65" charset="0"/>
              </a:rPr>
              <a:t>F</a:t>
            </a:r>
            <a:r>
              <a:rPr lang="en-US" sz="2400" b="1">
                <a:solidFill>
                  <a:srgbClr val="EA157A"/>
                </a:solidFill>
                <a:latin typeface="Courier New" pitchFamily="-65" charset="0"/>
              </a:rPr>
              <a:t>T</a:t>
            </a:r>
          </a:p>
          <a:p>
            <a:pPr marL="203200" indent="-203200">
              <a:lnSpc>
                <a:spcPct val="85000"/>
              </a:lnSpc>
              <a:buSzPct val="100000"/>
              <a:buFont typeface="Times" pitchFamily="-65" charset="0"/>
              <a:buNone/>
            </a:pPr>
            <a:r>
              <a:rPr lang="en-US" sz="2400" b="1">
                <a:solidFill>
                  <a:schemeClr val="tx1"/>
                </a:solidFill>
                <a:latin typeface="Courier New" pitchFamily="-65" charset="0"/>
              </a:rPr>
              <a:t>c) </a:t>
            </a:r>
            <a:r>
              <a:rPr lang="en-US" sz="2400" b="1">
                <a:solidFill>
                  <a:srgbClr val="EA157A"/>
                </a:solidFill>
                <a:latin typeface="Courier New" pitchFamily="-65" charset="0"/>
              </a:rPr>
              <a:t>T</a:t>
            </a:r>
            <a:r>
              <a:rPr lang="en-US" sz="2400" b="1">
                <a:latin typeface="Courier New" pitchFamily="-65" charset="0"/>
              </a:rPr>
              <a:t>F</a:t>
            </a:r>
            <a:endParaRPr lang="en-US" sz="2400" b="1">
              <a:solidFill>
                <a:schemeClr val="tx1"/>
              </a:solidFill>
              <a:latin typeface="Courier New" pitchFamily="-65" charset="0"/>
            </a:endParaRPr>
          </a:p>
          <a:p>
            <a:pPr marL="203200" indent="-203200">
              <a:lnSpc>
                <a:spcPct val="85000"/>
              </a:lnSpc>
              <a:buSzPct val="100000"/>
              <a:buFont typeface="Times" pitchFamily="-65" charset="0"/>
              <a:buNone/>
            </a:pPr>
            <a:r>
              <a:rPr lang="en-US" sz="2400" b="1">
                <a:solidFill>
                  <a:schemeClr val="tx1"/>
                </a:solidFill>
                <a:latin typeface="Courier New" pitchFamily="-65" charset="0"/>
              </a:rPr>
              <a:t>d) </a:t>
            </a:r>
            <a:r>
              <a:rPr lang="en-US" sz="2400" b="1">
                <a:solidFill>
                  <a:srgbClr val="EA157A"/>
                </a:solidFill>
                <a:latin typeface="Courier New" pitchFamily="-65" charset="0"/>
              </a:rPr>
              <a:t>TT</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7651" name="Rectangle 3"/>
          <p:cNvSpPr>
            <a:spLocks noGrp="1" noChangeArrowheads="1"/>
          </p:cNvSpPr>
          <p:nvPr>
            <p:ph type="body" idx="1"/>
          </p:nvPr>
        </p:nvSpPr>
        <p:spPr>
          <a:xfrm>
            <a:off x="457200" y="1143000"/>
            <a:ext cx="8229600" cy="5957888"/>
          </a:xfrm>
          <a:noFill/>
          <a:ln/>
        </p:spPr>
        <p:txBody>
          <a:bodyPr/>
          <a:lstStyle/>
          <a:p>
            <a:pPr>
              <a:spcBef>
                <a:spcPct val="30000"/>
              </a:spcBef>
            </a:pPr>
            <a:r>
              <a:rPr lang="en-US" sz="2400" dirty="0"/>
              <a:t>1. Analyze instruction set architecture (ISA) </a:t>
            </a:r>
            <a:br>
              <a:rPr lang="en-US" sz="2400" dirty="0"/>
            </a:br>
            <a:r>
              <a:rPr lang="en-US" sz="2800" dirty="0" err="1">
                <a:solidFill>
                  <a:schemeClr val="tx2"/>
                </a:solidFill>
                <a:latin typeface="Symbol" pitchFamily="-65" charset="2"/>
                <a:ea typeface="ＭＳ Ｐゴシック" pitchFamily="-65" charset="-128"/>
                <a:cs typeface="ＭＳ Ｐゴシック" pitchFamily="-65" charset="-128"/>
                <a:sym typeface="Symbol" pitchFamily="-65" charset="2"/>
              </a:rPr>
              <a:t></a:t>
            </a:r>
            <a:r>
              <a:rPr lang="en-US" sz="2400" dirty="0"/>
              <a:t> </a:t>
            </a:r>
            <a:r>
              <a:rPr lang="en-US" sz="2400" dirty="0" err="1"/>
              <a:t>datapath</a:t>
            </a:r>
            <a:r>
              <a:rPr lang="en-US" sz="2400" dirty="0"/>
              <a:t> </a:t>
            </a:r>
            <a:r>
              <a:rPr lang="en-US" sz="2400" u="sng" dirty="0">
                <a:solidFill>
                  <a:schemeClr val="accent2"/>
                </a:solidFill>
              </a:rPr>
              <a:t>requirements</a:t>
            </a:r>
            <a:endParaRPr lang="en-US" sz="2400" u="sng" dirty="0"/>
          </a:p>
          <a:p>
            <a:pPr lvl="1">
              <a:lnSpc>
                <a:spcPct val="75000"/>
              </a:lnSpc>
              <a:spcBef>
                <a:spcPct val="30000"/>
              </a:spcBef>
            </a:pPr>
            <a:r>
              <a:rPr lang="en-US" sz="2000" dirty="0"/>
              <a:t>meaning of each instruction is given by the </a:t>
            </a:r>
            <a:r>
              <a:rPr lang="en-US" sz="2000" i="1" dirty="0">
                <a:solidFill>
                  <a:schemeClr val="accent2"/>
                </a:solidFill>
              </a:rPr>
              <a:t>register transfers</a:t>
            </a:r>
            <a:endParaRPr lang="en-US" sz="2000" i="1" dirty="0"/>
          </a:p>
          <a:p>
            <a:pPr lvl="1">
              <a:lnSpc>
                <a:spcPct val="75000"/>
              </a:lnSpc>
              <a:spcBef>
                <a:spcPct val="30000"/>
              </a:spcBef>
            </a:pPr>
            <a:r>
              <a:rPr lang="en-US" sz="2000" dirty="0" err="1"/>
              <a:t>datapath</a:t>
            </a:r>
            <a:r>
              <a:rPr lang="en-US" sz="2000" dirty="0"/>
              <a:t> must include storage element for ISA registers</a:t>
            </a:r>
          </a:p>
          <a:p>
            <a:pPr lvl="1">
              <a:lnSpc>
                <a:spcPct val="75000"/>
              </a:lnSpc>
              <a:spcBef>
                <a:spcPct val="30000"/>
              </a:spcBef>
            </a:pPr>
            <a:r>
              <a:rPr lang="en-US" sz="2000" dirty="0" err="1"/>
              <a:t>datapath</a:t>
            </a:r>
            <a:r>
              <a:rPr lang="en-US" sz="2000" dirty="0"/>
              <a:t> must support each register transfer</a:t>
            </a:r>
          </a:p>
          <a:p>
            <a:pPr>
              <a:spcBef>
                <a:spcPct val="30000"/>
              </a:spcBef>
            </a:pPr>
            <a:r>
              <a:rPr lang="en-US" sz="2400" dirty="0"/>
              <a:t>2. Select set of </a:t>
            </a:r>
            <a:r>
              <a:rPr lang="en-US" sz="2400" dirty="0" err="1"/>
              <a:t>datapath</a:t>
            </a:r>
            <a:r>
              <a:rPr lang="en-US" sz="2400" dirty="0"/>
              <a:t> components </a:t>
            </a:r>
            <a:r>
              <a:rPr lang="en-US" sz="2400" dirty="0">
                <a:solidFill>
                  <a:schemeClr val="bg2"/>
                </a:solidFill>
              </a:rPr>
              <a:t>and establish clocking methodology</a:t>
            </a:r>
            <a:endParaRPr lang="en-US" sz="2400" dirty="0"/>
          </a:p>
          <a:p>
            <a:pPr>
              <a:spcBef>
                <a:spcPct val="30000"/>
              </a:spcBef>
            </a:pPr>
            <a:r>
              <a:rPr lang="en-US" sz="2400" dirty="0"/>
              <a:t>3. </a:t>
            </a:r>
            <a:r>
              <a:rPr lang="en-US" sz="2400" u="sng" dirty="0"/>
              <a:t>Assemble</a:t>
            </a:r>
            <a:r>
              <a:rPr lang="en-US" sz="2400" dirty="0"/>
              <a:t> </a:t>
            </a:r>
            <a:r>
              <a:rPr lang="en-US" sz="2400" dirty="0" err="1"/>
              <a:t>datapath</a:t>
            </a:r>
            <a:r>
              <a:rPr lang="en-US" sz="2400" dirty="0"/>
              <a:t> meeting requirements</a:t>
            </a:r>
            <a:endParaRPr lang="en-US" sz="2400" dirty="0">
              <a:solidFill>
                <a:srgbClr val="800080"/>
              </a:solidFill>
            </a:endParaRPr>
          </a:p>
          <a:p>
            <a:pPr>
              <a:spcBef>
                <a:spcPct val="30000"/>
              </a:spcBef>
            </a:pPr>
            <a:r>
              <a:rPr lang="en-US" sz="2400" dirty="0">
                <a:solidFill>
                  <a:schemeClr val="bg2"/>
                </a:solidFill>
              </a:rPr>
              <a:t>4. Analyze implementation of each instruction to determine setting of control points that effects the register transfer.</a:t>
            </a:r>
            <a:endParaRPr lang="en-US" sz="2400" dirty="0">
              <a:solidFill>
                <a:srgbClr val="800080"/>
              </a:solidFill>
            </a:endParaRPr>
          </a:p>
          <a:p>
            <a:pPr>
              <a:spcBef>
                <a:spcPct val="30000"/>
              </a:spcBef>
            </a:pPr>
            <a:r>
              <a:rPr lang="en-US" sz="2400" dirty="0">
                <a:solidFill>
                  <a:schemeClr val="bg2"/>
                </a:solidFill>
              </a:rPr>
              <a:t>      5. Assemble the control logic (hard part!)</a:t>
            </a:r>
          </a:p>
        </p:txBody>
      </p:sp>
      <p:sp>
        <p:nvSpPr>
          <p:cNvPr id="6" name="Title 5"/>
          <p:cNvSpPr>
            <a:spLocks noGrp="1"/>
          </p:cNvSpPr>
          <p:nvPr>
            <p:ph type="title"/>
          </p:nvPr>
        </p:nvSpPr>
        <p:spPr/>
        <p:txBody>
          <a:bodyPr/>
          <a:lstStyle/>
          <a:p>
            <a:r>
              <a:rPr lang="en-US" sz="3600" dirty="0"/>
              <a:t>How to Design a Processor: step-by-step</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0066" name="Rectangle 2"/>
          <p:cNvSpPr>
            <a:spLocks noGrp="1" noChangeArrowheads="1"/>
          </p:cNvSpPr>
          <p:nvPr>
            <p:ph type="title"/>
          </p:nvPr>
        </p:nvSpPr>
        <p:spPr/>
        <p:txBody>
          <a:bodyPr/>
          <a:lstStyle/>
          <a:p>
            <a:r>
              <a:rPr lang="en-US"/>
              <a:t>Datapath Summary</a:t>
            </a:r>
          </a:p>
        </p:txBody>
      </p:sp>
      <p:sp>
        <p:nvSpPr>
          <p:cNvPr id="2520067" name="Rectangle 3"/>
          <p:cNvSpPr>
            <a:spLocks noGrp="1" noChangeArrowheads="1"/>
          </p:cNvSpPr>
          <p:nvPr>
            <p:ph type="body" idx="1"/>
          </p:nvPr>
        </p:nvSpPr>
        <p:spPr/>
        <p:txBody>
          <a:bodyPr/>
          <a:lstStyle/>
          <a:p>
            <a:r>
              <a:rPr lang="en-US"/>
              <a:t>The datapath based on data transfers required to perform instructions</a:t>
            </a:r>
          </a:p>
          <a:p>
            <a:r>
              <a:rPr lang="en-US"/>
              <a:t>A controller causes the right transfers to happen </a:t>
            </a:r>
          </a:p>
        </p:txBody>
      </p:sp>
      <p:grpSp>
        <p:nvGrpSpPr>
          <p:cNvPr id="2" name="Group 4"/>
          <p:cNvGrpSpPr>
            <a:grpSpLocks/>
          </p:cNvGrpSpPr>
          <p:nvPr/>
        </p:nvGrpSpPr>
        <p:grpSpPr bwMode="auto">
          <a:xfrm>
            <a:off x="914400" y="2743200"/>
            <a:ext cx="7391400" cy="2927350"/>
            <a:chOff x="624" y="1804"/>
            <a:chExt cx="4656" cy="1844"/>
          </a:xfrm>
        </p:grpSpPr>
        <p:sp>
          <p:nvSpPr>
            <p:cNvPr id="2520070" name="Rectangle 6"/>
            <p:cNvSpPr>
              <a:spLocks noChangeArrowheads="1"/>
            </p:cNvSpPr>
            <p:nvPr/>
          </p:nvSpPr>
          <p:spPr bwMode="auto">
            <a:xfrm>
              <a:off x="864" y="2140"/>
              <a:ext cx="240" cy="816"/>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2520069" name="Text Box 5"/>
            <p:cNvSpPr txBox="1">
              <a:spLocks noChangeArrowheads="1"/>
            </p:cNvSpPr>
            <p:nvPr/>
          </p:nvSpPr>
          <p:spPr bwMode="auto">
            <a:xfrm rot="-5400000">
              <a:off x="831" y="2389"/>
              <a:ext cx="316" cy="231"/>
            </a:xfrm>
            <a:prstGeom prst="rect">
              <a:avLst/>
            </a:prstGeom>
            <a:noFill/>
            <a:ln w="28575">
              <a:noFill/>
              <a:miter lim="800000"/>
              <a:headEnd/>
              <a:tailEnd/>
            </a:ln>
            <a:effectLst/>
          </p:spPr>
          <p:txBody>
            <a:bodyPr wrap="none" anchor="ctr">
              <a:prstTxWarp prst="textNoShape">
                <a:avLst/>
              </a:prstTxWarp>
              <a:spAutoFit/>
            </a:bodyPr>
            <a:lstStyle/>
            <a:p>
              <a:pPr algn="ctr"/>
              <a:r>
                <a:rPr lang="en-US" sz="1800"/>
                <a:t>PC</a:t>
              </a:r>
            </a:p>
          </p:txBody>
        </p:sp>
        <p:sp>
          <p:nvSpPr>
            <p:cNvPr id="2520071" name="Rectangle 7"/>
            <p:cNvSpPr>
              <a:spLocks noChangeArrowheads="1"/>
            </p:cNvSpPr>
            <p:nvPr/>
          </p:nvSpPr>
          <p:spPr bwMode="auto">
            <a:xfrm rot="-5400000">
              <a:off x="1296" y="2332"/>
              <a:ext cx="1248" cy="672"/>
            </a:xfrm>
            <a:prstGeom prst="rect">
              <a:avLst/>
            </a:prstGeom>
            <a:noFill/>
            <a:ln w="28575">
              <a:solidFill>
                <a:schemeClr val="tx1"/>
              </a:solidFill>
              <a:miter lim="800000"/>
              <a:headEnd/>
              <a:tailEnd/>
            </a:ln>
            <a:effectLst/>
          </p:spPr>
          <p:txBody>
            <a:bodyPr wrap="none" anchor="ctr">
              <a:prstTxWarp prst="textNoShape">
                <a:avLst/>
              </a:prstTxWarp>
            </a:bodyPr>
            <a:lstStyle/>
            <a:p>
              <a:pPr algn="ctr"/>
              <a:r>
                <a:rPr lang="en-US" sz="2000"/>
                <a:t>instruction</a:t>
              </a:r>
            </a:p>
            <a:p>
              <a:pPr algn="ctr"/>
              <a:r>
                <a:rPr lang="en-US" sz="2000"/>
                <a:t>memory</a:t>
              </a:r>
            </a:p>
          </p:txBody>
        </p:sp>
        <p:sp>
          <p:nvSpPr>
            <p:cNvPr id="2520072" name="AutoShape 8"/>
            <p:cNvSpPr>
              <a:spLocks noChangeArrowheads="1"/>
            </p:cNvSpPr>
            <p:nvPr/>
          </p:nvSpPr>
          <p:spPr bwMode="auto">
            <a:xfrm>
              <a:off x="1248" y="3042"/>
              <a:ext cx="231" cy="346"/>
            </a:xfrm>
            <a:prstGeom prst="roundRect">
              <a:avLst>
                <a:gd name="adj" fmla="val 16667"/>
              </a:avLst>
            </a:prstGeom>
            <a:noFill/>
            <a:ln w="28575">
              <a:solidFill>
                <a:schemeClr val="tx1"/>
              </a:solidFill>
              <a:round/>
              <a:headEnd/>
              <a:tailEnd/>
            </a:ln>
            <a:effectLst/>
          </p:spPr>
          <p:txBody>
            <a:bodyPr wrap="none" anchor="ctr">
              <a:prstTxWarp prst="textNoShape">
                <a:avLst/>
              </a:prstTxWarp>
            </a:bodyPr>
            <a:lstStyle/>
            <a:p>
              <a:pPr algn="ctr"/>
              <a:r>
                <a:rPr lang="en-US" sz="2000" dirty="0"/>
                <a:t>+4</a:t>
              </a:r>
            </a:p>
          </p:txBody>
        </p:sp>
        <p:sp>
          <p:nvSpPr>
            <p:cNvPr id="2520073" name="Line 9"/>
            <p:cNvSpPr>
              <a:spLocks noChangeShapeType="1"/>
            </p:cNvSpPr>
            <p:nvPr/>
          </p:nvSpPr>
          <p:spPr bwMode="auto">
            <a:xfrm>
              <a:off x="1104" y="2524"/>
              <a:ext cx="480" cy="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520074" name="Rectangle 10"/>
            <p:cNvSpPr>
              <a:spLocks noChangeArrowheads="1"/>
            </p:cNvSpPr>
            <p:nvPr/>
          </p:nvSpPr>
          <p:spPr bwMode="auto">
            <a:xfrm>
              <a:off x="2592" y="2140"/>
              <a:ext cx="624" cy="816"/>
            </a:xfrm>
            <a:prstGeom prst="rect">
              <a:avLst/>
            </a:prstGeom>
            <a:noFill/>
            <a:ln w="28575">
              <a:solidFill>
                <a:schemeClr val="tx1"/>
              </a:solidFill>
              <a:miter lim="800000"/>
              <a:headEnd/>
              <a:tailEnd/>
            </a:ln>
            <a:effectLst/>
          </p:spPr>
          <p:txBody>
            <a:bodyPr wrap="none" anchor="ctr">
              <a:prstTxWarp prst="textNoShape">
                <a:avLst/>
              </a:prstTxWarp>
            </a:bodyPr>
            <a:lstStyle/>
            <a:p>
              <a:endParaRPr lang="en-US"/>
            </a:p>
          </p:txBody>
        </p:sp>
        <p:sp>
          <p:nvSpPr>
            <p:cNvPr id="2520075" name="Line 11"/>
            <p:cNvSpPr>
              <a:spLocks noChangeShapeType="1"/>
            </p:cNvSpPr>
            <p:nvPr/>
          </p:nvSpPr>
          <p:spPr bwMode="auto">
            <a:xfrm>
              <a:off x="2256" y="2428"/>
              <a:ext cx="336" cy="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520076" name="Line 12"/>
            <p:cNvSpPr>
              <a:spLocks noChangeShapeType="1"/>
            </p:cNvSpPr>
            <p:nvPr/>
          </p:nvSpPr>
          <p:spPr bwMode="auto">
            <a:xfrm>
              <a:off x="2256" y="2663"/>
              <a:ext cx="336" cy="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520077" name="Line 13"/>
            <p:cNvSpPr>
              <a:spLocks noChangeShapeType="1"/>
            </p:cNvSpPr>
            <p:nvPr/>
          </p:nvSpPr>
          <p:spPr bwMode="auto">
            <a:xfrm>
              <a:off x="2256" y="2860"/>
              <a:ext cx="336" cy="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520078" name="Text Box 14"/>
            <p:cNvSpPr txBox="1">
              <a:spLocks noChangeArrowheads="1"/>
            </p:cNvSpPr>
            <p:nvPr/>
          </p:nvSpPr>
          <p:spPr bwMode="auto">
            <a:xfrm>
              <a:off x="2247" y="2610"/>
              <a:ext cx="214" cy="250"/>
            </a:xfrm>
            <a:prstGeom prst="rect">
              <a:avLst/>
            </a:prstGeom>
            <a:noFill/>
            <a:ln w="28575">
              <a:noFill/>
              <a:miter lim="800000"/>
              <a:headEnd/>
              <a:tailEnd/>
            </a:ln>
            <a:effectLst/>
          </p:spPr>
          <p:txBody>
            <a:bodyPr wrap="none" anchor="ctr">
              <a:prstTxWarp prst="textNoShape">
                <a:avLst/>
              </a:prstTxWarp>
              <a:spAutoFit/>
            </a:bodyPr>
            <a:lstStyle/>
            <a:p>
              <a:pPr algn="ctr"/>
              <a:r>
                <a:rPr lang="en-US" sz="2000"/>
                <a:t>rt</a:t>
              </a:r>
            </a:p>
          </p:txBody>
        </p:sp>
        <p:sp>
          <p:nvSpPr>
            <p:cNvPr id="2520079" name="Text Box 15"/>
            <p:cNvSpPr txBox="1">
              <a:spLocks noChangeArrowheads="1"/>
            </p:cNvSpPr>
            <p:nvPr/>
          </p:nvSpPr>
          <p:spPr bwMode="auto">
            <a:xfrm>
              <a:off x="2219" y="2418"/>
              <a:ext cx="249" cy="250"/>
            </a:xfrm>
            <a:prstGeom prst="rect">
              <a:avLst/>
            </a:prstGeom>
            <a:noFill/>
            <a:ln w="28575">
              <a:noFill/>
              <a:miter lim="800000"/>
              <a:headEnd/>
              <a:tailEnd/>
            </a:ln>
            <a:effectLst/>
          </p:spPr>
          <p:txBody>
            <a:bodyPr wrap="none" anchor="ctr">
              <a:prstTxWarp prst="textNoShape">
                <a:avLst/>
              </a:prstTxWarp>
              <a:spAutoFit/>
            </a:bodyPr>
            <a:lstStyle/>
            <a:p>
              <a:pPr algn="ctr"/>
              <a:r>
                <a:rPr lang="en-US" sz="2000"/>
                <a:t>rs</a:t>
              </a:r>
            </a:p>
          </p:txBody>
        </p:sp>
        <p:sp>
          <p:nvSpPr>
            <p:cNvPr id="2520080" name="Text Box 16"/>
            <p:cNvSpPr txBox="1">
              <a:spLocks noChangeArrowheads="1"/>
            </p:cNvSpPr>
            <p:nvPr/>
          </p:nvSpPr>
          <p:spPr bwMode="auto">
            <a:xfrm>
              <a:off x="2228" y="2178"/>
              <a:ext cx="258" cy="250"/>
            </a:xfrm>
            <a:prstGeom prst="rect">
              <a:avLst/>
            </a:prstGeom>
            <a:noFill/>
            <a:ln w="28575">
              <a:noFill/>
              <a:miter lim="800000"/>
              <a:headEnd/>
              <a:tailEnd/>
            </a:ln>
            <a:effectLst/>
          </p:spPr>
          <p:txBody>
            <a:bodyPr wrap="none" anchor="ctr">
              <a:prstTxWarp prst="textNoShape">
                <a:avLst/>
              </a:prstTxWarp>
              <a:spAutoFit/>
            </a:bodyPr>
            <a:lstStyle/>
            <a:p>
              <a:pPr algn="ctr"/>
              <a:r>
                <a:rPr lang="en-US" sz="2000"/>
                <a:t>rd</a:t>
              </a:r>
            </a:p>
          </p:txBody>
        </p:sp>
        <p:sp>
          <p:nvSpPr>
            <p:cNvPr id="2520081" name="Text Box 17"/>
            <p:cNvSpPr txBox="1">
              <a:spLocks noChangeArrowheads="1"/>
            </p:cNvSpPr>
            <p:nvPr/>
          </p:nvSpPr>
          <p:spPr bwMode="auto">
            <a:xfrm rot="-5400000">
              <a:off x="2517" y="2398"/>
              <a:ext cx="730" cy="250"/>
            </a:xfrm>
            <a:prstGeom prst="rect">
              <a:avLst/>
            </a:prstGeom>
            <a:noFill/>
            <a:ln w="28575">
              <a:noFill/>
              <a:miter lim="800000"/>
              <a:headEnd/>
              <a:tailEnd/>
            </a:ln>
            <a:effectLst/>
          </p:spPr>
          <p:txBody>
            <a:bodyPr wrap="none" anchor="ctr">
              <a:prstTxWarp prst="textNoShape">
                <a:avLst/>
              </a:prstTxWarp>
              <a:spAutoFit/>
            </a:bodyPr>
            <a:lstStyle/>
            <a:p>
              <a:pPr algn="ctr"/>
              <a:r>
                <a:rPr lang="en-US" sz="2000"/>
                <a:t>registers</a:t>
              </a:r>
            </a:p>
          </p:txBody>
        </p:sp>
        <p:sp>
          <p:nvSpPr>
            <p:cNvPr id="2520083" name="Freeform 19"/>
            <p:cNvSpPr>
              <a:spLocks/>
            </p:cNvSpPr>
            <p:nvPr/>
          </p:nvSpPr>
          <p:spPr bwMode="auto">
            <a:xfrm>
              <a:off x="3648" y="2178"/>
              <a:ext cx="528" cy="960"/>
            </a:xfrm>
            <a:custGeom>
              <a:avLst/>
              <a:gdLst/>
              <a:ahLst/>
              <a:cxnLst>
                <a:cxn ang="0">
                  <a:pos x="0" y="0"/>
                </a:cxn>
                <a:cxn ang="0">
                  <a:pos x="528" y="192"/>
                </a:cxn>
                <a:cxn ang="0">
                  <a:pos x="528" y="672"/>
                </a:cxn>
                <a:cxn ang="0">
                  <a:pos x="0" y="960"/>
                </a:cxn>
                <a:cxn ang="0">
                  <a:pos x="0" y="528"/>
                </a:cxn>
                <a:cxn ang="0">
                  <a:pos x="48" y="480"/>
                </a:cxn>
                <a:cxn ang="0">
                  <a:pos x="0" y="432"/>
                </a:cxn>
                <a:cxn ang="0">
                  <a:pos x="0" y="0"/>
                </a:cxn>
              </a:cxnLst>
              <a:rect l="0" t="0" r="r" b="b"/>
              <a:pathLst>
                <a:path w="528" h="960">
                  <a:moveTo>
                    <a:pt x="0" y="0"/>
                  </a:moveTo>
                  <a:lnTo>
                    <a:pt x="528" y="192"/>
                  </a:lnTo>
                  <a:lnTo>
                    <a:pt x="528" y="672"/>
                  </a:lnTo>
                  <a:lnTo>
                    <a:pt x="0" y="960"/>
                  </a:lnTo>
                  <a:lnTo>
                    <a:pt x="0" y="528"/>
                  </a:lnTo>
                  <a:lnTo>
                    <a:pt x="48" y="480"/>
                  </a:lnTo>
                  <a:lnTo>
                    <a:pt x="0" y="432"/>
                  </a:lnTo>
                  <a:lnTo>
                    <a:pt x="0" y="0"/>
                  </a:lnTo>
                  <a:close/>
                </a:path>
              </a:pathLst>
            </a:custGeom>
            <a:noFill/>
            <a:ln w="38100" cap="flat" cmpd="sng">
              <a:solidFill>
                <a:schemeClr val="tx1"/>
              </a:solidFill>
              <a:prstDash val="solid"/>
              <a:round/>
              <a:headEnd/>
              <a:tailEnd/>
            </a:ln>
            <a:effectLst/>
          </p:spPr>
          <p:txBody>
            <a:bodyPr wrap="none" anchor="ctr">
              <a:prstTxWarp prst="textNoShape">
                <a:avLst/>
              </a:prstTxWarp>
            </a:bodyPr>
            <a:lstStyle/>
            <a:p>
              <a:endParaRPr lang="en-US"/>
            </a:p>
          </p:txBody>
        </p:sp>
        <p:sp>
          <p:nvSpPr>
            <p:cNvPr id="2520084" name="Line 20"/>
            <p:cNvSpPr>
              <a:spLocks noChangeShapeType="1"/>
            </p:cNvSpPr>
            <p:nvPr/>
          </p:nvSpPr>
          <p:spPr bwMode="auto">
            <a:xfrm>
              <a:off x="4176" y="2610"/>
              <a:ext cx="240" cy="10"/>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2520085" name="Line 21"/>
            <p:cNvSpPr>
              <a:spLocks noChangeShapeType="1"/>
            </p:cNvSpPr>
            <p:nvPr/>
          </p:nvSpPr>
          <p:spPr bwMode="auto">
            <a:xfrm>
              <a:off x="3216" y="2860"/>
              <a:ext cx="432" cy="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520086" name="Line 22"/>
            <p:cNvSpPr>
              <a:spLocks noChangeShapeType="1"/>
            </p:cNvSpPr>
            <p:nvPr/>
          </p:nvSpPr>
          <p:spPr bwMode="auto">
            <a:xfrm>
              <a:off x="2237" y="3081"/>
              <a:ext cx="1392" cy="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520087" name="Line 23"/>
            <p:cNvSpPr>
              <a:spLocks noChangeShapeType="1"/>
            </p:cNvSpPr>
            <p:nvPr/>
          </p:nvSpPr>
          <p:spPr bwMode="auto">
            <a:xfrm>
              <a:off x="3216" y="2347"/>
              <a:ext cx="413" cy="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520088" name="Rectangle 24"/>
            <p:cNvSpPr>
              <a:spLocks noChangeArrowheads="1"/>
            </p:cNvSpPr>
            <p:nvPr/>
          </p:nvSpPr>
          <p:spPr bwMode="auto">
            <a:xfrm rot="-5400000">
              <a:off x="4128" y="2428"/>
              <a:ext cx="1248" cy="672"/>
            </a:xfrm>
            <a:prstGeom prst="rect">
              <a:avLst/>
            </a:prstGeom>
            <a:noFill/>
            <a:ln w="28575">
              <a:solidFill>
                <a:schemeClr val="tx1"/>
              </a:solidFill>
              <a:miter lim="800000"/>
              <a:headEnd/>
              <a:tailEnd/>
            </a:ln>
            <a:effectLst/>
          </p:spPr>
          <p:txBody>
            <a:bodyPr wrap="none" anchor="ctr">
              <a:prstTxWarp prst="textNoShape">
                <a:avLst/>
              </a:prstTxWarp>
            </a:bodyPr>
            <a:lstStyle/>
            <a:p>
              <a:pPr algn="ctr"/>
              <a:r>
                <a:rPr lang="en-US" sz="2000"/>
                <a:t>Data</a:t>
              </a:r>
            </a:p>
            <a:p>
              <a:pPr algn="ctr"/>
              <a:r>
                <a:rPr lang="en-US" sz="2000"/>
                <a:t>memory</a:t>
              </a:r>
            </a:p>
          </p:txBody>
        </p:sp>
        <p:sp>
          <p:nvSpPr>
            <p:cNvPr id="2520089" name="Line 25"/>
            <p:cNvSpPr>
              <a:spLocks noChangeShapeType="1"/>
            </p:cNvSpPr>
            <p:nvPr/>
          </p:nvSpPr>
          <p:spPr bwMode="auto">
            <a:xfrm>
              <a:off x="3360" y="2860"/>
              <a:ext cx="0" cy="192"/>
            </a:xfrm>
            <a:prstGeom prst="line">
              <a:avLst/>
            </a:prstGeom>
            <a:noFill/>
            <a:ln w="28575">
              <a:solidFill>
                <a:schemeClr val="tx1"/>
              </a:solidFill>
              <a:round/>
              <a:headEnd/>
              <a:tailEnd/>
            </a:ln>
            <a:effectLst/>
          </p:spPr>
          <p:txBody>
            <a:bodyPr wrap="none" anchor="ctr">
              <a:prstTxWarp prst="textNoShape">
                <a:avLst/>
              </a:prstTxWarp>
            </a:bodyPr>
            <a:lstStyle/>
            <a:p>
              <a:endParaRPr lang="en-US"/>
            </a:p>
          </p:txBody>
        </p:sp>
        <p:sp>
          <p:nvSpPr>
            <p:cNvPr id="2520090" name="Line 26"/>
            <p:cNvSpPr>
              <a:spLocks noChangeShapeType="1"/>
            </p:cNvSpPr>
            <p:nvPr/>
          </p:nvSpPr>
          <p:spPr bwMode="auto">
            <a:xfrm>
              <a:off x="3360" y="3100"/>
              <a:ext cx="0" cy="192"/>
            </a:xfrm>
            <a:prstGeom prst="line">
              <a:avLst/>
            </a:prstGeom>
            <a:noFill/>
            <a:ln w="28575">
              <a:solidFill>
                <a:schemeClr val="tx1"/>
              </a:solidFill>
              <a:round/>
              <a:headEnd/>
              <a:tailEnd/>
            </a:ln>
            <a:effectLst/>
          </p:spPr>
          <p:txBody>
            <a:bodyPr wrap="none" anchor="ctr">
              <a:prstTxWarp prst="textNoShape">
                <a:avLst/>
              </a:prstTxWarp>
            </a:bodyPr>
            <a:lstStyle/>
            <a:p>
              <a:endParaRPr lang="en-US"/>
            </a:p>
          </p:txBody>
        </p:sp>
        <p:sp>
          <p:nvSpPr>
            <p:cNvPr id="2520091" name="Line 27"/>
            <p:cNvSpPr>
              <a:spLocks noChangeShapeType="1"/>
            </p:cNvSpPr>
            <p:nvPr/>
          </p:nvSpPr>
          <p:spPr bwMode="auto">
            <a:xfrm>
              <a:off x="3360" y="3292"/>
              <a:ext cx="1056" cy="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520092" name="Line 28"/>
            <p:cNvSpPr>
              <a:spLocks noChangeShapeType="1"/>
            </p:cNvSpPr>
            <p:nvPr/>
          </p:nvSpPr>
          <p:spPr bwMode="auto">
            <a:xfrm>
              <a:off x="5088" y="2610"/>
              <a:ext cx="192" cy="0"/>
            </a:xfrm>
            <a:prstGeom prst="line">
              <a:avLst/>
            </a:prstGeom>
            <a:noFill/>
            <a:ln w="28575">
              <a:solidFill>
                <a:schemeClr val="tx1"/>
              </a:solidFill>
              <a:round/>
              <a:headEnd/>
              <a:tailEnd/>
            </a:ln>
            <a:effectLst/>
          </p:spPr>
          <p:txBody>
            <a:bodyPr wrap="none" anchor="ctr">
              <a:prstTxWarp prst="textNoShape">
                <a:avLst/>
              </a:prstTxWarp>
            </a:bodyPr>
            <a:lstStyle/>
            <a:p>
              <a:endParaRPr lang="en-US"/>
            </a:p>
          </p:txBody>
        </p:sp>
        <p:sp>
          <p:nvSpPr>
            <p:cNvPr id="2520093" name="Line 29"/>
            <p:cNvSpPr>
              <a:spLocks noChangeShapeType="1"/>
            </p:cNvSpPr>
            <p:nvPr/>
          </p:nvSpPr>
          <p:spPr bwMode="auto">
            <a:xfrm flipV="1">
              <a:off x="5280" y="1804"/>
              <a:ext cx="0" cy="806"/>
            </a:xfrm>
            <a:prstGeom prst="line">
              <a:avLst/>
            </a:prstGeom>
            <a:noFill/>
            <a:ln w="28575">
              <a:solidFill>
                <a:schemeClr val="tx1"/>
              </a:solidFill>
              <a:round/>
              <a:headEnd/>
              <a:tailEnd/>
            </a:ln>
            <a:effectLst/>
          </p:spPr>
          <p:txBody>
            <a:bodyPr wrap="none" anchor="ctr">
              <a:prstTxWarp prst="textNoShape">
                <a:avLst/>
              </a:prstTxWarp>
            </a:bodyPr>
            <a:lstStyle/>
            <a:p>
              <a:endParaRPr lang="en-US"/>
            </a:p>
          </p:txBody>
        </p:sp>
        <p:sp>
          <p:nvSpPr>
            <p:cNvPr id="2520094" name="Line 30"/>
            <p:cNvSpPr>
              <a:spLocks noChangeShapeType="1"/>
            </p:cNvSpPr>
            <p:nvPr/>
          </p:nvSpPr>
          <p:spPr bwMode="auto">
            <a:xfrm flipH="1">
              <a:off x="2758" y="1804"/>
              <a:ext cx="2522" cy="0"/>
            </a:xfrm>
            <a:prstGeom prst="line">
              <a:avLst/>
            </a:prstGeom>
            <a:noFill/>
            <a:ln w="28575">
              <a:solidFill>
                <a:schemeClr val="tx1"/>
              </a:solidFill>
              <a:round/>
              <a:headEnd/>
              <a:tailEnd/>
            </a:ln>
            <a:effectLst/>
          </p:spPr>
          <p:txBody>
            <a:bodyPr wrap="none" anchor="ctr">
              <a:prstTxWarp prst="textNoShape">
                <a:avLst/>
              </a:prstTxWarp>
            </a:bodyPr>
            <a:lstStyle/>
            <a:p>
              <a:endParaRPr lang="en-US"/>
            </a:p>
          </p:txBody>
        </p:sp>
        <p:sp>
          <p:nvSpPr>
            <p:cNvPr id="2520095" name="Line 31"/>
            <p:cNvSpPr>
              <a:spLocks noChangeShapeType="1"/>
            </p:cNvSpPr>
            <p:nvPr/>
          </p:nvSpPr>
          <p:spPr bwMode="auto">
            <a:xfrm>
              <a:off x="2758" y="1804"/>
              <a:ext cx="0" cy="336"/>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520096" name="Text Box 32"/>
            <p:cNvSpPr txBox="1">
              <a:spLocks noChangeArrowheads="1"/>
            </p:cNvSpPr>
            <p:nvPr/>
          </p:nvSpPr>
          <p:spPr bwMode="auto">
            <a:xfrm>
              <a:off x="2228" y="3052"/>
              <a:ext cx="418" cy="250"/>
            </a:xfrm>
            <a:prstGeom prst="rect">
              <a:avLst/>
            </a:prstGeom>
            <a:noFill/>
            <a:ln w="28575">
              <a:noFill/>
              <a:miter lim="800000"/>
              <a:headEnd/>
              <a:tailEnd/>
            </a:ln>
            <a:effectLst/>
          </p:spPr>
          <p:txBody>
            <a:bodyPr wrap="none" anchor="ctr">
              <a:prstTxWarp prst="textNoShape">
                <a:avLst/>
              </a:prstTxWarp>
              <a:spAutoFit/>
            </a:bodyPr>
            <a:lstStyle/>
            <a:p>
              <a:pPr algn="ctr"/>
              <a:r>
                <a:rPr lang="en-US" sz="2000"/>
                <a:t>imm</a:t>
              </a:r>
            </a:p>
          </p:txBody>
        </p:sp>
        <p:sp>
          <p:nvSpPr>
            <p:cNvPr id="2520097" name="Line 33"/>
            <p:cNvSpPr>
              <a:spLocks noChangeShapeType="1"/>
            </p:cNvSpPr>
            <p:nvPr/>
          </p:nvSpPr>
          <p:spPr bwMode="auto">
            <a:xfrm>
              <a:off x="1344" y="2524"/>
              <a:ext cx="0" cy="528"/>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520098" name="AutoShape 34"/>
            <p:cNvSpPr>
              <a:spLocks noChangeArrowheads="1"/>
            </p:cNvSpPr>
            <p:nvPr/>
          </p:nvSpPr>
          <p:spPr bwMode="auto">
            <a:xfrm>
              <a:off x="864" y="3138"/>
              <a:ext cx="240" cy="510"/>
            </a:xfrm>
            <a:prstGeom prst="roundRect">
              <a:avLst>
                <a:gd name="adj" fmla="val 16667"/>
              </a:avLst>
            </a:prstGeom>
            <a:noFill/>
            <a:ln w="28575">
              <a:solidFill>
                <a:schemeClr val="tx1"/>
              </a:solidFill>
              <a:round/>
              <a:headEnd/>
              <a:tailEnd/>
            </a:ln>
            <a:effectLst/>
          </p:spPr>
          <p:txBody>
            <a:bodyPr wrap="none" anchor="ctr">
              <a:prstTxWarp prst="textNoShape">
                <a:avLst/>
              </a:prstTxWarp>
            </a:bodyPr>
            <a:lstStyle/>
            <a:p>
              <a:endParaRPr lang="en-US"/>
            </a:p>
          </p:txBody>
        </p:sp>
        <p:sp>
          <p:nvSpPr>
            <p:cNvPr id="2520099" name="Line 35"/>
            <p:cNvSpPr>
              <a:spLocks noChangeShapeType="1"/>
            </p:cNvSpPr>
            <p:nvPr/>
          </p:nvSpPr>
          <p:spPr bwMode="auto">
            <a:xfrm flipH="1">
              <a:off x="1104" y="3278"/>
              <a:ext cx="144" cy="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520100" name="Line 36"/>
            <p:cNvSpPr>
              <a:spLocks noChangeShapeType="1"/>
            </p:cNvSpPr>
            <p:nvPr/>
          </p:nvSpPr>
          <p:spPr bwMode="auto">
            <a:xfrm>
              <a:off x="2646" y="3081"/>
              <a:ext cx="0" cy="423"/>
            </a:xfrm>
            <a:prstGeom prst="line">
              <a:avLst/>
            </a:prstGeom>
            <a:noFill/>
            <a:ln w="28575">
              <a:solidFill>
                <a:schemeClr val="tx1"/>
              </a:solidFill>
              <a:round/>
              <a:headEnd/>
              <a:tailEnd/>
            </a:ln>
            <a:effectLst/>
          </p:spPr>
          <p:txBody>
            <a:bodyPr wrap="none" anchor="ctr">
              <a:prstTxWarp prst="textNoShape">
                <a:avLst/>
              </a:prstTxWarp>
            </a:bodyPr>
            <a:lstStyle/>
            <a:p>
              <a:endParaRPr lang="en-US"/>
            </a:p>
          </p:txBody>
        </p:sp>
        <p:sp>
          <p:nvSpPr>
            <p:cNvPr id="2520101" name="Line 37"/>
            <p:cNvSpPr>
              <a:spLocks noChangeShapeType="1"/>
            </p:cNvSpPr>
            <p:nvPr/>
          </p:nvSpPr>
          <p:spPr bwMode="auto">
            <a:xfrm flipH="1">
              <a:off x="1104" y="3504"/>
              <a:ext cx="1542" cy="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520102" name="Line 38"/>
            <p:cNvSpPr>
              <a:spLocks noChangeShapeType="1"/>
            </p:cNvSpPr>
            <p:nvPr/>
          </p:nvSpPr>
          <p:spPr bwMode="auto">
            <a:xfrm flipH="1">
              <a:off x="624" y="3388"/>
              <a:ext cx="240" cy="0"/>
            </a:xfrm>
            <a:prstGeom prst="line">
              <a:avLst/>
            </a:prstGeom>
            <a:noFill/>
            <a:ln w="28575">
              <a:solidFill>
                <a:schemeClr val="tx1"/>
              </a:solidFill>
              <a:round/>
              <a:headEnd/>
              <a:tailEnd/>
            </a:ln>
            <a:effectLst/>
          </p:spPr>
          <p:txBody>
            <a:bodyPr wrap="none" anchor="ctr">
              <a:prstTxWarp prst="textNoShape">
                <a:avLst/>
              </a:prstTxWarp>
            </a:bodyPr>
            <a:lstStyle/>
            <a:p>
              <a:endParaRPr lang="en-US"/>
            </a:p>
          </p:txBody>
        </p:sp>
        <p:sp>
          <p:nvSpPr>
            <p:cNvPr id="2520103" name="Line 39"/>
            <p:cNvSpPr>
              <a:spLocks noChangeShapeType="1"/>
            </p:cNvSpPr>
            <p:nvPr/>
          </p:nvSpPr>
          <p:spPr bwMode="auto">
            <a:xfrm flipV="1">
              <a:off x="624" y="2524"/>
              <a:ext cx="0" cy="864"/>
            </a:xfrm>
            <a:prstGeom prst="line">
              <a:avLst/>
            </a:prstGeom>
            <a:noFill/>
            <a:ln w="28575">
              <a:solidFill>
                <a:schemeClr val="tx1"/>
              </a:solidFill>
              <a:round/>
              <a:headEnd/>
              <a:tailEnd/>
            </a:ln>
            <a:effectLst/>
          </p:spPr>
          <p:txBody>
            <a:bodyPr wrap="none" anchor="ctr">
              <a:prstTxWarp prst="textNoShape">
                <a:avLst/>
              </a:prstTxWarp>
            </a:bodyPr>
            <a:lstStyle/>
            <a:p>
              <a:endParaRPr lang="en-US"/>
            </a:p>
          </p:txBody>
        </p:sp>
        <p:sp>
          <p:nvSpPr>
            <p:cNvPr id="2520104" name="Line 40"/>
            <p:cNvSpPr>
              <a:spLocks noChangeShapeType="1"/>
            </p:cNvSpPr>
            <p:nvPr/>
          </p:nvSpPr>
          <p:spPr bwMode="auto">
            <a:xfrm>
              <a:off x="624" y="2524"/>
              <a:ext cx="240" cy="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520082" name="Text Box 18"/>
            <p:cNvSpPr txBox="1">
              <a:spLocks noChangeArrowheads="1"/>
            </p:cNvSpPr>
            <p:nvPr/>
          </p:nvSpPr>
          <p:spPr bwMode="auto">
            <a:xfrm>
              <a:off x="3723" y="2529"/>
              <a:ext cx="427" cy="250"/>
            </a:xfrm>
            <a:prstGeom prst="rect">
              <a:avLst/>
            </a:prstGeom>
            <a:noFill/>
            <a:ln w="12700">
              <a:noFill/>
              <a:miter lim="800000"/>
              <a:headEnd/>
              <a:tailEnd/>
            </a:ln>
            <a:effectLst/>
          </p:spPr>
          <p:txBody>
            <a:bodyPr wrap="none">
              <a:prstTxWarp prst="textNoShape">
                <a:avLst/>
              </a:prstTxWarp>
              <a:spAutoFit/>
            </a:bodyPr>
            <a:lstStyle/>
            <a:p>
              <a:pPr algn="ctr"/>
              <a:r>
                <a:rPr lang="en-US" sz="2000" dirty="0"/>
                <a:t>ALU</a:t>
              </a:r>
              <a:endParaRPr lang="en-US" sz="2400" dirty="0">
                <a:solidFill>
                  <a:schemeClr val="tx1"/>
                </a:solidFill>
                <a:latin typeface="Times" pitchFamily="-65" charset="0"/>
              </a:endParaRPr>
            </a:p>
          </p:txBody>
        </p:sp>
      </p:grpSp>
      <p:grpSp>
        <p:nvGrpSpPr>
          <p:cNvPr id="3" name="Group 41"/>
          <p:cNvGrpSpPr>
            <a:grpSpLocks/>
          </p:cNvGrpSpPr>
          <p:nvPr/>
        </p:nvGrpSpPr>
        <p:grpSpPr bwMode="auto">
          <a:xfrm>
            <a:off x="914400" y="5105400"/>
            <a:ext cx="7391400" cy="1295400"/>
            <a:chOff x="576" y="3216"/>
            <a:chExt cx="4656" cy="816"/>
          </a:xfrm>
        </p:grpSpPr>
        <p:sp>
          <p:nvSpPr>
            <p:cNvPr id="2520106" name="AutoShape 42"/>
            <p:cNvSpPr>
              <a:spLocks noChangeArrowheads="1"/>
            </p:cNvSpPr>
            <p:nvPr/>
          </p:nvSpPr>
          <p:spPr bwMode="auto">
            <a:xfrm>
              <a:off x="576" y="3696"/>
              <a:ext cx="4656" cy="336"/>
            </a:xfrm>
            <a:prstGeom prst="roundRect">
              <a:avLst>
                <a:gd name="adj" fmla="val 16667"/>
              </a:avLst>
            </a:prstGeom>
            <a:noFill/>
            <a:ln w="28575">
              <a:solidFill>
                <a:schemeClr val="tx1"/>
              </a:solidFill>
              <a:round/>
              <a:headEnd/>
              <a:tailEnd/>
            </a:ln>
            <a:effectLst/>
          </p:spPr>
          <p:txBody>
            <a:bodyPr wrap="none" anchor="ctr">
              <a:prstTxWarp prst="textNoShape">
                <a:avLst/>
              </a:prstTxWarp>
            </a:bodyPr>
            <a:lstStyle/>
            <a:p>
              <a:pPr algn="ctr"/>
              <a:r>
                <a:rPr lang="en-US" sz="2800" b="1">
                  <a:solidFill>
                    <a:schemeClr val="accent2"/>
                  </a:solidFill>
                </a:rPr>
                <a:t>Controller</a:t>
              </a:r>
              <a:endParaRPr lang="en-US" sz="2000"/>
            </a:p>
          </p:txBody>
        </p:sp>
        <p:sp>
          <p:nvSpPr>
            <p:cNvPr id="2520107" name="Line 43"/>
            <p:cNvSpPr>
              <a:spLocks noChangeShapeType="1"/>
            </p:cNvSpPr>
            <p:nvPr/>
          </p:nvSpPr>
          <p:spPr bwMode="auto">
            <a:xfrm>
              <a:off x="1872" y="3216"/>
              <a:ext cx="0" cy="480"/>
            </a:xfrm>
            <a:prstGeom prst="line">
              <a:avLst/>
            </a:prstGeom>
            <a:noFill/>
            <a:ln w="28575">
              <a:solidFill>
                <a:schemeClr val="accent2"/>
              </a:solidFill>
              <a:round/>
              <a:headEnd/>
              <a:tailEnd type="triangle" w="med" len="med"/>
            </a:ln>
            <a:effectLst/>
          </p:spPr>
          <p:txBody>
            <a:bodyPr wrap="none" anchor="ctr">
              <a:prstTxWarp prst="textNoShape">
                <a:avLst/>
              </a:prstTxWarp>
            </a:bodyPr>
            <a:lstStyle/>
            <a:p>
              <a:endParaRPr lang="en-US"/>
            </a:p>
          </p:txBody>
        </p:sp>
        <p:sp>
          <p:nvSpPr>
            <p:cNvPr id="2520108" name="Text Box 44"/>
            <p:cNvSpPr txBox="1">
              <a:spLocks noChangeArrowheads="1"/>
            </p:cNvSpPr>
            <p:nvPr/>
          </p:nvSpPr>
          <p:spPr bwMode="auto">
            <a:xfrm>
              <a:off x="1884" y="3447"/>
              <a:ext cx="1077" cy="250"/>
            </a:xfrm>
            <a:prstGeom prst="rect">
              <a:avLst/>
            </a:prstGeom>
            <a:noFill/>
            <a:ln w="28575">
              <a:noFill/>
              <a:miter lim="800000"/>
              <a:headEnd/>
              <a:tailEnd/>
            </a:ln>
            <a:effectLst/>
          </p:spPr>
          <p:txBody>
            <a:bodyPr wrap="none" anchor="ctr">
              <a:prstTxWarp prst="textNoShape">
                <a:avLst/>
              </a:prstTxWarp>
              <a:spAutoFit/>
            </a:bodyPr>
            <a:lstStyle/>
            <a:p>
              <a:pPr algn="ctr"/>
              <a:r>
                <a:rPr lang="en-US" sz="2000">
                  <a:solidFill>
                    <a:schemeClr val="accent2"/>
                  </a:solidFill>
                </a:rPr>
                <a:t>opcode, funct</a:t>
              </a:r>
            </a:p>
          </p:txBody>
        </p:sp>
      </p:grpSp>
      <p:grpSp>
        <p:nvGrpSpPr>
          <p:cNvPr id="4" name="Group 45"/>
          <p:cNvGrpSpPr>
            <a:grpSpLocks/>
          </p:cNvGrpSpPr>
          <p:nvPr/>
        </p:nvGrpSpPr>
        <p:grpSpPr bwMode="auto">
          <a:xfrm>
            <a:off x="1066800" y="4556123"/>
            <a:ext cx="6400800" cy="1327150"/>
            <a:chOff x="672" y="2870"/>
            <a:chExt cx="4032" cy="836"/>
          </a:xfrm>
        </p:grpSpPr>
        <p:sp>
          <p:nvSpPr>
            <p:cNvPr id="2520110" name="Line 46"/>
            <p:cNvSpPr>
              <a:spLocks noChangeShapeType="1"/>
            </p:cNvSpPr>
            <p:nvPr/>
          </p:nvSpPr>
          <p:spPr bwMode="auto">
            <a:xfrm flipV="1">
              <a:off x="912" y="3572"/>
              <a:ext cx="0" cy="124"/>
            </a:xfrm>
            <a:prstGeom prst="line">
              <a:avLst/>
            </a:prstGeom>
            <a:noFill/>
            <a:ln w="12700">
              <a:solidFill>
                <a:schemeClr val="tx1"/>
              </a:solidFill>
              <a:round/>
              <a:headEnd/>
              <a:tailEnd type="arrow" w="med" len="med"/>
            </a:ln>
            <a:effectLst/>
          </p:spPr>
          <p:txBody>
            <a:bodyPr wrap="none" anchor="ctr">
              <a:prstTxWarp prst="textNoShape">
                <a:avLst/>
              </a:prstTxWarp>
            </a:bodyPr>
            <a:lstStyle/>
            <a:p>
              <a:endParaRPr lang="en-US"/>
            </a:p>
          </p:txBody>
        </p:sp>
        <p:sp>
          <p:nvSpPr>
            <p:cNvPr id="2520111" name="Line 47"/>
            <p:cNvSpPr>
              <a:spLocks noChangeShapeType="1"/>
            </p:cNvSpPr>
            <p:nvPr/>
          </p:nvSpPr>
          <p:spPr bwMode="auto">
            <a:xfrm flipV="1">
              <a:off x="672" y="2880"/>
              <a:ext cx="153" cy="817"/>
            </a:xfrm>
            <a:prstGeom prst="line">
              <a:avLst/>
            </a:prstGeom>
            <a:noFill/>
            <a:ln w="12700">
              <a:solidFill>
                <a:schemeClr val="tx1"/>
              </a:solidFill>
              <a:round/>
              <a:headEnd/>
              <a:tailEnd type="arrow" w="med" len="med"/>
            </a:ln>
            <a:effectLst/>
          </p:spPr>
          <p:txBody>
            <a:bodyPr wrap="none" anchor="ctr">
              <a:prstTxWarp prst="textNoShape">
                <a:avLst/>
              </a:prstTxWarp>
            </a:bodyPr>
            <a:lstStyle/>
            <a:p>
              <a:endParaRPr lang="en-US"/>
            </a:p>
          </p:txBody>
        </p:sp>
        <p:sp>
          <p:nvSpPr>
            <p:cNvPr id="2520112" name="Line 48"/>
            <p:cNvSpPr>
              <a:spLocks noChangeShapeType="1"/>
            </p:cNvSpPr>
            <p:nvPr/>
          </p:nvSpPr>
          <p:spPr bwMode="auto">
            <a:xfrm flipV="1">
              <a:off x="1296" y="3312"/>
              <a:ext cx="0" cy="384"/>
            </a:xfrm>
            <a:prstGeom prst="line">
              <a:avLst/>
            </a:prstGeom>
            <a:noFill/>
            <a:ln w="12700">
              <a:solidFill>
                <a:schemeClr val="tx1"/>
              </a:solidFill>
              <a:round/>
              <a:headEnd/>
              <a:tailEnd type="arrow" w="med" len="med"/>
            </a:ln>
            <a:effectLst/>
          </p:spPr>
          <p:txBody>
            <a:bodyPr wrap="none" anchor="ctr">
              <a:prstTxWarp prst="textNoShape">
                <a:avLst/>
              </a:prstTxWarp>
            </a:bodyPr>
            <a:lstStyle/>
            <a:p>
              <a:endParaRPr lang="en-US"/>
            </a:p>
          </p:txBody>
        </p:sp>
        <p:sp>
          <p:nvSpPr>
            <p:cNvPr id="2520113" name="Line 49"/>
            <p:cNvSpPr>
              <a:spLocks noChangeShapeType="1"/>
            </p:cNvSpPr>
            <p:nvPr/>
          </p:nvSpPr>
          <p:spPr bwMode="auto">
            <a:xfrm flipV="1">
              <a:off x="1726" y="3216"/>
              <a:ext cx="2" cy="466"/>
            </a:xfrm>
            <a:prstGeom prst="line">
              <a:avLst/>
            </a:prstGeom>
            <a:noFill/>
            <a:ln w="12700">
              <a:solidFill>
                <a:schemeClr val="tx1"/>
              </a:solidFill>
              <a:round/>
              <a:headEnd/>
              <a:tailEnd type="arrow" w="med" len="med"/>
            </a:ln>
            <a:effectLst/>
          </p:spPr>
          <p:txBody>
            <a:bodyPr wrap="none" anchor="ctr">
              <a:prstTxWarp prst="textNoShape">
                <a:avLst/>
              </a:prstTxWarp>
            </a:bodyPr>
            <a:lstStyle/>
            <a:p>
              <a:endParaRPr lang="en-US"/>
            </a:p>
          </p:txBody>
        </p:sp>
        <p:sp>
          <p:nvSpPr>
            <p:cNvPr id="2520114" name="Line 50"/>
            <p:cNvSpPr>
              <a:spLocks noChangeShapeType="1"/>
            </p:cNvSpPr>
            <p:nvPr/>
          </p:nvSpPr>
          <p:spPr bwMode="auto">
            <a:xfrm flipV="1">
              <a:off x="3072" y="2870"/>
              <a:ext cx="0" cy="826"/>
            </a:xfrm>
            <a:prstGeom prst="line">
              <a:avLst/>
            </a:prstGeom>
            <a:noFill/>
            <a:ln w="12700">
              <a:solidFill>
                <a:schemeClr val="tx1"/>
              </a:solidFill>
              <a:round/>
              <a:headEnd/>
              <a:tailEnd type="arrow" w="med" len="med"/>
            </a:ln>
            <a:effectLst/>
          </p:spPr>
          <p:txBody>
            <a:bodyPr wrap="none" anchor="ctr">
              <a:prstTxWarp prst="textNoShape">
                <a:avLst/>
              </a:prstTxWarp>
            </a:bodyPr>
            <a:lstStyle/>
            <a:p>
              <a:endParaRPr lang="en-US"/>
            </a:p>
          </p:txBody>
        </p:sp>
        <p:sp>
          <p:nvSpPr>
            <p:cNvPr id="2520115" name="Line 51"/>
            <p:cNvSpPr>
              <a:spLocks noChangeShapeType="1"/>
            </p:cNvSpPr>
            <p:nvPr/>
          </p:nvSpPr>
          <p:spPr bwMode="auto">
            <a:xfrm flipV="1">
              <a:off x="3840" y="2936"/>
              <a:ext cx="0" cy="760"/>
            </a:xfrm>
            <a:prstGeom prst="line">
              <a:avLst/>
            </a:prstGeom>
            <a:noFill/>
            <a:ln w="12700">
              <a:solidFill>
                <a:schemeClr val="tx1"/>
              </a:solidFill>
              <a:round/>
              <a:headEnd/>
              <a:tailEnd type="arrow" w="med" len="med"/>
            </a:ln>
            <a:effectLst/>
          </p:spPr>
          <p:txBody>
            <a:bodyPr wrap="none" anchor="ctr">
              <a:prstTxWarp prst="textNoShape">
                <a:avLst/>
              </a:prstTxWarp>
            </a:bodyPr>
            <a:lstStyle/>
            <a:p>
              <a:endParaRPr lang="en-US"/>
            </a:p>
          </p:txBody>
        </p:sp>
        <p:sp>
          <p:nvSpPr>
            <p:cNvPr id="2520116" name="Line 52"/>
            <p:cNvSpPr>
              <a:spLocks noChangeShapeType="1"/>
            </p:cNvSpPr>
            <p:nvPr/>
          </p:nvSpPr>
          <p:spPr bwMode="auto">
            <a:xfrm flipV="1">
              <a:off x="4704" y="3312"/>
              <a:ext cx="0" cy="394"/>
            </a:xfrm>
            <a:prstGeom prst="line">
              <a:avLst/>
            </a:prstGeom>
            <a:noFill/>
            <a:ln w="12700">
              <a:solidFill>
                <a:schemeClr val="tx1"/>
              </a:solidFill>
              <a:round/>
              <a:headEnd/>
              <a:tailEnd type="arrow" w="med" len="med"/>
            </a:ln>
            <a:effectLst/>
          </p:spPr>
          <p:txBody>
            <a:bodyPr wrap="none" anchor="ctr">
              <a:prstTxWarp prst="textNoShape">
                <a:avLst/>
              </a:prstTxWarp>
            </a:bodyPr>
            <a:lstStyle/>
            <a:p>
              <a:endParaRPr lang="en-US"/>
            </a:p>
          </p:txBody>
        </p:sp>
      </p:gr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a:t>How to Design a Processor: step-by-step</a:t>
            </a:r>
          </a:p>
        </p:txBody>
      </p:sp>
      <p:sp>
        <p:nvSpPr>
          <p:cNvPr id="2554883" name="Rectangle 3"/>
          <p:cNvSpPr>
            <a:spLocks noGrp="1" noChangeArrowheads="1"/>
          </p:cNvSpPr>
          <p:nvPr>
            <p:ph type="body" idx="1"/>
          </p:nvPr>
        </p:nvSpPr>
        <p:spPr/>
        <p:txBody>
          <a:bodyPr/>
          <a:lstStyle/>
          <a:p>
            <a:pPr marL="525463" indent="-457200">
              <a:buFont typeface="+mj-lt"/>
              <a:buAutoNum type="arabicPeriod"/>
            </a:pPr>
            <a:r>
              <a:rPr lang="en-US" sz="2400" dirty="0"/>
              <a:t>Analyze instruction set architecture (ISA) </a:t>
            </a:r>
            <a:br>
              <a:rPr lang="en-US" sz="2400" dirty="0"/>
            </a:br>
            <a:r>
              <a:rPr lang="en-US" sz="2400" dirty="0" err="1">
                <a:sym typeface="Symbol" pitchFamily="-65" charset="2"/>
              </a:rPr>
              <a:t></a:t>
            </a:r>
            <a:r>
              <a:rPr lang="en-US" sz="2400" dirty="0"/>
              <a:t> </a:t>
            </a:r>
            <a:r>
              <a:rPr lang="en-US" sz="2400" dirty="0" err="1"/>
              <a:t>datapath</a:t>
            </a:r>
            <a:r>
              <a:rPr lang="en-US" sz="2400" dirty="0"/>
              <a:t> </a:t>
            </a:r>
            <a:r>
              <a:rPr lang="en-US" sz="2400" dirty="0">
                <a:solidFill>
                  <a:schemeClr val="accent2"/>
                </a:solidFill>
              </a:rPr>
              <a:t>requirements</a:t>
            </a:r>
          </a:p>
          <a:p>
            <a:pPr marL="911225" lvl="1" indent="-457200">
              <a:buFont typeface="+mj-lt"/>
              <a:buAutoNum type="arabicPeriod"/>
            </a:pPr>
            <a:r>
              <a:rPr lang="en-US" sz="2000" dirty="0"/>
              <a:t>meaning of each instruction is given by the </a:t>
            </a:r>
            <a:r>
              <a:rPr lang="en-US" sz="2000" dirty="0">
                <a:solidFill>
                  <a:schemeClr val="accent2"/>
                </a:solidFill>
              </a:rPr>
              <a:t>register transfers</a:t>
            </a:r>
          </a:p>
          <a:p>
            <a:pPr marL="911225" lvl="1" indent="-457200">
              <a:buFont typeface="+mj-lt"/>
              <a:buAutoNum type="arabicPeriod"/>
            </a:pPr>
            <a:r>
              <a:rPr lang="en-US" sz="2000" dirty="0" err="1"/>
              <a:t>datapath</a:t>
            </a:r>
            <a:r>
              <a:rPr lang="en-US" sz="2000" dirty="0"/>
              <a:t> must include storage element for ISA registers</a:t>
            </a:r>
          </a:p>
          <a:p>
            <a:pPr marL="911225" lvl="1" indent="-457200">
              <a:buFont typeface="+mj-lt"/>
              <a:buAutoNum type="arabicPeriod"/>
            </a:pPr>
            <a:r>
              <a:rPr lang="en-US" sz="2000" dirty="0" err="1"/>
              <a:t>datapath</a:t>
            </a:r>
            <a:r>
              <a:rPr lang="en-US" sz="2000" dirty="0"/>
              <a:t> must support each register transfer</a:t>
            </a:r>
          </a:p>
          <a:p>
            <a:pPr marL="525463" indent="-457200">
              <a:buFont typeface="+mj-lt"/>
              <a:buAutoNum type="arabicPeriod"/>
            </a:pPr>
            <a:r>
              <a:rPr lang="en-US" sz="2400" dirty="0"/>
              <a:t>Select set of </a:t>
            </a:r>
            <a:r>
              <a:rPr lang="en-US" sz="2400" dirty="0" err="1"/>
              <a:t>datapath</a:t>
            </a:r>
            <a:r>
              <a:rPr lang="en-US" sz="2400" dirty="0"/>
              <a:t> components </a:t>
            </a:r>
            <a:r>
              <a:rPr lang="en-US" sz="2400" dirty="0">
                <a:solidFill>
                  <a:schemeClr val="bg2"/>
                </a:solidFill>
              </a:rPr>
              <a:t>and establish clocking methodology</a:t>
            </a:r>
          </a:p>
          <a:p>
            <a:pPr marL="525463" indent="-457200">
              <a:buFont typeface="+mj-lt"/>
              <a:buAutoNum type="arabicPeriod"/>
            </a:pPr>
            <a:r>
              <a:rPr lang="en-US" sz="2400" dirty="0"/>
              <a:t>Assemble </a:t>
            </a:r>
            <a:r>
              <a:rPr lang="en-US" sz="2400" dirty="0" err="1"/>
              <a:t>datapath</a:t>
            </a:r>
            <a:r>
              <a:rPr lang="en-US" sz="2400" dirty="0"/>
              <a:t> meeting requirements</a:t>
            </a:r>
          </a:p>
          <a:p>
            <a:pPr marL="525463" indent="-457200">
              <a:buFont typeface="+mj-lt"/>
              <a:buAutoNum type="arabicPeriod"/>
            </a:pPr>
            <a:r>
              <a:rPr lang="en-US" sz="2400" dirty="0">
                <a:solidFill>
                  <a:schemeClr val="bg2"/>
                </a:solidFill>
              </a:rPr>
              <a:t>Analyze implementation of each instruction to determine setting of control points that effects the register transfer.</a:t>
            </a:r>
          </a:p>
          <a:p>
            <a:pPr marL="525463" indent="-457200">
              <a:buFont typeface="+mj-lt"/>
              <a:buAutoNum type="arabicPeriod"/>
            </a:pPr>
            <a:r>
              <a:rPr lang="en-US" sz="2400" dirty="0">
                <a:solidFill>
                  <a:schemeClr val="bg2"/>
                </a:solidFill>
              </a:rPr>
              <a:t>Assemble the control logic</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6931" name="Rectangle 3"/>
          <p:cNvSpPr>
            <a:spLocks noGrp="1" noChangeArrowheads="1"/>
          </p:cNvSpPr>
          <p:nvPr>
            <p:ph type="body" idx="1"/>
          </p:nvPr>
        </p:nvSpPr>
        <p:spPr>
          <a:xfrm>
            <a:off x="457200" y="1143000"/>
            <a:ext cx="8686800" cy="5299075"/>
          </a:xfrm>
          <a:noFill/>
          <a:ln/>
        </p:spPr>
        <p:txBody>
          <a:bodyPr/>
          <a:lstStyle/>
          <a:p>
            <a:pPr>
              <a:lnSpc>
                <a:spcPct val="70000"/>
              </a:lnSpc>
              <a:spcBef>
                <a:spcPct val="30000"/>
              </a:spcBef>
            </a:pPr>
            <a:r>
              <a:rPr lang="en-US" sz="2400" dirty="0"/>
              <a:t>All MIPS instructions are 32 bits long.  3 formats:</a:t>
            </a:r>
            <a:br>
              <a:rPr lang="en-US" sz="2400" dirty="0"/>
            </a:br>
            <a:endParaRPr lang="en-US" sz="2400" dirty="0"/>
          </a:p>
          <a:p>
            <a:pPr marL="508000" lvl="1">
              <a:lnSpc>
                <a:spcPct val="70000"/>
              </a:lnSpc>
              <a:spcBef>
                <a:spcPct val="30000"/>
              </a:spcBef>
            </a:pPr>
            <a:r>
              <a:rPr lang="en-US" sz="2000" dirty="0"/>
              <a:t>R-type</a:t>
            </a:r>
            <a:br>
              <a:rPr lang="en-US" sz="2000" dirty="0"/>
            </a:br>
            <a:endParaRPr lang="en-US" sz="2000" dirty="0"/>
          </a:p>
          <a:p>
            <a:pPr marL="508000" lvl="1">
              <a:lnSpc>
                <a:spcPct val="70000"/>
              </a:lnSpc>
              <a:spcBef>
                <a:spcPct val="30000"/>
              </a:spcBef>
            </a:pPr>
            <a:endParaRPr lang="en-US" sz="2800" dirty="0"/>
          </a:p>
          <a:p>
            <a:pPr marL="508000" lvl="1">
              <a:lnSpc>
                <a:spcPct val="70000"/>
              </a:lnSpc>
              <a:spcBef>
                <a:spcPct val="30000"/>
              </a:spcBef>
            </a:pPr>
            <a:r>
              <a:rPr lang="en-US" sz="2000" dirty="0"/>
              <a:t>I-type</a:t>
            </a:r>
            <a:br>
              <a:rPr lang="en-US" sz="2000" dirty="0"/>
            </a:br>
            <a:endParaRPr lang="en-US" sz="2000" dirty="0"/>
          </a:p>
          <a:p>
            <a:pPr marL="508000" lvl="1">
              <a:lnSpc>
                <a:spcPct val="70000"/>
              </a:lnSpc>
              <a:spcBef>
                <a:spcPct val="30000"/>
              </a:spcBef>
            </a:pPr>
            <a:endParaRPr lang="en-US" sz="2800" dirty="0"/>
          </a:p>
          <a:p>
            <a:pPr marL="508000" lvl="1">
              <a:lnSpc>
                <a:spcPct val="70000"/>
              </a:lnSpc>
              <a:spcBef>
                <a:spcPct val="30000"/>
              </a:spcBef>
            </a:pPr>
            <a:r>
              <a:rPr lang="en-US" sz="2000" dirty="0"/>
              <a:t>J-type</a:t>
            </a:r>
            <a:br>
              <a:rPr lang="en-US" sz="2000" dirty="0"/>
            </a:br>
            <a:endParaRPr lang="en-US" sz="2400" dirty="0"/>
          </a:p>
          <a:p>
            <a:pPr>
              <a:lnSpc>
                <a:spcPct val="70000"/>
              </a:lnSpc>
              <a:spcBef>
                <a:spcPct val="30000"/>
              </a:spcBef>
            </a:pPr>
            <a:r>
              <a:rPr lang="en-US" sz="2400" dirty="0"/>
              <a:t>The different fields are:</a:t>
            </a:r>
          </a:p>
          <a:p>
            <a:pPr marL="508000" lvl="1">
              <a:lnSpc>
                <a:spcPct val="70000"/>
              </a:lnSpc>
              <a:spcBef>
                <a:spcPct val="30000"/>
              </a:spcBef>
            </a:pPr>
            <a:r>
              <a:rPr lang="en-US" sz="2000" dirty="0">
                <a:solidFill>
                  <a:schemeClr val="accent1"/>
                </a:solidFill>
              </a:rPr>
              <a:t>op</a:t>
            </a:r>
            <a:r>
              <a:rPr lang="en-US" sz="2000" dirty="0"/>
              <a:t>: operation (“</a:t>
            </a:r>
            <a:r>
              <a:rPr lang="en-US" sz="2000" dirty="0" err="1"/>
              <a:t>opcode</a:t>
            </a:r>
            <a:r>
              <a:rPr lang="en-US" sz="2000" dirty="0"/>
              <a:t>”) of the instruction</a:t>
            </a:r>
          </a:p>
          <a:p>
            <a:pPr marL="508000" lvl="1">
              <a:lnSpc>
                <a:spcPct val="70000"/>
              </a:lnSpc>
              <a:spcBef>
                <a:spcPct val="30000"/>
              </a:spcBef>
            </a:pPr>
            <a:r>
              <a:rPr lang="en-US" sz="2000" dirty="0" err="1">
                <a:solidFill>
                  <a:schemeClr val="accent2"/>
                </a:solidFill>
              </a:rPr>
              <a:t>rs</a:t>
            </a:r>
            <a:r>
              <a:rPr lang="en-US" sz="2000" dirty="0">
                <a:solidFill>
                  <a:schemeClr val="accent2"/>
                </a:solidFill>
              </a:rPr>
              <a:t>, </a:t>
            </a:r>
            <a:r>
              <a:rPr lang="en-US" sz="2000" dirty="0" err="1">
                <a:solidFill>
                  <a:schemeClr val="accent2"/>
                </a:solidFill>
              </a:rPr>
              <a:t>rt</a:t>
            </a:r>
            <a:r>
              <a:rPr lang="en-US" sz="2000" dirty="0">
                <a:solidFill>
                  <a:schemeClr val="accent2"/>
                </a:solidFill>
              </a:rPr>
              <a:t>, rd</a:t>
            </a:r>
            <a:r>
              <a:rPr lang="en-US" sz="2000" dirty="0"/>
              <a:t>: the source and destination register </a:t>
            </a:r>
            <a:r>
              <a:rPr lang="en-US" sz="2000" dirty="0" err="1"/>
              <a:t>specifiers</a:t>
            </a:r>
            <a:endParaRPr lang="en-US" sz="2000" dirty="0"/>
          </a:p>
          <a:p>
            <a:pPr marL="508000" lvl="1">
              <a:lnSpc>
                <a:spcPct val="70000"/>
              </a:lnSpc>
              <a:spcBef>
                <a:spcPct val="30000"/>
              </a:spcBef>
            </a:pPr>
            <a:r>
              <a:rPr lang="en-US" sz="2000" dirty="0" err="1">
                <a:solidFill>
                  <a:srgbClr val="008000"/>
                </a:solidFill>
              </a:rPr>
              <a:t>shamt</a:t>
            </a:r>
            <a:r>
              <a:rPr lang="en-US" sz="2000" dirty="0"/>
              <a:t>: shift amount</a:t>
            </a:r>
          </a:p>
          <a:p>
            <a:pPr marL="508000" lvl="1">
              <a:lnSpc>
                <a:spcPct val="70000"/>
              </a:lnSpc>
              <a:spcBef>
                <a:spcPct val="30000"/>
              </a:spcBef>
            </a:pPr>
            <a:r>
              <a:rPr lang="en-US" sz="2000" dirty="0" err="1">
                <a:solidFill>
                  <a:srgbClr val="FFFF00"/>
                </a:solidFill>
              </a:rPr>
              <a:t>funct</a:t>
            </a:r>
            <a:r>
              <a:rPr lang="en-US" sz="2000" dirty="0"/>
              <a:t>: selects the variant of the operation in the “op” field</a:t>
            </a:r>
          </a:p>
          <a:p>
            <a:pPr marL="508000" lvl="1">
              <a:lnSpc>
                <a:spcPct val="70000"/>
              </a:lnSpc>
              <a:spcBef>
                <a:spcPct val="30000"/>
              </a:spcBef>
            </a:pPr>
            <a:r>
              <a:rPr lang="en-US" sz="2000" dirty="0">
                <a:solidFill>
                  <a:schemeClr val="hlink"/>
                </a:solidFill>
              </a:rPr>
              <a:t>address / immediate</a:t>
            </a:r>
            <a:r>
              <a:rPr lang="en-US" sz="2000" dirty="0"/>
              <a:t>: address offset or immediate value</a:t>
            </a:r>
          </a:p>
          <a:p>
            <a:pPr marL="508000" lvl="1">
              <a:lnSpc>
                <a:spcPct val="70000"/>
              </a:lnSpc>
              <a:spcBef>
                <a:spcPct val="30000"/>
              </a:spcBef>
            </a:pPr>
            <a:r>
              <a:rPr lang="en-US" sz="2000" dirty="0">
                <a:solidFill>
                  <a:schemeClr val="accent4"/>
                </a:solidFill>
              </a:rPr>
              <a:t>target address</a:t>
            </a:r>
            <a:r>
              <a:rPr lang="en-US" sz="2000" dirty="0"/>
              <a:t>: target address of jump instruction </a:t>
            </a:r>
          </a:p>
        </p:txBody>
      </p:sp>
      <p:grpSp>
        <p:nvGrpSpPr>
          <p:cNvPr id="2" name="Group 4"/>
          <p:cNvGrpSpPr>
            <a:grpSpLocks/>
          </p:cNvGrpSpPr>
          <p:nvPr/>
        </p:nvGrpSpPr>
        <p:grpSpPr bwMode="auto">
          <a:xfrm>
            <a:off x="2500313" y="3171825"/>
            <a:ext cx="6302375" cy="942975"/>
            <a:chOff x="1575" y="1824"/>
            <a:chExt cx="3970" cy="594"/>
          </a:xfrm>
        </p:grpSpPr>
        <p:sp>
          <p:nvSpPr>
            <p:cNvPr id="2556933" name="Rectangle 5"/>
            <p:cNvSpPr>
              <a:spLocks noChangeArrowheads="1"/>
            </p:cNvSpPr>
            <p:nvPr/>
          </p:nvSpPr>
          <p:spPr bwMode="auto">
            <a:xfrm>
              <a:off x="1640" y="2024"/>
              <a:ext cx="3824" cy="176"/>
            </a:xfrm>
            <a:prstGeom prst="rect">
              <a:avLst/>
            </a:prstGeom>
            <a:noFill/>
            <a:ln w="25400">
              <a:solidFill>
                <a:schemeClr val="tx1"/>
              </a:solidFill>
              <a:miter lim="800000"/>
              <a:headEnd/>
              <a:tailEnd/>
            </a:ln>
            <a:effectLst/>
          </p:spPr>
          <p:txBody>
            <a:bodyPr wrap="none" anchor="ctr">
              <a:prstTxWarp prst="textNoShape">
                <a:avLst/>
              </a:prstTxWarp>
            </a:bodyPr>
            <a:lstStyle/>
            <a:p>
              <a:endParaRPr lang="en-US"/>
            </a:p>
          </p:txBody>
        </p:sp>
        <p:grpSp>
          <p:nvGrpSpPr>
            <p:cNvPr id="3" name="Group 6"/>
            <p:cNvGrpSpPr>
              <a:grpSpLocks/>
            </p:cNvGrpSpPr>
            <p:nvPr/>
          </p:nvGrpSpPr>
          <p:grpSpPr bwMode="auto">
            <a:xfrm>
              <a:off x="1636" y="2016"/>
              <a:ext cx="664" cy="210"/>
              <a:chOff x="1636" y="2016"/>
              <a:chExt cx="664" cy="210"/>
            </a:xfrm>
          </p:grpSpPr>
          <p:sp>
            <p:nvSpPr>
              <p:cNvPr id="2556935" name="Rectangle 7"/>
              <p:cNvSpPr>
                <a:spLocks noChangeArrowheads="1"/>
              </p:cNvSpPr>
              <p:nvPr/>
            </p:nvSpPr>
            <p:spPr bwMode="auto">
              <a:xfrm>
                <a:off x="1636" y="2020"/>
                <a:ext cx="664"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6936" name="Rectangle 8"/>
              <p:cNvSpPr>
                <a:spLocks noChangeArrowheads="1"/>
              </p:cNvSpPr>
              <p:nvPr/>
            </p:nvSpPr>
            <p:spPr bwMode="auto">
              <a:xfrm>
                <a:off x="1833" y="2016"/>
                <a:ext cx="249"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latin typeface="Times" pitchFamily="-65" charset="0"/>
                  </a:rPr>
                  <a:t>op</a:t>
                </a:r>
                <a:endParaRPr lang="en-US" sz="1600" b="1">
                  <a:solidFill>
                    <a:schemeClr val="tx1"/>
                  </a:solidFill>
                  <a:latin typeface="Times" pitchFamily="-65" charset="0"/>
                </a:endParaRPr>
              </a:p>
            </p:txBody>
          </p:sp>
        </p:grpSp>
        <p:sp>
          <p:nvSpPr>
            <p:cNvPr id="2556937" name="Rectangle 9"/>
            <p:cNvSpPr>
              <a:spLocks noChangeArrowheads="1"/>
            </p:cNvSpPr>
            <p:nvPr/>
          </p:nvSpPr>
          <p:spPr bwMode="auto">
            <a:xfrm>
              <a:off x="2308" y="2020"/>
              <a:ext cx="3160"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6938" name="Rectangle 10"/>
            <p:cNvSpPr>
              <a:spLocks noChangeArrowheads="1"/>
            </p:cNvSpPr>
            <p:nvPr/>
          </p:nvSpPr>
          <p:spPr bwMode="auto">
            <a:xfrm>
              <a:off x="3314" y="2016"/>
              <a:ext cx="893"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dirty="0">
                  <a:solidFill>
                    <a:schemeClr val="accent4"/>
                  </a:solidFill>
                  <a:latin typeface="Times" pitchFamily="-65" charset="0"/>
                </a:rPr>
                <a:t>target address</a:t>
              </a:r>
            </a:p>
          </p:txBody>
        </p:sp>
        <p:sp>
          <p:nvSpPr>
            <p:cNvPr id="2556939" name="Rectangle 11"/>
            <p:cNvSpPr>
              <a:spLocks noChangeArrowheads="1"/>
            </p:cNvSpPr>
            <p:nvPr/>
          </p:nvSpPr>
          <p:spPr bwMode="auto">
            <a:xfrm>
              <a:off x="5367" y="1824"/>
              <a:ext cx="178"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0</a:t>
              </a:r>
            </a:p>
          </p:txBody>
        </p:sp>
        <p:sp>
          <p:nvSpPr>
            <p:cNvPr id="2556940" name="Rectangle 12"/>
            <p:cNvSpPr>
              <a:spLocks noChangeArrowheads="1"/>
            </p:cNvSpPr>
            <p:nvPr/>
          </p:nvSpPr>
          <p:spPr bwMode="auto">
            <a:xfrm>
              <a:off x="2103" y="1824"/>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26</a:t>
              </a:r>
            </a:p>
          </p:txBody>
        </p:sp>
        <p:sp>
          <p:nvSpPr>
            <p:cNvPr id="2556941" name="Rectangle 13"/>
            <p:cNvSpPr>
              <a:spLocks noChangeArrowheads="1"/>
            </p:cNvSpPr>
            <p:nvPr/>
          </p:nvSpPr>
          <p:spPr bwMode="auto">
            <a:xfrm>
              <a:off x="1575" y="1824"/>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31</a:t>
              </a:r>
            </a:p>
          </p:txBody>
        </p:sp>
        <p:sp>
          <p:nvSpPr>
            <p:cNvPr id="2556942" name="Rectangle 14"/>
            <p:cNvSpPr>
              <a:spLocks noChangeArrowheads="1"/>
            </p:cNvSpPr>
            <p:nvPr/>
          </p:nvSpPr>
          <p:spPr bwMode="auto">
            <a:xfrm>
              <a:off x="1815" y="2208"/>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6 bits</a:t>
              </a:r>
            </a:p>
          </p:txBody>
        </p:sp>
        <p:sp>
          <p:nvSpPr>
            <p:cNvPr id="2556943" name="Rectangle 15"/>
            <p:cNvSpPr>
              <a:spLocks noChangeArrowheads="1"/>
            </p:cNvSpPr>
            <p:nvPr/>
          </p:nvSpPr>
          <p:spPr bwMode="auto">
            <a:xfrm>
              <a:off x="3591" y="2208"/>
              <a:ext cx="459"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26 bits</a:t>
              </a:r>
            </a:p>
          </p:txBody>
        </p:sp>
      </p:grpSp>
      <p:grpSp>
        <p:nvGrpSpPr>
          <p:cNvPr id="4" name="Group 16"/>
          <p:cNvGrpSpPr>
            <a:grpSpLocks/>
          </p:cNvGrpSpPr>
          <p:nvPr/>
        </p:nvGrpSpPr>
        <p:grpSpPr bwMode="auto">
          <a:xfrm>
            <a:off x="2500313" y="1495425"/>
            <a:ext cx="6302375" cy="942975"/>
            <a:chOff x="1575" y="768"/>
            <a:chExt cx="3970" cy="594"/>
          </a:xfrm>
        </p:grpSpPr>
        <p:grpSp>
          <p:nvGrpSpPr>
            <p:cNvPr id="5" name="Group 17"/>
            <p:cNvGrpSpPr>
              <a:grpSpLocks/>
            </p:cNvGrpSpPr>
            <p:nvPr/>
          </p:nvGrpSpPr>
          <p:grpSpPr bwMode="auto">
            <a:xfrm>
              <a:off x="1575" y="768"/>
              <a:ext cx="3970" cy="404"/>
              <a:chOff x="1575" y="768"/>
              <a:chExt cx="3970" cy="404"/>
            </a:xfrm>
          </p:grpSpPr>
          <p:grpSp>
            <p:nvGrpSpPr>
              <p:cNvPr id="6" name="Group 18"/>
              <p:cNvGrpSpPr>
                <a:grpSpLocks/>
              </p:cNvGrpSpPr>
              <p:nvPr/>
            </p:nvGrpSpPr>
            <p:grpSpPr bwMode="auto">
              <a:xfrm>
                <a:off x="1636" y="960"/>
                <a:ext cx="3832" cy="212"/>
                <a:chOff x="1636" y="960"/>
                <a:chExt cx="3832" cy="212"/>
              </a:xfrm>
            </p:grpSpPr>
            <p:sp>
              <p:nvSpPr>
                <p:cNvPr id="2556947" name="Rectangle 19"/>
                <p:cNvSpPr>
                  <a:spLocks noChangeArrowheads="1"/>
                </p:cNvSpPr>
                <p:nvPr/>
              </p:nvSpPr>
              <p:spPr bwMode="auto">
                <a:xfrm>
                  <a:off x="1640" y="968"/>
                  <a:ext cx="3824" cy="176"/>
                </a:xfrm>
                <a:prstGeom prst="rect">
                  <a:avLst/>
                </a:prstGeom>
                <a:noFill/>
                <a:ln w="25400">
                  <a:solidFill>
                    <a:schemeClr val="tx1"/>
                  </a:solidFill>
                  <a:miter lim="800000"/>
                  <a:headEnd/>
                  <a:tailEnd/>
                </a:ln>
                <a:effectLst/>
              </p:spPr>
              <p:txBody>
                <a:bodyPr wrap="none" anchor="ctr">
                  <a:prstTxWarp prst="textNoShape">
                    <a:avLst/>
                  </a:prstTxWarp>
                </a:bodyPr>
                <a:lstStyle/>
                <a:p>
                  <a:endParaRPr lang="en-US"/>
                </a:p>
              </p:txBody>
            </p:sp>
            <p:grpSp>
              <p:nvGrpSpPr>
                <p:cNvPr id="7" name="Group 20"/>
                <p:cNvGrpSpPr>
                  <a:grpSpLocks/>
                </p:cNvGrpSpPr>
                <p:nvPr/>
              </p:nvGrpSpPr>
              <p:grpSpPr bwMode="auto">
                <a:xfrm>
                  <a:off x="1636" y="960"/>
                  <a:ext cx="3832" cy="212"/>
                  <a:chOff x="1636" y="960"/>
                  <a:chExt cx="3832" cy="212"/>
                </a:xfrm>
              </p:grpSpPr>
              <p:grpSp>
                <p:nvGrpSpPr>
                  <p:cNvPr id="8" name="Group 21"/>
                  <p:cNvGrpSpPr>
                    <a:grpSpLocks/>
                  </p:cNvGrpSpPr>
                  <p:nvPr/>
                </p:nvGrpSpPr>
                <p:grpSpPr bwMode="auto">
                  <a:xfrm>
                    <a:off x="1636" y="960"/>
                    <a:ext cx="664" cy="210"/>
                    <a:chOff x="1636" y="960"/>
                    <a:chExt cx="664" cy="210"/>
                  </a:xfrm>
                </p:grpSpPr>
                <p:sp>
                  <p:nvSpPr>
                    <p:cNvPr id="2556950" name="Rectangle 22"/>
                    <p:cNvSpPr>
                      <a:spLocks noChangeArrowheads="1"/>
                    </p:cNvSpPr>
                    <p:nvPr/>
                  </p:nvSpPr>
                  <p:spPr bwMode="auto">
                    <a:xfrm>
                      <a:off x="1636" y="964"/>
                      <a:ext cx="664"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6951" name="Rectangle 23"/>
                    <p:cNvSpPr>
                      <a:spLocks noChangeArrowheads="1"/>
                    </p:cNvSpPr>
                    <p:nvPr/>
                  </p:nvSpPr>
                  <p:spPr bwMode="auto">
                    <a:xfrm>
                      <a:off x="1833" y="960"/>
                      <a:ext cx="249"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latin typeface="Times" pitchFamily="-65" charset="0"/>
                        </a:rPr>
                        <a:t>op</a:t>
                      </a:r>
                      <a:endParaRPr lang="en-US" sz="1600" b="1">
                        <a:solidFill>
                          <a:schemeClr val="tx1"/>
                        </a:solidFill>
                        <a:latin typeface="Times" pitchFamily="-65" charset="0"/>
                      </a:endParaRPr>
                    </a:p>
                  </p:txBody>
                </p:sp>
              </p:grpSp>
              <p:grpSp>
                <p:nvGrpSpPr>
                  <p:cNvPr id="9" name="Group 24"/>
                  <p:cNvGrpSpPr>
                    <a:grpSpLocks/>
                  </p:cNvGrpSpPr>
                  <p:nvPr/>
                </p:nvGrpSpPr>
                <p:grpSpPr bwMode="auto">
                  <a:xfrm>
                    <a:off x="2308" y="960"/>
                    <a:ext cx="616" cy="210"/>
                    <a:chOff x="2308" y="960"/>
                    <a:chExt cx="616" cy="210"/>
                  </a:xfrm>
                </p:grpSpPr>
                <p:sp>
                  <p:nvSpPr>
                    <p:cNvPr id="2556953" name="Rectangle 25"/>
                    <p:cNvSpPr>
                      <a:spLocks noChangeArrowheads="1"/>
                    </p:cNvSpPr>
                    <p:nvPr/>
                  </p:nvSpPr>
                  <p:spPr bwMode="auto">
                    <a:xfrm>
                      <a:off x="2308" y="964"/>
                      <a:ext cx="616"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6954" name="Rectangle 26"/>
                    <p:cNvSpPr>
                      <a:spLocks noChangeArrowheads="1"/>
                    </p:cNvSpPr>
                    <p:nvPr/>
                  </p:nvSpPr>
                  <p:spPr bwMode="auto">
                    <a:xfrm>
                      <a:off x="2487" y="960"/>
                      <a:ext cx="221"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accent2"/>
                          </a:solidFill>
                          <a:latin typeface="Times" pitchFamily="-65" charset="0"/>
                        </a:rPr>
                        <a:t>rs</a:t>
                      </a:r>
                      <a:endParaRPr lang="en-US" sz="1600" b="1">
                        <a:solidFill>
                          <a:schemeClr val="tx1"/>
                        </a:solidFill>
                        <a:latin typeface="Times" pitchFamily="-65" charset="0"/>
                      </a:endParaRPr>
                    </a:p>
                  </p:txBody>
                </p:sp>
              </p:grpSp>
              <p:grpSp>
                <p:nvGrpSpPr>
                  <p:cNvPr id="10" name="Group 27"/>
                  <p:cNvGrpSpPr>
                    <a:grpSpLocks/>
                  </p:cNvGrpSpPr>
                  <p:nvPr/>
                </p:nvGrpSpPr>
                <p:grpSpPr bwMode="auto">
                  <a:xfrm>
                    <a:off x="2932" y="960"/>
                    <a:ext cx="616" cy="210"/>
                    <a:chOff x="2932" y="960"/>
                    <a:chExt cx="616" cy="210"/>
                  </a:xfrm>
                </p:grpSpPr>
                <p:sp>
                  <p:nvSpPr>
                    <p:cNvPr id="2556956" name="Rectangle 28"/>
                    <p:cNvSpPr>
                      <a:spLocks noChangeArrowheads="1"/>
                    </p:cNvSpPr>
                    <p:nvPr/>
                  </p:nvSpPr>
                  <p:spPr bwMode="auto">
                    <a:xfrm>
                      <a:off x="2932" y="964"/>
                      <a:ext cx="616"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6957" name="Rectangle 29"/>
                    <p:cNvSpPr>
                      <a:spLocks noChangeArrowheads="1"/>
                    </p:cNvSpPr>
                    <p:nvPr/>
                  </p:nvSpPr>
                  <p:spPr bwMode="auto">
                    <a:xfrm>
                      <a:off x="3111" y="960"/>
                      <a:ext cx="213"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accent2"/>
                          </a:solidFill>
                          <a:latin typeface="Times" pitchFamily="-65" charset="0"/>
                        </a:rPr>
                        <a:t>rt</a:t>
                      </a:r>
                      <a:endParaRPr lang="en-US" sz="1600" b="1">
                        <a:solidFill>
                          <a:schemeClr val="tx1"/>
                        </a:solidFill>
                        <a:latin typeface="Times" pitchFamily="-65" charset="0"/>
                      </a:endParaRPr>
                    </a:p>
                  </p:txBody>
                </p:sp>
              </p:grpSp>
              <p:grpSp>
                <p:nvGrpSpPr>
                  <p:cNvPr id="11" name="Group 30"/>
                  <p:cNvGrpSpPr>
                    <a:grpSpLocks/>
                  </p:cNvGrpSpPr>
                  <p:nvPr/>
                </p:nvGrpSpPr>
                <p:grpSpPr bwMode="auto">
                  <a:xfrm>
                    <a:off x="3556" y="960"/>
                    <a:ext cx="616" cy="210"/>
                    <a:chOff x="3556" y="960"/>
                    <a:chExt cx="616" cy="210"/>
                  </a:xfrm>
                </p:grpSpPr>
                <p:sp>
                  <p:nvSpPr>
                    <p:cNvPr id="2556959" name="Rectangle 31"/>
                    <p:cNvSpPr>
                      <a:spLocks noChangeArrowheads="1"/>
                    </p:cNvSpPr>
                    <p:nvPr/>
                  </p:nvSpPr>
                  <p:spPr bwMode="auto">
                    <a:xfrm>
                      <a:off x="3556" y="964"/>
                      <a:ext cx="616"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6960" name="Rectangle 32"/>
                    <p:cNvSpPr>
                      <a:spLocks noChangeArrowheads="1"/>
                    </p:cNvSpPr>
                    <p:nvPr/>
                  </p:nvSpPr>
                  <p:spPr bwMode="auto">
                    <a:xfrm>
                      <a:off x="3735" y="960"/>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accent2"/>
                          </a:solidFill>
                          <a:latin typeface="Times" pitchFamily="-65" charset="0"/>
                        </a:rPr>
                        <a:t>rd</a:t>
                      </a:r>
                      <a:endParaRPr lang="en-US" sz="1600" b="1">
                        <a:solidFill>
                          <a:schemeClr val="tx1"/>
                        </a:solidFill>
                        <a:latin typeface="Times" pitchFamily="-65" charset="0"/>
                      </a:endParaRPr>
                    </a:p>
                  </p:txBody>
                </p:sp>
              </p:grpSp>
              <p:grpSp>
                <p:nvGrpSpPr>
                  <p:cNvPr id="12" name="Group 33"/>
                  <p:cNvGrpSpPr>
                    <a:grpSpLocks/>
                  </p:cNvGrpSpPr>
                  <p:nvPr/>
                </p:nvGrpSpPr>
                <p:grpSpPr bwMode="auto">
                  <a:xfrm>
                    <a:off x="4180" y="960"/>
                    <a:ext cx="616" cy="210"/>
                    <a:chOff x="4180" y="960"/>
                    <a:chExt cx="616" cy="210"/>
                  </a:xfrm>
                </p:grpSpPr>
                <p:sp>
                  <p:nvSpPr>
                    <p:cNvPr id="2556962" name="Rectangle 34"/>
                    <p:cNvSpPr>
                      <a:spLocks noChangeArrowheads="1"/>
                    </p:cNvSpPr>
                    <p:nvPr/>
                  </p:nvSpPr>
                  <p:spPr bwMode="auto">
                    <a:xfrm>
                      <a:off x="4180" y="964"/>
                      <a:ext cx="616"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6963" name="Rectangle 35"/>
                    <p:cNvSpPr>
                      <a:spLocks noChangeArrowheads="1"/>
                    </p:cNvSpPr>
                    <p:nvPr/>
                  </p:nvSpPr>
                  <p:spPr bwMode="auto">
                    <a:xfrm>
                      <a:off x="4263" y="960"/>
                      <a:ext cx="448"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dirty="0" err="1">
                          <a:solidFill>
                            <a:srgbClr val="008000"/>
                          </a:solidFill>
                          <a:latin typeface="Times" pitchFamily="-65" charset="0"/>
                        </a:rPr>
                        <a:t>shamt</a:t>
                      </a:r>
                      <a:endParaRPr lang="en-US" sz="1600" b="1" dirty="0">
                        <a:solidFill>
                          <a:schemeClr val="tx1"/>
                        </a:solidFill>
                        <a:latin typeface="Times" pitchFamily="-65" charset="0"/>
                      </a:endParaRPr>
                    </a:p>
                  </p:txBody>
                </p:sp>
              </p:grpSp>
              <p:grpSp>
                <p:nvGrpSpPr>
                  <p:cNvPr id="13" name="Group 36"/>
                  <p:cNvGrpSpPr>
                    <a:grpSpLocks/>
                  </p:cNvGrpSpPr>
                  <p:nvPr/>
                </p:nvGrpSpPr>
                <p:grpSpPr bwMode="auto">
                  <a:xfrm>
                    <a:off x="4804" y="960"/>
                    <a:ext cx="664" cy="212"/>
                    <a:chOff x="4804" y="960"/>
                    <a:chExt cx="664" cy="212"/>
                  </a:xfrm>
                </p:grpSpPr>
                <p:sp>
                  <p:nvSpPr>
                    <p:cNvPr id="2556965" name="Rectangle 37"/>
                    <p:cNvSpPr>
                      <a:spLocks noChangeArrowheads="1"/>
                    </p:cNvSpPr>
                    <p:nvPr/>
                  </p:nvSpPr>
                  <p:spPr bwMode="auto">
                    <a:xfrm>
                      <a:off x="4804" y="964"/>
                      <a:ext cx="664"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6966" name="Rectangle 38"/>
                    <p:cNvSpPr>
                      <a:spLocks noChangeArrowheads="1"/>
                    </p:cNvSpPr>
                    <p:nvPr/>
                  </p:nvSpPr>
                  <p:spPr bwMode="auto">
                    <a:xfrm>
                      <a:off x="5001" y="960"/>
                      <a:ext cx="402" cy="212"/>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dirty="0" err="1">
                          <a:solidFill>
                            <a:srgbClr val="FFFF00"/>
                          </a:solidFill>
                          <a:latin typeface="Times" pitchFamily="-65" charset="0"/>
                        </a:rPr>
                        <a:t>funct</a:t>
                      </a:r>
                      <a:endParaRPr lang="en-US" sz="1600" b="1" dirty="0">
                        <a:solidFill>
                          <a:srgbClr val="FFFF00"/>
                        </a:solidFill>
                        <a:latin typeface="Times" pitchFamily="-65" charset="0"/>
                      </a:endParaRPr>
                    </a:p>
                  </p:txBody>
                </p:sp>
              </p:grpSp>
            </p:grpSp>
          </p:grpSp>
          <p:sp>
            <p:nvSpPr>
              <p:cNvPr id="2556967" name="Rectangle 39"/>
              <p:cNvSpPr>
                <a:spLocks noChangeArrowheads="1"/>
              </p:cNvSpPr>
              <p:nvPr/>
            </p:nvSpPr>
            <p:spPr bwMode="auto">
              <a:xfrm>
                <a:off x="5367" y="768"/>
                <a:ext cx="178"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0</a:t>
                </a:r>
              </a:p>
            </p:txBody>
          </p:sp>
          <p:sp>
            <p:nvSpPr>
              <p:cNvPr id="2556968" name="Rectangle 40"/>
              <p:cNvSpPr>
                <a:spLocks noChangeArrowheads="1"/>
              </p:cNvSpPr>
              <p:nvPr/>
            </p:nvSpPr>
            <p:spPr bwMode="auto">
              <a:xfrm>
                <a:off x="4647" y="768"/>
                <a:ext cx="178"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6</a:t>
                </a:r>
              </a:p>
            </p:txBody>
          </p:sp>
          <p:sp>
            <p:nvSpPr>
              <p:cNvPr id="2556969" name="Rectangle 41"/>
              <p:cNvSpPr>
                <a:spLocks noChangeArrowheads="1"/>
              </p:cNvSpPr>
              <p:nvPr/>
            </p:nvSpPr>
            <p:spPr bwMode="auto">
              <a:xfrm>
                <a:off x="3975" y="768"/>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11</a:t>
                </a:r>
              </a:p>
            </p:txBody>
          </p:sp>
          <p:sp>
            <p:nvSpPr>
              <p:cNvPr id="2556970" name="Rectangle 42"/>
              <p:cNvSpPr>
                <a:spLocks noChangeArrowheads="1"/>
              </p:cNvSpPr>
              <p:nvPr/>
            </p:nvSpPr>
            <p:spPr bwMode="auto">
              <a:xfrm>
                <a:off x="3351" y="768"/>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16</a:t>
                </a:r>
              </a:p>
            </p:txBody>
          </p:sp>
          <p:sp>
            <p:nvSpPr>
              <p:cNvPr id="2556971" name="Rectangle 43"/>
              <p:cNvSpPr>
                <a:spLocks noChangeArrowheads="1"/>
              </p:cNvSpPr>
              <p:nvPr/>
            </p:nvSpPr>
            <p:spPr bwMode="auto">
              <a:xfrm>
                <a:off x="2727" y="768"/>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21</a:t>
                </a:r>
              </a:p>
            </p:txBody>
          </p:sp>
          <p:sp>
            <p:nvSpPr>
              <p:cNvPr id="2556972" name="Rectangle 44"/>
              <p:cNvSpPr>
                <a:spLocks noChangeArrowheads="1"/>
              </p:cNvSpPr>
              <p:nvPr/>
            </p:nvSpPr>
            <p:spPr bwMode="auto">
              <a:xfrm>
                <a:off x="2103" y="768"/>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26</a:t>
                </a:r>
              </a:p>
            </p:txBody>
          </p:sp>
          <p:sp>
            <p:nvSpPr>
              <p:cNvPr id="2556973" name="Rectangle 45"/>
              <p:cNvSpPr>
                <a:spLocks noChangeArrowheads="1"/>
              </p:cNvSpPr>
              <p:nvPr/>
            </p:nvSpPr>
            <p:spPr bwMode="auto">
              <a:xfrm>
                <a:off x="1575" y="768"/>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31</a:t>
                </a:r>
              </a:p>
            </p:txBody>
          </p:sp>
        </p:grpSp>
        <p:sp>
          <p:nvSpPr>
            <p:cNvPr id="2556974" name="Rectangle 46"/>
            <p:cNvSpPr>
              <a:spLocks noChangeArrowheads="1"/>
            </p:cNvSpPr>
            <p:nvPr/>
          </p:nvSpPr>
          <p:spPr bwMode="auto">
            <a:xfrm>
              <a:off x="1815" y="1152"/>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6 bits</a:t>
              </a:r>
            </a:p>
          </p:txBody>
        </p:sp>
        <p:sp>
          <p:nvSpPr>
            <p:cNvPr id="2556975" name="Rectangle 47"/>
            <p:cNvSpPr>
              <a:spLocks noChangeArrowheads="1"/>
            </p:cNvSpPr>
            <p:nvPr/>
          </p:nvSpPr>
          <p:spPr bwMode="auto">
            <a:xfrm>
              <a:off x="4983" y="1152"/>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6 bits</a:t>
              </a:r>
            </a:p>
          </p:txBody>
        </p:sp>
        <p:sp>
          <p:nvSpPr>
            <p:cNvPr id="2556976" name="Rectangle 48"/>
            <p:cNvSpPr>
              <a:spLocks noChangeArrowheads="1"/>
            </p:cNvSpPr>
            <p:nvPr/>
          </p:nvSpPr>
          <p:spPr bwMode="auto">
            <a:xfrm>
              <a:off x="4311" y="1152"/>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5 bits</a:t>
              </a:r>
            </a:p>
          </p:txBody>
        </p:sp>
        <p:sp>
          <p:nvSpPr>
            <p:cNvPr id="2556977" name="Rectangle 49"/>
            <p:cNvSpPr>
              <a:spLocks noChangeArrowheads="1"/>
            </p:cNvSpPr>
            <p:nvPr/>
          </p:nvSpPr>
          <p:spPr bwMode="auto">
            <a:xfrm>
              <a:off x="3687" y="1152"/>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5 bits</a:t>
              </a:r>
            </a:p>
          </p:txBody>
        </p:sp>
        <p:sp>
          <p:nvSpPr>
            <p:cNvPr id="2556978" name="Rectangle 50"/>
            <p:cNvSpPr>
              <a:spLocks noChangeArrowheads="1"/>
            </p:cNvSpPr>
            <p:nvPr/>
          </p:nvSpPr>
          <p:spPr bwMode="auto">
            <a:xfrm>
              <a:off x="3063" y="1152"/>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5 bits</a:t>
              </a:r>
            </a:p>
          </p:txBody>
        </p:sp>
        <p:sp>
          <p:nvSpPr>
            <p:cNvPr id="2556979" name="Rectangle 51"/>
            <p:cNvSpPr>
              <a:spLocks noChangeArrowheads="1"/>
            </p:cNvSpPr>
            <p:nvPr/>
          </p:nvSpPr>
          <p:spPr bwMode="auto">
            <a:xfrm>
              <a:off x="2439" y="1152"/>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5 bits</a:t>
              </a:r>
            </a:p>
          </p:txBody>
        </p:sp>
      </p:grpSp>
      <p:grpSp>
        <p:nvGrpSpPr>
          <p:cNvPr id="14" name="Group 52"/>
          <p:cNvGrpSpPr>
            <a:grpSpLocks/>
          </p:cNvGrpSpPr>
          <p:nvPr/>
        </p:nvGrpSpPr>
        <p:grpSpPr bwMode="auto">
          <a:xfrm>
            <a:off x="2500313" y="2333625"/>
            <a:ext cx="6302375" cy="942975"/>
            <a:chOff x="1575" y="1296"/>
            <a:chExt cx="3970" cy="594"/>
          </a:xfrm>
        </p:grpSpPr>
        <p:sp>
          <p:nvSpPr>
            <p:cNvPr id="2556981" name="Rectangle 53"/>
            <p:cNvSpPr>
              <a:spLocks noChangeArrowheads="1"/>
            </p:cNvSpPr>
            <p:nvPr/>
          </p:nvSpPr>
          <p:spPr bwMode="auto">
            <a:xfrm>
              <a:off x="1640" y="1496"/>
              <a:ext cx="3824" cy="176"/>
            </a:xfrm>
            <a:prstGeom prst="rect">
              <a:avLst/>
            </a:prstGeom>
            <a:noFill/>
            <a:ln w="25400">
              <a:solidFill>
                <a:schemeClr val="tx1"/>
              </a:solidFill>
              <a:miter lim="800000"/>
              <a:headEnd/>
              <a:tailEnd/>
            </a:ln>
            <a:effectLst/>
          </p:spPr>
          <p:txBody>
            <a:bodyPr wrap="none" anchor="ctr">
              <a:prstTxWarp prst="textNoShape">
                <a:avLst/>
              </a:prstTxWarp>
            </a:bodyPr>
            <a:lstStyle/>
            <a:p>
              <a:endParaRPr lang="en-US"/>
            </a:p>
          </p:txBody>
        </p:sp>
        <p:grpSp>
          <p:nvGrpSpPr>
            <p:cNvPr id="15" name="Group 54"/>
            <p:cNvGrpSpPr>
              <a:grpSpLocks/>
            </p:cNvGrpSpPr>
            <p:nvPr/>
          </p:nvGrpSpPr>
          <p:grpSpPr bwMode="auto">
            <a:xfrm>
              <a:off x="1636" y="1488"/>
              <a:ext cx="664" cy="210"/>
              <a:chOff x="1636" y="1488"/>
              <a:chExt cx="664" cy="210"/>
            </a:xfrm>
          </p:grpSpPr>
          <p:sp>
            <p:nvSpPr>
              <p:cNvPr id="2556983" name="Rectangle 55"/>
              <p:cNvSpPr>
                <a:spLocks noChangeArrowheads="1"/>
              </p:cNvSpPr>
              <p:nvPr/>
            </p:nvSpPr>
            <p:spPr bwMode="auto">
              <a:xfrm>
                <a:off x="1636" y="1492"/>
                <a:ext cx="664"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6984" name="Rectangle 56"/>
              <p:cNvSpPr>
                <a:spLocks noChangeArrowheads="1"/>
              </p:cNvSpPr>
              <p:nvPr/>
            </p:nvSpPr>
            <p:spPr bwMode="auto">
              <a:xfrm>
                <a:off x="1833" y="1488"/>
                <a:ext cx="249"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latin typeface="Times" pitchFamily="-65" charset="0"/>
                  </a:rPr>
                  <a:t>op</a:t>
                </a:r>
                <a:endParaRPr lang="en-US" sz="1600" b="1">
                  <a:solidFill>
                    <a:schemeClr val="tx1"/>
                  </a:solidFill>
                  <a:latin typeface="Times" pitchFamily="-65" charset="0"/>
                </a:endParaRPr>
              </a:p>
            </p:txBody>
          </p:sp>
        </p:grpSp>
        <p:grpSp>
          <p:nvGrpSpPr>
            <p:cNvPr id="16" name="Group 57"/>
            <p:cNvGrpSpPr>
              <a:grpSpLocks/>
            </p:cNvGrpSpPr>
            <p:nvPr/>
          </p:nvGrpSpPr>
          <p:grpSpPr bwMode="auto">
            <a:xfrm>
              <a:off x="2308" y="1488"/>
              <a:ext cx="616" cy="210"/>
              <a:chOff x="2308" y="1488"/>
              <a:chExt cx="616" cy="210"/>
            </a:xfrm>
          </p:grpSpPr>
          <p:sp>
            <p:nvSpPr>
              <p:cNvPr id="2556986" name="Rectangle 58"/>
              <p:cNvSpPr>
                <a:spLocks noChangeArrowheads="1"/>
              </p:cNvSpPr>
              <p:nvPr/>
            </p:nvSpPr>
            <p:spPr bwMode="auto">
              <a:xfrm>
                <a:off x="2308" y="1492"/>
                <a:ext cx="616"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6987" name="Rectangle 59"/>
              <p:cNvSpPr>
                <a:spLocks noChangeArrowheads="1"/>
              </p:cNvSpPr>
              <p:nvPr/>
            </p:nvSpPr>
            <p:spPr bwMode="auto">
              <a:xfrm>
                <a:off x="2487" y="1488"/>
                <a:ext cx="221"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accent2"/>
                    </a:solidFill>
                    <a:latin typeface="Times" pitchFamily="-65" charset="0"/>
                  </a:rPr>
                  <a:t>rs</a:t>
                </a:r>
                <a:endParaRPr lang="en-US" sz="1600" b="1">
                  <a:solidFill>
                    <a:schemeClr val="tx1"/>
                  </a:solidFill>
                  <a:latin typeface="Times" pitchFamily="-65" charset="0"/>
                </a:endParaRPr>
              </a:p>
            </p:txBody>
          </p:sp>
        </p:grpSp>
        <p:grpSp>
          <p:nvGrpSpPr>
            <p:cNvPr id="17" name="Group 60"/>
            <p:cNvGrpSpPr>
              <a:grpSpLocks/>
            </p:cNvGrpSpPr>
            <p:nvPr/>
          </p:nvGrpSpPr>
          <p:grpSpPr bwMode="auto">
            <a:xfrm>
              <a:off x="2932" y="1488"/>
              <a:ext cx="616" cy="210"/>
              <a:chOff x="2932" y="1488"/>
              <a:chExt cx="616" cy="210"/>
            </a:xfrm>
          </p:grpSpPr>
          <p:sp>
            <p:nvSpPr>
              <p:cNvPr id="2556989" name="Rectangle 61"/>
              <p:cNvSpPr>
                <a:spLocks noChangeArrowheads="1"/>
              </p:cNvSpPr>
              <p:nvPr/>
            </p:nvSpPr>
            <p:spPr bwMode="auto">
              <a:xfrm>
                <a:off x="2932" y="1492"/>
                <a:ext cx="616"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6990" name="Rectangle 62"/>
              <p:cNvSpPr>
                <a:spLocks noChangeArrowheads="1"/>
              </p:cNvSpPr>
              <p:nvPr/>
            </p:nvSpPr>
            <p:spPr bwMode="auto">
              <a:xfrm>
                <a:off x="3111" y="1488"/>
                <a:ext cx="213"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accent2"/>
                    </a:solidFill>
                    <a:latin typeface="Times" pitchFamily="-65" charset="0"/>
                  </a:rPr>
                  <a:t>rt</a:t>
                </a:r>
                <a:endParaRPr lang="en-US" sz="1600" b="1">
                  <a:solidFill>
                    <a:schemeClr val="tx1"/>
                  </a:solidFill>
                  <a:latin typeface="Times" pitchFamily="-65" charset="0"/>
                </a:endParaRPr>
              </a:p>
            </p:txBody>
          </p:sp>
        </p:grpSp>
        <p:sp>
          <p:nvSpPr>
            <p:cNvPr id="2556991" name="Rectangle 63"/>
            <p:cNvSpPr>
              <a:spLocks noChangeArrowheads="1"/>
            </p:cNvSpPr>
            <p:nvPr/>
          </p:nvSpPr>
          <p:spPr bwMode="auto">
            <a:xfrm>
              <a:off x="3556" y="1492"/>
              <a:ext cx="1912"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6992" name="Rectangle 64"/>
            <p:cNvSpPr>
              <a:spLocks noChangeArrowheads="1"/>
            </p:cNvSpPr>
            <p:nvPr/>
          </p:nvSpPr>
          <p:spPr bwMode="auto">
            <a:xfrm>
              <a:off x="4137" y="1477"/>
              <a:ext cx="1145" cy="210"/>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a:r>
                <a:rPr lang="en-US" sz="1600" b="1">
                  <a:solidFill>
                    <a:schemeClr val="hlink"/>
                  </a:solidFill>
                  <a:latin typeface="Times" pitchFamily="-65" charset="0"/>
                </a:rPr>
                <a:t>address/immediate</a:t>
              </a:r>
              <a:endParaRPr lang="en-US" sz="1600" b="1">
                <a:solidFill>
                  <a:schemeClr val="tx1"/>
                </a:solidFill>
                <a:latin typeface="Times" pitchFamily="-65" charset="0"/>
              </a:endParaRPr>
            </a:p>
          </p:txBody>
        </p:sp>
        <p:sp>
          <p:nvSpPr>
            <p:cNvPr id="2556993" name="Rectangle 65"/>
            <p:cNvSpPr>
              <a:spLocks noChangeArrowheads="1"/>
            </p:cNvSpPr>
            <p:nvPr/>
          </p:nvSpPr>
          <p:spPr bwMode="auto">
            <a:xfrm>
              <a:off x="5367" y="1296"/>
              <a:ext cx="178"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0</a:t>
              </a:r>
            </a:p>
          </p:txBody>
        </p:sp>
        <p:sp>
          <p:nvSpPr>
            <p:cNvPr id="2556994" name="Rectangle 66"/>
            <p:cNvSpPr>
              <a:spLocks noChangeArrowheads="1"/>
            </p:cNvSpPr>
            <p:nvPr/>
          </p:nvSpPr>
          <p:spPr bwMode="auto">
            <a:xfrm>
              <a:off x="3351" y="1296"/>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16</a:t>
              </a:r>
            </a:p>
          </p:txBody>
        </p:sp>
        <p:sp>
          <p:nvSpPr>
            <p:cNvPr id="2556995" name="Rectangle 67"/>
            <p:cNvSpPr>
              <a:spLocks noChangeArrowheads="1"/>
            </p:cNvSpPr>
            <p:nvPr/>
          </p:nvSpPr>
          <p:spPr bwMode="auto">
            <a:xfrm>
              <a:off x="2727" y="1296"/>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21</a:t>
              </a:r>
            </a:p>
          </p:txBody>
        </p:sp>
        <p:sp>
          <p:nvSpPr>
            <p:cNvPr id="2556996" name="Rectangle 68"/>
            <p:cNvSpPr>
              <a:spLocks noChangeArrowheads="1"/>
            </p:cNvSpPr>
            <p:nvPr/>
          </p:nvSpPr>
          <p:spPr bwMode="auto">
            <a:xfrm>
              <a:off x="2103" y="1296"/>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26</a:t>
              </a:r>
            </a:p>
          </p:txBody>
        </p:sp>
        <p:sp>
          <p:nvSpPr>
            <p:cNvPr id="2556997" name="Rectangle 69"/>
            <p:cNvSpPr>
              <a:spLocks noChangeArrowheads="1"/>
            </p:cNvSpPr>
            <p:nvPr/>
          </p:nvSpPr>
          <p:spPr bwMode="auto">
            <a:xfrm>
              <a:off x="1575" y="1296"/>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31</a:t>
              </a:r>
            </a:p>
          </p:txBody>
        </p:sp>
        <p:sp>
          <p:nvSpPr>
            <p:cNvPr id="2556998" name="Rectangle 70"/>
            <p:cNvSpPr>
              <a:spLocks noChangeArrowheads="1"/>
            </p:cNvSpPr>
            <p:nvPr/>
          </p:nvSpPr>
          <p:spPr bwMode="auto">
            <a:xfrm>
              <a:off x="1815" y="1680"/>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6 bits</a:t>
              </a:r>
            </a:p>
          </p:txBody>
        </p:sp>
        <p:sp>
          <p:nvSpPr>
            <p:cNvPr id="2556999" name="Rectangle 71"/>
            <p:cNvSpPr>
              <a:spLocks noChangeArrowheads="1"/>
            </p:cNvSpPr>
            <p:nvPr/>
          </p:nvSpPr>
          <p:spPr bwMode="auto">
            <a:xfrm>
              <a:off x="4263" y="1680"/>
              <a:ext cx="459"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16 bits</a:t>
              </a:r>
            </a:p>
          </p:txBody>
        </p:sp>
        <p:sp>
          <p:nvSpPr>
            <p:cNvPr id="2557000" name="Rectangle 72"/>
            <p:cNvSpPr>
              <a:spLocks noChangeArrowheads="1"/>
            </p:cNvSpPr>
            <p:nvPr/>
          </p:nvSpPr>
          <p:spPr bwMode="auto">
            <a:xfrm>
              <a:off x="3063" y="1680"/>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5 bits</a:t>
              </a:r>
            </a:p>
          </p:txBody>
        </p:sp>
        <p:sp>
          <p:nvSpPr>
            <p:cNvPr id="2557001" name="Rectangle 73"/>
            <p:cNvSpPr>
              <a:spLocks noChangeArrowheads="1"/>
            </p:cNvSpPr>
            <p:nvPr/>
          </p:nvSpPr>
          <p:spPr bwMode="auto">
            <a:xfrm>
              <a:off x="2439" y="1680"/>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5 bits</a:t>
              </a:r>
            </a:p>
          </p:txBody>
        </p:sp>
      </p:grpSp>
      <p:sp>
        <p:nvSpPr>
          <p:cNvPr id="74" name="Title 73"/>
          <p:cNvSpPr>
            <a:spLocks noGrp="1"/>
          </p:cNvSpPr>
          <p:nvPr>
            <p:ph type="title"/>
          </p:nvPr>
        </p:nvSpPr>
        <p:spPr/>
        <p:txBody>
          <a:bodyPr/>
          <a:lstStyle/>
          <a:p>
            <a:r>
              <a:rPr lang="en-US" dirty="0"/>
              <a:t>Review: The MIPS Instruction Formats</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8979" name="Rectangle 3"/>
          <p:cNvSpPr>
            <a:spLocks noGrp="1" noChangeArrowheads="1"/>
          </p:cNvSpPr>
          <p:nvPr>
            <p:ph type="body" idx="1"/>
          </p:nvPr>
        </p:nvSpPr>
        <p:spPr>
          <a:xfrm>
            <a:off x="-152400" y="1143000"/>
            <a:ext cx="8191500" cy="5230813"/>
          </a:xfrm>
          <a:noFill/>
          <a:ln/>
        </p:spPr>
        <p:txBody>
          <a:bodyPr/>
          <a:lstStyle/>
          <a:p>
            <a:r>
              <a:rPr lang="en-US" sz="2800" dirty="0"/>
              <a:t>ADDU and SUBU</a:t>
            </a:r>
          </a:p>
          <a:p>
            <a:pPr lvl="1"/>
            <a:r>
              <a:rPr lang="en-US" sz="2400" dirty="0" err="1">
                <a:latin typeface="Courier New" pitchFamily="-65" charset="0"/>
              </a:rPr>
              <a:t>addu</a:t>
            </a:r>
            <a:r>
              <a:rPr lang="en-US" sz="2400" dirty="0">
                <a:latin typeface="Courier New" pitchFamily="-65" charset="0"/>
              </a:rPr>
              <a:t> </a:t>
            </a:r>
            <a:r>
              <a:rPr lang="en-US" sz="2400" dirty="0" err="1">
                <a:latin typeface="Courier New" pitchFamily="-65" charset="0"/>
              </a:rPr>
              <a:t>rd,rs,rt</a:t>
            </a:r>
            <a:endParaRPr lang="en-US" sz="2400" dirty="0">
              <a:latin typeface="Courier New" pitchFamily="-65" charset="0"/>
            </a:endParaRPr>
          </a:p>
          <a:p>
            <a:pPr lvl="1"/>
            <a:r>
              <a:rPr lang="en-US" sz="2400" dirty="0" err="1">
                <a:latin typeface="Courier New" pitchFamily="-65" charset="0"/>
              </a:rPr>
              <a:t>subu</a:t>
            </a:r>
            <a:r>
              <a:rPr lang="en-US" sz="2400" dirty="0">
                <a:latin typeface="Courier New" pitchFamily="-65" charset="0"/>
              </a:rPr>
              <a:t> </a:t>
            </a:r>
            <a:r>
              <a:rPr lang="en-US" sz="2400" dirty="0" err="1">
                <a:latin typeface="Courier New" pitchFamily="-65" charset="0"/>
              </a:rPr>
              <a:t>rd,rs,rt</a:t>
            </a:r>
            <a:endParaRPr lang="en-US" sz="2400" dirty="0"/>
          </a:p>
          <a:p>
            <a:r>
              <a:rPr lang="en-US" sz="2800" dirty="0"/>
              <a:t>OR Immediate:</a:t>
            </a:r>
          </a:p>
          <a:p>
            <a:pPr lvl="1"/>
            <a:r>
              <a:rPr lang="en-US" sz="2400" dirty="0" err="1">
                <a:latin typeface="Courier New" pitchFamily="-65" charset="0"/>
              </a:rPr>
              <a:t>ori</a:t>
            </a:r>
            <a:r>
              <a:rPr lang="en-US" sz="2400" dirty="0">
                <a:latin typeface="Courier New" pitchFamily="-65" charset="0"/>
              </a:rPr>
              <a:t> rt,rs,imm16</a:t>
            </a:r>
            <a:endParaRPr lang="en-US" sz="2400" dirty="0"/>
          </a:p>
          <a:p>
            <a:r>
              <a:rPr lang="en-US" sz="2800" dirty="0"/>
              <a:t>LOAD and </a:t>
            </a:r>
            <a:br>
              <a:rPr lang="en-US" sz="2800" dirty="0"/>
            </a:br>
            <a:r>
              <a:rPr lang="en-US" sz="2800" dirty="0"/>
              <a:t>STORE Word</a:t>
            </a:r>
          </a:p>
          <a:p>
            <a:pPr lvl="1"/>
            <a:r>
              <a:rPr lang="en-US" sz="2400" dirty="0" err="1">
                <a:latin typeface="Courier New" pitchFamily="-65" charset="0"/>
              </a:rPr>
              <a:t>lw</a:t>
            </a:r>
            <a:r>
              <a:rPr lang="en-US" sz="2400" dirty="0">
                <a:latin typeface="Courier New" pitchFamily="-65" charset="0"/>
              </a:rPr>
              <a:t> rt,rs,imm16</a:t>
            </a:r>
          </a:p>
          <a:p>
            <a:pPr lvl="1"/>
            <a:r>
              <a:rPr lang="en-US" sz="2400" dirty="0" err="1">
                <a:latin typeface="Courier New" pitchFamily="-65" charset="0"/>
              </a:rPr>
              <a:t>sw</a:t>
            </a:r>
            <a:r>
              <a:rPr lang="en-US" sz="2400" dirty="0">
                <a:latin typeface="Courier New" pitchFamily="-65" charset="0"/>
              </a:rPr>
              <a:t> rt,rs,imm16</a:t>
            </a:r>
            <a:endParaRPr lang="en-US" sz="2400" dirty="0"/>
          </a:p>
          <a:p>
            <a:r>
              <a:rPr lang="en-US" sz="2800" dirty="0"/>
              <a:t>BRANCH:</a:t>
            </a:r>
          </a:p>
          <a:p>
            <a:pPr lvl="1"/>
            <a:r>
              <a:rPr lang="en-US" sz="2400" dirty="0" err="1">
                <a:latin typeface="Courier New" pitchFamily="-65" charset="0"/>
              </a:rPr>
              <a:t>beq</a:t>
            </a:r>
            <a:r>
              <a:rPr lang="en-US" sz="2400" dirty="0">
                <a:latin typeface="Courier New" pitchFamily="-65" charset="0"/>
              </a:rPr>
              <a:t> rs,rt,imm16</a:t>
            </a:r>
            <a:endParaRPr lang="en-US" dirty="0"/>
          </a:p>
        </p:txBody>
      </p:sp>
      <p:grpSp>
        <p:nvGrpSpPr>
          <p:cNvPr id="2" name="Group 4"/>
          <p:cNvGrpSpPr>
            <a:grpSpLocks/>
          </p:cNvGrpSpPr>
          <p:nvPr/>
        </p:nvGrpSpPr>
        <p:grpSpPr bwMode="auto">
          <a:xfrm>
            <a:off x="3200400" y="1295400"/>
            <a:ext cx="5949950" cy="942975"/>
            <a:chOff x="1918" y="672"/>
            <a:chExt cx="3748" cy="594"/>
          </a:xfrm>
        </p:grpSpPr>
        <p:grpSp>
          <p:nvGrpSpPr>
            <p:cNvPr id="3" name="Group 5"/>
            <p:cNvGrpSpPr>
              <a:grpSpLocks/>
            </p:cNvGrpSpPr>
            <p:nvPr/>
          </p:nvGrpSpPr>
          <p:grpSpPr bwMode="auto">
            <a:xfrm>
              <a:off x="1918" y="672"/>
              <a:ext cx="3748" cy="402"/>
              <a:chOff x="1918" y="672"/>
              <a:chExt cx="3748" cy="402"/>
            </a:xfrm>
          </p:grpSpPr>
          <p:grpSp>
            <p:nvGrpSpPr>
              <p:cNvPr id="4" name="Group 6"/>
              <p:cNvGrpSpPr>
                <a:grpSpLocks/>
              </p:cNvGrpSpPr>
              <p:nvPr/>
            </p:nvGrpSpPr>
            <p:grpSpPr bwMode="auto">
              <a:xfrm>
                <a:off x="1979" y="864"/>
                <a:ext cx="3607" cy="210"/>
                <a:chOff x="1979" y="864"/>
                <a:chExt cx="3607" cy="210"/>
              </a:xfrm>
            </p:grpSpPr>
            <p:sp>
              <p:nvSpPr>
                <p:cNvPr id="2558983" name="Rectangle 7"/>
                <p:cNvSpPr>
                  <a:spLocks noChangeArrowheads="1"/>
                </p:cNvSpPr>
                <p:nvPr/>
              </p:nvSpPr>
              <p:spPr bwMode="auto">
                <a:xfrm>
                  <a:off x="1983" y="872"/>
                  <a:ext cx="3599" cy="176"/>
                </a:xfrm>
                <a:prstGeom prst="rect">
                  <a:avLst/>
                </a:prstGeom>
                <a:noFill/>
                <a:ln w="25400">
                  <a:solidFill>
                    <a:schemeClr val="tx1"/>
                  </a:solidFill>
                  <a:miter lim="800000"/>
                  <a:headEnd/>
                  <a:tailEnd/>
                </a:ln>
                <a:effectLst/>
              </p:spPr>
              <p:txBody>
                <a:bodyPr wrap="none" anchor="ctr">
                  <a:prstTxWarp prst="textNoShape">
                    <a:avLst/>
                  </a:prstTxWarp>
                </a:bodyPr>
                <a:lstStyle/>
                <a:p>
                  <a:endParaRPr lang="en-US"/>
                </a:p>
              </p:txBody>
            </p:sp>
            <p:grpSp>
              <p:nvGrpSpPr>
                <p:cNvPr id="5" name="Group 8"/>
                <p:cNvGrpSpPr>
                  <a:grpSpLocks/>
                </p:cNvGrpSpPr>
                <p:nvPr/>
              </p:nvGrpSpPr>
              <p:grpSpPr bwMode="auto">
                <a:xfrm>
                  <a:off x="1979" y="864"/>
                  <a:ext cx="3607" cy="210"/>
                  <a:chOff x="1979" y="864"/>
                  <a:chExt cx="3607" cy="210"/>
                </a:xfrm>
              </p:grpSpPr>
              <p:grpSp>
                <p:nvGrpSpPr>
                  <p:cNvPr id="6" name="Group 9"/>
                  <p:cNvGrpSpPr>
                    <a:grpSpLocks/>
                  </p:cNvGrpSpPr>
                  <p:nvPr/>
                </p:nvGrpSpPr>
                <p:grpSpPr bwMode="auto">
                  <a:xfrm>
                    <a:off x="1979" y="864"/>
                    <a:ext cx="624" cy="210"/>
                    <a:chOff x="1979" y="864"/>
                    <a:chExt cx="624" cy="210"/>
                  </a:xfrm>
                </p:grpSpPr>
                <p:sp>
                  <p:nvSpPr>
                    <p:cNvPr id="2558986" name="Rectangle 10"/>
                    <p:cNvSpPr>
                      <a:spLocks noChangeArrowheads="1"/>
                    </p:cNvSpPr>
                    <p:nvPr/>
                  </p:nvSpPr>
                  <p:spPr bwMode="auto">
                    <a:xfrm>
                      <a:off x="1979" y="868"/>
                      <a:ext cx="624"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8987" name="Rectangle 11"/>
                    <p:cNvSpPr>
                      <a:spLocks noChangeArrowheads="1"/>
                    </p:cNvSpPr>
                    <p:nvPr/>
                  </p:nvSpPr>
                  <p:spPr bwMode="auto">
                    <a:xfrm>
                      <a:off x="2161" y="864"/>
                      <a:ext cx="249"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tx1"/>
                          </a:solidFill>
                          <a:latin typeface="Times" pitchFamily="-65" charset="0"/>
                        </a:rPr>
                        <a:t>op</a:t>
                      </a:r>
                    </a:p>
                  </p:txBody>
                </p:sp>
              </p:grpSp>
              <p:grpSp>
                <p:nvGrpSpPr>
                  <p:cNvPr id="7" name="Group 12"/>
                  <p:cNvGrpSpPr>
                    <a:grpSpLocks/>
                  </p:cNvGrpSpPr>
                  <p:nvPr/>
                </p:nvGrpSpPr>
                <p:grpSpPr bwMode="auto">
                  <a:xfrm>
                    <a:off x="2611" y="864"/>
                    <a:ext cx="580" cy="210"/>
                    <a:chOff x="2611" y="864"/>
                    <a:chExt cx="580" cy="210"/>
                  </a:xfrm>
                </p:grpSpPr>
                <p:sp>
                  <p:nvSpPr>
                    <p:cNvPr id="2558989" name="Rectangle 13"/>
                    <p:cNvSpPr>
                      <a:spLocks noChangeArrowheads="1"/>
                    </p:cNvSpPr>
                    <p:nvPr/>
                  </p:nvSpPr>
                  <p:spPr bwMode="auto">
                    <a:xfrm>
                      <a:off x="2611" y="868"/>
                      <a:ext cx="580"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8990" name="Rectangle 14"/>
                    <p:cNvSpPr>
                      <a:spLocks noChangeArrowheads="1"/>
                    </p:cNvSpPr>
                    <p:nvPr/>
                  </p:nvSpPr>
                  <p:spPr bwMode="auto">
                    <a:xfrm>
                      <a:off x="2776" y="864"/>
                      <a:ext cx="221"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tx1"/>
                          </a:solidFill>
                          <a:latin typeface="Times" pitchFamily="-65" charset="0"/>
                        </a:rPr>
                        <a:t>rs</a:t>
                      </a:r>
                    </a:p>
                  </p:txBody>
                </p:sp>
              </p:grpSp>
              <p:grpSp>
                <p:nvGrpSpPr>
                  <p:cNvPr id="8" name="Group 15"/>
                  <p:cNvGrpSpPr>
                    <a:grpSpLocks/>
                  </p:cNvGrpSpPr>
                  <p:nvPr/>
                </p:nvGrpSpPr>
                <p:grpSpPr bwMode="auto">
                  <a:xfrm>
                    <a:off x="3199" y="864"/>
                    <a:ext cx="579" cy="210"/>
                    <a:chOff x="3199" y="864"/>
                    <a:chExt cx="579" cy="210"/>
                  </a:xfrm>
                </p:grpSpPr>
                <p:sp>
                  <p:nvSpPr>
                    <p:cNvPr id="2558992" name="Rectangle 16"/>
                    <p:cNvSpPr>
                      <a:spLocks noChangeArrowheads="1"/>
                    </p:cNvSpPr>
                    <p:nvPr/>
                  </p:nvSpPr>
                  <p:spPr bwMode="auto">
                    <a:xfrm>
                      <a:off x="3199" y="868"/>
                      <a:ext cx="579"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8993" name="Rectangle 17"/>
                    <p:cNvSpPr>
                      <a:spLocks noChangeArrowheads="1"/>
                    </p:cNvSpPr>
                    <p:nvPr/>
                  </p:nvSpPr>
                  <p:spPr bwMode="auto">
                    <a:xfrm>
                      <a:off x="3363" y="864"/>
                      <a:ext cx="213"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tx1"/>
                          </a:solidFill>
                          <a:latin typeface="Times" pitchFamily="-65" charset="0"/>
                        </a:rPr>
                        <a:t>rt</a:t>
                      </a:r>
                    </a:p>
                  </p:txBody>
                </p:sp>
              </p:grpSp>
              <p:grpSp>
                <p:nvGrpSpPr>
                  <p:cNvPr id="9" name="Group 18"/>
                  <p:cNvGrpSpPr>
                    <a:grpSpLocks/>
                  </p:cNvGrpSpPr>
                  <p:nvPr/>
                </p:nvGrpSpPr>
                <p:grpSpPr bwMode="auto">
                  <a:xfrm>
                    <a:off x="3786" y="864"/>
                    <a:ext cx="579" cy="210"/>
                    <a:chOff x="3786" y="864"/>
                    <a:chExt cx="579" cy="210"/>
                  </a:xfrm>
                </p:grpSpPr>
                <p:sp>
                  <p:nvSpPr>
                    <p:cNvPr id="2558995" name="Rectangle 19"/>
                    <p:cNvSpPr>
                      <a:spLocks noChangeArrowheads="1"/>
                    </p:cNvSpPr>
                    <p:nvPr/>
                  </p:nvSpPr>
                  <p:spPr bwMode="auto">
                    <a:xfrm>
                      <a:off x="3786" y="868"/>
                      <a:ext cx="579"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8996" name="Rectangle 20"/>
                    <p:cNvSpPr>
                      <a:spLocks noChangeArrowheads="1"/>
                    </p:cNvSpPr>
                    <p:nvPr/>
                  </p:nvSpPr>
                  <p:spPr bwMode="auto">
                    <a:xfrm>
                      <a:off x="3951" y="864"/>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tx1"/>
                          </a:solidFill>
                          <a:latin typeface="Times" pitchFamily="-65" charset="0"/>
                        </a:rPr>
                        <a:t>rd</a:t>
                      </a:r>
                    </a:p>
                  </p:txBody>
                </p:sp>
              </p:grpSp>
              <p:grpSp>
                <p:nvGrpSpPr>
                  <p:cNvPr id="10" name="Group 21"/>
                  <p:cNvGrpSpPr>
                    <a:grpSpLocks/>
                  </p:cNvGrpSpPr>
                  <p:nvPr/>
                </p:nvGrpSpPr>
                <p:grpSpPr bwMode="auto">
                  <a:xfrm>
                    <a:off x="4373" y="864"/>
                    <a:ext cx="580" cy="210"/>
                    <a:chOff x="4373" y="864"/>
                    <a:chExt cx="580" cy="210"/>
                  </a:xfrm>
                </p:grpSpPr>
                <p:sp>
                  <p:nvSpPr>
                    <p:cNvPr id="2558998" name="Rectangle 22"/>
                    <p:cNvSpPr>
                      <a:spLocks noChangeArrowheads="1"/>
                    </p:cNvSpPr>
                    <p:nvPr/>
                  </p:nvSpPr>
                  <p:spPr bwMode="auto">
                    <a:xfrm>
                      <a:off x="4373" y="868"/>
                      <a:ext cx="580"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8999" name="Rectangle 23"/>
                    <p:cNvSpPr>
                      <a:spLocks noChangeArrowheads="1"/>
                    </p:cNvSpPr>
                    <p:nvPr/>
                  </p:nvSpPr>
                  <p:spPr bwMode="auto">
                    <a:xfrm>
                      <a:off x="4448" y="864"/>
                      <a:ext cx="448"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tx1"/>
                          </a:solidFill>
                          <a:latin typeface="Times" pitchFamily="-65" charset="0"/>
                        </a:rPr>
                        <a:t>shamt</a:t>
                      </a:r>
                    </a:p>
                  </p:txBody>
                </p:sp>
              </p:grpSp>
              <p:grpSp>
                <p:nvGrpSpPr>
                  <p:cNvPr id="11" name="Group 24"/>
                  <p:cNvGrpSpPr>
                    <a:grpSpLocks/>
                  </p:cNvGrpSpPr>
                  <p:nvPr/>
                </p:nvGrpSpPr>
                <p:grpSpPr bwMode="auto">
                  <a:xfrm>
                    <a:off x="4961" y="864"/>
                    <a:ext cx="625" cy="210"/>
                    <a:chOff x="4961" y="864"/>
                    <a:chExt cx="625" cy="210"/>
                  </a:xfrm>
                </p:grpSpPr>
                <p:sp>
                  <p:nvSpPr>
                    <p:cNvPr id="2559001" name="Rectangle 25"/>
                    <p:cNvSpPr>
                      <a:spLocks noChangeArrowheads="1"/>
                    </p:cNvSpPr>
                    <p:nvPr/>
                  </p:nvSpPr>
                  <p:spPr bwMode="auto">
                    <a:xfrm>
                      <a:off x="4961" y="868"/>
                      <a:ext cx="625"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9002" name="Rectangle 26"/>
                    <p:cNvSpPr>
                      <a:spLocks noChangeArrowheads="1"/>
                    </p:cNvSpPr>
                    <p:nvPr/>
                  </p:nvSpPr>
                  <p:spPr bwMode="auto">
                    <a:xfrm>
                      <a:off x="5143" y="864"/>
                      <a:ext cx="398"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tx1"/>
                          </a:solidFill>
                          <a:latin typeface="Times" pitchFamily="-65" charset="0"/>
                        </a:rPr>
                        <a:t>funct</a:t>
                      </a:r>
                    </a:p>
                  </p:txBody>
                </p:sp>
              </p:grpSp>
            </p:grpSp>
          </p:grpSp>
          <p:sp>
            <p:nvSpPr>
              <p:cNvPr id="2559003" name="Rectangle 27"/>
              <p:cNvSpPr>
                <a:spLocks noChangeArrowheads="1"/>
              </p:cNvSpPr>
              <p:nvPr/>
            </p:nvSpPr>
            <p:spPr bwMode="auto">
              <a:xfrm>
                <a:off x="5488" y="672"/>
                <a:ext cx="178"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0</a:t>
                </a:r>
              </a:p>
            </p:txBody>
          </p:sp>
          <p:sp>
            <p:nvSpPr>
              <p:cNvPr id="2559004" name="Rectangle 28"/>
              <p:cNvSpPr>
                <a:spLocks noChangeArrowheads="1"/>
              </p:cNvSpPr>
              <p:nvPr/>
            </p:nvSpPr>
            <p:spPr bwMode="auto">
              <a:xfrm>
                <a:off x="4810" y="672"/>
                <a:ext cx="178"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6</a:t>
                </a:r>
              </a:p>
            </p:txBody>
          </p:sp>
          <p:sp>
            <p:nvSpPr>
              <p:cNvPr id="2559005" name="Rectangle 29"/>
              <p:cNvSpPr>
                <a:spLocks noChangeArrowheads="1"/>
              </p:cNvSpPr>
              <p:nvPr/>
            </p:nvSpPr>
            <p:spPr bwMode="auto">
              <a:xfrm>
                <a:off x="4177" y="672"/>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11</a:t>
                </a:r>
              </a:p>
            </p:txBody>
          </p:sp>
          <p:sp>
            <p:nvSpPr>
              <p:cNvPr id="2559006" name="Rectangle 30"/>
              <p:cNvSpPr>
                <a:spLocks noChangeArrowheads="1"/>
              </p:cNvSpPr>
              <p:nvPr/>
            </p:nvSpPr>
            <p:spPr bwMode="auto">
              <a:xfrm>
                <a:off x="3590" y="672"/>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16</a:t>
                </a:r>
              </a:p>
            </p:txBody>
          </p:sp>
          <p:sp>
            <p:nvSpPr>
              <p:cNvPr id="2559007" name="Rectangle 31"/>
              <p:cNvSpPr>
                <a:spLocks noChangeArrowheads="1"/>
              </p:cNvSpPr>
              <p:nvPr/>
            </p:nvSpPr>
            <p:spPr bwMode="auto">
              <a:xfrm>
                <a:off x="3002" y="672"/>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21</a:t>
                </a:r>
              </a:p>
            </p:txBody>
          </p:sp>
          <p:sp>
            <p:nvSpPr>
              <p:cNvPr id="2559008" name="Rectangle 32"/>
              <p:cNvSpPr>
                <a:spLocks noChangeArrowheads="1"/>
              </p:cNvSpPr>
              <p:nvPr/>
            </p:nvSpPr>
            <p:spPr bwMode="auto">
              <a:xfrm>
                <a:off x="2414" y="672"/>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26</a:t>
                </a:r>
              </a:p>
            </p:txBody>
          </p:sp>
          <p:sp>
            <p:nvSpPr>
              <p:cNvPr id="2559009" name="Rectangle 33"/>
              <p:cNvSpPr>
                <a:spLocks noChangeArrowheads="1"/>
              </p:cNvSpPr>
              <p:nvPr/>
            </p:nvSpPr>
            <p:spPr bwMode="auto">
              <a:xfrm>
                <a:off x="1918" y="672"/>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31</a:t>
                </a:r>
              </a:p>
            </p:txBody>
          </p:sp>
        </p:grpSp>
        <p:sp>
          <p:nvSpPr>
            <p:cNvPr id="2559010" name="Rectangle 34"/>
            <p:cNvSpPr>
              <a:spLocks noChangeArrowheads="1"/>
            </p:cNvSpPr>
            <p:nvPr/>
          </p:nvSpPr>
          <p:spPr bwMode="auto">
            <a:xfrm>
              <a:off x="2143" y="1056"/>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6 bits</a:t>
              </a:r>
            </a:p>
          </p:txBody>
        </p:sp>
        <p:sp>
          <p:nvSpPr>
            <p:cNvPr id="2559011" name="Rectangle 35"/>
            <p:cNvSpPr>
              <a:spLocks noChangeArrowheads="1"/>
            </p:cNvSpPr>
            <p:nvPr/>
          </p:nvSpPr>
          <p:spPr bwMode="auto">
            <a:xfrm>
              <a:off x="5126" y="1056"/>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6 bits</a:t>
              </a:r>
            </a:p>
          </p:txBody>
        </p:sp>
        <p:sp>
          <p:nvSpPr>
            <p:cNvPr id="2559012" name="Rectangle 36"/>
            <p:cNvSpPr>
              <a:spLocks noChangeArrowheads="1"/>
            </p:cNvSpPr>
            <p:nvPr/>
          </p:nvSpPr>
          <p:spPr bwMode="auto">
            <a:xfrm>
              <a:off x="4493" y="1056"/>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5 bits</a:t>
              </a:r>
            </a:p>
          </p:txBody>
        </p:sp>
        <p:sp>
          <p:nvSpPr>
            <p:cNvPr id="2559013" name="Rectangle 37"/>
            <p:cNvSpPr>
              <a:spLocks noChangeArrowheads="1"/>
            </p:cNvSpPr>
            <p:nvPr/>
          </p:nvSpPr>
          <p:spPr bwMode="auto">
            <a:xfrm>
              <a:off x="3906" y="1056"/>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5 bits</a:t>
              </a:r>
            </a:p>
          </p:txBody>
        </p:sp>
        <p:sp>
          <p:nvSpPr>
            <p:cNvPr id="2559014" name="Rectangle 38"/>
            <p:cNvSpPr>
              <a:spLocks noChangeArrowheads="1"/>
            </p:cNvSpPr>
            <p:nvPr/>
          </p:nvSpPr>
          <p:spPr bwMode="auto">
            <a:xfrm>
              <a:off x="3318" y="1056"/>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5 bits</a:t>
              </a:r>
            </a:p>
          </p:txBody>
        </p:sp>
        <p:sp>
          <p:nvSpPr>
            <p:cNvPr id="2559015" name="Rectangle 39"/>
            <p:cNvSpPr>
              <a:spLocks noChangeArrowheads="1"/>
            </p:cNvSpPr>
            <p:nvPr/>
          </p:nvSpPr>
          <p:spPr bwMode="auto">
            <a:xfrm>
              <a:off x="2731" y="1056"/>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5 bits</a:t>
              </a:r>
            </a:p>
          </p:txBody>
        </p:sp>
      </p:grpSp>
      <p:grpSp>
        <p:nvGrpSpPr>
          <p:cNvPr id="12" name="Group 40"/>
          <p:cNvGrpSpPr>
            <a:grpSpLocks/>
          </p:cNvGrpSpPr>
          <p:nvPr/>
        </p:nvGrpSpPr>
        <p:grpSpPr bwMode="auto">
          <a:xfrm>
            <a:off x="3200400" y="2438400"/>
            <a:ext cx="5949950" cy="942975"/>
            <a:chOff x="1918" y="1392"/>
            <a:chExt cx="3748" cy="594"/>
          </a:xfrm>
        </p:grpSpPr>
        <p:sp>
          <p:nvSpPr>
            <p:cNvPr id="2559017" name="Rectangle 41"/>
            <p:cNvSpPr>
              <a:spLocks noChangeArrowheads="1"/>
            </p:cNvSpPr>
            <p:nvPr/>
          </p:nvSpPr>
          <p:spPr bwMode="auto">
            <a:xfrm>
              <a:off x="1983" y="1592"/>
              <a:ext cx="3599" cy="176"/>
            </a:xfrm>
            <a:prstGeom prst="rect">
              <a:avLst/>
            </a:prstGeom>
            <a:noFill/>
            <a:ln w="25400">
              <a:solidFill>
                <a:schemeClr val="tx1"/>
              </a:solidFill>
              <a:miter lim="800000"/>
              <a:headEnd/>
              <a:tailEnd/>
            </a:ln>
            <a:effectLst/>
          </p:spPr>
          <p:txBody>
            <a:bodyPr wrap="none" anchor="ctr">
              <a:prstTxWarp prst="textNoShape">
                <a:avLst/>
              </a:prstTxWarp>
            </a:bodyPr>
            <a:lstStyle/>
            <a:p>
              <a:endParaRPr lang="en-US"/>
            </a:p>
          </p:txBody>
        </p:sp>
        <p:grpSp>
          <p:nvGrpSpPr>
            <p:cNvPr id="13" name="Group 42"/>
            <p:cNvGrpSpPr>
              <a:grpSpLocks/>
            </p:cNvGrpSpPr>
            <p:nvPr/>
          </p:nvGrpSpPr>
          <p:grpSpPr bwMode="auto">
            <a:xfrm>
              <a:off x="1979" y="1584"/>
              <a:ext cx="624" cy="210"/>
              <a:chOff x="1979" y="1584"/>
              <a:chExt cx="624" cy="210"/>
            </a:xfrm>
          </p:grpSpPr>
          <p:sp>
            <p:nvSpPr>
              <p:cNvPr id="2559019" name="Rectangle 43"/>
              <p:cNvSpPr>
                <a:spLocks noChangeArrowheads="1"/>
              </p:cNvSpPr>
              <p:nvPr/>
            </p:nvSpPr>
            <p:spPr bwMode="auto">
              <a:xfrm>
                <a:off x="1979" y="1588"/>
                <a:ext cx="624"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9020" name="Rectangle 44"/>
              <p:cNvSpPr>
                <a:spLocks noChangeArrowheads="1"/>
              </p:cNvSpPr>
              <p:nvPr/>
            </p:nvSpPr>
            <p:spPr bwMode="auto">
              <a:xfrm>
                <a:off x="2161" y="1584"/>
                <a:ext cx="249"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tx1"/>
                    </a:solidFill>
                    <a:latin typeface="Times" pitchFamily="-65" charset="0"/>
                  </a:rPr>
                  <a:t>op</a:t>
                </a:r>
              </a:p>
            </p:txBody>
          </p:sp>
        </p:grpSp>
        <p:grpSp>
          <p:nvGrpSpPr>
            <p:cNvPr id="14" name="Group 45"/>
            <p:cNvGrpSpPr>
              <a:grpSpLocks/>
            </p:cNvGrpSpPr>
            <p:nvPr/>
          </p:nvGrpSpPr>
          <p:grpSpPr bwMode="auto">
            <a:xfrm>
              <a:off x="2611" y="1584"/>
              <a:ext cx="580" cy="210"/>
              <a:chOff x="2611" y="1584"/>
              <a:chExt cx="580" cy="210"/>
            </a:xfrm>
          </p:grpSpPr>
          <p:sp>
            <p:nvSpPr>
              <p:cNvPr id="2559022" name="Rectangle 46"/>
              <p:cNvSpPr>
                <a:spLocks noChangeArrowheads="1"/>
              </p:cNvSpPr>
              <p:nvPr/>
            </p:nvSpPr>
            <p:spPr bwMode="auto">
              <a:xfrm>
                <a:off x="2611" y="1588"/>
                <a:ext cx="580"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9023" name="Rectangle 47"/>
              <p:cNvSpPr>
                <a:spLocks noChangeArrowheads="1"/>
              </p:cNvSpPr>
              <p:nvPr/>
            </p:nvSpPr>
            <p:spPr bwMode="auto">
              <a:xfrm>
                <a:off x="2776" y="1584"/>
                <a:ext cx="221"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tx1"/>
                    </a:solidFill>
                    <a:latin typeface="Times" pitchFamily="-65" charset="0"/>
                  </a:rPr>
                  <a:t>rs</a:t>
                </a:r>
              </a:p>
            </p:txBody>
          </p:sp>
        </p:grpSp>
        <p:grpSp>
          <p:nvGrpSpPr>
            <p:cNvPr id="15" name="Group 48"/>
            <p:cNvGrpSpPr>
              <a:grpSpLocks/>
            </p:cNvGrpSpPr>
            <p:nvPr/>
          </p:nvGrpSpPr>
          <p:grpSpPr bwMode="auto">
            <a:xfrm>
              <a:off x="3199" y="1584"/>
              <a:ext cx="579" cy="210"/>
              <a:chOff x="3199" y="1584"/>
              <a:chExt cx="579" cy="210"/>
            </a:xfrm>
          </p:grpSpPr>
          <p:sp>
            <p:nvSpPr>
              <p:cNvPr id="2559025" name="Rectangle 49"/>
              <p:cNvSpPr>
                <a:spLocks noChangeArrowheads="1"/>
              </p:cNvSpPr>
              <p:nvPr/>
            </p:nvSpPr>
            <p:spPr bwMode="auto">
              <a:xfrm>
                <a:off x="3199" y="1588"/>
                <a:ext cx="579"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9026" name="Rectangle 50"/>
              <p:cNvSpPr>
                <a:spLocks noChangeArrowheads="1"/>
              </p:cNvSpPr>
              <p:nvPr/>
            </p:nvSpPr>
            <p:spPr bwMode="auto">
              <a:xfrm>
                <a:off x="3363" y="1584"/>
                <a:ext cx="213"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tx1"/>
                    </a:solidFill>
                    <a:latin typeface="Times" pitchFamily="-65" charset="0"/>
                  </a:rPr>
                  <a:t>rt</a:t>
                </a:r>
              </a:p>
            </p:txBody>
          </p:sp>
        </p:grpSp>
        <p:sp>
          <p:nvSpPr>
            <p:cNvPr id="2559027" name="Rectangle 51"/>
            <p:cNvSpPr>
              <a:spLocks noChangeArrowheads="1"/>
            </p:cNvSpPr>
            <p:nvPr/>
          </p:nvSpPr>
          <p:spPr bwMode="auto">
            <a:xfrm>
              <a:off x="3786" y="1588"/>
              <a:ext cx="1800"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9028" name="Rectangle 52"/>
            <p:cNvSpPr>
              <a:spLocks noChangeArrowheads="1"/>
            </p:cNvSpPr>
            <p:nvPr/>
          </p:nvSpPr>
          <p:spPr bwMode="auto">
            <a:xfrm>
              <a:off x="4289" y="1584"/>
              <a:ext cx="690"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tx1"/>
                  </a:solidFill>
                  <a:latin typeface="Times" pitchFamily="-65" charset="0"/>
                </a:rPr>
                <a:t>immediate</a:t>
              </a:r>
            </a:p>
          </p:txBody>
        </p:sp>
        <p:sp>
          <p:nvSpPr>
            <p:cNvPr id="2559029" name="Rectangle 53"/>
            <p:cNvSpPr>
              <a:spLocks noChangeArrowheads="1"/>
            </p:cNvSpPr>
            <p:nvPr/>
          </p:nvSpPr>
          <p:spPr bwMode="auto">
            <a:xfrm>
              <a:off x="5488" y="1392"/>
              <a:ext cx="178"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0</a:t>
              </a:r>
            </a:p>
          </p:txBody>
        </p:sp>
        <p:sp>
          <p:nvSpPr>
            <p:cNvPr id="2559030" name="Rectangle 54"/>
            <p:cNvSpPr>
              <a:spLocks noChangeArrowheads="1"/>
            </p:cNvSpPr>
            <p:nvPr/>
          </p:nvSpPr>
          <p:spPr bwMode="auto">
            <a:xfrm>
              <a:off x="3590" y="1392"/>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16</a:t>
              </a:r>
            </a:p>
          </p:txBody>
        </p:sp>
        <p:sp>
          <p:nvSpPr>
            <p:cNvPr id="2559031" name="Rectangle 55"/>
            <p:cNvSpPr>
              <a:spLocks noChangeArrowheads="1"/>
            </p:cNvSpPr>
            <p:nvPr/>
          </p:nvSpPr>
          <p:spPr bwMode="auto">
            <a:xfrm>
              <a:off x="3002" y="1392"/>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21</a:t>
              </a:r>
            </a:p>
          </p:txBody>
        </p:sp>
        <p:sp>
          <p:nvSpPr>
            <p:cNvPr id="2559032" name="Rectangle 56"/>
            <p:cNvSpPr>
              <a:spLocks noChangeArrowheads="1"/>
            </p:cNvSpPr>
            <p:nvPr/>
          </p:nvSpPr>
          <p:spPr bwMode="auto">
            <a:xfrm>
              <a:off x="2414" y="1392"/>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26</a:t>
              </a:r>
            </a:p>
          </p:txBody>
        </p:sp>
        <p:sp>
          <p:nvSpPr>
            <p:cNvPr id="2559033" name="Rectangle 57"/>
            <p:cNvSpPr>
              <a:spLocks noChangeArrowheads="1"/>
            </p:cNvSpPr>
            <p:nvPr/>
          </p:nvSpPr>
          <p:spPr bwMode="auto">
            <a:xfrm>
              <a:off x="1918" y="1392"/>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31</a:t>
              </a:r>
            </a:p>
          </p:txBody>
        </p:sp>
        <p:sp>
          <p:nvSpPr>
            <p:cNvPr id="2559034" name="Rectangle 58"/>
            <p:cNvSpPr>
              <a:spLocks noChangeArrowheads="1"/>
            </p:cNvSpPr>
            <p:nvPr/>
          </p:nvSpPr>
          <p:spPr bwMode="auto">
            <a:xfrm>
              <a:off x="2143" y="1776"/>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6 bits</a:t>
              </a:r>
            </a:p>
          </p:txBody>
        </p:sp>
        <p:sp>
          <p:nvSpPr>
            <p:cNvPr id="2559035" name="Rectangle 59"/>
            <p:cNvSpPr>
              <a:spLocks noChangeArrowheads="1"/>
            </p:cNvSpPr>
            <p:nvPr/>
          </p:nvSpPr>
          <p:spPr bwMode="auto">
            <a:xfrm>
              <a:off x="4448" y="1776"/>
              <a:ext cx="459"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16 bits</a:t>
              </a:r>
            </a:p>
          </p:txBody>
        </p:sp>
        <p:sp>
          <p:nvSpPr>
            <p:cNvPr id="2559036" name="Rectangle 60"/>
            <p:cNvSpPr>
              <a:spLocks noChangeArrowheads="1"/>
            </p:cNvSpPr>
            <p:nvPr/>
          </p:nvSpPr>
          <p:spPr bwMode="auto">
            <a:xfrm>
              <a:off x="3318" y="1776"/>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5 bits</a:t>
              </a:r>
            </a:p>
          </p:txBody>
        </p:sp>
        <p:sp>
          <p:nvSpPr>
            <p:cNvPr id="2559037" name="Rectangle 61"/>
            <p:cNvSpPr>
              <a:spLocks noChangeArrowheads="1"/>
            </p:cNvSpPr>
            <p:nvPr/>
          </p:nvSpPr>
          <p:spPr bwMode="auto">
            <a:xfrm>
              <a:off x="2731" y="1776"/>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5 bits</a:t>
              </a:r>
            </a:p>
          </p:txBody>
        </p:sp>
      </p:grpSp>
      <p:grpSp>
        <p:nvGrpSpPr>
          <p:cNvPr id="16" name="Group 62"/>
          <p:cNvGrpSpPr>
            <a:grpSpLocks/>
          </p:cNvGrpSpPr>
          <p:nvPr/>
        </p:nvGrpSpPr>
        <p:grpSpPr bwMode="auto">
          <a:xfrm>
            <a:off x="3200400" y="3629025"/>
            <a:ext cx="5949950" cy="942975"/>
            <a:chOff x="1918" y="1915"/>
            <a:chExt cx="3748" cy="594"/>
          </a:xfrm>
        </p:grpSpPr>
        <p:sp>
          <p:nvSpPr>
            <p:cNvPr id="2559039" name="Rectangle 63"/>
            <p:cNvSpPr>
              <a:spLocks noChangeArrowheads="1"/>
            </p:cNvSpPr>
            <p:nvPr/>
          </p:nvSpPr>
          <p:spPr bwMode="auto">
            <a:xfrm>
              <a:off x="1983" y="2115"/>
              <a:ext cx="3599" cy="176"/>
            </a:xfrm>
            <a:prstGeom prst="rect">
              <a:avLst/>
            </a:prstGeom>
            <a:noFill/>
            <a:ln w="25400">
              <a:solidFill>
                <a:schemeClr val="tx1"/>
              </a:solidFill>
              <a:miter lim="800000"/>
              <a:headEnd/>
              <a:tailEnd/>
            </a:ln>
            <a:effectLst/>
          </p:spPr>
          <p:txBody>
            <a:bodyPr wrap="none" anchor="ctr">
              <a:prstTxWarp prst="textNoShape">
                <a:avLst/>
              </a:prstTxWarp>
            </a:bodyPr>
            <a:lstStyle/>
            <a:p>
              <a:endParaRPr lang="en-US"/>
            </a:p>
          </p:txBody>
        </p:sp>
        <p:grpSp>
          <p:nvGrpSpPr>
            <p:cNvPr id="17" name="Group 64"/>
            <p:cNvGrpSpPr>
              <a:grpSpLocks/>
            </p:cNvGrpSpPr>
            <p:nvPr/>
          </p:nvGrpSpPr>
          <p:grpSpPr bwMode="auto">
            <a:xfrm>
              <a:off x="1979" y="2107"/>
              <a:ext cx="624" cy="210"/>
              <a:chOff x="1979" y="2107"/>
              <a:chExt cx="624" cy="210"/>
            </a:xfrm>
          </p:grpSpPr>
          <p:sp>
            <p:nvSpPr>
              <p:cNvPr id="2559041" name="Rectangle 65"/>
              <p:cNvSpPr>
                <a:spLocks noChangeArrowheads="1"/>
              </p:cNvSpPr>
              <p:nvPr/>
            </p:nvSpPr>
            <p:spPr bwMode="auto">
              <a:xfrm>
                <a:off x="1979" y="2111"/>
                <a:ext cx="624"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9042" name="Rectangle 66"/>
              <p:cNvSpPr>
                <a:spLocks noChangeArrowheads="1"/>
              </p:cNvSpPr>
              <p:nvPr/>
            </p:nvSpPr>
            <p:spPr bwMode="auto">
              <a:xfrm>
                <a:off x="2161" y="2107"/>
                <a:ext cx="249"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tx1"/>
                    </a:solidFill>
                    <a:latin typeface="Times" pitchFamily="-65" charset="0"/>
                  </a:rPr>
                  <a:t>op</a:t>
                </a:r>
              </a:p>
            </p:txBody>
          </p:sp>
        </p:grpSp>
        <p:grpSp>
          <p:nvGrpSpPr>
            <p:cNvPr id="18" name="Group 67"/>
            <p:cNvGrpSpPr>
              <a:grpSpLocks/>
            </p:cNvGrpSpPr>
            <p:nvPr/>
          </p:nvGrpSpPr>
          <p:grpSpPr bwMode="auto">
            <a:xfrm>
              <a:off x="2611" y="2107"/>
              <a:ext cx="580" cy="210"/>
              <a:chOff x="2611" y="2107"/>
              <a:chExt cx="580" cy="210"/>
            </a:xfrm>
          </p:grpSpPr>
          <p:sp>
            <p:nvSpPr>
              <p:cNvPr id="2559044" name="Rectangle 68"/>
              <p:cNvSpPr>
                <a:spLocks noChangeArrowheads="1"/>
              </p:cNvSpPr>
              <p:nvPr/>
            </p:nvSpPr>
            <p:spPr bwMode="auto">
              <a:xfrm>
                <a:off x="2611" y="2111"/>
                <a:ext cx="580"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9045" name="Rectangle 69"/>
              <p:cNvSpPr>
                <a:spLocks noChangeArrowheads="1"/>
              </p:cNvSpPr>
              <p:nvPr/>
            </p:nvSpPr>
            <p:spPr bwMode="auto">
              <a:xfrm>
                <a:off x="2776" y="2107"/>
                <a:ext cx="221"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tx1"/>
                    </a:solidFill>
                    <a:latin typeface="Times" pitchFamily="-65" charset="0"/>
                  </a:rPr>
                  <a:t>rs</a:t>
                </a:r>
              </a:p>
            </p:txBody>
          </p:sp>
        </p:grpSp>
        <p:grpSp>
          <p:nvGrpSpPr>
            <p:cNvPr id="19" name="Group 70"/>
            <p:cNvGrpSpPr>
              <a:grpSpLocks/>
            </p:cNvGrpSpPr>
            <p:nvPr/>
          </p:nvGrpSpPr>
          <p:grpSpPr bwMode="auto">
            <a:xfrm>
              <a:off x="3199" y="2107"/>
              <a:ext cx="579" cy="210"/>
              <a:chOff x="3199" y="2107"/>
              <a:chExt cx="579" cy="210"/>
            </a:xfrm>
          </p:grpSpPr>
          <p:sp>
            <p:nvSpPr>
              <p:cNvPr id="2559047" name="Rectangle 71"/>
              <p:cNvSpPr>
                <a:spLocks noChangeArrowheads="1"/>
              </p:cNvSpPr>
              <p:nvPr/>
            </p:nvSpPr>
            <p:spPr bwMode="auto">
              <a:xfrm>
                <a:off x="3199" y="2111"/>
                <a:ext cx="579"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9048" name="Rectangle 72"/>
              <p:cNvSpPr>
                <a:spLocks noChangeArrowheads="1"/>
              </p:cNvSpPr>
              <p:nvPr/>
            </p:nvSpPr>
            <p:spPr bwMode="auto">
              <a:xfrm>
                <a:off x="3363" y="2107"/>
                <a:ext cx="213"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tx1"/>
                    </a:solidFill>
                    <a:latin typeface="Times" pitchFamily="-65" charset="0"/>
                  </a:rPr>
                  <a:t>rt</a:t>
                </a:r>
              </a:p>
            </p:txBody>
          </p:sp>
        </p:grpSp>
        <p:sp>
          <p:nvSpPr>
            <p:cNvPr id="2559049" name="Rectangle 73"/>
            <p:cNvSpPr>
              <a:spLocks noChangeArrowheads="1"/>
            </p:cNvSpPr>
            <p:nvPr/>
          </p:nvSpPr>
          <p:spPr bwMode="auto">
            <a:xfrm>
              <a:off x="3786" y="2111"/>
              <a:ext cx="1800"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9050" name="Rectangle 74"/>
            <p:cNvSpPr>
              <a:spLocks noChangeArrowheads="1"/>
            </p:cNvSpPr>
            <p:nvPr/>
          </p:nvSpPr>
          <p:spPr bwMode="auto">
            <a:xfrm>
              <a:off x="4289" y="2107"/>
              <a:ext cx="690"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tx1"/>
                  </a:solidFill>
                  <a:latin typeface="Times" pitchFamily="-65" charset="0"/>
                </a:rPr>
                <a:t>immediate</a:t>
              </a:r>
            </a:p>
          </p:txBody>
        </p:sp>
        <p:sp>
          <p:nvSpPr>
            <p:cNvPr id="2559051" name="Rectangle 75"/>
            <p:cNvSpPr>
              <a:spLocks noChangeArrowheads="1"/>
            </p:cNvSpPr>
            <p:nvPr/>
          </p:nvSpPr>
          <p:spPr bwMode="auto">
            <a:xfrm>
              <a:off x="5488" y="1915"/>
              <a:ext cx="178"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0</a:t>
              </a:r>
            </a:p>
          </p:txBody>
        </p:sp>
        <p:sp>
          <p:nvSpPr>
            <p:cNvPr id="2559052" name="Rectangle 76"/>
            <p:cNvSpPr>
              <a:spLocks noChangeArrowheads="1"/>
            </p:cNvSpPr>
            <p:nvPr/>
          </p:nvSpPr>
          <p:spPr bwMode="auto">
            <a:xfrm>
              <a:off x="3590" y="1915"/>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16</a:t>
              </a:r>
            </a:p>
          </p:txBody>
        </p:sp>
        <p:sp>
          <p:nvSpPr>
            <p:cNvPr id="2559053" name="Rectangle 77"/>
            <p:cNvSpPr>
              <a:spLocks noChangeArrowheads="1"/>
            </p:cNvSpPr>
            <p:nvPr/>
          </p:nvSpPr>
          <p:spPr bwMode="auto">
            <a:xfrm>
              <a:off x="3002" y="1915"/>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21</a:t>
              </a:r>
            </a:p>
          </p:txBody>
        </p:sp>
        <p:sp>
          <p:nvSpPr>
            <p:cNvPr id="2559054" name="Rectangle 78"/>
            <p:cNvSpPr>
              <a:spLocks noChangeArrowheads="1"/>
            </p:cNvSpPr>
            <p:nvPr/>
          </p:nvSpPr>
          <p:spPr bwMode="auto">
            <a:xfrm>
              <a:off x="2414" y="1915"/>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26</a:t>
              </a:r>
            </a:p>
          </p:txBody>
        </p:sp>
        <p:sp>
          <p:nvSpPr>
            <p:cNvPr id="2559055" name="Rectangle 79"/>
            <p:cNvSpPr>
              <a:spLocks noChangeArrowheads="1"/>
            </p:cNvSpPr>
            <p:nvPr/>
          </p:nvSpPr>
          <p:spPr bwMode="auto">
            <a:xfrm>
              <a:off x="1918" y="1915"/>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31</a:t>
              </a:r>
            </a:p>
          </p:txBody>
        </p:sp>
        <p:sp>
          <p:nvSpPr>
            <p:cNvPr id="2559056" name="Rectangle 80"/>
            <p:cNvSpPr>
              <a:spLocks noChangeArrowheads="1"/>
            </p:cNvSpPr>
            <p:nvPr/>
          </p:nvSpPr>
          <p:spPr bwMode="auto">
            <a:xfrm>
              <a:off x="2143" y="2299"/>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6 bits</a:t>
              </a:r>
            </a:p>
          </p:txBody>
        </p:sp>
        <p:sp>
          <p:nvSpPr>
            <p:cNvPr id="2559057" name="Rectangle 81"/>
            <p:cNvSpPr>
              <a:spLocks noChangeArrowheads="1"/>
            </p:cNvSpPr>
            <p:nvPr/>
          </p:nvSpPr>
          <p:spPr bwMode="auto">
            <a:xfrm>
              <a:off x="4448" y="2299"/>
              <a:ext cx="459"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16 bits</a:t>
              </a:r>
            </a:p>
          </p:txBody>
        </p:sp>
        <p:sp>
          <p:nvSpPr>
            <p:cNvPr id="2559058" name="Rectangle 82"/>
            <p:cNvSpPr>
              <a:spLocks noChangeArrowheads="1"/>
            </p:cNvSpPr>
            <p:nvPr/>
          </p:nvSpPr>
          <p:spPr bwMode="auto">
            <a:xfrm>
              <a:off x="3318" y="2299"/>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5 bits</a:t>
              </a:r>
            </a:p>
          </p:txBody>
        </p:sp>
        <p:sp>
          <p:nvSpPr>
            <p:cNvPr id="2559059" name="Rectangle 83"/>
            <p:cNvSpPr>
              <a:spLocks noChangeArrowheads="1"/>
            </p:cNvSpPr>
            <p:nvPr/>
          </p:nvSpPr>
          <p:spPr bwMode="auto">
            <a:xfrm>
              <a:off x="2731" y="2299"/>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5 bits</a:t>
              </a:r>
            </a:p>
          </p:txBody>
        </p:sp>
      </p:grpSp>
      <p:grpSp>
        <p:nvGrpSpPr>
          <p:cNvPr id="20" name="Group 84"/>
          <p:cNvGrpSpPr>
            <a:grpSpLocks/>
          </p:cNvGrpSpPr>
          <p:nvPr/>
        </p:nvGrpSpPr>
        <p:grpSpPr bwMode="auto">
          <a:xfrm>
            <a:off x="3200400" y="5153025"/>
            <a:ext cx="5949950" cy="942975"/>
            <a:chOff x="1918" y="2661"/>
            <a:chExt cx="3748" cy="594"/>
          </a:xfrm>
        </p:grpSpPr>
        <p:sp>
          <p:nvSpPr>
            <p:cNvPr id="2559061" name="Rectangle 85"/>
            <p:cNvSpPr>
              <a:spLocks noChangeArrowheads="1"/>
            </p:cNvSpPr>
            <p:nvPr/>
          </p:nvSpPr>
          <p:spPr bwMode="auto">
            <a:xfrm>
              <a:off x="1983" y="2861"/>
              <a:ext cx="3599" cy="176"/>
            </a:xfrm>
            <a:prstGeom prst="rect">
              <a:avLst/>
            </a:prstGeom>
            <a:noFill/>
            <a:ln w="25400">
              <a:solidFill>
                <a:schemeClr val="tx1"/>
              </a:solidFill>
              <a:miter lim="800000"/>
              <a:headEnd/>
              <a:tailEnd/>
            </a:ln>
            <a:effectLst/>
          </p:spPr>
          <p:txBody>
            <a:bodyPr wrap="none" anchor="ctr">
              <a:prstTxWarp prst="textNoShape">
                <a:avLst/>
              </a:prstTxWarp>
            </a:bodyPr>
            <a:lstStyle/>
            <a:p>
              <a:endParaRPr lang="en-US"/>
            </a:p>
          </p:txBody>
        </p:sp>
        <p:grpSp>
          <p:nvGrpSpPr>
            <p:cNvPr id="21" name="Group 86"/>
            <p:cNvGrpSpPr>
              <a:grpSpLocks/>
            </p:cNvGrpSpPr>
            <p:nvPr/>
          </p:nvGrpSpPr>
          <p:grpSpPr bwMode="auto">
            <a:xfrm>
              <a:off x="1979" y="2853"/>
              <a:ext cx="624" cy="210"/>
              <a:chOff x="1979" y="2853"/>
              <a:chExt cx="624" cy="210"/>
            </a:xfrm>
          </p:grpSpPr>
          <p:sp>
            <p:nvSpPr>
              <p:cNvPr id="2559063" name="Rectangle 87"/>
              <p:cNvSpPr>
                <a:spLocks noChangeArrowheads="1"/>
              </p:cNvSpPr>
              <p:nvPr/>
            </p:nvSpPr>
            <p:spPr bwMode="auto">
              <a:xfrm>
                <a:off x="1979" y="2857"/>
                <a:ext cx="624"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9064" name="Rectangle 88"/>
              <p:cNvSpPr>
                <a:spLocks noChangeArrowheads="1"/>
              </p:cNvSpPr>
              <p:nvPr/>
            </p:nvSpPr>
            <p:spPr bwMode="auto">
              <a:xfrm>
                <a:off x="2161" y="2853"/>
                <a:ext cx="249"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tx1"/>
                    </a:solidFill>
                    <a:latin typeface="Times" pitchFamily="-65" charset="0"/>
                  </a:rPr>
                  <a:t>op</a:t>
                </a:r>
              </a:p>
            </p:txBody>
          </p:sp>
        </p:grpSp>
        <p:grpSp>
          <p:nvGrpSpPr>
            <p:cNvPr id="22" name="Group 89"/>
            <p:cNvGrpSpPr>
              <a:grpSpLocks/>
            </p:cNvGrpSpPr>
            <p:nvPr/>
          </p:nvGrpSpPr>
          <p:grpSpPr bwMode="auto">
            <a:xfrm>
              <a:off x="2611" y="2853"/>
              <a:ext cx="580" cy="210"/>
              <a:chOff x="2611" y="2853"/>
              <a:chExt cx="580" cy="210"/>
            </a:xfrm>
          </p:grpSpPr>
          <p:sp>
            <p:nvSpPr>
              <p:cNvPr id="2559066" name="Rectangle 90"/>
              <p:cNvSpPr>
                <a:spLocks noChangeArrowheads="1"/>
              </p:cNvSpPr>
              <p:nvPr/>
            </p:nvSpPr>
            <p:spPr bwMode="auto">
              <a:xfrm>
                <a:off x="2611" y="2857"/>
                <a:ext cx="580"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9067" name="Rectangle 91"/>
              <p:cNvSpPr>
                <a:spLocks noChangeArrowheads="1"/>
              </p:cNvSpPr>
              <p:nvPr/>
            </p:nvSpPr>
            <p:spPr bwMode="auto">
              <a:xfrm>
                <a:off x="2776" y="2853"/>
                <a:ext cx="221"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tx1"/>
                    </a:solidFill>
                    <a:latin typeface="Times" pitchFamily="-65" charset="0"/>
                  </a:rPr>
                  <a:t>rs</a:t>
                </a:r>
              </a:p>
            </p:txBody>
          </p:sp>
        </p:grpSp>
        <p:grpSp>
          <p:nvGrpSpPr>
            <p:cNvPr id="23" name="Group 92"/>
            <p:cNvGrpSpPr>
              <a:grpSpLocks/>
            </p:cNvGrpSpPr>
            <p:nvPr/>
          </p:nvGrpSpPr>
          <p:grpSpPr bwMode="auto">
            <a:xfrm>
              <a:off x="3199" y="2853"/>
              <a:ext cx="579" cy="210"/>
              <a:chOff x="3199" y="2853"/>
              <a:chExt cx="579" cy="210"/>
            </a:xfrm>
          </p:grpSpPr>
          <p:sp>
            <p:nvSpPr>
              <p:cNvPr id="2559069" name="Rectangle 93"/>
              <p:cNvSpPr>
                <a:spLocks noChangeArrowheads="1"/>
              </p:cNvSpPr>
              <p:nvPr/>
            </p:nvSpPr>
            <p:spPr bwMode="auto">
              <a:xfrm>
                <a:off x="3199" y="2857"/>
                <a:ext cx="579"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9070" name="Rectangle 94"/>
              <p:cNvSpPr>
                <a:spLocks noChangeArrowheads="1"/>
              </p:cNvSpPr>
              <p:nvPr/>
            </p:nvSpPr>
            <p:spPr bwMode="auto">
              <a:xfrm>
                <a:off x="3363" y="2853"/>
                <a:ext cx="213"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tx1"/>
                    </a:solidFill>
                    <a:latin typeface="Times" pitchFamily="-65" charset="0"/>
                  </a:rPr>
                  <a:t>rt</a:t>
                </a:r>
              </a:p>
            </p:txBody>
          </p:sp>
        </p:grpSp>
        <p:sp>
          <p:nvSpPr>
            <p:cNvPr id="2559071" name="Rectangle 95"/>
            <p:cNvSpPr>
              <a:spLocks noChangeArrowheads="1"/>
            </p:cNvSpPr>
            <p:nvPr/>
          </p:nvSpPr>
          <p:spPr bwMode="auto">
            <a:xfrm>
              <a:off x="3786" y="2857"/>
              <a:ext cx="1800" cy="18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2559072" name="Rectangle 96"/>
            <p:cNvSpPr>
              <a:spLocks noChangeArrowheads="1"/>
            </p:cNvSpPr>
            <p:nvPr/>
          </p:nvSpPr>
          <p:spPr bwMode="auto">
            <a:xfrm>
              <a:off x="4289" y="2853"/>
              <a:ext cx="690"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b="1">
                  <a:solidFill>
                    <a:schemeClr val="tx1"/>
                  </a:solidFill>
                  <a:latin typeface="Times" pitchFamily="-65" charset="0"/>
                </a:rPr>
                <a:t>immediate</a:t>
              </a:r>
            </a:p>
          </p:txBody>
        </p:sp>
        <p:sp>
          <p:nvSpPr>
            <p:cNvPr id="2559073" name="Rectangle 97"/>
            <p:cNvSpPr>
              <a:spLocks noChangeArrowheads="1"/>
            </p:cNvSpPr>
            <p:nvPr/>
          </p:nvSpPr>
          <p:spPr bwMode="auto">
            <a:xfrm>
              <a:off x="5488" y="2661"/>
              <a:ext cx="178"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0</a:t>
              </a:r>
            </a:p>
          </p:txBody>
        </p:sp>
        <p:sp>
          <p:nvSpPr>
            <p:cNvPr id="2559074" name="Rectangle 98"/>
            <p:cNvSpPr>
              <a:spLocks noChangeArrowheads="1"/>
            </p:cNvSpPr>
            <p:nvPr/>
          </p:nvSpPr>
          <p:spPr bwMode="auto">
            <a:xfrm>
              <a:off x="3590" y="2661"/>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16</a:t>
              </a:r>
            </a:p>
          </p:txBody>
        </p:sp>
        <p:sp>
          <p:nvSpPr>
            <p:cNvPr id="2559075" name="Rectangle 99"/>
            <p:cNvSpPr>
              <a:spLocks noChangeArrowheads="1"/>
            </p:cNvSpPr>
            <p:nvPr/>
          </p:nvSpPr>
          <p:spPr bwMode="auto">
            <a:xfrm>
              <a:off x="3002" y="2661"/>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21</a:t>
              </a:r>
            </a:p>
          </p:txBody>
        </p:sp>
        <p:sp>
          <p:nvSpPr>
            <p:cNvPr id="2559076" name="Rectangle 100"/>
            <p:cNvSpPr>
              <a:spLocks noChangeArrowheads="1"/>
            </p:cNvSpPr>
            <p:nvPr/>
          </p:nvSpPr>
          <p:spPr bwMode="auto">
            <a:xfrm>
              <a:off x="2414" y="2661"/>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26</a:t>
              </a:r>
            </a:p>
          </p:txBody>
        </p:sp>
        <p:sp>
          <p:nvSpPr>
            <p:cNvPr id="2559077" name="Rectangle 101"/>
            <p:cNvSpPr>
              <a:spLocks noChangeArrowheads="1"/>
            </p:cNvSpPr>
            <p:nvPr/>
          </p:nvSpPr>
          <p:spPr bwMode="auto">
            <a:xfrm>
              <a:off x="1918" y="2661"/>
              <a:ext cx="242"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31</a:t>
              </a:r>
            </a:p>
          </p:txBody>
        </p:sp>
        <p:sp>
          <p:nvSpPr>
            <p:cNvPr id="2559078" name="Rectangle 102"/>
            <p:cNvSpPr>
              <a:spLocks noChangeArrowheads="1"/>
            </p:cNvSpPr>
            <p:nvPr/>
          </p:nvSpPr>
          <p:spPr bwMode="auto">
            <a:xfrm>
              <a:off x="2143" y="3045"/>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6 bits</a:t>
              </a:r>
            </a:p>
          </p:txBody>
        </p:sp>
        <p:sp>
          <p:nvSpPr>
            <p:cNvPr id="2559079" name="Rectangle 103"/>
            <p:cNvSpPr>
              <a:spLocks noChangeArrowheads="1"/>
            </p:cNvSpPr>
            <p:nvPr/>
          </p:nvSpPr>
          <p:spPr bwMode="auto">
            <a:xfrm>
              <a:off x="4448" y="3045"/>
              <a:ext cx="459"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16 bits</a:t>
              </a:r>
            </a:p>
          </p:txBody>
        </p:sp>
        <p:sp>
          <p:nvSpPr>
            <p:cNvPr id="2559080" name="Rectangle 104"/>
            <p:cNvSpPr>
              <a:spLocks noChangeArrowheads="1"/>
            </p:cNvSpPr>
            <p:nvPr/>
          </p:nvSpPr>
          <p:spPr bwMode="auto">
            <a:xfrm>
              <a:off x="3318" y="3045"/>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5 bits</a:t>
              </a:r>
            </a:p>
          </p:txBody>
        </p:sp>
        <p:sp>
          <p:nvSpPr>
            <p:cNvPr id="2559081" name="Rectangle 105"/>
            <p:cNvSpPr>
              <a:spLocks noChangeArrowheads="1"/>
            </p:cNvSpPr>
            <p:nvPr/>
          </p:nvSpPr>
          <p:spPr bwMode="auto">
            <a:xfrm>
              <a:off x="2731" y="3045"/>
              <a:ext cx="395" cy="21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1600">
                  <a:solidFill>
                    <a:schemeClr val="tx1"/>
                  </a:solidFill>
                  <a:latin typeface="Times" pitchFamily="-65" charset="0"/>
                </a:rPr>
                <a:t>5 bits</a:t>
              </a:r>
            </a:p>
          </p:txBody>
        </p:sp>
      </p:grpSp>
      <p:sp>
        <p:nvSpPr>
          <p:cNvPr id="106" name="Title 105"/>
          <p:cNvSpPr>
            <a:spLocks noGrp="1"/>
          </p:cNvSpPr>
          <p:nvPr>
            <p:ph type="title"/>
          </p:nvPr>
        </p:nvSpPr>
        <p:spPr/>
        <p:txBody>
          <a:bodyPr/>
          <a:lstStyle/>
          <a:p>
            <a:r>
              <a:rPr lang="en-US" dirty="0"/>
              <a:t>Step 1a: The MIPS-</a:t>
            </a:r>
            <a:r>
              <a:rPr lang="en-US" dirty="0" err="1"/>
              <a:t>lite</a:t>
            </a:r>
            <a:r>
              <a:rPr lang="en-US" dirty="0"/>
              <a:t> Subset for today</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1027" name="Rectangle 3"/>
          <p:cNvSpPr>
            <a:spLocks noGrp="1" noChangeArrowheads="1"/>
          </p:cNvSpPr>
          <p:nvPr>
            <p:ph type="body" idx="1"/>
          </p:nvPr>
        </p:nvSpPr>
        <p:spPr>
          <a:xfrm>
            <a:off x="434975" y="1143000"/>
            <a:ext cx="8632825" cy="1920875"/>
          </a:xfrm>
          <a:noFill/>
          <a:ln/>
        </p:spPr>
        <p:txBody>
          <a:bodyPr/>
          <a:lstStyle/>
          <a:p>
            <a:r>
              <a:rPr lang="en-US" sz="2800" dirty="0"/>
              <a:t>RTL gives the </a:t>
            </a:r>
            <a:r>
              <a:rPr lang="en-US" sz="2800" u="sng" dirty="0">
                <a:solidFill>
                  <a:schemeClr val="accent2"/>
                </a:solidFill>
              </a:rPr>
              <a:t>meaning</a:t>
            </a:r>
            <a:r>
              <a:rPr lang="en-US" sz="2800" dirty="0"/>
              <a:t> of the instructions</a:t>
            </a:r>
            <a:br>
              <a:rPr lang="en-US" sz="2800" dirty="0"/>
            </a:br>
            <a:br>
              <a:rPr lang="en-US" sz="2800" dirty="0"/>
            </a:br>
            <a:endParaRPr lang="en-US" sz="3600" dirty="0"/>
          </a:p>
          <a:p>
            <a:r>
              <a:rPr lang="en-US" sz="2800" dirty="0"/>
              <a:t>All start by fetching the instruction</a:t>
            </a:r>
            <a:endParaRPr lang="en-US" sz="3600" dirty="0"/>
          </a:p>
        </p:txBody>
      </p:sp>
      <p:sp>
        <p:nvSpPr>
          <p:cNvPr id="2561028" name="Rectangle 4"/>
          <p:cNvSpPr>
            <a:spLocks noChangeArrowheads="1"/>
          </p:cNvSpPr>
          <p:nvPr/>
        </p:nvSpPr>
        <p:spPr bwMode="auto">
          <a:xfrm>
            <a:off x="381000" y="1809388"/>
            <a:ext cx="8458200" cy="4896212"/>
          </a:xfrm>
          <a:prstGeom prst="rect">
            <a:avLst/>
          </a:prstGeom>
          <a:noFill/>
          <a:ln w="12700">
            <a:noFill/>
            <a:miter lim="800000"/>
            <a:headEnd/>
            <a:tailEnd/>
          </a:ln>
          <a:effectLst/>
        </p:spPr>
        <p:txBody>
          <a:bodyPr wrap="square" lIns="90488" tIns="44450" rIns="90488" bIns="44450">
            <a:prstTxWarp prst="textNoShape">
              <a:avLst/>
            </a:prstTxWarp>
            <a:spAutoFit/>
          </a:bodyPr>
          <a:lstStyle/>
          <a:p>
            <a:pPr>
              <a:spcBef>
                <a:spcPct val="50000"/>
              </a:spcBef>
              <a:tabLst>
                <a:tab pos="1143000" algn="l"/>
                <a:tab pos="5367338" algn="l"/>
              </a:tabLst>
            </a:pPr>
            <a:r>
              <a:rPr lang="en-US" sz="2000" b="1" dirty="0">
                <a:solidFill>
                  <a:schemeClr val="tx1"/>
                </a:solidFill>
                <a:latin typeface="Times" pitchFamily="-65" charset="0"/>
              </a:rPr>
              <a:t>{op , </a:t>
            </a:r>
            <a:r>
              <a:rPr lang="en-US" sz="2000" b="1" dirty="0" err="1">
                <a:solidFill>
                  <a:schemeClr val="tx1"/>
                </a:solidFill>
                <a:latin typeface="Times" pitchFamily="-65" charset="0"/>
              </a:rPr>
              <a:t>rs</a:t>
            </a:r>
            <a:r>
              <a:rPr lang="en-US" sz="2000" b="1" dirty="0">
                <a:solidFill>
                  <a:schemeClr val="tx1"/>
                </a:solidFill>
                <a:latin typeface="Times" pitchFamily="-65" charset="0"/>
              </a:rPr>
              <a:t> , </a:t>
            </a:r>
            <a:r>
              <a:rPr lang="en-US" sz="2000" b="1" dirty="0" err="1">
                <a:solidFill>
                  <a:schemeClr val="tx1"/>
                </a:solidFill>
                <a:latin typeface="Times" pitchFamily="-65" charset="0"/>
              </a:rPr>
              <a:t>rt</a:t>
            </a:r>
            <a:r>
              <a:rPr lang="en-US" sz="2000" b="1" dirty="0">
                <a:solidFill>
                  <a:schemeClr val="tx1"/>
                </a:solidFill>
                <a:latin typeface="Times" pitchFamily="-65" charset="0"/>
              </a:rPr>
              <a:t> , rd , </a:t>
            </a:r>
            <a:r>
              <a:rPr lang="en-US" sz="2000" b="1" dirty="0" err="1">
                <a:solidFill>
                  <a:schemeClr val="tx1"/>
                </a:solidFill>
                <a:latin typeface="Times" pitchFamily="-65" charset="0"/>
              </a:rPr>
              <a:t>shamt</a:t>
            </a:r>
            <a:r>
              <a:rPr lang="en-US" sz="2000" b="1" dirty="0">
                <a:solidFill>
                  <a:schemeClr val="tx1"/>
                </a:solidFill>
                <a:latin typeface="Times" pitchFamily="-65" charset="0"/>
              </a:rPr>
              <a:t> , </a:t>
            </a:r>
            <a:r>
              <a:rPr lang="en-US" sz="2000" b="1" dirty="0" err="1">
                <a:solidFill>
                  <a:schemeClr val="tx1"/>
                </a:solidFill>
                <a:latin typeface="Times" pitchFamily="-65" charset="0"/>
              </a:rPr>
              <a:t>funct</a:t>
            </a:r>
            <a:r>
              <a:rPr lang="en-US" sz="2000" b="1" dirty="0">
                <a:solidFill>
                  <a:schemeClr val="tx1"/>
                </a:solidFill>
                <a:latin typeface="Times" pitchFamily="-65" charset="0"/>
              </a:rPr>
              <a:t>} </a:t>
            </a:r>
            <a:r>
              <a:rPr lang="en-US" sz="2000" b="1" dirty="0" err="1">
                <a:solidFill>
                  <a:schemeClr val="tx1"/>
                </a:solidFill>
                <a:latin typeface="Times" pitchFamily="-65" charset="0"/>
                <a:sym typeface="Symbol" pitchFamily="-65" charset="2"/>
              </a:rPr>
              <a:t></a:t>
            </a:r>
            <a:r>
              <a:rPr lang="en-US" sz="2000" b="1" dirty="0">
                <a:solidFill>
                  <a:schemeClr val="tx1"/>
                </a:solidFill>
                <a:latin typeface="Times" pitchFamily="-65" charset="0"/>
              </a:rPr>
              <a:t> MEM[ PC ]</a:t>
            </a:r>
          </a:p>
          <a:p>
            <a:pPr>
              <a:spcBef>
                <a:spcPct val="50000"/>
              </a:spcBef>
              <a:tabLst>
                <a:tab pos="1143000" algn="l"/>
                <a:tab pos="5367338" algn="l"/>
              </a:tabLst>
            </a:pPr>
            <a:r>
              <a:rPr lang="en-US" sz="2000" b="1" dirty="0">
                <a:solidFill>
                  <a:schemeClr val="tx1"/>
                </a:solidFill>
                <a:latin typeface="Times" pitchFamily="-65" charset="0"/>
              </a:rPr>
              <a:t>{op , </a:t>
            </a:r>
            <a:r>
              <a:rPr lang="en-US" sz="2000" b="1" dirty="0" err="1">
                <a:solidFill>
                  <a:schemeClr val="tx1"/>
                </a:solidFill>
                <a:latin typeface="Times" pitchFamily="-65" charset="0"/>
              </a:rPr>
              <a:t>rs</a:t>
            </a:r>
            <a:r>
              <a:rPr lang="en-US" sz="2000" b="1" dirty="0">
                <a:solidFill>
                  <a:schemeClr val="tx1"/>
                </a:solidFill>
                <a:latin typeface="Times" pitchFamily="-65" charset="0"/>
              </a:rPr>
              <a:t> , </a:t>
            </a:r>
            <a:r>
              <a:rPr lang="en-US" sz="2000" b="1" dirty="0" err="1">
                <a:solidFill>
                  <a:schemeClr val="tx1"/>
                </a:solidFill>
                <a:latin typeface="Times" pitchFamily="-65" charset="0"/>
              </a:rPr>
              <a:t>rt</a:t>
            </a:r>
            <a:r>
              <a:rPr lang="en-US" sz="2000" b="1" dirty="0">
                <a:solidFill>
                  <a:schemeClr val="tx1"/>
                </a:solidFill>
                <a:latin typeface="Times" pitchFamily="-65" charset="0"/>
              </a:rPr>
              <a:t> ,   Imm16} </a:t>
            </a:r>
            <a:r>
              <a:rPr lang="en-US" sz="2000" b="1" dirty="0" err="1">
                <a:solidFill>
                  <a:schemeClr val="tx1"/>
                </a:solidFill>
                <a:latin typeface="Times" pitchFamily="-65" charset="0"/>
                <a:sym typeface="Symbol" pitchFamily="-65" charset="2"/>
              </a:rPr>
              <a:t></a:t>
            </a:r>
            <a:r>
              <a:rPr lang="en-US" sz="2000" b="1" dirty="0">
                <a:solidFill>
                  <a:schemeClr val="tx1"/>
                </a:solidFill>
                <a:latin typeface="Times" pitchFamily="-65" charset="0"/>
              </a:rPr>
              <a:t> MEM[ PC ]</a:t>
            </a:r>
            <a:endParaRPr lang="en-US" sz="1600" b="1" dirty="0">
              <a:solidFill>
                <a:schemeClr val="tx1"/>
              </a:solidFill>
              <a:latin typeface="Times" pitchFamily="-65" charset="0"/>
            </a:endParaRPr>
          </a:p>
          <a:p>
            <a:pPr>
              <a:tabLst>
                <a:tab pos="1143000" algn="l"/>
                <a:tab pos="5367338" algn="l"/>
              </a:tabLst>
            </a:pPr>
            <a:endParaRPr lang="en-US" sz="1600" b="1" u="sng" dirty="0">
              <a:solidFill>
                <a:schemeClr val="tx1"/>
              </a:solidFill>
              <a:latin typeface="Times" pitchFamily="-65" charset="0"/>
            </a:endParaRPr>
          </a:p>
          <a:p>
            <a:pPr>
              <a:lnSpc>
                <a:spcPct val="90000"/>
              </a:lnSpc>
              <a:spcBef>
                <a:spcPct val="50000"/>
              </a:spcBef>
              <a:tabLst>
                <a:tab pos="1143000" algn="l"/>
                <a:tab pos="5367338" algn="l"/>
              </a:tabLst>
            </a:pPr>
            <a:r>
              <a:rPr lang="en-US" sz="2000" b="1" u="sng" dirty="0">
                <a:solidFill>
                  <a:schemeClr val="tx1"/>
                </a:solidFill>
                <a:latin typeface="Times" pitchFamily="-65" charset="0"/>
              </a:rPr>
              <a:t>inst 	Register Transfers</a:t>
            </a:r>
          </a:p>
          <a:p>
            <a:pPr>
              <a:lnSpc>
                <a:spcPct val="90000"/>
              </a:lnSpc>
              <a:spcBef>
                <a:spcPct val="50000"/>
              </a:spcBef>
              <a:tabLst>
                <a:tab pos="1143000" algn="l"/>
                <a:tab pos="5367338" algn="l"/>
              </a:tabLst>
            </a:pPr>
            <a:r>
              <a:rPr lang="en-US" sz="2000" b="1" dirty="0">
                <a:solidFill>
                  <a:schemeClr val="tx1"/>
                </a:solidFill>
                <a:latin typeface="Times" pitchFamily="-65" charset="0"/>
              </a:rPr>
              <a:t>ADDU	</a:t>
            </a:r>
            <a:r>
              <a:rPr lang="en-US" sz="2000" b="1" dirty="0" err="1">
                <a:solidFill>
                  <a:schemeClr val="tx1"/>
                </a:solidFill>
                <a:latin typeface="Times" pitchFamily="-65" charset="0"/>
              </a:rPr>
              <a:t>R[rd</a:t>
            </a:r>
            <a:r>
              <a:rPr lang="en-US" sz="2000" b="1" dirty="0">
                <a:solidFill>
                  <a:schemeClr val="tx1"/>
                </a:solidFill>
                <a:latin typeface="Times" pitchFamily="-65" charset="0"/>
              </a:rPr>
              <a:t>] </a:t>
            </a:r>
            <a:r>
              <a:rPr lang="en-US" sz="2000" b="1" dirty="0" err="1">
                <a:solidFill>
                  <a:schemeClr val="tx1"/>
                </a:solidFill>
                <a:latin typeface="Times" pitchFamily="-65" charset="0"/>
                <a:sym typeface="Symbol" pitchFamily="-65" charset="2"/>
              </a:rPr>
              <a:t></a:t>
            </a:r>
            <a:r>
              <a:rPr lang="en-US" sz="2000" b="1" dirty="0">
                <a:solidFill>
                  <a:schemeClr val="tx1"/>
                </a:solidFill>
                <a:latin typeface="Times" pitchFamily="-65" charset="0"/>
              </a:rPr>
              <a:t> </a:t>
            </a:r>
            <a:r>
              <a:rPr lang="en-US" sz="2000" b="1" dirty="0" err="1">
                <a:solidFill>
                  <a:schemeClr val="tx1"/>
                </a:solidFill>
                <a:latin typeface="Times" pitchFamily="-65" charset="0"/>
              </a:rPr>
              <a:t>R[rs</a:t>
            </a:r>
            <a:r>
              <a:rPr lang="en-US" sz="2000" b="1" dirty="0">
                <a:solidFill>
                  <a:schemeClr val="tx1"/>
                </a:solidFill>
                <a:latin typeface="Times" pitchFamily="-65" charset="0"/>
              </a:rPr>
              <a:t>] + </a:t>
            </a:r>
            <a:r>
              <a:rPr lang="en-US" sz="2000" b="1" dirty="0" err="1">
                <a:solidFill>
                  <a:schemeClr val="tx1"/>
                </a:solidFill>
                <a:latin typeface="Times" pitchFamily="-65" charset="0"/>
              </a:rPr>
              <a:t>R[rt</a:t>
            </a:r>
            <a:r>
              <a:rPr lang="en-US" sz="2000" b="1" dirty="0">
                <a:solidFill>
                  <a:schemeClr val="tx1"/>
                </a:solidFill>
                <a:latin typeface="Times" pitchFamily="-65" charset="0"/>
              </a:rPr>
              <a:t>];	PC </a:t>
            </a:r>
            <a:r>
              <a:rPr lang="en-US" sz="2000" b="1" dirty="0" err="1">
                <a:solidFill>
                  <a:schemeClr val="tx1"/>
                </a:solidFill>
                <a:latin typeface="Times" pitchFamily="-65" charset="0"/>
                <a:sym typeface="Symbol" pitchFamily="-65" charset="2"/>
              </a:rPr>
              <a:t></a:t>
            </a:r>
            <a:r>
              <a:rPr lang="en-US" sz="2000" b="1" dirty="0">
                <a:solidFill>
                  <a:schemeClr val="tx1"/>
                </a:solidFill>
                <a:latin typeface="Times" pitchFamily="-65" charset="0"/>
              </a:rPr>
              <a:t> PC + 4</a:t>
            </a:r>
          </a:p>
          <a:p>
            <a:pPr>
              <a:lnSpc>
                <a:spcPct val="90000"/>
              </a:lnSpc>
              <a:spcBef>
                <a:spcPct val="50000"/>
              </a:spcBef>
              <a:tabLst>
                <a:tab pos="1143000" algn="l"/>
                <a:tab pos="5367338" algn="l"/>
              </a:tabLst>
            </a:pPr>
            <a:r>
              <a:rPr lang="en-US" sz="2000" b="1" dirty="0">
                <a:solidFill>
                  <a:schemeClr val="tx1"/>
                </a:solidFill>
                <a:latin typeface="Times" pitchFamily="-65" charset="0"/>
              </a:rPr>
              <a:t>SUBU	</a:t>
            </a:r>
            <a:r>
              <a:rPr lang="en-US" sz="2000" b="1" dirty="0" err="1">
                <a:solidFill>
                  <a:schemeClr val="tx1"/>
                </a:solidFill>
                <a:latin typeface="Times" pitchFamily="-65" charset="0"/>
              </a:rPr>
              <a:t>R[rd</a:t>
            </a:r>
            <a:r>
              <a:rPr lang="en-US" sz="2000" b="1" dirty="0">
                <a:solidFill>
                  <a:schemeClr val="tx1"/>
                </a:solidFill>
                <a:latin typeface="Times" pitchFamily="-65" charset="0"/>
              </a:rPr>
              <a:t>] </a:t>
            </a:r>
            <a:r>
              <a:rPr lang="en-US" sz="2000" b="1" dirty="0" err="1">
                <a:solidFill>
                  <a:schemeClr val="tx1"/>
                </a:solidFill>
                <a:latin typeface="Times" pitchFamily="-65" charset="0"/>
                <a:sym typeface="Symbol" pitchFamily="-65" charset="2"/>
              </a:rPr>
              <a:t></a:t>
            </a:r>
            <a:r>
              <a:rPr lang="en-US" sz="2000" b="1" dirty="0">
                <a:solidFill>
                  <a:schemeClr val="tx1"/>
                </a:solidFill>
                <a:latin typeface="Times" pitchFamily="-65" charset="0"/>
              </a:rPr>
              <a:t> </a:t>
            </a:r>
            <a:r>
              <a:rPr lang="en-US" sz="2000" b="1" dirty="0" err="1">
                <a:solidFill>
                  <a:schemeClr val="tx1"/>
                </a:solidFill>
                <a:latin typeface="Times" pitchFamily="-65" charset="0"/>
              </a:rPr>
              <a:t>R[rs</a:t>
            </a:r>
            <a:r>
              <a:rPr lang="en-US" sz="2000" b="1" dirty="0">
                <a:solidFill>
                  <a:schemeClr val="tx1"/>
                </a:solidFill>
                <a:latin typeface="Times" pitchFamily="-65" charset="0"/>
              </a:rPr>
              <a:t>] – </a:t>
            </a:r>
            <a:r>
              <a:rPr lang="en-US" sz="2000" b="1" dirty="0" err="1">
                <a:solidFill>
                  <a:schemeClr val="tx1"/>
                </a:solidFill>
                <a:latin typeface="Times" pitchFamily="-65" charset="0"/>
              </a:rPr>
              <a:t>R[rt</a:t>
            </a:r>
            <a:r>
              <a:rPr lang="en-US" sz="2000" b="1" dirty="0">
                <a:solidFill>
                  <a:schemeClr val="tx1"/>
                </a:solidFill>
                <a:latin typeface="Times" pitchFamily="-65" charset="0"/>
              </a:rPr>
              <a:t>];	PC </a:t>
            </a:r>
            <a:r>
              <a:rPr lang="en-US" sz="2000" b="1" dirty="0" err="1">
                <a:solidFill>
                  <a:schemeClr val="tx1"/>
                </a:solidFill>
                <a:latin typeface="Times" pitchFamily="-65" charset="0"/>
                <a:sym typeface="Symbol" pitchFamily="-65" charset="2"/>
              </a:rPr>
              <a:t></a:t>
            </a:r>
            <a:r>
              <a:rPr lang="en-US" sz="2000" b="1" dirty="0">
                <a:solidFill>
                  <a:schemeClr val="tx1"/>
                </a:solidFill>
                <a:latin typeface="Times" pitchFamily="-65" charset="0"/>
              </a:rPr>
              <a:t> PC + 4</a:t>
            </a:r>
          </a:p>
          <a:p>
            <a:pPr>
              <a:lnSpc>
                <a:spcPct val="90000"/>
              </a:lnSpc>
              <a:spcBef>
                <a:spcPct val="50000"/>
              </a:spcBef>
              <a:tabLst>
                <a:tab pos="1143000" algn="l"/>
                <a:tab pos="5367338" algn="l"/>
              </a:tabLst>
            </a:pPr>
            <a:r>
              <a:rPr lang="en-US" sz="2000" b="1" dirty="0">
                <a:solidFill>
                  <a:schemeClr val="tx1"/>
                </a:solidFill>
                <a:latin typeface="Times" pitchFamily="-65" charset="0"/>
              </a:rPr>
              <a:t>ORI	</a:t>
            </a:r>
            <a:r>
              <a:rPr lang="en-US" sz="2000" b="1" dirty="0" err="1">
                <a:solidFill>
                  <a:schemeClr val="tx1"/>
                </a:solidFill>
                <a:latin typeface="Times" pitchFamily="-65" charset="0"/>
              </a:rPr>
              <a:t>R[rt</a:t>
            </a:r>
            <a:r>
              <a:rPr lang="en-US" sz="2000" b="1" dirty="0">
                <a:solidFill>
                  <a:schemeClr val="tx1"/>
                </a:solidFill>
                <a:latin typeface="Times" pitchFamily="-65" charset="0"/>
              </a:rPr>
              <a:t>] </a:t>
            </a:r>
            <a:r>
              <a:rPr lang="en-US" sz="2000" b="1" dirty="0" err="1">
                <a:solidFill>
                  <a:schemeClr val="tx1"/>
                </a:solidFill>
                <a:latin typeface="Times" pitchFamily="-65" charset="0"/>
                <a:sym typeface="Symbol" pitchFamily="-65" charset="2"/>
              </a:rPr>
              <a:t></a:t>
            </a:r>
            <a:r>
              <a:rPr lang="en-US" sz="2000" b="1" dirty="0">
                <a:solidFill>
                  <a:schemeClr val="tx1"/>
                </a:solidFill>
                <a:latin typeface="Times" pitchFamily="-65" charset="0"/>
              </a:rPr>
              <a:t> </a:t>
            </a:r>
            <a:r>
              <a:rPr lang="en-US" sz="2000" b="1" dirty="0" err="1">
                <a:solidFill>
                  <a:schemeClr val="tx1"/>
                </a:solidFill>
                <a:latin typeface="Times" pitchFamily="-65" charset="0"/>
              </a:rPr>
              <a:t>R[rs</a:t>
            </a:r>
            <a:r>
              <a:rPr lang="en-US" sz="2000" b="1" dirty="0">
                <a:solidFill>
                  <a:schemeClr val="tx1"/>
                </a:solidFill>
                <a:latin typeface="Times" pitchFamily="-65" charset="0"/>
              </a:rPr>
              <a:t>] | zero_ext(Imm16); 	PC </a:t>
            </a:r>
            <a:r>
              <a:rPr lang="en-US" sz="2000" b="1" dirty="0" err="1">
                <a:solidFill>
                  <a:schemeClr val="tx1"/>
                </a:solidFill>
                <a:latin typeface="Times" pitchFamily="-65" charset="0"/>
                <a:sym typeface="Symbol" pitchFamily="-65" charset="2"/>
              </a:rPr>
              <a:t></a:t>
            </a:r>
            <a:r>
              <a:rPr lang="en-US" sz="2000" b="1" dirty="0">
                <a:solidFill>
                  <a:schemeClr val="tx1"/>
                </a:solidFill>
                <a:latin typeface="Times" pitchFamily="-65" charset="0"/>
              </a:rPr>
              <a:t> PC + 4</a:t>
            </a:r>
          </a:p>
          <a:p>
            <a:pPr>
              <a:lnSpc>
                <a:spcPct val="90000"/>
              </a:lnSpc>
              <a:spcBef>
                <a:spcPct val="50000"/>
              </a:spcBef>
              <a:tabLst>
                <a:tab pos="1143000" algn="l"/>
                <a:tab pos="5367338" algn="l"/>
              </a:tabLst>
            </a:pPr>
            <a:r>
              <a:rPr lang="en-US" sz="2000" b="1" dirty="0">
                <a:solidFill>
                  <a:schemeClr val="tx1"/>
                </a:solidFill>
                <a:latin typeface="Times" pitchFamily="-65" charset="0"/>
              </a:rPr>
              <a:t>LOAD	</a:t>
            </a:r>
            <a:r>
              <a:rPr lang="en-US" sz="2000" b="1" dirty="0" err="1">
                <a:solidFill>
                  <a:schemeClr val="tx1"/>
                </a:solidFill>
                <a:latin typeface="Times" pitchFamily="-65" charset="0"/>
              </a:rPr>
              <a:t>R[rt</a:t>
            </a:r>
            <a:r>
              <a:rPr lang="en-US" sz="2000" b="1" dirty="0">
                <a:solidFill>
                  <a:schemeClr val="tx1"/>
                </a:solidFill>
                <a:latin typeface="Times" pitchFamily="-65" charset="0"/>
              </a:rPr>
              <a:t>] </a:t>
            </a:r>
            <a:r>
              <a:rPr lang="en-US" sz="2000" b="1" dirty="0" err="1">
                <a:solidFill>
                  <a:schemeClr val="tx1"/>
                </a:solidFill>
                <a:latin typeface="Times" pitchFamily="-65" charset="0"/>
                <a:sym typeface="Symbol" pitchFamily="-65" charset="2"/>
              </a:rPr>
              <a:t></a:t>
            </a:r>
            <a:r>
              <a:rPr lang="en-US" sz="2000" b="1" dirty="0">
                <a:solidFill>
                  <a:schemeClr val="tx1"/>
                </a:solidFill>
                <a:latin typeface="Times" pitchFamily="-65" charset="0"/>
              </a:rPr>
              <a:t> MEM[ </a:t>
            </a:r>
            <a:r>
              <a:rPr lang="en-US" sz="2000" b="1" dirty="0" err="1">
                <a:solidFill>
                  <a:schemeClr val="tx1"/>
                </a:solidFill>
                <a:latin typeface="Times" pitchFamily="-65" charset="0"/>
              </a:rPr>
              <a:t>R[rs</a:t>
            </a:r>
            <a:r>
              <a:rPr lang="en-US" sz="2000" b="1" dirty="0">
                <a:solidFill>
                  <a:schemeClr val="tx1"/>
                </a:solidFill>
                <a:latin typeface="Times" pitchFamily="-65" charset="0"/>
              </a:rPr>
              <a:t>] + sign_ext(Imm16)]; PC </a:t>
            </a:r>
            <a:r>
              <a:rPr lang="en-US" sz="2000" b="1" dirty="0" err="1">
                <a:solidFill>
                  <a:schemeClr val="tx1"/>
                </a:solidFill>
                <a:latin typeface="Times" pitchFamily="-65" charset="0"/>
                <a:sym typeface="Symbol" pitchFamily="-65" charset="2"/>
              </a:rPr>
              <a:t></a:t>
            </a:r>
            <a:r>
              <a:rPr lang="en-US" sz="2000" b="1" dirty="0">
                <a:solidFill>
                  <a:schemeClr val="tx1"/>
                </a:solidFill>
                <a:latin typeface="Times" pitchFamily="-65" charset="0"/>
              </a:rPr>
              <a:t> PC + 4</a:t>
            </a:r>
          </a:p>
          <a:p>
            <a:pPr>
              <a:lnSpc>
                <a:spcPct val="90000"/>
              </a:lnSpc>
              <a:spcBef>
                <a:spcPct val="50000"/>
              </a:spcBef>
              <a:tabLst>
                <a:tab pos="1143000" algn="l"/>
                <a:tab pos="5367338" algn="l"/>
              </a:tabLst>
            </a:pPr>
            <a:r>
              <a:rPr lang="en-US" sz="2000" b="1" dirty="0">
                <a:solidFill>
                  <a:schemeClr val="tx1"/>
                </a:solidFill>
                <a:latin typeface="Times" pitchFamily="-65" charset="0"/>
              </a:rPr>
              <a:t>STORE	MEM[ </a:t>
            </a:r>
            <a:r>
              <a:rPr lang="en-US" sz="2000" b="1" dirty="0" err="1">
                <a:solidFill>
                  <a:schemeClr val="tx1"/>
                </a:solidFill>
                <a:latin typeface="Times" pitchFamily="-65" charset="0"/>
              </a:rPr>
              <a:t>R[rs</a:t>
            </a:r>
            <a:r>
              <a:rPr lang="en-US" sz="2000" b="1" dirty="0">
                <a:solidFill>
                  <a:schemeClr val="tx1"/>
                </a:solidFill>
                <a:latin typeface="Times" pitchFamily="-65" charset="0"/>
              </a:rPr>
              <a:t>] + sign_ext(Imm16) ] </a:t>
            </a:r>
            <a:r>
              <a:rPr lang="en-US" sz="2000" b="1" dirty="0" err="1">
                <a:solidFill>
                  <a:schemeClr val="tx1"/>
                </a:solidFill>
                <a:latin typeface="Times" pitchFamily="-65" charset="0"/>
                <a:sym typeface="Symbol" pitchFamily="-65" charset="2"/>
              </a:rPr>
              <a:t></a:t>
            </a:r>
            <a:r>
              <a:rPr lang="en-US" sz="2000" b="1" dirty="0">
                <a:solidFill>
                  <a:schemeClr val="tx1"/>
                </a:solidFill>
                <a:latin typeface="Times" pitchFamily="-65" charset="0"/>
              </a:rPr>
              <a:t> </a:t>
            </a:r>
            <a:r>
              <a:rPr lang="en-US" sz="2000" b="1" dirty="0" err="1">
                <a:solidFill>
                  <a:schemeClr val="tx1"/>
                </a:solidFill>
                <a:latin typeface="Times" pitchFamily="-65" charset="0"/>
              </a:rPr>
              <a:t>R[rt</a:t>
            </a:r>
            <a:r>
              <a:rPr lang="en-US" sz="2000" b="1" dirty="0">
                <a:solidFill>
                  <a:schemeClr val="tx1"/>
                </a:solidFill>
                <a:latin typeface="Times" pitchFamily="-65" charset="0"/>
              </a:rPr>
              <a:t>]; PC </a:t>
            </a:r>
            <a:r>
              <a:rPr lang="en-US" sz="2000" b="1" dirty="0" err="1">
                <a:solidFill>
                  <a:schemeClr val="tx1"/>
                </a:solidFill>
                <a:latin typeface="Times" pitchFamily="-65" charset="0"/>
                <a:sym typeface="Symbol" pitchFamily="-65" charset="2"/>
              </a:rPr>
              <a:t></a:t>
            </a:r>
            <a:r>
              <a:rPr lang="en-US" sz="2000" b="1" dirty="0">
                <a:solidFill>
                  <a:schemeClr val="tx1"/>
                </a:solidFill>
                <a:latin typeface="Times" pitchFamily="-65" charset="0"/>
              </a:rPr>
              <a:t> PC + 4</a:t>
            </a:r>
          </a:p>
          <a:p>
            <a:pPr>
              <a:lnSpc>
                <a:spcPct val="90000"/>
              </a:lnSpc>
              <a:spcBef>
                <a:spcPct val="50000"/>
              </a:spcBef>
              <a:tabLst>
                <a:tab pos="1143000" algn="l"/>
                <a:tab pos="5367338" algn="l"/>
              </a:tabLst>
            </a:pPr>
            <a:r>
              <a:rPr lang="en-US" sz="2000" b="1" dirty="0">
                <a:solidFill>
                  <a:schemeClr val="tx1"/>
                </a:solidFill>
                <a:latin typeface="Times" pitchFamily="-65" charset="0"/>
              </a:rPr>
              <a:t>BEQ   if ( </a:t>
            </a:r>
            <a:r>
              <a:rPr lang="en-US" sz="2000" b="1" dirty="0" err="1">
                <a:solidFill>
                  <a:schemeClr val="tx1"/>
                </a:solidFill>
                <a:latin typeface="Times" pitchFamily="-65" charset="0"/>
              </a:rPr>
              <a:t>R[rs</a:t>
            </a:r>
            <a:r>
              <a:rPr lang="en-US" sz="2000" b="1" dirty="0">
                <a:solidFill>
                  <a:schemeClr val="tx1"/>
                </a:solidFill>
                <a:latin typeface="Times" pitchFamily="-65" charset="0"/>
              </a:rPr>
              <a:t>] == </a:t>
            </a:r>
            <a:r>
              <a:rPr lang="en-US" sz="2000" b="1" dirty="0" err="1">
                <a:solidFill>
                  <a:schemeClr val="tx1"/>
                </a:solidFill>
                <a:latin typeface="Times" pitchFamily="-65" charset="0"/>
              </a:rPr>
              <a:t>R[rt</a:t>
            </a:r>
            <a:r>
              <a:rPr lang="en-US" sz="2000" b="1" dirty="0">
                <a:solidFill>
                  <a:schemeClr val="tx1"/>
                </a:solidFill>
                <a:latin typeface="Times" pitchFamily="-65" charset="0"/>
              </a:rPr>
              <a:t>] ) then </a:t>
            </a:r>
            <a:br>
              <a:rPr lang="en-US" sz="2000" b="1" dirty="0">
                <a:solidFill>
                  <a:schemeClr val="tx1"/>
                </a:solidFill>
                <a:latin typeface="Times" pitchFamily="-65" charset="0"/>
              </a:rPr>
            </a:br>
            <a:r>
              <a:rPr lang="en-US" sz="2000" b="1" dirty="0">
                <a:solidFill>
                  <a:schemeClr val="tx1"/>
                </a:solidFill>
                <a:latin typeface="Times" pitchFamily="-65" charset="0"/>
              </a:rPr>
              <a:t>                  PC </a:t>
            </a:r>
            <a:r>
              <a:rPr lang="en-US" sz="2000" b="1" dirty="0" err="1">
                <a:solidFill>
                  <a:schemeClr val="tx1"/>
                </a:solidFill>
                <a:latin typeface="Times" pitchFamily="-65" charset="0"/>
                <a:sym typeface="Symbol" pitchFamily="-65" charset="2"/>
              </a:rPr>
              <a:t></a:t>
            </a:r>
            <a:r>
              <a:rPr lang="en-US" sz="2000" b="1" dirty="0">
                <a:solidFill>
                  <a:schemeClr val="tx1"/>
                </a:solidFill>
                <a:latin typeface="Times" pitchFamily="-65" charset="0"/>
              </a:rPr>
              <a:t> PC + 4 + (sign_ext(Imm16) || 00)</a:t>
            </a:r>
            <a:br>
              <a:rPr lang="en-US" sz="2000" b="1" dirty="0">
                <a:solidFill>
                  <a:schemeClr val="tx1"/>
                </a:solidFill>
                <a:latin typeface="Times" pitchFamily="-65" charset="0"/>
              </a:rPr>
            </a:br>
            <a:r>
              <a:rPr lang="en-US" sz="2000" b="1" dirty="0">
                <a:solidFill>
                  <a:schemeClr val="tx1"/>
                </a:solidFill>
                <a:latin typeface="Times" pitchFamily="-65" charset="0"/>
              </a:rPr>
              <a:t>           else PC </a:t>
            </a:r>
            <a:r>
              <a:rPr lang="en-US" sz="2000" b="1" dirty="0" err="1">
                <a:solidFill>
                  <a:schemeClr val="tx1"/>
                </a:solidFill>
                <a:latin typeface="Times" pitchFamily="-65" charset="0"/>
                <a:sym typeface="Symbol" pitchFamily="-65" charset="2"/>
              </a:rPr>
              <a:t></a:t>
            </a:r>
            <a:r>
              <a:rPr lang="en-US" sz="2000" b="1" dirty="0">
                <a:solidFill>
                  <a:schemeClr val="tx1"/>
                </a:solidFill>
                <a:latin typeface="Times" pitchFamily="-65" charset="0"/>
              </a:rPr>
              <a:t> PC + 4</a:t>
            </a:r>
          </a:p>
        </p:txBody>
      </p:sp>
      <p:sp>
        <p:nvSpPr>
          <p:cNvPr id="5" name="Title 4"/>
          <p:cNvSpPr>
            <a:spLocks noGrp="1"/>
          </p:cNvSpPr>
          <p:nvPr>
            <p:ph type="title"/>
          </p:nvPr>
        </p:nvSpPr>
        <p:spPr/>
        <p:txBody>
          <a:bodyPr/>
          <a:lstStyle/>
          <a:p>
            <a:r>
              <a:rPr lang="en-US" dirty="0"/>
              <a:t>Register Transfer Language (RTL)</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561028">
                                            <p:txEl>
                                              <p:pRg st="0" end="0"/>
                                            </p:txEl>
                                          </p:spTgt>
                                        </p:tgtEl>
                                        <p:attrNameLst>
                                          <p:attrName>style.visibility</p:attrName>
                                        </p:attrNameLst>
                                      </p:cBhvr>
                                      <p:to>
                                        <p:strVal val="visible"/>
                                      </p:to>
                                    </p:set>
                                    <p:animEffect transition="in" filter="slide(fromBottom)">
                                      <p:cBhvr>
                                        <p:cTn id="7" dur="500"/>
                                        <p:tgtEl>
                                          <p:spTgt spid="256102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561028">
                                            <p:txEl>
                                              <p:pRg st="1" end="1"/>
                                            </p:txEl>
                                          </p:spTgt>
                                        </p:tgtEl>
                                        <p:attrNameLst>
                                          <p:attrName>style.visibility</p:attrName>
                                        </p:attrNameLst>
                                      </p:cBhvr>
                                      <p:to>
                                        <p:strVal val="visible"/>
                                      </p:to>
                                    </p:set>
                                    <p:animEffect transition="in" filter="slide(fromBottom)">
                                      <p:cBhvr>
                                        <p:cTn id="12" dur="500"/>
                                        <p:tgtEl>
                                          <p:spTgt spid="256102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561028">
                                            <p:txEl>
                                              <p:pRg st="3" end="3"/>
                                            </p:txEl>
                                          </p:spTgt>
                                        </p:tgtEl>
                                        <p:attrNameLst>
                                          <p:attrName>style.visibility</p:attrName>
                                        </p:attrNameLst>
                                      </p:cBhvr>
                                      <p:to>
                                        <p:strVal val="visible"/>
                                      </p:to>
                                    </p:set>
                                    <p:animEffect transition="in" filter="slide(fromBottom)">
                                      <p:cBhvr>
                                        <p:cTn id="17" dur="500"/>
                                        <p:tgtEl>
                                          <p:spTgt spid="256102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2561028">
                                            <p:txEl>
                                              <p:pRg st="4" end="4"/>
                                            </p:txEl>
                                          </p:spTgt>
                                        </p:tgtEl>
                                        <p:attrNameLst>
                                          <p:attrName>style.visibility</p:attrName>
                                        </p:attrNameLst>
                                      </p:cBhvr>
                                      <p:to>
                                        <p:strVal val="visible"/>
                                      </p:to>
                                    </p:set>
                                    <p:animEffect transition="in" filter="slide(fromBottom)">
                                      <p:cBhvr>
                                        <p:cTn id="22" dur="500"/>
                                        <p:tgtEl>
                                          <p:spTgt spid="256102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2561028">
                                            <p:txEl>
                                              <p:pRg st="5" end="5"/>
                                            </p:txEl>
                                          </p:spTgt>
                                        </p:tgtEl>
                                        <p:attrNameLst>
                                          <p:attrName>style.visibility</p:attrName>
                                        </p:attrNameLst>
                                      </p:cBhvr>
                                      <p:to>
                                        <p:strVal val="visible"/>
                                      </p:to>
                                    </p:set>
                                    <p:animEffect transition="in" filter="slide(fromBottom)">
                                      <p:cBhvr>
                                        <p:cTn id="27" dur="500"/>
                                        <p:tgtEl>
                                          <p:spTgt spid="2561028">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2561028">
                                            <p:txEl>
                                              <p:pRg st="6" end="6"/>
                                            </p:txEl>
                                          </p:spTgt>
                                        </p:tgtEl>
                                        <p:attrNameLst>
                                          <p:attrName>style.visibility</p:attrName>
                                        </p:attrNameLst>
                                      </p:cBhvr>
                                      <p:to>
                                        <p:strVal val="visible"/>
                                      </p:to>
                                    </p:set>
                                    <p:animEffect transition="in" filter="slide(fromBottom)">
                                      <p:cBhvr>
                                        <p:cTn id="32" dur="500"/>
                                        <p:tgtEl>
                                          <p:spTgt spid="2561028">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2561028">
                                            <p:txEl>
                                              <p:pRg st="7" end="7"/>
                                            </p:txEl>
                                          </p:spTgt>
                                        </p:tgtEl>
                                        <p:attrNameLst>
                                          <p:attrName>style.visibility</p:attrName>
                                        </p:attrNameLst>
                                      </p:cBhvr>
                                      <p:to>
                                        <p:strVal val="visible"/>
                                      </p:to>
                                    </p:set>
                                    <p:animEffect transition="in" filter="slide(fromBottom)">
                                      <p:cBhvr>
                                        <p:cTn id="37" dur="500"/>
                                        <p:tgtEl>
                                          <p:spTgt spid="2561028">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2561028">
                                            <p:txEl>
                                              <p:pRg st="8" end="8"/>
                                            </p:txEl>
                                          </p:spTgt>
                                        </p:tgtEl>
                                        <p:attrNameLst>
                                          <p:attrName>style.visibility</p:attrName>
                                        </p:attrNameLst>
                                      </p:cBhvr>
                                      <p:to>
                                        <p:strVal val="visible"/>
                                      </p:to>
                                    </p:set>
                                    <p:animEffect transition="in" filter="slide(fromBottom)">
                                      <p:cBhvr>
                                        <p:cTn id="42" dur="500"/>
                                        <p:tgtEl>
                                          <p:spTgt spid="2561028">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2561028">
                                            <p:txEl>
                                              <p:pRg st="9" end="9"/>
                                            </p:txEl>
                                          </p:spTgt>
                                        </p:tgtEl>
                                        <p:attrNameLst>
                                          <p:attrName>style.visibility</p:attrName>
                                        </p:attrNameLst>
                                      </p:cBhvr>
                                      <p:to>
                                        <p:strVal val="visible"/>
                                      </p:to>
                                    </p:set>
                                    <p:animEffect transition="in" filter="slide(fromBottom)">
                                      <p:cBhvr>
                                        <p:cTn id="47" dur="500"/>
                                        <p:tgtEl>
                                          <p:spTgt spid="256102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102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3074" name="Rectangle 2"/>
          <p:cNvSpPr>
            <a:spLocks noGrp="1" noChangeArrowheads="1"/>
          </p:cNvSpPr>
          <p:nvPr>
            <p:ph type="title"/>
          </p:nvPr>
        </p:nvSpPr>
        <p:spPr/>
        <p:txBody>
          <a:bodyPr/>
          <a:lstStyle/>
          <a:p>
            <a:r>
              <a:rPr lang="en-US" sz="3600" dirty="0"/>
              <a:t>Step 1: Requirements of the Instruction Set</a:t>
            </a:r>
          </a:p>
        </p:txBody>
      </p:sp>
      <p:sp>
        <p:nvSpPr>
          <p:cNvPr id="2563075" name="Rectangle 3"/>
          <p:cNvSpPr>
            <a:spLocks noGrp="1" noChangeArrowheads="1"/>
          </p:cNvSpPr>
          <p:nvPr>
            <p:ph type="body" idx="1"/>
          </p:nvPr>
        </p:nvSpPr>
        <p:spPr/>
        <p:txBody>
          <a:bodyPr/>
          <a:lstStyle/>
          <a:p>
            <a:r>
              <a:rPr lang="en-US" sz="2400" dirty="0"/>
              <a:t>Memory (MEM)</a:t>
            </a:r>
          </a:p>
          <a:p>
            <a:pPr lvl="1"/>
            <a:r>
              <a:rPr lang="en-US" sz="2000" dirty="0"/>
              <a:t>instructions &amp; data (will use one for each)</a:t>
            </a:r>
          </a:p>
          <a:p>
            <a:r>
              <a:rPr lang="en-US" sz="2400" dirty="0"/>
              <a:t>Registers (R: 32 </a:t>
            </a:r>
            <a:r>
              <a:rPr lang="en-US" sz="2400" dirty="0" err="1"/>
              <a:t>x</a:t>
            </a:r>
            <a:r>
              <a:rPr lang="en-US" sz="2400" dirty="0"/>
              <a:t> 32)</a:t>
            </a:r>
          </a:p>
          <a:p>
            <a:pPr lvl="1"/>
            <a:r>
              <a:rPr lang="en-US" sz="2000" dirty="0"/>
              <a:t>read RS</a:t>
            </a:r>
          </a:p>
          <a:p>
            <a:pPr lvl="1"/>
            <a:r>
              <a:rPr lang="en-US" sz="2000" dirty="0"/>
              <a:t>read RT</a:t>
            </a:r>
          </a:p>
          <a:p>
            <a:pPr lvl="1"/>
            <a:r>
              <a:rPr lang="en-US" sz="2000" dirty="0"/>
              <a:t>Write RT or RD</a:t>
            </a:r>
          </a:p>
          <a:p>
            <a:r>
              <a:rPr lang="en-US" sz="2400" dirty="0"/>
              <a:t>PC</a:t>
            </a:r>
          </a:p>
          <a:p>
            <a:r>
              <a:rPr lang="en-US" sz="2400" dirty="0"/>
              <a:t>Extender (sign/zero extend)</a:t>
            </a:r>
          </a:p>
          <a:p>
            <a:r>
              <a:rPr lang="en-US" sz="2400" dirty="0"/>
              <a:t>Add/Sub/OR unit for operation on </a:t>
            </a:r>
            <a:r>
              <a:rPr lang="en-US" sz="2400" dirty="0" err="1"/>
              <a:t>register(s</a:t>
            </a:r>
            <a:r>
              <a:rPr lang="en-US" sz="2400" dirty="0"/>
              <a:t>) or extended immediate</a:t>
            </a:r>
          </a:p>
          <a:p>
            <a:r>
              <a:rPr lang="en-US" sz="2400" dirty="0"/>
              <a:t>Add 4 (+ maybe extended immediate) to PC</a:t>
            </a:r>
          </a:p>
          <a:p>
            <a:r>
              <a:rPr lang="en-US" sz="2400" dirty="0"/>
              <a:t>Compare registers?</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5122" name="Rectangle 2"/>
          <p:cNvSpPr>
            <a:spLocks noGrp="1" noChangeArrowheads="1"/>
          </p:cNvSpPr>
          <p:nvPr>
            <p:ph type="title"/>
          </p:nvPr>
        </p:nvSpPr>
        <p:spPr/>
        <p:txBody>
          <a:bodyPr/>
          <a:lstStyle/>
          <a:p>
            <a:r>
              <a:rPr lang="en-US"/>
              <a:t>Step 2: Components of the Datapath</a:t>
            </a:r>
          </a:p>
        </p:txBody>
      </p:sp>
      <p:sp>
        <p:nvSpPr>
          <p:cNvPr id="2565123" name="Rectangle 3"/>
          <p:cNvSpPr>
            <a:spLocks noGrp="1" noChangeArrowheads="1"/>
          </p:cNvSpPr>
          <p:nvPr>
            <p:ph type="body" idx="1"/>
          </p:nvPr>
        </p:nvSpPr>
        <p:spPr/>
        <p:txBody>
          <a:bodyPr/>
          <a:lstStyle/>
          <a:p>
            <a:r>
              <a:rPr lang="en-US" dirty="0"/>
              <a:t>Combinational Elements</a:t>
            </a:r>
          </a:p>
          <a:p>
            <a:r>
              <a:rPr lang="en-US" dirty="0"/>
              <a:t>Storage Elements</a:t>
            </a:r>
          </a:p>
          <a:p>
            <a:pPr lvl="1"/>
            <a:r>
              <a:rPr lang="en-US" dirty="0"/>
              <a:t>Clocking methodology</a:t>
            </a:r>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ヒラギノ丸ゴ Pro W4"/>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30505</TotalTime>
  <Pages>47</Pages>
  <Words>3149</Words>
  <Application>Microsoft Office PowerPoint</Application>
  <PresentationFormat>信纸(8.5x11 英寸)</PresentationFormat>
  <Paragraphs>478</Paragraphs>
  <Slides>22</Slides>
  <Notes>22</Notes>
  <HiddenSlides>1</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22</vt:i4>
      </vt:variant>
    </vt:vector>
  </HeadingPairs>
  <TitlesOfParts>
    <vt:vector size="38" baseType="lpstr">
      <vt:lpstr>18 VAG Rounded Black   09390</vt:lpstr>
      <vt:lpstr>AppleGaramond Bd</vt:lpstr>
      <vt:lpstr>ＭＳ Ｐゴシック</vt:lpstr>
      <vt:lpstr>ＭＳ Ｐゴシック</vt:lpstr>
      <vt:lpstr>宋体</vt:lpstr>
      <vt:lpstr>18 VAG Rounded Bold   07390</vt:lpstr>
      <vt:lpstr>Arial</vt:lpstr>
      <vt:lpstr>Corbel</vt:lpstr>
      <vt:lpstr>Courier New</vt:lpstr>
      <vt:lpstr>Helvetica</vt:lpstr>
      <vt:lpstr>Symbol</vt:lpstr>
      <vt:lpstr>Times</vt:lpstr>
      <vt:lpstr>Wingdings</vt:lpstr>
      <vt:lpstr>Wingdings 2</vt:lpstr>
      <vt:lpstr>Wingdings 3</vt:lpstr>
      <vt:lpstr>Metro</vt:lpstr>
      <vt:lpstr>PowerPoint 演示文稿</vt:lpstr>
      <vt:lpstr>Review</vt:lpstr>
      <vt:lpstr>Datapath Summary</vt:lpstr>
      <vt:lpstr>How to Design a Processor: step-by-step</vt:lpstr>
      <vt:lpstr>Review: The MIPS Instruction Formats</vt:lpstr>
      <vt:lpstr>Step 1a: The MIPS-lite Subset for today</vt:lpstr>
      <vt:lpstr>Register Transfer Language (RTL)</vt:lpstr>
      <vt:lpstr>Step 1: Requirements of the Instruction Set</vt:lpstr>
      <vt:lpstr>Step 2: Components of the Datapath</vt:lpstr>
      <vt:lpstr>Combinational Logic Elements (Building Blocks)</vt:lpstr>
      <vt:lpstr>ALU Needs for MIPS-lite + Rest of MIPS</vt:lpstr>
      <vt:lpstr>Administrivia</vt:lpstr>
      <vt:lpstr>What Hardware Is Needed? (1/2)</vt:lpstr>
      <vt:lpstr>What Hardware Is Needed? (2/2)</vt:lpstr>
      <vt:lpstr>Storage Element: Idealized Memory</vt:lpstr>
      <vt:lpstr>Storage Element: Register (Building Block)</vt:lpstr>
      <vt:lpstr>Storage Element: Register File</vt:lpstr>
      <vt:lpstr>Step 3: Assemble DataPath meeting requirements</vt:lpstr>
      <vt:lpstr>3a: Overview of the Instruction Fetch Unit</vt:lpstr>
      <vt:lpstr>3b: Add &amp; Subtract</vt:lpstr>
      <vt:lpstr>Peer Instruction</vt:lpstr>
      <vt:lpstr>How to Design a Processor: step-by-step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CS61C - Lecture 13</dc:title>
  <dc:subject/>
  <dc:creator>John Wawrzynek</dc:creator>
  <cp:keywords/>
  <dc:description/>
  <cp:lastModifiedBy>成元庆</cp:lastModifiedBy>
  <cp:revision>2064</cp:revision>
  <cp:lastPrinted>2010-03-24T07:33:01Z</cp:lastPrinted>
  <dcterms:created xsi:type="dcterms:W3CDTF">2010-03-23T05:07:46Z</dcterms:created>
  <dcterms:modified xsi:type="dcterms:W3CDTF">2020-10-16T08:06:19Z</dcterms:modified>
</cp:coreProperties>
</file>