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85" r:id="rId3"/>
    <p:sldId id="289" r:id="rId4"/>
    <p:sldId id="290" r:id="rId5"/>
    <p:sldId id="291" r:id="rId6"/>
    <p:sldId id="292" r:id="rId7"/>
    <p:sldId id="293" r:id="rId8"/>
    <p:sldId id="294" r:id="rId9"/>
    <p:sldId id="295" r:id="rId10"/>
    <p:sldId id="296" r:id="rId11"/>
    <p:sldId id="297" r:id="rId12"/>
    <p:sldId id="298" r:id="rId13"/>
    <p:sldId id="299" r:id="rId14"/>
    <p:sldId id="300" r:id="rId15"/>
    <p:sldId id="304" r:id="rId16"/>
    <p:sldId id="283" r:id="rId17"/>
    <p:sldId id="305" r:id="rId18"/>
  </p:sldIdLst>
  <p:sldSz cx="9144000" cy="6858000" type="letter"/>
  <p:notesSz cx="7023100" cy="9309100"/>
  <p:defaultTextStyle>
    <a:defPPr>
      <a:defRPr lang="en-US"/>
    </a:defPPr>
    <a:lvl1pPr algn="l" rtl="0" eaLnBrk="0" fontAlgn="base" hangingPunct="0">
      <a:spcBef>
        <a:spcPct val="0"/>
      </a:spcBef>
      <a:spcAft>
        <a:spcPct val="0"/>
      </a:spcAft>
      <a:defRPr sz="25600" kern="1200">
        <a:solidFill>
          <a:schemeClr val="accent1"/>
        </a:solidFill>
        <a:latin typeface="Helvetica" charset="0"/>
        <a:ea typeface="+mn-ea"/>
        <a:cs typeface="+mn-cs"/>
      </a:defRPr>
    </a:lvl1pPr>
    <a:lvl2pPr marL="457200" algn="l" rtl="0" eaLnBrk="0" fontAlgn="base" hangingPunct="0">
      <a:spcBef>
        <a:spcPct val="0"/>
      </a:spcBef>
      <a:spcAft>
        <a:spcPct val="0"/>
      </a:spcAft>
      <a:defRPr sz="25600" kern="1200">
        <a:solidFill>
          <a:schemeClr val="accent1"/>
        </a:solidFill>
        <a:latin typeface="Helvetica" charset="0"/>
        <a:ea typeface="+mn-ea"/>
        <a:cs typeface="+mn-cs"/>
      </a:defRPr>
    </a:lvl2pPr>
    <a:lvl3pPr marL="914400" algn="l" rtl="0" eaLnBrk="0" fontAlgn="base" hangingPunct="0">
      <a:spcBef>
        <a:spcPct val="0"/>
      </a:spcBef>
      <a:spcAft>
        <a:spcPct val="0"/>
      </a:spcAft>
      <a:defRPr sz="25600" kern="1200">
        <a:solidFill>
          <a:schemeClr val="accent1"/>
        </a:solidFill>
        <a:latin typeface="Helvetica" charset="0"/>
        <a:ea typeface="+mn-ea"/>
        <a:cs typeface="+mn-cs"/>
      </a:defRPr>
    </a:lvl3pPr>
    <a:lvl4pPr marL="1371600" algn="l" rtl="0" eaLnBrk="0" fontAlgn="base" hangingPunct="0">
      <a:spcBef>
        <a:spcPct val="0"/>
      </a:spcBef>
      <a:spcAft>
        <a:spcPct val="0"/>
      </a:spcAft>
      <a:defRPr sz="25600" kern="1200">
        <a:solidFill>
          <a:schemeClr val="accent1"/>
        </a:solidFill>
        <a:latin typeface="Helvetica" charset="0"/>
        <a:ea typeface="+mn-ea"/>
        <a:cs typeface="+mn-cs"/>
      </a:defRPr>
    </a:lvl4pPr>
    <a:lvl5pPr marL="1828800" algn="l" rtl="0" eaLnBrk="0" fontAlgn="base" hangingPunct="0">
      <a:spcBef>
        <a:spcPct val="0"/>
      </a:spcBef>
      <a:spcAft>
        <a:spcPct val="0"/>
      </a:spcAft>
      <a:defRPr sz="25600" kern="1200">
        <a:solidFill>
          <a:schemeClr val="accent1"/>
        </a:solidFill>
        <a:latin typeface="Helvetica" charset="0"/>
        <a:ea typeface="+mn-ea"/>
        <a:cs typeface="+mn-cs"/>
      </a:defRPr>
    </a:lvl5pPr>
    <a:lvl6pPr marL="2286000" algn="l" defTabSz="457200" rtl="0" eaLnBrk="1" latinLnBrk="0" hangingPunct="1">
      <a:defRPr sz="25600" kern="1200">
        <a:solidFill>
          <a:schemeClr val="accent1"/>
        </a:solidFill>
        <a:latin typeface="Helvetica" charset="0"/>
        <a:ea typeface="+mn-ea"/>
        <a:cs typeface="+mn-cs"/>
      </a:defRPr>
    </a:lvl6pPr>
    <a:lvl7pPr marL="2743200" algn="l" defTabSz="457200" rtl="0" eaLnBrk="1" latinLnBrk="0" hangingPunct="1">
      <a:defRPr sz="25600" kern="1200">
        <a:solidFill>
          <a:schemeClr val="accent1"/>
        </a:solidFill>
        <a:latin typeface="Helvetica" charset="0"/>
        <a:ea typeface="+mn-ea"/>
        <a:cs typeface="+mn-cs"/>
      </a:defRPr>
    </a:lvl7pPr>
    <a:lvl8pPr marL="3200400" algn="l" defTabSz="457200" rtl="0" eaLnBrk="1" latinLnBrk="0" hangingPunct="1">
      <a:defRPr sz="25600" kern="1200">
        <a:solidFill>
          <a:schemeClr val="accent1"/>
        </a:solidFill>
        <a:latin typeface="Helvetica" charset="0"/>
        <a:ea typeface="+mn-ea"/>
        <a:cs typeface="+mn-cs"/>
      </a:defRPr>
    </a:lvl8pPr>
    <a:lvl9pPr marL="3657600" algn="l" defTabSz="457200" rtl="0" eaLnBrk="1" latinLnBrk="0" hangingPunct="1">
      <a:defRPr sz="25600" kern="1200">
        <a:solidFill>
          <a:schemeClr val="accent1"/>
        </a:solidFill>
        <a:latin typeface="Helvetic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800080"/>
    <a:srgbClr val="66FF33"/>
    <a:srgbClr val="FF0000"/>
    <a:srgbClr val="FF8DA0"/>
    <a:srgbClr val="008000"/>
    <a:srgbClr val="810A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61412" autoAdjust="0"/>
  </p:normalViewPr>
  <p:slideViewPr>
    <p:cSldViewPr>
      <p:cViewPr varScale="1">
        <p:scale>
          <a:sx n="101" d="100"/>
          <a:sy n="101" d="100"/>
        </p:scale>
        <p:origin x="11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782" y="-90"/>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idx="2"/>
          </p:nvPr>
        </p:nvSpPr>
        <p:spPr bwMode="auto">
          <a:xfrm>
            <a:off x="1204913" y="596900"/>
            <a:ext cx="4637087" cy="3478213"/>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28638" y="4424363"/>
            <a:ext cx="6049962" cy="4186237"/>
          </a:xfrm>
          <a:prstGeom prst="rect">
            <a:avLst/>
          </a:prstGeom>
          <a:noFill/>
          <a:ln w="12700">
            <a:noFill/>
            <a:miter lim="800000"/>
            <a:headEnd/>
            <a:tailEnd/>
          </a:ln>
          <a:effectLst/>
        </p:spPr>
        <p:txBody>
          <a:bodyPr vert="horz" wrap="square" lIns="92282" tIns="45329" rIns="92282" bIns="45329" numCol="1" anchor="t" anchorCtr="0" compatLnSpc="1">
            <a:prstTxWarp prst="textNoShape">
              <a:avLst/>
            </a:prstTxWarp>
          </a:bodyPr>
          <a:lstStyle/>
          <a:p>
            <a:pPr lvl="0"/>
            <a:r>
              <a:rPr lang="en-US" noProof="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pitchFamily="32" charset="0"/>
        <a:ea typeface="ＭＳ Ｐゴシック" charset="-128"/>
        <a:cs typeface="+mn-cs"/>
      </a:defRPr>
    </a:lvl2pPr>
    <a:lvl3pPr marL="1143000" indent="-228600" algn="l" rtl="0" eaLnBrk="0" fontAlgn="base" hangingPunct="0">
      <a:spcBef>
        <a:spcPct val="30000"/>
      </a:spcBef>
      <a:spcAft>
        <a:spcPct val="0"/>
      </a:spcAft>
      <a:defRPr sz="1200" kern="1200">
        <a:solidFill>
          <a:schemeClr val="tx1"/>
        </a:solidFill>
        <a:latin typeface="Times" pitchFamily="32" charset="0"/>
        <a:ea typeface="ＭＳ Ｐゴシック" charset="-128"/>
        <a:cs typeface="+mn-cs"/>
      </a:defRPr>
    </a:lvl3pPr>
    <a:lvl4pPr marL="1600200" indent="-228600" algn="l" rtl="0" eaLnBrk="0" fontAlgn="base" hangingPunct="0">
      <a:spcBef>
        <a:spcPct val="30000"/>
      </a:spcBef>
      <a:spcAft>
        <a:spcPct val="0"/>
      </a:spcAft>
      <a:defRPr sz="1200" kern="1200">
        <a:solidFill>
          <a:schemeClr val="tx1"/>
        </a:solidFill>
        <a:latin typeface="Times" pitchFamily="32" charset="0"/>
        <a:ea typeface="ＭＳ Ｐゴシック" charset="-128"/>
        <a:cs typeface="+mn-cs"/>
      </a:defRPr>
    </a:lvl4pPr>
    <a:lvl5pPr marL="2057400" indent="-228600" algn="l" rtl="0" eaLnBrk="0" fontAlgn="base" hangingPunct="0">
      <a:spcBef>
        <a:spcPct val="30000"/>
      </a:spcBef>
      <a:spcAft>
        <a:spcPct val="0"/>
      </a:spcAft>
      <a:defRPr sz="1200" kern="1200">
        <a:solidFill>
          <a:schemeClr val="tx1"/>
        </a:solidFill>
        <a:latin typeface="Times" pitchFamily="32"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528638" y="4421188"/>
            <a:ext cx="6051550" cy="4189412"/>
          </a:xfrm>
          <a:noFill/>
          <a:ln w="9525"/>
        </p:spPr>
        <p:txBody>
          <a:bodyPr lIns="92328" tIns="45354" rIns="92328" bIns="45354"/>
          <a:lstStyle/>
          <a:p>
            <a:r>
              <a:rPr lang="en-US"/>
              <a:t>Greet class</a:t>
            </a:r>
          </a:p>
        </p:txBody>
      </p:sp>
      <p:sp>
        <p:nvSpPr>
          <p:cNvPr id="21507" name="Rectangle 3"/>
          <p:cNvSpPr>
            <a:spLocks noGrp="1" noRot="1" noChangeAspect="1" noChangeArrowheads="1" noTextEdit="1"/>
          </p:cNvSpPr>
          <p:nvPr>
            <p:ph type="sldImg"/>
          </p:nvPr>
        </p:nvSpPr>
        <p:spPr>
          <a:xfrm>
            <a:off x="1200150" y="598488"/>
            <a:ext cx="4635500" cy="3476625"/>
          </a:xfr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And here is the datapath for the store instruction.</a:t>
            </a:r>
          </a:p>
          <a:p>
            <a:r>
              <a:rPr lang="en-US"/>
              <a:t>The Register File, the ALU, and the Extender are the same as the datapath for the load instruction because the memory address has to be calculated the same exact way:</a:t>
            </a:r>
          </a:p>
          <a:p>
            <a:r>
              <a:rPr lang="en-US"/>
              <a:t>(a) Put the register selected by Rs onto bus A and sign extend the 16 bit immediate field.</a:t>
            </a:r>
          </a:p>
          <a:p>
            <a:r>
              <a:rPr lang="en-US"/>
              <a:t>(b) Then make the ALU (ALUctr) adds these two (busA and output of Extender) together.</a:t>
            </a:r>
          </a:p>
          <a:p>
            <a:r>
              <a:rPr lang="en-US"/>
              <a:t>The new thing we added here is busB extension (DataIn).</a:t>
            </a:r>
          </a:p>
          <a:p>
            <a:r>
              <a:rPr lang="en-US"/>
              <a:t>More specifically, in order to send the register selected by the Rt field (Rb of the register file) to data memory, we need to connect bus B to the data memory’s Data In bus.</a:t>
            </a:r>
          </a:p>
          <a:p>
            <a:r>
              <a:rPr lang="en-US"/>
              <a:t>Finally, the store instruction is the first instruction we encountered that does not do any register write  at the end.</a:t>
            </a:r>
          </a:p>
          <a:p>
            <a:r>
              <a:rPr lang="en-US"/>
              <a:t>Therefore the control unit must make sure RegWr is zero for this instruction.</a:t>
            </a:r>
          </a:p>
          <a:p>
            <a:endParaRPr lang="en-US"/>
          </a:p>
          <a:p>
            <a:r>
              <a:rPr lang="en-US"/>
              <a:t>+2 = 64 min. (Y:44)</a:t>
            </a:r>
          </a:p>
        </p:txBody>
      </p:sp>
      <p:sp>
        <p:nvSpPr>
          <p:cNvPr id="30723"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How does the branch on equal instruction work?</a:t>
            </a:r>
          </a:p>
          <a:p>
            <a:r>
              <a:rPr lang="en-US"/>
              <a:t>Well it calculates the branch condition by subtracting the register selected by the Rt field from the register selected by the Rs field.</a:t>
            </a:r>
          </a:p>
          <a:p>
            <a:r>
              <a:rPr lang="en-US"/>
              <a:t>If the result of the subtraction is zero, then these two registers are equal and we take a branch.  Otherwise, we keep going down the sequential path (PC = PC +4).</a:t>
            </a:r>
          </a:p>
          <a:p>
            <a:endParaRPr lang="en-US"/>
          </a:p>
          <a:p>
            <a:r>
              <a:rPr lang="en-US"/>
              <a:t>+1 = 65 min. (Y:45)</a:t>
            </a:r>
          </a:p>
        </p:txBody>
      </p:sp>
      <p:sp>
        <p:nvSpPr>
          <p:cNvPr id="31747"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The datapath for calculating the branch condition is rather simple.</a:t>
            </a:r>
          </a:p>
          <a:p>
            <a:r>
              <a:rPr lang="en-US"/>
              <a:t>All we have to do is feed the Rs and Rt fields of the instruction into the Ra and Rb inputs of the register file.</a:t>
            </a:r>
          </a:p>
          <a:p>
            <a:r>
              <a:rPr lang="en-US"/>
              <a:t>Bus A will then contain the value from the register selected by Rs.</a:t>
            </a:r>
          </a:p>
          <a:p>
            <a:r>
              <a:rPr lang="en-US"/>
              <a:t>And bus B will contain the value from the register selected by Rt.</a:t>
            </a:r>
          </a:p>
          <a:p>
            <a:r>
              <a:rPr lang="en-US"/>
              <a:t>The next thing to do is to ask the ALU to perform a subtract operation and feed the output Zero to the next address logic.</a:t>
            </a:r>
          </a:p>
          <a:p>
            <a:r>
              <a:rPr lang="en-US"/>
              <a:t>How does the next address logic block look like?</a:t>
            </a:r>
          </a:p>
          <a:p>
            <a:r>
              <a:rPr lang="en-US"/>
              <a:t>Well, before I show you that, let’s take a look at the binary arithmetics behind the program counter (PC).</a:t>
            </a:r>
          </a:p>
          <a:p>
            <a:endParaRPr lang="en-US"/>
          </a:p>
          <a:p>
            <a:r>
              <a:rPr lang="en-US"/>
              <a:t>+2 = 67 min. (Y:47)</a:t>
            </a:r>
          </a:p>
        </p:txBody>
      </p:sp>
      <p:sp>
        <p:nvSpPr>
          <p:cNvPr id="32771"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So here is the single cycle datapath we just built.</a:t>
            </a:r>
          </a:p>
          <a:p>
            <a:r>
              <a:rPr lang="en-US"/>
              <a:t>If you push into the Instruction Fetch Unit, you will see the last slide showing the PC, the next address logic, and the Instruction Memory.</a:t>
            </a:r>
          </a:p>
          <a:p>
            <a:r>
              <a:rPr lang="en-US"/>
              <a:t>Here I have shown how we can get the Rt, Rs, Rd, and Imm16 fields out of the 32-bit instruction word.</a:t>
            </a:r>
          </a:p>
          <a:p>
            <a:r>
              <a:rPr lang="en-US"/>
              <a:t>The Rt, Rs, and Rd fields will go to the register file as register specifiers while the Imm16 field will go to the Extender where it is either Zero and Sign extended to 32 bits.</a:t>
            </a:r>
          </a:p>
          <a:p>
            <a:r>
              <a:rPr lang="en-US"/>
              <a:t>The signals ExtOp, ALUSrc, ALUctr, MemWr, MemtoReg, RegDst, RegWr, Branch, and Jump  are control signals.</a:t>
            </a:r>
          </a:p>
          <a:p>
            <a:r>
              <a:rPr lang="en-US"/>
              <a:t>And I will show you how to generate them on Friday.</a:t>
            </a:r>
          </a:p>
          <a:p>
            <a:endParaRPr lang="en-US"/>
          </a:p>
          <a:p>
            <a:r>
              <a:rPr lang="en-US"/>
              <a:t>+2 = 80 min. (Z:00)</a:t>
            </a:r>
          </a:p>
        </p:txBody>
      </p:sp>
      <p:sp>
        <p:nvSpPr>
          <p:cNvPr id="33795"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One thing you may noticed from our last slide is that almost all instructions, except Jump, require reading some registers, do some computation, and then do something else.</a:t>
            </a:r>
          </a:p>
          <a:p>
            <a:r>
              <a:rPr lang="en-US"/>
              <a:t>Therefore our datapath will look something like this.</a:t>
            </a:r>
          </a:p>
          <a:p>
            <a:r>
              <a:rPr lang="en-US"/>
              <a:t>For example, if we have an add instruction (points to the output of Instruction Memory), we will read the registers from the register file (Ra, Rb and then busA and busB).</a:t>
            </a:r>
          </a:p>
          <a:p>
            <a:r>
              <a:rPr lang="en-US"/>
              <a:t>Add the two numbers together (ALU) and then write the result back to the register file.</a:t>
            </a:r>
          </a:p>
          <a:p>
            <a:r>
              <a:rPr lang="en-US"/>
              <a:t>On the other hand, if we have a load instruction, we will first use the ALU to calculate the memory address.</a:t>
            </a:r>
          </a:p>
          <a:p>
            <a:r>
              <a:rPr lang="en-US"/>
              <a:t>Once the address is ready, we will use it to access the Data Memory.</a:t>
            </a:r>
          </a:p>
          <a:p>
            <a:r>
              <a:rPr lang="en-US"/>
              <a:t>And once the data is available on Data Memory’s output bus, we will write the data to the register file. Well, this is simple enough.</a:t>
            </a:r>
          </a:p>
          <a:p>
            <a:r>
              <a:rPr lang="en-US"/>
              <a:t>But if it is this simple, you probably won’t need to take this class.</a:t>
            </a:r>
          </a:p>
          <a:p>
            <a:r>
              <a:rPr lang="en-US"/>
              <a:t>So in today’s lecture, I will show you how to turn this abstract datapath into a real datapath by  making it slightly (JUST slightly) more complicated so it can do real work for you. </a:t>
            </a:r>
          </a:p>
          <a:p>
            <a:r>
              <a:rPr lang="en-US"/>
              <a:t>But before we do that, let’s do a quick review of the clocking methodology</a:t>
            </a:r>
          </a:p>
          <a:p>
            <a:endParaRPr lang="en-US"/>
          </a:p>
          <a:p>
            <a:r>
              <a:rPr lang="en-US"/>
              <a:t>+3 = 16 (X:56)</a:t>
            </a:r>
          </a:p>
        </p:txBody>
      </p:sp>
      <p:sp>
        <p:nvSpPr>
          <p:cNvPr id="34819"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Now with the clocking methodology back in your mind, we can think about how the critical path of our “abstract” datapath may look like.</a:t>
            </a:r>
          </a:p>
          <a:p>
            <a:r>
              <a:rPr lang="en-US"/>
              <a:t>One thing to keep in mind about the Register File and Ideal Memory (points to both Instruction and Data) is that the Clock input is a factor ONLY during the write operation.</a:t>
            </a:r>
          </a:p>
          <a:p>
            <a:r>
              <a:rPr lang="en-US"/>
              <a:t>For read operation, the CLK input is not a factor.  The register file and the ideal memory behave as if they are combinational logic.</a:t>
            </a:r>
          </a:p>
          <a:p>
            <a:r>
              <a:rPr lang="en-US"/>
              <a:t>That is you apply an address to the input, then after certain delay, which we called access time, the output is valid.</a:t>
            </a:r>
          </a:p>
          <a:p>
            <a:r>
              <a:rPr lang="en-US"/>
              <a:t>We will come back to these points (point to the “behave” bullets) later in this lecture.</a:t>
            </a:r>
          </a:p>
          <a:p>
            <a:r>
              <a:rPr lang="en-US"/>
              <a:t>But for now, let’s look at this “abstract” datapath’s critical path which occurs when the datapath tries to execute the Load instruction.</a:t>
            </a:r>
          </a:p>
          <a:p>
            <a:r>
              <a:rPr lang="en-US"/>
              <a:t>The time it takes to execute the load instruction are the sum of:</a:t>
            </a:r>
          </a:p>
          <a:p>
            <a:r>
              <a:rPr lang="en-US"/>
              <a:t>(a) The PC’s clock-to-Q time.</a:t>
            </a:r>
          </a:p>
          <a:p>
            <a:r>
              <a:rPr lang="en-US"/>
              <a:t>(b) The instruction memory access time.</a:t>
            </a:r>
          </a:p>
          <a:p>
            <a:r>
              <a:rPr lang="en-US"/>
              <a:t>(c) The time it takes to read the register file.</a:t>
            </a:r>
          </a:p>
          <a:p>
            <a:r>
              <a:rPr lang="en-US"/>
              <a:t>(d) The ALU delay in calculating the Data Memory Address.</a:t>
            </a:r>
          </a:p>
          <a:p>
            <a:r>
              <a:rPr lang="en-US"/>
              <a:t>(e) The time it takes to read the Data Memory.</a:t>
            </a:r>
          </a:p>
          <a:p>
            <a:r>
              <a:rPr lang="en-US"/>
              <a:t>(f) And finally, the setup time for the register file and clock skew.</a:t>
            </a:r>
          </a:p>
          <a:p>
            <a:endParaRPr lang="en-US"/>
          </a:p>
          <a:p>
            <a:r>
              <a:rPr lang="en-US"/>
              <a:t>+3 = 21 (Y:01)</a:t>
            </a:r>
          </a:p>
        </p:txBody>
      </p:sp>
      <p:sp>
        <p:nvSpPr>
          <p:cNvPr id="35843"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511550" y="2441575"/>
            <a:ext cx="0" cy="0"/>
          </a:xfrm>
          <a:solidFill>
            <a:srgbClr val="FFFFFF"/>
          </a:solidFill>
          <a:ln>
            <a:solidFill>
              <a:srgbClr val="000000"/>
            </a:solidFill>
          </a:ln>
        </p:spPr>
      </p:sp>
      <p:sp>
        <p:nvSpPr>
          <p:cNvPr id="37891" name="Rectangle 3"/>
          <p:cNvSpPr>
            <a:spLocks noGrp="1" noChangeArrowheads="1"/>
          </p:cNvSpPr>
          <p:nvPr>
            <p:ph type="body" idx="1"/>
          </p:nvPr>
        </p:nvSpPr>
        <p:spPr>
          <a:xfrm>
            <a:off x="935038" y="6389688"/>
            <a:ext cx="5532437" cy="252412"/>
          </a:xfrm>
          <a:solidFill>
            <a:srgbClr val="FFFFFF"/>
          </a:solidFill>
          <a:ln>
            <a:solidFill>
              <a:srgbClr val="000000"/>
            </a:solidFill>
          </a:ln>
        </p:spPr>
        <p:txBody>
          <a:bodyPr lIns="88271" tIns="44136" rIns="88271" bIns="44136"/>
          <a:lstStyle/>
          <a:p>
            <a:pPr marL="228600" indent="-228600"/>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528638" y="4421188"/>
            <a:ext cx="6051550" cy="4189412"/>
          </a:xfrm>
          <a:noFill/>
          <a:ln w="9525"/>
        </p:spPr>
        <p:txBody>
          <a:bodyPr lIns="92335" tIns="45357" rIns="92335" bIns="45357"/>
          <a:lstStyle/>
          <a:p>
            <a:endParaRPr lang="en-US"/>
          </a:p>
          <a:p>
            <a:r>
              <a:rPr lang="en-US"/>
              <a:t>The result of the last lecture is this single-cycle datapath.</a:t>
            </a:r>
          </a:p>
          <a:p>
            <a:r>
              <a:rPr lang="en-US"/>
              <a:t>+1 = 6 min. (X:46)</a:t>
            </a:r>
          </a:p>
        </p:txBody>
      </p:sp>
      <p:sp>
        <p:nvSpPr>
          <p:cNvPr id="38915" name="Rectangle 3"/>
          <p:cNvSpPr>
            <a:spLocks noGrp="1" noRot="1" noChangeAspect="1" noChangeArrowheads="1" noTextEdit="1"/>
          </p:cNvSpPr>
          <p:nvPr>
            <p:ph type="sldImg"/>
          </p:nvPr>
        </p:nvSpPr>
        <p:spPr>
          <a:xfrm>
            <a:off x="1182688" y="584200"/>
            <a:ext cx="4672012" cy="3503613"/>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528638" y="4421188"/>
            <a:ext cx="6051550" cy="4191000"/>
          </a:xfrm>
          <a:noFill/>
          <a:ln w="9525"/>
        </p:spPr>
        <p:txBody>
          <a:bodyPr lIns="93902" tIns="46128" rIns="93902" bIns="46128"/>
          <a:lstStyle/>
          <a:p>
            <a:endParaRPr lang="en-US"/>
          </a:p>
        </p:txBody>
      </p:sp>
      <p:sp>
        <p:nvSpPr>
          <p:cNvPr id="22531"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Remember, we will be using a clocking methodology where all storage elements are clocked by the same clock edge.</a:t>
            </a:r>
          </a:p>
          <a:p>
            <a:r>
              <a:rPr lang="en-US"/>
              <a:t>Consequently, our cycle time will be the sum of:</a:t>
            </a:r>
          </a:p>
          <a:p>
            <a:r>
              <a:rPr lang="en-US"/>
              <a:t>(a) The Clock-to-Q  time of the input registers.</a:t>
            </a:r>
          </a:p>
          <a:p>
            <a:r>
              <a:rPr lang="en-US"/>
              <a:t>(b) The longest delay path through the combinational logic block.</a:t>
            </a:r>
          </a:p>
          <a:p>
            <a:r>
              <a:rPr lang="en-US"/>
              <a:t>(c)  The set up time of the output register.</a:t>
            </a:r>
          </a:p>
          <a:p>
            <a:r>
              <a:rPr lang="en-US"/>
              <a:t>(d) And finally the clock skew.</a:t>
            </a:r>
          </a:p>
          <a:p>
            <a:r>
              <a:rPr lang="en-US"/>
              <a:t>In order to avoid hold time violation, you have to make sure this inequality is fulfilled.</a:t>
            </a:r>
          </a:p>
          <a:p>
            <a:endParaRPr lang="en-US"/>
          </a:p>
          <a:p>
            <a:r>
              <a:rPr lang="en-US"/>
              <a:t>+2 = 18 min. (X:58)</a:t>
            </a:r>
          </a:p>
        </p:txBody>
      </p:sp>
      <p:sp>
        <p:nvSpPr>
          <p:cNvPr id="23555"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Let’s take a more quantitative picture of what is happening.</a:t>
            </a:r>
          </a:p>
          <a:p>
            <a:r>
              <a:rPr lang="en-US"/>
              <a:t>At each clock tick, the Program Counter will present its latest value to the Instruction memory after Clk-to-Q time.</a:t>
            </a:r>
          </a:p>
          <a:p>
            <a:r>
              <a:rPr lang="en-US"/>
              <a:t>After a delay of the Instruction Memory Access time, the Opcode, Rd, Rs, Rt, and Function fields will become valid on the instruction bus.</a:t>
            </a:r>
          </a:p>
          <a:p>
            <a:r>
              <a:rPr lang="en-US"/>
              <a:t>Once we have the new instruction, that is the Add or Subtract instruction, on the instruction bus, two things happen in parallel.</a:t>
            </a:r>
          </a:p>
          <a:p>
            <a:r>
              <a:rPr lang="en-US"/>
              <a:t>First of all, the control unit will decode the Opcode and Func field and set the control signals ALUctr and RegWr accordingly.  We will cover this in the next lecture.</a:t>
            </a:r>
          </a:p>
          <a:p>
            <a:r>
              <a:rPr lang="en-US"/>
              <a:t>While this is happening (points to Control Delay), we will also be reading the register file (Register File Access Time).</a:t>
            </a:r>
          </a:p>
          <a:p>
            <a:r>
              <a:rPr lang="en-US"/>
              <a:t>Once the data is valid on busA and busB, the ALU will perform the Add or Subtract operation based on the ALUctr signal.</a:t>
            </a:r>
          </a:p>
          <a:p>
            <a:r>
              <a:rPr lang="en-US"/>
              <a:t>Hopefully, the ALU is fast enough that it will finish the operation (ALU Delay) before the next clock tick.</a:t>
            </a:r>
          </a:p>
          <a:p>
            <a:r>
              <a:rPr lang="en-US"/>
              <a:t>At the next clock tick, the output of the ALU will be written into the register file because the RegWr signal will be equal to 1.</a:t>
            </a:r>
          </a:p>
          <a:p>
            <a:endParaRPr lang="en-US"/>
          </a:p>
          <a:p>
            <a:r>
              <a:rPr lang="en-US"/>
              <a:t>+3 = 45 min. (Y:25)</a:t>
            </a:r>
          </a:p>
        </p:txBody>
      </p:sp>
      <p:sp>
        <p:nvSpPr>
          <p:cNvPr id="24579"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Here is the datapath for the Or immediate instructions.</a:t>
            </a:r>
          </a:p>
          <a:p>
            <a:r>
              <a:rPr lang="en-US"/>
              <a:t>We cannot use the Rd field here (Rw) because in this instruction format, we don’t have a Rd field. The Rd field in the R-type is used here as part of the immediate field.</a:t>
            </a:r>
          </a:p>
          <a:p>
            <a:r>
              <a:rPr lang="en-US"/>
              <a:t>For this instruction type, Rw input of the register file, that is the address of the register to be written, comes from the Rt field of the instruction.</a:t>
            </a:r>
          </a:p>
          <a:p>
            <a:r>
              <a:rPr lang="en-US"/>
              <a:t>Recalled from earlier slide that for R-type instruction, the Rw comes from the Rd field.</a:t>
            </a:r>
          </a:p>
          <a:p>
            <a:r>
              <a:rPr lang="en-US"/>
              <a:t>That’s why we need a MUX here to put Rd onto Rw for R-type instructions and to put Rt onto Rw for the I-type instruction.</a:t>
            </a:r>
          </a:p>
          <a:p>
            <a:r>
              <a:rPr lang="en-US"/>
              <a:t>Since the second operation of this instruction will be the immediate field zero extended to 32 bits, we also need a MUX here to block off bus B from the register file.</a:t>
            </a:r>
          </a:p>
          <a:p>
            <a:r>
              <a:rPr lang="en-US"/>
              <a:t>Since bus B is blocked off by the MUX, the value on bus B is don’t care. Therefore we do not have to worry about what ends up on  the register file’s Rb register specifier.</a:t>
            </a:r>
          </a:p>
          <a:p>
            <a:r>
              <a:rPr lang="en-US"/>
              <a:t>To keep things simple, we may just as well keep it the same as the R-type instruction and put the Rt field here.</a:t>
            </a:r>
          </a:p>
          <a:p>
            <a:r>
              <a:rPr lang="en-US"/>
              <a:t>So to summarize, this is how this datapath works.  With Rs on Register File’s Ra input, bus A will get the value of Rs as the first ALU operand.</a:t>
            </a:r>
          </a:p>
          <a:p>
            <a:r>
              <a:rPr lang="en-US"/>
              <a:t>The second operand will come from the immediate field of the instruction.</a:t>
            </a:r>
          </a:p>
          <a:p>
            <a:r>
              <a:rPr lang="en-US"/>
              <a:t>Once the ALU complete the OR operation, the result will be written into the register specified by the instruction’s Rt field.</a:t>
            </a:r>
          </a:p>
          <a:p>
            <a:endParaRPr lang="en-US"/>
          </a:p>
          <a:p>
            <a:r>
              <a:rPr lang="en-US"/>
              <a:t>+3 = 50 min. (Y:30)</a:t>
            </a:r>
          </a:p>
        </p:txBody>
      </p:sp>
      <p:sp>
        <p:nvSpPr>
          <p:cNvPr id="25603"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Here is the datapath for the Or immediate instructions.</a:t>
            </a:r>
          </a:p>
          <a:p>
            <a:r>
              <a:rPr lang="en-US"/>
              <a:t>We cannot use the Rd field here (Rw) because in this instruction format, we don’t have a Rd field. The Rd field in the R-type is used here as part of the immediate field.</a:t>
            </a:r>
          </a:p>
          <a:p>
            <a:r>
              <a:rPr lang="en-US"/>
              <a:t>For this instruction type, Rw input of the register file, that is the address of the register to be written, comes from the Rt field of the instruction.</a:t>
            </a:r>
          </a:p>
          <a:p>
            <a:r>
              <a:rPr lang="en-US"/>
              <a:t>Recalled from earlier slide that for R-type instruction, the Rw comes from the Rd field.</a:t>
            </a:r>
          </a:p>
          <a:p>
            <a:r>
              <a:rPr lang="en-US"/>
              <a:t>That’s why we need a MUX here to put Rd onto Rw for R-type instructions and to put Rt onto Rw for the I-type instruction.</a:t>
            </a:r>
          </a:p>
          <a:p>
            <a:r>
              <a:rPr lang="en-US"/>
              <a:t>Since the second operation of this instruction will be the immediate field zero extended to 32 bits, we also need a MUX here to block off bus B from the register file.</a:t>
            </a:r>
          </a:p>
          <a:p>
            <a:r>
              <a:rPr lang="en-US"/>
              <a:t>Since bus B is blocked off by the MUX, the value on bus B is don’t care. Therefore we do not have to worry about what ends up on  the register file’s Rb register specifier.</a:t>
            </a:r>
          </a:p>
          <a:p>
            <a:r>
              <a:rPr lang="en-US"/>
              <a:t>To keep things simple, we may just as well keep it the same as the R-type instruction and put the Rt field here.</a:t>
            </a:r>
          </a:p>
          <a:p>
            <a:r>
              <a:rPr lang="en-US"/>
              <a:t>So to summarize, this is how this datapath works.  With Rs on Register File’s Ra input, bus A will get the value of Rs as the first ALU operand.</a:t>
            </a:r>
          </a:p>
          <a:p>
            <a:r>
              <a:rPr lang="en-US"/>
              <a:t>The second operand will come from the immediate field of the instruction.</a:t>
            </a:r>
          </a:p>
          <a:p>
            <a:r>
              <a:rPr lang="en-US"/>
              <a:t>Once the ALU complete the OR operation, the result will be written into the register specified by the instruction’s Rt field.</a:t>
            </a:r>
          </a:p>
          <a:p>
            <a:endParaRPr lang="en-US"/>
          </a:p>
          <a:p>
            <a:r>
              <a:rPr lang="en-US"/>
              <a:t>+3 = 50 min. (Y:30)</a:t>
            </a:r>
          </a:p>
        </p:txBody>
      </p:sp>
      <p:sp>
        <p:nvSpPr>
          <p:cNvPr id="26627"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Once again we cannot use the instruction’s Rd field for the Register File’s Rw input because load is a I-type instruction and there is no such thing as the Rd field in the I format.</a:t>
            </a:r>
          </a:p>
          <a:p>
            <a:r>
              <a:rPr lang="en-US"/>
              <a:t>So instead of Rd, the Rt field is used to specify the destination register through this two to  one multiplexor.</a:t>
            </a:r>
          </a:p>
          <a:p>
            <a:r>
              <a:rPr lang="en-US"/>
              <a:t>The first operand of the ALU comes from busA of the register file which contains the value of Register Rs (points to the Ra input of the register file).</a:t>
            </a:r>
          </a:p>
          <a:p>
            <a:r>
              <a:rPr lang="en-US"/>
              <a:t>The second operand, on the other hand, comes from the immediate field of the instruction.</a:t>
            </a:r>
          </a:p>
          <a:p>
            <a:r>
              <a:rPr lang="en-US"/>
              <a:t>Instead of using the Zero Extender I used in datapath for the or immediate datapath, I have to use a more general purpose Extender that can do both Sign Extend and Zero Extend.</a:t>
            </a:r>
          </a:p>
          <a:p>
            <a:r>
              <a:rPr lang="en-US"/>
              <a:t>The ALU then adds these two operands together to form the memory address.</a:t>
            </a:r>
          </a:p>
          <a:p>
            <a:r>
              <a:rPr lang="en-US"/>
              <a:t>Consequently, the output of the ALU has to go to two places:</a:t>
            </a:r>
          </a:p>
          <a:p>
            <a:r>
              <a:rPr lang="en-US"/>
              <a:t>(a) First the address input of the data memory.</a:t>
            </a:r>
          </a:p>
          <a:p>
            <a:r>
              <a:rPr lang="en-US"/>
              <a:t>(b) And secondly, also to the input of this two-to-one multiplexer.</a:t>
            </a:r>
          </a:p>
          <a:p>
            <a:r>
              <a:rPr lang="en-US"/>
              <a:t>The other input of this multiplexer comes from the output of the data memory so we can place the output of the data memory onto the register file’s input bus for the load instruction.</a:t>
            </a:r>
          </a:p>
          <a:p>
            <a:r>
              <a:rPr lang="en-US"/>
              <a:t>For Add, Subtract, and the Or immediate instructions, the output of the ALU will be selected to be placed on the input bus of the register file.</a:t>
            </a:r>
          </a:p>
          <a:p>
            <a:r>
              <a:rPr lang="en-US"/>
              <a:t>In either case, the control signal RegWr should be asserted so the register file will be written at the end of the cycle.</a:t>
            </a:r>
          </a:p>
          <a:p>
            <a:endParaRPr lang="en-US"/>
          </a:p>
          <a:p>
            <a:r>
              <a:rPr lang="en-US"/>
              <a:t>+3 = 60 min. (Y:40)</a:t>
            </a:r>
          </a:p>
        </p:txBody>
      </p:sp>
      <p:sp>
        <p:nvSpPr>
          <p:cNvPr id="27651"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Once again we cannot use the instruction’s Rd field for the Register File’s Rw input because load is a I-type instruction and there is no such thing as the Rd field in the I format.</a:t>
            </a:r>
          </a:p>
          <a:p>
            <a:r>
              <a:rPr lang="en-US"/>
              <a:t>So instead of Rd, the Rt field is used to specify the destination register through this two to  one multiplexor.</a:t>
            </a:r>
          </a:p>
          <a:p>
            <a:r>
              <a:rPr lang="en-US"/>
              <a:t>The first operand of the ALU comes from busA of the register file which contains the value of Register Rs (points to the Ra input of the register file).</a:t>
            </a:r>
          </a:p>
          <a:p>
            <a:r>
              <a:rPr lang="en-US"/>
              <a:t>The second operand, on the other hand, comes from the immediate field of the instruction.</a:t>
            </a:r>
          </a:p>
          <a:p>
            <a:r>
              <a:rPr lang="en-US"/>
              <a:t>Instead of using the Zero Extender I used in datapath for the or immediate datapath, I have to use a more general purpose Extender that can do both Sign Extend and Zero Extend.</a:t>
            </a:r>
          </a:p>
          <a:p>
            <a:r>
              <a:rPr lang="en-US"/>
              <a:t>The ALU then adds these two operands together to form the memory address.</a:t>
            </a:r>
          </a:p>
          <a:p>
            <a:r>
              <a:rPr lang="en-US"/>
              <a:t>Consequently, the output of the ALU has to go to two places:</a:t>
            </a:r>
          </a:p>
          <a:p>
            <a:r>
              <a:rPr lang="en-US"/>
              <a:t>(a) First the address input of the data memory.</a:t>
            </a:r>
          </a:p>
          <a:p>
            <a:r>
              <a:rPr lang="en-US"/>
              <a:t>(b) And secondly, also to the input of this two-to-one multiplexer.</a:t>
            </a:r>
          </a:p>
          <a:p>
            <a:r>
              <a:rPr lang="en-US"/>
              <a:t>The other input of this multiplexer comes from the output of the data memory so we can place the output of the data memory onto the register file’s input bus for the load instruction.</a:t>
            </a:r>
          </a:p>
          <a:p>
            <a:r>
              <a:rPr lang="en-US"/>
              <a:t>For Add, Subtract, and the Or immediate instructions, the output of the ALU will be selected to be placed on the input bus of the register file.</a:t>
            </a:r>
          </a:p>
          <a:p>
            <a:r>
              <a:rPr lang="en-US"/>
              <a:t>In either case, the control signal RegWr should be asserted so the register file will be written at the end of the cycle.</a:t>
            </a:r>
          </a:p>
          <a:p>
            <a:endParaRPr lang="en-US"/>
          </a:p>
          <a:p>
            <a:r>
              <a:rPr lang="en-US"/>
              <a:t>+3 = 60 min. (Y:40)</a:t>
            </a:r>
          </a:p>
        </p:txBody>
      </p:sp>
      <p:sp>
        <p:nvSpPr>
          <p:cNvPr id="28675"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528638" y="4421188"/>
            <a:ext cx="6051550" cy="4191000"/>
          </a:xfrm>
          <a:noFill/>
          <a:ln w="9525"/>
        </p:spPr>
        <p:txBody>
          <a:bodyPr lIns="93902" tIns="46128" rIns="93902" bIns="46128"/>
          <a:lstStyle/>
          <a:p>
            <a:r>
              <a:rPr lang="en-US"/>
              <a:t>And here is the datapath for the store instruction.</a:t>
            </a:r>
          </a:p>
          <a:p>
            <a:r>
              <a:rPr lang="en-US"/>
              <a:t>The Register File, the ALU, and the Extender are the same as the datapath for the load instruction because the memory address has to be calculated the same exact way:</a:t>
            </a:r>
          </a:p>
          <a:p>
            <a:r>
              <a:rPr lang="en-US"/>
              <a:t>(a) Put the register selected by Rs onto bus A and sign extend the 16 bit immediate field.</a:t>
            </a:r>
          </a:p>
          <a:p>
            <a:r>
              <a:rPr lang="en-US"/>
              <a:t>(b) Then make the ALU (ALUctr) adds these two (busA and output of Extender) together.</a:t>
            </a:r>
          </a:p>
          <a:p>
            <a:r>
              <a:rPr lang="en-US"/>
              <a:t>The new thing we added here is busB extension (DataIn).</a:t>
            </a:r>
          </a:p>
          <a:p>
            <a:r>
              <a:rPr lang="en-US"/>
              <a:t>More specifically, in order to send the register selected by the Rt field (Rb of the register file) to data memory, we need to connect bus B to the data memory’s Data In bus.</a:t>
            </a:r>
          </a:p>
          <a:p>
            <a:r>
              <a:rPr lang="en-US"/>
              <a:t>Finally, the store instruction is the first instruction we encountered that does not do any register write  at the end.</a:t>
            </a:r>
          </a:p>
          <a:p>
            <a:r>
              <a:rPr lang="en-US"/>
              <a:t>Therefore the control unit must make sure RegWr is zero for this instruction.</a:t>
            </a:r>
          </a:p>
          <a:p>
            <a:endParaRPr lang="en-US"/>
          </a:p>
          <a:p>
            <a:r>
              <a:rPr lang="en-US"/>
              <a:t>+2 = 64 min. (Y:44)</a:t>
            </a:r>
          </a:p>
        </p:txBody>
      </p:sp>
      <p:sp>
        <p:nvSpPr>
          <p:cNvPr id="29699" name="Rectangle 3"/>
          <p:cNvSpPr>
            <a:spLocks noGrp="1" noRot="1" noChangeAspect="1" noChangeArrowheads="1" noTextEdit="1"/>
          </p:cNvSpPr>
          <p:nvPr>
            <p:ph type="sldImg"/>
          </p:nvPr>
        </p:nvSpPr>
        <p:spPr>
          <a:xfrm>
            <a:off x="1203325" y="600075"/>
            <a:ext cx="4633913" cy="3475038"/>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312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312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143000"/>
            <a:ext cx="3848100"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143000"/>
            <a:ext cx="3848100"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152400"/>
            <a:ext cx="5727700" cy="474663"/>
          </a:xfrm>
          <a:prstGeom prst="rect">
            <a:avLst/>
          </a:prstGeom>
          <a:noFill/>
          <a:ln w="12700">
            <a:noFill/>
            <a:miter lim="800000"/>
            <a:headEnd/>
            <a:tailEnd/>
          </a:ln>
        </p:spPr>
        <p:txBody>
          <a:bodyPr vert="horz" wrap="none" lIns="63500" tIns="25400" rIns="63500" bIns="25400" numCol="1" anchor="t" anchorCtr="0" compatLnSpc="1">
            <a:prstTxWarp prst="textNoShape">
              <a:avLst/>
            </a:prstTxWarp>
            <a:spAutoFit/>
          </a:bodyPr>
          <a:lstStyle/>
          <a:p>
            <a:pPr lvl="0"/>
            <a:r>
              <a:rPr lang="en-US"/>
              <a:t>Click to edit Master title style</a:t>
            </a:r>
          </a:p>
        </p:txBody>
      </p:sp>
      <p:sp>
        <p:nvSpPr>
          <p:cNvPr id="1027" name="Rectangle 5"/>
          <p:cNvSpPr>
            <a:spLocks noGrp="1" noChangeArrowheads="1"/>
          </p:cNvSpPr>
          <p:nvPr>
            <p:ph type="body" idx="1"/>
          </p:nvPr>
        </p:nvSpPr>
        <p:spPr bwMode="auto">
          <a:xfrm>
            <a:off x="685800" y="1143000"/>
            <a:ext cx="7848600" cy="2138363"/>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 name="Rectangle 10"/>
          <p:cNvSpPr>
            <a:spLocks noChangeArrowheads="1"/>
          </p:cNvSpPr>
          <p:nvPr userDrawn="1"/>
        </p:nvSpPr>
        <p:spPr bwMode="auto">
          <a:xfrm>
            <a:off x="0" y="6654800"/>
            <a:ext cx="4953000" cy="203200"/>
          </a:xfrm>
          <a:prstGeom prst="rect">
            <a:avLst/>
          </a:prstGeom>
          <a:noFill/>
          <a:ln w="12700">
            <a:noFill/>
            <a:miter lim="800000"/>
            <a:headEnd/>
            <a:tailEnd/>
          </a:ln>
          <a:effectLst/>
        </p:spPr>
        <p:txBody>
          <a:bodyPr lIns="63500" tIns="25400" rIns="63500" bIns="25400">
            <a:prstTxWarp prst="textNoShape">
              <a:avLst/>
            </a:prstTxWarp>
            <a:spAutoFit/>
          </a:bodyPr>
          <a:lstStyle/>
          <a:p>
            <a:r>
              <a:rPr lang="en-US" sz="1000" b="1" dirty="0">
                <a:solidFill>
                  <a:schemeClr val="accent2"/>
                </a:solidFill>
              </a:rPr>
              <a:t>L2</a:t>
            </a:r>
            <a:r>
              <a:rPr lang="en-US" altLang="zh-CN" sz="1000" b="1" dirty="0">
                <a:solidFill>
                  <a:schemeClr val="accent2"/>
                </a:solidFill>
              </a:rPr>
              <a:t>1</a:t>
            </a:r>
            <a:r>
              <a:rPr lang="en-US" sz="1000" b="1" dirty="0">
                <a:solidFill>
                  <a:schemeClr val="accent2"/>
                </a:solidFill>
              </a:rPr>
              <a:t> CPU Design : Designing a Single-Cycle CPU II </a:t>
            </a:r>
            <a:r>
              <a:rPr lang="en-US" sz="1000" b="1" dirty="0">
                <a:solidFill>
                  <a:schemeClr val="tx1"/>
                </a:solidFill>
              </a:rPr>
              <a:t>(</a:t>
            </a:r>
            <a:fld id="{1F8348D8-4E6F-F049-97D9-C2EA13AAF302}" type="slidenum">
              <a:rPr lang="en-US" sz="1000" b="1">
                <a:solidFill>
                  <a:schemeClr val="tx1"/>
                </a:solidFill>
              </a:rPr>
              <a:pPr/>
              <a:t>‹#›</a:t>
            </a:fld>
            <a:r>
              <a:rPr lang="en-US" sz="1000" b="1" dirty="0">
                <a:solidFill>
                  <a:schemeClr val="tx1"/>
                </a:solidFill>
              </a:rPr>
              <a:t>)</a:t>
            </a:r>
          </a:p>
        </p:txBody>
      </p:sp>
      <p:sp>
        <p:nvSpPr>
          <p:cNvPr id="1033" name="Line 9"/>
          <p:cNvSpPr>
            <a:spLocks noChangeShapeType="1"/>
          </p:cNvSpPr>
          <p:nvPr/>
        </p:nvSpPr>
        <p:spPr bwMode="auto">
          <a:xfrm>
            <a:off x="685800" y="685800"/>
            <a:ext cx="7943850" cy="0"/>
          </a:xfrm>
          <a:prstGeom prst="line">
            <a:avLst/>
          </a:prstGeom>
          <a:noFill/>
          <a:ln w="57150" cmpd="thickThin">
            <a:solidFill>
              <a:srgbClr val="FFCC00"/>
            </a:solidFill>
            <a:round/>
            <a:headEnd/>
            <a:tailEnd/>
          </a:ln>
          <a:effectLst/>
        </p:spPr>
        <p:txBody>
          <a:bodyPr wrap="none" anchor="ctr"/>
          <a:lstStyle/>
          <a:p>
            <a:pPr>
              <a:defRPr/>
            </a:pPr>
            <a:endParaRPr lang="en-US">
              <a:latin typeface="Helvetica" pitchFamily="32" charset="0"/>
            </a:endParaRPr>
          </a:p>
        </p:txBody>
      </p:sp>
      <p:sp>
        <p:nvSpPr>
          <p:cNvPr id="8" name="Rectangle 11">
            <a:extLst>
              <a:ext uri="{FF2B5EF4-FFF2-40B4-BE49-F238E27FC236}">
                <a16:creationId xmlns:a16="http://schemas.microsoft.com/office/drawing/2014/main" id="{A65D0EA0-A26F-46EE-A250-C9769B0224C5}"/>
              </a:ext>
            </a:extLst>
          </p:cNvPr>
          <p:cNvSpPr>
            <a:spLocks noChangeArrowheads="1"/>
          </p:cNvSpPr>
          <p:nvPr userDrawn="1"/>
        </p:nvSpPr>
        <p:spPr bwMode="auto">
          <a:xfrm>
            <a:off x="6916738" y="6678613"/>
            <a:ext cx="22288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1pPr>
            <a:lvl2pPr marL="742950" indent="-28575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2pPr>
            <a:lvl3pPr marL="11430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3pPr>
            <a:lvl4pPr marL="16002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4pPr>
            <a:lvl5pPr marL="20574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5pPr>
            <a:lvl6pPr marL="25146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6pPr>
            <a:lvl7pPr marL="29718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7pPr>
            <a:lvl8pPr marL="34290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8pPr>
            <a:lvl9pPr marL="38862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9pPr>
          </a:lstStyle>
          <a:p>
            <a:pPr algn="r">
              <a:lnSpc>
                <a:spcPct val="100000"/>
              </a:lnSpc>
              <a:buClrTx/>
              <a:buSzTx/>
              <a:buFontTx/>
              <a:buNone/>
              <a:defRPr/>
            </a:pPr>
            <a:r>
              <a:rPr lang="en-US" altLang="zh-CN" sz="1000" dirty="0">
                <a:solidFill>
                  <a:schemeClr val="tx1"/>
                </a:solidFill>
                <a:latin typeface="Helvetica"/>
              </a:rPr>
              <a:t>Cheng, fall 2020 © BUAA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87000"/>
        </a:lnSpc>
        <a:spcBef>
          <a:spcPct val="0"/>
        </a:spcBef>
        <a:spcAft>
          <a:spcPct val="0"/>
        </a:spcAft>
        <a:defRPr sz="3200" b="1">
          <a:solidFill>
            <a:schemeClr val="accent2"/>
          </a:solidFill>
          <a:latin typeface="+mj-lt"/>
          <a:ea typeface="+mj-ea"/>
          <a:cs typeface="+mj-cs"/>
        </a:defRPr>
      </a:lvl1pPr>
      <a:lvl2pPr algn="l" rtl="0" eaLnBrk="0" fontAlgn="base" hangingPunct="0">
        <a:lnSpc>
          <a:spcPct val="87000"/>
        </a:lnSpc>
        <a:spcBef>
          <a:spcPct val="0"/>
        </a:spcBef>
        <a:spcAft>
          <a:spcPct val="0"/>
        </a:spcAft>
        <a:defRPr sz="3200" b="1">
          <a:solidFill>
            <a:schemeClr val="accent2"/>
          </a:solidFill>
          <a:latin typeface="Helvetica" pitchFamily="32" charset="0"/>
        </a:defRPr>
      </a:lvl2pPr>
      <a:lvl3pPr algn="l" rtl="0" eaLnBrk="0" fontAlgn="base" hangingPunct="0">
        <a:lnSpc>
          <a:spcPct val="87000"/>
        </a:lnSpc>
        <a:spcBef>
          <a:spcPct val="0"/>
        </a:spcBef>
        <a:spcAft>
          <a:spcPct val="0"/>
        </a:spcAft>
        <a:defRPr sz="3200" b="1">
          <a:solidFill>
            <a:schemeClr val="accent2"/>
          </a:solidFill>
          <a:latin typeface="Helvetica" pitchFamily="32" charset="0"/>
        </a:defRPr>
      </a:lvl3pPr>
      <a:lvl4pPr algn="l" rtl="0" eaLnBrk="0" fontAlgn="base" hangingPunct="0">
        <a:lnSpc>
          <a:spcPct val="87000"/>
        </a:lnSpc>
        <a:spcBef>
          <a:spcPct val="0"/>
        </a:spcBef>
        <a:spcAft>
          <a:spcPct val="0"/>
        </a:spcAft>
        <a:defRPr sz="3200" b="1">
          <a:solidFill>
            <a:schemeClr val="accent2"/>
          </a:solidFill>
          <a:latin typeface="Helvetica" pitchFamily="32" charset="0"/>
        </a:defRPr>
      </a:lvl4pPr>
      <a:lvl5pPr algn="l" rtl="0" eaLnBrk="0" fontAlgn="base" hangingPunct="0">
        <a:lnSpc>
          <a:spcPct val="87000"/>
        </a:lnSpc>
        <a:spcBef>
          <a:spcPct val="0"/>
        </a:spcBef>
        <a:spcAft>
          <a:spcPct val="0"/>
        </a:spcAft>
        <a:defRPr sz="3200" b="1">
          <a:solidFill>
            <a:schemeClr val="accent2"/>
          </a:solidFill>
          <a:latin typeface="Helvetica" pitchFamily="32" charset="0"/>
        </a:defRPr>
      </a:lvl5pPr>
      <a:lvl6pPr marL="457200" algn="l" rtl="0" eaLnBrk="0" fontAlgn="base" hangingPunct="0">
        <a:lnSpc>
          <a:spcPct val="87000"/>
        </a:lnSpc>
        <a:spcBef>
          <a:spcPct val="0"/>
        </a:spcBef>
        <a:spcAft>
          <a:spcPct val="0"/>
        </a:spcAft>
        <a:defRPr sz="3200" b="1">
          <a:solidFill>
            <a:schemeClr val="accent2"/>
          </a:solidFill>
          <a:latin typeface="Helvetica" pitchFamily="32" charset="0"/>
        </a:defRPr>
      </a:lvl6pPr>
      <a:lvl7pPr marL="914400" algn="l" rtl="0" eaLnBrk="0" fontAlgn="base" hangingPunct="0">
        <a:lnSpc>
          <a:spcPct val="87000"/>
        </a:lnSpc>
        <a:spcBef>
          <a:spcPct val="0"/>
        </a:spcBef>
        <a:spcAft>
          <a:spcPct val="0"/>
        </a:spcAft>
        <a:defRPr sz="3200" b="1">
          <a:solidFill>
            <a:schemeClr val="accent2"/>
          </a:solidFill>
          <a:latin typeface="Helvetica" pitchFamily="32" charset="0"/>
        </a:defRPr>
      </a:lvl7pPr>
      <a:lvl8pPr marL="1371600" algn="l" rtl="0" eaLnBrk="0" fontAlgn="base" hangingPunct="0">
        <a:lnSpc>
          <a:spcPct val="87000"/>
        </a:lnSpc>
        <a:spcBef>
          <a:spcPct val="0"/>
        </a:spcBef>
        <a:spcAft>
          <a:spcPct val="0"/>
        </a:spcAft>
        <a:defRPr sz="3200" b="1">
          <a:solidFill>
            <a:schemeClr val="accent2"/>
          </a:solidFill>
          <a:latin typeface="Helvetica" pitchFamily="32" charset="0"/>
        </a:defRPr>
      </a:lvl8pPr>
      <a:lvl9pPr marL="1828800" algn="l" rtl="0" eaLnBrk="0" fontAlgn="base" hangingPunct="0">
        <a:lnSpc>
          <a:spcPct val="87000"/>
        </a:lnSpc>
        <a:spcBef>
          <a:spcPct val="0"/>
        </a:spcBef>
        <a:spcAft>
          <a:spcPct val="0"/>
        </a:spcAft>
        <a:defRPr sz="3200" b="1">
          <a:solidFill>
            <a:schemeClr val="accent2"/>
          </a:solidFill>
          <a:latin typeface="Helvetica" pitchFamily="32" charset="0"/>
        </a:defRPr>
      </a:lvl9pPr>
    </p:titleStyle>
    <p:bodyStyle>
      <a:lvl1pPr marL="203200" indent="-203200" algn="l" rtl="0" eaLnBrk="0" fontAlgn="base" hangingPunct="0">
        <a:lnSpc>
          <a:spcPct val="75000"/>
        </a:lnSpc>
        <a:spcBef>
          <a:spcPct val="65000"/>
        </a:spcBef>
        <a:spcAft>
          <a:spcPct val="0"/>
        </a:spcAft>
        <a:buSzPct val="100000"/>
        <a:buFont typeface="Times" charset="0"/>
        <a:buChar char="•"/>
        <a:defRPr sz="3200" b="1">
          <a:solidFill>
            <a:schemeClr val="tx1"/>
          </a:solidFill>
          <a:latin typeface="+mn-lt"/>
          <a:ea typeface="+mn-ea"/>
          <a:cs typeface="+mn-cs"/>
        </a:defRPr>
      </a:lvl1pPr>
      <a:lvl2pPr marL="685800" indent="-190500" algn="l" rtl="0" eaLnBrk="0" fontAlgn="base" hangingPunct="0">
        <a:lnSpc>
          <a:spcPct val="85000"/>
        </a:lnSpc>
        <a:spcBef>
          <a:spcPct val="40000"/>
        </a:spcBef>
        <a:spcAft>
          <a:spcPct val="0"/>
        </a:spcAft>
        <a:buSzPct val="100000"/>
        <a:buChar char="•"/>
        <a:defRPr sz="2800" b="1">
          <a:solidFill>
            <a:srgbClr val="0D407F"/>
          </a:solidFill>
          <a:latin typeface="+mn-lt"/>
          <a:ea typeface="ＭＳ Ｐゴシック" charset="-128"/>
        </a:defRPr>
      </a:lvl2pPr>
      <a:lvl3pPr marL="1257300" indent="-342900" algn="l" rtl="0" eaLnBrk="0" fontAlgn="base" hangingPunct="0">
        <a:lnSpc>
          <a:spcPct val="85000"/>
        </a:lnSpc>
        <a:spcBef>
          <a:spcPct val="40000"/>
        </a:spcBef>
        <a:spcAft>
          <a:spcPct val="0"/>
        </a:spcAft>
        <a:buSzPct val="100000"/>
        <a:buFont typeface="Wingdings" charset="2"/>
        <a:buChar char="§"/>
        <a:defRPr sz="2400" b="1">
          <a:solidFill>
            <a:srgbClr val="810A52"/>
          </a:solidFill>
          <a:latin typeface="+mn-lt"/>
          <a:ea typeface="ＭＳ Ｐゴシック" charset="-128"/>
        </a:defRPr>
      </a:lvl3pPr>
      <a:lvl4pPr marL="1714500" indent="-342900" algn="l" rtl="0" eaLnBrk="0" fontAlgn="base" hangingPunct="0">
        <a:spcBef>
          <a:spcPct val="20000"/>
        </a:spcBef>
        <a:spcAft>
          <a:spcPct val="0"/>
        </a:spcAft>
        <a:buFont typeface="Times" charset="0"/>
        <a:buChar char="•"/>
        <a:defRPr sz="2000">
          <a:solidFill>
            <a:schemeClr val="tx1"/>
          </a:solidFill>
          <a:latin typeface="+mn-lt"/>
          <a:ea typeface="ＭＳ Ｐゴシック" charset="-128"/>
        </a:defRPr>
      </a:lvl4pPr>
      <a:lvl5pPr marL="2171700" indent="-342900" algn="l" rtl="0" eaLnBrk="0" fontAlgn="base" hangingPunct="0">
        <a:spcBef>
          <a:spcPct val="20000"/>
        </a:spcBef>
        <a:spcAft>
          <a:spcPct val="0"/>
        </a:spcAft>
        <a:buChar char="»"/>
        <a:defRPr sz="2000">
          <a:solidFill>
            <a:schemeClr val="tx1"/>
          </a:solidFill>
          <a:latin typeface="+mn-lt"/>
          <a:ea typeface="ＭＳ Ｐゴシック" charset="-128"/>
        </a:defRPr>
      </a:lvl5pPr>
      <a:lvl6pPr marL="2628900" indent="-342900" algn="l" rtl="0" eaLnBrk="0" fontAlgn="base" hangingPunct="0">
        <a:spcBef>
          <a:spcPct val="20000"/>
        </a:spcBef>
        <a:spcAft>
          <a:spcPct val="0"/>
        </a:spcAft>
        <a:buChar char="»"/>
        <a:defRPr sz="2000">
          <a:solidFill>
            <a:schemeClr val="tx1"/>
          </a:solidFill>
          <a:latin typeface="+mn-lt"/>
        </a:defRPr>
      </a:lvl6pPr>
      <a:lvl7pPr marL="3086100" indent="-342900" algn="l" rtl="0" eaLnBrk="0" fontAlgn="base" hangingPunct="0">
        <a:spcBef>
          <a:spcPct val="20000"/>
        </a:spcBef>
        <a:spcAft>
          <a:spcPct val="0"/>
        </a:spcAft>
        <a:buChar char="»"/>
        <a:defRPr sz="2000">
          <a:solidFill>
            <a:schemeClr val="tx1"/>
          </a:solidFill>
          <a:latin typeface="+mn-lt"/>
        </a:defRPr>
      </a:lvl7pPr>
      <a:lvl8pPr marL="3543300" indent="-342900" algn="l" rtl="0" eaLnBrk="0" fontAlgn="base" hangingPunct="0">
        <a:spcBef>
          <a:spcPct val="20000"/>
        </a:spcBef>
        <a:spcAft>
          <a:spcPct val="0"/>
        </a:spcAft>
        <a:buChar char="»"/>
        <a:defRPr sz="2000">
          <a:solidFill>
            <a:schemeClr val="tx1"/>
          </a:solidFill>
          <a:latin typeface="+mn-lt"/>
        </a:defRPr>
      </a:lvl8pPr>
      <a:lvl9pPr marL="4000500" indent="-3429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0" y="0"/>
            <a:ext cx="9144000" cy="83820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a:p>
        </p:txBody>
      </p:sp>
      <p:sp>
        <p:nvSpPr>
          <p:cNvPr id="2052" name="Rectangle 5"/>
          <p:cNvSpPr>
            <a:spLocks noChangeArrowheads="1"/>
          </p:cNvSpPr>
          <p:nvPr/>
        </p:nvSpPr>
        <p:spPr bwMode="auto">
          <a:xfrm>
            <a:off x="0" y="69353"/>
            <a:ext cx="9144000" cy="2610843"/>
          </a:xfrm>
          <a:prstGeom prst="rect">
            <a:avLst/>
          </a:prstGeom>
          <a:noFill/>
          <a:ln w="12700">
            <a:noFill/>
            <a:miter lim="800000"/>
            <a:headEnd/>
            <a:tailEnd/>
          </a:ln>
        </p:spPr>
        <p:txBody>
          <a:bodyPr lIns="63500" tIns="25400" rIns="63500" bIns="25400" anchor="ctr">
            <a:prstTxWarp prst="textNoShape">
              <a:avLst/>
            </a:prstTxWarp>
            <a:spAutoFit/>
          </a:bodyPr>
          <a:lstStyle/>
          <a:p>
            <a:pPr algn="ctr">
              <a:lnSpc>
                <a:spcPct val="77000"/>
              </a:lnSpc>
            </a:pPr>
            <a:r>
              <a:rPr lang="en-US" sz="2800" b="1" dirty="0">
                <a:solidFill>
                  <a:schemeClr val="bg2"/>
                </a:solidFill>
                <a:latin typeface="Courier New" charset="0"/>
              </a:rPr>
              <a:t>Computer Architecture</a:t>
            </a:r>
          </a:p>
          <a:p>
            <a:pPr algn="ctr">
              <a:lnSpc>
                <a:spcPct val="77000"/>
              </a:lnSpc>
            </a:pPr>
            <a:r>
              <a:rPr lang="en-US" sz="2800" b="1" dirty="0">
                <a:solidFill>
                  <a:schemeClr val="bg2"/>
                </a:solidFill>
                <a:latin typeface="Courier New" charset="0"/>
              </a:rPr>
              <a:t>（</a:t>
            </a:r>
            <a:r>
              <a:rPr lang="zh-CN" altLang="en-US" sz="2800" b="1" dirty="0">
                <a:solidFill>
                  <a:schemeClr val="bg2"/>
                </a:solidFill>
                <a:latin typeface="Courier New" charset="0"/>
              </a:rPr>
              <a:t>计算机体系结构</a:t>
            </a:r>
            <a:r>
              <a:rPr lang="en-US" altLang="zh-CN" sz="2800" b="1" dirty="0">
                <a:solidFill>
                  <a:schemeClr val="bg2"/>
                </a:solidFill>
                <a:latin typeface="Courier New" charset="0"/>
              </a:rPr>
              <a:t>)</a:t>
            </a:r>
            <a:br>
              <a:rPr lang="en-US" sz="3200" b="1" dirty="0">
                <a:solidFill>
                  <a:schemeClr val="tx1"/>
                </a:solidFill>
              </a:rPr>
            </a:br>
            <a:br>
              <a:rPr lang="en-US" sz="3200" b="1" dirty="0">
                <a:solidFill>
                  <a:schemeClr val="tx1"/>
                </a:solidFill>
              </a:rPr>
            </a:br>
            <a:r>
              <a:rPr lang="en-US" sz="3200" b="1" dirty="0">
                <a:solidFill>
                  <a:schemeClr val="tx1"/>
                </a:solidFill>
              </a:rPr>
              <a:t> </a:t>
            </a:r>
            <a:r>
              <a:rPr lang="en-US" sz="3200" b="1" dirty="0">
                <a:solidFill>
                  <a:schemeClr val="accent2"/>
                </a:solidFill>
              </a:rPr>
              <a:t>Lecture 2</a:t>
            </a:r>
            <a:r>
              <a:rPr lang="en-US" altLang="zh-CN" sz="3200" b="1" dirty="0">
                <a:solidFill>
                  <a:schemeClr val="accent2"/>
                </a:solidFill>
              </a:rPr>
              <a:t>1</a:t>
            </a:r>
            <a:br>
              <a:rPr lang="en-US" sz="3200" b="1" dirty="0">
                <a:solidFill>
                  <a:schemeClr val="accent2"/>
                </a:solidFill>
              </a:rPr>
            </a:br>
            <a:r>
              <a:rPr lang="en-US" sz="3200" b="1" dirty="0">
                <a:solidFill>
                  <a:schemeClr val="accent2"/>
                </a:solidFill>
              </a:rPr>
              <a:t> </a:t>
            </a:r>
            <a:r>
              <a:rPr lang="en-US" sz="3000" b="1" dirty="0">
                <a:solidFill>
                  <a:schemeClr val="accent2"/>
                </a:solidFill>
              </a:rPr>
              <a:t>CPU Design: Designing a Single-cycle CPU, </a:t>
            </a:r>
            <a:r>
              <a:rPr lang="en-US" sz="3000" b="1" dirty="0" err="1">
                <a:solidFill>
                  <a:schemeClr val="accent2"/>
                </a:solidFill>
              </a:rPr>
              <a:t>pt</a:t>
            </a:r>
            <a:r>
              <a:rPr lang="en-US" sz="3000" b="1" dirty="0">
                <a:solidFill>
                  <a:schemeClr val="accent2"/>
                </a:solidFill>
              </a:rPr>
              <a:t> 2</a:t>
            </a:r>
            <a:r>
              <a:rPr lang="en-US" sz="2800" b="1" dirty="0">
                <a:solidFill>
                  <a:schemeClr val="accent2"/>
                </a:solidFill>
              </a:rPr>
              <a:t> </a:t>
            </a:r>
            <a:br>
              <a:rPr lang="en-US" sz="3200" b="1" dirty="0">
                <a:solidFill>
                  <a:schemeClr val="accent2"/>
                </a:solidFill>
              </a:rPr>
            </a:br>
            <a:r>
              <a:rPr lang="en-US" sz="3200" b="1" dirty="0">
                <a:solidFill>
                  <a:schemeClr val="accent2"/>
                </a:solidFill>
              </a:rPr>
              <a:t> </a:t>
            </a:r>
            <a:br>
              <a:rPr lang="en-US" sz="3200" b="1" dirty="0">
                <a:solidFill>
                  <a:schemeClr val="accent2"/>
                </a:solidFill>
              </a:rPr>
            </a:br>
            <a:r>
              <a:rPr lang="en-US" sz="3200" b="1" dirty="0">
                <a:solidFill>
                  <a:schemeClr val="accent2"/>
                </a:solidFill>
              </a:rPr>
              <a:t> </a:t>
            </a:r>
            <a:r>
              <a:rPr lang="en-US" sz="3200" b="1" dirty="0">
                <a:solidFill>
                  <a:schemeClr val="tx1"/>
                </a:solidFill>
              </a:rPr>
              <a:t>20</a:t>
            </a:r>
            <a:r>
              <a:rPr lang="en-US" altLang="zh-CN" sz="3200" b="1" dirty="0">
                <a:solidFill>
                  <a:schemeClr val="tx1"/>
                </a:solidFill>
              </a:rPr>
              <a:t>2</a:t>
            </a:r>
            <a:r>
              <a:rPr lang="en-US" sz="3200" b="1" dirty="0">
                <a:solidFill>
                  <a:schemeClr val="tx1"/>
                </a:solidFill>
              </a:rPr>
              <a:t>0-</a:t>
            </a:r>
            <a:r>
              <a:rPr lang="en-US" altLang="zh-CN" sz="3200" b="1" dirty="0">
                <a:solidFill>
                  <a:schemeClr val="tx1"/>
                </a:solidFill>
              </a:rPr>
              <a:t>10</a:t>
            </a:r>
            <a:r>
              <a:rPr lang="en-US" sz="3200" b="1" dirty="0">
                <a:solidFill>
                  <a:schemeClr val="tx1"/>
                </a:solidFill>
              </a:rPr>
              <a:t>-</a:t>
            </a:r>
            <a:r>
              <a:rPr lang="en-US" altLang="zh-CN" sz="3200" b="1" dirty="0">
                <a:solidFill>
                  <a:schemeClr val="tx1"/>
                </a:solidFill>
              </a:rPr>
              <a:t>19</a:t>
            </a:r>
            <a:endParaRPr lang="en-US" sz="3200" b="1" dirty="0">
              <a:solidFill>
                <a:schemeClr val="tx1"/>
              </a:solidFill>
            </a:endParaRPr>
          </a:p>
        </p:txBody>
      </p:sp>
      <p:sp>
        <p:nvSpPr>
          <p:cNvPr id="13" name="Rectangle 7"/>
          <p:cNvSpPr>
            <a:spLocks noChangeArrowheads="1"/>
          </p:cNvSpPr>
          <p:nvPr/>
        </p:nvSpPr>
        <p:spPr bwMode="auto">
          <a:xfrm>
            <a:off x="238125" y="2044700"/>
            <a:ext cx="2124075" cy="2832100"/>
          </a:xfrm>
          <a:prstGeom prst="rect">
            <a:avLst/>
          </a:prstGeom>
          <a:noFill/>
          <a:ln w="38100">
            <a:solidFill>
              <a:srgbClr val="000550"/>
            </a:solidFill>
            <a:miter lim="800000"/>
            <a:headEnd/>
            <a:tailEnd/>
          </a:ln>
        </p:spPr>
        <p:txBody>
          <a:bodyPr anchor="ctr">
            <a:prstTxWarp prst="textNoShape">
              <a:avLst/>
            </a:prstTxWarp>
            <a:spAutoFit/>
          </a:bodyPr>
          <a:lstStyle/>
          <a:p>
            <a:endParaRPr lang="en-US"/>
          </a:p>
        </p:txBody>
      </p:sp>
      <p:pic>
        <p:nvPicPr>
          <p:cNvPr id="15" name="图片 1">
            <a:extLst>
              <a:ext uri="{FF2B5EF4-FFF2-40B4-BE49-F238E27FC236}">
                <a16:creationId xmlns:a16="http://schemas.microsoft.com/office/drawing/2014/main" id="{406A7FDC-7B20-4AEF-9483-027A9E8884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712" y="2063750"/>
            <a:ext cx="1994593"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00100" y="228600"/>
            <a:ext cx="4117975" cy="474663"/>
          </a:xfrm>
          <a:noFill/>
        </p:spPr>
        <p:txBody>
          <a:bodyPr/>
          <a:lstStyle/>
          <a:p>
            <a:r>
              <a:rPr lang="en-US"/>
              <a:t>3e: Store Operations</a:t>
            </a:r>
          </a:p>
        </p:txBody>
      </p:sp>
      <p:sp>
        <p:nvSpPr>
          <p:cNvPr id="11267" name="Rectangle 3"/>
          <p:cNvSpPr>
            <a:spLocks noGrp="1" noChangeArrowheads="1"/>
          </p:cNvSpPr>
          <p:nvPr>
            <p:ph type="body" idx="1"/>
          </p:nvPr>
        </p:nvSpPr>
        <p:spPr>
          <a:xfrm>
            <a:off x="0" y="762000"/>
            <a:ext cx="9144000" cy="692150"/>
          </a:xfrm>
          <a:noFill/>
        </p:spPr>
        <p:txBody>
          <a:bodyPr/>
          <a:lstStyle/>
          <a:p>
            <a:r>
              <a:rPr lang="en-US" sz="2800"/>
              <a:t>Mem[ R[rs] + SignExt[imm16] ] = R[rt]	</a:t>
            </a:r>
            <a:br>
              <a:rPr lang="en-US" sz="2800"/>
            </a:br>
            <a:r>
              <a:rPr lang="en-US" sz="2800"/>
              <a:t>Ex.: </a:t>
            </a:r>
            <a:r>
              <a:rPr lang="en-US" sz="2800">
                <a:latin typeface="Courier New" charset="0"/>
              </a:rPr>
              <a:t>sw rt, rs, imm16</a:t>
            </a:r>
            <a:endParaRPr lang="en-US"/>
          </a:p>
        </p:txBody>
      </p:sp>
      <p:grpSp>
        <p:nvGrpSpPr>
          <p:cNvPr id="11268" name="Group 4"/>
          <p:cNvGrpSpPr>
            <a:grpSpLocks/>
          </p:cNvGrpSpPr>
          <p:nvPr/>
        </p:nvGrpSpPr>
        <p:grpSpPr bwMode="auto">
          <a:xfrm>
            <a:off x="1608138" y="1495425"/>
            <a:ext cx="5975350" cy="1003300"/>
            <a:chOff x="1043" y="794"/>
            <a:chExt cx="3764" cy="632"/>
          </a:xfrm>
        </p:grpSpPr>
        <p:sp>
          <p:nvSpPr>
            <p:cNvPr id="11363" name="Rectangle 5"/>
            <p:cNvSpPr>
              <a:spLocks noChangeArrowheads="1"/>
            </p:cNvSpPr>
            <p:nvPr/>
          </p:nvSpPr>
          <p:spPr bwMode="auto">
            <a:xfrm>
              <a:off x="1108" y="99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11364" name="Group 6"/>
            <p:cNvGrpSpPr>
              <a:grpSpLocks/>
            </p:cNvGrpSpPr>
            <p:nvPr/>
          </p:nvGrpSpPr>
          <p:grpSpPr bwMode="auto">
            <a:xfrm>
              <a:off x="1104" y="986"/>
              <a:ext cx="624" cy="248"/>
              <a:chOff x="1104" y="986"/>
              <a:chExt cx="624" cy="248"/>
            </a:xfrm>
          </p:grpSpPr>
          <p:sp>
            <p:nvSpPr>
              <p:cNvPr id="11382" name="Rectangle 7"/>
              <p:cNvSpPr>
                <a:spLocks noChangeArrowheads="1"/>
              </p:cNvSpPr>
              <p:nvPr/>
            </p:nvSpPr>
            <p:spPr bwMode="auto">
              <a:xfrm>
                <a:off x="1104" y="99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1383" name="Rectangle 8"/>
              <p:cNvSpPr>
                <a:spLocks noChangeArrowheads="1"/>
              </p:cNvSpPr>
              <p:nvPr/>
            </p:nvSpPr>
            <p:spPr bwMode="auto">
              <a:xfrm>
                <a:off x="1286" y="986"/>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op</a:t>
                </a:r>
              </a:p>
            </p:txBody>
          </p:sp>
        </p:grpSp>
        <p:grpSp>
          <p:nvGrpSpPr>
            <p:cNvPr id="11365" name="Group 9"/>
            <p:cNvGrpSpPr>
              <a:grpSpLocks/>
            </p:cNvGrpSpPr>
            <p:nvPr/>
          </p:nvGrpSpPr>
          <p:grpSpPr bwMode="auto">
            <a:xfrm>
              <a:off x="1736" y="986"/>
              <a:ext cx="580" cy="248"/>
              <a:chOff x="1736" y="986"/>
              <a:chExt cx="580" cy="248"/>
            </a:xfrm>
          </p:grpSpPr>
          <p:sp>
            <p:nvSpPr>
              <p:cNvPr id="11380" name="Rectangle 10"/>
              <p:cNvSpPr>
                <a:spLocks noChangeArrowheads="1"/>
              </p:cNvSpPr>
              <p:nvPr/>
            </p:nvSpPr>
            <p:spPr bwMode="auto">
              <a:xfrm>
                <a:off x="1736" y="99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1381" name="Rectangle 11"/>
              <p:cNvSpPr>
                <a:spLocks noChangeArrowheads="1"/>
              </p:cNvSpPr>
              <p:nvPr/>
            </p:nvSpPr>
            <p:spPr bwMode="auto">
              <a:xfrm>
                <a:off x="1901" y="986"/>
                <a:ext cx="2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rs</a:t>
                </a:r>
              </a:p>
            </p:txBody>
          </p:sp>
        </p:grpSp>
        <p:grpSp>
          <p:nvGrpSpPr>
            <p:cNvPr id="11366" name="Group 12"/>
            <p:cNvGrpSpPr>
              <a:grpSpLocks/>
            </p:cNvGrpSpPr>
            <p:nvPr/>
          </p:nvGrpSpPr>
          <p:grpSpPr bwMode="auto">
            <a:xfrm>
              <a:off x="2324" y="986"/>
              <a:ext cx="579" cy="248"/>
              <a:chOff x="2324" y="986"/>
              <a:chExt cx="579" cy="248"/>
            </a:xfrm>
          </p:grpSpPr>
          <p:sp>
            <p:nvSpPr>
              <p:cNvPr id="11378" name="Rectangle 13"/>
              <p:cNvSpPr>
                <a:spLocks noChangeArrowheads="1"/>
              </p:cNvSpPr>
              <p:nvPr/>
            </p:nvSpPr>
            <p:spPr bwMode="auto">
              <a:xfrm>
                <a:off x="2324" y="99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1379" name="Rectangle 14"/>
              <p:cNvSpPr>
                <a:spLocks noChangeArrowheads="1"/>
              </p:cNvSpPr>
              <p:nvPr/>
            </p:nvSpPr>
            <p:spPr bwMode="auto">
              <a:xfrm>
                <a:off x="2488" y="986"/>
                <a:ext cx="238"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rt</a:t>
                </a:r>
              </a:p>
            </p:txBody>
          </p:sp>
        </p:grpSp>
        <p:sp>
          <p:nvSpPr>
            <p:cNvPr id="11367" name="Rectangle 15"/>
            <p:cNvSpPr>
              <a:spLocks noChangeArrowheads="1"/>
            </p:cNvSpPr>
            <p:nvPr/>
          </p:nvSpPr>
          <p:spPr bwMode="auto">
            <a:xfrm>
              <a:off x="2911" y="99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1368" name="Rectangle 16"/>
            <p:cNvSpPr>
              <a:spLocks noChangeArrowheads="1"/>
            </p:cNvSpPr>
            <p:nvPr/>
          </p:nvSpPr>
          <p:spPr bwMode="auto">
            <a:xfrm>
              <a:off x="3222" y="986"/>
              <a:ext cx="83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immediate</a:t>
              </a:r>
            </a:p>
          </p:txBody>
        </p:sp>
        <p:sp>
          <p:nvSpPr>
            <p:cNvPr id="11369" name="Rectangle 17"/>
            <p:cNvSpPr>
              <a:spLocks noChangeArrowheads="1"/>
            </p:cNvSpPr>
            <p:nvPr/>
          </p:nvSpPr>
          <p:spPr bwMode="auto">
            <a:xfrm>
              <a:off x="4613" y="794"/>
              <a:ext cx="19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0</a:t>
              </a:r>
            </a:p>
          </p:txBody>
        </p:sp>
        <p:sp>
          <p:nvSpPr>
            <p:cNvPr id="11370" name="Rectangle 18"/>
            <p:cNvSpPr>
              <a:spLocks noChangeArrowheads="1"/>
            </p:cNvSpPr>
            <p:nvPr/>
          </p:nvSpPr>
          <p:spPr bwMode="auto">
            <a:xfrm>
              <a:off x="2715"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a:t>
              </a:r>
            </a:p>
          </p:txBody>
        </p:sp>
        <p:sp>
          <p:nvSpPr>
            <p:cNvPr id="11371" name="Rectangle 19"/>
            <p:cNvSpPr>
              <a:spLocks noChangeArrowheads="1"/>
            </p:cNvSpPr>
            <p:nvPr/>
          </p:nvSpPr>
          <p:spPr bwMode="auto">
            <a:xfrm>
              <a:off x="2127"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21</a:t>
              </a:r>
            </a:p>
          </p:txBody>
        </p:sp>
        <p:sp>
          <p:nvSpPr>
            <p:cNvPr id="11372" name="Rectangle 20"/>
            <p:cNvSpPr>
              <a:spLocks noChangeArrowheads="1"/>
            </p:cNvSpPr>
            <p:nvPr/>
          </p:nvSpPr>
          <p:spPr bwMode="auto">
            <a:xfrm>
              <a:off x="1539"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26</a:t>
              </a:r>
            </a:p>
          </p:txBody>
        </p:sp>
        <p:sp>
          <p:nvSpPr>
            <p:cNvPr id="11373" name="Rectangle 21"/>
            <p:cNvSpPr>
              <a:spLocks noChangeArrowheads="1"/>
            </p:cNvSpPr>
            <p:nvPr/>
          </p:nvSpPr>
          <p:spPr bwMode="auto">
            <a:xfrm>
              <a:off x="1043"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31</a:t>
              </a:r>
            </a:p>
          </p:txBody>
        </p:sp>
        <p:sp>
          <p:nvSpPr>
            <p:cNvPr id="11374" name="Rectangle 22"/>
            <p:cNvSpPr>
              <a:spLocks noChangeArrowheads="1"/>
            </p:cNvSpPr>
            <p:nvPr/>
          </p:nvSpPr>
          <p:spPr bwMode="auto">
            <a:xfrm>
              <a:off x="1268"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6 bits</a:t>
              </a:r>
            </a:p>
          </p:txBody>
        </p:sp>
        <p:sp>
          <p:nvSpPr>
            <p:cNvPr id="11375" name="Rectangle 23"/>
            <p:cNvSpPr>
              <a:spLocks noChangeArrowheads="1"/>
            </p:cNvSpPr>
            <p:nvPr/>
          </p:nvSpPr>
          <p:spPr bwMode="auto">
            <a:xfrm>
              <a:off x="3573" y="1178"/>
              <a:ext cx="54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 bits</a:t>
              </a:r>
            </a:p>
          </p:txBody>
        </p:sp>
        <p:sp>
          <p:nvSpPr>
            <p:cNvPr id="11376" name="Rectangle 24"/>
            <p:cNvSpPr>
              <a:spLocks noChangeArrowheads="1"/>
            </p:cNvSpPr>
            <p:nvPr/>
          </p:nvSpPr>
          <p:spPr bwMode="auto">
            <a:xfrm>
              <a:off x="2443"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sp>
          <p:nvSpPr>
            <p:cNvPr id="11377" name="Rectangle 25"/>
            <p:cNvSpPr>
              <a:spLocks noChangeArrowheads="1"/>
            </p:cNvSpPr>
            <p:nvPr/>
          </p:nvSpPr>
          <p:spPr bwMode="auto">
            <a:xfrm>
              <a:off x="1856"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grpSp>
      <p:sp>
        <p:nvSpPr>
          <p:cNvPr id="11269" name="Rectangle 26"/>
          <p:cNvSpPr>
            <a:spLocks noChangeArrowheads="1"/>
          </p:cNvSpPr>
          <p:nvPr/>
        </p:nvSpPr>
        <p:spPr bwMode="auto">
          <a:xfrm>
            <a:off x="6324600" y="4114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270" name="Rectangle 27"/>
          <p:cNvSpPr>
            <a:spLocks noChangeArrowheads="1"/>
          </p:cNvSpPr>
          <p:nvPr/>
        </p:nvSpPr>
        <p:spPr bwMode="auto">
          <a:xfrm>
            <a:off x="5437188" y="25019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endParaRPr lang="en-US" sz="2000" u="sng">
              <a:latin typeface="Times" charset="0"/>
            </a:endParaRPr>
          </a:p>
        </p:txBody>
      </p:sp>
      <p:sp>
        <p:nvSpPr>
          <p:cNvPr id="11271" name="Rectangle 28"/>
          <p:cNvSpPr>
            <a:spLocks noChangeArrowheads="1"/>
          </p:cNvSpPr>
          <p:nvPr/>
        </p:nvSpPr>
        <p:spPr bwMode="auto">
          <a:xfrm>
            <a:off x="2438400" y="48768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1272" name="Rectangle 29"/>
          <p:cNvSpPr>
            <a:spLocks noChangeArrowheads="1"/>
          </p:cNvSpPr>
          <p:nvPr/>
        </p:nvSpPr>
        <p:spPr bwMode="auto">
          <a:xfrm>
            <a:off x="1893888" y="39719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1273" name="Rectangle 30"/>
          <p:cNvSpPr>
            <a:spLocks noChangeArrowheads="1"/>
          </p:cNvSpPr>
          <p:nvPr/>
        </p:nvSpPr>
        <p:spPr bwMode="auto">
          <a:xfrm>
            <a:off x="2016125" y="32766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11274" name="Line 31"/>
          <p:cNvSpPr>
            <a:spLocks noChangeShapeType="1"/>
          </p:cNvSpPr>
          <p:nvPr/>
        </p:nvSpPr>
        <p:spPr bwMode="auto">
          <a:xfrm flipH="1">
            <a:off x="2203450" y="4291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75" name="Rectangle 32"/>
          <p:cNvSpPr>
            <a:spLocks noChangeArrowheads="1"/>
          </p:cNvSpPr>
          <p:nvPr/>
        </p:nvSpPr>
        <p:spPr bwMode="auto">
          <a:xfrm>
            <a:off x="2055813" y="4391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276" name="Line 33"/>
          <p:cNvSpPr>
            <a:spLocks noChangeShapeType="1"/>
          </p:cNvSpPr>
          <p:nvPr/>
        </p:nvSpPr>
        <p:spPr bwMode="auto">
          <a:xfrm flipH="1">
            <a:off x="5029200" y="41148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77" name="Rectangle 34"/>
          <p:cNvSpPr>
            <a:spLocks noChangeArrowheads="1"/>
          </p:cNvSpPr>
          <p:nvPr/>
        </p:nvSpPr>
        <p:spPr bwMode="auto">
          <a:xfrm>
            <a:off x="4876800" y="38100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278" name="Rectangle 35"/>
          <p:cNvSpPr>
            <a:spLocks noChangeArrowheads="1"/>
          </p:cNvSpPr>
          <p:nvPr/>
        </p:nvSpPr>
        <p:spPr bwMode="auto">
          <a:xfrm>
            <a:off x="4083050" y="38100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1279" name="Line 36"/>
          <p:cNvSpPr>
            <a:spLocks noChangeShapeType="1"/>
          </p:cNvSpPr>
          <p:nvPr/>
        </p:nvSpPr>
        <p:spPr bwMode="auto">
          <a:xfrm flipV="1">
            <a:off x="4343400" y="46482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80" name="Rectangle 37"/>
          <p:cNvSpPr>
            <a:spLocks noChangeArrowheads="1"/>
          </p:cNvSpPr>
          <p:nvPr/>
        </p:nvSpPr>
        <p:spPr bwMode="auto">
          <a:xfrm>
            <a:off x="4187825" y="4772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281" name="Rectangle 38"/>
          <p:cNvSpPr>
            <a:spLocks noChangeArrowheads="1"/>
          </p:cNvSpPr>
          <p:nvPr/>
        </p:nvSpPr>
        <p:spPr bwMode="auto">
          <a:xfrm>
            <a:off x="4114800" y="43434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1282" name="Line 39"/>
          <p:cNvSpPr>
            <a:spLocks noChangeShapeType="1"/>
          </p:cNvSpPr>
          <p:nvPr/>
        </p:nvSpPr>
        <p:spPr bwMode="auto">
          <a:xfrm flipV="1">
            <a:off x="37338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83" name="Line 40"/>
          <p:cNvSpPr>
            <a:spLocks noChangeShapeType="1"/>
          </p:cNvSpPr>
          <p:nvPr/>
        </p:nvSpPr>
        <p:spPr bwMode="auto">
          <a:xfrm flipV="1">
            <a:off x="2984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84" name="Rectangle 41"/>
          <p:cNvSpPr>
            <a:spLocks noChangeArrowheads="1"/>
          </p:cNvSpPr>
          <p:nvPr/>
        </p:nvSpPr>
        <p:spPr bwMode="auto">
          <a:xfrm>
            <a:off x="2841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1285" name="Line 42"/>
          <p:cNvSpPr>
            <a:spLocks noChangeShapeType="1"/>
          </p:cNvSpPr>
          <p:nvPr/>
        </p:nvSpPr>
        <p:spPr bwMode="auto">
          <a:xfrm flipV="1">
            <a:off x="3365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286" name="Rectangle 43"/>
          <p:cNvSpPr>
            <a:spLocks noChangeArrowheads="1"/>
          </p:cNvSpPr>
          <p:nvPr/>
        </p:nvSpPr>
        <p:spPr bwMode="auto">
          <a:xfrm>
            <a:off x="3200400"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1287" name="Rectangle 44"/>
          <p:cNvSpPr>
            <a:spLocks noChangeArrowheads="1"/>
          </p:cNvSpPr>
          <p:nvPr/>
        </p:nvSpPr>
        <p:spPr bwMode="auto">
          <a:xfrm>
            <a:off x="2779713" y="38814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1288" name="Rectangle 45"/>
          <p:cNvSpPr>
            <a:spLocks noChangeArrowheads="1"/>
          </p:cNvSpPr>
          <p:nvPr/>
        </p:nvSpPr>
        <p:spPr bwMode="auto">
          <a:xfrm>
            <a:off x="3236913" y="38814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1289" name="Rectangle 46"/>
          <p:cNvSpPr>
            <a:spLocks noChangeArrowheads="1"/>
          </p:cNvSpPr>
          <p:nvPr/>
        </p:nvSpPr>
        <p:spPr bwMode="auto">
          <a:xfrm>
            <a:off x="3617913" y="38814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1290" name="Rectangle 47"/>
          <p:cNvSpPr>
            <a:spLocks noChangeArrowheads="1"/>
          </p:cNvSpPr>
          <p:nvPr/>
        </p:nvSpPr>
        <p:spPr bwMode="auto">
          <a:xfrm>
            <a:off x="2779713" y="42672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1291" name="Rectangle 48"/>
          <p:cNvSpPr>
            <a:spLocks noChangeArrowheads="1"/>
          </p:cNvSpPr>
          <p:nvPr/>
        </p:nvSpPr>
        <p:spPr bwMode="auto">
          <a:xfrm>
            <a:off x="3200400" y="32766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1292" name="Rectangle 49"/>
          <p:cNvSpPr>
            <a:spLocks noChangeArrowheads="1"/>
          </p:cNvSpPr>
          <p:nvPr/>
        </p:nvSpPr>
        <p:spPr bwMode="auto">
          <a:xfrm>
            <a:off x="3032125" y="2514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11293" name="Rectangle 50"/>
          <p:cNvSpPr>
            <a:spLocks noChangeArrowheads="1"/>
          </p:cNvSpPr>
          <p:nvPr/>
        </p:nvSpPr>
        <p:spPr bwMode="auto">
          <a:xfrm>
            <a:off x="3581400" y="3276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1294" name="Rectangle 51"/>
          <p:cNvSpPr>
            <a:spLocks noChangeArrowheads="1"/>
          </p:cNvSpPr>
          <p:nvPr/>
        </p:nvSpPr>
        <p:spPr bwMode="auto">
          <a:xfrm>
            <a:off x="2600325" y="25146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11295" name="Rectangle 52"/>
          <p:cNvSpPr>
            <a:spLocks noChangeArrowheads="1"/>
          </p:cNvSpPr>
          <p:nvPr/>
        </p:nvSpPr>
        <p:spPr bwMode="auto">
          <a:xfrm>
            <a:off x="1676400" y="25146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RegDst</a:t>
            </a:r>
          </a:p>
        </p:txBody>
      </p:sp>
      <p:sp>
        <p:nvSpPr>
          <p:cNvPr id="11296" name="Rectangle 53"/>
          <p:cNvSpPr>
            <a:spLocks noChangeArrowheads="1"/>
          </p:cNvSpPr>
          <p:nvPr/>
        </p:nvSpPr>
        <p:spPr bwMode="auto">
          <a:xfrm>
            <a:off x="3911600" y="5054600"/>
            <a:ext cx="355600" cy="1041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1297" name="Rectangle 54"/>
          <p:cNvSpPr>
            <a:spLocks noChangeArrowheads="1"/>
          </p:cNvSpPr>
          <p:nvPr/>
        </p:nvSpPr>
        <p:spPr bwMode="auto">
          <a:xfrm rot="5400000">
            <a:off x="3564731" y="5388769"/>
            <a:ext cx="1082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sp>
        <p:nvSpPr>
          <p:cNvPr id="11298" name="Rectangle 55"/>
          <p:cNvSpPr>
            <a:spLocks noChangeArrowheads="1"/>
          </p:cNvSpPr>
          <p:nvPr/>
        </p:nvSpPr>
        <p:spPr bwMode="auto">
          <a:xfrm>
            <a:off x="4419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299" name="Line 56"/>
          <p:cNvSpPr>
            <a:spLocks noChangeShapeType="1"/>
          </p:cNvSpPr>
          <p:nvPr/>
        </p:nvSpPr>
        <p:spPr bwMode="auto">
          <a:xfrm flipH="1">
            <a:off x="4572000" y="55086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00" name="Line 57"/>
          <p:cNvSpPr>
            <a:spLocks noChangeShapeType="1"/>
          </p:cNvSpPr>
          <p:nvPr/>
        </p:nvSpPr>
        <p:spPr bwMode="auto">
          <a:xfrm flipH="1">
            <a:off x="3492500" y="55102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01" name="Rectangle 58"/>
          <p:cNvSpPr>
            <a:spLocks noChangeArrowheads="1"/>
          </p:cNvSpPr>
          <p:nvPr/>
        </p:nvSpPr>
        <p:spPr bwMode="auto">
          <a:xfrm>
            <a:off x="3276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11302" name="Rectangle 59"/>
          <p:cNvSpPr>
            <a:spLocks noChangeArrowheads="1"/>
          </p:cNvSpPr>
          <p:nvPr/>
        </p:nvSpPr>
        <p:spPr bwMode="auto">
          <a:xfrm>
            <a:off x="2362200" y="53340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1303" name="Rectangle 60"/>
          <p:cNvSpPr>
            <a:spLocks noChangeArrowheads="1"/>
          </p:cNvSpPr>
          <p:nvPr/>
        </p:nvSpPr>
        <p:spPr bwMode="auto">
          <a:xfrm>
            <a:off x="4648200" y="59436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ALUSrc</a:t>
            </a:r>
          </a:p>
        </p:txBody>
      </p:sp>
      <p:sp>
        <p:nvSpPr>
          <p:cNvPr id="11304" name="Rectangle 61"/>
          <p:cNvSpPr>
            <a:spLocks noChangeArrowheads="1"/>
          </p:cNvSpPr>
          <p:nvPr/>
        </p:nvSpPr>
        <p:spPr bwMode="auto">
          <a:xfrm>
            <a:off x="2971800" y="60198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ExtOp</a:t>
            </a:r>
          </a:p>
        </p:txBody>
      </p:sp>
      <p:sp>
        <p:nvSpPr>
          <p:cNvPr id="11305" name="Line 62"/>
          <p:cNvSpPr>
            <a:spLocks noChangeShapeType="1"/>
          </p:cNvSpPr>
          <p:nvPr/>
        </p:nvSpPr>
        <p:spPr bwMode="auto">
          <a:xfrm flipV="1">
            <a:off x="8001000" y="2895600"/>
            <a:ext cx="0" cy="14827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1306" name="Rectangle 63"/>
          <p:cNvSpPr>
            <a:spLocks noChangeArrowheads="1"/>
          </p:cNvSpPr>
          <p:nvPr/>
        </p:nvSpPr>
        <p:spPr bwMode="auto">
          <a:xfrm>
            <a:off x="7086600" y="24384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MemtoReg</a:t>
            </a:r>
          </a:p>
        </p:txBody>
      </p:sp>
      <p:sp>
        <p:nvSpPr>
          <p:cNvPr id="11307" name="Rectangle 64"/>
          <p:cNvSpPr>
            <a:spLocks noChangeArrowheads="1"/>
          </p:cNvSpPr>
          <p:nvPr/>
        </p:nvSpPr>
        <p:spPr bwMode="auto">
          <a:xfrm>
            <a:off x="5681663" y="58674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1308" name="Rectangle 65"/>
          <p:cNvSpPr>
            <a:spLocks noChangeArrowheads="1"/>
          </p:cNvSpPr>
          <p:nvPr/>
        </p:nvSpPr>
        <p:spPr bwMode="auto">
          <a:xfrm>
            <a:off x="5410200" y="53340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11309" name="Line 66"/>
          <p:cNvSpPr>
            <a:spLocks noChangeShapeType="1"/>
          </p:cNvSpPr>
          <p:nvPr/>
        </p:nvSpPr>
        <p:spPr bwMode="auto">
          <a:xfrm flipH="1">
            <a:off x="5989638" y="5253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10" name="Rectangle 67"/>
          <p:cNvSpPr>
            <a:spLocks noChangeArrowheads="1"/>
          </p:cNvSpPr>
          <p:nvPr/>
        </p:nvSpPr>
        <p:spPr bwMode="auto">
          <a:xfrm>
            <a:off x="6019800" y="5029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1311" name="Line 68"/>
          <p:cNvSpPr>
            <a:spLocks noChangeShapeType="1"/>
          </p:cNvSpPr>
          <p:nvPr/>
        </p:nvSpPr>
        <p:spPr bwMode="auto">
          <a:xfrm flipV="1">
            <a:off x="6692900" y="3276600"/>
            <a:ext cx="12700" cy="18462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1312" name="Rectangle 69"/>
          <p:cNvSpPr>
            <a:spLocks noChangeArrowheads="1"/>
          </p:cNvSpPr>
          <p:nvPr/>
        </p:nvSpPr>
        <p:spPr bwMode="auto">
          <a:xfrm>
            <a:off x="6248400" y="2819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grpSp>
        <p:nvGrpSpPr>
          <p:cNvPr id="11313" name="Group 70"/>
          <p:cNvGrpSpPr>
            <a:grpSpLocks/>
          </p:cNvGrpSpPr>
          <p:nvPr/>
        </p:nvGrpSpPr>
        <p:grpSpPr bwMode="auto">
          <a:xfrm>
            <a:off x="2590800" y="2943225"/>
            <a:ext cx="838200" cy="333375"/>
            <a:chOff x="2640" y="1422"/>
            <a:chExt cx="528" cy="210"/>
          </a:xfrm>
        </p:grpSpPr>
        <p:sp>
          <p:nvSpPr>
            <p:cNvPr id="11360" name="Rectangle 71"/>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1361" name="Rectangle 72"/>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1362" name="Freeform 73"/>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1314" name="Rectangle 74"/>
          <p:cNvSpPr>
            <a:spLocks noChangeArrowheads="1"/>
          </p:cNvSpPr>
          <p:nvPr/>
        </p:nvSpPr>
        <p:spPr bwMode="auto">
          <a:xfrm>
            <a:off x="2590800" y="38862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11315" name="Group 75"/>
          <p:cNvGrpSpPr>
            <a:grpSpLocks/>
          </p:cNvGrpSpPr>
          <p:nvPr/>
        </p:nvGrpSpPr>
        <p:grpSpPr bwMode="auto">
          <a:xfrm>
            <a:off x="4899025" y="4495800"/>
            <a:ext cx="358775" cy="1219200"/>
            <a:chOff x="3518" y="2640"/>
            <a:chExt cx="226" cy="768"/>
          </a:xfrm>
        </p:grpSpPr>
        <p:sp>
          <p:nvSpPr>
            <p:cNvPr id="11357" name="Rectangle 76"/>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1358" name="Rectangle 77"/>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1359" name="Freeform 78"/>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1316" name="Group 79"/>
          <p:cNvGrpSpPr>
            <a:grpSpLocks/>
          </p:cNvGrpSpPr>
          <p:nvPr/>
        </p:nvGrpSpPr>
        <p:grpSpPr bwMode="auto">
          <a:xfrm>
            <a:off x="5762625" y="3886200"/>
            <a:ext cx="485775" cy="1143000"/>
            <a:chOff x="4009" y="2304"/>
            <a:chExt cx="306" cy="720"/>
          </a:xfrm>
        </p:grpSpPr>
        <p:sp>
          <p:nvSpPr>
            <p:cNvPr id="11354" name="Rectangle 80"/>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11355" name="Rectangle 81"/>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1356" name="Freeform 82"/>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1317" name="Rectangle 83"/>
          <p:cNvSpPr>
            <a:spLocks noChangeArrowheads="1"/>
          </p:cNvSpPr>
          <p:nvPr/>
        </p:nvSpPr>
        <p:spPr bwMode="auto">
          <a:xfrm>
            <a:off x="7794625" y="43910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1318" name="Rectangle 84"/>
          <p:cNvSpPr>
            <a:spLocks noChangeArrowheads="1"/>
          </p:cNvSpPr>
          <p:nvPr/>
        </p:nvSpPr>
        <p:spPr bwMode="auto">
          <a:xfrm>
            <a:off x="7794625" y="5381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1319" name="Freeform 85"/>
          <p:cNvSpPr>
            <a:spLocks/>
          </p:cNvSpPr>
          <p:nvPr/>
        </p:nvSpPr>
        <p:spPr bwMode="auto">
          <a:xfrm>
            <a:off x="7848600" y="4267200"/>
            <a:ext cx="304800" cy="1600200"/>
          </a:xfrm>
          <a:custGeom>
            <a:avLst/>
            <a:gdLst>
              <a:gd name="T0" fmla="*/ 0 w 192"/>
              <a:gd name="T1" fmla="*/ 0 h 1008"/>
              <a:gd name="T2" fmla="*/ 0 w 192"/>
              <a:gd name="T3" fmla="*/ 1600200 h 1008"/>
              <a:gd name="T4" fmla="*/ 304800 w 192"/>
              <a:gd name="T5" fmla="*/ 1371600 h 1008"/>
              <a:gd name="T6" fmla="*/ 304800 w 192"/>
              <a:gd name="T7" fmla="*/ 228600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11320" name="Rectangle 86"/>
          <p:cNvSpPr>
            <a:spLocks noChangeArrowheads="1"/>
          </p:cNvSpPr>
          <p:nvPr/>
        </p:nvSpPr>
        <p:spPr bwMode="auto">
          <a:xfrm>
            <a:off x="6391275" y="5129213"/>
            <a:ext cx="1127125" cy="1128712"/>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11321" name="Rectangle 87"/>
          <p:cNvSpPr>
            <a:spLocks noChangeArrowheads="1"/>
          </p:cNvSpPr>
          <p:nvPr/>
        </p:nvSpPr>
        <p:spPr bwMode="auto">
          <a:xfrm>
            <a:off x="6372225" y="5076825"/>
            <a:ext cx="666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11322" name="Rectangle 88"/>
          <p:cNvSpPr>
            <a:spLocks noChangeArrowheads="1"/>
          </p:cNvSpPr>
          <p:nvPr/>
        </p:nvSpPr>
        <p:spPr bwMode="auto">
          <a:xfrm>
            <a:off x="6983413" y="5076825"/>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11323" name="Rectangle 89"/>
          <p:cNvSpPr>
            <a:spLocks noChangeArrowheads="1"/>
          </p:cNvSpPr>
          <p:nvPr/>
        </p:nvSpPr>
        <p:spPr bwMode="auto">
          <a:xfrm>
            <a:off x="6400800" y="5484813"/>
            <a:ext cx="1111250"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1324" name="Line 90"/>
          <p:cNvSpPr>
            <a:spLocks noChangeShapeType="1"/>
          </p:cNvSpPr>
          <p:nvPr/>
        </p:nvSpPr>
        <p:spPr bwMode="auto">
          <a:xfrm>
            <a:off x="6400800" y="60198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25" name="Line 91"/>
          <p:cNvSpPr>
            <a:spLocks noChangeShapeType="1"/>
          </p:cNvSpPr>
          <p:nvPr/>
        </p:nvSpPr>
        <p:spPr bwMode="auto">
          <a:xfrm flipH="1">
            <a:off x="6400800" y="6096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26" name="Line 92"/>
          <p:cNvSpPr>
            <a:spLocks noChangeShapeType="1"/>
          </p:cNvSpPr>
          <p:nvPr/>
        </p:nvSpPr>
        <p:spPr bwMode="auto">
          <a:xfrm>
            <a:off x="2819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27" name="Line 93"/>
          <p:cNvSpPr>
            <a:spLocks noChangeShapeType="1"/>
          </p:cNvSpPr>
          <p:nvPr/>
        </p:nvSpPr>
        <p:spPr bwMode="auto">
          <a:xfrm>
            <a:off x="3200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28" name="Freeform 94"/>
          <p:cNvSpPr>
            <a:spLocks/>
          </p:cNvSpPr>
          <p:nvPr/>
        </p:nvSpPr>
        <p:spPr bwMode="auto">
          <a:xfrm>
            <a:off x="2286000" y="2895600"/>
            <a:ext cx="304800" cy="228600"/>
          </a:xfrm>
          <a:custGeom>
            <a:avLst/>
            <a:gdLst>
              <a:gd name="T0" fmla="*/ 0 w 192"/>
              <a:gd name="T1" fmla="*/ 0 h 336"/>
              <a:gd name="T2" fmla="*/ 0 w 192"/>
              <a:gd name="T3" fmla="*/ 228600 h 336"/>
              <a:gd name="T4" fmla="*/ 304800 w 192"/>
              <a:gd name="T5" fmla="*/ 2286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29" name="Line 95"/>
          <p:cNvSpPr>
            <a:spLocks noChangeShapeType="1"/>
          </p:cNvSpPr>
          <p:nvPr/>
        </p:nvSpPr>
        <p:spPr bwMode="auto">
          <a:xfrm>
            <a:off x="2743200" y="3657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30" name="Line 96"/>
          <p:cNvSpPr>
            <a:spLocks noChangeShapeType="1"/>
          </p:cNvSpPr>
          <p:nvPr/>
        </p:nvSpPr>
        <p:spPr bwMode="auto">
          <a:xfrm>
            <a:off x="3048000" y="32766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31" name="Line 97"/>
          <p:cNvSpPr>
            <a:spLocks noChangeShapeType="1"/>
          </p:cNvSpPr>
          <p:nvPr/>
        </p:nvSpPr>
        <p:spPr bwMode="auto">
          <a:xfrm>
            <a:off x="3429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32" name="Line 98"/>
          <p:cNvSpPr>
            <a:spLocks noChangeShapeType="1"/>
          </p:cNvSpPr>
          <p:nvPr/>
        </p:nvSpPr>
        <p:spPr bwMode="auto">
          <a:xfrm>
            <a:off x="3810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33" name="Rectangle 99"/>
          <p:cNvSpPr>
            <a:spLocks noChangeArrowheads="1"/>
          </p:cNvSpPr>
          <p:nvPr/>
        </p:nvSpPr>
        <p:spPr bwMode="auto">
          <a:xfrm>
            <a:off x="3603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1334" name="Line 100"/>
          <p:cNvSpPr>
            <a:spLocks noChangeShapeType="1"/>
          </p:cNvSpPr>
          <p:nvPr/>
        </p:nvSpPr>
        <p:spPr bwMode="auto">
          <a:xfrm>
            <a:off x="4038600" y="41910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35" name="Line 101"/>
          <p:cNvSpPr>
            <a:spLocks noChangeShapeType="1"/>
          </p:cNvSpPr>
          <p:nvPr/>
        </p:nvSpPr>
        <p:spPr bwMode="auto">
          <a:xfrm>
            <a:off x="6096000" y="2857500"/>
            <a:ext cx="0" cy="12192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36" name="Line 102"/>
          <p:cNvSpPr>
            <a:spLocks noChangeShapeType="1"/>
          </p:cNvSpPr>
          <p:nvPr/>
        </p:nvSpPr>
        <p:spPr bwMode="auto">
          <a:xfrm>
            <a:off x="4038600" y="47244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37" name="Line 103"/>
          <p:cNvSpPr>
            <a:spLocks noChangeShapeType="1"/>
          </p:cNvSpPr>
          <p:nvPr/>
        </p:nvSpPr>
        <p:spPr bwMode="auto">
          <a:xfrm>
            <a:off x="5257800" y="48768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38" name="Line 104"/>
          <p:cNvSpPr>
            <a:spLocks noChangeShapeType="1"/>
          </p:cNvSpPr>
          <p:nvPr/>
        </p:nvSpPr>
        <p:spPr bwMode="auto">
          <a:xfrm>
            <a:off x="42672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39" name="Line 105"/>
          <p:cNvSpPr>
            <a:spLocks noChangeShapeType="1"/>
          </p:cNvSpPr>
          <p:nvPr/>
        </p:nvSpPr>
        <p:spPr bwMode="auto">
          <a:xfrm>
            <a:off x="32004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40" name="Line 106"/>
          <p:cNvSpPr>
            <a:spLocks noChangeShapeType="1"/>
          </p:cNvSpPr>
          <p:nvPr/>
        </p:nvSpPr>
        <p:spPr bwMode="auto">
          <a:xfrm flipH="1">
            <a:off x="28194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41" name="Line 107"/>
          <p:cNvSpPr>
            <a:spLocks noChangeShapeType="1"/>
          </p:cNvSpPr>
          <p:nvPr/>
        </p:nvSpPr>
        <p:spPr bwMode="auto">
          <a:xfrm>
            <a:off x="28956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42" name="Line 108"/>
          <p:cNvSpPr>
            <a:spLocks noChangeShapeType="1"/>
          </p:cNvSpPr>
          <p:nvPr/>
        </p:nvSpPr>
        <p:spPr bwMode="auto">
          <a:xfrm>
            <a:off x="2895600" y="48768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43" name="Line 109"/>
          <p:cNvSpPr>
            <a:spLocks noChangeShapeType="1"/>
          </p:cNvSpPr>
          <p:nvPr/>
        </p:nvSpPr>
        <p:spPr bwMode="auto">
          <a:xfrm flipV="1">
            <a:off x="41148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44" name="Line 110"/>
          <p:cNvSpPr>
            <a:spLocks noChangeShapeType="1"/>
          </p:cNvSpPr>
          <p:nvPr/>
        </p:nvSpPr>
        <p:spPr bwMode="auto">
          <a:xfrm flipV="1">
            <a:off x="5105400" y="5638800"/>
            <a:ext cx="0" cy="3048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45" name="Line 111"/>
          <p:cNvSpPr>
            <a:spLocks noChangeShapeType="1"/>
          </p:cNvSpPr>
          <p:nvPr/>
        </p:nvSpPr>
        <p:spPr bwMode="auto">
          <a:xfrm flipH="1">
            <a:off x="6172200" y="60960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346" name="Line 112"/>
          <p:cNvSpPr>
            <a:spLocks noChangeShapeType="1"/>
          </p:cNvSpPr>
          <p:nvPr/>
        </p:nvSpPr>
        <p:spPr bwMode="auto">
          <a:xfrm>
            <a:off x="6248400" y="44958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47" name="Line 113"/>
          <p:cNvSpPr>
            <a:spLocks noChangeShapeType="1"/>
          </p:cNvSpPr>
          <p:nvPr/>
        </p:nvSpPr>
        <p:spPr bwMode="auto">
          <a:xfrm>
            <a:off x="7239000" y="44958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48" name="Line 114"/>
          <p:cNvSpPr>
            <a:spLocks noChangeShapeType="1"/>
          </p:cNvSpPr>
          <p:nvPr/>
        </p:nvSpPr>
        <p:spPr bwMode="auto">
          <a:xfrm flipH="1">
            <a:off x="6477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49" name="Freeform 115"/>
          <p:cNvSpPr>
            <a:spLocks/>
          </p:cNvSpPr>
          <p:nvPr/>
        </p:nvSpPr>
        <p:spPr bwMode="auto">
          <a:xfrm>
            <a:off x="2057400" y="43434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50" name="Line 116"/>
          <p:cNvSpPr>
            <a:spLocks noChangeShapeType="1"/>
          </p:cNvSpPr>
          <p:nvPr/>
        </p:nvSpPr>
        <p:spPr bwMode="auto">
          <a:xfrm>
            <a:off x="5867400" y="53340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51" name="Line 117"/>
          <p:cNvSpPr>
            <a:spLocks noChangeShapeType="1"/>
          </p:cNvSpPr>
          <p:nvPr/>
        </p:nvSpPr>
        <p:spPr bwMode="auto">
          <a:xfrm>
            <a:off x="7543800" y="56388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52" name="Line 118"/>
          <p:cNvSpPr>
            <a:spLocks noChangeShapeType="1"/>
          </p:cNvSpPr>
          <p:nvPr/>
        </p:nvSpPr>
        <p:spPr bwMode="auto">
          <a:xfrm flipH="1">
            <a:off x="3810000" y="6324600"/>
            <a:ext cx="3048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1353" name="Freeform 119"/>
          <p:cNvSpPr>
            <a:spLocks/>
          </p:cNvSpPr>
          <p:nvPr/>
        </p:nvSpPr>
        <p:spPr bwMode="auto">
          <a:xfrm>
            <a:off x="4648200" y="4721225"/>
            <a:ext cx="1219200" cy="609600"/>
          </a:xfrm>
          <a:custGeom>
            <a:avLst/>
            <a:gdLst>
              <a:gd name="T0" fmla="*/ 1219200 w 768"/>
              <a:gd name="T1" fmla="*/ 609600 h 384"/>
              <a:gd name="T2" fmla="*/ 0 w 768"/>
              <a:gd name="T3" fmla="*/ 609600 h 384"/>
              <a:gd name="T4" fmla="*/ 0 w 768"/>
              <a:gd name="T5" fmla="*/ 0 h 384"/>
              <a:gd name="T6" fmla="*/ 0 60000 65536"/>
              <a:gd name="T7" fmla="*/ 0 60000 65536"/>
              <a:gd name="T8" fmla="*/ 0 60000 65536"/>
              <a:gd name="T9" fmla="*/ 0 w 768"/>
              <a:gd name="T10" fmla="*/ 0 h 384"/>
              <a:gd name="T11" fmla="*/ 768 w 768"/>
              <a:gd name="T12" fmla="*/ 384 h 384"/>
            </a:gdLst>
            <a:ahLst/>
            <a:cxnLst>
              <a:cxn ang="T6">
                <a:pos x="T0" y="T1"/>
              </a:cxn>
              <a:cxn ang="T7">
                <a:pos x="T2" y="T3"/>
              </a:cxn>
              <a:cxn ang="T8">
                <a:pos x="T4" y="T5"/>
              </a:cxn>
            </a:cxnLst>
            <a:rect l="T9" t="T10" r="T11" b="T12"/>
            <a:pathLst>
              <a:path w="768" h="384">
                <a:moveTo>
                  <a:pt x="768" y="384"/>
                </a:moveTo>
                <a:lnTo>
                  <a:pt x="0" y="384"/>
                </a:lnTo>
                <a:lnTo>
                  <a:pt x="0" y="0"/>
                </a:lnTo>
              </a:path>
            </a:pathLst>
          </a:custGeom>
          <a:noFill/>
          <a:ln w="28575">
            <a:solidFill>
              <a:schemeClr val="accent2"/>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00100" y="228600"/>
            <a:ext cx="5175250" cy="474663"/>
          </a:xfrm>
          <a:noFill/>
        </p:spPr>
        <p:txBody>
          <a:bodyPr/>
          <a:lstStyle/>
          <a:p>
            <a:r>
              <a:rPr lang="en-US"/>
              <a:t>3f: The Branch Instruction</a:t>
            </a:r>
          </a:p>
        </p:txBody>
      </p:sp>
      <p:sp>
        <p:nvSpPr>
          <p:cNvPr id="12291" name="Rectangle 3"/>
          <p:cNvSpPr>
            <a:spLocks noGrp="1" noChangeArrowheads="1"/>
          </p:cNvSpPr>
          <p:nvPr>
            <p:ph type="body" idx="1"/>
          </p:nvPr>
        </p:nvSpPr>
        <p:spPr>
          <a:xfrm>
            <a:off x="76200" y="1981200"/>
            <a:ext cx="8991600" cy="3833813"/>
          </a:xfrm>
          <a:noFill/>
        </p:spPr>
        <p:txBody>
          <a:bodyPr/>
          <a:lstStyle/>
          <a:p>
            <a:pPr>
              <a:buFont typeface="Times" charset="0"/>
              <a:buNone/>
            </a:pPr>
            <a:r>
              <a:rPr lang="en-US">
                <a:latin typeface="Courier New" charset="0"/>
              </a:rPr>
              <a:t> beq rs, rt, imm16</a:t>
            </a:r>
          </a:p>
          <a:p>
            <a:pPr marL="508000" lvl="1"/>
            <a:r>
              <a:rPr lang="en-US"/>
              <a:t>mem[PC] Fetch the instruction from memory</a:t>
            </a:r>
          </a:p>
          <a:p>
            <a:pPr marL="508000" lvl="1"/>
            <a:r>
              <a:rPr lang="en-US"/>
              <a:t>Equal = R[rs] == R[rt]  Calculate branch condition</a:t>
            </a:r>
          </a:p>
          <a:p>
            <a:pPr marL="508000" lvl="1"/>
            <a:r>
              <a:rPr lang="en-US"/>
              <a:t>if (Equal) Calculate the next instruction’s address</a:t>
            </a:r>
          </a:p>
          <a:p>
            <a:pPr marL="965200" lvl="2"/>
            <a:r>
              <a:rPr lang="en-US"/>
              <a:t>PC  =  PC + 4 + ( SignExt(imm16) x 4 )</a:t>
            </a:r>
          </a:p>
          <a:p>
            <a:pPr marL="508000" lvl="1">
              <a:buFontTx/>
              <a:buNone/>
            </a:pPr>
            <a:r>
              <a:rPr lang="en-US"/>
              <a:t>	else</a:t>
            </a:r>
          </a:p>
          <a:p>
            <a:pPr marL="965200" lvl="2"/>
            <a:r>
              <a:rPr lang="en-US"/>
              <a:t>PC  =  PC + 4</a:t>
            </a:r>
          </a:p>
        </p:txBody>
      </p:sp>
      <p:grpSp>
        <p:nvGrpSpPr>
          <p:cNvPr id="12292" name="Group 4"/>
          <p:cNvGrpSpPr>
            <a:grpSpLocks/>
          </p:cNvGrpSpPr>
          <p:nvPr/>
        </p:nvGrpSpPr>
        <p:grpSpPr bwMode="auto">
          <a:xfrm>
            <a:off x="1808163" y="803275"/>
            <a:ext cx="5975350" cy="1003300"/>
            <a:chOff x="1139" y="506"/>
            <a:chExt cx="3764" cy="632"/>
          </a:xfrm>
        </p:grpSpPr>
        <p:sp>
          <p:nvSpPr>
            <p:cNvPr id="12293" name="Rectangle 5"/>
            <p:cNvSpPr>
              <a:spLocks noChangeArrowheads="1"/>
            </p:cNvSpPr>
            <p:nvPr/>
          </p:nvSpPr>
          <p:spPr bwMode="auto">
            <a:xfrm>
              <a:off x="1204" y="706"/>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12294" name="Group 6"/>
            <p:cNvGrpSpPr>
              <a:grpSpLocks/>
            </p:cNvGrpSpPr>
            <p:nvPr/>
          </p:nvGrpSpPr>
          <p:grpSpPr bwMode="auto">
            <a:xfrm>
              <a:off x="1200" y="664"/>
              <a:ext cx="624" cy="248"/>
              <a:chOff x="1200" y="664"/>
              <a:chExt cx="624" cy="248"/>
            </a:xfrm>
          </p:grpSpPr>
          <p:sp>
            <p:nvSpPr>
              <p:cNvPr id="12312" name="Rectangle 7"/>
              <p:cNvSpPr>
                <a:spLocks noChangeArrowheads="1"/>
              </p:cNvSpPr>
              <p:nvPr/>
            </p:nvSpPr>
            <p:spPr bwMode="auto">
              <a:xfrm>
                <a:off x="1200" y="702"/>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2313" name="Rectangle 8"/>
              <p:cNvSpPr>
                <a:spLocks noChangeArrowheads="1"/>
              </p:cNvSpPr>
              <p:nvPr/>
            </p:nvSpPr>
            <p:spPr bwMode="auto">
              <a:xfrm>
                <a:off x="1382" y="664"/>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op</a:t>
                </a:r>
              </a:p>
            </p:txBody>
          </p:sp>
        </p:grpSp>
        <p:grpSp>
          <p:nvGrpSpPr>
            <p:cNvPr id="12295" name="Group 9"/>
            <p:cNvGrpSpPr>
              <a:grpSpLocks/>
            </p:cNvGrpSpPr>
            <p:nvPr/>
          </p:nvGrpSpPr>
          <p:grpSpPr bwMode="auto">
            <a:xfrm>
              <a:off x="1832" y="664"/>
              <a:ext cx="580" cy="248"/>
              <a:chOff x="1832" y="664"/>
              <a:chExt cx="580" cy="248"/>
            </a:xfrm>
          </p:grpSpPr>
          <p:sp>
            <p:nvSpPr>
              <p:cNvPr id="12310" name="Rectangle 10"/>
              <p:cNvSpPr>
                <a:spLocks noChangeArrowheads="1"/>
              </p:cNvSpPr>
              <p:nvPr/>
            </p:nvSpPr>
            <p:spPr bwMode="auto">
              <a:xfrm>
                <a:off x="1832" y="702"/>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2311" name="Rectangle 11"/>
              <p:cNvSpPr>
                <a:spLocks noChangeArrowheads="1"/>
              </p:cNvSpPr>
              <p:nvPr/>
            </p:nvSpPr>
            <p:spPr bwMode="auto">
              <a:xfrm>
                <a:off x="1997" y="664"/>
                <a:ext cx="2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rs</a:t>
                </a:r>
              </a:p>
            </p:txBody>
          </p:sp>
        </p:grpSp>
        <p:grpSp>
          <p:nvGrpSpPr>
            <p:cNvPr id="12296" name="Group 12"/>
            <p:cNvGrpSpPr>
              <a:grpSpLocks/>
            </p:cNvGrpSpPr>
            <p:nvPr/>
          </p:nvGrpSpPr>
          <p:grpSpPr bwMode="auto">
            <a:xfrm>
              <a:off x="2420" y="664"/>
              <a:ext cx="579" cy="248"/>
              <a:chOff x="2420" y="664"/>
              <a:chExt cx="579" cy="248"/>
            </a:xfrm>
          </p:grpSpPr>
          <p:sp>
            <p:nvSpPr>
              <p:cNvPr id="12308" name="Rectangle 13"/>
              <p:cNvSpPr>
                <a:spLocks noChangeArrowheads="1"/>
              </p:cNvSpPr>
              <p:nvPr/>
            </p:nvSpPr>
            <p:spPr bwMode="auto">
              <a:xfrm>
                <a:off x="2420" y="702"/>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2309" name="Rectangle 14"/>
              <p:cNvSpPr>
                <a:spLocks noChangeArrowheads="1"/>
              </p:cNvSpPr>
              <p:nvPr/>
            </p:nvSpPr>
            <p:spPr bwMode="auto">
              <a:xfrm>
                <a:off x="2584" y="664"/>
                <a:ext cx="238"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rt</a:t>
                </a:r>
              </a:p>
            </p:txBody>
          </p:sp>
        </p:grpSp>
        <p:sp>
          <p:nvSpPr>
            <p:cNvPr id="12297" name="Rectangle 15"/>
            <p:cNvSpPr>
              <a:spLocks noChangeArrowheads="1"/>
            </p:cNvSpPr>
            <p:nvPr/>
          </p:nvSpPr>
          <p:spPr bwMode="auto">
            <a:xfrm>
              <a:off x="3007" y="702"/>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2298" name="Rectangle 16"/>
            <p:cNvSpPr>
              <a:spLocks noChangeArrowheads="1"/>
            </p:cNvSpPr>
            <p:nvPr/>
          </p:nvSpPr>
          <p:spPr bwMode="auto">
            <a:xfrm>
              <a:off x="3510" y="664"/>
              <a:ext cx="83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immediate</a:t>
              </a:r>
            </a:p>
          </p:txBody>
        </p:sp>
        <p:sp>
          <p:nvSpPr>
            <p:cNvPr id="12299" name="Rectangle 17"/>
            <p:cNvSpPr>
              <a:spLocks noChangeArrowheads="1"/>
            </p:cNvSpPr>
            <p:nvPr/>
          </p:nvSpPr>
          <p:spPr bwMode="auto">
            <a:xfrm>
              <a:off x="4709" y="506"/>
              <a:ext cx="19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0</a:t>
              </a:r>
            </a:p>
          </p:txBody>
        </p:sp>
        <p:sp>
          <p:nvSpPr>
            <p:cNvPr id="12300" name="Rectangle 18"/>
            <p:cNvSpPr>
              <a:spLocks noChangeArrowheads="1"/>
            </p:cNvSpPr>
            <p:nvPr/>
          </p:nvSpPr>
          <p:spPr bwMode="auto">
            <a:xfrm>
              <a:off x="2811" y="506"/>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a:t>
              </a:r>
            </a:p>
          </p:txBody>
        </p:sp>
        <p:sp>
          <p:nvSpPr>
            <p:cNvPr id="12301" name="Rectangle 19"/>
            <p:cNvSpPr>
              <a:spLocks noChangeArrowheads="1"/>
            </p:cNvSpPr>
            <p:nvPr/>
          </p:nvSpPr>
          <p:spPr bwMode="auto">
            <a:xfrm>
              <a:off x="2223" y="506"/>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21</a:t>
              </a:r>
            </a:p>
          </p:txBody>
        </p:sp>
        <p:sp>
          <p:nvSpPr>
            <p:cNvPr id="12302" name="Rectangle 20"/>
            <p:cNvSpPr>
              <a:spLocks noChangeArrowheads="1"/>
            </p:cNvSpPr>
            <p:nvPr/>
          </p:nvSpPr>
          <p:spPr bwMode="auto">
            <a:xfrm>
              <a:off x="1635" y="506"/>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26</a:t>
              </a:r>
            </a:p>
          </p:txBody>
        </p:sp>
        <p:sp>
          <p:nvSpPr>
            <p:cNvPr id="12303" name="Rectangle 21"/>
            <p:cNvSpPr>
              <a:spLocks noChangeArrowheads="1"/>
            </p:cNvSpPr>
            <p:nvPr/>
          </p:nvSpPr>
          <p:spPr bwMode="auto">
            <a:xfrm>
              <a:off x="1139" y="506"/>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31</a:t>
              </a:r>
            </a:p>
          </p:txBody>
        </p:sp>
        <p:sp>
          <p:nvSpPr>
            <p:cNvPr id="12304" name="Rectangle 22"/>
            <p:cNvSpPr>
              <a:spLocks noChangeArrowheads="1"/>
            </p:cNvSpPr>
            <p:nvPr/>
          </p:nvSpPr>
          <p:spPr bwMode="auto">
            <a:xfrm>
              <a:off x="1364" y="890"/>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6 bits</a:t>
              </a:r>
            </a:p>
          </p:txBody>
        </p:sp>
        <p:sp>
          <p:nvSpPr>
            <p:cNvPr id="12305" name="Rectangle 23"/>
            <p:cNvSpPr>
              <a:spLocks noChangeArrowheads="1"/>
            </p:cNvSpPr>
            <p:nvPr/>
          </p:nvSpPr>
          <p:spPr bwMode="auto">
            <a:xfrm>
              <a:off x="3669" y="890"/>
              <a:ext cx="54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 bits</a:t>
              </a:r>
            </a:p>
          </p:txBody>
        </p:sp>
        <p:sp>
          <p:nvSpPr>
            <p:cNvPr id="12306" name="Rectangle 24"/>
            <p:cNvSpPr>
              <a:spLocks noChangeArrowheads="1"/>
            </p:cNvSpPr>
            <p:nvPr/>
          </p:nvSpPr>
          <p:spPr bwMode="auto">
            <a:xfrm>
              <a:off x="2539" y="890"/>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sp>
          <p:nvSpPr>
            <p:cNvPr id="12307" name="Rectangle 25"/>
            <p:cNvSpPr>
              <a:spLocks noChangeArrowheads="1"/>
            </p:cNvSpPr>
            <p:nvPr/>
          </p:nvSpPr>
          <p:spPr bwMode="auto">
            <a:xfrm>
              <a:off x="1952" y="890"/>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00100" y="228600"/>
            <a:ext cx="6281738" cy="474663"/>
          </a:xfrm>
          <a:noFill/>
        </p:spPr>
        <p:txBody>
          <a:bodyPr/>
          <a:lstStyle/>
          <a:p>
            <a:r>
              <a:rPr lang="en-US"/>
              <a:t>Datapath for Branch Operations</a:t>
            </a:r>
          </a:p>
        </p:txBody>
      </p:sp>
      <p:sp>
        <p:nvSpPr>
          <p:cNvPr id="13315" name="Rectangle 3"/>
          <p:cNvSpPr>
            <a:spLocks noGrp="1" noChangeArrowheads="1"/>
          </p:cNvSpPr>
          <p:nvPr>
            <p:ph type="body" idx="1"/>
          </p:nvPr>
        </p:nvSpPr>
        <p:spPr>
          <a:xfrm>
            <a:off x="381000" y="685800"/>
            <a:ext cx="8191500" cy="781050"/>
          </a:xfrm>
          <a:noFill/>
        </p:spPr>
        <p:txBody>
          <a:bodyPr/>
          <a:lstStyle/>
          <a:p>
            <a:r>
              <a:rPr lang="en-US"/>
              <a:t>beq    rs, rt, imm16		</a:t>
            </a:r>
            <a:br>
              <a:rPr lang="en-US"/>
            </a:br>
            <a:r>
              <a:rPr lang="en-US">
                <a:solidFill>
                  <a:schemeClr val="accent1"/>
                </a:solidFill>
              </a:rPr>
              <a:t>Datapath generates condition (equal)</a:t>
            </a:r>
          </a:p>
        </p:txBody>
      </p:sp>
      <p:grpSp>
        <p:nvGrpSpPr>
          <p:cNvPr id="13316" name="Group 4"/>
          <p:cNvGrpSpPr>
            <a:grpSpLocks/>
          </p:cNvGrpSpPr>
          <p:nvPr/>
        </p:nvGrpSpPr>
        <p:grpSpPr bwMode="auto">
          <a:xfrm>
            <a:off x="1655763" y="1446213"/>
            <a:ext cx="5975350" cy="1003300"/>
            <a:chOff x="1043" y="794"/>
            <a:chExt cx="3764" cy="632"/>
          </a:xfrm>
        </p:grpSpPr>
        <p:sp>
          <p:nvSpPr>
            <p:cNvPr id="13388" name="Rectangle 5"/>
            <p:cNvSpPr>
              <a:spLocks noChangeArrowheads="1"/>
            </p:cNvSpPr>
            <p:nvPr/>
          </p:nvSpPr>
          <p:spPr bwMode="auto">
            <a:xfrm>
              <a:off x="1108" y="99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13389" name="Group 6"/>
            <p:cNvGrpSpPr>
              <a:grpSpLocks/>
            </p:cNvGrpSpPr>
            <p:nvPr/>
          </p:nvGrpSpPr>
          <p:grpSpPr bwMode="auto">
            <a:xfrm>
              <a:off x="1104" y="986"/>
              <a:ext cx="624" cy="248"/>
              <a:chOff x="1104" y="986"/>
              <a:chExt cx="624" cy="248"/>
            </a:xfrm>
          </p:grpSpPr>
          <p:sp>
            <p:nvSpPr>
              <p:cNvPr id="13407" name="Rectangle 7"/>
              <p:cNvSpPr>
                <a:spLocks noChangeArrowheads="1"/>
              </p:cNvSpPr>
              <p:nvPr/>
            </p:nvSpPr>
            <p:spPr bwMode="auto">
              <a:xfrm>
                <a:off x="1104" y="99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3408" name="Rectangle 8"/>
              <p:cNvSpPr>
                <a:spLocks noChangeArrowheads="1"/>
              </p:cNvSpPr>
              <p:nvPr/>
            </p:nvSpPr>
            <p:spPr bwMode="auto">
              <a:xfrm>
                <a:off x="1286" y="986"/>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op</a:t>
                </a:r>
              </a:p>
            </p:txBody>
          </p:sp>
        </p:grpSp>
        <p:grpSp>
          <p:nvGrpSpPr>
            <p:cNvPr id="13390" name="Group 9"/>
            <p:cNvGrpSpPr>
              <a:grpSpLocks/>
            </p:cNvGrpSpPr>
            <p:nvPr/>
          </p:nvGrpSpPr>
          <p:grpSpPr bwMode="auto">
            <a:xfrm>
              <a:off x="1736" y="986"/>
              <a:ext cx="580" cy="248"/>
              <a:chOff x="1736" y="986"/>
              <a:chExt cx="580" cy="248"/>
            </a:xfrm>
          </p:grpSpPr>
          <p:sp>
            <p:nvSpPr>
              <p:cNvPr id="13405" name="Rectangle 10"/>
              <p:cNvSpPr>
                <a:spLocks noChangeArrowheads="1"/>
              </p:cNvSpPr>
              <p:nvPr/>
            </p:nvSpPr>
            <p:spPr bwMode="auto">
              <a:xfrm>
                <a:off x="1736" y="99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3406" name="Rectangle 11"/>
              <p:cNvSpPr>
                <a:spLocks noChangeArrowheads="1"/>
              </p:cNvSpPr>
              <p:nvPr/>
            </p:nvSpPr>
            <p:spPr bwMode="auto">
              <a:xfrm>
                <a:off x="1901" y="986"/>
                <a:ext cx="2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rs</a:t>
                </a:r>
              </a:p>
            </p:txBody>
          </p:sp>
        </p:grpSp>
        <p:grpSp>
          <p:nvGrpSpPr>
            <p:cNvPr id="13391" name="Group 12"/>
            <p:cNvGrpSpPr>
              <a:grpSpLocks/>
            </p:cNvGrpSpPr>
            <p:nvPr/>
          </p:nvGrpSpPr>
          <p:grpSpPr bwMode="auto">
            <a:xfrm>
              <a:off x="2324" y="986"/>
              <a:ext cx="579" cy="248"/>
              <a:chOff x="2324" y="986"/>
              <a:chExt cx="579" cy="248"/>
            </a:xfrm>
          </p:grpSpPr>
          <p:sp>
            <p:nvSpPr>
              <p:cNvPr id="13403" name="Rectangle 13"/>
              <p:cNvSpPr>
                <a:spLocks noChangeArrowheads="1"/>
              </p:cNvSpPr>
              <p:nvPr/>
            </p:nvSpPr>
            <p:spPr bwMode="auto">
              <a:xfrm>
                <a:off x="2324" y="99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3404" name="Rectangle 14"/>
              <p:cNvSpPr>
                <a:spLocks noChangeArrowheads="1"/>
              </p:cNvSpPr>
              <p:nvPr/>
            </p:nvSpPr>
            <p:spPr bwMode="auto">
              <a:xfrm>
                <a:off x="2488" y="986"/>
                <a:ext cx="238"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rt</a:t>
                </a:r>
              </a:p>
            </p:txBody>
          </p:sp>
        </p:grpSp>
        <p:sp>
          <p:nvSpPr>
            <p:cNvPr id="13392" name="Rectangle 15"/>
            <p:cNvSpPr>
              <a:spLocks noChangeArrowheads="1"/>
            </p:cNvSpPr>
            <p:nvPr/>
          </p:nvSpPr>
          <p:spPr bwMode="auto">
            <a:xfrm>
              <a:off x="2911" y="99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3393" name="Rectangle 16"/>
            <p:cNvSpPr>
              <a:spLocks noChangeArrowheads="1"/>
            </p:cNvSpPr>
            <p:nvPr/>
          </p:nvSpPr>
          <p:spPr bwMode="auto">
            <a:xfrm>
              <a:off x="3222" y="986"/>
              <a:ext cx="83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immediate</a:t>
              </a:r>
            </a:p>
          </p:txBody>
        </p:sp>
        <p:sp>
          <p:nvSpPr>
            <p:cNvPr id="13394" name="Rectangle 17"/>
            <p:cNvSpPr>
              <a:spLocks noChangeArrowheads="1"/>
            </p:cNvSpPr>
            <p:nvPr/>
          </p:nvSpPr>
          <p:spPr bwMode="auto">
            <a:xfrm>
              <a:off x="4613" y="794"/>
              <a:ext cx="19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0</a:t>
              </a:r>
            </a:p>
          </p:txBody>
        </p:sp>
        <p:sp>
          <p:nvSpPr>
            <p:cNvPr id="13395" name="Rectangle 18"/>
            <p:cNvSpPr>
              <a:spLocks noChangeArrowheads="1"/>
            </p:cNvSpPr>
            <p:nvPr/>
          </p:nvSpPr>
          <p:spPr bwMode="auto">
            <a:xfrm>
              <a:off x="2715"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a:t>
              </a:r>
            </a:p>
          </p:txBody>
        </p:sp>
        <p:sp>
          <p:nvSpPr>
            <p:cNvPr id="13396" name="Rectangle 19"/>
            <p:cNvSpPr>
              <a:spLocks noChangeArrowheads="1"/>
            </p:cNvSpPr>
            <p:nvPr/>
          </p:nvSpPr>
          <p:spPr bwMode="auto">
            <a:xfrm>
              <a:off x="2127"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21</a:t>
              </a:r>
            </a:p>
          </p:txBody>
        </p:sp>
        <p:sp>
          <p:nvSpPr>
            <p:cNvPr id="13397" name="Rectangle 20"/>
            <p:cNvSpPr>
              <a:spLocks noChangeArrowheads="1"/>
            </p:cNvSpPr>
            <p:nvPr/>
          </p:nvSpPr>
          <p:spPr bwMode="auto">
            <a:xfrm>
              <a:off x="1539"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26</a:t>
              </a:r>
            </a:p>
          </p:txBody>
        </p:sp>
        <p:sp>
          <p:nvSpPr>
            <p:cNvPr id="13398" name="Rectangle 21"/>
            <p:cNvSpPr>
              <a:spLocks noChangeArrowheads="1"/>
            </p:cNvSpPr>
            <p:nvPr/>
          </p:nvSpPr>
          <p:spPr bwMode="auto">
            <a:xfrm>
              <a:off x="1043"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31</a:t>
              </a:r>
            </a:p>
          </p:txBody>
        </p:sp>
        <p:sp>
          <p:nvSpPr>
            <p:cNvPr id="13399" name="Rectangle 22"/>
            <p:cNvSpPr>
              <a:spLocks noChangeArrowheads="1"/>
            </p:cNvSpPr>
            <p:nvPr/>
          </p:nvSpPr>
          <p:spPr bwMode="auto">
            <a:xfrm>
              <a:off x="1268"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6 bits</a:t>
              </a:r>
            </a:p>
          </p:txBody>
        </p:sp>
        <p:sp>
          <p:nvSpPr>
            <p:cNvPr id="13400" name="Rectangle 23"/>
            <p:cNvSpPr>
              <a:spLocks noChangeArrowheads="1"/>
            </p:cNvSpPr>
            <p:nvPr/>
          </p:nvSpPr>
          <p:spPr bwMode="auto">
            <a:xfrm>
              <a:off x="3573" y="1178"/>
              <a:ext cx="54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 bits</a:t>
              </a:r>
            </a:p>
          </p:txBody>
        </p:sp>
        <p:sp>
          <p:nvSpPr>
            <p:cNvPr id="13401" name="Rectangle 24"/>
            <p:cNvSpPr>
              <a:spLocks noChangeArrowheads="1"/>
            </p:cNvSpPr>
            <p:nvPr/>
          </p:nvSpPr>
          <p:spPr bwMode="auto">
            <a:xfrm>
              <a:off x="2443"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sp>
          <p:nvSpPr>
            <p:cNvPr id="13402" name="Rectangle 25"/>
            <p:cNvSpPr>
              <a:spLocks noChangeArrowheads="1"/>
            </p:cNvSpPr>
            <p:nvPr/>
          </p:nvSpPr>
          <p:spPr bwMode="auto">
            <a:xfrm>
              <a:off x="1856"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grpSp>
      <p:sp>
        <p:nvSpPr>
          <p:cNvPr id="13317" name="Rectangle 26"/>
          <p:cNvSpPr>
            <a:spLocks noChangeArrowheads="1"/>
          </p:cNvSpPr>
          <p:nvPr/>
        </p:nvSpPr>
        <p:spPr bwMode="auto">
          <a:xfrm>
            <a:off x="1600200" y="5943600"/>
            <a:ext cx="7543800" cy="600075"/>
          </a:xfrm>
          <a:prstGeom prst="rect">
            <a:avLst/>
          </a:prstGeom>
          <a:noFill/>
          <a:ln w="12700">
            <a:noFill/>
            <a:miter lim="800000"/>
            <a:headEnd/>
            <a:tailEnd/>
          </a:ln>
        </p:spPr>
        <p:txBody>
          <a:bodyPr lIns="63500" tIns="25400" rIns="63500" bIns="25400">
            <a:prstTxWarp prst="textNoShape">
              <a:avLst/>
            </a:prstTxWarp>
            <a:spAutoFit/>
          </a:bodyPr>
          <a:lstStyle/>
          <a:p>
            <a:pPr marL="203200" indent="-203200">
              <a:lnSpc>
                <a:spcPct val="75000"/>
              </a:lnSpc>
              <a:spcBef>
                <a:spcPct val="65000"/>
              </a:spcBef>
              <a:buSzPct val="100000"/>
              <a:buFont typeface="Times" charset="0"/>
              <a:buNone/>
            </a:pPr>
            <a:r>
              <a:rPr lang="en-US" sz="2400" b="1">
                <a:solidFill>
                  <a:schemeClr val="tx1"/>
                </a:solidFill>
              </a:rPr>
              <a:t>Already have mux, adder, need special sign extender for PC, need equal compare (sub?)</a:t>
            </a:r>
            <a:endParaRPr lang="en-US" sz="2800" b="1">
              <a:solidFill>
                <a:schemeClr val="tx1"/>
              </a:solidFill>
            </a:endParaRPr>
          </a:p>
        </p:txBody>
      </p:sp>
      <p:sp>
        <p:nvSpPr>
          <p:cNvPr id="13318" name="Rectangle 27"/>
          <p:cNvSpPr>
            <a:spLocks noChangeArrowheads="1"/>
          </p:cNvSpPr>
          <p:nvPr/>
        </p:nvSpPr>
        <p:spPr bwMode="auto">
          <a:xfrm rot="10800000" flipV="1">
            <a:off x="228600" y="62357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3319" name="Rectangle 28"/>
          <p:cNvSpPr>
            <a:spLocks noChangeArrowheads="1"/>
          </p:cNvSpPr>
          <p:nvPr/>
        </p:nvSpPr>
        <p:spPr bwMode="auto">
          <a:xfrm>
            <a:off x="2133600" y="53213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13320" name="Group 29"/>
          <p:cNvGrpSpPr>
            <a:grpSpLocks/>
          </p:cNvGrpSpPr>
          <p:nvPr/>
        </p:nvGrpSpPr>
        <p:grpSpPr bwMode="auto">
          <a:xfrm>
            <a:off x="2209800" y="3927475"/>
            <a:ext cx="349250" cy="1266825"/>
            <a:chOff x="1326" y="2338"/>
            <a:chExt cx="220" cy="798"/>
          </a:xfrm>
        </p:grpSpPr>
        <p:sp>
          <p:nvSpPr>
            <p:cNvPr id="13384" name="Rectangle 30"/>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3385" name="Rectangle 31"/>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13386" name="Rectangle 32"/>
            <p:cNvSpPr>
              <a:spLocks noChangeArrowheads="1"/>
            </p:cNvSpPr>
            <p:nvPr/>
          </p:nvSpPr>
          <p:spPr bwMode="auto">
            <a:xfrm rot="-5400000">
              <a:off x="1320" y="235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13387" name="Rectangle 33"/>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13321" name="Rectangle 34"/>
          <p:cNvSpPr>
            <a:spLocks noChangeArrowheads="1"/>
          </p:cNvSpPr>
          <p:nvPr/>
        </p:nvSpPr>
        <p:spPr bwMode="auto">
          <a:xfrm>
            <a:off x="582613" y="33401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13322" name="Rectangle 35"/>
          <p:cNvSpPr>
            <a:spLocks noChangeArrowheads="1"/>
          </p:cNvSpPr>
          <p:nvPr/>
        </p:nvSpPr>
        <p:spPr bwMode="auto">
          <a:xfrm>
            <a:off x="1487488" y="3187700"/>
            <a:ext cx="1027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13323" name="Line 36"/>
          <p:cNvSpPr>
            <a:spLocks noChangeShapeType="1"/>
          </p:cNvSpPr>
          <p:nvPr/>
        </p:nvSpPr>
        <p:spPr bwMode="auto">
          <a:xfrm flipH="1">
            <a:off x="1965325" y="3597275"/>
            <a:ext cx="0" cy="371475"/>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3324" name="Rectangle 37"/>
          <p:cNvSpPr>
            <a:spLocks noChangeArrowheads="1"/>
          </p:cNvSpPr>
          <p:nvPr/>
        </p:nvSpPr>
        <p:spPr bwMode="auto">
          <a:xfrm>
            <a:off x="630238" y="5016500"/>
            <a:ext cx="295275" cy="1066800"/>
          </a:xfrm>
          <a:prstGeom prst="rect">
            <a:avLst/>
          </a:prstGeom>
          <a:noFill/>
          <a:ln w="25400">
            <a:solidFill>
              <a:schemeClr val="accent2"/>
            </a:solidFill>
            <a:miter lim="800000"/>
            <a:headEnd/>
            <a:tailEnd/>
          </a:ln>
        </p:spPr>
        <p:txBody>
          <a:bodyPr wrap="none" anchor="ctr">
            <a:prstTxWarp prst="textNoShape">
              <a:avLst/>
            </a:prstTxWarp>
          </a:bodyPr>
          <a:lstStyle/>
          <a:p>
            <a:endParaRPr lang="en-US"/>
          </a:p>
        </p:txBody>
      </p:sp>
      <p:sp>
        <p:nvSpPr>
          <p:cNvPr id="13325" name="Rectangle 38"/>
          <p:cNvSpPr>
            <a:spLocks noChangeArrowheads="1"/>
          </p:cNvSpPr>
          <p:nvPr/>
        </p:nvSpPr>
        <p:spPr bwMode="auto">
          <a:xfrm rot="5400000">
            <a:off x="329406" y="5352257"/>
            <a:ext cx="88582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sp>
        <p:nvSpPr>
          <p:cNvPr id="13326" name="Rectangle 39"/>
          <p:cNvSpPr>
            <a:spLocks noChangeArrowheads="1"/>
          </p:cNvSpPr>
          <p:nvPr/>
        </p:nvSpPr>
        <p:spPr bwMode="auto">
          <a:xfrm rot="5400000">
            <a:off x="923131" y="37472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3327" name="Freeform 40"/>
          <p:cNvSpPr>
            <a:spLocks/>
          </p:cNvSpPr>
          <p:nvPr/>
        </p:nvSpPr>
        <p:spPr bwMode="auto">
          <a:xfrm>
            <a:off x="1143000" y="34163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3328" name="Rectangle 41"/>
          <p:cNvSpPr>
            <a:spLocks noChangeArrowheads="1"/>
          </p:cNvSpPr>
          <p:nvPr/>
        </p:nvSpPr>
        <p:spPr bwMode="auto">
          <a:xfrm rot="5400000">
            <a:off x="923131" y="4966494"/>
            <a:ext cx="803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3329" name="Freeform 42"/>
          <p:cNvSpPr>
            <a:spLocks/>
          </p:cNvSpPr>
          <p:nvPr/>
        </p:nvSpPr>
        <p:spPr bwMode="auto">
          <a:xfrm>
            <a:off x="1143000" y="4635500"/>
            <a:ext cx="381000" cy="1066800"/>
          </a:xfrm>
          <a:custGeom>
            <a:avLst/>
            <a:gdLst>
              <a:gd name="T0" fmla="*/ 0 w 240"/>
              <a:gd name="T1" fmla="*/ 0 h 672"/>
              <a:gd name="T2" fmla="*/ 0 w 240"/>
              <a:gd name="T3" fmla="*/ 457200 h 672"/>
              <a:gd name="T4" fmla="*/ 76200 w 240"/>
              <a:gd name="T5" fmla="*/ 533400 h 672"/>
              <a:gd name="T6" fmla="*/ 0 w 240"/>
              <a:gd name="T7" fmla="*/ 609600 h 672"/>
              <a:gd name="T8" fmla="*/ 0 w 240"/>
              <a:gd name="T9" fmla="*/ 1066800 h 672"/>
              <a:gd name="T10" fmla="*/ 381000 w 240"/>
              <a:gd name="T11" fmla="*/ 762000 h 672"/>
              <a:gd name="T12" fmla="*/ 381000 w 240"/>
              <a:gd name="T13" fmla="*/ 304800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3330" name="Rectangle 43"/>
          <p:cNvSpPr>
            <a:spLocks noChangeArrowheads="1"/>
          </p:cNvSpPr>
          <p:nvPr/>
        </p:nvSpPr>
        <p:spPr bwMode="auto">
          <a:xfrm rot="5400000">
            <a:off x="1615281" y="4439444"/>
            <a:ext cx="6381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13331" name="Freeform 44"/>
          <p:cNvSpPr>
            <a:spLocks/>
          </p:cNvSpPr>
          <p:nvPr/>
        </p:nvSpPr>
        <p:spPr bwMode="auto">
          <a:xfrm>
            <a:off x="1828800" y="3873500"/>
            <a:ext cx="228600" cy="1447800"/>
          </a:xfrm>
          <a:custGeom>
            <a:avLst/>
            <a:gdLst>
              <a:gd name="T0" fmla="*/ 0 w 144"/>
              <a:gd name="T1" fmla="*/ 0 h 912"/>
              <a:gd name="T2" fmla="*/ 0 w 144"/>
              <a:gd name="T3" fmla="*/ 1447800 h 912"/>
              <a:gd name="T4" fmla="*/ 228600 w 144"/>
              <a:gd name="T5" fmla="*/ 1219200 h 912"/>
              <a:gd name="T6" fmla="*/ 228600 w 144"/>
              <a:gd name="T7" fmla="*/ 228600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13332" name="Freeform 45"/>
          <p:cNvSpPr>
            <a:spLocks/>
          </p:cNvSpPr>
          <p:nvPr/>
        </p:nvSpPr>
        <p:spPr bwMode="auto">
          <a:xfrm>
            <a:off x="2514600" y="2819400"/>
            <a:ext cx="152400" cy="1816100"/>
          </a:xfrm>
          <a:custGeom>
            <a:avLst/>
            <a:gdLst>
              <a:gd name="T0" fmla="*/ 0 w 144"/>
              <a:gd name="T1" fmla="*/ 1816100 h 1728"/>
              <a:gd name="T2" fmla="*/ 152400 w 144"/>
              <a:gd name="T3" fmla="*/ 1816100 h 1728"/>
              <a:gd name="T4" fmla="*/ 152400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3" name="Freeform 46"/>
          <p:cNvSpPr>
            <a:spLocks/>
          </p:cNvSpPr>
          <p:nvPr/>
        </p:nvSpPr>
        <p:spPr bwMode="auto">
          <a:xfrm>
            <a:off x="457200" y="31115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4" name="Line 47"/>
          <p:cNvSpPr>
            <a:spLocks noChangeShapeType="1"/>
          </p:cNvSpPr>
          <p:nvPr/>
        </p:nvSpPr>
        <p:spPr bwMode="auto">
          <a:xfrm>
            <a:off x="838200" y="35687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5" name="Line 48"/>
          <p:cNvSpPr>
            <a:spLocks noChangeShapeType="1"/>
          </p:cNvSpPr>
          <p:nvPr/>
        </p:nvSpPr>
        <p:spPr bwMode="auto">
          <a:xfrm>
            <a:off x="1524000" y="40259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6" name="Freeform 49"/>
          <p:cNvSpPr>
            <a:spLocks/>
          </p:cNvSpPr>
          <p:nvPr/>
        </p:nvSpPr>
        <p:spPr bwMode="auto">
          <a:xfrm>
            <a:off x="762000" y="40259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7" name="Line 50"/>
          <p:cNvSpPr>
            <a:spLocks noChangeShapeType="1"/>
          </p:cNvSpPr>
          <p:nvPr/>
        </p:nvSpPr>
        <p:spPr bwMode="auto">
          <a:xfrm>
            <a:off x="914400" y="55499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8" name="Freeform 51"/>
          <p:cNvSpPr>
            <a:spLocks/>
          </p:cNvSpPr>
          <p:nvPr/>
        </p:nvSpPr>
        <p:spPr bwMode="auto">
          <a:xfrm>
            <a:off x="381000" y="5549900"/>
            <a:ext cx="228600" cy="685800"/>
          </a:xfrm>
          <a:custGeom>
            <a:avLst/>
            <a:gdLst>
              <a:gd name="T0" fmla="*/ 0 w 144"/>
              <a:gd name="T1" fmla="*/ 685800 h 432"/>
              <a:gd name="T2" fmla="*/ 0 w 144"/>
              <a:gd name="T3" fmla="*/ 0 h 432"/>
              <a:gd name="T4" fmla="*/ 228600 w 144"/>
              <a:gd name="T5" fmla="*/ 0 h 432"/>
              <a:gd name="T6" fmla="*/ 0 60000 65536"/>
              <a:gd name="T7" fmla="*/ 0 60000 65536"/>
              <a:gd name="T8" fmla="*/ 0 60000 65536"/>
              <a:gd name="T9" fmla="*/ 0 w 144"/>
              <a:gd name="T10" fmla="*/ 0 h 432"/>
              <a:gd name="T11" fmla="*/ 144 w 144"/>
              <a:gd name="T12" fmla="*/ 432 h 432"/>
            </a:gdLst>
            <a:ahLst/>
            <a:cxnLst>
              <a:cxn ang="T6">
                <a:pos x="T0" y="T1"/>
              </a:cxn>
              <a:cxn ang="T7">
                <a:pos x="T2" y="T3"/>
              </a:cxn>
              <a:cxn ang="T8">
                <a:pos x="T4" y="T5"/>
              </a:cxn>
            </a:cxnLst>
            <a:rect l="T9" t="T10" r="T11" b="T12"/>
            <a:pathLst>
              <a:path w="144" h="432">
                <a:moveTo>
                  <a:pt x="0" y="432"/>
                </a:moveTo>
                <a:lnTo>
                  <a:pt x="0" y="0"/>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39" name="Line 52"/>
          <p:cNvSpPr>
            <a:spLocks noChangeShapeType="1"/>
          </p:cNvSpPr>
          <p:nvPr/>
        </p:nvSpPr>
        <p:spPr bwMode="auto">
          <a:xfrm>
            <a:off x="1524000" y="51689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40" name="Line 53"/>
          <p:cNvSpPr>
            <a:spLocks noChangeShapeType="1"/>
          </p:cNvSpPr>
          <p:nvPr/>
        </p:nvSpPr>
        <p:spPr bwMode="auto">
          <a:xfrm>
            <a:off x="2057400" y="46355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41" name="Text Box 54"/>
          <p:cNvSpPr txBox="1">
            <a:spLocks noChangeArrowheads="1"/>
          </p:cNvSpPr>
          <p:nvPr/>
        </p:nvSpPr>
        <p:spPr bwMode="auto">
          <a:xfrm>
            <a:off x="1792288" y="2438400"/>
            <a:ext cx="1560512" cy="396875"/>
          </a:xfrm>
          <a:prstGeom prst="rect">
            <a:avLst/>
          </a:prstGeom>
          <a:noFill/>
          <a:ln w="12700">
            <a:noFill/>
            <a:miter lim="800000"/>
            <a:headEnd/>
            <a:tailEnd/>
          </a:ln>
        </p:spPr>
        <p:txBody>
          <a:bodyPr wrap="none">
            <a:prstTxWarp prst="textNoShape">
              <a:avLst/>
            </a:prstTxWarp>
            <a:spAutoFit/>
          </a:bodyPr>
          <a:lstStyle/>
          <a:p>
            <a:r>
              <a:rPr lang="en-US" sz="2000" b="1">
                <a:solidFill>
                  <a:schemeClr val="tx1"/>
                </a:solidFill>
                <a:latin typeface="Times" charset="0"/>
              </a:rPr>
              <a:t>Inst Address</a:t>
            </a:r>
            <a:endParaRPr lang="en-US" sz="2000"/>
          </a:p>
        </p:txBody>
      </p:sp>
      <p:sp>
        <p:nvSpPr>
          <p:cNvPr id="13342" name="Rectangle 55"/>
          <p:cNvSpPr>
            <a:spLocks noChangeArrowheads="1"/>
          </p:cNvSpPr>
          <p:nvPr/>
        </p:nvSpPr>
        <p:spPr bwMode="auto">
          <a:xfrm>
            <a:off x="7235825" y="43434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3343" name="Rectangle 56"/>
          <p:cNvSpPr>
            <a:spLocks noChangeArrowheads="1"/>
          </p:cNvSpPr>
          <p:nvPr/>
        </p:nvSpPr>
        <p:spPr bwMode="auto">
          <a:xfrm>
            <a:off x="6732588" y="35687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p>
        </p:txBody>
      </p:sp>
      <p:sp>
        <p:nvSpPr>
          <p:cNvPr id="13344" name="Rectangle 57"/>
          <p:cNvSpPr>
            <a:spLocks noChangeArrowheads="1"/>
          </p:cNvSpPr>
          <p:nvPr/>
        </p:nvSpPr>
        <p:spPr bwMode="auto">
          <a:xfrm>
            <a:off x="3810000" y="51816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3345" name="Rectangle 58"/>
          <p:cNvSpPr>
            <a:spLocks noChangeArrowheads="1"/>
          </p:cNvSpPr>
          <p:nvPr/>
        </p:nvSpPr>
        <p:spPr bwMode="auto">
          <a:xfrm>
            <a:off x="3265488" y="42767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3346" name="Rectangle 59"/>
          <p:cNvSpPr>
            <a:spLocks noChangeArrowheads="1"/>
          </p:cNvSpPr>
          <p:nvPr/>
        </p:nvSpPr>
        <p:spPr bwMode="auto">
          <a:xfrm>
            <a:off x="3387725" y="35814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13347" name="Line 60"/>
          <p:cNvSpPr>
            <a:spLocks noChangeShapeType="1"/>
          </p:cNvSpPr>
          <p:nvPr/>
        </p:nvSpPr>
        <p:spPr bwMode="auto">
          <a:xfrm flipH="1">
            <a:off x="6172200" y="44196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48" name="Rectangle 61"/>
          <p:cNvSpPr>
            <a:spLocks noChangeArrowheads="1"/>
          </p:cNvSpPr>
          <p:nvPr/>
        </p:nvSpPr>
        <p:spPr bwMode="auto">
          <a:xfrm>
            <a:off x="6092825" y="4114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3349" name="Rectangle 62"/>
          <p:cNvSpPr>
            <a:spLocks noChangeArrowheads="1"/>
          </p:cNvSpPr>
          <p:nvPr/>
        </p:nvSpPr>
        <p:spPr bwMode="auto">
          <a:xfrm>
            <a:off x="5454650" y="41148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3350" name="Line 63"/>
          <p:cNvSpPr>
            <a:spLocks noChangeShapeType="1"/>
          </p:cNvSpPr>
          <p:nvPr/>
        </p:nvSpPr>
        <p:spPr bwMode="auto">
          <a:xfrm flipV="1">
            <a:off x="6172200" y="4953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51" name="Rectangle 64"/>
          <p:cNvSpPr>
            <a:spLocks noChangeArrowheads="1"/>
          </p:cNvSpPr>
          <p:nvPr/>
        </p:nvSpPr>
        <p:spPr bwMode="auto">
          <a:xfrm>
            <a:off x="6016625" y="5076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3352" name="Rectangle 65"/>
          <p:cNvSpPr>
            <a:spLocks noChangeArrowheads="1"/>
          </p:cNvSpPr>
          <p:nvPr/>
        </p:nvSpPr>
        <p:spPr bwMode="auto">
          <a:xfrm>
            <a:off x="5486400" y="46482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3353" name="Line 66"/>
          <p:cNvSpPr>
            <a:spLocks noChangeShapeType="1"/>
          </p:cNvSpPr>
          <p:nvPr/>
        </p:nvSpPr>
        <p:spPr bwMode="auto">
          <a:xfrm flipV="1">
            <a:off x="5105400" y="3959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54" name="Line 67"/>
          <p:cNvSpPr>
            <a:spLocks noChangeShapeType="1"/>
          </p:cNvSpPr>
          <p:nvPr/>
        </p:nvSpPr>
        <p:spPr bwMode="auto">
          <a:xfrm flipV="1">
            <a:off x="4356100" y="3959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55" name="Rectangle 68"/>
          <p:cNvSpPr>
            <a:spLocks noChangeArrowheads="1"/>
          </p:cNvSpPr>
          <p:nvPr/>
        </p:nvSpPr>
        <p:spPr bwMode="auto">
          <a:xfrm>
            <a:off x="4213225" y="3810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3356" name="Line 69"/>
          <p:cNvSpPr>
            <a:spLocks noChangeShapeType="1"/>
          </p:cNvSpPr>
          <p:nvPr/>
        </p:nvSpPr>
        <p:spPr bwMode="auto">
          <a:xfrm flipV="1">
            <a:off x="4737100" y="39592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57" name="Rectangle 70"/>
          <p:cNvSpPr>
            <a:spLocks noChangeArrowheads="1"/>
          </p:cNvSpPr>
          <p:nvPr/>
        </p:nvSpPr>
        <p:spPr bwMode="auto">
          <a:xfrm>
            <a:off x="4572000" y="3810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3358" name="Rectangle 71"/>
          <p:cNvSpPr>
            <a:spLocks noChangeArrowheads="1"/>
          </p:cNvSpPr>
          <p:nvPr/>
        </p:nvSpPr>
        <p:spPr bwMode="auto">
          <a:xfrm>
            <a:off x="4151313" y="41862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3359" name="Rectangle 72"/>
          <p:cNvSpPr>
            <a:spLocks noChangeArrowheads="1"/>
          </p:cNvSpPr>
          <p:nvPr/>
        </p:nvSpPr>
        <p:spPr bwMode="auto">
          <a:xfrm>
            <a:off x="4608513" y="41862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3360" name="Rectangle 73"/>
          <p:cNvSpPr>
            <a:spLocks noChangeArrowheads="1"/>
          </p:cNvSpPr>
          <p:nvPr/>
        </p:nvSpPr>
        <p:spPr bwMode="auto">
          <a:xfrm>
            <a:off x="4989513" y="41862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3361" name="Rectangle 74"/>
          <p:cNvSpPr>
            <a:spLocks noChangeArrowheads="1"/>
          </p:cNvSpPr>
          <p:nvPr/>
        </p:nvSpPr>
        <p:spPr bwMode="auto">
          <a:xfrm>
            <a:off x="4151313" y="45720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3362" name="Rectangle 75"/>
          <p:cNvSpPr>
            <a:spLocks noChangeArrowheads="1"/>
          </p:cNvSpPr>
          <p:nvPr/>
        </p:nvSpPr>
        <p:spPr bwMode="auto">
          <a:xfrm>
            <a:off x="4572000" y="35814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3363" name="Rectangle 76"/>
          <p:cNvSpPr>
            <a:spLocks noChangeArrowheads="1"/>
          </p:cNvSpPr>
          <p:nvPr/>
        </p:nvSpPr>
        <p:spPr bwMode="auto">
          <a:xfrm>
            <a:off x="4953000" y="35814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3364" name="Rectangle 77"/>
          <p:cNvSpPr>
            <a:spLocks noChangeArrowheads="1"/>
          </p:cNvSpPr>
          <p:nvPr/>
        </p:nvSpPr>
        <p:spPr bwMode="auto">
          <a:xfrm>
            <a:off x="3962400" y="41910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13365" name="Rectangle 78"/>
          <p:cNvSpPr>
            <a:spLocks noChangeArrowheads="1"/>
          </p:cNvSpPr>
          <p:nvPr/>
        </p:nvSpPr>
        <p:spPr bwMode="auto">
          <a:xfrm>
            <a:off x="6597650" y="4219575"/>
            <a:ext cx="180975" cy="333375"/>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13366" name="Rectangle 79"/>
          <p:cNvSpPr>
            <a:spLocks noChangeArrowheads="1"/>
          </p:cNvSpPr>
          <p:nvPr/>
        </p:nvSpPr>
        <p:spPr bwMode="auto">
          <a:xfrm rot="5400000">
            <a:off x="6572251" y="4633912"/>
            <a:ext cx="6096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3367" name="Freeform 80"/>
          <p:cNvSpPr>
            <a:spLocks/>
          </p:cNvSpPr>
          <p:nvPr/>
        </p:nvSpPr>
        <p:spPr bwMode="auto">
          <a:xfrm>
            <a:off x="6634163" y="4191000"/>
            <a:ext cx="449262" cy="1143000"/>
          </a:xfrm>
          <a:custGeom>
            <a:avLst/>
            <a:gdLst>
              <a:gd name="T0" fmla="*/ 0 w 240"/>
              <a:gd name="T1" fmla="*/ 0 h 672"/>
              <a:gd name="T2" fmla="*/ 0 w 240"/>
              <a:gd name="T3" fmla="*/ 489857 h 672"/>
              <a:gd name="T4" fmla="*/ 89852 w 240"/>
              <a:gd name="T5" fmla="*/ 571500 h 672"/>
              <a:gd name="T6" fmla="*/ 0 w 240"/>
              <a:gd name="T7" fmla="*/ 653143 h 672"/>
              <a:gd name="T8" fmla="*/ 0 w 240"/>
              <a:gd name="T9" fmla="*/ 1143000 h 672"/>
              <a:gd name="T10" fmla="*/ 449262 w 240"/>
              <a:gd name="T11" fmla="*/ 816428 h 672"/>
              <a:gd name="T12" fmla="*/ 449262 w 240"/>
              <a:gd name="T13" fmla="*/ 326571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13368" name="Line 81"/>
          <p:cNvSpPr>
            <a:spLocks noChangeShapeType="1"/>
          </p:cNvSpPr>
          <p:nvPr/>
        </p:nvSpPr>
        <p:spPr bwMode="auto">
          <a:xfrm>
            <a:off x="4114800" y="3962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69" name="Line 82"/>
          <p:cNvSpPr>
            <a:spLocks noChangeShapeType="1"/>
          </p:cNvSpPr>
          <p:nvPr/>
        </p:nvSpPr>
        <p:spPr bwMode="auto">
          <a:xfrm>
            <a:off x="4419600" y="3886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0" name="Line 83"/>
          <p:cNvSpPr>
            <a:spLocks noChangeShapeType="1"/>
          </p:cNvSpPr>
          <p:nvPr/>
        </p:nvSpPr>
        <p:spPr bwMode="auto">
          <a:xfrm>
            <a:off x="4800600" y="3886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1" name="Line 84"/>
          <p:cNvSpPr>
            <a:spLocks noChangeShapeType="1"/>
          </p:cNvSpPr>
          <p:nvPr/>
        </p:nvSpPr>
        <p:spPr bwMode="auto">
          <a:xfrm>
            <a:off x="5181600" y="38862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2" name="Rectangle 85"/>
          <p:cNvSpPr>
            <a:spLocks noChangeArrowheads="1"/>
          </p:cNvSpPr>
          <p:nvPr/>
        </p:nvSpPr>
        <p:spPr bwMode="auto">
          <a:xfrm>
            <a:off x="4975225" y="38100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3373" name="Line 86"/>
          <p:cNvSpPr>
            <a:spLocks noChangeShapeType="1"/>
          </p:cNvSpPr>
          <p:nvPr/>
        </p:nvSpPr>
        <p:spPr bwMode="auto">
          <a:xfrm>
            <a:off x="5410200" y="44958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74" name="Line 87"/>
          <p:cNvSpPr>
            <a:spLocks noChangeShapeType="1"/>
          </p:cNvSpPr>
          <p:nvPr/>
        </p:nvSpPr>
        <p:spPr bwMode="auto">
          <a:xfrm>
            <a:off x="6931025" y="3962400"/>
            <a:ext cx="0" cy="4191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75" name="Line 88"/>
          <p:cNvSpPr>
            <a:spLocks noChangeShapeType="1"/>
          </p:cNvSpPr>
          <p:nvPr/>
        </p:nvSpPr>
        <p:spPr bwMode="auto">
          <a:xfrm>
            <a:off x="5410200" y="50292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76" name="Line 89"/>
          <p:cNvSpPr>
            <a:spLocks noChangeShapeType="1"/>
          </p:cNvSpPr>
          <p:nvPr/>
        </p:nvSpPr>
        <p:spPr bwMode="auto">
          <a:xfrm flipH="1">
            <a:off x="4191000" y="5029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7" name="Line 90"/>
          <p:cNvSpPr>
            <a:spLocks noChangeShapeType="1"/>
          </p:cNvSpPr>
          <p:nvPr/>
        </p:nvSpPr>
        <p:spPr bwMode="auto">
          <a:xfrm>
            <a:off x="4267200" y="50292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8" name="Line 91"/>
          <p:cNvSpPr>
            <a:spLocks noChangeShapeType="1"/>
          </p:cNvSpPr>
          <p:nvPr/>
        </p:nvSpPr>
        <p:spPr bwMode="auto">
          <a:xfrm>
            <a:off x="4267200" y="5181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3379" name="Line 92"/>
          <p:cNvSpPr>
            <a:spLocks noChangeShapeType="1"/>
          </p:cNvSpPr>
          <p:nvPr/>
        </p:nvSpPr>
        <p:spPr bwMode="auto">
          <a:xfrm flipH="1">
            <a:off x="7312025" y="46482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3380" name="Freeform 93"/>
          <p:cNvSpPr>
            <a:spLocks/>
          </p:cNvSpPr>
          <p:nvPr/>
        </p:nvSpPr>
        <p:spPr bwMode="auto">
          <a:xfrm>
            <a:off x="3429000" y="4648200"/>
            <a:ext cx="4114800" cy="990600"/>
          </a:xfrm>
          <a:custGeom>
            <a:avLst/>
            <a:gdLst>
              <a:gd name="T0" fmla="*/ 3657600 w 2592"/>
              <a:gd name="T1" fmla="*/ 76200 h 624"/>
              <a:gd name="T2" fmla="*/ 4114800 w 2592"/>
              <a:gd name="T3" fmla="*/ 76200 h 624"/>
              <a:gd name="T4" fmla="*/ 4114800 w 2592"/>
              <a:gd name="T5" fmla="*/ 990600 h 624"/>
              <a:gd name="T6" fmla="*/ 0 w 2592"/>
              <a:gd name="T7" fmla="*/ 990600 h 624"/>
              <a:gd name="T8" fmla="*/ 0 w 2592"/>
              <a:gd name="T9" fmla="*/ 0 h 624"/>
              <a:gd name="T10" fmla="*/ 533400 w 2592"/>
              <a:gd name="T11" fmla="*/ 0 h 624"/>
              <a:gd name="T12" fmla="*/ 0 60000 65536"/>
              <a:gd name="T13" fmla="*/ 0 60000 65536"/>
              <a:gd name="T14" fmla="*/ 0 60000 65536"/>
              <a:gd name="T15" fmla="*/ 0 60000 65536"/>
              <a:gd name="T16" fmla="*/ 0 60000 65536"/>
              <a:gd name="T17" fmla="*/ 0 60000 65536"/>
              <a:gd name="T18" fmla="*/ 0 w 2592"/>
              <a:gd name="T19" fmla="*/ 0 h 624"/>
              <a:gd name="T20" fmla="*/ 2592 w 2592"/>
              <a:gd name="T21" fmla="*/ 624 h 624"/>
            </a:gdLst>
            <a:ahLst/>
            <a:cxnLst>
              <a:cxn ang="T12">
                <a:pos x="T0" y="T1"/>
              </a:cxn>
              <a:cxn ang="T13">
                <a:pos x="T2" y="T3"/>
              </a:cxn>
              <a:cxn ang="T14">
                <a:pos x="T4" y="T5"/>
              </a:cxn>
              <a:cxn ang="T15">
                <a:pos x="T6" y="T7"/>
              </a:cxn>
              <a:cxn ang="T16">
                <a:pos x="T8" y="T9"/>
              </a:cxn>
              <a:cxn ang="T17">
                <a:pos x="T10" y="T11"/>
              </a:cxn>
            </a:cxnLst>
            <a:rect l="T18" t="T19" r="T20" b="T21"/>
            <a:pathLst>
              <a:path w="2592" h="624">
                <a:moveTo>
                  <a:pt x="2304" y="48"/>
                </a:moveTo>
                <a:lnTo>
                  <a:pt x="2592" y="48"/>
                </a:lnTo>
                <a:lnTo>
                  <a:pt x="2592" y="624"/>
                </a:lnTo>
                <a:lnTo>
                  <a:pt x="0" y="624"/>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81" name="Text Box 94"/>
          <p:cNvSpPr txBox="1">
            <a:spLocks noChangeArrowheads="1"/>
          </p:cNvSpPr>
          <p:nvPr/>
        </p:nvSpPr>
        <p:spPr bwMode="auto">
          <a:xfrm>
            <a:off x="6569075" y="4191000"/>
            <a:ext cx="331788" cy="396875"/>
          </a:xfrm>
          <a:prstGeom prst="rect">
            <a:avLst/>
          </a:prstGeom>
          <a:noFill/>
          <a:ln w="12700">
            <a:noFill/>
            <a:miter lim="800000"/>
            <a:headEnd/>
            <a:tailEnd/>
          </a:ln>
        </p:spPr>
        <p:txBody>
          <a:bodyPr wrap="none">
            <a:prstTxWarp prst="textNoShape">
              <a:avLst/>
            </a:prstTxWarp>
            <a:spAutoFit/>
          </a:bodyPr>
          <a:lstStyle/>
          <a:p>
            <a:r>
              <a:rPr lang="en-US" sz="2000">
                <a:solidFill>
                  <a:schemeClr val="accent2"/>
                </a:solidFill>
              </a:rPr>
              <a:t>=</a:t>
            </a:r>
            <a:endParaRPr lang="en-US" sz="2000"/>
          </a:p>
        </p:txBody>
      </p:sp>
      <p:sp>
        <p:nvSpPr>
          <p:cNvPr id="13382" name="Freeform 95"/>
          <p:cNvSpPr>
            <a:spLocks/>
          </p:cNvSpPr>
          <p:nvPr/>
        </p:nvSpPr>
        <p:spPr bwMode="auto">
          <a:xfrm>
            <a:off x="6477000" y="3328988"/>
            <a:ext cx="228600" cy="914400"/>
          </a:xfrm>
          <a:custGeom>
            <a:avLst/>
            <a:gdLst>
              <a:gd name="T0" fmla="*/ 228600 w 144"/>
              <a:gd name="T1" fmla="*/ 914400 h 576"/>
              <a:gd name="T2" fmla="*/ 228600 w 144"/>
              <a:gd name="T3" fmla="*/ 609600 h 576"/>
              <a:gd name="T4" fmla="*/ 0 w 144"/>
              <a:gd name="T5" fmla="*/ 609600 h 576"/>
              <a:gd name="T6" fmla="*/ 0 w 144"/>
              <a:gd name="T7" fmla="*/ 0 h 576"/>
              <a:gd name="T8" fmla="*/ 0 60000 65536"/>
              <a:gd name="T9" fmla="*/ 0 60000 65536"/>
              <a:gd name="T10" fmla="*/ 0 60000 65536"/>
              <a:gd name="T11" fmla="*/ 0 60000 65536"/>
              <a:gd name="T12" fmla="*/ 0 w 144"/>
              <a:gd name="T13" fmla="*/ 0 h 576"/>
              <a:gd name="T14" fmla="*/ 144 w 144"/>
              <a:gd name="T15" fmla="*/ 576 h 576"/>
            </a:gdLst>
            <a:ahLst/>
            <a:cxnLst>
              <a:cxn ang="T8">
                <a:pos x="T0" y="T1"/>
              </a:cxn>
              <a:cxn ang="T9">
                <a:pos x="T2" y="T3"/>
              </a:cxn>
              <a:cxn ang="T10">
                <a:pos x="T4" y="T5"/>
              </a:cxn>
              <a:cxn ang="T11">
                <a:pos x="T6" y="T7"/>
              </a:cxn>
            </a:cxnLst>
            <a:rect l="T12" t="T13" r="T14" b="T15"/>
            <a:pathLst>
              <a:path w="144" h="576">
                <a:moveTo>
                  <a:pt x="144" y="576"/>
                </a:moveTo>
                <a:lnTo>
                  <a:pt x="144" y="384"/>
                </a:lnTo>
                <a:lnTo>
                  <a:pt x="0" y="38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3383" name="Rectangle 96"/>
          <p:cNvSpPr>
            <a:spLocks noChangeArrowheads="1"/>
          </p:cNvSpPr>
          <p:nvPr/>
        </p:nvSpPr>
        <p:spPr bwMode="auto">
          <a:xfrm>
            <a:off x="6019800" y="2959100"/>
            <a:ext cx="773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Equal</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228600"/>
            <a:ext cx="9166225" cy="474663"/>
          </a:xfrm>
          <a:noFill/>
        </p:spPr>
        <p:txBody>
          <a:bodyPr/>
          <a:lstStyle/>
          <a:p>
            <a:r>
              <a:rPr lang="en-US"/>
              <a:t>Putting it All Together:A Single Cycle Datapath</a:t>
            </a:r>
          </a:p>
        </p:txBody>
      </p:sp>
      <p:sp>
        <p:nvSpPr>
          <p:cNvPr id="14339" name="Rectangle 3"/>
          <p:cNvSpPr>
            <a:spLocks noChangeArrowheads="1"/>
          </p:cNvSpPr>
          <p:nvPr/>
        </p:nvSpPr>
        <p:spPr bwMode="auto">
          <a:xfrm rot="10800000" flipV="1">
            <a:off x="76200" y="60198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4340" name="Rectangle 4"/>
          <p:cNvSpPr>
            <a:spLocks noChangeArrowheads="1"/>
          </p:cNvSpPr>
          <p:nvPr/>
        </p:nvSpPr>
        <p:spPr bwMode="auto">
          <a:xfrm>
            <a:off x="6934200" y="3886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41" name="Rectangle 5"/>
          <p:cNvSpPr>
            <a:spLocks noChangeArrowheads="1"/>
          </p:cNvSpPr>
          <p:nvPr/>
        </p:nvSpPr>
        <p:spPr bwMode="auto">
          <a:xfrm>
            <a:off x="6046788" y="22733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14342" name="Rectangle 6"/>
          <p:cNvSpPr>
            <a:spLocks noChangeArrowheads="1"/>
          </p:cNvSpPr>
          <p:nvPr/>
        </p:nvSpPr>
        <p:spPr bwMode="auto">
          <a:xfrm>
            <a:off x="3048000" y="46482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4343" name="Rectangle 7"/>
          <p:cNvSpPr>
            <a:spLocks noChangeArrowheads="1"/>
          </p:cNvSpPr>
          <p:nvPr/>
        </p:nvSpPr>
        <p:spPr bwMode="auto">
          <a:xfrm>
            <a:off x="2503488" y="37433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4344" name="Rectangle 8"/>
          <p:cNvSpPr>
            <a:spLocks noChangeArrowheads="1"/>
          </p:cNvSpPr>
          <p:nvPr/>
        </p:nvSpPr>
        <p:spPr bwMode="auto">
          <a:xfrm>
            <a:off x="2625725" y="30480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14345" name="Line 9"/>
          <p:cNvSpPr>
            <a:spLocks noChangeShapeType="1"/>
          </p:cNvSpPr>
          <p:nvPr/>
        </p:nvSpPr>
        <p:spPr bwMode="auto">
          <a:xfrm flipH="1">
            <a:off x="2813050" y="40624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46" name="Rectangle 10"/>
          <p:cNvSpPr>
            <a:spLocks noChangeArrowheads="1"/>
          </p:cNvSpPr>
          <p:nvPr/>
        </p:nvSpPr>
        <p:spPr bwMode="auto">
          <a:xfrm>
            <a:off x="2665413" y="4162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47" name="Line 11"/>
          <p:cNvSpPr>
            <a:spLocks noChangeShapeType="1"/>
          </p:cNvSpPr>
          <p:nvPr/>
        </p:nvSpPr>
        <p:spPr bwMode="auto">
          <a:xfrm flipH="1">
            <a:off x="5638800" y="38862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48" name="Rectangle 12"/>
          <p:cNvSpPr>
            <a:spLocks noChangeArrowheads="1"/>
          </p:cNvSpPr>
          <p:nvPr/>
        </p:nvSpPr>
        <p:spPr bwMode="auto">
          <a:xfrm>
            <a:off x="5486400" y="35814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49" name="Rectangle 13"/>
          <p:cNvSpPr>
            <a:spLocks noChangeArrowheads="1"/>
          </p:cNvSpPr>
          <p:nvPr/>
        </p:nvSpPr>
        <p:spPr bwMode="auto">
          <a:xfrm>
            <a:off x="4692650" y="35814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4350" name="Line 14"/>
          <p:cNvSpPr>
            <a:spLocks noChangeShapeType="1"/>
          </p:cNvSpPr>
          <p:nvPr/>
        </p:nvSpPr>
        <p:spPr bwMode="auto">
          <a:xfrm flipV="1">
            <a:off x="4953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51" name="Rectangle 15"/>
          <p:cNvSpPr>
            <a:spLocks noChangeArrowheads="1"/>
          </p:cNvSpPr>
          <p:nvPr/>
        </p:nvSpPr>
        <p:spPr bwMode="auto">
          <a:xfrm>
            <a:off x="4797425" y="4543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52" name="Rectangle 16"/>
          <p:cNvSpPr>
            <a:spLocks noChangeArrowheads="1"/>
          </p:cNvSpPr>
          <p:nvPr/>
        </p:nvSpPr>
        <p:spPr bwMode="auto">
          <a:xfrm>
            <a:off x="4724400" y="41148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4353" name="Line 17"/>
          <p:cNvSpPr>
            <a:spLocks noChangeShapeType="1"/>
          </p:cNvSpPr>
          <p:nvPr/>
        </p:nvSpPr>
        <p:spPr bwMode="auto">
          <a:xfrm flipV="1">
            <a:off x="43434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54" name="Line 18"/>
          <p:cNvSpPr>
            <a:spLocks noChangeShapeType="1"/>
          </p:cNvSpPr>
          <p:nvPr/>
        </p:nvSpPr>
        <p:spPr bwMode="auto">
          <a:xfrm flipV="1">
            <a:off x="3594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55" name="Rectangle 19"/>
          <p:cNvSpPr>
            <a:spLocks noChangeArrowheads="1"/>
          </p:cNvSpPr>
          <p:nvPr/>
        </p:nvSpPr>
        <p:spPr bwMode="auto">
          <a:xfrm>
            <a:off x="3451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4356" name="Line 20"/>
          <p:cNvSpPr>
            <a:spLocks noChangeShapeType="1"/>
          </p:cNvSpPr>
          <p:nvPr/>
        </p:nvSpPr>
        <p:spPr bwMode="auto">
          <a:xfrm flipV="1">
            <a:off x="3975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57" name="Rectangle 21"/>
          <p:cNvSpPr>
            <a:spLocks noChangeArrowheads="1"/>
          </p:cNvSpPr>
          <p:nvPr/>
        </p:nvSpPr>
        <p:spPr bwMode="auto">
          <a:xfrm>
            <a:off x="3810000"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4358" name="Rectangle 22"/>
          <p:cNvSpPr>
            <a:spLocks noChangeArrowheads="1"/>
          </p:cNvSpPr>
          <p:nvPr/>
        </p:nvSpPr>
        <p:spPr bwMode="auto">
          <a:xfrm>
            <a:off x="3389313" y="36528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4359" name="Rectangle 23"/>
          <p:cNvSpPr>
            <a:spLocks noChangeArrowheads="1"/>
          </p:cNvSpPr>
          <p:nvPr/>
        </p:nvSpPr>
        <p:spPr bwMode="auto">
          <a:xfrm>
            <a:off x="3846513" y="36528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4360" name="Rectangle 24"/>
          <p:cNvSpPr>
            <a:spLocks noChangeArrowheads="1"/>
          </p:cNvSpPr>
          <p:nvPr/>
        </p:nvSpPr>
        <p:spPr bwMode="auto">
          <a:xfrm>
            <a:off x="4227513" y="36528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4361" name="Rectangle 25"/>
          <p:cNvSpPr>
            <a:spLocks noChangeArrowheads="1"/>
          </p:cNvSpPr>
          <p:nvPr/>
        </p:nvSpPr>
        <p:spPr bwMode="auto">
          <a:xfrm>
            <a:off x="3389313" y="40386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4362" name="Rectangle 26"/>
          <p:cNvSpPr>
            <a:spLocks noChangeArrowheads="1"/>
          </p:cNvSpPr>
          <p:nvPr/>
        </p:nvSpPr>
        <p:spPr bwMode="auto">
          <a:xfrm>
            <a:off x="3810000" y="30480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4363" name="Rectangle 27"/>
          <p:cNvSpPr>
            <a:spLocks noChangeArrowheads="1"/>
          </p:cNvSpPr>
          <p:nvPr/>
        </p:nvSpPr>
        <p:spPr bwMode="auto">
          <a:xfrm>
            <a:off x="3641725" y="2286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14364" name="Rectangle 28"/>
          <p:cNvSpPr>
            <a:spLocks noChangeArrowheads="1"/>
          </p:cNvSpPr>
          <p:nvPr/>
        </p:nvSpPr>
        <p:spPr bwMode="auto">
          <a:xfrm>
            <a:off x="4191000" y="3048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4365" name="Rectangle 29"/>
          <p:cNvSpPr>
            <a:spLocks noChangeArrowheads="1"/>
          </p:cNvSpPr>
          <p:nvPr/>
        </p:nvSpPr>
        <p:spPr bwMode="auto">
          <a:xfrm>
            <a:off x="3209925" y="22860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14366" name="Rectangle 30"/>
          <p:cNvSpPr>
            <a:spLocks noChangeArrowheads="1"/>
          </p:cNvSpPr>
          <p:nvPr/>
        </p:nvSpPr>
        <p:spPr bwMode="auto">
          <a:xfrm>
            <a:off x="2486025" y="19812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14367" name="Group 31"/>
          <p:cNvGrpSpPr>
            <a:grpSpLocks/>
          </p:cNvGrpSpPr>
          <p:nvPr/>
        </p:nvGrpSpPr>
        <p:grpSpPr bwMode="auto">
          <a:xfrm>
            <a:off x="4521200" y="4894263"/>
            <a:ext cx="376238" cy="1082675"/>
            <a:chOff x="2848" y="3083"/>
            <a:chExt cx="237" cy="682"/>
          </a:xfrm>
        </p:grpSpPr>
        <p:sp>
          <p:nvSpPr>
            <p:cNvPr id="14488" name="Rectangle 32"/>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4489" name="Rectangle 33"/>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14368" name="Rectangle 34"/>
          <p:cNvSpPr>
            <a:spLocks noChangeArrowheads="1"/>
          </p:cNvSpPr>
          <p:nvPr/>
        </p:nvSpPr>
        <p:spPr bwMode="auto">
          <a:xfrm>
            <a:off x="5029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69" name="Line 35"/>
          <p:cNvSpPr>
            <a:spLocks noChangeShapeType="1"/>
          </p:cNvSpPr>
          <p:nvPr/>
        </p:nvSpPr>
        <p:spPr bwMode="auto">
          <a:xfrm flipH="1">
            <a:off x="5181600" y="52800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70" name="Line 36"/>
          <p:cNvSpPr>
            <a:spLocks noChangeShapeType="1"/>
          </p:cNvSpPr>
          <p:nvPr/>
        </p:nvSpPr>
        <p:spPr bwMode="auto">
          <a:xfrm flipH="1">
            <a:off x="4102100" y="52816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71" name="Rectangle 37"/>
          <p:cNvSpPr>
            <a:spLocks noChangeArrowheads="1"/>
          </p:cNvSpPr>
          <p:nvPr/>
        </p:nvSpPr>
        <p:spPr bwMode="auto">
          <a:xfrm>
            <a:off x="3886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14372" name="Rectangle 38"/>
          <p:cNvSpPr>
            <a:spLocks noChangeArrowheads="1"/>
          </p:cNvSpPr>
          <p:nvPr/>
        </p:nvSpPr>
        <p:spPr bwMode="auto">
          <a:xfrm>
            <a:off x="2971800" y="51054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4373" name="Rectangle 39"/>
          <p:cNvSpPr>
            <a:spLocks noChangeArrowheads="1"/>
          </p:cNvSpPr>
          <p:nvPr/>
        </p:nvSpPr>
        <p:spPr bwMode="auto">
          <a:xfrm>
            <a:off x="5294313" y="63119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14374" name="Rectangle 40"/>
          <p:cNvSpPr>
            <a:spLocks noChangeArrowheads="1"/>
          </p:cNvSpPr>
          <p:nvPr/>
        </p:nvSpPr>
        <p:spPr bwMode="auto">
          <a:xfrm>
            <a:off x="4343400" y="63119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14375" name="Line 41"/>
          <p:cNvSpPr>
            <a:spLocks noChangeShapeType="1"/>
          </p:cNvSpPr>
          <p:nvPr/>
        </p:nvSpPr>
        <p:spPr bwMode="auto">
          <a:xfrm flipV="1">
            <a:off x="8610600" y="2667000"/>
            <a:ext cx="0" cy="14827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4376" name="Rectangle 42"/>
          <p:cNvSpPr>
            <a:spLocks noChangeArrowheads="1"/>
          </p:cNvSpPr>
          <p:nvPr/>
        </p:nvSpPr>
        <p:spPr bwMode="auto">
          <a:xfrm>
            <a:off x="7696200" y="22098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14377" name="Rectangle 43"/>
          <p:cNvSpPr>
            <a:spLocks noChangeArrowheads="1"/>
          </p:cNvSpPr>
          <p:nvPr/>
        </p:nvSpPr>
        <p:spPr bwMode="auto">
          <a:xfrm>
            <a:off x="6291263" y="56388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4378" name="Rectangle 44"/>
          <p:cNvSpPr>
            <a:spLocks noChangeArrowheads="1"/>
          </p:cNvSpPr>
          <p:nvPr/>
        </p:nvSpPr>
        <p:spPr bwMode="auto">
          <a:xfrm>
            <a:off x="6019800" y="51054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14379" name="Line 45"/>
          <p:cNvSpPr>
            <a:spLocks noChangeShapeType="1"/>
          </p:cNvSpPr>
          <p:nvPr/>
        </p:nvSpPr>
        <p:spPr bwMode="auto">
          <a:xfrm flipH="1">
            <a:off x="6153150" y="50371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380" name="Rectangle 46"/>
          <p:cNvSpPr>
            <a:spLocks noChangeArrowheads="1"/>
          </p:cNvSpPr>
          <p:nvPr/>
        </p:nvSpPr>
        <p:spPr bwMode="auto">
          <a:xfrm>
            <a:off x="6183313" y="48133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4381" name="Line 47"/>
          <p:cNvSpPr>
            <a:spLocks noChangeShapeType="1"/>
          </p:cNvSpPr>
          <p:nvPr/>
        </p:nvSpPr>
        <p:spPr bwMode="auto">
          <a:xfrm flipV="1">
            <a:off x="7302500" y="3048000"/>
            <a:ext cx="12700" cy="18462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4382" name="Rectangle 48"/>
          <p:cNvSpPr>
            <a:spLocks noChangeArrowheads="1"/>
          </p:cNvSpPr>
          <p:nvPr/>
        </p:nvSpPr>
        <p:spPr bwMode="auto">
          <a:xfrm>
            <a:off x="6858000" y="25908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14383" name="Rectangle 49"/>
          <p:cNvSpPr>
            <a:spLocks noChangeArrowheads="1"/>
          </p:cNvSpPr>
          <p:nvPr/>
        </p:nvSpPr>
        <p:spPr bwMode="auto">
          <a:xfrm>
            <a:off x="4976813" y="2306638"/>
            <a:ext cx="773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Equal</a:t>
            </a:r>
          </a:p>
        </p:txBody>
      </p:sp>
      <p:sp>
        <p:nvSpPr>
          <p:cNvPr id="14384" name="Line 50"/>
          <p:cNvSpPr>
            <a:spLocks noChangeShapeType="1"/>
          </p:cNvSpPr>
          <p:nvPr/>
        </p:nvSpPr>
        <p:spPr bwMode="auto">
          <a:xfrm>
            <a:off x="3092450" y="901700"/>
            <a:ext cx="2489200"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14385" name="Rectangle 51"/>
          <p:cNvSpPr>
            <a:spLocks noChangeArrowheads="1"/>
          </p:cNvSpPr>
          <p:nvPr/>
        </p:nvSpPr>
        <p:spPr bwMode="auto">
          <a:xfrm>
            <a:off x="5562600" y="685800"/>
            <a:ext cx="20193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14386" name="Line 52"/>
          <p:cNvSpPr>
            <a:spLocks noChangeShapeType="1"/>
          </p:cNvSpPr>
          <p:nvPr/>
        </p:nvSpPr>
        <p:spPr bwMode="auto">
          <a:xfrm>
            <a:off x="3429000" y="9144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4387" name="Rectangle 53"/>
          <p:cNvSpPr>
            <a:spLocks noChangeArrowheads="1"/>
          </p:cNvSpPr>
          <p:nvPr/>
        </p:nvSpPr>
        <p:spPr bwMode="auto">
          <a:xfrm rot="5400000">
            <a:off x="3064669" y="11818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14388" name="Rectangle 54"/>
          <p:cNvSpPr>
            <a:spLocks noChangeArrowheads="1"/>
          </p:cNvSpPr>
          <p:nvPr/>
        </p:nvSpPr>
        <p:spPr bwMode="auto">
          <a:xfrm rot="5400000">
            <a:off x="3598069" y="11818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14389" name="Rectangle 55"/>
          <p:cNvSpPr>
            <a:spLocks noChangeArrowheads="1"/>
          </p:cNvSpPr>
          <p:nvPr/>
        </p:nvSpPr>
        <p:spPr bwMode="auto">
          <a:xfrm rot="5400000">
            <a:off x="4131469" y="1181894"/>
            <a:ext cx="1046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14390" name="Rectangle 56"/>
          <p:cNvSpPr>
            <a:spLocks noChangeArrowheads="1"/>
          </p:cNvSpPr>
          <p:nvPr/>
        </p:nvSpPr>
        <p:spPr bwMode="auto">
          <a:xfrm rot="5400000">
            <a:off x="4677569" y="1169194"/>
            <a:ext cx="9191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14391" name="Line 57"/>
          <p:cNvSpPr>
            <a:spLocks noChangeShapeType="1"/>
          </p:cNvSpPr>
          <p:nvPr/>
        </p:nvSpPr>
        <p:spPr bwMode="auto">
          <a:xfrm>
            <a:off x="3962400" y="9144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4392" name="Line 58"/>
          <p:cNvSpPr>
            <a:spLocks noChangeShapeType="1"/>
          </p:cNvSpPr>
          <p:nvPr/>
        </p:nvSpPr>
        <p:spPr bwMode="auto">
          <a:xfrm>
            <a:off x="4495800" y="9144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4393" name="Line 59"/>
          <p:cNvSpPr>
            <a:spLocks noChangeShapeType="1"/>
          </p:cNvSpPr>
          <p:nvPr/>
        </p:nvSpPr>
        <p:spPr bwMode="auto">
          <a:xfrm>
            <a:off x="5029200" y="914400"/>
            <a:ext cx="0" cy="8890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4394" name="Rectangle 60"/>
          <p:cNvSpPr>
            <a:spLocks noChangeArrowheads="1"/>
          </p:cNvSpPr>
          <p:nvPr/>
        </p:nvSpPr>
        <p:spPr bwMode="auto">
          <a:xfrm>
            <a:off x="4786313" y="17399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4395" name="Rectangle 61"/>
          <p:cNvSpPr>
            <a:spLocks noChangeArrowheads="1"/>
          </p:cNvSpPr>
          <p:nvPr/>
        </p:nvSpPr>
        <p:spPr bwMode="auto">
          <a:xfrm>
            <a:off x="4252913" y="1739900"/>
            <a:ext cx="4778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14396" name="Rectangle 62"/>
          <p:cNvSpPr>
            <a:spLocks noChangeArrowheads="1"/>
          </p:cNvSpPr>
          <p:nvPr/>
        </p:nvSpPr>
        <p:spPr bwMode="auto">
          <a:xfrm>
            <a:off x="3795713" y="1739900"/>
            <a:ext cx="42068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14397" name="Rectangle 63"/>
          <p:cNvSpPr>
            <a:spLocks noChangeArrowheads="1"/>
          </p:cNvSpPr>
          <p:nvPr/>
        </p:nvSpPr>
        <p:spPr bwMode="auto">
          <a:xfrm>
            <a:off x="3262313" y="1739900"/>
            <a:ext cx="449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14398" name="Rectangle 64"/>
          <p:cNvSpPr>
            <a:spLocks noChangeArrowheads="1"/>
          </p:cNvSpPr>
          <p:nvPr/>
        </p:nvSpPr>
        <p:spPr bwMode="auto">
          <a:xfrm>
            <a:off x="1981200" y="51054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grpSp>
        <p:nvGrpSpPr>
          <p:cNvPr id="14399" name="Group 65"/>
          <p:cNvGrpSpPr>
            <a:grpSpLocks/>
          </p:cNvGrpSpPr>
          <p:nvPr/>
        </p:nvGrpSpPr>
        <p:grpSpPr bwMode="auto">
          <a:xfrm>
            <a:off x="2057400" y="3711575"/>
            <a:ext cx="354013" cy="1266825"/>
            <a:chOff x="1326" y="2338"/>
            <a:chExt cx="223" cy="798"/>
          </a:xfrm>
        </p:grpSpPr>
        <p:sp>
          <p:nvSpPr>
            <p:cNvPr id="14484" name="Rectangle 66"/>
            <p:cNvSpPr>
              <a:spLocks noChangeArrowheads="1"/>
            </p:cNvSpPr>
            <p:nvPr/>
          </p:nvSpPr>
          <p:spPr bwMode="auto">
            <a:xfrm>
              <a:off x="1364" y="2384"/>
              <a:ext cx="145" cy="75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4485" name="Rectangle 67"/>
            <p:cNvSpPr>
              <a:spLocks noChangeArrowheads="1"/>
            </p:cNvSpPr>
            <p:nvPr/>
          </p:nvSpPr>
          <p:spPr bwMode="auto">
            <a:xfrm rot="5400000">
              <a:off x="1288" y="2681"/>
              <a:ext cx="2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PC</a:t>
              </a:r>
            </a:p>
          </p:txBody>
        </p:sp>
        <p:sp>
          <p:nvSpPr>
            <p:cNvPr id="14486" name="Rectangle 68"/>
            <p:cNvSpPr>
              <a:spLocks noChangeArrowheads="1"/>
            </p:cNvSpPr>
            <p:nvPr/>
          </p:nvSpPr>
          <p:spPr bwMode="auto">
            <a:xfrm rot="-5400000">
              <a:off x="1323" y="235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00</a:t>
              </a:r>
            </a:p>
          </p:txBody>
        </p:sp>
        <p:sp>
          <p:nvSpPr>
            <p:cNvPr id="14487" name="Rectangle 69"/>
            <p:cNvSpPr>
              <a:spLocks noChangeArrowheads="1"/>
            </p:cNvSpPr>
            <p:nvPr/>
          </p:nvSpPr>
          <p:spPr bwMode="auto">
            <a:xfrm>
              <a:off x="1367" y="2388"/>
              <a:ext cx="140" cy="14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grpSp>
      <p:sp>
        <p:nvSpPr>
          <p:cNvPr id="14400" name="Rectangle 70"/>
          <p:cNvSpPr>
            <a:spLocks noChangeArrowheads="1"/>
          </p:cNvSpPr>
          <p:nvPr/>
        </p:nvSpPr>
        <p:spPr bwMode="auto">
          <a:xfrm>
            <a:off x="1449388" y="855663"/>
            <a:ext cx="239712" cy="369887"/>
          </a:xfrm>
          <a:prstGeom prst="rect">
            <a:avLst/>
          </a:prstGeom>
          <a:noFill/>
          <a:ln w="12700">
            <a:noFill/>
            <a:miter lim="800000"/>
            <a:headEnd/>
            <a:tailEnd/>
          </a:ln>
        </p:spPr>
        <p:txBody>
          <a:bodyPr wrap="none" anchor="ctr">
            <a:prstTxWarp prst="textNoShape">
              <a:avLst/>
            </a:prstTxWarp>
          </a:bodyPr>
          <a:lstStyle/>
          <a:p>
            <a:endParaRPr lang="en-US"/>
          </a:p>
        </p:txBody>
      </p:sp>
      <p:sp>
        <p:nvSpPr>
          <p:cNvPr id="14401" name="Rectangle 71"/>
          <p:cNvSpPr>
            <a:spLocks noChangeArrowheads="1"/>
          </p:cNvSpPr>
          <p:nvPr/>
        </p:nvSpPr>
        <p:spPr bwMode="auto">
          <a:xfrm>
            <a:off x="1449388" y="1673225"/>
            <a:ext cx="239712" cy="369888"/>
          </a:xfrm>
          <a:prstGeom prst="rect">
            <a:avLst/>
          </a:prstGeom>
          <a:noFill/>
          <a:ln w="12700">
            <a:noFill/>
            <a:miter lim="800000"/>
            <a:headEnd/>
            <a:tailEnd/>
          </a:ln>
        </p:spPr>
        <p:txBody>
          <a:bodyPr wrap="none" anchor="ctr">
            <a:prstTxWarp prst="textNoShape">
              <a:avLst/>
            </a:prstTxWarp>
          </a:bodyPr>
          <a:lstStyle/>
          <a:p>
            <a:endParaRPr lang="en-US"/>
          </a:p>
        </p:txBody>
      </p:sp>
      <p:sp>
        <p:nvSpPr>
          <p:cNvPr id="14402" name="Rectangle 72"/>
          <p:cNvSpPr>
            <a:spLocks noChangeArrowheads="1"/>
          </p:cNvSpPr>
          <p:nvPr/>
        </p:nvSpPr>
        <p:spPr bwMode="auto">
          <a:xfrm>
            <a:off x="430213" y="3124200"/>
            <a:ext cx="307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4</a:t>
            </a:r>
          </a:p>
        </p:txBody>
      </p:sp>
      <p:sp>
        <p:nvSpPr>
          <p:cNvPr id="14403" name="Rectangle 73"/>
          <p:cNvSpPr>
            <a:spLocks noChangeArrowheads="1"/>
          </p:cNvSpPr>
          <p:nvPr/>
        </p:nvSpPr>
        <p:spPr bwMode="auto">
          <a:xfrm>
            <a:off x="1295400" y="2057400"/>
            <a:ext cx="1027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14404" name="Line 74"/>
          <p:cNvSpPr>
            <a:spLocks noChangeShapeType="1"/>
          </p:cNvSpPr>
          <p:nvPr/>
        </p:nvSpPr>
        <p:spPr bwMode="auto">
          <a:xfrm>
            <a:off x="1801813" y="2444750"/>
            <a:ext cx="0" cy="1292225"/>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grpSp>
        <p:nvGrpSpPr>
          <p:cNvPr id="14405" name="Group 75"/>
          <p:cNvGrpSpPr>
            <a:grpSpLocks/>
          </p:cNvGrpSpPr>
          <p:nvPr/>
        </p:nvGrpSpPr>
        <p:grpSpPr bwMode="auto">
          <a:xfrm>
            <a:off x="438150" y="4800600"/>
            <a:ext cx="363538" cy="1066800"/>
            <a:chOff x="239" y="3168"/>
            <a:chExt cx="229" cy="672"/>
          </a:xfrm>
        </p:grpSpPr>
        <p:sp>
          <p:nvSpPr>
            <p:cNvPr id="14482" name="Rectangle 76"/>
            <p:cNvSpPr>
              <a:spLocks noChangeArrowheads="1"/>
            </p:cNvSpPr>
            <p:nvPr/>
          </p:nvSpPr>
          <p:spPr bwMode="auto">
            <a:xfrm>
              <a:off x="264" y="3168"/>
              <a:ext cx="186" cy="672"/>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4483" name="Rectangle 77"/>
            <p:cNvSpPr>
              <a:spLocks noChangeArrowheads="1"/>
            </p:cNvSpPr>
            <p:nvPr/>
          </p:nvSpPr>
          <p:spPr bwMode="auto">
            <a:xfrm rot="5400000">
              <a:off x="75" y="3379"/>
              <a:ext cx="558"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 Ext</a:t>
              </a:r>
            </a:p>
          </p:txBody>
        </p:sp>
      </p:grpSp>
      <p:grpSp>
        <p:nvGrpSpPr>
          <p:cNvPr id="14406" name="Group 78"/>
          <p:cNvGrpSpPr>
            <a:grpSpLocks/>
          </p:cNvGrpSpPr>
          <p:nvPr/>
        </p:nvGrpSpPr>
        <p:grpSpPr bwMode="auto">
          <a:xfrm>
            <a:off x="1974850" y="673100"/>
            <a:ext cx="1123950" cy="1092200"/>
            <a:chOff x="1244" y="424"/>
            <a:chExt cx="708" cy="688"/>
          </a:xfrm>
        </p:grpSpPr>
        <p:sp>
          <p:nvSpPr>
            <p:cNvPr id="14479" name="Rectangle 79"/>
            <p:cNvSpPr>
              <a:spLocks noChangeArrowheads="1"/>
            </p:cNvSpPr>
            <p:nvPr/>
          </p:nvSpPr>
          <p:spPr bwMode="auto">
            <a:xfrm>
              <a:off x="1258" y="443"/>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4480" name="Rectangle 80"/>
            <p:cNvSpPr>
              <a:spLocks noChangeArrowheads="1"/>
            </p:cNvSpPr>
            <p:nvPr/>
          </p:nvSpPr>
          <p:spPr bwMode="auto">
            <a:xfrm>
              <a:off x="1440" y="864"/>
              <a:ext cx="36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Adr</a:t>
              </a:r>
            </a:p>
          </p:txBody>
        </p:sp>
        <p:sp>
          <p:nvSpPr>
            <p:cNvPr id="14481" name="Rectangle 81"/>
            <p:cNvSpPr>
              <a:spLocks noChangeArrowheads="1"/>
            </p:cNvSpPr>
            <p:nvPr/>
          </p:nvSpPr>
          <p:spPr bwMode="auto">
            <a:xfrm>
              <a:off x="1244" y="424"/>
              <a:ext cx="700" cy="440"/>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a:t>
              </a:r>
            </a:p>
            <a:p>
              <a:pPr algn="ctr"/>
              <a:r>
                <a:rPr lang="en-US" sz="2000" b="1">
                  <a:solidFill>
                    <a:schemeClr val="tx1"/>
                  </a:solidFill>
                  <a:latin typeface="Times" charset="0"/>
                </a:rPr>
                <a:t>Memory</a:t>
              </a:r>
            </a:p>
          </p:txBody>
        </p:sp>
      </p:grpSp>
      <p:grpSp>
        <p:nvGrpSpPr>
          <p:cNvPr id="14407" name="Group 82"/>
          <p:cNvGrpSpPr>
            <a:grpSpLocks/>
          </p:cNvGrpSpPr>
          <p:nvPr/>
        </p:nvGrpSpPr>
        <p:grpSpPr bwMode="auto">
          <a:xfrm>
            <a:off x="990600" y="3200400"/>
            <a:ext cx="381000" cy="1066800"/>
            <a:chOff x="432" y="912"/>
            <a:chExt cx="240" cy="672"/>
          </a:xfrm>
        </p:grpSpPr>
        <p:sp>
          <p:nvSpPr>
            <p:cNvPr id="14477" name="Rectangle 83"/>
            <p:cNvSpPr>
              <a:spLocks noChangeArrowheads="1"/>
            </p:cNvSpPr>
            <p:nvPr/>
          </p:nvSpPr>
          <p:spPr bwMode="auto">
            <a:xfrm rot="5400000">
              <a:off x="294" y="1120"/>
              <a:ext cx="506"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4478" name="Freeform 84"/>
            <p:cNvSpPr>
              <a:spLocks/>
            </p:cNvSpPr>
            <p:nvPr/>
          </p:nvSpPr>
          <p:spPr bwMode="auto">
            <a:xfrm>
              <a:off x="432" y="912"/>
              <a:ext cx="240" cy="672"/>
            </a:xfrm>
            <a:custGeom>
              <a:avLst/>
              <a:gdLst>
                <a:gd name="T0" fmla="*/ 0 w 240"/>
                <a:gd name="T1" fmla="*/ 0 h 672"/>
                <a:gd name="T2" fmla="*/ 0 w 240"/>
                <a:gd name="T3" fmla="*/ 288 h 672"/>
                <a:gd name="T4" fmla="*/ 48 w 240"/>
                <a:gd name="T5" fmla="*/ 336 h 672"/>
                <a:gd name="T6" fmla="*/ 0 w 240"/>
                <a:gd name="T7" fmla="*/ 384 h 672"/>
                <a:gd name="T8" fmla="*/ 0 w 240"/>
                <a:gd name="T9" fmla="*/ 672 h 672"/>
                <a:gd name="T10" fmla="*/ 240 w 240"/>
                <a:gd name="T11" fmla="*/ 480 h 672"/>
                <a:gd name="T12" fmla="*/ 240 w 240"/>
                <a:gd name="T13" fmla="*/ 192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4408" name="Group 85"/>
          <p:cNvGrpSpPr>
            <a:grpSpLocks/>
          </p:cNvGrpSpPr>
          <p:nvPr/>
        </p:nvGrpSpPr>
        <p:grpSpPr bwMode="auto">
          <a:xfrm>
            <a:off x="990600" y="4419600"/>
            <a:ext cx="381000" cy="1066800"/>
            <a:chOff x="432" y="912"/>
            <a:chExt cx="240" cy="672"/>
          </a:xfrm>
        </p:grpSpPr>
        <p:sp>
          <p:nvSpPr>
            <p:cNvPr id="14475" name="Rectangle 86"/>
            <p:cNvSpPr>
              <a:spLocks noChangeArrowheads="1"/>
            </p:cNvSpPr>
            <p:nvPr/>
          </p:nvSpPr>
          <p:spPr bwMode="auto">
            <a:xfrm rot="5400000">
              <a:off x="294" y="1120"/>
              <a:ext cx="506"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Adder</a:t>
              </a:r>
            </a:p>
          </p:txBody>
        </p:sp>
        <p:sp>
          <p:nvSpPr>
            <p:cNvPr id="14476" name="Freeform 87"/>
            <p:cNvSpPr>
              <a:spLocks/>
            </p:cNvSpPr>
            <p:nvPr/>
          </p:nvSpPr>
          <p:spPr bwMode="auto">
            <a:xfrm>
              <a:off x="432" y="912"/>
              <a:ext cx="240" cy="672"/>
            </a:xfrm>
            <a:custGeom>
              <a:avLst/>
              <a:gdLst>
                <a:gd name="T0" fmla="*/ 0 w 240"/>
                <a:gd name="T1" fmla="*/ 0 h 672"/>
                <a:gd name="T2" fmla="*/ 0 w 240"/>
                <a:gd name="T3" fmla="*/ 288 h 672"/>
                <a:gd name="T4" fmla="*/ 48 w 240"/>
                <a:gd name="T5" fmla="*/ 336 h 672"/>
                <a:gd name="T6" fmla="*/ 0 w 240"/>
                <a:gd name="T7" fmla="*/ 384 h 672"/>
                <a:gd name="T8" fmla="*/ 0 w 240"/>
                <a:gd name="T9" fmla="*/ 672 h 672"/>
                <a:gd name="T10" fmla="*/ 240 w 240"/>
                <a:gd name="T11" fmla="*/ 480 h 672"/>
                <a:gd name="T12" fmla="*/ 240 w 240"/>
                <a:gd name="T13" fmla="*/ 192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4409" name="Group 88"/>
          <p:cNvGrpSpPr>
            <a:grpSpLocks/>
          </p:cNvGrpSpPr>
          <p:nvPr/>
        </p:nvGrpSpPr>
        <p:grpSpPr bwMode="auto">
          <a:xfrm>
            <a:off x="1600200" y="3657600"/>
            <a:ext cx="363538" cy="1447800"/>
            <a:chOff x="480" y="864"/>
            <a:chExt cx="229" cy="912"/>
          </a:xfrm>
        </p:grpSpPr>
        <p:sp>
          <p:nvSpPr>
            <p:cNvPr id="14473" name="Rectangle 89"/>
            <p:cNvSpPr>
              <a:spLocks noChangeArrowheads="1"/>
            </p:cNvSpPr>
            <p:nvPr/>
          </p:nvSpPr>
          <p:spPr bwMode="auto">
            <a:xfrm rot="5400000">
              <a:off x="394" y="1220"/>
              <a:ext cx="40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Mux</a:t>
              </a:r>
            </a:p>
          </p:txBody>
        </p:sp>
        <p:sp>
          <p:nvSpPr>
            <p:cNvPr id="14474" name="Freeform 90"/>
            <p:cNvSpPr>
              <a:spLocks/>
            </p:cNvSpPr>
            <p:nvPr/>
          </p:nvSpPr>
          <p:spPr bwMode="auto">
            <a:xfrm>
              <a:off x="528" y="864"/>
              <a:ext cx="144" cy="912"/>
            </a:xfrm>
            <a:custGeom>
              <a:avLst/>
              <a:gdLst>
                <a:gd name="T0" fmla="*/ 0 w 144"/>
                <a:gd name="T1" fmla="*/ 0 h 912"/>
                <a:gd name="T2" fmla="*/ 0 w 144"/>
                <a:gd name="T3" fmla="*/ 912 h 912"/>
                <a:gd name="T4" fmla="*/ 144 w 144"/>
                <a:gd name="T5" fmla="*/ 768 h 912"/>
                <a:gd name="T6" fmla="*/ 144 w 144"/>
                <a:gd name="T7" fmla="*/ 144 h 912"/>
                <a:gd name="T8" fmla="*/ 0 w 144"/>
                <a:gd name="T9" fmla="*/ 0 h 912"/>
                <a:gd name="T10" fmla="*/ 0 60000 65536"/>
                <a:gd name="T11" fmla="*/ 0 60000 65536"/>
                <a:gd name="T12" fmla="*/ 0 60000 65536"/>
                <a:gd name="T13" fmla="*/ 0 60000 65536"/>
                <a:gd name="T14" fmla="*/ 0 60000 65536"/>
                <a:gd name="T15" fmla="*/ 0 w 144"/>
                <a:gd name="T16" fmla="*/ 0 h 912"/>
                <a:gd name="T17" fmla="*/ 144 w 144"/>
                <a:gd name="T18" fmla="*/ 912 h 912"/>
              </a:gdLst>
              <a:ahLst/>
              <a:cxnLst>
                <a:cxn ang="T10">
                  <a:pos x="T0" y="T1"/>
                </a:cxn>
                <a:cxn ang="T11">
                  <a:pos x="T2" y="T3"/>
                </a:cxn>
                <a:cxn ang="T12">
                  <a:pos x="T4" y="T5"/>
                </a:cxn>
                <a:cxn ang="T13">
                  <a:pos x="T6" y="T7"/>
                </a:cxn>
                <a:cxn ang="T14">
                  <a:pos x="T8" y="T9"/>
                </a:cxn>
              </a:cxnLst>
              <a:rect l="T15" t="T16" r="T17" b="T18"/>
              <a:pathLst>
                <a:path w="144" h="912">
                  <a:moveTo>
                    <a:pt x="0" y="0"/>
                  </a:moveTo>
                  <a:lnTo>
                    <a:pt x="0" y="912"/>
                  </a:lnTo>
                  <a:lnTo>
                    <a:pt x="144" y="768"/>
                  </a:lnTo>
                  <a:lnTo>
                    <a:pt x="144"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4410" name="Freeform 91"/>
          <p:cNvSpPr>
            <a:spLocks/>
          </p:cNvSpPr>
          <p:nvPr/>
        </p:nvSpPr>
        <p:spPr bwMode="auto">
          <a:xfrm>
            <a:off x="2362200" y="1676400"/>
            <a:ext cx="152400" cy="2743200"/>
          </a:xfrm>
          <a:custGeom>
            <a:avLst/>
            <a:gdLst>
              <a:gd name="T0" fmla="*/ 0 w 144"/>
              <a:gd name="T1" fmla="*/ 2743200 h 1728"/>
              <a:gd name="T2" fmla="*/ 152400 w 144"/>
              <a:gd name="T3" fmla="*/ 2743200 h 1728"/>
              <a:gd name="T4" fmla="*/ 152400 w 144"/>
              <a:gd name="T5" fmla="*/ 0 h 1728"/>
              <a:gd name="T6" fmla="*/ 0 60000 65536"/>
              <a:gd name="T7" fmla="*/ 0 60000 65536"/>
              <a:gd name="T8" fmla="*/ 0 60000 65536"/>
              <a:gd name="T9" fmla="*/ 0 w 144"/>
              <a:gd name="T10" fmla="*/ 0 h 1728"/>
              <a:gd name="T11" fmla="*/ 144 w 144"/>
              <a:gd name="T12" fmla="*/ 1728 h 1728"/>
            </a:gdLst>
            <a:ahLst/>
            <a:cxnLst>
              <a:cxn ang="T6">
                <a:pos x="T0" y="T1"/>
              </a:cxn>
              <a:cxn ang="T7">
                <a:pos x="T2" y="T3"/>
              </a:cxn>
              <a:cxn ang="T8">
                <a:pos x="T4" y="T5"/>
              </a:cxn>
            </a:cxnLst>
            <a:rect l="T9" t="T10" r="T11" b="T12"/>
            <a:pathLst>
              <a:path w="144" h="1728">
                <a:moveTo>
                  <a:pt x="0" y="1728"/>
                </a:moveTo>
                <a:lnTo>
                  <a:pt x="144" y="1728"/>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1" name="Freeform 92"/>
          <p:cNvSpPr>
            <a:spLocks/>
          </p:cNvSpPr>
          <p:nvPr/>
        </p:nvSpPr>
        <p:spPr bwMode="auto">
          <a:xfrm>
            <a:off x="304800" y="2895600"/>
            <a:ext cx="2209800" cy="1219200"/>
          </a:xfrm>
          <a:custGeom>
            <a:avLst/>
            <a:gdLst>
              <a:gd name="T0" fmla="*/ 2209800 w 1440"/>
              <a:gd name="T1" fmla="*/ 0 h 768"/>
              <a:gd name="T2" fmla="*/ 0 w 1440"/>
              <a:gd name="T3" fmla="*/ 0 h 768"/>
              <a:gd name="T4" fmla="*/ 0 w 1440"/>
              <a:gd name="T5" fmla="*/ 1219200 h 768"/>
              <a:gd name="T6" fmla="*/ 662940 w 1440"/>
              <a:gd name="T7" fmla="*/ 1219200 h 768"/>
              <a:gd name="T8" fmla="*/ 0 60000 65536"/>
              <a:gd name="T9" fmla="*/ 0 60000 65536"/>
              <a:gd name="T10" fmla="*/ 0 60000 65536"/>
              <a:gd name="T11" fmla="*/ 0 60000 65536"/>
              <a:gd name="T12" fmla="*/ 0 w 1440"/>
              <a:gd name="T13" fmla="*/ 0 h 768"/>
              <a:gd name="T14" fmla="*/ 1440 w 1440"/>
              <a:gd name="T15" fmla="*/ 768 h 768"/>
            </a:gdLst>
            <a:ahLst/>
            <a:cxnLst>
              <a:cxn ang="T8">
                <a:pos x="T0" y="T1"/>
              </a:cxn>
              <a:cxn ang="T9">
                <a:pos x="T2" y="T3"/>
              </a:cxn>
              <a:cxn ang="T10">
                <a:pos x="T4" y="T5"/>
              </a:cxn>
              <a:cxn ang="T11">
                <a:pos x="T6" y="T7"/>
              </a:cxn>
            </a:cxnLst>
            <a:rect l="T12" t="T13" r="T14" b="T15"/>
            <a:pathLst>
              <a:path w="1440" h="768">
                <a:moveTo>
                  <a:pt x="1440" y="0"/>
                </a:moveTo>
                <a:lnTo>
                  <a:pt x="0" y="0"/>
                </a:lnTo>
                <a:lnTo>
                  <a:pt x="0" y="768"/>
                </a:lnTo>
                <a:lnTo>
                  <a:pt x="432" y="76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2" name="Line 93"/>
          <p:cNvSpPr>
            <a:spLocks noChangeShapeType="1"/>
          </p:cNvSpPr>
          <p:nvPr/>
        </p:nvSpPr>
        <p:spPr bwMode="auto">
          <a:xfrm>
            <a:off x="685800" y="33528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3" name="Line 94"/>
          <p:cNvSpPr>
            <a:spLocks noChangeShapeType="1"/>
          </p:cNvSpPr>
          <p:nvPr/>
        </p:nvSpPr>
        <p:spPr bwMode="auto">
          <a:xfrm>
            <a:off x="1371600" y="38100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4" name="Freeform 95"/>
          <p:cNvSpPr>
            <a:spLocks/>
          </p:cNvSpPr>
          <p:nvPr/>
        </p:nvSpPr>
        <p:spPr bwMode="auto">
          <a:xfrm>
            <a:off x="609600" y="3810000"/>
            <a:ext cx="838200" cy="762000"/>
          </a:xfrm>
          <a:custGeom>
            <a:avLst/>
            <a:gdLst>
              <a:gd name="T0" fmla="*/ 838200 w 528"/>
              <a:gd name="T1" fmla="*/ 0 h 480"/>
              <a:gd name="T2" fmla="*/ 838200 w 528"/>
              <a:gd name="T3" fmla="*/ 533400 h 480"/>
              <a:gd name="T4" fmla="*/ 0 w 528"/>
              <a:gd name="T5" fmla="*/ 533400 h 480"/>
              <a:gd name="T6" fmla="*/ 0 w 528"/>
              <a:gd name="T7" fmla="*/ 762000 h 480"/>
              <a:gd name="T8" fmla="*/ 381000 w 528"/>
              <a:gd name="T9" fmla="*/ 762000 h 480"/>
              <a:gd name="T10" fmla="*/ 0 60000 65536"/>
              <a:gd name="T11" fmla="*/ 0 60000 65536"/>
              <a:gd name="T12" fmla="*/ 0 60000 65536"/>
              <a:gd name="T13" fmla="*/ 0 60000 65536"/>
              <a:gd name="T14" fmla="*/ 0 60000 65536"/>
              <a:gd name="T15" fmla="*/ 0 w 528"/>
              <a:gd name="T16" fmla="*/ 0 h 480"/>
              <a:gd name="T17" fmla="*/ 528 w 528"/>
              <a:gd name="T18" fmla="*/ 480 h 480"/>
            </a:gdLst>
            <a:ahLst/>
            <a:cxnLst>
              <a:cxn ang="T10">
                <a:pos x="T0" y="T1"/>
              </a:cxn>
              <a:cxn ang="T11">
                <a:pos x="T2" y="T3"/>
              </a:cxn>
              <a:cxn ang="T12">
                <a:pos x="T4" y="T5"/>
              </a:cxn>
              <a:cxn ang="T13">
                <a:pos x="T6" y="T7"/>
              </a:cxn>
              <a:cxn ang="T14">
                <a:pos x="T8" y="T9"/>
              </a:cxn>
            </a:cxnLst>
            <a:rect l="T15" t="T16" r="T17" b="T18"/>
            <a:pathLst>
              <a:path w="528" h="480">
                <a:moveTo>
                  <a:pt x="528" y="0"/>
                </a:moveTo>
                <a:lnTo>
                  <a:pt x="528" y="336"/>
                </a:lnTo>
                <a:lnTo>
                  <a:pt x="0" y="336"/>
                </a:lnTo>
                <a:lnTo>
                  <a:pt x="0" y="480"/>
                </a:lnTo>
                <a:lnTo>
                  <a:pt x="240" y="48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5" name="Line 96"/>
          <p:cNvSpPr>
            <a:spLocks noChangeShapeType="1"/>
          </p:cNvSpPr>
          <p:nvPr/>
        </p:nvSpPr>
        <p:spPr bwMode="auto">
          <a:xfrm>
            <a:off x="762000" y="5334000"/>
            <a:ext cx="228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6" name="Freeform 97"/>
          <p:cNvSpPr>
            <a:spLocks/>
          </p:cNvSpPr>
          <p:nvPr/>
        </p:nvSpPr>
        <p:spPr bwMode="auto">
          <a:xfrm>
            <a:off x="228600" y="5334000"/>
            <a:ext cx="228600" cy="685800"/>
          </a:xfrm>
          <a:custGeom>
            <a:avLst/>
            <a:gdLst>
              <a:gd name="T0" fmla="*/ 0 w 144"/>
              <a:gd name="T1" fmla="*/ 685800 h 432"/>
              <a:gd name="T2" fmla="*/ 0 w 144"/>
              <a:gd name="T3" fmla="*/ 0 h 432"/>
              <a:gd name="T4" fmla="*/ 228600 w 144"/>
              <a:gd name="T5" fmla="*/ 0 h 432"/>
              <a:gd name="T6" fmla="*/ 0 60000 65536"/>
              <a:gd name="T7" fmla="*/ 0 60000 65536"/>
              <a:gd name="T8" fmla="*/ 0 60000 65536"/>
              <a:gd name="T9" fmla="*/ 0 w 144"/>
              <a:gd name="T10" fmla="*/ 0 h 432"/>
              <a:gd name="T11" fmla="*/ 144 w 144"/>
              <a:gd name="T12" fmla="*/ 432 h 432"/>
            </a:gdLst>
            <a:ahLst/>
            <a:cxnLst>
              <a:cxn ang="T6">
                <a:pos x="T0" y="T1"/>
              </a:cxn>
              <a:cxn ang="T7">
                <a:pos x="T2" y="T3"/>
              </a:cxn>
              <a:cxn ang="T8">
                <a:pos x="T4" y="T5"/>
              </a:cxn>
            </a:cxnLst>
            <a:rect l="T9" t="T10" r="T11" b="T12"/>
            <a:pathLst>
              <a:path w="144" h="432">
                <a:moveTo>
                  <a:pt x="0" y="432"/>
                </a:moveTo>
                <a:lnTo>
                  <a:pt x="0" y="0"/>
                </a:lnTo>
                <a:lnTo>
                  <a:pt x="144"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7" name="Line 98"/>
          <p:cNvSpPr>
            <a:spLocks noChangeShapeType="1"/>
          </p:cNvSpPr>
          <p:nvPr/>
        </p:nvSpPr>
        <p:spPr bwMode="auto">
          <a:xfrm>
            <a:off x="1371600" y="4953000"/>
            <a:ext cx="304800" cy="1588"/>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18" name="Line 99"/>
          <p:cNvSpPr>
            <a:spLocks noChangeShapeType="1"/>
          </p:cNvSpPr>
          <p:nvPr/>
        </p:nvSpPr>
        <p:spPr bwMode="auto">
          <a:xfrm>
            <a:off x="1905000" y="44196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14419" name="Group 100"/>
          <p:cNvGrpSpPr>
            <a:grpSpLocks/>
          </p:cNvGrpSpPr>
          <p:nvPr/>
        </p:nvGrpSpPr>
        <p:grpSpPr bwMode="auto">
          <a:xfrm>
            <a:off x="3200400" y="2714625"/>
            <a:ext cx="838200" cy="333375"/>
            <a:chOff x="2640" y="1422"/>
            <a:chExt cx="528" cy="210"/>
          </a:xfrm>
        </p:grpSpPr>
        <p:sp>
          <p:nvSpPr>
            <p:cNvPr id="14470" name="Rectangle 101"/>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4471" name="Rectangle 102"/>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4472" name="Freeform 103"/>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4420" name="Rectangle 104"/>
          <p:cNvSpPr>
            <a:spLocks noChangeArrowheads="1"/>
          </p:cNvSpPr>
          <p:nvPr/>
        </p:nvSpPr>
        <p:spPr bwMode="auto">
          <a:xfrm>
            <a:off x="3200400" y="36576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14421" name="Group 105"/>
          <p:cNvGrpSpPr>
            <a:grpSpLocks/>
          </p:cNvGrpSpPr>
          <p:nvPr/>
        </p:nvGrpSpPr>
        <p:grpSpPr bwMode="auto">
          <a:xfrm>
            <a:off x="5508625" y="4267200"/>
            <a:ext cx="358775" cy="1219200"/>
            <a:chOff x="3518" y="2640"/>
            <a:chExt cx="226" cy="768"/>
          </a:xfrm>
        </p:grpSpPr>
        <p:sp>
          <p:nvSpPr>
            <p:cNvPr id="14467" name="Rectangle 106"/>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4468" name="Rectangle 107"/>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4469" name="Freeform 108"/>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4422" name="Group 109"/>
          <p:cNvGrpSpPr>
            <a:grpSpLocks/>
          </p:cNvGrpSpPr>
          <p:nvPr/>
        </p:nvGrpSpPr>
        <p:grpSpPr bwMode="auto">
          <a:xfrm>
            <a:off x="6372225" y="3657600"/>
            <a:ext cx="485775" cy="1143000"/>
            <a:chOff x="4009" y="2304"/>
            <a:chExt cx="306" cy="720"/>
          </a:xfrm>
        </p:grpSpPr>
        <p:sp>
          <p:nvSpPr>
            <p:cNvPr id="14464" name="Rectangle 110"/>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14465" name="Rectangle 111"/>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4466" name="Freeform 112"/>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4423" name="Group 113"/>
          <p:cNvGrpSpPr>
            <a:grpSpLocks/>
          </p:cNvGrpSpPr>
          <p:nvPr/>
        </p:nvGrpSpPr>
        <p:grpSpPr bwMode="auto">
          <a:xfrm>
            <a:off x="8404225" y="4038600"/>
            <a:ext cx="358775" cy="1600200"/>
            <a:chOff x="5294" y="2544"/>
            <a:chExt cx="226" cy="1008"/>
          </a:xfrm>
        </p:grpSpPr>
        <p:sp>
          <p:nvSpPr>
            <p:cNvPr id="14461" name="Rectangle 114"/>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4462" name="Rectangle 115"/>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4463" name="Freeform 116"/>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4424" name="Group 117"/>
          <p:cNvGrpSpPr>
            <a:grpSpLocks/>
          </p:cNvGrpSpPr>
          <p:nvPr/>
        </p:nvGrpSpPr>
        <p:grpSpPr bwMode="auto">
          <a:xfrm>
            <a:off x="6981825" y="4848225"/>
            <a:ext cx="1146175" cy="1181100"/>
            <a:chOff x="4398" y="3054"/>
            <a:chExt cx="722" cy="744"/>
          </a:xfrm>
        </p:grpSpPr>
        <p:sp>
          <p:nvSpPr>
            <p:cNvPr id="14455" name="Rectangle 118"/>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4456" name="Rectangle 119"/>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14457" name="Rectangle 120"/>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14458" name="Rectangle 121"/>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4459" name="Line 122"/>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460" name="Line 123"/>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14425" name="Line 124"/>
          <p:cNvSpPr>
            <a:spLocks noChangeShapeType="1"/>
          </p:cNvSpPr>
          <p:nvPr/>
        </p:nvSpPr>
        <p:spPr bwMode="auto">
          <a:xfrm>
            <a:off x="3429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426" name="Line 125"/>
          <p:cNvSpPr>
            <a:spLocks noChangeShapeType="1"/>
          </p:cNvSpPr>
          <p:nvPr/>
        </p:nvSpPr>
        <p:spPr bwMode="auto">
          <a:xfrm>
            <a:off x="3810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427" name="Freeform 126"/>
          <p:cNvSpPr>
            <a:spLocks/>
          </p:cNvSpPr>
          <p:nvPr/>
        </p:nvSpPr>
        <p:spPr bwMode="auto">
          <a:xfrm>
            <a:off x="2895600" y="23622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28" name="Line 127"/>
          <p:cNvSpPr>
            <a:spLocks noChangeShapeType="1"/>
          </p:cNvSpPr>
          <p:nvPr/>
        </p:nvSpPr>
        <p:spPr bwMode="auto">
          <a:xfrm>
            <a:off x="3352800" y="34290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29" name="Line 128"/>
          <p:cNvSpPr>
            <a:spLocks noChangeShapeType="1"/>
          </p:cNvSpPr>
          <p:nvPr/>
        </p:nvSpPr>
        <p:spPr bwMode="auto">
          <a:xfrm>
            <a:off x="3657600" y="30480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30" name="Line 129"/>
          <p:cNvSpPr>
            <a:spLocks noChangeShapeType="1"/>
          </p:cNvSpPr>
          <p:nvPr/>
        </p:nvSpPr>
        <p:spPr bwMode="auto">
          <a:xfrm>
            <a:off x="4038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31" name="Line 130"/>
          <p:cNvSpPr>
            <a:spLocks noChangeShapeType="1"/>
          </p:cNvSpPr>
          <p:nvPr/>
        </p:nvSpPr>
        <p:spPr bwMode="auto">
          <a:xfrm>
            <a:off x="4419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32" name="Rectangle 131"/>
          <p:cNvSpPr>
            <a:spLocks noChangeArrowheads="1"/>
          </p:cNvSpPr>
          <p:nvPr/>
        </p:nvSpPr>
        <p:spPr bwMode="auto">
          <a:xfrm>
            <a:off x="4213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4433" name="Line 132"/>
          <p:cNvSpPr>
            <a:spLocks noChangeShapeType="1"/>
          </p:cNvSpPr>
          <p:nvPr/>
        </p:nvSpPr>
        <p:spPr bwMode="auto">
          <a:xfrm>
            <a:off x="4648200" y="39624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4" name="Freeform 133"/>
          <p:cNvSpPr>
            <a:spLocks/>
          </p:cNvSpPr>
          <p:nvPr/>
        </p:nvSpPr>
        <p:spPr bwMode="auto">
          <a:xfrm>
            <a:off x="5410200" y="2635250"/>
            <a:ext cx="1066800" cy="1066800"/>
          </a:xfrm>
          <a:custGeom>
            <a:avLst/>
            <a:gdLst>
              <a:gd name="T0" fmla="*/ 1066800 w 672"/>
              <a:gd name="T1" fmla="*/ 1066800 h 672"/>
              <a:gd name="T2" fmla="*/ 1066800 w 672"/>
              <a:gd name="T3" fmla="*/ 457200 h 672"/>
              <a:gd name="T4" fmla="*/ 0 w 672"/>
              <a:gd name="T5" fmla="*/ 457200 h 672"/>
              <a:gd name="T6" fmla="*/ 0 w 672"/>
              <a:gd name="T7" fmla="*/ 0 h 672"/>
              <a:gd name="T8" fmla="*/ 0 60000 65536"/>
              <a:gd name="T9" fmla="*/ 0 60000 65536"/>
              <a:gd name="T10" fmla="*/ 0 60000 65536"/>
              <a:gd name="T11" fmla="*/ 0 60000 65536"/>
              <a:gd name="T12" fmla="*/ 0 w 672"/>
              <a:gd name="T13" fmla="*/ 0 h 672"/>
              <a:gd name="T14" fmla="*/ 672 w 672"/>
              <a:gd name="T15" fmla="*/ 672 h 672"/>
            </a:gdLst>
            <a:ahLst/>
            <a:cxnLst>
              <a:cxn ang="T8">
                <a:pos x="T0" y="T1"/>
              </a:cxn>
              <a:cxn ang="T9">
                <a:pos x="T2" y="T3"/>
              </a:cxn>
              <a:cxn ang="T10">
                <a:pos x="T4" y="T5"/>
              </a:cxn>
              <a:cxn ang="T11">
                <a:pos x="T6" y="T7"/>
              </a:cxn>
            </a:cxnLst>
            <a:rect l="T12" t="T13" r="T14" b="T15"/>
            <a:pathLst>
              <a:path w="672" h="672">
                <a:moveTo>
                  <a:pt x="672" y="672"/>
                </a:moveTo>
                <a:lnTo>
                  <a:pt x="672" y="288"/>
                </a:lnTo>
                <a:lnTo>
                  <a:pt x="0" y="288"/>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5" name="Line 134"/>
          <p:cNvSpPr>
            <a:spLocks noChangeShapeType="1"/>
          </p:cNvSpPr>
          <p:nvPr/>
        </p:nvSpPr>
        <p:spPr bwMode="auto">
          <a:xfrm>
            <a:off x="6705600" y="2628900"/>
            <a:ext cx="0" cy="12192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6" name="Line 135"/>
          <p:cNvSpPr>
            <a:spLocks noChangeShapeType="1"/>
          </p:cNvSpPr>
          <p:nvPr/>
        </p:nvSpPr>
        <p:spPr bwMode="auto">
          <a:xfrm>
            <a:off x="4648200" y="44958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7" name="Line 136"/>
          <p:cNvSpPr>
            <a:spLocks noChangeShapeType="1"/>
          </p:cNvSpPr>
          <p:nvPr/>
        </p:nvSpPr>
        <p:spPr bwMode="auto">
          <a:xfrm>
            <a:off x="5867400" y="46482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8" name="Freeform 137"/>
          <p:cNvSpPr>
            <a:spLocks/>
          </p:cNvSpPr>
          <p:nvPr/>
        </p:nvSpPr>
        <p:spPr bwMode="auto">
          <a:xfrm>
            <a:off x="5181600" y="44958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39" name="Line 138"/>
          <p:cNvSpPr>
            <a:spLocks noChangeShapeType="1"/>
          </p:cNvSpPr>
          <p:nvPr/>
        </p:nvSpPr>
        <p:spPr bwMode="auto">
          <a:xfrm>
            <a:off x="48768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0" name="Line 139"/>
          <p:cNvSpPr>
            <a:spLocks noChangeShapeType="1"/>
          </p:cNvSpPr>
          <p:nvPr/>
        </p:nvSpPr>
        <p:spPr bwMode="auto">
          <a:xfrm>
            <a:off x="38100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1" name="Line 140"/>
          <p:cNvSpPr>
            <a:spLocks noChangeShapeType="1"/>
          </p:cNvSpPr>
          <p:nvPr/>
        </p:nvSpPr>
        <p:spPr bwMode="auto">
          <a:xfrm flipH="1">
            <a:off x="34290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42" name="Line 141"/>
          <p:cNvSpPr>
            <a:spLocks noChangeShapeType="1"/>
          </p:cNvSpPr>
          <p:nvPr/>
        </p:nvSpPr>
        <p:spPr bwMode="auto">
          <a:xfrm>
            <a:off x="35052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43" name="Line 142"/>
          <p:cNvSpPr>
            <a:spLocks noChangeShapeType="1"/>
          </p:cNvSpPr>
          <p:nvPr/>
        </p:nvSpPr>
        <p:spPr bwMode="auto">
          <a:xfrm>
            <a:off x="3505200" y="46482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44" name="Line 143"/>
          <p:cNvSpPr>
            <a:spLocks noChangeShapeType="1"/>
          </p:cNvSpPr>
          <p:nvPr/>
        </p:nvSpPr>
        <p:spPr bwMode="auto">
          <a:xfrm flipV="1">
            <a:off x="4724400" y="5943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5" name="Line 144"/>
          <p:cNvSpPr>
            <a:spLocks noChangeShapeType="1"/>
          </p:cNvSpPr>
          <p:nvPr/>
        </p:nvSpPr>
        <p:spPr bwMode="auto">
          <a:xfrm flipV="1">
            <a:off x="5715000" y="5410200"/>
            <a:ext cx="0" cy="9144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6" name="Line 145"/>
          <p:cNvSpPr>
            <a:spLocks noChangeShapeType="1"/>
          </p:cNvSpPr>
          <p:nvPr/>
        </p:nvSpPr>
        <p:spPr bwMode="auto">
          <a:xfrm flipH="1">
            <a:off x="6781800" y="58674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47" name="Line 146"/>
          <p:cNvSpPr>
            <a:spLocks noChangeShapeType="1"/>
          </p:cNvSpPr>
          <p:nvPr/>
        </p:nvSpPr>
        <p:spPr bwMode="auto">
          <a:xfrm>
            <a:off x="6858000" y="42672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8" name="Line 147"/>
          <p:cNvSpPr>
            <a:spLocks noChangeShapeType="1"/>
          </p:cNvSpPr>
          <p:nvPr/>
        </p:nvSpPr>
        <p:spPr bwMode="auto">
          <a:xfrm>
            <a:off x="7848600" y="42672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49" name="Line 148"/>
          <p:cNvSpPr>
            <a:spLocks noChangeShapeType="1"/>
          </p:cNvSpPr>
          <p:nvPr/>
        </p:nvSpPr>
        <p:spPr bwMode="auto">
          <a:xfrm flipH="1">
            <a:off x="7086600" y="4191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4450" name="Freeform 149"/>
          <p:cNvSpPr>
            <a:spLocks/>
          </p:cNvSpPr>
          <p:nvPr/>
        </p:nvSpPr>
        <p:spPr bwMode="auto">
          <a:xfrm>
            <a:off x="2667000" y="41148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51" name="Line 150"/>
          <p:cNvSpPr>
            <a:spLocks noChangeShapeType="1"/>
          </p:cNvSpPr>
          <p:nvPr/>
        </p:nvSpPr>
        <p:spPr bwMode="auto">
          <a:xfrm>
            <a:off x="8153400" y="54102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4452" name="Line 151"/>
          <p:cNvSpPr>
            <a:spLocks noChangeShapeType="1"/>
          </p:cNvSpPr>
          <p:nvPr/>
        </p:nvSpPr>
        <p:spPr bwMode="auto">
          <a:xfrm flipV="1">
            <a:off x="2165350" y="48133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53" name="Line 152"/>
          <p:cNvSpPr>
            <a:spLocks noChangeShapeType="1"/>
          </p:cNvSpPr>
          <p:nvPr/>
        </p:nvSpPr>
        <p:spPr bwMode="auto">
          <a:xfrm>
            <a:off x="2241550" y="48133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4454" name="Line 153"/>
          <p:cNvSpPr>
            <a:spLocks noChangeShapeType="1"/>
          </p:cNvSpPr>
          <p:nvPr/>
        </p:nvSpPr>
        <p:spPr bwMode="auto">
          <a:xfrm>
            <a:off x="2241550" y="4978400"/>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00100" y="228600"/>
            <a:ext cx="7793038" cy="474663"/>
          </a:xfrm>
          <a:noFill/>
        </p:spPr>
        <p:txBody>
          <a:bodyPr/>
          <a:lstStyle/>
          <a:p>
            <a:r>
              <a:rPr lang="en-US"/>
              <a:t>An Abstract View of the Implementation</a:t>
            </a:r>
          </a:p>
        </p:txBody>
      </p:sp>
      <p:sp>
        <p:nvSpPr>
          <p:cNvPr id="15363" name="Rectangle 3"/>
          <p:cNvSpPr>
            <a:spLocks noChangeArrowheads="1"/>
          </p:cNvSpPr>
          <p:nvPr/>
        </p:nvSpPr>
        <p:spPr bwMode="auto">
          <a:xfrm>
            <a:off x="8407400" y="3173413"/>
            <a:ext cx="660400" cy="6985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a:t>
            </a:r>
          </a:p>
          <a:p>
            <a:r>
              <a:rPr lang="en-US" sz="2000">
                <a:solidFill>
                  <a:schemeClr val="tx1"/>
                </a:solidFill>
                <a:latin typeface="Times" charset="0"/>
              </a:rPr>
              <a:t>Out</a:t>
            </a:r>
          </a:p>
        </p:txBody>
      </p:sp>
      <p:sp>
        <p:nvSpPr>
          <p:cNvPr id="15364" name="AutoShape 4"/>
          <p:cNvSpPr>
            <a:spLocks noChangeArrowheads="1"/>
          </p:cNvSpPr>
          <p:nvPr/>
        </p:nvSpPr>
        <p:spPr bwMode="auto">
          <a:xfrm>
            <a:off x="254000" y="2921000"/>
            <a:ext cx="6223000" cy="2781300"/>
          </a:xfrm>
          <a:prstGeom prst="roundRect">
            <a:avLst>
              <a:gd name="adj" fmla="val 12495"/>
            </a:avLst>
          </a:prstGeom>
          <a:noFill/>
          <a:ln w="25400">
            <a:solidFill>
              <a:schemeClr val="accent2"/>
            </a:solidFill>
            <a:prstDash val="dash"/>
            <a:round/>
            <a:headEnd/>
            <a:tailEnd/>
          </a:ln>
        </p:spPr>
        <p:txBody>
          <a:bodyPr wrap="none" anchor="ctr">
            <a:prstTxWarp prst="textNoShape">
              <a:avLst/>
            </a:prstTxWarp>
          </a:bodyPr>
          <a:lstStyle/>
          <a:p>
            <a:endParaRPr lang="en-US"/>
          </a:p>
        </p:txBody>
      </p:sp>
      <p:sp>
        <p:nvSpPr>
          <p:cNvPr id="15365" name="AutoShape 5"/>
          <p:cNvSpPr>
            <a:spLocks noChangeArrowheads="1"/>
          </p:cNvSpPr>
          <p:nvPr/>
        </p:nvSpPr>
        <p:spPr bwMode="auto">
          <a:xfrm>
            <a:off x="2527300" y="1016000"/>
            <a:ext cx="6146800" cy="1333500"/>
          </a:xfrm>
          <a:prstGeom prst="roundRect">
            <a:avLst>
              <a:gd name="adj" fmla="val 12495"/>
            </a:avLst>
          </a:prstGeom>
          <a:noFill/>
          <a:ln w="25400">
            <a:solidFill>
              <a:schemeClr val="accent2"/>
            </a:solidFill>
            <a:prstDash val="dash"/>
            <a:round/>
            <a:headEnd/>
            <a:tailEnd/>
          </a:ln>
        </p:spPr>
        <p:txBody>
          <a:bodyPr wrap="none" anchor="ctr">
            <a:prstTxWarp prst="textNoShape">
              <a:avLst/>
            </a:prstTxWarp>
          </a:bodyPr>
          <a:lstStyle/>
          <a:p>
            <a:endParaRPr lang="en-US"/>
          </a:p>
        </p:txBody>
      </p:sp>
      <p:sp>
        <p:nvSpPr>
          <p:cNvPr id="15366" name="Line 6"/>
          <p:cNvSpPr>
            <a:spLocks noChangeShapeType="1"/>
          </p:cNvSpPr>
          <p:nvPr/>
        </p:nvSpPr>
        <p:spPr bwMode="auto">
          <a:xfrm>
            <a:off x="3941763" y="4300538"/>
            <a:ext cx="11176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367" name="Rectangle 7"/>
          <p:cNvSpPr>
            <a:spLocks noChangeArrowheads="1"/>
          </p:cNvSpPr>
          <p:nvPr/>
        </p:nvSpPr>
        <p:spPr bwMode="auto">
          <a:xfrm>
            <a:off x="2590800" y="46355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5368" name="Rectangle 8"/>
          <p:cNvSpPr>
            <a:spLocks noChangeArrowheads="1"/>
          </p:cNvSpPr>
          <p:nvPr/>
        </p:nvSpPr>
        <p:spPr bwMode="auto">
          <a:xfrm>
            <a:off x="2590800" y="3232150"/>
            <a:ext cx="1298575" cy="1263650"/>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5369" name="Line 9"/>
          <p:cNvSpPr>
            <a:spLocks noChangeShapeType="1"/>
          </p:cNvSpPr>
          <p:nvPr/>
        </p:nvSpPr>
        <p:spPr bwMode="auto">
          <a:xfrm>
            <a:off x="2786063" y="2249488"/>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370" name="Line 10"/>
          <p:cNvSpPr>
            <a:spLocks noChangeShapeType="1"/>
          </p:cNvSpPr>
          <p:nvPr/>
        </p:nvSpPr>
        <p:spPr bwMode="auto">
          <a:xfrm flipV="1">
            <a:off x="2716213" y="2651125"/>
            <a:ext cx="188912"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371" name="Rectangle 11"/>
          <p:cNvSpPr>
            <a:spLocks noChangeArrowheads="1"/>
          </p:cNvSpPr>
          <p:nvPr/>
        </p:nvSpPr>
        <p:spPr bwMode="auto">
          <a:xfrm>
            <a:off x="2566988" y="2505075"/>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5372" name="Rectangle 12"/>
          <p:cNvSpPr>
            <a:spLocks noChangeArrowheads="1"/>
          </p:cNvSpPr>
          <p:nvPr/>
        </p:nvSpPr>
        <p:spPr bwMode="auto">
          <a:xfrm>
            <a:off x="2590800" y="3200400"/>
            <a:ext cx="533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Rw</a:t>
            </a:r>
          </a:p>
        </p:txBody>
      </p:sp>
      <p:sp>
        <p:nvSpPr>
          <p:cNvPr id="15373" name="Rectangle 13"/>
          <p:cNvSpPr>
            <a:spLocks noChangeArrowheads="1"/>
          </p:cNvSpPr>
          <p:nvPr/>
        </p:nvSpPr>
        <p:spPr bwMode="auto">
          <a:xfrm>
            <a:off x="3014663" y="3200400"/>
            <a:ext cx="463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Ra</a:t>
            </a:r>
          </a:p>
        </p:txBody>
      </p:sp>
      <p:sp>
        <p:nvSpPr>
          <p:cNvPr id="15374" name="Rectangle 14"/>
          <p:cNvSpPr>
            <a:spLocks noChangeArrowheads="1"/>
          </p:cNvSpPr>
          <p:nvPr/>
        </p:nvSpPr>
        <p:spPr bwMode="auto">
          <a:xfrm>
            <a:off x="3441700" y="3200400"/>
            <a:ext cx="477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Rb</a:t>
            </a:r>
          </a:p>
        </p:txBody>
      </p:sp>
      <p:sp>
        <p:nvSpPr>
          <p:cNvPr id="15375" name="Rectangle 15"/>
          <p:cNvSpPr>
            <a:spLocks noChangeArrowheads="1"/>
          </p:cNvSpPr>
          <p:nvPr/>
        </p:nvSpPr>
        <p:spPr bwMode="auto">
          <a:xfrm>
            <a:off x="2703513" y="3644900"/>
            <a:ext cx="1084262"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90000"/>
              </a:lnSpc>
            </a:pPr>
            <a:r>
              <a:rPr lang="en-US" sz="2000" b="1">
                <a:solidFill>
                  <a:schemeClr val="tx1"/>
                </a:solidFill>
                <a:latin typeface="Times" charset="0"/>
              </a:rPr>
              <a:t>Register</a:t>
            </a:r>
          </a:p>
          <a:p>
            <a:pPr algn="ctr">
              <a:lnSpc>
                <a:spcPct val="90000"/>
              </a:lnSpc>
            </a:pPr>
            <a:r>
              <a:rPr lang="en-US" sz="2000" b="1">
                <a:solidFill>
                  <a:schemeClr val="tx1"/>
                </a:solidFill>
                <a:latin typeface="Times" charset="0"/>
              </a:rPr>
              <a:t>File</a:t>
            </a:r>
          </a:p>
        </p:txBody>
      </p:sp>
      <p:sp>
        <p:nvSpPr>
          <p:cNvPr id="15376" name="Rectangle 16"/>
          <p:cNvSpPr>
            <a:spLocks noChangeArrowheads="1"/>
          </p:cNvSpPr>
          <p:nvPr/>
        </p:nvSpPr>
        <p:spPr bwMode="auto">
          <a:xfrm>
            <a:off x="2409825" y="2276475"/>
            <a:ext cx="477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Rd</a:t>
            </a:r>
          </a:p>
        </p:txBody>
      </p:sp>
      <p:sp>
        <p:nvSpPr>
          <p:cNvPr id="15377" name="Rectangle 17"/>
          <p:cNvSpPr>
            <a:spLocks noChangeArrowheads="1"/>
          </p:cNvSpPr>
          <p:nvPr/>
        </p:nvSpPr>
        <p:spPr bwMode="auto">
          <a:xfrm>
            <a:off x="6454775" y="4191000"/>
            <a:ext cx="784225" cy="638175"/>
          </a:xfrm>
          <a:prstGeom prst="rect">
            <a:avLst/>
          </a:prstGeom>
          <a:noFill/>
          <a:ln w="12700">
            <a:noFill/>
            <a:miter lim="800000"/>
            <a:headEnd/>
            <a:tailEnd/>
          </a:ln>
        </p:spPr>
        <p:txBody>
          <a:bodyPr lIns="90488" tIns="44450" rIns="90488" bIns="44450">
            <a:prstTxWarp prst="textNoShape">
              <a:avLst/>
            </a:prstTxWarp>
            <a:spAutoFit/>
          </a:bodyPr>
          <a:lstStyle/>
          <a:p>
            <a:pPr algn="ctr">
              <a:lnSpc>
                <a:spcPct val="90000"/>
              </a:lnSpc>
            </a:pPr>
            <a:r>
              <a:rPr lang="en-US" sz="2000">
                <a:solidFill>
                  <a:schemeClr val="tx1"/>
                </a:solidFill>
                <a:latin typeface="Times" charset="0"/>
              </a:rPr>
              <a:t>Data In</a:t>
            </a:r>
          </a:p>
        </p:txBody>
      </p:sp>
      <p:sp>
        <p:nvSpPr>
          <p:cNvPr id="15378" name="Rectangle 18"/>
          <p:cNvSpPr>
            <a:spLocks noChangeArrowheads="1"/>
          </p:cNvSpPr>
          <p:nvPr/>
        </p:nvSpPr>
        <p:spPr bwMode="auto">
          <a:xfrm>
            <a:off x="7188200" y="3335338"/>
            <a:ext cx="1201738" cy="1087437"/>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5379" name="Line 19"/>
          <p:cNvSpPr>
            <a:spLocks noChangeShapeType="1"/>
          </p:cNvSpPr>
          <p:nvPr/>
        </p:nvSpPr>
        <p:spPr bwMode="auto">
          <a:xfrm flipV="1">
            <a:off x="5562600" y="3733800"/>
            <a:ext cx="1600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380" name="Rectangle 20"/>
          <p:cNvSpPr>
            <a:spLocks noChangeArrowheads="1"/>
          </p:cNvSpPr>
          <p:nvPr/>
        </p:nvSpPr>
        <p:spPr bwMode="auto">
          <a:xfrm>
            <a:off x="6459538" y="3124200"/>
            <a:ext cx="703262"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a:solidFill>
                  <a:schemeClr val="tx1"/>
                </a:solidFill>
                <a:latin typeface="Times" charset="0"/>
              </a:rPr>
              <a:t>Data</a:t>
            </a:r>
          </a:p>
          <a:p>
            <a:pPr algn="ctr">
              <a:lnSpc>
                <a:spcPct val="80000"/>
              </a:lnSpc>
            </a:pPr>
            <a:r>
              <a:rPr lang="en-US" sz="2000">
                <a:solidFill>
                  <a:schemeClr val="tx1"/>
                </a:solidFill>
                <a:latin typeface="Times" charset="0"/>
              </a:rPr>
              <a:t>Addr</a:t>
            </a:r>
          </a:p>
        </p:txBody>
      </p:sp>
      <p:sp>
        <p:nvSpPr>
          <p:cNvPr id="15381" name="Rectangle 21"/>
          <p:cNvSpPr>
            <a:spLocks noChangeArrowheads="1"/>
          </p:cNvSpPr>
          <p:nvPr/>
        </p:nvSpPr>
        <p:spPr bwMode="auto">
          <a:xfrm>
            <a:off x="7229475" y="3429000"/>
            <a:ext cx="1111250" cy="822325"/>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Ideal</a:t>
            </a:r>
          </a:p>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5382" name="Rectangle 22"/>
          <p:cNvSpPr>
            <a:spLocks noChangeArrowheads="1"/>
          </p:cNvSpPr>
          <p:nvPr/>
        </p:nvSpPr>
        <p:spPr bwMode="auto">
          <a:xfrm>
            <a:off x="990600" y="1397000"/>
            <a:ext cx="1382713" cy="1201738"/>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5383" name="Line 23"/>
          <p:cNvSpPr>
            <a:spLocks noChangeShapeType="1"/>
          </p:cNvSpPr>
          <p:nvPr/>
        </p:nvSpPr>
        <p:spPr bwMode="auto">
          <a:xfrm>
            <a:off x="2411413" y="2243138"/>
            <a:ext cx="1354137"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384" name="Rectangle 24"/>
          <p:cNvSpPr>
            <a:spLocks noChangeArrowheads="1"/>
          </p:cNvSpPr>
          <p:nvPr/>
        </p:nvSpPr>
        <p:spPr bwMode="auto">
          <a:xfrm>
            <a:off x="2681288" y="1908175"/>
            <a:ext cx="1281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Instruction</a:t>
            </a:r>
          </a:p>
        </p:txBody>
      </p:sp>
      <p:sp>
        <p:nvSpPr>
          <p:cNvPr id="15385" name="Line 25"/>
          <p:cNvSpPr>
            <a:spLocks noChangeShapeType="1"/>
          </p:cNvSpPr>
          <p:nvPr/>
        </p:nvSpPr>
        <p:spPr bwMode="auto">
          <a:xfrm>
            <a:off x="1930400" y="2628900"/>
            <a:ext cx="0" cy="127000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15386" name="Rectangle 26"/>
          <p:cNvSpPr>
            <a:spLocks noChangeArrowheads="1"/>
          </p:cNvSpPr>
          <p:nvPr/>
        </p:nvSpPr>
        <p:spPr bwMode="auto">
          <a:xfrm>
            <a:off x="600075" y="2590800"/>
            <a:ext cx="1281113" cy="698500"/>
          </a:xfrm>
          <a:prstGeom prst="rect">
            <a:avLst/>
          </a:prstGeom>
          <a:noFill/>
          <a:ln w="12700">
            <a:noFill/>
            <a:miter lim="800000"/>
            <a:headEnd/>
            <a:tailEnd/>
          </a:ln>
        </p:spPr>
        <p:txBody>
          <a:bodyPr wrap="none" lIns="90488" tIns="44450" rIns="90488" bIns="44450">
            <a:prstTxWarp prst="textNoShape">
              <a:avLst/>
            </a:prstTxWarp>
            <a:spAutoFit/>
          </a:bodyPr>
          <a:lstStyle/>
          <a:p>
            <a:pPr algn="r"/>
            <a:r>
              <a:rPr lang="en-US" sz="2000">
                <a:latin typeface="Times" charset="0"/>
              </a:rPr>
              <a:t>Instruction</a:t>
            </a:r>
          </a:p>
          <a:p>
            <a:pPr algn="r"/>
            <a:r>
              <a:rPr lang="en-US" sz="2000">
                <a:latin typeface="Times" charset="0"/>
              </a:rPr>
              <a:t>Address</a:t>
            </a:r>
          </a:p>
        </p:txBody>
      </p:sp>
      <p:sp>
        <p:nvSpPr>
          <p:cNvPr id="15387" name="Rectangle 27"/>
          <p:cNvSpPr>
            <a:spLocks noChangeArrowheads="1"/>
          </p:cNvSpPr>
          <p:nvPr/>
        </p:nvSpPr>
        <p:spPr bwMode="auto">
          <a:xfrm>
            <a:off x="990600" y="1552575"/>
            <a:ext cx="1395413" cy="912813"/>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90000"/>
              </a:lnSpc>
            </a:pPr>
            <a:r>
              <a:rPr lang="en-US" sz="2000" b="1">
                <a:solidFill>
                  <a:schemeClr val="tx1"/>
                </a:solidFill>
                <a:latin typeface="Times" charset="0"/>
              </a:rPr>
              <a:t>Ideal</a:t>
            </a:r>
          </a:p>
          <a:p>
            <a:pPr algn="ctr">
              <a:lnSpc>
                <a:spcPct val="90000"/>
              </a:lnSpc>
            </a:pPr>
            <a:r>
              <a:rPr lang="en-US" sz="2000" b="1">
                <a:solidFill>
                  <a:schemeClr val="tx1"/>
                </a:solidFill>
                <a:latin typeface="Times" charset="0"/>
              </a:rPr>
              <a:t>Instruction</a:t>
            </a:r>
          </a:p>
          <a:p>
            <a:pPr algn="ctr">
              <a:lnSpc>
                <a:spcPct val="90000"/>
              </a:lnSpc>
            </a:pPr>
            <a:r>
              <a:rPr lang="en-US" sz="2000" b="1">
                <a:solidFill>
                  <a:schemeClr val="tx1"/>
                </a:solidFill>
                <a:latin typeface="Times" charset="0"/>
              </a:rPr>
              <a:t>Memory</a:t>
            </a:r>
          </a:p>
        </p:txBody>
      </p:sp>
      <p:sp>
        <p:nvSpPr>
          <p:cNvPr id="15388" name="Rectangle 28"/>
          <p:cNvSpPr>
            <a:spLocks noChangeArrowheads="1"/>
          </p:cNvSpPr>
          <p:nvPr/>
        </p:nvSpPr>
        <p:spPr bwMode="auto">
          <a:xfrm>
            <a:off x="1343025" y="3317875"/>
            <a:ext cx="263525" cy="1187450"/>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5389" name="Rectangle 29"/>
          <p:cNvSpPr>
            <a:spLocks noChangeArrowheads="1"/>
          </p:cNvSpPr>
          <p:nvPr/>
        </p:nvSpPr>
        <p:spPr bwMode="auto">
          <a:xfrm rot="-5400000">
            <a:off x="1235869" y="3694907"/>
            <a:ext cx="4857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a:t>
            </a:r>
          </a:p>
        </p:txBody>
      </p:sp>
      <p:sp>
        <p:nvSpPr>
          <p:cNvPr id="15390" name="Line 30"/>
          <p:cNvSpPr>
            <a:spLocks noChangeShapeType="1"/>
          </p:cNvSpPr>
          <p:nvPr/>
        </p:nvSpPr>
        <p:spPr bwMode="auto">
          <a:xfrm>
            <a:off x="3243263" y="2249488"/>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391" name="Line 31"/>
          <p:cNvSpPr>
            <a:spLocks noChangeShapeType="1"/>
          </p:cNvSpPr>
          <p:nvPr/>
        </p:nvSpPr>
        <p:spPr bwMode="auto">
          <a:xfrm flipV="1">
            <a:off x="3173413" y="2651125"/>
            <a:ext cx="188912"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392" name="Rectangle 32"/>
          <p:cNvSpPr>
            <a:spLocks noChangeArrowheads="1"/>
          </p:cNvSpPr>
          <p:nvPr/>
        </p:nvSpPr>
        <p:spPr bwMode="auto">
          <a:xfrm>
            <a:off x="3024188" y="2505075"/>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5393" name="Rectangle 33"/>
          <p:cNvSpPr>
            <a:spLocks noChangeArrowheads="1"/>
          </p:cNvSpPr>
          <p:nvPr/>
        </p:nvSpPr>
        <p:spPr bwMode="auto">
          <a:xfrm>
            <a:off x="2867025" y="2276475"/>
            <a:ext cx="449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Rs</a:t>
            </a:r>
          </a:p>
        </p:txBody>
      </p:sp>
      <p:sp>
        <p:nvSpPr>
          <p:cNvPr id="15394" name="Line 34"/>
          <p:cNvSpPr>
            <a:spLocks noChangeShapeType="1"/>
          </p:cNvSpPr>
          <p:nvPr/>
        </p:nvSpPr>
        <p:spPr bwMode="auto">
          <a:xfrm>
            <a:off x="3776663" y="2249488"/>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395" name="Line 35"/>
          <p:cNvSpPr>
            <a:spLocks noChangeShapeType="1"/>
          </p:cNvSpPr>
          <p:nvPr/>
        </p:nvSpPr>
        <p:spPr bwMode="auto">
          <a:xfrm flipV="1">
            <a:off x="3706813" y="2651125"/>
            <a:ext cx="188912"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396" name="Rectangle 36"/>
          <p:cNvSpPr>
            <a:spLocks noChangeArrowheads="1"/>
          </p:cNvSpPr>
          <p:nvPr/>
        </p:nvSpPr>
        <p:spPr bwMode="auto">
          <a:xfrm>
            <a:off x="3557588" y="2505075"/>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5397" name="Rectangle 37"/>
          <p:cNvSpPr>
            <a:spLocks noChangeArrowheads="1"/>
          </p:cNvSpPr>
          <p:nvPr/>
        </p:nvSpPr>
        <p:spPr bwMode="auto">
          <a:xfrm>
            <a:off x="3400425" y="2276475"/>
            <a:ext cx="42068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Rt</a:t>
            </a:r>
          </a:p>
        </p:txBody>
      </p:sp>
      <p:sp>
        <p:nvSpPr>
          <p:cNvPr id="15398" name="Line 38"/>
          <p:cNvSpPr>
            <a:spLocks noChangeShapeType="1"/>
          </p:cNvSpPr>
          <p:nvPr/>
        </p:nvSpPr>
        <p:spPr bwMode="auto">
          <a:xfrm>
            <a:off x="3941763" y="3386138"/>
            <a:ext cx="11176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399" name="Line 39"/>
          <p:cNvSpPr>
            <a:spLocks noChangeShapeType="1"/>
          </p:cNvSpPr>
          <p:nvPr/>
        </p:nvSpPr>
        <p:spPr bwMode="auto">
          <a:xfrm>
            <a:off x="4343400" y="4292600"/>
            <a:ext cx="0" cy="279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00" name="Line 40"/>
          <p:cNvSpPr>
            <a:spLocks noChangeShapeType="1"/>
          </p:cNvSpPr>
          <p:nvPr/>
        </p:nvSpPr>
        <p:spPr bwMode="auto">
          <a:xfrm flipV="1">
            <a:off x="4343400" y="4572000"/>
            <a:ext cx="1371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01" name="Line 41"/>
          <p:cNvSpPr>
            <a:spLocks noChangeShapeType="1"/>
          </p:cNvSpPr>
          <p:nvPr/>
        </p:nvSpPr>
        <p:spPr bwMode="auto">
          <a:xfrm flipV="1">
            <a:off x="5715000" y="4191000"/>
            <a:ext cx="14478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402" name="Line 42"/>
          <p:cNvSpPr>
            <a:spLocks noChangeShapeType="1"/>
          </p:cNvSpPr>
          <p:nvPr/>
        </p:nvSpPr>
        <p:spPr bwMode="auto">
          <a:xfrm flipH="1">
            <a:off x="5715000" y="4191000"/>
            <a:ext cx="0" cy="381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03" name="Line 43"/>
          <p:cNvSpPr>
            <a:spLocks noChangeShapeType="1"/>
          </p:cNvSpPr>
          <p:nvPr/>
        </p:nvSpPr>
        <p:spPr bwMode="auto">
          <a:xfrm flipH="1">
            <a:off x="4684713" y="4459288"/>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404" name="Rectangle 44"/>
          <p:cNvSpPr>
            <a:spLocks noChangeArrowheads="1"/>
          </p:cNvSpPr>
          <p:nvPr/>
        </p:nvSpPr>
        <p:spPr bwMode="auto">
          <a:xfrm>
            <a:off x="4524375" y="4681538"/>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5405" name="Line 45"/>
          <p:cNvSpPr>
            <a:spLocks noChangeShapeType="1"/>
          </p:cNvSpPr>
          <p:nvPr/>
        </p:nvSpPr>
        <p:spPr bwMode="auto">
          <a:xfrm flipH="1">
            <a:off x="5715000" y="3657600"/>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406" name="Rectangle 46"/>
          <p:cNvSpPr>
            <a:spLocks noChangeArrowheads="1"/>
          </p:cNvSpPr>
          <p:nvPr/>
        </p:nvSpPr>
        <p:spPr bwMode="auto">
          <a:xfrm>
            <a:off x="5514975" y="3340100"/>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5407" name="Rectangle 47"/>
          <p:cNvSpPr>
            <a:spLocks noChangeArrowheads="1"/>
          </p:cNvSpPr>
          <p:nvPr/>
        </p:nvSpPr>
        <p:spPr bwMode="auto">
          <a:xfrm>
            <a:off x="4067175" y="3462338"/>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5408" name="Line 48"/>
          <p:cNvSpPr>
            <a:spLocks noChangeShapeType="1"/>
          </p:cNvSpPr>
          <p:nvPr/>
        </p:nvSpPr>
        <p:spPr bwMode="auto">
          <a:xfrm>
            <a:off x="8686800" y="3856038"/>
            <a:ext cx="0" cy="11938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409" name="Line 49"/>
          <p:cNvSpPr>
            <a:spLocks noChangeShapeType="1"/>
          </p:cNvSpPr>
          <p:nvPr/>
        </p:nvSpPr>
        <p:spPr bwMode="auto">
          <a:xfrm>
            <a:off x="2100263" y="3779838"/>
            <a:ext cx="0" cy="1270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10" name="Line 50"/>
          <p:cNvSpPr>
            <a:spLocks noChangeShapeType="1"/>
          </p:cNvSpPr>
          <p:nvPr/>
        </p:nvSpPr>
        <p:spPr bwMode="auto">
          <a:xfrm>
            <a:off x="2095500" y="3767138"/>
            <a:ext cx="525463"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411" name="Line 51"/>
          <p:cNvSpPr>
            <a:spLocks noChangeShapeType="1"/>
          </p:cNvSpPr>
          <p:nvPr/>
        </p:nvSpPr>
        <p:spPr bwMode="auto">
          <a:xfrm flipH="1">
            <a:off x="2170113" y="3697288"/>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412" name="Rectangle 52"/>
          <p:cNvSpPr>
            <a:spLocks noChangeArrowheads="1"/>
          </p:cNvSpPr>
          <p:nvPr/>
        </p:nvSpPr>
        <p:spPr bwMode="auto">
          <a:xfrm>
            <a:off x="2085975" y="3386138"/>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5413" name="Line 53"/>
          <p:cNvSpPr>
            <a:spLocks noChangeShapeType="1"/>
          </p:cNvSpPr>
          <p:nvPr/>
        </p:nvSpPr>
        <p:spPr bwMode="auto">
          <a:xfrm flipH="1">
            <a:off x="5943600" y="3733800"/>
            <a:ext cx="0" cy="1295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414" name="Rectangle 54"/>
          <p:cNvSpPr>
            <a:spLocks noChangeArrowheads="1"/>
          </p:cNvSpPr>
          <p:nvPr/>
        </p:nvSpPr>
        <p:spPr bwMode="auto">
          <a:xfrm>
            <a:off x="4035425" y="3032125"/>
            <a:ext cx="3651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A</a:t>
            </a:r>
          </a:p>
        </p:txBody>
      </p:sp>
      <p:sp>
        <p:nvSpPr>
          <p:cNvPr id="15415" name="Rectangle 55"/>
          <p:cNvSpPr>
            <a:spLocks noChangeArrowheads="1"/>
          </p:cNvSpPr>
          <p:nvPr/>
        </p:nvSpPr>
        <p:spPr bwMode="auto">
          <a:xfrm>
            <a:off x="4035425" y="3946525"/>
            <a:ext cx="350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a:t>
            </a:r>
          </a:p>
        </p:txBody>
      </p:sp>
      <p:sp>
        <p:nvSpPr>
          <p:cNvPr id="15416" name="Line 56"/>
          <p:cNvSpPr>
            <a:spLocks noChangeShapeType="1"/>
          </p:cNvSpPr>
          <p:nvPr/>
        </p:nvSpPr>
        <p:spPr bwMode="auto">
          <a:xfrm flipH="1">
            <a:off x="4303713" y="3240088"/>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5417" name="Line 57"/>
          <p:cNvSpPr>
            <a:spLocks noChangeShapeType="1"/>
          </p:cNvSpPr>
          <p:nvPr/>
        </p:nvSpPr>
        <p:spPr bwMode="auto">
          <a:xfrm>
            <a:off x="8453438" y="3835400"/>
            <a:ext cx="203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18" name="Line 58"/>
          <p:cNvSpPr>
            <a:spLocks noChangeShapeType="1"/>
          </p:cNvSpPr>
          <p:nvPr/>
        </p:nvSpPr>
        <p:spPr bwMode="auto">
          <a:xfrm>
            <a:off x="1638300" y="3911600"/>
            <a:ext cx="279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19" name="AutoShape 59"/>
          <p:cNvSpPr>
            <a:spLocks noChangeArrowheads="1"/>
          </p:cNvSpPr>
          <p:nvPr/>
        </p:nvSpPr>
        <p:spPr bwMode="auto">
          <a:xfrm>
            <a:off x="717550" y="3308350"/>
            <a:ext cx="292100" cy="1568450"/>
          </a:xfrm>
          <a:prstGeom prst="octagon">
            <a:avLst>
              <a:gd name="adj" fmla="val 29282"/>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15420" name="Rectangle 60"/>
          <p:cNvSpPr>
            <a:spLocks noChangeArrowheads="1"/>
          </p:cNvSpPr>
          <p:nvPr/>
        </p:nvSpPr>
        <p:spPr bwMode="auto">
          <a:xfrm rot="-5400000">
            <a:off x="49212" y="3900488"/>
            <a:ext cx="16414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Next Address</a:t>
            </a:r>
          </a:p>
        </p:txBody>
      </p:sp>
      <p:sp>
        <p:nvSpPr>
          <p:cNvPr id="15421" name="Line 61"/>
          <p:cNvSpPr>
            <a:spLocks noChangeShapeType="1"/>
          </p:cNvSpPr>
          <p:nvPr/>
        </p:nvSpPr>
        <p:spPr bwMode="auto">
          <a:xfrm>
            <a:off x="1028700" y="3911600"/>
            <a:ext cx="279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5422" name="Freeform 62"/>
          <p:cNvSpPr>
            <a:spLocks/>
          </p:cNvSpPr>
          <p:nvPr/>
        </p:nvSpPr>
        <p:spPr bwMode="auto">
          <a:xfrm>
            <a:off x="406400" y="3225800"/>
            <a:ext cx="1525588" cy="687388"/>
          </a:xfrm>
          <a:custGeom>
            <a:avLst/>
            <a:gdLst>
              <a:gd name="T0" fmla="*/ 1524000 w 961"/>
              <a:gd name="T1" fmla="*/ 0 h 433"/>
              <a:gd name="T2" fmla="*/ 0 w 961"/>
              <a:gd name="T3" fmla="*/ 0 h 433"/>
              <a:gd name="T4" fmla="*/ 0 w 961"/>
              <a:gd name="T5" fmla="*/ 685800 h 433"/>
              <a:gd name="T6" fmla="*/ 304800 w 961"/>
              <a:gd name="T7" fmla="*/ 685800 h 433"/>
              <a:gd name="T8" fmla="*/ 0 60000 65536"/>
              <a:gd name="T9" fmla="*/ 0 60000 65536"/>
              <a:gd name="T10" fmla="*/ 0 60000 65536"/>
              <a:gd name="T11" fmla="*/ 0 60000 65536"/>
              <a:gd name="T12" fmla="*/ 0 w 961"/>
              <a:gd name="T13" fmla="*/ 0 h 433"/>
              <a:gd name="T14" fmla="*/ 961 w 961"/>
              <a:gd name="T15" fmla="*/ 433 h 433"/>
            </a:gdLst>
            <a:ahLst/>
            <a:cxnLst>
              <a:cxn ang="T8">
                <a:pos x="T0" y="T1"/>
              </a:cxn>
              <a:cxn ang="T9">
                <a:pos x="T2" y="T3"/>
              </a:cxn>
              <a:cxn ang="T10">
                <a:pos x="T4" y="T5"/>
              </a:cxn>
              <a:cxn ang="T11">
                <a:pos x="T6" y="T7"/>
              </a:cxn>
            </a:cxnLst>
            <a:rect l="T12" t="T13" r="T14" b="T15"/>
            <a:pathLst>
              <a:path w="961" h="433">
                <a:moveTo>
                  <a:pt x="960" y="0"/>
                </a:moveTo>
                <a:lnTo>
                  <a:pt x="0" y="0"/>
                </a:lnTo>
                <a:lnTo>
                  <a:pt x="0" y="432"/>
                </a:lnTo>
                <a:lnTo>
                  <a:pt x="192" y="432"/>
                </a:lnTo>
              </a:path>
            </a:pathLst>
          </a:custGeom>
          <a:noFill/>
          <a:ln w="25400" cap="rnd">
            <a:solidFill>
              <a:schemeClr val="tx1"/>
            </a:solidFill>
            <a:round/>
            <a:headEnd/>
            <a:tailEnd type="triangle" w="med" len="med"/>
          </a:ln>
        </p:spPr>
        <p:txBody>
          <a:bodyPr>
            <a:prstTxWarp prst="textNoShape">
              <a:avLst/>
            </a:prstTxWarp>
          </a:bodyPr>
          <a:lstStyle/>
          <a:p>
            <a:endParaRPr lang="en-US"/>
          </a:p>
        </p:txBody>
      </p:sp>
      <p:sp>
        <p:nvSpPr>
          <p:cNvPr id="15423" name="Line 63"/>
          <p:cNvSpPr>
            <a:spLocks noChangeShapeType="1"/>
          </p:cNvSpPr>
          <p:nvPr/>
        </p:nvSpPr>
        <p:spPr bwMode="auto">
          <a:xfrm flipH="1">
            <a:off x="2108200" y="5029200"/>
            <a:ext cx="6578600" cy="25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5424" name="Rectangle 64"/>
          <p:cNvSpPr>
            <a:spLocks noChangeArrowheads="1"/>
          </p:cNvSpPr>
          <p:nvPr/>
        </p:nvSpPr>
        <p:spPr bwMode="auto">
          <a:xfrm>
            <a:off x="4648200" y="1143000"/>
            <a:ext cx="1535113" cy="576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3200" b="1">
                <a:solidFill>
                  <a:schemeClr val="accent2"/>
                </a:solidFill>
                <a:latin typeface="Times" charset="0"/>
              </a:rPr>
              <a:t>Control</a:t>
            </a:r>
          </a:p>
        </p:txBody>
      </p:sp>
      <p:sp>
        <p:nvSpPr>
          <p:cNvPr id="15425" name="Rectangle 65"/>
          <p:cNvSpPr>
            <a:spLocks noChangeArrowheads="1"/>
          </p:cNvSpPr>
          <p:nvPr/>
        </p:nvSpPr>
        <p:spPr bwMode="auto">
          <a:xfrm>
            <a:off x="4252913" y="5181600"/>
            <a:ext cx="1806575" cy="576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3200" b="1">
                <a:solidFill>
                  <a:schemeClr val="accent2"/>
                </a:solidFill>
                <a:latin typeface="Times" charset="0"/>
              </a:rPr>
              <a:t>Datapath</a:t>
            </a:r>
          </a:p>
        </p:txBody>
      </p:sp>
      <p:sp>
        <p:nvSpPr>
          <p:cNvPr id="15426" name="Line 66"/>
          <p:cNvSpPr>
            <a:spLocks noChangeShapeType="1"/>
          </p:cNvSpPr>
          <p:nvPr/>
        </p:nvSpPr>
        <p:spPr bwMode="auto">
          <a:xfrm>
            <a:off x="4775200" y="2178050"/>
            <a:ext cx="0" cy="736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427" name="Line 67"/>
          <p:cNvSpPr>
            <a:spLocks noChangeShapeType="1"/>
          </p:cNvSpPr>
          <p:nvPr/>
        </p:nvSpPr>
        <p:spPr bwMode="auto">
          <a:xfrm>
            <a:off x="4953000" y="2165350"/>
            <a:ext cx="0" cy="736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428" name="Line 68"/>
          <p:cNvSpPr>
            <a:spLocks noChangeShapeType="1"/>
          </p:cNvSpPr>
          <p:nvPr/>
        </p:nvSpPr>
        <p:spPr bwMode="auto">
          <a:xfrm>
            <a:off x="5207000" y="2152650"/>
            <a:ext cx="0" cy="736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429" name="Line 69"/>
          <p:cNvSpPr>
            <a:spLocks noChangeShapeType="1"/>
          </p:cNvSpPr>
          <p:nvPr/>
        </p:nvSpPr>
        <p:spPr bwMode="auto">
          <a:xfrm>
            <a:off x="5384800" y="2139950"/>
            <a:ext cx="0" cy="7366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5430" name="Rectangle 70"/>
          <p:cNvSpPr>
            <a:spLocks noChangeArrowheads="1"/>
          </p:cNvSpPr>
          <p:nvPr/>
        </p:nvSpPr>
        <p:spPr bwMode="auto">
          <a:xfrm>
            <a:off x="4037013" y="1816100"/>
            <a:ext cx="18669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Control Signals</a:t>
            </a:r>
          </a:p>
        </p:txBody>
      </p:sp>
      <p:sp>
        <p:nvSpPr>
          <p:cNvPr id="15431" name="Line 71"/>
          <p:cNvSpPr>
            <a:spLocks noChangeShapeType="1"/>
          </p:cNvSpPr>
          <p:nvPr/>
        </p:nvSpPr>
        <p:spPr bwMode="auto">
          <a:xfrm>
            <a:off x="5994400" y="2178050"/>
            <a:ext cx="0" cy="73660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15432" name="Line 72"/>
          <p:cNvSpPr>
            <a:spLocks noChangeShapeType="1"/>
          </p:cNvSpPr>
          <p:nvPr/>
        </p:nvSpPr>
        <p:spPr bwMode="auto">
          <a:xfrm>
            <a:off x="6146800" y="2165350"/>
            <a:ext cx="0" cy="73660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15433" name="Rectangle 73"/>
          <p:cNvSpPr>
            <a:spLocks noChangeArrowheads="1"/>
          </p:cNvSpPr>
          <p:nvPr/>
        </p:nvSpPr>
        <p:spPr bwMode="auto">
          <a:xfrm>
            <a:off x="5797550" y="1879600"/>
            <a:ext cx="1366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Conditions</a:t>
            </a:r>
          </a:p>
        </p:txBody>
      </p:sp>
      <p:sp>
        <p:nvSpPr>
          <p:cNvPr id="15434" name="Line 74"/>
          <p:cNvSpPr>
            <a:spLocks noChangeShapeType="1"/>
          </p:cNvSpPr>
          <p:nvPr/>
        </p:nvSpPr>
        <p:spPr bwMode="auto">
          <a:xfrm flipV="1">
            <a:off x="2743200" y="42672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35" name="Line 75"/>
          <p:cNvSpPr>
            <a:spLocks noChangeShapeType="1"/>
          </p:cNvSpPr>
          <p:nvPr/>
        </p:nvSpPr>
        <p:spPr bwMode="auto">
          <a:xfrm>
            <a:off x="2819400" y="42672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36" name="Line 76"/>
          <p:cNvSpPr>
            <a:spLocks noChangeShapeType="1"/>
          </p:cNvSpPr>
          <p:nvPr/>
        </p:nvSpPr>
        <p:spPr bwMode="auto">
          <a:xfrm>
            <a:off x="2819400" y="4495800"/>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37" name="Rectangle 77"/>
          <p:cNvSpPr>
            <a:spLocks noChangeArrowheads="1"/>
          </p:cNvSpPr>
          <p:nvPr/>
        </p:nvSpPr>
        <p:spPr bwMode="auto">
          <a:xfrm>
            <a:off x="1262063" y="46355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5438" name="Line 78"/>
          <p:cNvSpPr>
            <a:spLocks noChangeShapeType="1"/>
          </p:cNvSpPr>
          <p:nvPr/>
        </p:nvSpPr>
        <p:spPr bwMode="auto">
          <a:xfrm flipV="1">
            <a:off x="1414463" y="42672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39" name="Line 79"/>
          <p:cNvSpPr>
            <a:spLocks noChangeShapeType="1"/>
          </p:cNvSpPr>
          <p:nvPr/>
        </p:nvSpPr>
        <p:spPr bwMode="auto">
          <a:xfrm>
            <a:off x="1490663" y="42672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40" name="Line 80"/>
          <p:cNvSpPr>
            <a:spLocks noChangeShapeType="1"/>
          </p:cNvSpPr>
          <p:nvPr/>
        </p:nvSpPr>
        <p:spPr bwMode="auto">
          <a:xfrm>
            <a:off x="1490663" y="4495800"/>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41" name="Rectangle 81"/>
          <p:cNvSpPr>
            <a:spLocks noChangeArrowheads="1"/>
          </p:cNvSpPr>
          <p:nvPr/>
        </p:nvSpPr>
        <p:spPr bwMode="auto">
          <a:xfrm>
            <a:off x="7162800" y="45593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5442" name="Line 82"/>
          <p:cNvSpPr>
            <a:spLocks noChangeShapeType="1"/>
          </p:cNvSpPr>
          <p:nvPr/>
        </p:nvSpPr>
        <p:spPr bwMode="auto">
          <a:xfrm flipV="1">
            <a:off x="7315200" y="41910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43" name="Line 83"/>
          <p:cNvSpPr>
            <a:spLocks noChangeShapeType="1"/>
          </p:cNvSpPr>
          <p:nvPr/>
        </p:nvSpPr>
        <p:spPr bwMode="auto">
          <a:xfrm>
            <a:off x="7391400" y="4191000"/>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5444" name="Line 84"/>
          <p:cNvSpPr>
            <a:spLocks noChangeShapeType="1"/>
          </p:cNvSpPr>
          <p:nvPr/>
        </p:nvSpPr>
        <p:spPr bwMode="auto">
          <a:xfrm>
            <a:off x="7391400" y="4419600"/>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15445" name="Group 85"/>
          <p:cNvGrpSpPr>
            <a:grpSpLocks/>
          </p:cNvGrpSpPr>
          <p:nvPr/>
        </p:nvGrpSpPr>
        <p:grpSpPr bwMode="auto">
          <a:xfrm>
            <a:off x="5029200" y="3276600"/>
            <a:ext cx="485775" cy="1143000"/>
            <a:chOff x="4009" y="2304"/>
            <a:chExt cx="306" cy="720"/>
          </a:xfrm>
        </p:grpSpPr>
        <p:sp>
          <p:nvSpPr>
            <p:cNvPr id="15447" name="Rectangle 86"/>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15448" name="Rectangle 87"/>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5449" name="Freeform 88"/>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5446" name="Line 89"/>
          <p:cNvSpPr>
            <a:spLocks noChangeShapeType="1"/>
          </p:cNvSpPr>
          <p:nvPr/>
        </p:nvSpPr>
        <p:spPr bwMode="auto">
          <a:xfrm>
            <a:off x="3733800" y="2241550"/>
            <a:ext cx="3048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00100" y="228600"/>
            <a:ext cx="7162800" cy="474663"/>
          </a:xfrm>
          <a:noFill/>
        </p:spPr>
        <p:txBody>
          <a:bodyPr/>
          <a:lstStyle/>
          <a:p>
            <a:r>
              <a:rPr lang="en-US"/>
              <a:t>An Abstract View of the Critical Path</a:t>
            </a:r>
          </a:p>
        </p:txBody>
      </p:sp>
      <p:sp>
        <p:nvSpPr>
          <p:cNvPr id="16387" name="Rectangle 3"/>
          <p:cNvSpPr>
            <a:spLocks noChangeArrowheads="1"/>
          </p:cNvSpPr>
          <p:nvPr/>
        </p:nvSpPr>
        <p:spPr bwMode="auto">
          <a:xfrm>
            <a:off x="2819400" y="685800"/>
            <a:ext cx="5983288" cy="2644775"/>
          </a:xfrm>
          <a:prstGeom prst="rect">
            <a:avLst/>
          </a:prstGeom>
          <a:noFill/>
          <a:ln w="12700">
            <a:noFill/>
            <a:miter lim="800000"/>
            <a:headEnd/>
            <a:tailEnd/>
          </a:ln>
        </p:spPr>
        <p:txBody>
          <a:bodyPr lIns="90488" tIns="44450" rIns="90488" bIns="44450">
            <a:prstTxWarp prst="textNoShape">
              <a:avLst/>
            </a:prstTxWarp>
            <a:spAutoFit/>
          </a:bodyPr>
          <a:lstStyle/>
          <a:p>
            <a:r>
              <a:rPr lang="en-US" sz="2400" b="1">
                <a:solidFill>
                  <a:schemeClr val="tx1"/>
                </a:solidFill>
                <a:latin typeface="Times" charset="0"/>
              </a:rPr>
              <a:t>Critical Path (Load Instruction) = </a:t>
            </a:r>
          </a:p>
          <a:p>
            <a:r>
              <a:rPr lang="en-US" sz="2400" b="1">
                <a:solidFill>
                  <a:schemeClr val="tx1"/>
                </a:solidFill>
                <a:latin typeface="Times" charset="0"/>
              </a:rPr>
              <a:t>    Delay clock through PC (FFs) +</a:t>
            </a:r>
          </a:p>
          <a:p>
            <a:r>
              <a:rPr lang="en-US" sz="2400" b="1">
                <a:solidFill>
                  <a:schemeClr val="tx1"/>
                </a:solidFill>
                <a:latin typeface="Times" charset="0"/>
              </a:rPr>
              <a:t>    Instruction Memory’s Access Time +</a:t>
            </a:r>
          </a:p>
          <a:p>
            <a:r>
              <a:rPr lang="en-US" sz="2400" b="1">
                <a:solidFill>
                  <a:schemeClr val="tx1"/>
                </a:solidFill>
                <a:latin typeface="Times" charset="0"/>
              </a:rPr>
              <a:t>    Register File’s Access Time, +</a:t>
            </a:r>
          </a:p>
          <a:p>
            <a:r>
              <a:rPr lang="en-US" sz="2400" b="1">
                <a:solidFill>
                  <a:schemeClr val="tx1"/>
                </a:solidFill>
                <a:latin typeface="Times" charset="0"/>
              </a:rPr>
              <a:t>    ALU to Perform a 32-bit Add +</a:t>
            </a:r>
          </a:p>
          <a:p>
            <a:r>
              <a:rPr lang="en-US" sz="2400" b="1">
                <a:solidFill>
                  <a:schemeClr val="tx1"/>
                </a:solidFill>
                <a:latin typeface="Times" charset="0"/>
              </a:rPr>
              <a:t>    Data Memory Access Time +</a:t>
            </a:r>
            <a:br>
              <a:rPr lang="en-US" sz="2400" b="1">
                <a:solidFill>
                  <a:schemeClr val="tx1"/>
                </a:solidFill>
                <a:latin typeface="Times" charset="0"/>
              </a:rPr>
            </a:br>
            <a:r>
              <a:rPr lang="en-US" sz="2400" b="1">
                <a:solidFill>
                  <a:schemeClr val="tx1"/>
                </a:solidFill>
                <a:latin typeface="Times" charset="0"/>
              </a:rPr>
              <a:t>    Stable Time for Register File Write</a:t>
            </a:r>
          </a:p>
        </p:txBody>
      </p:sp>
      <p:sp>
        <p:nvSpPr>
          <p:cNvPr id="16388" name="Line 4"/>
          <p:cNvSpPr>
            <a:spLocks noChangeShapeType="1"/>
          </p:cNvSpPr>
          <p:nvPr/>
        </p:nvSpPr>
        <p:spPr bwMode="auto">
          <a:xfrm>
            <a:off x="3941763" y="5629275"/>
            <a:ext cx="11176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389" name="Rectangle 5"/>
          <p:cNvSpPr>
            <a:spLocks noChangeArrowheads="1"/>
          </p:cNvSpPr>
          <p:nvPr/>
        </p:nvSpPr>
        <p:spPr bwMode="auto">
          <a:xfrm>
            <a:off x="2590800" y="5964238"/>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6390" name="Rectangle 6"/>
          <p:cNvSpPr>
            <a:spLocks noChangeArrowheads="1"/>
          </p:cNvSpPr>
          <p:nvPr/>
        </p:nvSpPr>
        <p:spPr bwMode="auto">
          <a:xfrm>
            <a:off x="2590800" y="4560888"/>
            <a:ext cx="1298575" cy="1263650"/>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6391" name="Line 7"/>
          <p:cNvSpPr>
            <a:spLocks noChangeShapeType="1"/>
          </p:cNvSpPr>
          <p:nvPr/>
        </p:nvSpPr>
        <p:spPr bwMode="auto">
          <a:xfrm>
            <a:off x="2786063" y="3578225"/>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6392" name="Line 8"/>
          <p:cNvSpPr>
            <a:spLocks noChangeShapeType="1"/>
          </p:cNvSpPr>
          <p:nvPr/>
        </p:nvSpPr>
        <p:spPr bwMode="auto">
          <a:xfrm flipV="1">
            <a:off x="2716213" y="3979863"/>
            <a:ext cx="188912" cy="2079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393" name="Rectangle 9"/>
          <p:cNvSpPr>
            <a:spLocks noChangeArrowheads="1"/>
          </p:cNvSpPr>
          <p:nvPr/>
        </p:nvSpPr>
        <p:spPr bwMode="auto">
          <a:xfrm>
            <a:off x="2566988" y="3833813"/>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6394" name="Rectangle 10"/>
          <p:cNvSpPr>
            <a:spLocks noChangeArrowheads="1"/>
          </p:cNvSpPr>
          <p:nvPr/>
        </p:nvSpPr>
        <p:spPr bwMode="auto">
          <a:xfrm>
            <a:off x="2590800" y="4529138"/>
            <a:ext cx="533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Rw</a:t>
            </a:r>
          </a:p>
        </p:txBody>
      </p:sp>
      <p:sp>
        <p:nvSpPr>
          <p:cNvPr id="16395" name="Rectangle 11"/>
          <p:cNvSpPr>
            <a:spLocks noChangeArrowheads="1"/>
          </p:cNvSpPr>
          <p:nvPr/>
        </p:nvSpPr>
        <p:spPr bwMode="auto">
          <a:xfrm>
            <a:off x="3014663" y="4529138"/>
            <a:ext cx="463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Ra</a:t>
            </a:r>
          </a:p>
        </p:txBody>
      </p:sp>
      <p:sp>
        <p:nvSpPr>
          <p:cNvPr id="16396" name="Rectangle 12"/>
          <p:cNvSpPr>
            <a:spLocks noChangeArrowheads="1"/>
          </p:cNvSpPr>
          <p:nvPr/>
        </p:nvSpPr>
        <p:spPr bwMode="auto">
          <a:xfrm>
            <a:off x="3441700" y="4529138"/>
            <a:ext cx="477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Rb</a:t>
            </a:r>
          </a:p>
        </p:txBody>
      </p:sp>
      <p:sp>
        <p:nvSpPr>
          <p:cNvPr id="16397" name="Rectangle 13"/>
          <p:cNvSpPr>
            <a:spLocks noChangeArrowheads="1"/>
          </p:cNvSpPr>
          <p:nvPr/>
        </p:nvSpPr>
        <p:spPr bwMode="auto">
          <a:xfrm>
            <a:off x="2703513" y="4973638"/>
            <a:ext cx="1084262"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90000"/>
              </a:lnSpc>
            </a:pPr>
            <a:r>
              <a:rPr lang="en-US" sz="2000" b="1">
                <a:solidFill>
                  <a:schemeClr val="tx1"/>
                </a:solidFill>
                <a:latin typeface="Times" charset="0"/>
              </a:rPr>
              <a:t>Register</a:t>
            </a:r>
          </a:p>
          <a:p>
            <a:pPr algn="ctr">
              <a:lnSpc>
                <a:spcPct val="90000"/>
              </a:lnSpc>
            </a:pPr>
            <a:r>
              <a:rPr lang="en-US" sz="2000" b="1">
                <a:solidFill>
                  <a:schemeClr val="tx1"/>
                </a:solidFill>
                <a:latin typeface="Times" charset="0"/>
              </a:rPr>
              <a:t>File</a:t>
            </a:r>
          </a:p>
        </p:txBody>
      </p:sp>
      <p:sp>
        <p:nvSpPr>
          <p:cNvPr id="16398" name="Rectangle 14"/>
          <p:cNvSpPr>
            <a:spLocks noChangeArrowheads="1"/>
          </p:cNvSpPr>
          <p:nvPr/>
        </p:nvSpPr>
        <p:spPr bwMode="auto">
          <a:xfrm>
            <a:off x="2409825" y="3605213"/>
            <a:ext cx="477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16399" name="Rectangle 15"/>
          <p:cNvSpPr>
            <a:spLocks noChangeArrowheads="1"/>
          </p:cNvSpPr>
          <p:nvPr/>
        </p:nvSpPr>
        <p:spPr bwMode="auto">
          <a:xfrm>
            <a:off x="6454775" y="5519738"/>
            <a:ext cx="784225" cy="638175"/>
          </a:xfrm>
          <a:prstGeom prst="rect">
            <a:avLst/>
          </a:prstGeom>
          <a:noFill/>
          <a:ln w="12700">
            <a:noFill/>
            <a:miter lim="800000"/>
            <a:headEnd/>
            <a:tailEnd/>
          </a:ln>
        </p:spPr>
        <p:txBody>
          <a:bodyPr lIns="90488" tIns="44450" rIns="90488" bIns="44450">
            <a:prstTxWarp prst="textNoShape">
              <a:avLst/>
            </a:prstTxWarp>
            <a:spAutoFit/>
          </a:bodyPr>
          <a:lstStyle/>
          <a:p>
            <a:pPr algn="ctr">
              <a:lnSpc>
                <a:spcPct val="90000"/>
              </a:lnSpc>
            </a:pPr>
            <a:r>
              <a:rPr lang="en-US" sz="2000">
                <a:solidFill>
                  <a:schemeClr val="tx1"/>
                </a:solidFill>
                <a:latin typeface="Times" charset="0"/>
              </a:rPr>
              <a:t>Data In</a:t>
            </a:r>
          </a:p>
        </p:txBody>
      </p:sp>
      <p:sp>
        <p:nvSpPr>
          <p:cNvPr id="16400" name="Rectangle 16"/>
          <p:cNvSpPr>
            <a:spLocks noChangeArrowheads="1"/>
          </p:cNvSpPr>
          <p:nvPr/>
        </p:nvSpPr>
        <p:spPr bwMode="auto">
          <a:xfrm>
            <a:off x="7188200" y="4664075"/>
            <a:ext cx="1201738" cy="1087438"/>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6401" name="Line 17"/>
          <p:cNvSpPr>
            <a:spLocks noChangeShapeType="1"/>
          </p:cNvSpPr>
          <p:nvPr/>
        </p:nvSpPr>
        <p:spPr bwMode="auto">
          <a:xfrm flipV="1">
            <a:off x="5562600" y="5062538"/>
            <a:ext cx="1600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02" name="Rectangle 18"/>
          <p:cNvSpPr>
            <a:spLocks noChangeArrowheads="1"/>
          </p:cNvSpPr>
          <p:nvPr/>
        </p:nvSpPr>
        <p:spPr bwMode="auto">
          <a:xfrm>
            <a:off x="6459538" y="4452938"/>
            <a:ext cx="703262"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a:solidFill>
                  <a:schemeClr val="tx1"/>
                </a:solidFill>
                <a:latin typeface="Times" charset="0"/>
              </a:rPr>
              <a:t>Data</a:t>
            </a:r>
          </a:p>
          <a:p>
            <a:pPr algn="ctr">
              <a:lnSpc>
                <a:spcPct val="80000"/>
              </a:lnSpc>
            </a:pPr>
            <a:r>
              <a:rPr lang="en-US" sz="2000">
                <a:solidFill>
                  <a:schemeClr val="tx1"/>
                </a:solidFill>
                <a:latin typeface="Times" charset="0"/>
              </a:rPr>
              <a:t>Addr</a:t>
            </a:r>
          </a:p>
        </p:txBody>
      </p:sp>
      <p:sp>
        <p:nvSpPr>
          <p:cNvPr id="16403" name="Rectangle 19"/>
          <p:cNvSpPr>
            <a:spLocks noChangeArrowheads="1"/>
          </p:cNvSpPr>
          <p:nvPr/>
        </p:nvSpPr>
        <p:spPr bwMode="auto">
          <a:xfrm>
            <a:off x="7229475" y="4757738"/>
            <a:ext cx="1111250" cy="822325"/>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Ideal</a:t>
            </a:r>
          </a:p>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6404" name="Rectangle 20"/>
          <p:cNvSpPr>
            <a:spLocks noChangeArrowheads="1"/>
          </p:cNvSpPr>
          <p:nvPr/>
        </p:nvSpPr>
        <p:spPr bwMode="auto">
          <a:xfrm>
            <a:off x="990600" y="2725738"/>
            <a:ext cx="1382713" cy="1201737"/>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6405" name="Line 21"/>
          <p:cNvSpPr>
            <a:spLocks noChangeShapeType="1"/>
          </p:cNvSpPr>
          <p:nvPr/>
        </p:nvSpPr>
        <p:spPr bwMode="auto">
          <a:xfrm>
            <a:off x="2411413" y="3571875"/>
            <a:ext cx="1354137"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06" name="Rectangle 22"/>
          <p:cNvSpPr>
            <a:spLocks noChangeArrowheads="1"/>
          </p:cNvSpPr>
          <p:nvPr/>
        </p:nvSpPr>
        <p:spPr bwMode="auto">
          <a:xfrm>
            <a:off x="2681288" y="3236913"/>
            <a:ext cx="128111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a:t>
            </a:r>
          </a:p>
        </p:txBody>
      </p:sp>
      <p:sp>
        <p:nvSpPr>
          <p:cNvPr id="16407" name="Line 23"/>
          <p:cNvSpPr>
            <a:spLocks noChangeShapeType="1"/>
          </p:cNvSpPr>
          <p:nvPr/>
        </p:nvSpPr>
        <p:spPr bwMode="auto">
          <a:xfrm>
            <a:off x="1930400" y="3957638"/>
            <a:ext cx="0" cy="127000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16408" name="Rectangle 24"/>
          <p:cNvSpPr>
            <a:spLocks noChangeArrowheads="1"/>
          </p:cNvSpPr>
          <p:nvPr/>
        </p:nvSpPr>
        <p:spPr bwMode="auto">
          <a:xfrm>
            <a:off x="600075" y="3919538"/>
            <a:ext cx="1281113" cy="698500"/>
          </a:xfrm>
          <a:prstGeom prst="rect">
            <a:avLst/>
          </a:prstGeom>
          <a:noFill/>
          <a:ln w="12700">
            <a:noFill/>
            <a:miter lim="800000"/>
            <a:headEnd/>
            <a:tailEnd/>
          </a:ln>
        </p:spPr>
        <p:txBody>
          <a:bodyPr wrap="none" lIns="90488" tIns="44450" rIns="90488" bIns="44450">
            <a:prstTxWarp prst="textNoShape">
              <a:avLst/>
            </a:prstTxWarp>
            <a:spAutoFit/>
          </a:bodyPr>
          <a:lstStyle/>
          <a:p>
            <a:pPr algn="r"/>
            <a:r>
              <a:rPr lang="en-US" sz="2000">
                <a:solidFill>
                  <a:schemeClr val="tx1"/>
                </a:solidFill>
                <a:latin typeface="Times" charset="0"/>
              </a:rPr>
              <a:t>Instruction</a:t>
            </a:r>
          </a:p>
          <a:p>
            <a:pPr algn="r"/>
            <a:r>
              <a:rPr lang="en-US" sz="2000">
                <a:solidFill>
                  <a:schemeClr val="tx1"/>
                </a:solidFill>
                <a:latin typeface="Times" charset="0"/>
              </a:rPr>
              <a:t>Address</a:t>
            </a:r>
          </a:p>
        </p:txBody>
      </p:sp>
      <p:sp>
        <p:nvSpPr>
          <p:cNvPr id="16409" name="Rectangle 25"/>
          <p:cNvSpPr>
            <a:spLocks noChangeArrowheads="1"/>
          </p:cNvSpPr>
          <p:nvPr/>
        </p:nvSpPr>
        <p:spPr bwMode="auto">
          <a:xfrm>
            <a:off x="990600" y="2881313"/>
            <a:ext cx="1395413" cy="912812"/>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90000"/>
              </a:lnSpc>
            </a:pPr>
            <a:r>
              <a:rPr lang="en-US" sz="2000" b="1">
                <a:solidFill>
                  <a:schemeClr val="tx1"/>
                </a:solidFill>
                <a:latin typeface="Times" charset="0"/>
              </a:rPr>
              <a:t>Ideal</a:t>
            </a:r>
          </a:p>
          <a:p>
            <a:pPr algn="ctr">
              <a:lnSpc>
                <a:spcPct val="90000"/>
              </a:lnSpc>
            </a:pPr>
            <a:r>
              <a:rPr lang="en-US" sz="2000" b="1">
                <a:solidFill>
                  <a:schemeClr val="tx1"/>
                </a:solidFill>
                <a:latin typeface="Times" charset="0"/>
              </a:rPr>
              <a:t>Instruction</a:t>
            </a:r>
          </a:p>
          <a:p>
            <a:pPr algn="ctr">
              <a:lnSpc>
                <a:spcPct val="90000"/>
              </a:lnSpc>
            </a:pPr>
            <a:r>
              <a:rPr lang="en-US" sz="2000" b="1">
                <a:solidFill>
                  <a:schemeClr val="tx1"/>
                </a:solidFill>
                <a:latin typeface="Times" charset="0"/>
              </a:rPr>
              <a:t>Memory</a:t>
            </a:r>
          </a:p>
        </p:txBody>
      </p:sp>
      <p:sp>
        <p:nvSpPr>
          <p:cNvPr id="16410" name="Rectangle 26"/>
          <p:cNvSpPr>
            <a:spLocks noChangeArrowheads="1"/>
          </p:cNvSpPr>
          <p:nvPr/>
        </p:nvSpPr>
        <p:spPr bwMode="auto">
          <a:xfrm>
            <a:off x="1343025" y="4646613"/>
            <a:ext cx="263525" cy="1187450"/>
          </a:xfrm>
          <a:prstGeom prst="rect">
            <a:avLst/>
          </a:prstGeom>
          <a:noFill/>
          <a:ln w="50800">
            <a:solidFill>
              <a:schemeClr val="tx1"/>
            </a:solidFill>
            <a:miter lim="800000"/>
            <a:headEnd/>
            <a:tailEnd/>
          </a:ln>
        </p:spPr>
        <p:txBody>
          <a:bodyPr wrap="none" anchor="ctr">
            <a:prstTxWarp prst="textNoShape">
              <a:avLst/>
            </a:prstTxWarp>
          </a:bodyPr>
          <a:lstStyle/>
          <a:p>
            <a:endParaRPr lang="en-US"/>
          </a:p>
        </p:txBody>
      </p:sp>
      <p:sp>
        <p:nvSpPr>
          <p:cNvPr id="16411" name="Rectangle 27"/>
          <p:cNvSpPr>
            <a:spLocks noChangeArrowheads="1"/>
          </p:cNvSpPr>
          <p:nvPr/>
        </p:nvSpPr>
        <p:spPr bwMode="auto">
          <a:xfrm rot="-5400000">
            <a:off x="1235869" y="5023644"/>
            <a:ext cx="4857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PC</a:t>
            </a:r>
          </a:p>
        </p:txBody>
      </p:sp>
      <p:sp>
        <p:nvSpPr>
          <p:cNvPr id="16412" name="Line 28"/>
          <p:cNvSpPr>
            <a:spLocks noChangeShapeType="1"/>
          </p:cNvSpPr>
          <p:nvPr/>
        </p:nvSpPr>
        <p:spPr bwMode="auto">
          <a:xfrm>
            <a:off x="3243263" y="3578225"/>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6413" name="Line 29"/>
          <p:cNvSpPr>
            <a:spLocks noChangeShapeType="1"/>
          </p:cNvSpPr>
          <p:nvPr/>
        </p:nvSpPr>
        <p:spPr bwMode="auto">
          <a:xfrm flipV="1">
            <a:off x="3173413" y="3979863"/>
            <a:ext cx="188912" cy="2079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14" name="Rectangle 30"/>
          <p:cNvSpPr>
            <a:spLocks noChangeArrowheads="1"/>
          </p:cNvSpPr>
          <p:nvPr/>
        </p:nvSpPr>
        <p:spPr bwMode="auto">
          <a:xfrm>
            <a:off x="3024188" y="3833813"/>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6415" name="Rectangle 31"/>
          <p:cNvSpPr>
            <a:spLocks noChangeArrowheads="1"/>
          </p:cNvSpPr>
          <p:nvPr/>
        </p:nvSpPr>
        <p:spPr bwMode="auto">
          <a:xfrm>
            <a:off x="2867025" y="3605213"/>
            <a:ext cx="449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16416" name="Line 32"/>
          <p:cNvSpPr>
            <a:spLocks noChangeShapeType="1"/>
          </p:cNvSpPr>
          <p:nvPr/>
        </p:nvSpPr>
        <p:spPr bwMode="auto">
          <a:xfrm>
            <a:off x="3776663" y="3578225"/>
            <a:ext cx="0" cy="9779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6417" name="Line 33"/>
          <p:cNvSpPr>
            <a:spLocks noChangeShapeType="1"/>
          </p:cNvSpPr>
          <p:nvPr/>
        </p:nvSpPr>
        <p:spPr bwMode="auto">
          <a:xfrm flipV="1">
            <a:off x="3706813" y="3979863"/>
            <a:ext cx="188912" cy="2079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18" name="Rectangle 34"/>
          <p:cNvSpPr>
            <a:spLocks noChangeArrowheads="1"/>
          </p:cNvSpPr>
          <p:nvPr/>
        </p:nvSpPr>
        <p:spPr bwMode="auto">
          <a:xfrm>
            <a:off x="3557588" y="3833813"/>
            <a:ext cx="369887"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a:solidFill>
                  <a:schemeClr val="tx1"/>
                </a:solidFill>
                <a:latin typeface="Times" charset="0"/>
              </a:rPr>
              <a:t>5</a:t>
            </a:r>
          </a:p>
        </p:txBody>
      </p:sp>
      <p:sp>
        <p:nvSpPr>
          <p:cNvPr id="16419" name="Rectangle 35"/>
          <p:cNvSpPr>
            <a:spLocks noChangeArrowheads="1"/>
          </p:cNvSpPr>
          <p:nvPr/>
        </p:nvSpPr>
        <p:spPr bwMode="auto">
          <a:xfrm>
            <a:off x="3400425" y="3605213"/>
            <a:ext cx="42068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16420" name="Line 36"/>
          <p:cNvSpPr>
            <a:spLocks noChangeShapeType="1"/>
          </p:cNvSpPr>
          <p:nvPr/>
        </p:nvSpPr>
        <p:spPr bwMode="auto">
          <a:xfrm>
            <a:off x="3941763" y="4714875"/>
            <a:ext cx="11176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21" name="Line 37"/>
          <p:cNvSpPr>
            <a:spLocks noChangeShapeType="1"/>
          </p:cNvSpPr>
          <p:nvPr/>
        </p:nvSpPr>
        <p:spPr bwMode="auto">
          <a:xfrm>
            <a:off x="4343400" y="5621338"/>
            <a:ext cx="0" cy="279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22" name="Line 38"/>
          <p:cNvSpPr>
            <a:spLocks noChangeShapeType="1"/>
          </p:cNvSpPr>
          <p:nvPr/>
        </p:nvSpPr>
        <p:spPr bwMode="auto">
          <a:xfrm flipV="1">
            <a:off x="4343400" y="5900738"/>
            <a:ext cx="1371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23" name="Line 39"/>
          <p:cNvSpPr>
            <a:spLocks noChangeShapeType="1"/>
          </p:cNvSpPr>
          <p:nvPr/>
        </p:nvSpPr>
        <p:spPr bwMode="auto">
          <a:xfrm flipV="1">
            <a:off x="5715000" y="5519738"/>
            <a:ext cx="14478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24" name="Line 40"/>
          <p:cNvSpPr>
            <a:spLocks noChangeShapeType="1"/>
          </p:cNvSpPr>
          <p:nvPr/>
        </p:nvSpPr>
        <p:spPr bwMode="auto">
          <a:xfrm flipH="1">
            <a:off x="5715000" y="5519738"/>
            <a:ext cx="0" cy="381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25" name="Line 41"/>
          <p:cNvSpPr>
            <a:spLocks noChangeShapeType="1"/>
          </p:cNvSpPr>
          <p:nvPr/>
        </p:nvSpPr>
        <p:spPr bwMode="auto">
          <a:xfrm flipH="1">
            <a:off x="4684713" y="5788025"/>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26" name="Rectangle 42"/>
          <p:cNvSpPr>
            <a:spLocks noChangeArrowheads="1"/>
          </p:cNvSpPr>
          <p:nvPr/>
        </p:nvSpPr>
        <p:spPr bwMode="auto">
          <a:xfrm>
            <a:off x="4524375" y="6010275"/>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6427" name="Line 43"/>
          <p:cNvSpPr>
            <a:spLocks noChangeShapeType="1"/>
          </p:cNvSpPr>
          <p:nvPr/>
        </p:nvSpPr>
        <p:spPr bwMode="auto">
          <a:xfrm flipH="1">
            <a:off x="5715000" y="4986338"/>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28" name="Rectangle 44"/>
          <p:cNvSpPr>
            <a:spLocks noChangeArrowheads="1"/>
          </p:cNvSpPr>
          <p:nvPr/>
        </p:nvSpPr>
        <p:spPr bwMode="auto">
          <a:xfrm>
            <a:off x="5514975" y="4668838"/>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6429" name="Rectangle 45"/>
          <p:cNvSpPr>
            <a:spLocks noChangeArrowheads="1"/>
          </p:cNvSpPr>
          <p:nvPr/>
        </p:nvSpPr>
        <p:spPr bwMode="auto">
          <a:xfrm>
            <a:off x="4067175" y="4791075"/>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6430" name="Line 46"/>
          <p:cNvSpPr>
            <a:spLocks noChangeShapeType="1"/>
          </p:cNvSpPr>
          <p:nvPr/>
        </p:nvSpPr>
        <p:spPr bwMode="auto">
          <a:xfrm>
            <a:off x="8686800" y="5184775"/>
            <a:ext cx="0" cy="11938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31" name="Line 47"/>
          <p:cNvSpPr>
            <a:spLocks noChangeShapeType="1"/>
          </p:cNvSpPr>
          <p:nvPr/>
        </p:nvSpPr>
        <p:spPr bwMode="auto">
          <a:xfrm>
            <a:off x="2100263" y="5108575"/>
            <a:ext cx="0" cy="1270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32" name="Line 48"/>
          <p:cNvSpPr>
            <a:spLocks noChangeShapeType="1"/>
          </p:cNvSpPr>
          <p:nvPr/>
        </p:nvSpPr>
        <p:spPr bwMode="auto">
          <a:xfrm>
            <a:off x="2095500" y="5095875"/>
            <a:ext cx="525463"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33" name="Line 49"/>
          <p:cNvSpPr>
            <a:spLocks noChangeShapeType="1"/>
          </p:cNvSpPr>
          <p:nvPr/>
        </p:nvSpPr>
        <p:spPr bwMode="auto">
          <a:xfrm flipH="1">
            <a:off x="2170113" y="5026025"/>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34" name="Rectangle 50"/>
          <p:cNvSpPr>
            <a:spLocks noChangeArrowheads="1"/>
          </p:cNvSpPr>
          <p:nvPr/>
        </p:nvSpPr>
        <p:spPr bwMode="auto">
          <a:xfrm>
            <a:off x="2085975" y="4714875"/>
            <a:ext cx="434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32</a:t>
            </a:r>
          </a:p>
        </p:txBody>
      </p:sp>
      <p:sp>
        <p:nvSpPr>
          <p:cNvPr id="16435" name="Line 51"/>
          <p:cNvSpPr>
            <a:spLocks noChangeShapeType="1"/>
          </p:cNvSpPr>
          <p:nvPr/>
        </p:nvSpPr>
        <p:spPr bwMode="auto">
          <a:xfrm flipH="1">
            <a:off x="5943600" y="5062538"/>
            <a:ext cx="0" cy="1295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36" name="Rectangle 52"/>
          <p:cNvSpPr>
            <a:spLocks noChangeArrowheads="1"/>
          </p:cNvSpPr>
          <p:nvPr/>
        </p:nvSpPr>
        <p:spPr bwMode="auto">
          <a:xfrm>
            <a:off x="4035425" y="4360863"/>
            <a:ext cx="3651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A</a:t>
            </a:r>
          </a:p>
        </p:txBody>
      </p:sp>
      <p:sp>
        <p:nvSpPr>
          <p:cNvPr id="16437" name="Rectangle 53"/>
          <p:cNvSpPr>
            <a:spLocks noChangeArrowheads="1"/>
          </p:cNvSpPr>
          <p:nvPr/>
        </p:nvSpPr>
        <p:spPr bwMode="auto">
          <a:xfrm>
            <a:off x="4035425" y="5275263"/>
            <a:ext cx="3508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a:t>
            </a:r>
          </a:p>
        </p:txBody>
      </p:sp>
      <p:sp>
        <p:nvSpPr>
          <p:cNvPr id="16438" name="Line 54"/>
          <p:cNvSpPr>
            <a:spLocks noChangeShapeType="1"/>
          </p:cNvSpPr>
          <p:nvPr/>
        </p:nvSpPr>
        <p:spPr bwMode="auto">
          <a:xfrm flipH="1">
            <a:off x="4303713" y="4568825"/>
            <a:ext cx="16510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6439" name="Line 55"/>
          <p:cNvSpPr>
            <a:spLocks noChangeShapeType="1"/>
          </p:cNvSpPr>
          <p:nvPr/>
        </p:nvSpPr>
        <p:spPr bwMode="auto">
          <a:xfrm>
            <a:off x="8453438" y="5164138"/>
            <a:ext cx="203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40" name="Line 56"/>
          <p:cNvSpPr>
            <a:spLocks noChangeShapeType="1"/>
          </p:cNvSpPr>
          <p:nvPr/>
        </p:nvSpPr>
        <p:spPr bwMode="auto">
          <a:xfrm>
            <a:off x="1638300" y="5240338"/>
            <a:ext cx="279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41" name="AutoShape 57"/>
          <p:cNvSpPr>
            <a:spLocks noChangeArrowheads="1"/>
          </p:cNvSpPr>
          <p:nvPr/>
        </p:nvSpPr>
        <p:spPr bwMode="auto">
          <a:xfrm>
            <a:off x="717550" y="4637088"/>
            <a:ext cx="292100" cy="1568450"/>
          </a:xfrm>
          <a:prstGeom prst="octagon">
            <a:avLst>
              <a:gd name="adj" fmla="val 29282"/>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16442" name="Rectangle 58"/>
          <p:cNvSpPr>
            <a:spLocks noChangeArrowheads="1"/>
          </p:cNvSpPr>
          <p:nvPr/>
        </p:nvSpPr>
        <p:spPr bwMode="auto">
          <a:xfrm rot="-5400000">
            <a:off x="49212" y="5229226"/>
            <a:ext cx="16414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Next Address</a:t>
            </a:r>
          </a:p>
        </p:txBody>
      </p:sp>
      <p:sp>
        <p:nvSpPr>
          <p:cNvPr id="16443" name="Line 59"/>
          <p:cNvSpPr>
            <a:spLocks noChangeShapeType="1"/>
          </p:cNvSpPr>
          <p:nvPr/>
        </p:nvSpPr>
        <p:spPr bwMode="auto">
          <a:xfrm>
            <a:off x="1028700" y="5240338"/>
            <a:ext cx="2794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6444" name="Freeform 60"/>
          <p:cNvSpPr>
            <a:spLocks/>
          </p:cNvSpPr>
          <p:nvPr/>
        </p:nvSpPr>
        <p:spPr bwMode="auto">
          <a:xfrm>
            <a:off x="406400" y="4554538"/>
            <a:ext cx="1525588" cy="687387"/>
          </a:xfrm>
          <a:custGeom>
            <a:avLst/>
            <a:gdLst>
              <a:gd name="T0" fmla="*/ 1524000 w 961"/>
              <a:gd name="T1" fmla="*/ 0 h 433"/>
              <a:gd name="T2" fmla="*/ 0 w 961"/>
              <a:gd name="T3" fmla="*/ 0 h 433"/>
              <a:gd name="T4" fmla="*/ 0 w 961"/>
              <a:gd name="T5" fmla="*/ 685800 h 433"/>
              <a:gd name="T6" fmla="*/ 304800 w 961"/>
              <a:gd name="T7" fmla="*/ 685800 h 433"/>
              <a:gd name="T8" fmla="*/ 0 60000 65536"/>
              <a:gd name="T9" fmla="*/ 0 60000 65536"/>
              <a:gd name="T10" fmla="*/ 0 60000 65536"/>
              <a:gd name="T11" fmla="*/ 0 60000 65536"/>
              <a:gd name="T12" fmla="*/ 0 w 961"/>
              <a:gd name="T13" fmla="*/ 0 h 433"/>
              <a:gd name="T14" fmla="*/ 961 w 961"/>
              <a:gd name="T15" fmla="*/ 433 h 433"/>
            </a:gdLst>
            <a:ahLst/>
            <a:cxnLst>
              <a:cxn ang="T8">
                <a:pos x="T0" y="T1"/>
              </a:cxn>
              <a:cxn ang="T9">
                <a:pos x="T2" y="T3"/>
              </a:cxn>
              <a:cxn ang="T10">
                <a:pos x="T4" y="T5"/>
              </a:cxn>
              <a:cxn ang="T11">
                <a:pos x="T6" y="T7"/>
              </a:cxn>
            </a:cxnLst>
            <a:rect l="T12" t="T13" r="T14" b="T15"/>
            <a:pathLst>
              <a:path w="961" h="433">
                <a:moveTo>
                  <a:pt x="960" y="0"/>
                </a:moveTo>
                <a:lnTo>
                  <a:pt x="0" y="0"/>
                </a:lnTo>
                <a:lnTo>
                  <a:pt x="0" y="432"/>
                </a:lnTo>
                <a:lnTo>
                  <a:pt x="192" y="432"/>
                </a:lnTo>
              </a:path>
            </a:pathLst>
          </a:custGeom>
          <a:noFill/>
          <a:ln w="25400" cap="rnd">
            <a:solidFill>
              <a:schemeClr val="tx1"/>
            </a:solidFill>
            <a:round/>
            <a:headEnd/>
            <a:tailEnd type="triangle" w="med" len="med"/>
          </a:ln>
        </p:spPr>
        <p:txBody>
          <a:bodyPr>
            <a:prstTxWarp prst="textNoShape">
              <a:avLst/>
            </a:prstTxWarp>
          </a:bodyPr>
          <a:lstStyle/>
          <a:p>
            <a:endParaRPr lang="en-US"/>
          </a:p>
        </p:txBody>
      </p:sp>
      <p:sp>
        <p:nvSpPr>
          <p:cNvPr id="16445" name="Line 61"/>
          <p:cNvSpPr>
            <a:spLocks noChangeShapeType="1"/>
          </p:cNvSpPr>
          <p:nvPr/>
        </p:nvSpPr>
        <p:spPr bwMode="auto">
          <a:xfrm flipH="1">
            <a:off x="2108200" y="6357938"/>
            <a:ext cx="6578600" cy="254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16446" name="Line 62"/>
          <p:cNvSpPr>
            <a:spLocks noChangeShapeType="1"/>
          </p:cNvSpPr>
          <p:nvPr/>
        </p:nvSpPr>
        <p:spPr bwMode="auto">
          <a:xfrm flipV="1">
            <a:off x="2743200" y="55959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47" name="Line 63"/>
          <p:cNvSpPr>
            <a:spLocks noChangeShapeType="1"/>
          </p:cNvSpPr>
          <p:nvPr/>
        </p:nvSpPr>
        <p:spPr bwMode="auto">
          <a:xfrm>
            <a:off x="2819400" y="55959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48" name="Line 64"/>
          <p:cNvSpPr>
            <a:spLocks noChangeShapeType="1"/>
          </p:cNvSpPr>
          <p:nvPr/>
        </p:nvSpPr>
        <p:spPr bwMode="auto">
          <a:xfrm>
            <a:off x="2819400" y="5824538"/>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49" name="Rectangle 65"/>
          <p:cNvSpPr>
            <a:spLocks noChangeArrowheads="1"/>
          </p:cNvSpPr>
          <p:nvPr/>
        </p:nvSpPr>
        <p:spPr bwMode="auto">
          <a:xfrm>
            <a:off x="1262063" y="5964238"/>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6450" name="Line 66"/>
          <p:cNvSpPr>
            <a:spLocks noChangeShapeType="1"/>
          </p:cNvSpPr>
          <p:nvPr/>
        </p:nvSpPr>
        <p:spPr bwMode="auto">
          <a:xfrm flipV="1">
            <a:off x="1414463" y="55959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51" name="Line 67"/>
          <p:cNvSpPr>
            <a:spLocks noChangeShapeType="1"/>
          </p:cNvSpPr>
          <p:nvPr/>
        </p:nvSpPr>
        <p:spPr bwMode="auto">
          <a:xfrm>
            <a:off x="1490663" y="55959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52" name="Line 68"/>
          <p:cNvSpPr>
            <a:spLocks noChangeShapeType="1"/>
          </p:cNvSpPr>
          <p:nvPr/>
        </p:nvSpPr>
        <p:spPr bwMode="auto">
          <a:xfrm>
            <a:off x="1490663" y="5824538"/>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53" name="Rectangle 69"/>
          <p:cNvSpPr>
            <a:spLocks noChangeArrowheads="1"/>
          </p:cNvSpPr>
          <p:nvPr/>
        </p:nvSpPr>
        <p:spPr bwMode="auto">
          <a:xfrm>
            <a:off x="7162800" y="5888038"/>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6454" name="Line 70"/>
          <p:cNvSpPr>
            <a:spLocks noChangeShapeType="1"/>
          </p:cNvSpPr>
          <p:nvPr/>
        </p:nvSpPr>
        <p:spPr bwMode="auto">
          <a:xfrm flipV="1">
            <a:off x="7315200" y="55197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55" name="Line 71"/>
          <p:cNvSpPr>
            <a:spLocks noChangeShapeType="1"/>
          </p:cNvSpPr>
          <p:nvPr/>
        </p:nvSpPr>
        <p:spPr bwMode="auto">
          <a:xfrm>
            <a:off x="7391400" y="5519738"/>
            <a:ext cx="7620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6456" name="Line 72"/>
          <p:cNvSpPr>
            <a:spLocks noChangeShapeType="1"/>
          </p:cNvSpPr>
          <p:nvPr/>
        </p:nvSpPr>
        <p:spPr bwMode="auto">
          <a:xfrm>
            <a:off x="7391400" y="5748338"/>
            <a:ext cx="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16457" name="Group 73"/>
          <p:cNvGrpSpPr>
            <a:grpSpLocks/>
          </p:cNvGrpSpPr>
          <p:nvPr/>
        </p:nvGrpSpPr>
        <p:grpSpPr bwMode="auto">
          <a:xfrm>
            <a:off x="5029200" y="4605338"/>
            <a:ext cx="485775" cy="1143000"/>
            <a:chOff x="4009" y="2304"/>
            <a:chExt cx="306" cy="720"/>
          </a:xfrm>
        </p:grpSpPr>
        <p:sp>
          <p:nvSpPr>
            <p:cNvPr id="16465" name="Rectangle 74"/>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16466" name="Rectangle 75"/>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6467" name="Freeform 76"/>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6458" name="Line 77"/>
          <p:cNvSpPr>
            <a:spLocks noChangeShapeType="1"/>
          </p:cNvSpPr>
          <p:nvPr/>
        </p:nvSpPr>
        <p:spPr bwMode="auto">
          <a:xfrm>
            <a:off x="3733800" y="3570288"/>
            <a:ext cx="3048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16459" name="Freeform 78"/>
          <p:cNvSpPr>
            <a:spLocks/>
          </p:cNvSpPr>
          <p:nvPr/>
        </p:nvSpPr>
        <p:spPr bwMode="auto">
          <a:xfrm>
            <a:off x="1600200" y="3962400"/>
            <a:ext cx="304800" cy="1295400"/>
          </a:xfrm>
          <a:custGeom>
            <a:avLst/>
            <a:gdLst>
              <a:gd name="T0" fmla="*/ 0 w 192"/>
              <a:gd name="T1" fmla="*/ 1295400 h 816"/>
              <a:gd name="T2" fmla="*/ 304800 w 192"/>
              <a:gd name="T3" fmla="*/ 1295400 h 816"/>
              <a:gd name="T4" fmla="*/ 304800 w 192"/>
              <a:gd name="T5" fmla="*/ 0 h 816"/>
              <a:gd name="T6" fmla="*/ 0 60000 65536"/>
              <a:gd name="T7" fmla="*/ 0 60000 65536"/>
              <a:gd name="T8" fmla="*/ 0 60000 65536"/>
              <a:gd name="T9" fmla="*/ 0 w 192"/>
              <a:gd name="T10" fmla="*/ 0 h 816"/>
              <a:gd name="T11" fmla="*/ 192 w 192"/>
              <a:gd name="T12" fmla="*/ 816 h 816"/>
            </a:gdLst>
            <a:ahLst/>
            <a:cxnLst>
              <a:cxn ang="T6">
                <a:pos x="T0" y="T1"/>
              </a:cxn>
              <a:cxn ang="T7">
                <a:pos x="T2" y="T3"/>
              </a:cxn>
              <a:cxn ang="T8">
                <a:pos x="T4" y="T5"/>
              </a:cxn>
            </a:cxnLst>
            <a:rect l="T9" t="T10" r="T11" b="T12"/>
            <a:pathLst>
              <a:path w="192" h="816">
                <a:moveTo>
                  <a:pt x="0" y="816"/>
                </a:moveTo>
                <a:lnTo>
                  <a:pt x="192" y="816"/>
                </a:lnTo>
                <a:lnTo>
                  <a:pt x="192" y="0"/>
                </a:lnTo>
              </a:path>
            </a:pathLst>
          </a:cu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16460" name="Freeform 79"/>
          <p:cNvSpPr>
            <a:spLocks/>
          </p:cNvSpPr>
          <p:nvPr/>
        </p:nvSpPr>
        <p:spPr bwMode="auto">
          <a:xfrm>
            <a:off x="1905000" y="3581400"/>
            <a:ext cx="1905000" cy="990600"/>
          </a:xfrm>
          <a:custGeom>
            <a:avLst/>
            <a:gdLst>
              <a:gd name="T0" fmla="*/ 0 w 1200"/>
              <a:gd name="T1" fmla="*/ 381000 h 624"/>
              <a:gd name="T2" fmla="*/ 457200 w 1200"/>
              <a:gd name="T3" fmla="*/ 0 h 624"/>
              <a:gd name="T4" fmla="*/ 1905000 w 1200"/>
              <a:gd name="T5" fmla="*/ 0 h 624"/>
              <a:gd name="T6" fmla="*/ 1905000 w 1200"/>
              <a:gd name="T7" fmla="*/ 990600 h 624"/>
              <a:gd name="T8" fmla="*/ 0 60000 65536"/>
              <a:gd name="T9" fmla="*/ 0 60000 65536"/>
              <a:gd name="T10" fmla="*/ 0 60000 65536"/>
              <a:gd name="T11" fmla="*/ 0 60000 65536"/>
              <a:gd name="T12" fmla="*/ 0 w 1200"/>
              <a:gd name="T13" fmla="*/ 0 h 624"/>
              <a:gd name="T14" fmla="*/ 1200 w 1200"/>
              <a:gd name="T15" fmla="*/ 624 h 624"/>
            </a:gdLst>
            <a:ahLst/>
            <a:cxnLst>
              <a:cxn ang="T8">
                <a:pos x="T0" y="T1"/>
              </a:cxn>
              <a:cxn ang="T9">
                <a:pos x="T2" y="T3"/>
              </a:cxn>
              <a:cxn ang="T10">
                <a:pos x="T4" y="T5"/>
              </a:cxn>
              <a:cxn ang="T11">
                <a:pos x="T6" y="T7"/>
              </a:cxn>
            </a:cxnLst>
            <a:rect l="T12" t="T13" r="T14" b="T15"/>
            <a:pathLst>
              <a:path w="1200" h="624">
                <a:moveTo>
                  <a:pt x="0" y="240"/>
                </a:moveTo>
                <a:lnTo>
                  <a:pt x="288" y="0"/>
                </a:lnTo>
                <a:lnTo>
                  <a:pt x="1200" y="0"/>
                </a:lnTo>
                <a:lnTo>
                  <a:pt x="1200" y="624"/>
                </a:lnTo>
              </a:path>
            </a:pathLst>
          </a:cu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16461" name="Freeform 80"/>
          <p:cNvSpPr>
            <a:spLocks/>
          </p:cNvSpPr>
          <p:nvPr/>
        </p:nvSpPr>
        <p:spPr bwMode="auto">
          <a:xfrm>
            <a:off x="3276600" y="4724400"/>
            <a:ext cx="1752600" cy="304800"/>
          </a:xfrm>
          <a:custGeom>
            <a:avLst/>
            <a:gdLst>
              <a:gd name="T0" fmla="*/ 0 w 1104"/>
              <a:gd name="T1" fmla="*/ 304800 h 192"/>
              <a:gd name="T2" fmla="*/ 609600 w 1104"/>
              <a:gd name="T3" fmla="*/ 0 h 192"/>
              <a:gd name="T4" fmla="*/ 1752600 w 1104"/>
              <a:gd name="T5" fmla="*/ 0 h 192"/>
              <a:gd name="T6" fmla="*/ 0 60000 65536"/>
              <a:gd name="T7" fmla="*/ 0 60000 65536"/>
              <a:gd name="T8" fmla="*/ 0 60000 65536"/>
              <a:gd name="T9" fmla="*/ 0 w 1104"/>
              <a:gd name="T10" fmla="*/ 0 h 192"/>
              <a:gd name="T11" fmla="*/ 1104 w 1104"/>
              <a:gd name="T12" fmla="*/ 192 h 192"/>
            </a:gdLst>
            <a:ahLst/>
            <a:cxnLst>
              <a:cxn ang="T6">
                <a:pos x="T0" y="T1"/>
              </a:cxn>
              <a:cxn ang="T7">
                <a:pos x="T2" y="T3"/>
              </a:cxn>
              <a:cxn ang="T8">
                <a:pos x="T4" y="T5"/>
              </a:cxn>
            </a:cxnLst>
            <a:rect l="T9" t="T10" r="T11" b="T12"/>
            <a:pathLst>
              <a:path w="1104" h="192">
                <a:moveTo>
                  <a:pt x="0" y="192"/>
                </a:moveTo>
                <a:lnTo>
                  <a:pt x="384" y="0"/>
                </a:lnTo>
                <a:lnTo>
                  <a:pt x="1104" y="0"/>
                </a:lnTo>
              </a:path>
            </a:pathLst>
          </a:cu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16462" name="Freeform 81"/>
          <p:cNvSpPr>
            <a:spLocks/>
          </p:cNvSpPr>
          <p:nvPr/>
        </p:nvSpPr>
        <p:spPr bwMode="auto">
          <a:xfrm>
            <a:off x="5029200" y="4724400"/>
            <a:ext cx="2133600" cy="381000"/>
          </a:xfrm>
          <a:custGeom>
            <a:avLst/>
            <a:gdLst>
              <a:gd name="T0" fmla="*/ 0 w 1344"/>
              <a:gd name="T1" fmla="*/ 0 h 240"/>
              <a:gd name="T2" fmla="*/ 533400 w 1344"/>
              <a:gd name="T3" fmla="*/ 381000 h 240"/>
              <a:gd name="T4" fmla="*/ 2133600 w 1344"/>
              <a:gd name="T5" fmla="*/ 381000 h 240"/>
              <a:gd name="T6" fmla="*/ 0 60000 65536"/>
              <a:gd name="T7" fmla="*/ 0 60000 65536"/>
              <a:gd name="T8" fmla="*/ 0 60000 65536"/>
              <a:gd name="T9" fmla="*/ 0 w 1344"/>
              <a:gd name="T10" fmla="*/ 0 h 240"/>
              <a:gd name="T11" fmla="*/ 1344 w 1344"/>
              <a:gd name="T12" fmla="*/ 240 h 240"/>
            </a:gdLst>
            <a:ahLst/>
            <a:cxnLst>
              <a:cxn ang="T6">
                <a:pos x="T0" y="T1"/>
              </a:cxn>
              <a:cxn ang="T7">
                <a:pos x="T2" y="T3"/>
              </a:cxn>
              <a:cxn ang="T8">
                <a:pos x="T4" y="T5"/>
              </a:cxn>
            </a:cxnLst>
            <a:rect l="T9" t="T10" r="T11" b="T12"/>
            <a:pathLst>
              <a:path w="1344" h="240">
                <a:moveTo>
                  <a:pt x="0" y="0"/>
                </a:moveTo>
                <a:lnTo>
                  <a:pt x="336" y="240"/>
                </a:lnTo>
                <a:lnTo>
                  <a:pt x="1344" y="240"/>
                </a:lnTo>
              </a:path>
            </a:pathLst>
          </a:cu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16463" name="Freeform 82"/>
          <p:cNvSpPr>
            <a:spLocks/>
          </p:cNvSpPr>
          <p:nvPr/>
        </p:nvSpPr>
        <p:spPr bwMode="auto">
          <a:xfrm>
            <a:off x="2133600" y="5105400"/>
            <a:ext cx="6553200" cy="1219200"/>
          </a:xfrm>
          <a:custGeom>
            <a:avLst/>
            <a:gdLst>
              <a:gd name="T0" fmla="*/ 5105399 w 4128"/>
              <a:gd name="T1" fmla="*/ 0 h 768"/>
              <a:gd name="T2" fmla="*/ 6248399 w 4128"/>
              <a:gd name="T3" fmla="*/ 76200 h 768"/>
              <a:gd name="T4" fmla="*/ 6553200 w 4128"/>
              <a:gd name="T5" fmla="*/ 76200 h 768"/>
              <a:gd name="T6" fmla="*/ 6553200 w 4128"/>
              <a:gd name="T7" fmla="*/ 1219200 h 768"/>
              <a:gd name="T8" fmla="*/ 0 w 4128"/>
              <a:gd name="T9" fmla="*/ 1219200 h 768"/>
              <a:gd name="T10" fmla="*/ 0 w 4128"/>
              <a:gd name="T11" fmla="*/ 0 h 768"/>
              <a:gd name="T12" fmla="*/ 457200 w 4128"/>
              <a:gd name="T13" fmla="*/ 0 h 768"/>
              <a:gd name="T14" fmla="*/ 0 60000 65536"/>
              <a:gd name="T15" fmla="*/ 0 60000 65536"/>
              <a:gd name="T16" fmla="*/ 0 60000 65536"/>
              <a:gd name="T17" fmla="*/ 0 60000 65536"/>
              <a:gd name="T18" fmla="*/ 0 60000 65536"/>
              <a:gd name="T19" fmla="*/ 0 60000 65536"/>
              <a:gd name="T20" fmla="*/ 0 60000 65536"/>
              <a:gd name="T21" fmla="*/ 0 w 4128"/>
              <a:gd name="T22" fmla="*/ 0 h 768"/>
              <a:gd name="T23" fmla="*/ 4128 w 4128"/>
              <a:gd name="T24" fmla="*/ 768 h 7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8" h="768">
                <a:moveTo>
                  <a:pt x="3216" y="0"/>
                </a:moveTo>
                <a:lnTo>
                  <a:pt x="3936" y="48"/>
                </a:lnTo>
                <a:lnTo>
                  <a:pt x="4128" y="48"/>
                </a:lnTo>
                <a:lnTo>
                  <a:pt x="4128" y="768"/>
                </a:lnTo>
                <a:lnTo>
                  <a:pt x="0" y="768"/>
                </a:lnTo>
                <a:lnTo>
                  <a:pt x="0" y="0"/>
                </a:lnTo>
                <a:lnTo>
                  <a:pt x="288" y="0"/>
                </a:lnTo>
              </a:path>
            </a:pathLst>
          </a:custGeom>
          <a:noFill/>
          <a:ln w="57150">
            <a:solidFill>
              <a:schemeClr val="accent1"/>
            </a:solidFill>
            <a:round/>
            <a:headEnd/>
            <a:tailEnd type="triangle" w="med" len="med"/>
          </a:ln>
        </p:spPr>
        <p:txBody>
          <a:bodyPr wrap="none" anchor="ctr">
            <a:prstTxWarp prst="textNoShape">
              <a:avLst/>
            </a:prstTxWarp>
          </a:bodyPr>
          <a:lstStyle/>
          <a:p>
            <a:endParaRPr lang="en-US"/>
          </a:p>
        </p:txBody>
      </p:sp>
      <p:sp>
        <p:nvSpPr>
          <p:cNvPr id="16464" name="Text Box 83"/>
          <p:cNvSpPr txBox="1">
            <a:spLocks noChangeArrowheads="1"/>
          </p:cNvSpPr>
          <p:nvPr/>
        </p:nvSpPr>
        <p:spPr bwMode="auto">
          <a:xfrm>
            <a:off x="5181600" y="3505200"/>
            <a:ext cx="3808413" cy="457200"/>
          </a:xfrm>
          <a:prstGeom prst="rect">
            <a:avLst/>
          </a:prstGeom>
          <a:noFill/>
          <a:ln w="12700">
            <a:noFill/>
            <a:miter lim="800000"/>
            <a:headEnd/>
            <a:tailEnd/>
          </a:ln>
        </p:spPr>
        <p:txBody>
          <a:bodyPr wrap="none">
            <a:prstTxWarp prst="textNoShape">
              <a:avLst/>
            </a:prstTxWarp>
            <a:spAutoFit/>
          </a:bodyPr>
          <a:lstStyle/>
          <a:p>
            <a:r>
              <a:rPr lang="en-US" sz="2400">
                <a:solidFill>
                  <a:schemeClr val="accent2"/>
                </a:solidFill>
              </a:rPr>
              <a:t>(Assumes a fast controller)</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152400"/>
            <a:ext cx="3221038" cy="474663"/>
          </a:xfrm>
        </p:spPr>
        <p:txBody>
          <a:bodyPr/>
          <a:lstStyle/>
          <a:p>
            <a:r>
              <a:rPr lang="en-US"/>
              <a:t>Peer Instruction</a:t>
            </a:r>
          </a:p>
        </p:txBody>
      </p:sp>
      <p:sp>
        <p:nvSpPr>
          <p:cNvPr id="5" name="Rectangle 3"/>
          <p:cNvSpPr txBox="1">
            <a:spLocks noChangeArrowheads="1"/>
          </p:cNvSpPr>
          <p:nvPr/>
        </p:nvSpPr>
        <p:spPr bwMode="auto">
          <a:xfrm>
            <a:off x="304800" y="4191000"/>
            <a:ext cx="7315200" cy="2378087"/>
          </a:xfrm>
          <a:prstGeom prst="rect">
            <a:avLst/>
          </a:prstGeom>
          <a:noFill/>
          <a:ln w="12700">
            <a:noFill/>
            <a:miter lim="800000"/>
            <a:headEnd/>
            <a:tailEnd/>
          </a:ln>
        </p:spPr>
        <p:txBody>
          <a:bodyPr vert="horz" wrap="square" lIns="63500" tIns="25400" rIns="63500" bIns="25400" numCol="1" anchor="t" anchorCtr="0" compatLnSpc="1">
            <a:prstTxWarp prst="textNoShape">
              <a:avLst/>
            </a:prstTxWarp>
            <a:spAutoFit/>
          </a:bodyPr>
          <a:lstStyle/>
          <a:p>
            <a:pPr marL="609600" marR="0" lvl="0" indent="-609600" algn="l" defTabSz="914400" rtl="0" eaLnBrk="0" fontAlgn="base" latinLnBrk="0" hangingPunct="0">
              <a:lnSpc>
                <a:spcPct val="85000"/>
              </a:lnSpc>
              <a:spcBef>
                <a:spcPct val="45000"/>
              </a:spcBef>
              <a:spcAft>
                <a:spcPct val="0"/>
              </a:spcAft>
              <a:buClrTx/>
              <a:buSzTx/>
              <a:buFont typeface="Helvetica" charset="0"/>
              <a:buAutoNum type="arabicParenR"/>
              <a:tabLst>
                <a:tab pos="738188" algn="l"/>
              </a:tabLst>
              <a:defRPr/>
            </a:pPr>
            <a:r>
              <a:rPr kumimoji="0" lang="en-US" sz="3200" b="1" i="0" u="none" strike="noStrike" kern="0" cap="none" spc="0" normalizeH="0" baseline="0" noProof="0">
                <a:ln>
                  <a:noFill/>
                </a:ln>
                <a:solidFill>
                  <a:schemeClr val="tx1"/>
                </a:solidFill>
                <a:effectLst/>
                <a:uLnTx/>
                <a:uFillTx/>
                <a:latin typeface="+mn-lt"/>
                <a:ea typeface="ＭＳ Ｐゴシック" charset="-128"/>
                <a:cs typeface="ＭＳ Ｐゴシック" charset="-128"/>
              </a:rPr>
              <a:t>In the worst</a:t>
            </a:r>
            <a:r>
              <a:rPr kumimoji="0" lang="en-US" sz="3200" b="1" i="0" u="none" strike="noStrike" kern="0" cap="none" spc="0" normalizeH="0" noProof="0">
                <a:ln>
                  <a:noFill/>
                </a:ln>
                <a:solidFill>
                  <a:schemeClr val="tx1"/>
                </a:solidFill>
                <a:effectLst/>
                <a:uLnTx/>
                <a:uFillTx/>
                <a:latin typeface="+mn-lt"/>
                <a:ea typeface="ＭＳ Ｐゴシック" charset="-128"/>
                <a:cs typeface="ＭＳ Ｐゴシック" charset="-128"/>
              </a:rPr>
              <a:t> case, the </a:t>
            </a:r>
            <a:r>
              <a:rPr kumimoji="0" lang="en-US" sz="3200" b="1" i="0" u="none" strike="noStrike" kern="0" cap="none" spc="0" normalizeH="0" baseline="0" noProof="0">
                <a:ln>
                  <a:noFill/>
                </a:ln>
                <a:noFill/>
                <a:effectLst/>
                <a:uLnTx/>
                <a:uFillTx/>
                <a:latin typeface="+mn-lt"/>
                <a:ea typeface="ＭＳ Ｐゴシック" charset="-128"/>
                <a:cs typeface="ＭＳ Ｐゴシック" charset="-128"/>
              </a:rPr>
              <a:t>biggest</a:t>
            </a:r>
            <a:r>
              <a:rPr kumimoji="0" lang="en-US" sz="3200" b="1" i="0" u="none" strike="noStrike" kern="0" cap="none" spc="0" normalizeH="0" baseline="0" noProof="0">
                <a:ln>
                  <a:noFill/>
                </a:ln>
                <a:solidFill>
                  <a:schemeClr val="tx1"/>
                </a:solidFill>
                <a:effectLst/>
                <a:uLnTx/>
                <a:uFillTx/>
                <a:latin typeface="+mn-lt"/>
                <a:ea typeface="ＭＳ Ｐゴシック" charset="-128"/>
                <a:cs typeface="ＭＳ Ｐゴシック" charset="-128"/>
              </a:rPr>
              <a:t> delay </a:t>
            </a:r>
            <a:r>
              <a:rPr kumimoji="0" lang="en-US" sz="3200" b="1" i="0" u="none" strike="noStrike" kern="0" cap="none" spc="0" normalizeH="0" noProof="0">
                <a:ln>
                  <a:noFill/>
                </a:ln>
                <a:solidFill>
                  <a:schemeClr val="tx1"/>
                </a:solidFill>
                <a:effectLst/>
                <a:uLnTx/>
                <a:uFillTx/>
                <a:latin typeface="+mn-lt"/>
                <a:ea typeface="ＭＳ Ｐゴシック" charset="-128"/>
                <a:cs typeface="ＭＳ Ｐゴシック" charset="-128"/>
              </a:rPr>
              <a:t>is the memory access time</a:t>
            </a:r>
          </a:p>
          <a:p>
            <a:pPr marL="609600" marR="0" lvl="0" indent="-609600" algn="l" defTabSz="914400" rtl="0" eaLnBrk="0" fontAlgn="base" latinLnBrk="0" hangingPunct="0">
              <a:lnSpc>
                <a:spcPct val="85000"/>
              </a:lnSpc>
              <a:spcBef>
                <a:spcPct val="45000"/>
              </a:spcBef>
              <a:spcAft>
                <a:spcPct val="0"/>
              </a:spcAft>
              <a:buClrTx/>
              <a:buSzTx/>
              <a:buFont typeface="Helvetica" charset="0"/>
              <a:buAutoNum type="arabicParenR"/>
              <a:tabLst>
                <a:tab pos="738188" algn="l"/>
              </a:tabLst>
              <a:defRPr/>
            </a:pPr>
            <a:r>
              <a:rPr kumimoji="0" lang="en-US" sz="3200" b="1" i="0" u="none" strike="noStrike" kern="0" cap="none" spc="0" normalizeH="0" baseline="0" noProof="0">
                <a:ln>
                  <a:noFill/>
                </a:ln>
                <a:solidFill>
                  <a:schemeClr val="tx1"/>
                </a:solidFill>
                <a:effectLst/>
                <a:uLnTx/>
                <a:uFillTx/>
                <a:latin typeface="+mn-lt"/>
                <a:ea typeface="ＭＳ Ｐゴシック" charset="-128"/>
                <a:cs typeface="ＭＳ Ｐゴシック" charset="-128"/>
              </a:rPr>
              <a:t>With </a:t>
            </a:r>
            <a:r>
              <a:rPr kumimoji="0" lang="en-US" sz="3200" b="1" i="0" u="sng" strike="noStrike" kern="0" cap="none" spc="0" normalizeH="0" baseline="0" noProof="0">
                <a:ln>
                  <a:noFill/>
                </a:ln>
                <a:solidFill>
                  <a:schemeClr val="tx1"/>
                </a:solidFill>
                <a:effectLst/>
                <a:uLnTx/>
                <a:uFillTx/>
                <a:latin typeface="+mn-lt"/>
                <a:ea typeface="ＭＳ Ｐゴシック" charset="-128"/>
                <a:cs typeface="ＭＳ Ｐゴシック" charset="-128"/>
              </a:rPr>
              <a:t>only</a:t>
            </a:r>
            <a:r>
              <a:rPr kumimoji="0" lang="en-US" sz="3200" b="1" i="0" u="none" strike="noStrike" kern="0" cap="none" spc="0" normalizeH="0" noProof="0">
                <a:ln>
                  <a:noFill/>
                </a:ln>
                <a:solidFill>
                  <a:schemeClr val="tx1"/>
                </a:solidFill>
                <a:effectLst/>
                <a:uLnTx/>
                <a:uFillTx/>
                <a:latin typeface="+mn-lt"/>
                <a:ea typeface="ＭＳ Ｐゴシック" charset="-128"/>
                <a:cs typeface="ＭＳ Ｐゴシック" charset="-128"/>
              </a:rPr>
              <a:t> changes to control, our datapath could write to memory </a:t>
            </a:r>
            <a:r>
              <a:rPr kumimoji="0" lang="en-US" sz="3200" b="1" i="0" u="sng" strike="noStrike" kern="0" cap="none" spc="0" normalizeH="0" noProof="0">
                <a:ln>
                  <a:noFill/>
                </a:ln>
                <a:solidFill>
                  <a:schemeClr val="tx1"/>
                </a:solidFill>
                <a:effectLst/>
                <a:uLnTx/>
                <a:uFillTx/>
                <a:latin typeface="+mn-lt"/>
                <a:ea typeface="ＭＳ Ｐゴシック" charset="-128"/>
                <a:cs typeface="ＭＳ Ｐゴシック" charset="-128"/>
              </a:rPr>
              <a:t>and</a:t>
            </a:r>
            <a:r>
              <a:rPr kumimoji="0" lang="en-US" sz="3200" b="1" i="0" u="none" strike="noStrike" kern="0" cap="none" spc="0" normalizeH="0" noProof="0">
                <a:ln>
                  <a:noFill/>
                </a:ln>
                <a:solidFill>
                  <a:schemeClr val="tx1"/>
                </a:solidFill>
                <a:effectLst/>
                <a:uLnTx/>
                <a:uFillTx/>
                <a:latin typeface="+mn-lt"/>
                <a:ea typeface="ＭＳ Ｐゴシック" charset="-128"/>
                <a:cs typeface="ＭＳ Ｐゴシック" charset="-128"/>
              </a:rPr>
              <a:t> registers in one cycle.</a:t>
            </a:r>
            <a:endParaRPr kumimoji="0" lang="en-US" sz="3200" b="1" i="0" u="none" strike="noStrike" kern="0" cap="none" spc="0" normalizeH="0" baseline="0" noProof="0">
              <a:ln>
                <a:noFill/>
              </a:ln>
              <a:solidFill>
                <a:schemeClr val="tx1"/>
              </a:solidFill>
              <a:effectLst/>
              <a:uLnTx/>
              <a:uFillTx/>
              <a:latin typeface="+mn-lt"/>
              <a:ea typeface="ＭＳ Ｐゴシック" charset="-128"/>
              <a:cs typeface="ＭＳ Ｐゴシック" charset="-128"/>
            </a:endParaRPr>
          </a:p>
        </p:txBody>
      </p:sp>
      <p:sp>
        <p:nvSpPr>
          <p:cNvPr id="6" name="Rectangle 15"/>
          <p:cNvSpPr>
            <a:spLocks noChangeArrowheads="1"/>
          </p:cNvSpPr>
          <p:nvPr/>
        </p:nvSpPr>
        <p:spPr bwMode="auto">
          <a:xfrm>
            <a:off x="7620000" y="4375150"/>
            <a:ext cx="1219200" cy="1676400"/>
          </a:xfrm>
          <a:prstGeom prst="rect">
            <a:avLst/>
          </a:prstGeom>
          <a:solidFill>
            <a:schemeClr val="bg1"/>
          </a:solidFill>
          <a:ln w="12700">
            <a:solidFill>
              <a:schemeClr val="tx1"/>
            </a:solidFill>
            <a:miter lim="800000"/>
            <a:headEnd/>
            <a:tailEnd/>
          </a:ln>
        </p:spPr>
        <p:txBody>
          <a:bodyPr lIns="90487" tIns="44450" rIns="90487" bIns="44450">
            <a:prstTxWarp prst="textNoShape">
              <a:avLst/>
            </a:prstTxWarp>
          </a:bodyPr>
          <a:lstStyle/>
          <a:p>
            <a:pPr>
              <a:lnSpc>
                <a:spcPct val="80000"/>
              </a:lnSpc>
            </a:pPr>
            <a:r>
              <a:rPr lang="en-US" sz="2400" b="1">
                <a:solidFill>
                  <a:schemeClr val="tx1"/>
                </a:solidFill>
                <a:latin typeface="Courier New" charset="0"/>
              </a:rPr>
              <a:t>   12</a:t>
            </a:r>
          </a:p>
          <a:p>
            <a:pPr>
              <a:lnSpc>
                <a:spcPct val="80000"/>
              </a:lnSpc>
            </a:pPr>
            <a:r>
              <a:rPr lang="en-US" sz="2400" b="1">
                <a:solidFill>
                  <a:schemeClr val="tx1"/>
                </a:solidFill>
                <a:latin typeface="Courier New" charset="0"/>
              </a:rPr>
              <a:t>a) </a:t>
            </a:r>
            <a:r>
              <a:rPr lang="en-US" sz="2400" b="1">
                <a:latin typeface="Courier New" charset="0"/>
              </a:rPr>
              <a:t>FF</a:t>
            </a:r>
            <a:endParaRPr lang="en-US" sz="2400" b="1">
              <a:solidFill>
                <a:schemeClr val="tx1"/>
              </a:solidFill>
              <a:latin typeface="Courier New" charset="0"/>
            </a:endParaRPr>
          </a:p>
          <a:p>
            <a:pPr>
              <a:lnSpc>
                <a:spcPct val="80000"/>
              </a:lnSpc>
            </a:pPr>
            <a:r>
              <a:rPr lang="en-US" sz="2400" b="1">
                <a:solidFill>
                  <a:schemeClr val="tx1"/>
                </a:solidFill>
                <a:latin typeface="Courier New" charset="0"/>
              </a:rPr>
              <a:t>b) </a:t>
            </a:r>
            <a:r>
              <a:rPr lang="en-US" sz="2400" b="1">
                <a:latin typeface="Courier New" charset="0"/>
              </a:rPr>
              <a:t>F</a:t>
            </a:r>
            <a:r>
              <a:rPr lang="en-US" sz="2400" b="1">
                <a:solidFill>
                  <a:schemeClr val="tx1"/>
                </a:solidFill>
                <a:latin typeface="Courier New" charset="0"/>
              </a:rPr>
              <a:t>T</a:t>
            </a:r>
          </a:p>
          <a:p>
            <a:pPr>
              <a:lnSpc>
                <a:spcPct val="80000"/>
              </a:lnSpc>
            </a:pPr>
            <a:r>
              <a:rPr lang="en-US" sz="2400" b="1">
                <a:solidFill>
                  <a:schemeClr val="tx1"/>
                </a:solidFill>
                <a:latin typeface="Courier New" charset="0"/>
              </a:rPr>
              <a:t>c) T</a:t>
            </a:r>
            <a:r>
              <a:rPr lang="en-US" sz="2400" b="1">
                <a:latin typeface="Courier New" charset="0"/>
              </a:rPr>
              <a:t>F</a:t>
            </a:r>
            <a:endParaRPr lang="en-US" sz="2400" b="1">
              <a:solidFill>
                <a:schemeClr val="tx1"/>
              </a:solidFill>
              <a:latin typeface="Courier New" charset="0"/>
            </a:endParaRPr>
          </a:p>
          <a:p>
            <a:pPr>
              <a:lnSpc>
                <a:spcPct val="80000"/>
              </a:lnSpc>
            </a:pPr>
            <a:r>
              <a:rPr lang="en-US" sz="2400" b="1">
                <a:solidFill>
                  <a:schemeClr val="tx1"/>
                </a:solidFill>
                <a:latin typeface="Courier New" charset="0"/>
              </a:rPr>
              <a:t>d) TT</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00100" y="228600"/>
            <a:ext cx="6902450" cy="474663"/>
          </a:xfrm>
          <a:noFill/>
        </p:spPr>
        <p:txBody>
          <a:bodyPr/>
          <a:lstStyle/>
          <a:p>
            <a:r>
              <a:rPr lang="en-US"/>
              <a:t>Summary: A Single Cycle Datapath</a:t>
            </a:r>
          </a:p>
        </p:txBody>
      </p:sp>
      <p:sp>
        <p:nvSpPr>
          <p:cNvPr id="19459" name="Rectangle 3"/>
          <p:cNvSpPr>
            <a:spLocks noChangeArrowheads="1"/>
          </p:cNvSpPr>
          <p:nvPr/>
        </p:nvSpPr>
        <p:spPr bwMode="auto">
          <a:xfrm>
            <a:off x="6934200" y="3886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460" name="Rectangle 4"/>
          <p:cNvSpPr>
            <a:spLocks noChangeArrowheads="1"/>
          </p:cNvSpPr>
          <p:nvPr/>
        </p:nvSpPr>
        <p:spPr bwMode="auto">
          <a:xfrm>
            <a:off x="6248400" y="2590800"/>
            <a:ext cx="1039813"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19461" name="Rectangle 5"/>
          <p:cNvSpPr>
            <a:spLocks noChangeArrowheads="1"/>
          </p:cNvSpPr>
          <p:nvPr/>
        </p:nvSpPr>
        <p:spPr bwMode="auto">
          <a:xfrm>
            <a:off x="3048000" y="46482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9462" name="Rectangle 6"/>
          <p:cNvSpPr>
            <a:spLocks noChangeArrowheads="1"/>
          </p:cNvSpPr>
          <p:nvPr/>
        </p:nvSpPr>
        <p:spPr bwMode="auto">
          <a:xfrm>
            <a:off x="2503488" y="37433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9463" name="Rectangle 7"/>
          <p:cNvSpPr>
            <a:spLocks noChangeArrowheads="1"/>
          </p:cNvSpPr>
          <p:nvPr/>
        </p:nvSpPr>
        <p:spPr bwMode="auto">
          <a:xfrm>
            <a:off x="2625725" y="30480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19464" name="Line 8"/>
          <p:cNvSpPr>
            <a:spLocks noChangeShapeType="1"/>
          </p:cNvSpPr>
          <p:nvPr/>
        </p:nvSpPr>
        <p:spPr bwMode="auto">
          <a:xfrm flipH="1">
            <a:off x="2813050" y="40624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65" name="Rectangle 9"/>
          <p:cNvSpPr>
            <a:spLocks noChangeArrowheads="1"/>
          </p:cNvSpPr>
          <p:nvPr/>
        </p:nvSpPr>
        <p:spPr bwMode="auto">
          <a:xfrm>
            <a:off x="2665413" y="4162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466" name="Line 10"/>
          <p:cNvSpPr>
            <a:spLocks noChangeShapeType="1"/>
          </p:cNvSpPr>
          <p:nvPr/>
        </p:nvSpPr>
        <p:spPr bwMode="auto">
          <a:xfrm flipH="1">
            <a:off x="5638800" y="38862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67" name="Rectangle 11"/>
          <p:cNvSpPr>
            <a:spLocks noChangeArrowheads="1"/>
          </p:cNvSpPr>
          <p:nvPr/>
        </p:nvSpPr>
        <p:spPr bwMode="auto">
          <a:xfrm>
            <a:off x="5486400" y="35814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468" name="Rectangle 12"/>
          <p:cNvSpPr>
            <a:spLocks noChangeArrowheads="1"/>
          </p:cNvSpPr>
          <p:nvPr/>
        </p:nvSpPr>
        <p:spPr bwMode="auto">
          <a:xfrm>
            <a:off x="4692650" y="35814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9469" name="Line 13"/>
          <p:cNvSpPr>
            <a:spLocks noChangeShapeType="1"/>
          </p:cNvSpPr>
          <p:nvPr/>
        </p:nvSpPr>
        <p:spPr bwMode="auto">
          <a:xfrm flipV="1">
            <a:off x="4953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70" name="Rectangle 14"/>
          <p:cNvSpPr>
            <a:spLocks noChangeArrowheads="1"/>
          </p:cNvSpPr>
          <p:nvPr/>
        </p:nvSpPr>
        <p:spPr bwMode="auto">
          <a:xfrm>
            <a:off x="4797425" y="4543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471" name="Rectangle 15"/>
          <p:cNvSpPr>
            <a:spLocks noChangeArrowheads="1"/>
          </p:cNvSpPr>
          <p:nvPr/>
        </p:nvSpPr>
        <p:spPr bwMode="auto">
          <a:xfrm>
            <a:off x="4724400" y="41148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9472" name="Line 16"/>
          <p:cNvSpPr>
            <a:spLocks noChangeShapeType="1"/>
          </p:cNvSpPr>
          <p:nvPr/>
        </p:nvSpPr>
        <p:spPr bwMode="auto">
          <a:xfrm flipV="1">
            <a:off x="43434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73" name="Line 17"/>
          <p:cNvSpPr>
            <a:spLocks noChangeShapeType="1"/>
          </p:cNvSpPr>
          <p:nvPr/>
        </p:nvSpPr>
        <p:spPr bwMode="auto">
          <a:xfrm flipV="1">
            <a:off x="3594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74" name="Rectangle 18"/>
          <p:cNvSpPr>
            <a:spLocks noChangeArrowheads="1"/>
          </p:cNvSpPr>
          <p:nvPr/>
        </p:nvSpPr>
        <p:spPr bwMode="auto">
          <a:xfrm>
            <a:off x="3451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9475" name="Line 19"/>
          <p:cNvSpPr>
            <a:spLocks noChangeShapeType="1"/>
          </p:cNvSpPr>
          <p:nvPr/>
        </p:nvSpPr>
        <p:spPr bwMode="auto">
          <a:xfrm flipV="1">
            <a:off x="3975100" y="3425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76" name="Rectangle 20"/>
          <p:cNvSpPr>
            <a:spLocks noChangeArrowheads="1"/>
          </p:cNvSpPr>
          <p:nvPr/>
        </p:nvSpPr>
        <p:spPr bwMode="auto">
          <a:xfrm>
            <a:off x="3810000"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9477" name="Rectangle 21"/>
          <p:cNvSpPr>
            <a:spLocks noChangeArrowheads="1"/>
          </p:cNvSpPr>
          <p:nvPr/>
        </p:nvSpPr>
        <p:spPr bwMode="auto">
          <a:xfrm>
            <a:off x="3389313" y="36528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9478" name="Rectangle 22"/>
          <p:cNvSpPr>
            <a:spLocks noChangeArrowheads="1"/>
          </p:cNvSpPr>
          <p:nvPr/>
        </p:nvSpPr>
        <p:spPr bwMode="auto">
          <a:xfrm>
            <a:off x="3846513" y="36528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9479" name="Rectangle 23"/>
          <p:cNvSpPr>
            <a:spLocks noChangeArrowheads="1"/>
          </p:cNvSpPr>
          <p:nvPr/>
        </p:nvSpPr>
        <p:spPr bwMode="auto">
          <a:xfrm>
            <a:off x="4227513" y="36528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9480" name="Rectangle 24"/>
          <p:cNvSpPr>
            <a:spLocks noChangeArrowheads="1"/>
          </p:cNvSpPr>
          <p:nvPr/>
        </p:nvSpPr>
        <p:spPr bwMode="auto">
          <a:xfrm>
            <a:off x="3389313" y="40386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9481" name="Rectangle 25"/>
          <p:cNvSpPr>
            <a:spLocks noChangeArrowheads="1"/>
          </p:cNvSpPr>
          <p:nvPr/>
        </p:nvSpPr>
        <p:spPr bwMode="auto">
          <a:xfrm>
            <a:off x="3810000" y="30480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9482" name="Rectangle 26"/>
          <p:cNvSpPr>
            <a:spLocks noChangeArrowheads="1"/>
          </p:cNvSpPr>
          <p:nvPr/>
        </p:nvSpPr>
        <p:spPr bwMode="auto">
          <a:xfrm>
            <a:off x="3641725" y="2286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19483" name="Rectangle 27"/>
          <p:cNvSpPr>
            <a:spLocks noChangeArrowheads="1"/>
          </p:cNvSpPr>
          <p:nvPr/>
        </p:nvSpPr>
        <p:spPr bwMode="auto">
          <a:xfrm>
            <a:off x="4191000" y="3048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9484" name="Rectangle 28"/>
          <p:cNvSpPr>
            <a:spLocks noChangeArrowheads="1"/>
          </p:cNvSpPr>
          <p:nvPr/>
        </p:nvSpPr>
        <p:spPr bwMode="auto">
          <a:xfrm>
            <a:off x="3209925" y="22860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19485" name="Rectangle 29"/>
          <p:cNvSpPr>
            <a:spLocks noChangeArrowheads="1"/>
          </p:cNvSpPr>
          <p:nvPr/>
        </p:nvSpPr>
        <p:spPr bwMode="auto">
          <a:xfrm>
            <a:off x="2486025" y="19812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grpSp>
        <p:nvGrpSpPr>
          <p:cNvPr id="19486" name="Group 30"/>
          <p:cNvGrpSpPr>
            <a:grpSpLocks/>
          </p:cNvGrpSpPr>
          <p:nvPr/>
        </p:nvGrpSpPr>
        <p:grpSpPr bwMode="auto">
          <a:xfrm>
            <a:off x="4521200" y="4894263"/>
            <a:ext cx="376238" cy="1082675"/>
            <a:chOff x="2848" y="3083"/>
            <a:chExt cx="237" cy="682"/>
          </a:xfrm>
        </p:grpSpPr>
        <p:sp>
          <p:nvSpPr>
            <p:cNvPr id="19581" name="Rectangle 31"/>
            <p:cNvSpPr>
              <a:spLocks noChangeArrowheads="1"/>
            </p:cNvSpPr>
            <p:nvPr/>
          </p:nvSpPr>
          <p:spPr bwMode="auto">
            <a:xfrm>
              <a:off x="2848" y="3088"/>
              <a:ext cx="224" cy="65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9582" name="Rectangle 32"/>
            <p:cNvSpPr>
              <a:spLocks noChangeArrowheads="1"/>
            </p:cNvSpPr>
            <p:nvPr/>
          </p:nvSpPr>
          <p:spPr bwMode="auto">
            <a:xfrm rot="5400000">
              <a:off x="2630" y="3309"/>
              <a:ext cx="682" cy="229"/>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grpSp>
      <p:sp>
        <p:nvSpPr>
          <p:cNvPr id="19487" name="Rectangle 33"/>
          <p:cNvSpPr>
            <a:spLocks noChangeArrowheads="1"/>
          </p:cNvSpPr>
          <p:nvPr/>
        </p:nvSpPr>
        <p:spPr bwMode="auto">
          <a:xfrm>
            <a:off x="5029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488" name="Line 34"/>
          <p:cNvSpPr>
            <a:spLocks noChangeShapeType="1"/>
          </p:cNvSpPr>
          <p:nvPr/>
        </p:nvSpPr>
        <p:spPr bwMode="auto">
          <a:xfrm flipH="1">
            <a:off x="5181600" y="52800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89" name="Line 35"/>
          <p:cNvSpPr>
            <a:spLocks noChangeShapeType="1"/>
          </p:cNvSpPr>
          <p:nvPr/>
        </p:nvSpPr>
        <p:spPr bwMode="auto">
          <a:xfrm flipH="1">
            <a:off x="4102100" y="52816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90" name="Rectangle 36"/>
          <p:cNvSpPr>
            <a:spLocks noChangeArrowheads="1"/>
          </p:cNvSpPr>
          <p:nvPr/>
        </p:nvSpPr>
        <p:spPr bwMode="auto">
          <a:xfrm>
            <a:off x="3886200" y="5381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19491" name="Rectangle 37"/>
          <p:cNvSpPr>
            <a:spLocks noChangeArrowheads="1"/>
          </p:cNvSpPr>
          <p:nvPr/>
        </p:nvSpPr>
        <p:spPr bwMode="auto">
          <a:xfrm>
            <a:off x="2971800" y="51054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9492" name="Rectangle 38"/>
          <p:cNvSpPr>
            <a:spLocks noChangeArrowheads="1"/>
          </p:cNvSpPr>
          <p:nvPr/>
        </p:nvSpPr>
        <p:spPr bwMode="auto">
          <a:xfrm>
            <a:off x="5294313" y="63119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19493" name="Rectangle 39"/>
          <p:cNvSpPr>
            <a:spLocks noChangeArrowheads="1"/>
          </p:cNvSpPr>
          <p:nvPr/>
        </p:nvSpPr>
        <p:spPr bwMode="auto">
          <a:xfrm>
            <a:off x="4343400" y="63119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19494" name="Line 40"/>
          <p:cNvSpPr>
            <a:spLocks noChangeShapeType="1"/>
          </p:cNvSpPr>
          <p:nvPr/>
        </p:nvSpPr>
        <p:spPr bwMode="auto">
          <a:xfrm flipV="1">
            <a:off x="8610600" y="3124200"/>
            <a:ext cx="0" cy="10255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9495" name="Rectangle 41"/>
          <p:cNvSpPr>
            <a:spLocks noChangeArrowheads="1"/>
          </p:cNvSpPr>
          <p:nvPr/>
        </p:nvSpPr>
        <p:spPr bwMode="auto">
          <a:xfrm>
            <a:off x="7696200" y="27432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19496" name="Rectangle 42"/>
          <p:cNvSpPr>
            <a:spLocks noChangeArrowheads="1"/>
          </p:cNvSpPr>
          <p:nvPr/>
        </p:nvSpPr>
        <p:spPr bwMode="auto">
          <a:xfrm>
            <a:off x="6291263" y="56388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9497" name="Rectangle 43"/>
          <p:cNvSpPr>
            <a:spLocks noChangeArrowheads="1"/>
          </p:cNvSpPr>
          <p:nvPr/>
        </p:nvSpPr>
        <p:spPr bwMode="auto">
          <a:xfrm>
            <a:off x="6019800" y="51054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19498" name="Line 44"/>
          <p:cNvSpPr>
            <a:spLocks noChangeShapeType="1"/>
          </p:cNvSpPr>
          <p:nvPr/>
        </p:nvSpPr>
        <p:spPr bwMode="auto">
          <a:xfrm flipH="1">
            <a:off x="6153150" y="50371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499" name="Rectangle 45"/>
          <p:cNvSpPr>
            <a:spLocks noChangeArrowheads="1"/>
          </p:cNvSpPr>
          <p:nvPr/>
        </p:nvSpPr>
        <p:spPr bwMode="auto">
          <a:xfrm>
            <a:off x="6183313" y="48133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9500" name="Line 46"/>
          <p:cNvSpPr>
            <a:spLocks noChangeShapeType="1"/>
          </p:cNvSpPr>
          <p:nvPr/>
        </p:nvSpPr>
        <p:spPr bwMode="auto">
          <a:xfrm flipV="1">
            <a:off x="7302500" y="3657600"/>
            <a:ext cx="12700" cy="12366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9501" name="Rectangle 47"/>
          <p:cNvSpPr>
            <a:spLocks noChangeArrowheads="1"/>
          </p:cNvSpPr>
          <p:nvPr/>
        </p:nvSpPr>
        <p:spPr bwMode="auto">
          <a:xfrm>
            <a:off x="6934200" y="3200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sp>
        <p:nvSpPr>
          <p:cNvPr id="19502" name="Rectangle 48"/>
          <p:cNvSpPr>
            <a:spLocks noChangeArrowheads="1"/>
          </p:cNvSpPr>
          <p:nvPr/>
        </p:nvSpPr>
        <p:spPr bwMode="auto">
          <a:xfrm>
            <a:off x="5638800" y="3124200"/>
            <a:ext cx="617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latin typeface="Times" charset="0"/>
              </a:rPr>
              <a:t>zero</a:t>
            </a:r>
          </a:p>
        </p:txBody>
      </p:sp>
      <p:grpSp>
        <p:nvGrpSpPr>
          <p:cNvPr id="19503" name="Group 49"/>
          <p:cNvGrpSpPr>
            <a:grpSpLocks/>
          </p:cNvGrpSpPr>
          <p:nvPr/>
        </p:nvGrpSpPr>
        <p:grpSpPr bwMode="auto">
          <a:xfrm>
            <a:off x="3200400" y="2714625"/>
            <a:ext cx="838200" cy="333375"/>
            <a:chOff x="2640" y="1422"/>
            <a:chExt cx="528" cy="210"/>
          </a:xfrm>
        </p:grpSpPr>
        <p:sp>
          <p:nvSpPr>
            <p:cNvPr id="19578" name="Rectangle 50"/>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9579" name="Rectangle 51"/>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9580" name="Freeform 52"/>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9504" name="Rectangle 53"/>
          <p:cNvSpPr>
            <a:spLocks noChangeArrowheads="1"/>
          </p:cNvSpPr>
          <p:nvPr/>
        </p:nvSpPr>
        <p:spPr bwMode="auto">
          <a:xfrm>
            <a:off x="3200400" y="3657600"/>
            <a:ext cx="1447800" cy="990600"/>
          </a:xfrm>
          <a:prstGeom prst="rect">
            <a:avLst/>
          </a:prstGeom>
          <a:noFill/>
          <a:ln w="38100">
            <a:solidFill>
              <a:schemeClr val="tx1"/>
            </a:solidFill>
            <a:miter lim="800000"/>
            <a:headEnd/>
            <a:tailEnd/>
          </a:ln>
        </p:spPr>
        <p:txBody>
          <a:bodyPr wrap="none" anchor="ctr">
            <a:prstTxWarp prst="textNoShape">
              <a:avLst/>
            </a:prstTxWarp>
          </a:bodyPr>
          <a:lstStyle/>
          <a:p>
            <a:endParaRPr lang="en-US"/>
          </a:p>
        </p:txBody>
      </p:sp>
      <p:grpSp>
        <p:nvGrpSpPr>
          <p:cNvPr id="19505" name="Group 54"/>
          <p:cNvGrpSpPr>
            <a:grpSpLocks/>
          </p:cNvGrpSpPr>
          <p:nvPr/>
        </p:nvGrpSpPr>
        <p:grpSpPr bwMode="auto">
          <a:xfrm>
            <a:off x="5508625" y="4267200"/>
            <a:ext cx="358775" cy="1219200"/>
            <a:chOff x="3518" y="2640"/>
            <a:chExt cx="226" cy="768"/>
          </a:xfrm>
        </p:grpSpPr>
        <p:sp>
          <p:nvSpPr>
            <p:cNvPr id="19575" name="Rectangle 55"/>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9576" name="Rectangle 56"/>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9577" name="Freeform 57"/>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9506" name="Group 58"/>
          <p:cNvGrpSpPr>
            <a:grpSpLocks/>
          </p:cNvGrpSpPr>
          <p:nvPr/>
        </p:nvGrpSpPr>
        <p:grpSpPr bwMode="auto">
          <a:xfrm>
            <a:off x="6372225" y="3657600"/>
            <a:ext cx="485775" cy="1143000"/>
            <a:chOff x="4009" y="2304"/>
            <a:chExt cx="306" cy="720"/>
          </a:xfrm>
        </p:grpSpPr>
        <p:sp>
          <p:nvSpPr>
            <p:cNvPr id="19572" name="Rectangle 59"/>
            <p:cNvSpPr>
              <a:spLocks noChangeArrowheads="1"/>
            </p:cNvSpPr>
            <p:nvPr/>
          </p:nvSpPr>
          <p:spPr bwMode="auto">
            <a:xfrm>
              <a:off x="4009" y="2322"/>
              <a:ext cx="18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p:txBody>
        </p:sp>
        <p:sp>
          <p:nvSpPr>
            <p:cNvPr id="19573" name="Rectangle 6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9574" name="Freeform 6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9507" name="Group 62"/>
          <p:cNvGrpSpPr>
            <a:grpSpLocks/>
          </p:cNvGrpSpPr>
          <p:nvPr/>
        </p:nvGrpSpPr>
        <p:grpSpPr bwMode="auto">
          <a:xfrm>
            <a:off x="8404225" y="4038600"/>
            <a:ext cx="358775" cy="1600200"/>
            <a:chOff x="5294" y="2544"/>
            <a:chExt cx="226" cy="1008"/>
          </a:xfrm>
        </p:grpSpPr>
        <p:sp>
          <p:nvSpPr>
            <p:cNvPr id="19569" name="Rectangle 63"/>
            <p:cNvSpPr>
              <a:spLocks noChangeArrowheads="1"/>
            </p:cNvSpPr>
            <p:nvPr/>
          </p:nvSpPr>
          <p:spPr bwMode="auto">
            <a:xfrm>
              <a:off x="5294" y="26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9570" name="Rectangle 64"/>
            <p:cNvSpPr>
              <a:spLocks noChangeArrowheads="1"/>
            </p:cNvSpPr>
            <p:nvPr/>
          </p:nvSpPr>
          <p:spPr bwMode="auto">
            <a:xfrm>
              <a:off x="5294" y="324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9571" name="Freeform 65"/>
            <p:cNvSpPr>
              <a:spLocks/>
            </p:cNvSpPr>
            <p:nvPr/>
          </p:nvSpPr>
          <p:spPr bwMode="auto">
            <a:xfrm>
              <a:off x="5328" y="2544"/>
              <a:ext cx="192" cy="1008"/>
            </a:xfrm>
            <a:custGeom>
              <a:avLst/>
              <a:gdLst>
                <a:gd name="T0" fmla="*/ 0 w 192"/>
                <a:gd name="T1" fmla="*/ 0 h 1008"/>
                <a:gd name="T2" fmla="*/ 0 w 192"/>
                <a:gd name="T3" fmla="*/ 1008 h 1008"/>
                <a:gd name="T4" fmla="*/ 192 w 192"/>
                <a:gd name="T5" fmla="*/ 864 h 1008"/>
                <a:gd name="T6" fmla="*/ 192 w 192"/>
                <a:gd name="T7" fmla="*/ 144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9508" name="Group 66"/>
          <p:cNvGrpSpPr>
            <a:grpSpLocks/>
          </p:cNvGrpSpPr>
          <p:nvPr/>
        </p:nvGrpSpPr>
        <p:grpSpPr bwMode="auto">
          <a:xfrm>
            <a:off x="6981825" y="4848225"/>
            <a:ext cx="1146175" cy="1181100"/>
            <a:chOff x="4398" y="3054"/>
            <a:chExt cx="722" cy="744"/>
          </a:xfrm>
        </p:grpSpPr>
        <p:sp>
          <p:nvSpPr>
            <p:cNvPr id="19563" name="Rectangle 67"/>
            <p:cNvSpPr>
              <a:spLocks noChangeArrowheads="1"/>
            </p:cNvSpPr>
            <p:nvPr/>
          </p:nvSpPr>
          <p:spPr bwMode="auto">
            <a:xfrm>
              <a:off x="4410" y="3087"/>
              <a:ext cx="710" cy="711"/>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9564" name="Rectangle 68"/>
            <p:cNvSpPr>
              <a:spLocks noChangeArrowheads="1"/>
            </p:cNvSpPr>
            <p:nvPr/>
          </p:nvSpPr>
          <p:spPr bwMode="auto">
            <a:xfrm>
              <a:off x="4398" y="305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19565" name="Rectangle 69"/>
            <p:cNvSpPr>
              <a:spLocks noChangeArrowheads="1"/>
            </p:cNvSpPr>
            <p:nvPr/>
          </p:nvSpPr>
          <p:spPr bwMode="auto">
            <a:xfrm>
              <a:off x="4783" y="3054"/>
              <a:ext cx="3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19566" name="Rectangle 70"/>
            <p:cNvSpPr>
              <a:spLocks noChangeArrowheads="1"/>
            </p:cNvSpPr>
            <p:nvPr/>
          </p:nvSpPr>
          <p:spPr bwMode="auto">
            <a:xfrm>
              <a:off x="4416" y="3311"/>
              <a:ext cx="700" cy="364"/>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9567" name="Line 71"/>
            <p:cNvSpPr>
              <a:spLocks noChangeShapeType="1"/>
            </p:cNvSpPr>
            <p:nvPr/>
          </p:nvSpPr>
          <p:spPr bwMode="auto">
            <a:xfrm>
              <a:off x="4416" y="3648"/>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68" name="Line 72"/>
            <p:cNvSpPr>
              <a:spLocks noChangeShapeType="1"/>
            </p:cNvSpPr>
            <p:nvPr/>
          </p:nvSpPr>
          <p:spPr bwMode="auto">
            <a:xfrm flipH="1">
              <a:off x="4416" y="3696"/>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19509" name="Line 73"/>
          <p:cNvSpPr>
            <a:spLocks noChangeShapeType="1"/>
          </p:cNvSpPr>
          <p:nvPr/>
        </p:nvSpPr>
        <p:spPr bwMode="auto">
          <a:xfrm>
            <a:off x="3429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10" name="Line 74"/>
          <p:cNvSpPr>
            <a:spLocks noChangeShapeType="1"/>
          </p:cNvSpPr>
          <p:nvPr/>
        </p:nvSpPr>
        <p:spPr bwMode="auto">
          <a:xfrm>
            <a:off x="3810000" y="2590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11" name="Freeform 75"/>
          <p:cNvSpPr>
            <a:spLocks/>
          </p:cNvSpPr>
          <p:nvPr/>
        </p:nvSpPr>
        <p:spPr bwMode="auto">
          <a:xfrm>
            <a:off x="2895600" y="23622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12" name="Line 76"/>
          <p:cNvSpPr>
            <a:spLocks noChangeShapeType="1"/>
          </p:cNvSpPr>
          <p:nvPr/>
        </p:nvSpPr>
        <p:spPr bwMode="auto">
          <a:xfrm>
            <a:off x="3352800" y="34290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13" name="Line 77"/>
          <p:cNvSpPr>
            <a:spLocks noChangeShapeType="1"/>
          </p:cNvSpPr>
          <p:nvPr/>
        </p:nvSpPr>
        <p:spPr bwMode="auto">
          <a:xfrm>
            <a:off x="3657600" y="30480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14" name="Line 78"/>
          <p:cNvSpPr>
            <a:spLocks noChangeShapeType="1"/>
          </p:cNvSpPr>
          <p:nvPr/>
        </p:nvSpPr>
        <p:spPr bwMode="auto">
          <a:xfrm>
            <a:off x="4038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15" name="Line 79"/>
          <p:cNvSpPr>
            <a:spLocks noChangeShapeType="1"/>
          </p:cNvSpPr>
          <p:nvPr/>
        </p:nvSpPr>
        <p:spPr bwMode="auto">
          <a:xfrm>
            <a:off x="4419600" y="3352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16" name="Rectangle 80"/>
          <p:cNvSpPr>
            <a:spLocks noChangeArrowheads="1"/>
          </p:cNvSpPr>
          <p:nvPr/>
        </p:nvSpPr>
        <p:spPr bwMode="auto">
          <a:xfrm>
            <a:off x="4213225" y="3276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9517" name="Line 81"/>
          <p:cNvSpPr>
            <a:spLocks noChangeShapeType="1"/>
          </p:cNvSpPr>
          <p:nvPr/>
        </p:nvSpPr>
        <p:spPr bwMode="auto">
          <a:xfrm>
            <a:off x="4648200" y="39624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18" name="Line 82"/>
          <p:cNvSpPr>
            <a:spLocks noChangeShapeType="1"/>
          </p:cNvSpPr>
          <p:nvPr/>
        </p:nvSpPr>
        <p:spPr bwMode="auto">
          <a:xfrm>
            <a:off x="6705600" y="2971800"/>
            <a:ext cx="0" cy="8763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19" name="Line 83"/>
          <p:cNvSpPr>
            <a:spLocks noChangeShapeType="1"/>
          </p:cNvSpPr>
          <p:nvPr/>
        </p:nvSpPr>
        <p:spPr bwMode="auto">
          <a:xfrm>
            <a:off x="4648200" y="44958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0" name="Line 84"/>
          <p:cNvSpPr>
            <a:spLocks noChangeShapeType="1"/>
          </p:cNvSpPr>
          <p:nvPr/>
        </p:nvSpPr>
        <p:spPr bwMode="auto">
          <a:xfrm>
            <a:off x="5867400" y="46482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1" name="Freeform 85"/>
          <p:cNvSpPr>
            <a:spLocks/>
          </p:cNvSpPr>
          <p:nvPr/>
        </p:nvSpPr>
        <p:spPr bwMode="auto">
          <a:xfrm>
            <a:off x="5181600" y="4495800"/>
            <a:ext cx="1828800" cy="609600"/>
          </a:xfrm>
          <a:custGeom>
            <a:avLst/>
            <a:gdLst>
              <a:gd name="T0" fmla="*/ 0 w 1152"/>
              <a:gd name="T1" fmla="*/ 0 h 288"/>
              <a:gd name="T2" fmla="*/ 0 w 1152"/>
              <a:gd name="T3" fmla="*/ 609600 h 288"/>
              <a:gd name="T4" fmla="*/ 1828800 w 1152"/>
              <a:gd name="T5" fmla="*/ 609600 h 288"/>
              <a:gd name="T6" fmla="*/ 0 60000 65536"/>
              <a:gd name="T7" fmla="*/ 0 60000 65536"/>
              <a:gd name="T8" fmla="*/ 0 60000 65536"/>
              <a:gd name="T9" fmla="*/ 0 w 1152"/>
              <a:gd name="T10" fmla="*/ 0 h 288"/>
              <a:gd name="T11" fmla="*/ 1152 w 1152"/>
              <a:gd name="T12" fmla="*/ 288 h 288"/>
            </a:gdLst>
            <a:ahLst/>
            <a:cxnLst>
              <a:cxn ang="T6">
                <a:pos x="T0" y="T1"/>
              </a:cxn>
              <a:cxn ang="T7">
                <a:pos x="T2" y="T3"/>
              </a:cxn>
              <a:cxn ang="T8">
                <a:pos x="T4" y="T5"/>
              </a:cxn>
            </a:cxnLst>
            <a:rect l="T9" t="T10" r="T11" b="T12"/>
            <a:pathLst>
              <a:path w="1152" h="288">
                <a:moveTo>
                  <a:pt x="0" y="0"/>
                </a:moveTo>
                <a:lnTo>
                  <a:pt x="0" y="288"/>
                </a:lnTo>
                <a:lnTo>
                  <a:pt x="1152" y="288"/>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2" name="Line 86"/>
          <p:cNvSpPr>
            <a:spLocks noChangeShapeType="1"/>
          </p:cNvSpPr>
          <p:nvPr/>
        </p:nvSpPr>
        <p:spPr bwMode="auto">
          <a:xfrm>
            <a:off x="48768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3" name="Line 87"/>
          <p:cNvSpPr>
            <a:spLocks noChangeShapeType="1"/>
          </p:cNvSpPr>
          <p:nvPr/>
        </p:nvSpPr>
        <p:spPr bwMode="auto">
          <a:xfrm>
            <a:off x="3810000" y="5334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4" name="Line 88"/>
          <p:cNvSpPr>
            <a:spLocks noChangeShapeType="1"/>
          </p:cNvSpPr>
          <p:nvPr/>
        </p:nvSpPr>
        <p:spPr bwMode="auto">
          <a:xfrm flipH="1">
            <a:off x="34290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25" name="Line 89"/>
          <p:cNvSpPr>
            <a:spLocks noChangeShapeType="1"/>
          </p:cNvSpPr>
          <p:nvPr/>
        </p:nvSpPr>
        <p:spPr bwMode="auto">
          <a:xfrm>
            <a:off x="3505200" y="4495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26" name="Line 90"/>
          <p:cNvSpPr>
            <a:spLocks noChangeShapeType="1"/>
          </p:cNvSpPr>
          <p:nvPr/>
        </p:nvSpPr>
        <p:spPr bwMode="auto">
          <a:xfrm>
            <a:off x="3505200" y="46482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27" name="Line 91"/>
          <p:cNvSpPr>
            <a:spLocks noChangeShapeType="1"/>
          </p:cNvSpPr>
          <p:nvPr/>
        </p:nvSpPr>
        <p:spPr bwMode="auto">
          <a:xfrm flipV="1">
            <a:off x="4724400" y="59436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8" name="Line 92"/>
          <p:cNvSpPr>
            <a:spLocks noChangeShapeType="1"/>
          </p:cNvSpPr>
          <p:nvPr/>
        </p:nvSpPr>
        <p:spPr bwMode="auto">
          <a:xfrm flipV="1">
            <a:off x="5715000" y="5410200"/>
            <a:ext cx="0" cy="9144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29" name="Line 93"/>
          <p:cNvSpPr>
            <a:spLocks noChangeShapeType="1"/>
          </p:cNvSpPr>
          <p:nvPr/>
        </p:nvSpPr>
        <p:spPr bwMode="auto">
          <a:xfrm flipH="1">
            <a:off x="6781800" y="58674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30" name="Line 94"/>
          <p:cNvSpPr>
            <a:spLocks noChangeShapeType="1"/>
          </p:cNvSpPr>
          <p:nvPr/>
        </p:nvSpPr>
        <p:spPr bwMode="auto">
          <a:xfrm>
            <a:off x="6858000" y="42672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31" name="Line 95"/>
          <p:cNvSpPr>
            <a:spLocks noChangeShapeType="1"/>
          </p:cNvSpPr>
          <p:nvPr/>
        </p:nvSpPr>
        <p:spPr bwMode="auto">
          <a:xfrm>
            <a:off x="7848600" y="42672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32" name="Line 96"/>
          <p:cNvSpPr>
            <a:spLocks noChangeShapeType="1"/>
          </p:cNvSpPr>
          <p:nvPr/>
        </p:nvSpPr>
        <p:spPr bwMode="auto">
          <a:xfrm flipH="1">
            <a:off x="7086600" y="4191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33" name="Freeform 97"/>
          <p:cNvSpPr>
            <a:spLocks/>
          </p:cNvSpPr>
          <p:nvPr/>
        </p:nvSpPr>
        <p:spPr bwMode="auto">
          <a:xfrm>
            <a:off x="2667000" y="41148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34" name="Line 98"/>
          <p:cNvSpPr>
            <a:spLocks noChangeShapeType="1"/>
          </p:cNvSpPr>
          <p:nvPr/>
        </p:nvSpPr>
        <p:spPr bwMode="auto">
          <a:xfrm>
            <a:off x="8153400" y="54102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grpSp>
        <p:nvGrpSpPr>
          <p:cNvPr id="19535" name="Group 99"/>
          <p:cNvGrpSpPr>
            <a:grpSpLocks/>
          </p:cNvGrpSpPr>
          <p:nvPr/>
        </p:nvGrpSpPr>
        <p:grpSpPr bwMode="auto">
          <a:xfrm>
            <a:off x="3505200" y="990600"/>
            <a:ext cx="5091113" cy="1612900"/>
            <a:chOff x="1440" y="288"/>
            <a:chExt cx="3207" cy="1016"/>
          </a:xfrm>
        </p:grpSpPr>
        <p:sp>
          <p:nvSpPr>
            <p:cNvPr id="19538" name="Line 100"/>
            <p:cNvSpPr>
              <a:spLocks noChangeShapeType="1"/>
            </p:cNvSpPr>
            <p:nvPr/>
          </p:nvSpPr>
          <p:spPr bwMode="auto">
            <a:xfrm>
              <a:off x="3004" y="528"/>
              <a:ext cx="1568" cy="0"/>
            </a:xfrm>
            <a:prstGeom prst="line">
              <a:avLst/>
            </a:prstGeom>
            <a:noFill/>
            <a:ln w="25400">
              <a:solidFill>
                <a:schemeClr val="tx1"/>
              </a:solidFill>
              <a:round/>
              <a:headEnd/>
              <a:tailEnd type="triangle" w="med" len="sm"/>
            </a:ln>
          </p:spPr>
          <p:txBody>
            <a:bodyPr wrap="none" anchor="ctr">
              <a:prstTxWarp prst="textNoShape">
                <a:avLst/>
              </a:prstTxWarp>
            </a:bodyPr>
            <a:lstStyle/>
            <a:p>
              <a:endParaRPr lang="en-US"/>
            </a:p>
          </p:txBody>
        </p:sp>
        <p:sp>
          <p:nvSpPr>
            <p:cNvPr id="19539" name="Rectangle 101"/>
            <p:cNvSpPr>
              <a:spLocks noChangeArrowheads="1"/>
            </p:cNvSpPr>
            <p:nvPr/>
          </p:nvSpPr>
          <p:spPr bwMode="auto">
            <a:xfrm>
              <a:off x="3168" y="288"/>
              <a:ext cx="1272"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Instruction&lt;31:0&gt;</a:t>
              </a:r>
            </a:p>
          </p:txBody>
        </p:sp>
        <p:sp>
          <p:nvSpPr>
            <p:cNvPr id="19540" name="Line 102"/>
            <p:cNvSpPr>
              <a:spLocks noChangeShapeType="1"/>
            </p:cNvSpPr>
            <p:nvPr/>
          </p:nvSpPr>
          <p:spPr bwMode="auto">
            <a:xfrm>
              <a:off x="3216"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9541" name="Rectangle 103"/>
            <p:cNvSpPr>
              <a:spLocks noChangeArrowheads="1"/>
            </p:cNvSpPr>
            <p:nvPr/>
          </p:nvSpPr>
          <p:spPr bwMode="auto">
            <a:xfrm rot="5400000">
              <a:off x="2986"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&lt;21:25&gt;</a:t>
              </a:r>
            </a:p>
          </p:txBody>
        </p:sp>
        <p:sp>
          <p:nvSpPr>
            <p:cNvPr id="19542" name="Rectangle 104"/>
            <p:cNvSpPr>
              <a:spLocks noChangeArrowheads="1"/>
            </p:cNvSpPr>
            <p:nvPr/>
          </p:nvSpPr>
          <p:spPr bwMode="auto">
            <a:xfrm rot="5400000">
              <a:off x="3322"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&lt;16:20&gt;</a:t>
              </a:r>
            </a:p>
          </p:txBody>
        </p:sp>
        <p:sp>
          <p:nvSpPr>
            <p:cNvPr id="19543" name="Rectangle 105"/>
            <p:cNvSpPr>
              <a:spLocks noChangeArrowheads="1"/>
            </p:cNvSpPr>
            <p:nvPr/>
          </p:nvSpPr>
          <p:spPr bwMode="auto">
            <a:xfrm rot="5400000">
              <a:off x="3658" y="705"/>
              <a:ext cx="65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&lt;11:15&gt;</a:t>
              </a:r>
            </a:p>
          </p:txBody>
        </p:sp>
        <p:sp>
          <p:nvSpPr>
            <p:cNvPr id="19544" name="Rectangle 106"/>
            <p:cNvSpPr>
              <a:spLocks noChangeArrowheads="1"/>
            </p:cNvSpPr>
            <p:nvPr/>
          </p:nvSpPr>
          <p:spPr bwMode="auto">
            <a:xfrm rot="5400000">
              <a:off x="4002" y="697"/>
              <a:ext cx="57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&lt;0:15&gt;</a:t>
              </a:r>
            </a:p>
          </p:txBody>
        </p:sp>
        <p:sp>
          <p:nvSpPr>
            <p:cNvPr id="19545" name="Line 107"/>
            <p:cNvSpPr>
              <a:spLocks noChangeShapeType="1"/>
            </p:cNvSpPr>
            <p:nvPr/>
          </p:nvSpPr>
          <p:spPr bwMode="auto">
            <a:xfrm>
              <a:off x="3552"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9546" name="Line 108"/>
            <p:cNvSpPr>
              <a:spLocks noChangeShapeType="1"/>
            </p:cNvSpPr>
            <p:nvPr/>
          </p:nvSpPr>
          <p:spPr bwMode="auto">
            <a:xfrm>
              <a:off x="3888"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9547" name="Line 109"/>
            <p:cNvSpPr>
              <a:spLocks noChangeShapeType="1"/>
            </p:cNvSpPr>
            <p:nvPr/>
          </p:nvSpPr>
          <p:spPr bwMode="auto">
            <a:xfrm>
              <a:off x="4224" y="536"/>
              <a:ext cx="0" cy="56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19548" name="Rectangle 110"/>
            <p:cNvSpPr>
              <a:spLocks noChangeArrowheads="1"/>
            </p:cNvSpPr>
            <p:nvPr/>
          </p:nvSpPr>
          <p:spPr bwMode="auto">
            <a:xfrm>
              <a:off x="4071" y="1056"/>
              <a:ext cx="576"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9549" name="Rectangle 111"/>
            <p:cNvSpPr>
              <a:spLocks noChangeArrowheads="1"/>
            </p:cNvSpPr>
            <p:nvPr/>
          </p:nvSpPr>
          <p:spPr bwMode="auto">
            <a:xfrm>
              <a:off x="3735" y="1056"/>
              <a:ext cx="301"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Rd</a:t>
              </a:r>
            </a:p>
          </p:txBody>
        </p:sp>
        <p:sp>
          <p:nvSpPr>
            <p:cNvPr id="19550" name="Rectangle 112"/>
            <p:cNvSpPr>
              <a:spLocks noChangeArrowheads="1"/>
            </p:cNvSpPr>
            <p:nvPr/>
          </p:nvSpPr>
          <p:spPr bwMode="auto">
            <a:xfrm>
              <a:off x="3447" y="1056"/>
              <a:ext cx="2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Rt</a:t>
              </a:r>
            </a:p>
          </p:txBody>
        </p:sp>
        <p:sp>
          <p:nvSpPr>
            <p:cNvPr id="19551" name="Rectangle 113"/>
            <p:cNvSpPr>
              <a:spLocks noChangeArrowheads="1"/>
            </p:cNvSpPr>
            <p:nvPr/>
          </p:nvSpPr>
          <p:spPr bwMode="auto">
            <a:xfrm>
              <a:off x="3111" y="1056"/>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Rs</a:t>
              </a:r>
            </a:p>
          </p:txBody>
        </p:sp>
        <p:sp>
          <p:nvSpPr>
            <p:cNvPr id="19552" name="Rectangle 114"/>
            <p:cNvSpPr>
              <a:spLocks noChangeArrowheads="1"/>
            </p:cNvSpPr>
            <p:nvPr/>
          </p:nvSpPr>
          <p:spPr bwMode="auto">
            <a:xfrm>
              <a:off x="1969" y="499"/>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19553" name="Rectangle 115"/>
            <p:cNvSpPr>
              <a:spLocks noChangeArrowheads="1"/>
            </p:cNvSpPr>
            <p:nvPr/>
          </p:nvSpPr>
          <p:spPr bwMode="auto">
            <a:xfrm>
              <a:off x="1969" y="1014"/>
              <a:ext cx="151" cy="233"/>
            </a:xfrm>
            <a:prstGeom prst="rect">
              <a:avLst/>
            </a:prstGeom>
            <a:noFill/>
            <a:ln w="12700">
              <a:noFill/>
              <a:miter lim="800000"/>
              <a:headEnd/>
              <a:tailEnd/>
            </a:ln>
          </p:spPr>
          <p:txBody>
            <a:bodyPr wrap="none" anchor="ctr">
              <a:prstTxWarp prst="textNoShape">
                <a:avLst/>
              </a:prstTxWarp>
            </a:bodyPr>
            <a:lstStyle/>
            <a:p>
              <a:endParaRPr lang="en-US"/>
            </a:p>
          </p:txBody>
        </p:sp>
        <p:sp>
          <p:nvSpPr>
            <p:cNvPr id="19554" name="Rectangle 116"/>
            <p:cNvSpPr>
              <a:spLocks noChangeArrowheads="1"/>
            </p:cNvSpPr>
            <p:nvPr/>
          </p:nvSpPr>
          <p:spPr bwMode="auto">
            <a:xfrm>
              <a:off x="1440" y="392"/>
              <a:ext cx="6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nPC_sel</a:t>
              </a:r>
            </a:p>
          </p:txBody>
        </p:sp>
        <p:sp>
          <p:nvSpPr>
            <p:cNvPr id="19555" name="Rectangle 117"/>
            <p:cNvSpPr>
              <a:spLocks noChangeArrowheads="1"/>
            </p:cNvSpPr>
            <p:nvPr/>
          </p:nvSpPr>
          <p:spPr bwMode="auto">
            <a:xfrm>
              <a:off x="2314" y="403"/>
              <a:ext cx="694" cy="63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9556" name="Rectangle 118"/>
            <p:cNvSpPr>
              <a:spLocks noChangeArrowheads="1"/>
            </p:cNvSpPr>
            <p:nvPr/>
          </p:nvSpPr>
          <p:spPr bwMode="auto">
            <a:xfrm>
              <a:off x="2425" y="384"/>
              <a:ext cx="452" cy="632"/>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a:solidFill>
                    <a:schemeClr val="tx1"/>
                  </a:solidFill>
                  <a:latin typeface="Times" charset="0"/>
                </a:rPr>
                <a:t>instr</a:t>
              </a:r>
            </a:p>
            <a:p>
              <a:pPr algn="ctr"/>
              <a:r>
                <a:rPr lang="en-US" sz="2000" b="1">
                  <a:solidFill>
                    <a:schemeClr val="tx1"/>
                  </a:solidFill>
                  <a:latin typeface="Times" charset="0"/>
                </a:rPr>
                <a:t>fetch</a:t>
              </a:r>
            </a:p>
            <a:p>
              <a:pPr algn="ctr"/>
              <a:r>
                <a:rPr lang="en-US" sz="2000" b="1">
                  <a:solidFill>
                    <a:schemeClr val="tx1"/>
                  </a:solidFill>
                  <a:latin typeface="Times" charset="0"/>
                </a:rPr>
                <a:t>unit</a:t>
              </a:r>
            </a:p>
          </p:txBody>
        </p:sp>
        <p:sp>
          <p:nvSpPr>
            <p:cNvPr id="19557" name="Line 119"/>
            <p:cNvSpPr>
              <a:spLocks noChangeShapeType="1"/>
            </p:cNvSpPr>
            <p:nvPr/>
          </p:nvSpPr>
          <p:spPr bwMode="auto">
            <a:xfrm>
              <a:off x="2064" y="536"/>
              <a:ext cx="24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58" name="Line 120"/>
            <p:cNvSpPr>
              <a:spLocks noChangeShapeType="1"/>
            </p:cNvSpPr>
            <p:nvPr/>
          </p:nvSpPr>
          <p:spPr bwMode="auto">
            <a:xfrm>
              <a:off x="2064" y="536"/>
              <a:ext cx="24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59" name="Rectangle 121"/>
            <p:cNvSpPr>
              <a:spLocks noChangeArrowheads="1"/>
            </p:cNvSpPr>
            <p:nvPr/>
          </p:nvSpPr>
          <p:spPr bwMode="auto">
            <a:xfrm>
              <a:off x="1851" y="728"/>
              <a:ext cx="309"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9560" name="Line 122"/>
            <p:cNvSpPr>
              <a:spLocks noChangeShapeType="1"/>
            </p:cNvSpPr>
            <p:nvPr/>
          </p:nvSpPr>
          <p:spPr bwMode="auto">
            <a:xfrm flipH="1">
              <a:off x="2160" y="872"/>
              <a:ext cx="144"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9561" name="Line 123"/>
            <p:cNvSpPr>
              <a:spLocks noChangeShapeType="1"/>
            </p:cNvSpPr>
            <p:nvPr/>
          </p:nvSpPr>
          <p:spPr bwMode="auto">
            <a:xfrm>
              <a:off x="2304" y="824"/>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562" name="Line 124"/>
            <p:cNvSpPr>
              <a:spLocks noChangeShapeType="1"/>
            </p:cNvSpPr>
            <p:nvPr/>
          </p:nvSpPr>
          <p:spPr bwMode="auto">
            <a:xfrm flipH="1">
              <a:off x="2304" y="872"/>
              <a:ext cx="96" cy="4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19536" name="Freeform 125"/>
          <p:cNvSpPr>
            <a:spLocks/>
          </p:cNvSpPr>
          <p:nvPr/>
        </p:nvSpPr>
        <p:spPr bwMode="auto">
          <a:xfrm>
            <a:off x="5486400" y="2209800"/>
            <a:ext cx="1066800" cy="1524000"/>
          </a:xfrm>
          <a:custGeom>
            <a:avLst/>
            <a:gdLst>
              <a:gd name="T0" fmla="*/ 1066800 w 672"/>
              <a:gd name="T1" fmla="*/ 1524000 h 1008"/>
              <a:gd name="T2" fmla="*/ 1066800 w 672"/>
              <a:gd name="T3" fmla="*/ 943429 h 1008"/>
              <a:gd name="T4" fmla="*/ 0 w 672"/>
              <a:gd name="T5" fmla="*/ 943429 h 1008"/>
              <a:gd name="T6" fmla="*/ 0 w 672"/>
              <a:gd name="T7" fmla="*/ 0 h 1008"/>
              <a:gd name="T8" fmla="*/ 0 60000 65536"/>
              <a:gd name="T9" fmla="*/ 0 60000 65536"/>
              <a:gd name="T10" fmla="*/ 0 60000 65536"/>
              <a:gd name="T11" fmla="*/ 0 60000 65536"/>
              <a:gd name="T12" fmla="*/ 0 w 672"/>
              <a:gd name="T13" fmla="*/ 0 h 1008"/>
              <a:gd name="T14" fmla="*/ 672 w 672"/>
              <a:gd name="T15" fmla="*/ 1008 h 1008"/>
            </a:gdLst>
            <a:ahLst/>
            <a:cxnLst>
              <a:cxn ang="T8">
                <a:pos x="T0" y="T1"/>
              </a:cxn>
              <a:cxn ang="T9">
                <a:pos x="T2" y="T3"/>
              </a:cxn>
              <a:cxn ang="T10">
                <a:pos x="T4" y="T5"/>
              </a:cxn>
              <a:cxn ang="T11">
                <a:pos x="T6" y="T7"/>
              </a:cxn>
            </a:cxnLst>
            <a:rect l="T12" t="T13" r="T14" b="T15"/>
            <a:pathLst>
              <a:path w="672" h="1008">
                <a:moveTo>
                  <a:pt x="672" y="1008"/>
                </a:moveTo>
                <a:lnTo>
                  <a:pt x="672" y="624"/>
                </a:lnTo>
                <a:lnTo>
                  <a:pt x="0" y="624"/>
                </a:lnTo>
                <a:lnTo>
                  <a:pt x="0"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9537" name="Rectangle 126"/>
          <p:cNvSpPr>
            <a:spLocks noGrp="1" noChangeArrowheads="1"/>
          </p:cNvSpPr>
          <p:nvPr>
            <p:ph type="body" idx="1"/>
          </p:nvPr>
        </p:nvSpPr>
        <p:spPr>
          <a:xfrm>
            <a:off x="228600" y="762000"/>
            <a:ext cx="3200400" cy="1333500"/>
          </a:xfrm>
          <a:noFill/>
        </p:spPr>
        <p:txBody>
          <a:bodyPr/>
          <a:lstStyle/>
          <a:p>
            <a:pPr>
              <a:spcBef>
                <a:spcPct val="20000"/>
              </a:spcBef>
            </a:pPr>
            <a:r>
              <a:rPr lang="en-US" sz="2800"/>
              <a:t>We have everything except </a:t>
            </a:r>
            <a:r>
              <a:rPr lang="en-US" sz="2800" u="sng">
                <a:solidFill>
                  <a:schemeClr val="accent1"/>
                </a:solidFill>
              </a:rPr>
              <a:t>control signals</a:t>
            </a:r>
            <a:endParaRPr lang="en-US" sz="2800">
              <a:solidFill>
                <a:schemeClr val="accent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00100" y="228600"/>
            <a:ext cx="8039100" cy="474663"/>
          </a:xfrm>
          <a:noFill/>
        </p:spPr>
        <p:txBody>
          <a:bodyPr/>
          <a:lstStyle/>
          <a:p>
            <a:r>
              <a:rPr lang="en-US"/>
              <a:t>How to Design a Processor: step-by-step</a:t>
            </a:r>
          </a:p>
        </p:txBody>
      </p:sp>
      <p:sp>
        <p:nvSpPr>
          <p:cNvPr id="3075" name="Rectangle 3"/>
          <p:cNvSpPr>
            <a:spLocks noGrp="1" noChangeArrowheads="1"/>
          </p:cNvSpPr>
          <p:nvPr>
            <p:ph type="body" idx="1"/>
          </p:nvPr>
        </p:nvSpPr>
        <p:spPr>
          <a:xfrm>
            <a:off x="76200" y="762000"/>
            <a:ext cx="8991600" cy="5910263"/>
          </a:xfrm>
          <a:noFill/>
        </p:spPr>
        <p:txBody>
          <a:bodyPr/>
          <a:lstStyle/>
          <a:p>
            <a:pPr>
              <a:spcBef>
                <a:spcPct val="30000"/>
              </a:spcBef>
              <a:buFont typeface="Times" charset="0"/>
              <a:buNone/>
            </a:pPr>
            <a:r>
              <a:rPr lang="en-US"/>
              <a:t>1. Analyze instruction set architecture (ISA) =&gt; datapath </a:t>
            </a:r>
            <a:r>
              <a:rPr lang="en-US" u="sng">
                <a:solidFill>
                  <a:schemeClr val="accent2"/>
                </a:solidFill>
              </a:rPr>
              <a:t>requirements</a:t>
            </a:r>
            <a:endParaRPr lang="en-US" u="sng"/>
          </a:p>
          <a:p>
            <a:pPr lvl="1">
              <a:lnSpc>
                <a:spcPct val="75000"/>
              </a:lnSpc>
              <a:spcBef>
                <a:spcPct val="30000"/>
              </a:spcBef>
            </a:pPr>
            <a:r>
              <a:rPr lang="en-US"/>
              <a:t>meaning of each instruction is given by the </a:t>
            </a:r>
            <a:r>
              <a:rPr lang="en-US" i="1">
                <a:solidFill>
                  <a:schemeClr val="accent2"/>
                </a:solidFill>
              </a:rPr>
              <a:t>register transfers</a:t>
            </a:r>
            <a:endParaRPr lang="en-US" i="1"/>
          </a:p>
          <a:p>
            <a:pPr lvl="1">
              <a:lnSpc>
                <a:spcPct val="75000"/>
              </a:lnSpc>
              <a:spcBef>
                <a:spcPct val="30000"/>
              </a:spcBef>
            </a:pPr>
            <a:r>
              <a:rPr lang="en-US"/>
              <a:t>datapath must include storage element for ISA registers</a:t>
            </a:r>
          </a:p>
          <a:p>
            <a:pPr lvl="1">
              <a:lnSpc>
                <a:spcPct val="75000"/>
              </a:lnSpc>
              <a:spcBef>
                <a:spcPct val="30000"/>
              </a:spcBef>
            </a:pPr>
            <a:r>
              <a:rPr lang="en-US"/>
              <a:t>datapath must support each register transfer</a:t>
            </a:r>
          </a:p>
          <a:p>
            <a:pPr>
              <a:spcBef>
                <a:spcPct val="30000"/>
              </a:spcBef>
              <a:buFont typeface="Times" charset="0"/>
              <a:buNone/>
            </a:pPr>
            <a:r>
              <a:rPr lang="en-US">
                <a:solidFill>
                  <a:srgbClr val="800080"/>
                </a:solidFill>
              </a:rPr>
              <a:t>2. Select set of datapath components and establish clocking methodology</a:t>
            </a:r>
          </a:p>
          <a:p>
            <a:pPr>
              <a:spcBef>
                <a:spcPct val="30000"/>
              </a:spcBef>
              <a:buFont typeface="Times" charset="0"/>
              <a:buNone/>
            </a:pPr>
            <a:r>
              <a:rPr lang="en-US">
                <a:solidFill>
                  <a:srgbClr val="800080"/>
                </a:solidFill>
              </a:rPr>
              <a:t>3. </a:t>
            </a:r>
            <a:r>
              <a:rPr lang="en-US" u="sng">
                <a:solidFill>
                  <a:srgbClr val="800080"/>
                </a:solidFill>
              </a:rPr>
              <a:t>Assemble</a:t>
            </a:r>
            <a:r>
              <a:rPr lang="en-US">
                <a:solidFill>
                  <a:srgbClr val="800080"/>
                </a:solidFill>
              </a:rPr>
              <a:t> datapath meeting requirements</a:t>
            </a:r>
          </a:p>
          <a:p>
            <a:pPr>
              <a:spcBef>
                <a:spcPct val="30000"/>
              </a:spcBef>
              <a:buFont typeface="Times" charset="0"/>
              <a:buNone/>
            </a:pPr>
            <a:r>
              <a:rPr lang="en-US">
                <a:solidFill>
                  <a:srgbClr val="800080"/>
                </a:solidFill>
              </a:rPr>
              <a:t>4. Analyze implementation of each instruction to determine setting of control points that effects the register transfer.</a:t>
            </a:r>
          </a:p>
          <a:p>
            <a:pPr>
              <a:spcBef>
                <a:spcPct val="30000"/>
              </a:spcBef>
              <a:buFont typeface="Times" charset="0"/>
              <a:buNone/>
            </a:pPr>
            <a:r>
              <a:rPr lang="en-US">
                <a:solidFill>
                  <a:schemeClr val="bg2"/>
                </a:solidFill>
              </a:rPr>
              <a:t>5. Assemble the control logic</a:t>
            </a: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00100" y="228600"/>
            <a:ext cx="4475163" cy="474663"/>
          </a:xfrm>
          <a:noFill/>
        </p:spPr>
        <p:txBody>
          <a:bodyPr/>
          <a:lstStyle/>
          <a:p>
            <a:r>
              <a:rPr lang="en-US"/>
              <a:t>Clocking Methodology</a:t>
            </a:r>
          </a:p>
        </p:txBody>
      </p:sp>
      <p:sp>
        <p:nvSpPr>
          <p:cNvPr id="4099" name="Rectangle 3"/>
          <p:cNvSpPr>
            <a:spLocks noGrp="1" noChangeArrowheads="1"/>
          </p:cNvSpPr>
          <p:nvPr>
            <p:ph type="body" idx="1"/>
          </p:nvPr>
        </p:nvSpPr>
        <p:spPr>
          <a:xfrm>
            <a:off x="76200" y="3019425"/>
            <a:ext cx="8991600" cy="3228975"/>
          </a:xfrm>
          <a:noFill/>
        </p:spPr>
        <p:txBody>
          <a:bodyPr/>
          <a:lstStyle/>
          <a:p>
            <a:pPr>
              <a:spcBef>
                <a:spcPct val="30000"/>
              </a:spcBef>
            </a:pPr>
            <a:r>
              <a:rPr lang="en-US" sz="2800"/>
              <a:t>Storage elements clocked by same edge</a:t>
            </a:r>
          </a:p>
          <a:p>
            <a:pPr>
              <a:spcBef>
                <a:spcPct val="30000"/>
              </a:spcBef>
            </a:pPr>
            <a:r>
              <a:rPr lang="en-US" sz="2800"/>
              <a:t>Being physical devices, flip-flops (FF) and combinational logic have some delays </a:t>
            </a:r>
          </a:p>
          <a:p>
            <a:pPr marL="508000" lvl="1">
              <a:lnSpc>
                <a:spcPct val="75000"/>
              </a:lnSpc>
              <a:spcBef>
                <a:spcPct val="30000"/>
              </a:spcBef>
            </a:pPr>
            <a:r>
              <a:rPr lang="en-US" sz="2400"/>
              <a:t>Gates: delay from input change to output change </a:t>
            </a:r>
          </a:p>
          <a:p>
            <a:pPr marL="508000" lvl="1">
              <a:lnSpc>
                <a:spcPct val="75000"/>
              </a:lnSpc>
              <a:spcBef>
                <a:spcPct val="30000"/>
              </a:spcBef>
            </a:pPr>
            <a:r>
              <a:rPr lang="en-US" sz="2400"/>
              <a:t>Signals at FF D input must be stable before active clock edge to allow signal to travel within the FF (set-up time), and we have the usual clock-to-Q delay</a:t>
            </a:r>
          </a:p>
          <a:p>
            <a:pPr>
              <a:spcBef>
                <a:spcPct val="30000"/>
              </a:spcBef>
            </a:pPr>
            <a:r>
              <a:rPr lang="en-US" sz="2800"/>
              <a:t>“</a:t>
            </a:r>
            <a:r>
              <a:rPr lang="en-US" sz="2800">
                <a:solidFill>
                  <a:schemeClr val="accent2"/>
                </a:solidFill>
              </a:rPr>
              <a:t>Critical path</a:t>
            </a:r>
            <a:r>
              <a:rPr lang="en-US" sz="2800"/>
              <a:t>” (longest path through logic) 	determines length of clock period</a:t>
            </a:r>
          </a:p>
        </p:txBody>
      </p:sp>
      <p:grpSp>
        <p:nvGrpSpPr>
          <p:cNvPr id="4100" name="Group 4"/>
          <p:cNvGrpSpPr>
            <a:grpSpLocks/>
          </p:cNvGrpSpPr>
          <p:nvPr/>
        </p:nvGrpSpPr>
        <p:grpSpPr bwMode="auto">
          <a:xfrm flipV="1">
            <a:off x="539750" y="838200"/>
            <a:ext cx="7835900" cy="317500"/>
            <a:chOff x="340" y="524"/>
            <a:chExt cx="4936" cy="200"/>
          </a:xfrm>
        </p:grpSpPr>
        <p:sp>
          <p:nvSpPr>
            <p:cNvPr id="4206" name="Line 5"/>
            <p:cNvSpPr>
              <a:spLocks noChangeShapeType="1"/>
            </p:cNvSpPr>
            <p:nvPr/>
          </p:nvSpPr>
          <p:spPr bwMode="auto">
            <a:xfrm>
              <a:off x="340" y="528"/>
              <a:ext cx="698"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4207" name="Line 6"/>
            <p:cNvSpPr>
              <a:spLocks noChangeShapeType="1"/>
            </p:cNvSpPr>
            <p:nvPr/>
          </p:nvSpPr>
          <p:spPr bwMode="auto">
            <a:xfrm>
              <a:off x="1042" y="532"/>
              <a:ext cx="0" cy="184"/>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4208" name="Line 7"/>
            <p:cNvSpPr>
              <a:spLocks noChangeShapeType="1"/>
            </p:cNvSpPr>
            <p:nvPr/>
          </p:nvSpPr>
          <p:spPr bwMode="auto">
            <a:xfrm>
              <a:off x="1046" y="720"/>
              <a:ext cx="1758"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4209" name="Line 8"/>
            <p:cNvSpPr>
              <a:spLocks noChangeShapeType="1"/>
            </p:cNvSpPr>
            <p:nvPr/>
          </p:nvSpPr>
          <p:spPr bwMode="auto">
            <a:xfrm flipV="1">
              <a:off x="2808" y="524"/>
              <a:ext cx="0" cy="20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4210" name="Line 9"/>
            <p:cNvSpPr>
              <a:spLocks noChangeShapeType="1"/>
            </p:cNvSpPr>
            <p:nvPr/>
          </p:nvSpPr>
          <p:spPr bwMode="auto">
            <a:xfrm>
              <a:off x="2812" y="528"/>
              <a:ext cx="1758"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4211" name="Line 10"/>
            <p:cNvSpPr>
              <a:spLocks noChangeShapeType="1"/>
            </p:cNvSpPr>
            <p:nvPr/>
          </p:nvSpPr>
          <p:spPr bwMode="auto">
            <a:xfrm>
              <a:off x="4574" y="532"/>
              <a:ext cx="0" cy="184"/>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4212" name="Line 11"/>
            <p:cNvSpPr>
              <a:spLocks noChangeShapeType="1"/>
            </p:cNvSpPr>
            <p:nvPr/>
          </p:nvSpPr>
          <p:spPr bwMode="auto">
            <a:xfrm>
              <a:off x="4578" y="720"/>
              <a:ext cx="698"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grpSp>
      <p:sp>
        <p:nvSpPr>
          <p:cNvPr id="4101" name="Rectangle 12"/>
          <p:cNvSpPr>
            <a:spLocks noChangeArrowheads="1"/>
          </p:cNvSpPr>
          <p:nvPr/>
        </p:nvSpPr>
        <p:spPr bwMode="auto">
          <a:xfrm>
            <a:off x="457200" y="685800"/>
            <a:ext cx="735013" cy="515938"/>
          </a:xfrm>
          <a:prstGeom prst="rect">
            <a:avLst/>
          </a:prstGeom>
          <a:noFill/>
          <a:ln w="38100">
            <a:noFill/>
            <a:miter lim="800000"/>
            <a:headEnd/>
            <a:tailEnd/>
          </a:ln>
        </p:spPr>
        <p:txBody>
          <a:bodyPr wrap="none" lIns="90488" tIns="44450" rIns="90488" bIns="44450">
            <a:prstTxWarp prst="textNoShape">
              <a:avLst/>
            </a:prstTxWarp>
            <a:spAutoFit/>
          </a:bodyPr>
          <a:lstStyle/>
          <a:p>
            <a:r>
              <a:rPr lang="en-US" sz="2800" b="1">
                <a:solidFill>
                  <a:schemeClr val="tx1"/>
                </a:solidFill>
                <a:latin typeface="Times" charset="0"/>
              </a:rPr>
              <a:t>Clk</a:t>
            </a:r>
          </a:p>
        </p:txBody>
      </p:sp>
      <p:sp>
        <p:nvSpPr>
          <p:cNvPr id="4102" name="Rectangle 13"/>
          <p:cNvSpPr>
            <a:spLocks noChangeArrowheads="1"/>
          </p:cNvSpPr>
          <p:nvPr/>
        </p:nvSpPr>
        <p:spPr bwMode="auto">
          <a:xfrm>
            <a:off x="1619250" y="1295400"/>
            <a:ext cx="279400" cy="1422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103" name="Line 14"/>
          <p:cNvSpPr>
            <a:spLocks noChangeShapeType="1"/>
          </p:cNvSpPr>
          <p:nvPr/>
        </p:nvSpPr>
        <p:spPr bwMode="auto">
          <a:xfrm>
            <a:off x="1752600" y="2717800"/>
            <a:ext cx="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04" name="Line 15"/>
          <p:cNvSpPr>
            <a:spLocks noChangeShapeType="1"/>
          </p:cNvSpPr>
          <p:nvPr/>
        </p:nvSpPr>
        <p:spPr bwMode="auto">
          <a:xfrm flipH="1">
            <a:off x="1143000" y="15113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05" name="Rectangle 16"/>
          <p:cNvSpPr>
            <a:spLocks noChangeArrowheads="1"/>
          </p:cNvSpPr>
          <p:nvPr/>
        </p:nvSpPr>
        <p:spPr bwMode="auto">
          <a:xfrm>
            <a:off x="1287463" y="1587500"/>
            <a:ext cx="231775" cy="82232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a:p>
            <a:r>
              <a:rPr lang="en-US" sz="1600" b="1">
                <a:solidFill>
                  <a:schemeClr val="tx1"/>
                </a:solidFill>
                <a:latin typeface="Times" charset="0"/>
              </a:rPr>
              <a:t>.</a:t>
            </a:r>
          </a:p>
          <a:p>
            <a:r>
              <a:rPr lang="en-US" sz="1600" b="1">
                <a:solidFill>
                  <a:schemeClr val="tx1"/>
                </a:solidFill>
                <a:latin typeface="Times" charset="0"/>
              </a:rPr>
              <a:t>.</a:t>
            </a:r>
          </a:p>
        </p:txBody>
      </p:sp>
      <p:sp>
        <p:nvSpPr>
          <p:cNvPr id="4106" name="Line 17"/>
          <p:cNvSpPr>
            <a:spLocks noChangeShapeType="1"/>
          </p:cNvSpPr>
          <p:nvPr/>
        </p:nvSpPr>
        <p:spPr bwMode="auto">
          <a:xfrm flipH="1">
            <a:off x="1143000" y="25019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07" name="Line 18"/>
          <p:cNvSpPr>
            <a:spLocks noChangeShapeType="1"/>
          </p:cNvSpPr>
          <p:nvPr/>
        </p:nvSpPr>
        <p:spPr bwMode="auto">
          <a:xfrm flipH="1">
            <a:off x="1905000" y="15113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08" name="Rectangle 19"/>
          <p:cNvSpPr>
            <a:spLocks noChangeArrowheads="1"/>
          </p:cNvSpPr>
          <p:nvPr/>
        </p:nvSpPr>
        <p:spPr bwMode="auto">
          <a:xfrm>
            <a:off x="2049463" y="1587500"/>
            <a:ext cx="231775" cy="82232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a:p>
            <a:r>
              <a:rPr lang="en-US" sz="1600" b="1">
                <a:solidFill>
                  <a:schemeClr val="tx1"/>
                </a:solidFill>
                <a:latin typeface="Times" charset="0"/>
              </a:rPr>
              <a:t>.</a:t>
            </a:r>
          </a:p>
          <a:p>
            <a:r>
              <a:rPr lang="en-US" sz="1600" b="1">
                <a:solidFill>
                  <a:schemeClr val="tx1"/>
                </a:solidFill>
                <a:latin typeface="Times" charset="0"/>
              </a:rPr>
              <a:t>.</a:t>
            </a:r>
          </a:p>
        </p:txBody>
      </p:sp>
      <p:sp>
        <p:nvSpPr>
          <p:cNvPr id="4109" name="Line 20"/>
          <p:cNvSpPr>
            <a:spLocks noChangeShapeType="1"/>
          </p:cNvSpPr>
          <p:nvPr/>
        </p:nvSpPr>
        <p:spPr bwMode="auto">
          <a:xfrm flipH="1">
            <a:off x="1905000" y="25019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10" name="Rectangle 21"/>
          <p:cNvSpPr>
            <a:spLocks noChangeArrowheads="1"/>
          </p:cNvSpPr>
          <p:nvPr/>
        </p:nvSpPr>
        <p:spPr bwMode="auto">
          <a:xfrm>
            <a:off x="7181850" y="1295400"/>
            <a:ext cx="279400" cy="1422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111" name="Line 22"/>
          <p:cNvSpPr>
            <a:spLocks noChangeShapeType="1"/>
          </p:cNvSpPr>
          <p:nvPr/>
        </p:nvSpPr>
        <p:spPr bwMode="auto">
          <a:xfrm flipH="1">
            <a:off x="6705600" y="15113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12" name="Rectangle 23"/>
          <p:cNvSpPr>
            <a:spLocks noChangeArrowheads="1"/>
          </p:cNvSpPr>
          <p:nvPr/>
        </p:nvSpPr>
        <p:spPr bwMode="auto">
          <a:xfrm>
            <a:off x="6850063" y="1587500"/>
            <a:ext cx="231775" cy="82232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a:p>
            <a:r>
              <a:rPr lang="en-US" sz="1600" b="1">
                <a:solidFill>
                  <a:schemeClr val="tx1"/>
                </a:solidFill>
                <a:latin typeface="Times" charset="0"/>
              </a:rPr>
              <a:t>.</a:t>
            </a:r>
          </a:p>
          <a:p>
            <a:r>
              <a:rPr lang="en-US" sz="1600" b="1">
                <a:solidFill>
                  <a:schemeClr val="tx1"/>
                </a:solidFill>
                <a:latin typeface="Times" charset="0"/>
              </a:rPr>
              <a:t>.</a:t>
            </a:r>
          </a:p>
        </p:txBody>
      </p:sp>
      <p:sp>
        <p:nvSpPr>
          <p:cNvPr id="4113" name="Line 24"/>
          <p:cNvSpPr>
            <a:spLocks noChangeShapeType="1"/>
          </p:cNvSpPr>
          <p:nvPr/>
        </p:nvSpPr>
        <p:spPr bwMode="auto">
          <a:xfrm flipH="1">
            <a:off x="6705600" y="25019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14" name="Line 25"/>
          <p:cNvSpPr>
            <a:spLocks noChangeShapeType="1"/>
          </p:cNvSpPr>
          <p:nvPr/>
        </p:nvSpPr>
        <p:spPr bwMode="auto">
          <a:xfrm flipH="1">
            <a:off x="7467600" y="15113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15" name="Rectangle 26"/>
          <p:cNvSpPr>
            <a:spLocks noChangeArrowheads="1"/>
          </p:cNvSpPr>
          <p:nvPr/>
        </p:nvSpPr>
        <p:spPr bwMode="auto">
          <a:xfrm>
            <a:off x="7612063" y="1587500"/>
            <a:ext cx="231775" cy="82232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t>
            </a:r>
          </a:p>
          <a:p>
            <a:r>
              <a:rPr lang="en-US" sz="1600" b="1">
                <a:solidFill>
                  <a:schemeClr val="tx1"/>
                </a:solidFill>
                <a:latin typeface="Times" charset="0"/>
              </a:rPr>
              <a:t>.</a:t>
            </a:r>
          </a:p>
          <a:p>
            <a:r>
              <a:rPr lang="en-US" sz="1600" b="1">
                <a:solidFill>
                  <a:schemeClr val="tx1"/>
                </a:solidFill>
                <a:latin typeface="Times" charset="0"/>
              </a:rPr>
              <a:t>.</a:t>
            </a:r>
          </a:p>
        </p:txBody>
      </p:sp>
      <p:sp>
        <p:nvSpPr>
          <p:cNvPr id="4116" name="Line 27"/>
          <p:cNvSpPr>
            <a:spLocks noChangeShapeType="1"/>
          </p:cNvSpPr>
          <p:nvPr/>
        </p:nvSpPr>
        <p:spPr bwMode="auto">
          <a:xfrm flipH="1">
            <a:off x="7467600" y="2501900"/>
            <a:ext cx="469900" cy="0"/>
          </a:xfrm>
          <a:prstGeom prst="line">
            <a:avLst/>
          </a:prstGeom>
          <a:noFill/>
          <a:ln w="12700">
            <a:solidFill>
              <a:schemeClr val="tx1"/>
            </a:solidFill>
            <a:round/>
            <a:headEnd type="triangle" w="med" len="med"/>
            <a:tailEnd/>
          </a:ln>
        </p:spPr>
        <p:txBody>
          <a:bodyPr wrap="none" anchor="ctr">
            <a:prstTxWarp prst="textNoShape">
              <a:avLst/>
            </a:prstTxWarp>
          </a:bodyPr>
          <a:lstStyle/>
          <a:p>
            <a:endParaRPr lang="en-US"/>
          </a:p>
        </p:txBody>
      </p:sp>
      <p:sp>
        <p:nvSpPr>
          <p:cNvPr id="4117" name="Rectangle 28"/>
          <p:cNvSpPr>
            <a:spLocks noChangeArrowheads="1"/>
          </p:cNvSpPr>
          <p:nvPr/>
        </p:nvSpPr>
        <p:spPr bwMode="auto">
          <a:xfrm>
            <a:off x="2381250" y="1295400"/>
            <a:ext cx="4318000" cy="1422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118" name="Group 29"/>
          <p:cNvGrpSpPr>
            <a:grpSpLocks/>
          </p:cNvGrpSpPr>
          <p:nvPr/>
        </p:nvGrpSpPr>
        <p:grpSpPr bwMode="auto">
          <a:xfrm>
            <a:off x="2365375" y="1630363"/>
            <a:ext cx="1219200" cy="431800"/>
            <a:chOff x="1438" y="1755"/>
            <a:chExt cx="768" cy="272"/>
          </a:xfrm>
        </p:grpSpPr>
        <p:sp>
          <p:nvSpPr>
            <p:cNvPr id="4196" name="Oval 30"/>
            <p:cNvSpPr>
              <a:spLocks noChangeArrowheads="1"/>
            </p:cNvSpPr>
            <p:nvPr/>
          </p:nvSpPr>
          <p:spPr bwMode="auto">
            <a:xfrm>
              <a:off x="1951" y="1864"/>
              <a:ext cx="51" cy="52"/>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grpSp>
          <p:nvGrpSpPr>
            <p:cNvPr id="4197" name="Group 31"/>
            <p:cNvGrpSpPr>
              <a:grpSpLocks/>
            </p:cNvGrpSpPr>
            <p:nvPr/>
          </p:nvGrpSpPr>
          <p:grpSpPr bwMode="auto">
            <a:xfrm>
              <a:off x="1600" y="1755"/>
              <a:ext cx="344" cy="272"/>
              <a:chOff x="1600" y="1755"/>
              <a:chExt cx="344" cy="272"/>
            </a:xfrm>
          </p:grpSpPr>
          <p:sp>
            <p:nvSpPr>
              <p:cNvPr id="4201" name="Arc 32"/>
              <p:cNvSpPr>
                <a:spLocks/>
              </p:cNvSpPr>
              <p:nvPr/>
            </p:nvSpPr>
            <p:spPr bwMode="auto">
              <a:xfrm>
                <a:off x="1804" y="1764"/>
                <a:ext cx="132" cy="128"/>
              </a:xfrm>
              <a:custGeom>
                <a:avLst/>
                <a:gdLst>
                  <a:gd name="T0" fmla="*/ 0 w 21764"/>
                  <a:gd name="T1" fmla="*/ 0 h 21600"/>
                  <a:gd name="T2" fmla="*/ 1 w 21764"/>
                  <a:gd name="T3" fmla="*/ 1 h 21600"/>
                  <a:gd name="T4" fmla="*/ 0 w 21764"/>
                  <a:gd name="T5" fmla="*/ 1 h 21600"/>
                  <a:gd name="T6" fmla="*/ 0 60000 65536"/>
                  <a:gd name="T7" fmla="*/ 0 60000 65536"/>
                  <a:gd name="T8" fmla="*/ 0 60000 65536"/>
                  <a:gd name="T9" fmla="*/ 0 w 21764"/>
                  <a:gd name="T10" fmla="*/ 0 h 21600"/>
                  <a:gd name="T11" fmla="*/ 21764 w 21764"/>
                  <a:gd name="T12" fmla="*/ 21600 h 21600"/>
                </a:gdLst>
                <a:ahLst/>
                <a:cxnLst>
                  <a:cxn ang="T6">
                    <a:pos x="T0" y="T1"/>
                  </a:cxn>
                  <a:cxn ang="T7">
                    <a:pos x="T2" y="T3"/>
                  </a:cxn>
                  <a:cxn ang="T8">
                    <a:pos x="T4" y="T5"/>
                  </a:cxn>
                </a:cxnLst>
                <a:rect l="T9" t="T10" r="T11" b="T12"/>
                <a:pathLst>
                  <a:path w="21764" h="21600" fill="none" extrusionOk="0">
                    <a:moveTo>
                      <a:pt x="-1" y="0"/>
                    </a:moveTo>
                    <a:cubicBezTo>
                      <a:pt x="54" y="0"/>
                      <a:pt x="109" y="-1"/>
                      <a:pt x="164" y="0"/>
                    </a:cubicBezTo>
                    <a:cubicBezTo>
                      <a:pt x="12093" y="0"/>
                      <a:pt x="21764" y="9670"/>
                      <a:pt x="21764" y="21600"/>
                    </a:cubicBezTo>
                  </a:path>
                  <a:path w="21764" h="21600" stroke="0" extrusionOk="0">
                    <a:moveTo>
                      <a:pt x="-1" y="0"/>
                    </a:moveTo>
                    <a:cubicBezTo>
                      <a:pt x="54" y="0"/>
                      <a:pt x="109" y="-1"/>
                      <a:pt x="164" y="0"/>
                    </a:cubicBezTo>
                    <a:cubicBezTo>
                      <a:pt x="12093" y="0"/>
                      <a:pt x="21764" y="9670"/>
                      <a:pt x="21764" y="21600"/>
                    </a:cubicBezTo>
                    <a:lnTo>
                      <a:pt x="164"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202" name="Arc 33"/>
              <p:cNvSpPr>
                <a:spLocks/>
              </p:cNvSpPr>
              <p:nvPr/>
            </p:nvSpPr>
            <p:spPr bwMode="auto">
              <a:xfrm rot="10800000">
                <a:off x="1813" y="1900"/>
                <a:ext cx="131" cy="127"/>
              </a:xfrm>
              <a:custGeom>
                <a:avLst/>
                <a:gdLst>
                  <a:gd name="T0" fmla="*/ 0 w 21599"/>
                  <a:gd name="T1" fmla="*/ 1 h 21599"/>
                  <a:gd name="T2" fmla="*/ 1 w 21599"/>
                  <a:gd name="T3" fmla="*/ 0 h 21599"/>
                  <a:gd name="T4" fmla="*/ 1 w 21599"/>
                  <a:gd name="T5" fmla="*/ 1 h 21599"/>
                  <a:gd name="T6" fmla="*/ 0 60000 65536"/>
                  <a:gd name="T7" fmla="*/ 0 60000 65536"/>
                  <a:gd name="T8" fmla="*/ 0 60000 65536"/>
                  <a:gd name="T9" fmla="*/ 0 w 21599"/>
                  <a:gd name="T10" fmla="*/ 0 h 21599"/>
                  <a:gd name="T11" fmla="*/ 21599 w 21599"/>
                  <a:gd name="T12" fmla="*/ 21599 h 21599"/>
                </a:gdLst>
                <a:ahLst/>
                <a:cxnLst>
                  <a:cxn ang="T6">
                    <a:pos x="T0" y="T1"/>
                  </a:cxn>
                  <a:cxn ang="T7">
                    <a:pos x="T2" y="T3"/>
                  </a:cxn>
                  <a:cxn ang="T8">
                    <a:pos x="T4" y="T5"/>
                  </a:cxn>
                </a:cxnLst>
                <a:rect l="T9" t="T10" r="T11" b="T12"/>
                <a:pathLst>
                  <a:path w="21599" h="21599" fill="none" extrusionOk="0">
                    <a:moveTo>
                      <a:pt x="-1" y="21429"/>
                    </a:moveTo>
                    <a:cubicBezTo>
                      <a:pt x="91" y="9630"/>
                      <a:pt x="9635" y="89"/>
                      <a:pt x="21434" y="-1"/>
                    </a:cubicBezTo>
                  </a:path>
                  <a:path w="21599" h="21599" stroke="0" extrusionOk="0">
                    <a:moveTo>
                      <a:pt x="-1" y="21429"/>
                    </a:moveTo>
                    <a:cubicBezTo>
                      <a:pt x="91" y="9630"/>
                      <a:pt x="9635" y="89"/>
                      <a:pt x="21434" y="-1"/>
                    </a:cubicBezTo>
                    <a:lnTo>
                      <a:pt x="21599" y="21599"/>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203" name="Line 34"/>
              <p:cNvSpPr>
                <a:spLocks noChangeShapeType="1"/>
              </p:cNvSpPr>
              <p:nvPr/>
            </p:nvSpPr>
            <p:spPr bwMode="auto">
              <a:xfrm flipH="1">
                <a:off x="1600" y="1755"/>
                <a:ext cx="2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204" name="Line 35"/>
              <p:cNvSpPr>
                <a:spLocks noChangeShapeType="1"/>
              </p:cNvSpPr>
              <p:nvPr/>
            </p:nvSpPr>
            <p:spPr bwMode="auto">
              <a:xfrm>
                <a:off x="1608" y="1763"/>
                <a:ext cx="0" cy="256"/>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205" name="Line 36"/>
              <p:cNvSpPr>
                <a:spLocks noChangeShapeType="1"/>
              </p:cNvSpPr>
              <p:nvPr/>
            </p:nvSpPr>
            <p:spPr bwMode="auto">
              <a:xfrm flipH="1">
                <a:off x="1600" y="2027"/>
                <a:ext cx="2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198" name="Line 37"/>
            <p:cNvSpPr>
              <a:spLocks noChangeShapeType="1"/>
            </p:cNvSpPr>
            <p:nvPr/>
          </p:nvSpPr>
          <p:spPr bwMode="auto">
            <a:xfrm flipH="1">
              <a:off x="1438" y="1823"/>
              <a:ext cx="174"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99" name="Line 38"/>
            <p:cNvSpPr>
              <a:spLocks noChangeShapeType="1"/>
            </p:cNvSpPr>
            <p:nvPr/>
          </p:nvSpPr>
          <p:spPr bwMode="auto">
            <a:xfrm flipH="1">
              <a:off x="1438" y="1959"/>
              <a:ext cx="174"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00" name="Line 39"/>
            <p:cNvSpPr>
              <a:spLocks noChangeShapeType="1"/>
            </p:cNvSpPr>
            <p:nvPr/>
          </p:nvSpPr>
          <p:spPr bwMode="auto">
            <a:xfrm>
              <a:off x="2014" y="1890"/>
              <a:ext cx="192"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4119" name="Group 40"/>
          <p:cNvGrpSpPr>
            <a:grpSpLocks/>
          </p:cNvGrpSpPr>
          <p:nvPr/>
        </p:nvGrpSpPr>
        <p:grpSpPr bwMode="auto">
          <a:xfrm>
            <a:off x="2376488" y="2227263"/>
            <a:ext cx="1168400" cy="401637"/>
            <a:chOff x="1445" y="2131"/>
            <a:chExt cx="736" cy="253"/>
          </a:xfrm>
        </p:grpSpPr>
        <p:grpSp>
          <p:nvGrpSpPr>
            <p:cNvPr id="4187" name="Group 41"/>
            <p:cNvGrpSpPr>
              <a:grpSpLocks/>
            </p:cNvGrpSpPr>
            <p:nvPr/>
          </p:nvGrpSpPr>
          <p:grpSpPr bwMode="auto">
            <a:xfrm>
              <a:off x="1583" y="2131"/>
              <a:ext cx="361" cy="253"/>
              <a:chOff x="1583" y="2131"/>
              <a:chExt cx="361" cy="253"/>
            </a:xfrm>
          </p:grpSpPr>
          <p:sp>
            <p:nvSpPr>
              <p:cNvPr id="4191" name="Arc 42"/>
              <p:cNvSpPr>
                <a:spLocks/>
              </p:cNvSpPr>
              <p:nvPr/>
            </p:nvSpPr>
            <p:spPr bwMode="auto">
              <a:xfrm>
                <a:off x="1611" y="2131"/>
                <a:ext cx="276" cy="122"/>
              </a:xfrm>
              <a:custGeom>
                <a:avLst/>
                <a:gdLst>
                  <a:gd name="T0" fmla="*/ 0 w 21679"/>
                  <a:gd name="T1" fmla="*/ 0 h 21600"/>
                  <a:gd name="T2" fmla="*/ 4 w 21679"/>
                  <a:gd name="T3" fmla="*/ 1 h 21600"/>
                  <a:gd name="T4" fmla="*/ 0 w 21679"/>
                  <a:gd name="T5" fmla="*/ 1 h 21600"/>
                  <a:gd name="T6" fmla="*/ 0 60000 65536"/>
                  <a:gd name="T7" fmla="*/ 0 60000 65536"/>
                  <a:gd name="T8" fmla="*/ 0 60000 65536"/>
                  <a:gd name="T9" fmla="*/ 0 w 21679"/>
                  <a:gd name="T10" fmla="*/ 0 h 21600"/>
                  <a:gd name="T11" fmla="*/ 21679 w 21679"/>
                  <a:gd name="T12" fmla="*/ 21600 h 21600"/>
                </a:gdLst>
                <a:ahLst/>
                <a:cxnLst>
                  <a:cxn ang="T6">
                    <a:pos x="T0" y="T1"/>
                  </a:cxn>
                  <a:cxn ang="T7">
                    <a:pos x="T2" y="T3"/>
                  </a:cxn>
                  <a:cxn ang="T8">
                    <a:pos x="T4" y="T5"/>
                  </a:cxn>
                </a:cxnLst>
                <a:rect l="T9" t="T10" r="T11" b="T12"/>
                <a:pathLst>
                  <a:path w="21679" h="21600" fill="none" extrusionOk="0">
                    <a:moveTo>
                      <a:pt x="0" y="0"/>
                    </a:moveTo>
                    <a:cubicBezTo>
                      <a:pt x="26" y="0"/>
                      <a:pt x="52" y="-1"/>
                      <a:pt x="79" y="0"/>
                    </a:cubicBezTo>
                    <a:cubicBezTo>
                      <a:pt x="12008" y="0"/>
                      <a:pt x="21679" y="9670"/>
                      <a:pt x="21679" y="21600"/>
                    </a:cubicBezTo>
                  </a:path>
                  <a:path w="21679" h="21600" stroke="0" extrusionOk="0">
                    <a:moveTo>
                      <a:pt x="0" y="0"/>
                    </a:moveTo>
                    <a:cubicBezTo>
                      <a:pt x="26" y="0"/>
                      <a:pt x="52" y="-1"/>
                      <a:pt x="79" y="0"/>
                    </a:cubicBezTo>
                    <a:cubicBezTo>
                      <a:pt x="12008" y="0"/>
                      <a:pt x="21679" y="9670"/>
                      <a:pt x="21679" y="21600"/>
                    </a:cubicBezTo>
                    <a:lnTo>
                      <a:pt x="79"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92" name="Arc 43"/>
              <p:cNvSpPr>
                <a:spLocks/>
              </p:cNvSpPr>
              <p:nvPr/>
            </p:nvSpPr>
            <p:spPr bwMode="auto">
              <a:xfrm rot="10800000">
                <a:off x="1620" y="2262"/>
                <a:ext cx="275" cy="122"/>
              </a:xfrm>
              <a:custGeom>
                <a:avLst/>
                <a:gdLst>
                  <a:gd name="T0" fmla="*/ 0 w 21600"/>
                  <a:gd name="T1" fmla="*/ 1 h 21600"/>
                  <a:gd name="T2" fmla="*/ 3 w 21600"/>
                  <a:gd name="T3" fmla="*/ 0 h 21600"/>
                  <a:gd name="T4" fmla="*/ 4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1"/>
                      <a:pt x="9622" y="43"/>
                      <a:pt x="21521" y="0"/>
                    </a:cubicBezTo>
                  </a:path>
                  <a:path w="21600" h="21600" stroke="0" extrusionOk="0">
                    <a:moveTo>
                      <a:pt x="0" y="21600"/>
                    </a:moveTo>
                    <a:cubicBezTo>
                      <a:pt x="0" y="9701"/>
                      <a:pt x="9622" y="43"/>
                      <a:pt x="21521" y="0"/>
                    </a:cubicBezTo>
                    <a:lnTo>
                      <a:pt x="21600"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93" name="Oval 44"/>
              <p:cNvSpPr>
                <a:spLocks noChangeArrowheads="1"/>
              </p:cNvSpPr>
              <p:nvPr/>
            </p:nvSpPr>
            <p:spPr bwMode="auto">
              <a:xfrm>
                <a:off x="1902" y="2235"/>
                <a:ext cx="42" cy="3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4194" name="Arc 45"/>
              <p:cNvSpPr>
                <a:spLocks/>
              </p:cNvSpPr>
              <p:nvPr/>
            </p:nvSpPr>
            <p:spPr bwMode="auto">
              <a:xfrm>
                <a:off x="1583" y="2131"/>
                <a:ext cx="79" cy="122"/>
              </a:xfrm>
              <a:custGeom>
                <a:avLst/>
                <a:gdLst>
                  <a:gd name="T0" fmla="*/ 0 w 21879"/>
                  <a:gd name="T1" fmla="*/ 0 h 21600"/>
                  <a:gd name="T2" fmla="*/ 0 w 21879"/>
                  <a:gd name="T3" fmla="*/ 1 h 21600"/>
                  <a:gd name="T4" fmla="*/ 0 w 21879"/>
                  <a:gd name="T5" fmla="*/ 1 h 21600"/>
                  <a:gd name="T6" fmla="*/ 0 60000 65536"/>
                  <a:gd name="T7" fmla="*/ 0 60000 65536"/>
                  <a:gd name="T8" fmla="*/ 0 60000 65536"/>
                  <a:gd name="T9" fmla="*/ 0 w 21879"/>
                  <a:gd name="T10" fmla="*/ 0 h 21600"/>
                  <a:gd name="T11" fmla="*/ 21879 w 21879"/>
                  <a:gd name="T12" fmla="*/ 21600 h 21600"/>
                </a:gdLst>
                <a:ahLst/>
                <a:cxnLst>
                  <a:cxn ang="T6">
                    <a:pos x="T0" y="T1"/>
                  </a:cxn>
                  <a:cxn ang="T7">
                    <a:pos x="T2" y="T3"/>
                  </a:cxn>
                  <a:cxn ang="T8">
                    <a:pos x="T4" y="T5"/>
                  </a:cxn>
                </a:cxnLst>
                <a:rect l="T9" t="T10" r="T11" b="T12"/>
                <a:pathLst>
                  <a:path w="21879" h="21600" fill="none" extrusionOk="0">
                    <a:moveTo>
                      <a:pt x="-1" y="1"/>
                    </a:moveTo>
                    <a:cubicBezTo>
                      <a:pt x="92" y="0"/>
                      <a:pt x="185" y="-1"/>
                      <a:pt x="279" y="0"/>
                    </a:cubicBezTo>
                    <a:cubicBezTo>
                      <a:pt x="12208" y="0"/>
                      <a:pt x="21879" y="9670"/>
                      <a:pt x="21879" y="21600"/>
                    </a:cubicBezTo>
                  </a:path>
                  <a:path w="21879" h="21600" stroke="0" extrusionOk="0">
                    <a:moveTo>
                      <a:pt x="-1" y="1"/>
                    </a:moveTo>
                    <a:cubicBezTo>
                      <a:pt x="92" y="0"/>
                      <a:pt x="185" y="-1"/>
                      <a:pt x="279" y="0"/>
                    </a:cubicBezTo>
                    <a:cubicBezTo>
                      <a:pt x="12208" y="0"/>
                      <a:pt x="21879" y="9670"/>
                      <a:pt x="21879" y="21600"/>
                    </a:cubicBezTo>
                    <a:lnTo>
                      <a:pt x="279"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95" name="Arc 46"/>
              <p:cNvSpPr>
                <a:spLocks/>
              </p:cNvSpPr>
              <p:nvPr/>
            </p:nvSpPr>
            <p:spPr bwMode="auto">
              <a:xfrm rot="10800000">
                <a:off x="1592" y="2262"/>
                <a:ext cx="78" cy="122"/>
              </a:xfrm>
              <a:custGeom>
                <a:avLst/>
                <a:gdLst>
                  <a:gd name="T0" fmla="*/ 0 w 21600"/>
                  <a:gd name="T1" fmla="*/ 1 h 21598"/>
                  <a:gd name="T2" fmla="*/ 0 w 21600"/>
                  <a:gd name="T3" fmla="*/ 0 h 21598"/>
                  <a:gd name="T4" fmla="*/ 0 w 21600"/>
                  <a:gd name="T5" fmla="*/ 1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7"/>
                      <a:pt x="9501" y="152"/>
                      <a:pt x="21320" y="-1"/>
                    </a:cubicBezTo>
                  </a:path>
                  <a:path w="21600" h="21598" stroke="0" extrusionOk="0">
                    <a:moveTo>
                      <a:pt x="0" y="21598"/>
                    </a:moveTo>
                    <a:cubicBezTo>
                      <a:pt x="0" y="9777"/>
                      <a:pt x="9501" y="152"/>
                      <a:pt x="21320" y="-1"/>
                    </a:cubicBezTo>
                    <a:lnTo>
                      <a:pt x="21600" y="21598"/>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grpSp>
        <p:sp>
          <p:nvSpPr>
            <p:cNvPr id="4188" name="Line 47"/>
            <p:cNvSpPr>
              <a:spLocks noChangeShapeType="1"/>
            </p:cNvSpPr>
            <p:nvPr/>
          </p:nvSpPr>
          <p:spPr bwMode="auto">
            <a:xfrm>
              <a:off x="1956" y="2253"/>
              <a:ext cx="225"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89" name="Line 48"/>
            <p:cNvSpPr>
              <a:spLocks noChangeShapeType="1"/>
            </p:cNvSpPr>
            <p:nvPr/>
          </p:nvSpPr>
          <p:spPr bwMode="auto">
            <a:xfrm flipH="1">
              <a:off x="1445" y="2187"/>
              <a:ext cx="21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90" name="Line 49"/>
            <p:cNvSpPr>
              <a:spLocks noChangeShapeType="1"/>
            </p:cNvSpPr>
            <p:nvPr/>
          </p:nvSpPr>
          <p:spPr bwMode="auto">
            <a:xfrm flipH="1">
              <a:off x="1445" y="2318"/>
              <a:ext cx="21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4120" name="Group 50"/>
          <p:cNvGrpSpPr>
            <a:grpSpLocks/>
          </p:cNvGrpSpPr>
          <p:nvPr/>
        </p:nvGrpSpPr>
        <p:grpSpPr bwMode="auto">
          <a:xfrm>
            <a:off x="5799138" y="1416050"/>
            <a:ext cx="903287" cy="336550"/>
            <a:chOff x="3601" y="1620"/>
            <a:chExt cx="569" cy="212"/>
          </a:xfrm>
        </p:grpSpPr>
        <p:grpSp>
          <p:nvGrpSpPr>
            <p:cNvPr id="4180" name="Group 51"/>
            <p:cNvGrpSpPr>
              <a:grpSpLocks/>
            </p:cNvGrpSpPr>
            <p:nvPr/>
          </p:nvGrpSpPr>
          <p:grpSpPr bwMode="auto">
            <a:xfrm>
              <a:off x="3765" y="1620"/>
              <a:ext cx="201" cy="212"/>
              <a:chOff x="3765" y="1620"/>
              <a:chExt cx="201" cy="212"/>
            </a:xfrm>
          </p:grpSpPr>
          <p:sp>
            <p:nvSpPr>
              <p:cNvPr id="4183" name="Oval 52"/>
              <p:cNvSpPr>
                <a:spLocks noChangeArrowheads="1"/>
              </p:cNvSpPr>
              <p:nvPr/>
            </p:nvSpPr>
            <p:spPr bwMode="auto">
              <a:xfrm>
                <a:off x="3914" y="1701"/>
                <a:ext cx="52" cy="50"/>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4184" name="Line 53"/>
              <p:cNvSpPr>
                <a:spLocks noChangeShapeType="1"/>
              </p:cNvSpPr>
              <p:nvPr/>
            </p:nvSpPr>
            <p:spPr bwMode="auto">
              <a:xfrm flipH="1" flipV="1">
                <a:off x="3765" y="1620"/>
                <a:ext cx="149" cy="11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85" name="Line 54"/>
              <p:cNvSpPr>
                <a:spLocks noChangeShapeType="1"/>
              </p:cNvSpPr>
              <p:nvPr/>
            </p:nvSpPr>
            <p:spPr bwMode="auto">
              <a:xfrm flipH="1">
                <a:off x="3765" y="1735"/>
                <a:ext cx="149" cy="81"/>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86" name="Line 55"/>
              <p:cNvSpPr>
                <a:spLocks noChangeShapeType="1"/>
              </p:cNvSpPr>
              <p:nvPr/>
            </p:nvSpPr>
            <p:spPr bwMode="auto">
              <a:xfrm flipV="1">
                <a:off x="3773" y="1620"/>
                <a:ext cx="0" cy="212"/>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181" name="Line 56"/>
            <p:cNvSpPr>
              <a:spLocks noChangeShapeType="1"/>
            </p:cNvSpPr>
            <p:nvPr/>
          </p:nvSpPr>
          <p:spPr bwMode="auto">
            <a:xfrm flipH="1">
              <a:off x="3601" y="1727"/>
              <a:ext cx="176"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82" name="Line 57"/>
            <p:cNvSpPr>
              <a:spLocks noChangeShapeType="1"/>
            </p:cNvSpPr>
            <p:nvPr/>
          </p:nvSpPr>
          <p:spPr bwMode="auto">
            <a:xfrm>
              <a:off x="3978" y="1727"/>
              <a:ext cx="192"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4121" name="Group 58"/>
          <p:cNvGrpSpPr>
            <a:grpSpLocks/>
          </p:cNvGrpSpPr>
          <p:nvPr/>
        </p:nvGrpSpPr>
        <p:grpSpPr bwMode="auto">
          <a:xfrm>
            <a:off x="3308350" y="1668463"/>
            <a:ext cx="903288" cy="336550"/>
            <a:chOff x="2032" y="1779"/>
            <a:chExt cx="569" cy="212"/>
          </a:xfrm>
        </p:grpSpPr>
        <p:grpSp>
          <p:nvGrpSpPr>
            <p:cNvPr id="4173" name="Group 59"/>
            <p:cNvGrpSpPr>
              <a:grpSpLocks/>
            </p:cNvGrpSpPr>
            <p:nvPr/>
          </p:nvGrpSpPr>
          <p:grpSpPr bwMode="auto">
            <a:xfrm>
              <a:off x="2196" y="1779"/>
              <a:ext cx="201" cy="212"/>
              <a:chOff x="2196" y="1779"/>
              <a:chExt cx="201" cy="212"/>
            </a:xfrm>
          </p:grpSpPr>
          <p:sp>
            <p:nvSpPr>
              <p:cNvPr id="4176" name="Oval 60"/>
              <p:cNvSpPr>
                <a:spLocks noChangeArrowheads="1"/>
              </p:cNvSpPr>
              <p:nvPr/>
            </p:nvSpPr>
            <p:spPr bwMode="auto">
              <a:xfrm>
                <a:off x="2345" y="1860"/>
                <a:ext cx="52" cy="50"/>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4177" name="Line 61"/>
              <p:cNvSpPr>
                <a:spLocks noChangeShapeType="1"/>
              </p:cNvSpPr>
              <p:nvPr/>
            </p:nvSpPr>
            <p:spPr bwMode="auto">
              <a:xfrm flipH="1" flipV="1">
                <a:off x="2196" y="1779"/>
                <a:ext cx="149" cy="11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78" name="Line 62"/>
              <p:cNvSpPr>
                <a:spLocks noChangeShapeType="1"/>
              </p:cNvSpPr>
              <p:nvPr/>
            </p:nvSpPr>
            <p:spPr bwMode="auto">
              <a:xfrm flipH="1">
                <a:off x="2196" y="1894"/>
                <a:ext cx="149" cy="81"/>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79" name="Line 63"/>
              <p:cNvSpPr>
                <a:spLocks noChangeShapeType="1"/>
              </p:cNvSpPr>
              <p:nvPr/>
            </p:nvSpPr>
            <p:spPr bwMode="auto">
              <a:xfrm flipV="1">
                <a:off x="2204" y="1779"/>
                <a:ext cx="0" cy="212"/>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174" name="Line 64"/>
            <p:cNvSpPr>
              <a:spLocks noChangeShapeType="1"/>
            </p:cNvSpPr>
            <p:nvPr/>
          </p:nvSpPr>
          <p:spPr bwMode="auto">
            <a:xfrm flipH="1">
              <a:off x="2032" y="1886"/>
              <a:ext cx="176"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75" name="Line 65"/>
            <p:cNvSpPr>
              <a:spLocks noChangeShapeType="1"/>
            </p:cNvSpPr>
            <p:nvPr/>
          </p:nvSpPr>
          <p:spPr bwMode="auto">
            <a:xfrm>
              <a:off x="2409" y="1886"/>
              <a:ext cx="192"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4122" name="Group 66"/>
          <p:cNvGrpSpPr>
            <a:grpSpLocks/>
          </p:cNvGrpSpPr>
          <p:nvPr/>
        </p:nvGrpSpPr>
        <p:grpSpPr bwMode="auto">
          <a:xfrm>
            <a:off x="4794250" y="1392238"/>
            <a:ext cx="1168400" cy="401637"/>
            <a:chOff x="2968" y="1605"/>
            <a:chExt cx="736" cy="253"/>
          </a:xfrm>
        </p:grpSpPr>
        <p:grpSp>
          <p:nvGrpSpPr>
            <p:cNvPr id="4164" name="Group 67"/>
            <p:cNvGrpSpPr>
              <a:grpSpLocks/>
            </p:cNvGrpSpPr>
            <p:nvPr/>
          </p:nvGrpSpPr>
          <p:grpSpPr bwMode="auto">
            <a:xfrm>
              <a:off x="3106" y="1605"/>
              <a:ext cx="361" cy="253"/>
              <a:chOff x="3106" y="1605"/>
              <a:chExt cx="361" cy="253"/>
            </a:xfrm>
          </p:grpSpPr>
          <p:sp>
            <p:nvSpPr>
              <p:cNvPr id="4168" name="Arc 68"/>
              <p:cNvSpPr>
                <a:spLocks/>
              </p:cNvSpPr>
              <p:nvPr/>
            </p:nvSpPr>
            <p:spPr bwMode="auto">
              <a:xfrm>
                <a:off x="3134" y="1605"/>
                <a:ext cx="276" cy="122"/>
              </a:xfrm>
              <a:custGeom>
                <a:avLst/>
                <a:gdLst>
                  <a:gd name="T0" fmla="*/ 0 w 21679"/>
                  <a:gd name="T1" fmla="*/ 0 h 21600"/>
                  <a:gd name="T2" fmla="*/ 4 w 21679"/>
                  <a:gd name="T3" fmla="*/ 1 h 21600"/>
                  <a:gd name="T4" fmla="*/ 0 w 21679"/>
                  <a:gd name="T5" fmla="*/ 1 h 21600"/>
                  <a:gd name="T6" fmla="*/ 0 60000 65536"/>
                  <a:gd name="T7" fmla="*/ 0 60000 65536"/>
                  <a:gd name="T8" fmla="*/ 0 60000 65536"/>
                  <a:gd name="T9" fmla="*/ 0 w 21679"/>
                  <a:gd name="T10" fmla="*/ 0 h 21600"/>
                  <a:gd name="T11" fmla="*/ 21679 w 21679"/>
                  <a:gd name="T12" fmla="*/ 21600 h 21600"/>
                </a:gdLst>
                <a:ahLst/>
                <a:cxnLst>
                  <a:cxn ang="T6">
                    <a:pos x="T0" y="T1"/>
                  </a:cxn>
                  <a:cxn ang="T7">
                    <a:pos x="T2" y="T3"/>
                  </a:cxn>
                  <a:cxn ang="T8">
                    <a:pos x="T4" y="T5"/>
                  </a:cxn>
                </a:cxnLst>
                <a:rect l="T9" t="T10" r="T11" b="T12"/>
                <a:pathLst>
                  <a:path w="21679" h="21600" fill="none" extrusionOk="0">
                    <a:moveTo>
                      <a:pt x="0" y="0"/>
                    </a:moveTo>
                    <a:cubicBezTo>
                      <a:pt x="26" y="0"/>
                      <a:pt x="52" y="-1"/>
                      <a:pt x="79" y="0"/>
                    </a:cubicBezTo>
                    <a:cubicBezTo>
                      <a:pt x="12008" y="0"/>
                      <a:pt x="21679" y="9670"/>
                      <a:pt x="21679" y="21600"/>
                    </a:cubicBezTo>
                  </a:path>
                  <a:path w="21679" h="21600" stroke="0" extrusionOk="0">
                    <a:moveTo>
                      <a:pt x="0" y="0"/>
                    </a:moveTo>
                    <a:cubicBezTo>
                      <a:pt x="26" y="0"/>
                      <a:pt x="52" y="-1"/>
                      <a:pt x="79" y="0"/>
                    </a:cubicBezTo>
                    <a:cubicBezTo>
                      <a:pt x="12008" y="0"/>
                      <a:pt x="21679" y="9670"/>
                      <a:pt x="21679" y="21600"/>
                    </a:cubicBezTo>
                    <a:lnTo>
                      <a:pt x="79"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69" name="Arc 69"/>
              <p:cNvSpPr>
                <a:spLocks/>
              </p:cNvSpPr>
              <p:nvPr/>
            </p:nvSpPr>
            <p:spPr bwMode="auto">
              <a:xfrm rot="10800000">
                <a:off x="3143" y="1736"/>
                <a:ext cx="275" cy="122"/>
              </a:xfrm>
              <a:custGeom>
                <a:avLst/>
                <a:gdLst>
                  <a:gd name="T0" fmla="*/ 0 w 21600"/>
                  <a:gd name="T1" fmla="*/ 1 h 21600"/>
                  <a:gd name="T2" fmla="*/ 3 w 21600"/>
                  <a:gd name="T3" fmla="*/ 0 h 21600"/>
                  <a:gd name="T4" fmla="*/ 4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1"/>
                      <a:pt x="9622" y="43"/>
                      <a:pt x="21521" y="0"/>
                    </a:cubicBezTo>
                  </a:path>
                  <a:path w="21600" h="21600" stroke="0" extrusionOk="0">
                    <a:moveTo>
                      <a:pt x="0" y="21600"/>
                    </a:moveTo>
                    <a:cubicBezTo>
                      <a:pt x="0" y="9701"/>
                      <a:pt x="9622" y="43"/>
                      <a:pt x="21521" y="0"/>
                    </a:cubicBezTo>
                    <a:lnTo>
                      <a:pt x="21600"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70" name="Oval 70"/>
              <p:cNvSpPr>
                <a:spLocks noChangeArrowheads="1"/>
              </p:cNvSpPr>
              <p:nvPr/>
            </p:nvSpPr>
            <p:spPr bwMode="auto">
              <a:xfrm>
                <a:off x="3425" y="1709"/>
                <a:ext cx="42" cy="35"/>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sp>
            <p:nvSpPr>
              <p:cNvPr id="4171" name="Arc 71"/>
              <p:cNvSpPr>
                <a:spLocks/>
              </p:cNvSpPr>
              <p:nvPr/>
            </p:nvSpPr>
            <p:spPr bwMode="auto">
              <a:xfrm>
                <a:off x="3106" y="1605"/>
                <a:ext cx="79" cy="122"/>
              </a:xfrm>
              <a:custGeom>
                <a:avLst/>
                <a:gdLst>
                  <a:gd name="T0" fmla="*/ 0 w 21879"/>
                  <a:gd name="T1" fmla="*/ 0 h 21600"/>
                  <a:gd name="T2" fmla="*/ 0 w 21879"/>
                  <a:gd name="T3" fmla="*/ 1 h 21600"/>
                  <a:gd name="T4" fmla="*/ 0 w 21879"/>
                  <a:gd name="T5" fmla="*/ 1 h 21600"/>
                  <a:gd name="T6" fmla="*/ 0 60000 65536"/>
                  <a:gd name="T7" fmla="*/ 0 60000 65536"/>
                  <a:gd name="T8" fmla="*/ 0 60000 65536"/>
                  <a:gd name="T9" fmla="*/ 0 w 21879"/>
                  <a:gd name="T10" fmla="*/ 0 h 21600"/>
                  <a:gd name="T11" fmla="*/ 21879 w 21879"/>
                  <a:gd name="T12" fmla="*/ 21600 h 21600"/>
                </a:gdLst>
                <a:ahLst/>
                <a:cxnLst>
                  <a:cxn ang="T6">
                    <a:pos x="T0" y="T1"/>
                  </a:cxn>
                  <a:cxn ang="T7">
                    <a:pos x="T2" y="T3"/>
                  </a:cxn>
                  <a:cxn ang="T8">
                    <a:pos x="T4" y="T5"/>
                  </a:cxn>
                </a:cxnLst>
                <a:rect l="T9" t="T10" r="T11" b="T12"/>
                <a:pathLst>
                  <a:path w="21879" h="21600" fill="none" extrusionOk="0">
                    <a:moveTo>
                      <a:pt x="-1" y="1"/>
                    </a:moveTo>
                    <a:cubicBezTo>
                      <a:pt x="92" y="0"/>
                      <a:pt x="185" y="-1"/>
                      <a:pt x="279" y="0"/>
                    </a:cubicBezTo>
                    <a:cubicBezTo>
                      <a:pt x="12208" y="0"/>
                      <a:pt x="21879" y="9670"/>
                      <a:pt x="21879" y="21600"/>
                    </a:cubicBezTo>
                  </a:path>
                  <a:path w="21879" h="21600" stroke="0" extrusionOk="0">
                    <a:moveTo>
                      <a:pt x="-1" y="1"/>
                    </a:moveTo>
                    <a:cubicBezTo>
                      <a:pt x="92" y="0"/>
                      <a:pt x="185" y="-1"/>
                      <a:pt x="279" y="0"/>
                    </a:cubicBezTo>
                    <a:cubicBezTo>
                      <a:pt x="12208" y="0"/>
                      <a:pt x="21879" y="9670"/>
                      <a:pt x="21879" y="21600"/>
                    </a:cubicBezTo>
                    <a:lnTo>
                      <a:pt x="279"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72" name="Arc 72"/>
              <p:cNvSpPr>
                <a:spLocks/>
              </p:cNvSpPr>
              <p:nvPr/>
            </p:nvSpPr>
            <p:spPr bwMode="auto">
              <a:xfrm rot="10800000">
                <a:off x="3115" y="1736"/>
                <a:ext cx="78" cy="122"/>
              </a:xfrm>
              <a:custGeom>
                <a:avLst/>
                <a:gdLst>
                  <a:gd name="T0" fmla="*/ 0 w 21600"/>
                  <a:gd name="T1" fmla="*/ 1 h 21598"/>
                  <a:gd name="T2" fmla="*/ 0 w 21600"/>
                  <a:gd name="T3" fmla="*/ 0 h 21598"/>
                  <a:gd name="T4" fmla="*/ 0 w 21600"/>
                  <a:gd name="T5" fmla="*/ 1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7"/>
                      <a:pt x="9501" y="152"/>
                      <a:pt x="21320" y="-1"/>
                    </a:cubicBezTo>
                  </a:path>
                  <a:path w="21600" h="21598" stroke="0" extrusionOk="0">
                    <a:moveTo>
                      <a:pt x="0" y="21598"/>
                    </a:moveTo>
                    <a:cubicBezTo>
                      <a:pt x="0" y="9777"/>
                      <a:pt x="9501" y="152"/>
                      <a:pt x="21320" y="-1"/>
                    </a:cubicBezTo>
                    <a:lnTo>
                      <a:pt x="21600" y="21598"/>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grpSp>
        <p:sp>
          <p:nvSpPr>
            <p:cNvPr id="4165" name="Line 73"/>
            <p:cNvSpPr>
              <a:spLocks noChangeShapeType="1"/>
            </p:cNvSpPr>
            <p:nvPr/>
          </p:nvSpPr>
          <p:spPr bwMode="auto">
            <a:xfrm>
              <a:off x="3479" y="1727"/>
              <a:ext cx="225"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66" name="Line 74"/>
            <p:cNvSpPr>
              <a:spLocks noChangeShapeType="1"/>
            </p:cNvSpPr>
            <p:nvPr/>
          </p:nvSpPr>
          <p:spPr bwMode="auto">
            <a:xfrm flipH="1">
              <a:off x="2968" y="1661"/>
              <a:ext cx="21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67" name="Line 75"/>
            <p:cNvSpPr>
              <a:spLocks noChangeShapeType="1"/>
            </p:cNvSpPr>
            <p:nvPr/>
          </p:nvSpPr>
          <p:spPr bwMode="auto">
            <a:xfrm flipH="1">
              <a:off x="2968" y="1792"/>
              <a:ext cx="21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4123" name="Group 76"/>
          <p:cNvGrpSpPr>
            <a:grpSpLocks/>
          </p:cNvGrpSpPr>
          <p:nvPr/>
        </p:nvGrpSpPr>
        <p:grpSpPr bwMode="auto">
          <a:xfrm>
            <a:off x="4200525" y="2108200"/>
            <a:ext cx="1219200" cy="414338"/>
            <a:chOff x="2594" y="2056"/>
            <a:chExt cx="768" cy="261"/>
          </a:xfrm>
        </p:grpSpPr>
        <p:sp>
          <p:nvSpPr>
            <p:cNvPr id="4154" name="Oval 77"/>
            <p:cNvSpPr>
              <a:spLocks noChangeArrowheads="1"/>
            </p:cNvSpPr>
            <p:nvPr/>
          </p:nvSpPr>
          <p:spPr bwMode="auto">
            <a:xfrm>
              <a:off x="3107" y="2161"/>
              <a:ext cx="51" cy="49"/>
            </a:xfrm>
            <a:prstGeom prst="ellipse">
              <a:avLst/>
            </a:prstGeom>
            <a:noFill/>
            <a:ln w="25400">
              <a:solidFill>
                <a:schemeClr val="tx1"/>
              </a:solidFill>
              <a:round/>
              <a:headEnd/>
              <a:tailEnd/>
            </a:ln>
          </p:spPr>
          <p:txBody>
            <a:bodyPr wrap="none" anchor="ctr">
              <a:prstTxWarp prst="textNoShape">
                <a:avLst/>
              </a:prstTxWarp>
            </a:bodyPr>
            <a:lstStyle/>
            <a:p>
              <a:endParaRPr lang="en-US"/>
            </a:p>
          </p:txBody>
        </p:sp>
        <p:grpSp>
          <p:nvGrpSpPr>
            <p:cNvPr id="4155" name="Group 78"/>
            <p:cNvGrpSpPr>
              <a:grpSpLocks/>
            </p:cNvGrpSpPr>
            <p:nvPr/>
          </p:nvGrpSpPr>
          <p:grpSpPr bwMode="auto">
            <a:xfrm>
              <a:off x="2756" y="2056"/>
              <a:ext cx="344" cy="261"/>
              <a:chOff x="2756" y="2056"/>
              <a:chExt cx="344" cy="261"/>
            </a:xfrm>
          </p:grpSpPr>
          <p:sp>
            <p:nvSpPr>
              <p:cNvPr id="4159" name="Arc 79"/>
              <p:cNvSpPr>
                <a:spLocks/>
              </p:cNvSpPr>
              <p:nvPr/>
            </p:nvSpPr>
            <p:spPr bwMode="auto">
              <a:xfrm>
                <a:off x="2960" y="2065"/>
                <a:ext cx="132" cy="123"/>
              </a:xfrm>
              <a:custGeom>
                <a:avLst/>
                <a:gdLst>
                  <a:gd name="T0" fmla="*/ 0 w 21763"/>
                  <a:gd name="T1" fmla="*/ 0 h 21600"/>
                  <a:gd name="T2" fmla="*/ 1 w 21763"/>
                  <a:gd name="T3" fmla="*/ 1 h 21600"/>
                  <a:gd name="T4" fmla="*/ 0 w 21763"/>
                  <a:gd name="T5" fmla="*/ 1 h 21600"/>
                  <a:gd name="T6" fmla="*/ 0 60000 65536"/>
                  <a:gd name="T7" fmla="*/ 0 60000 65536"/>
                  <a:gd name="T8" fmla="*/ 0 60000 65536"/>
                  <a:gd name="T9" fmla="*/ 0 w 21763"/>
                  <a:gd name="T10" fmla="*/ 0 h 21600"/>
                  <a:gd name="T11" fmla="*/ 21763 w 21763"/>
                  <a:gd name="T12" fmla="*/ 21600 h 21600"/>
                </a:gdLst>
                <a:ahLst/>
                <a:cxnLst>
                  <a:cxn ang="T6">
                    <a:pos x="T0" y="T1"/>
                  </a:cxn>
                  <a:cxn ang="T7">
                    <a:pos x="T2" y="T3"/>
                  </a:cxn>
                  <a:cxn ang="T8">
                    <a:pos x="T4" y="T5"/>
                  </a:cxn>
                </a:cxnLst>
                <a:rect l="T9" t="T10" r="T11" b="T12"/>
                <a:pathLst>
                  <a:path w="21763" h="21600" fill="none" extrusionOk="0">
                    <a:moveTo>
                      <a:pt x="-1" y="0"/>
                    </a:moveTo>
                    <a:cubicBezTo>
                      <a:pt x="54" y="0"/>
                      <a:pt x="109" y="-1"/>
                      <a:pt x="164" y="0"/>
                    </a:cubicBezTo>
                    <a:cubicBezTo>
                      <a:pt x="12024" y="0"/>
                      <a:pt x="21666" y="9563"/>
                      <a:pt x="21763" y="21422"/>
                    </a:cubicBezTo>
                  </a:path>
                  <a:path w="21763" h="21600" stroke="0" extrusionOk="0">
                    <a:moveTo>
                      <a:pt x="-1" y="0"/>
                    </a:moveTo>
                    <a:cubicBezTo>
                      <a:pt x="54" y="0"/>
                      <a:pt x="109" y="-1"/>
                      <a:pt x="164" y="0"/>
                    </a:cubicBezTo>
                    <a:cubicBezTo>
                      <a:pt x="12024" y="0"/>
                      <a:pt x="21666" y="9563"/>
                      <a:pt x="21763" y="21422"/>
                    </a:cubicBezTo>
                    <a:lnTo>
                      <a:pt x="164" y="21600"/>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60" name="Arc 80"/>
              <p:cNvSpPr>
                <a:spLocks/>
              </p:cNvSpPr>
              <p:nvPr/>
            </p:nvSpPr>
            <p:spPr bwMode="auto">
              <a:xfrm rot="10800000">
                <a:off x="2969" y="2195"/>
                <a:ext cx="131" cy="122"/>
              </a:xfrm>
              <a:custGeom>
                <a:avLst/>
                <a:gdLst>
                  <a:gd name="T0" fmla="*/ 0 w 21600"/>
                  <a:gd name="T1" fmla="*/ 1 h 21599"/>
                  <a:gd name="T2" fmla="*/ 1 w 21600"/>
                  <a:gd name="T3" fmla="*/ 0 h 21599"/>
                  <a:gd name="T4" fmla="*/ 1 w 21600"/>
                  <a:gd name="T5" fmla="*/ 1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34"/>
                      <a:pt x="9570" y="90"/>
                      <a:pt x="21434" y="-1"/>
                    </a:cubicBezTo>
                  </a:path>
                  <a:path w="21600" h="21599" stroke="0" extrusionOk="0">
                    <a:moveTo>
                      <a:pt x="0" y="21599"/>
                    </a:moveTo>
                    <a:cubicBezTo>
                      <a:pt x="0" y="9734"/>
                      <a:pt x="9570" y="90"/>
                      <a:pt x="21434" y="-1"/>
                    </a:cubicBezTo>
                    <a:lnTo>
                      <a:pt x="21600" y="21599"/>
                    </a:lnTo>
                    <a:close/>
                  </a:path>
                </a:pathLst>
              </a:custGeom>
              <a:noFill/>
              <a:ln w="25400" cap="rnd">
                <a:solidFill>
                  <a:schemeClr val="tx1"/>
                </a:solidFill>
                <a:round/>
                <a:headEnd/>
                <a:tailEnd/>
              </a:ln>
            </p:spPr>
            <p:txBody>
              <a:bodyPr wrap="none" anchor="ctr">
                <a:prstTxWarp prst="textNoShape">
                  <a:avLst/>
                </a:prstTxWarp>
              </a:bodyPr>
              <a:lstStyle/>
              <a:p>
                <a:endParaRPr lang="en-US"/>
              </a:p>
            </p:txBody>
          </p:sp>
          <p:sp>
            <p:nvSpPr>
              <p:cNvPr id="4161" name="Line 81"/>
              <p:cNvSpPr>
                <a:spLocks noChangeShapeType="1"/>
              </p:cNvSpPr>
              <p:nvPr/>
            </p:nvSpPr>
            <p:spPr bwMode="auto">
              <a:xfrm flipH="1">
                <a:off x="2756" y="2056"/>
                <a:ext cx="2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62" name="Line 82"/>
              <p:cNvSpPr>
                <a:spLocks noChangeShapeType="1"/>
              </p:cNvSpPr>
              <p:nvPr/>
            </p:nvSpPr>
            <p:spPr bwMode="auto">
              <a:xfrm>
                <a:off x="2764" y="2064"/>
                <a:ext cx="0" cy="245"/>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163" name="Line 83"/>
              <p:cNvSpPr>
                <a:spLocks noChangeShapeType="1"/>
              </p:cNvSpPr>
              <p:nvPr/>
            </p:nvSpPr>
            <p:spPr bwMode="auto">
              <a:xfrm flipH="1">
                <a:off x="2756" y="2317"/>
                <a:ext cx="21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156" name="Line 84"/>
            <p:cNvSpPr>
              <a:spLocks noChangeShapeType="1"/>
            </p:cNvSpPr>
            <p:nvPr/>
          </p:nvSpPr>
          <p:spPr bwMode="auto">
            <a:xfrm flipH="1">
              <a:off x="2594" y="2121"/>
              <a:ext cx="174"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7" name="Line 85"/>
            <p:cNvSpPr>
              <a:spLocks noChangeShapeType="1"/>
            </p:cNvSpPr>
            <p:nvPr/>
          </p:nvSpPr>
          <p:spPr bwMode="auto">
            <a:xfrm flipH="1">
              <a:off x="2594" y="2252"/>
              <a:ext cx="174"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8" name="Line 86"/>
            <p:cNvSpPr>
              <a:spLocks noChangeShapeType="1"/>
            </p:cNvSpPr>
            <p:nvPr/>
          </p:nvSpPr>
          <p:spPr bwMode="auto">
            <a:xfrm>
              <a:off x="3170" y="2186"/>
              <a:ext cx="192"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4124" name="Line 87"/>
          <p:cNvSpPr>
            <a:spLocks noChangeShapeType="1"/>
          </p:cNvSpPr>
          <p:nvPr/>
        </p:nvSpPr>
        <p:spPr bwMode="auto">
          <a:xfrm>
            <a:off x="4213225" y="1839913"/>
            <a:ext cx="0" cy="368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25" name="Line 88"/>
          <p:cNvSpPr>
            <a:spLocks noChangeShapeType="1"/>
          </p:cNvSpPr>
          <p:nvPr/>
        </p:nvSpPr>
        <p:spPr bwMode="auto">
          <a:xfrm>
            <a:off x="3559175" y="2416175"/>
            <a:ext cx="690563"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26" name="Line 89"/>
          <p:cNvSpPr>
            <a:spLocks noChangeShapeType="1"/>
          </p:cNvSpPr>
          <p:nvPr/>
        </p:nvSpPr>
        <p:spPr bwMode="auto">
          <a:xfrm flipH="1">
            <a:off x="4800600" y="1689100"/>
            <a:ext cx="14288" cy="2476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27" name="Line 90"/>
          <p:cNvSpPr>
            <a:spLocks noChangeShapeType="1"/>
          </p:cNvSpPr>
          <p:nvPr/>
        </p:nvSpPr>
        <p:spPr bwMode="auto">
          <a:xfrm>
            <a:off x="4805363" y="1960563"/>
            <a:ext cx="6223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28" name="Line 91"/>
          <p:cNvSpPr>
            <a:spLocks noChangeShapeType="1"/>
          </p:cNvSpPr>
          <p:nvPr/>
        </p:nvSpPr>
        <p:spPr bwMode="auto">
          <a:xfrm>
            <a:off x="5424488" y="1965325"/>
            <a:ext cx="0" cy="3444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29" name="Line 92"/>
          <p:cNvSpPr>
            <a:spLocks noChangeShapeType="1"/>
          </p:cNvSpPr>
          <p:nvPr/>
        </p:nvSpPr>
        <p:spPr bwMode="auto">
          <a:xfrm flipV="1">
            <a:off x="2392363" y="1470025"/>
            <a:ext cx="2408237" cy="142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30" name="Line 93"/>
          <p:cNvSpPr>
            <a:spLocks noChangeShapeType="1"/>
          </p:cNvSpPr>
          <p:nvPr/>
        </p:nvSpPr>
        <p:spPr bwMode="auto">
          <a:xfrm>
            <a:off x="5414963" y="2316163"/>
            <a:ext cx="12827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31" name="Line 94"/>
          <p:cNvSpPr>
            <a:spLocks noChangeShapeType="1"/>
          </p:cNvSpPr>
          <p:nvPr/>
        </p:nvSpPr>
        <p:spPr bwMode="auto">
          <a:xfrm>
            <a:off x="2609850" y="1752600"/>
            <a:ext cx="584200" cy="5080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4132" name="Line 95"/>
          <p:cNvSpPr>
            <a:spLocks noChangeShapeType="1"/>
          </p:cNvSpPr>
          <p:nvPr/>
        </p:nvSpPr>
        <p:spPr bwMode="auto">
          <a:xfrm>
            <a:off x="3600450" y="1835150"/>
            <a:ext cx="203200" cy="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4133" name="Line 96"/>
          <p:cNvSpPr>
            <a:spLocks noChangeShapeType="1"/>
          </p:cNvSpPr>
          <p:nvPr/>
        </p:nvSpPr>
        <p:spPr bwMode="auto">
          <a:xfrm>
            <a:off x="4476750" y="2228850"/>
            <a:ext cx="527050" cy="6985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4134" name="Line 97"/>
          <p:cNvSpPr>
            <a:spLocks noChangeShapeType="1"/>
          </p:cNvSpPr>
          <p:nvPr/>
        </p:nvSpPr>
        <p:spPr bwMode="auto">
          <a:xfrm flipV="1">
            <a:off x="5124450" y="1574800"/>
            <a:ext cx="393700" cy="13970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4135" name="Line 98"/>
          <p:cNvSpPr>
            <a:spLocks noChangeShapeType="1"/>
          </p:cNvSpPr>
          <p:nvPr/>
        </p:nvSpPr>
        <p:spPr bwMode="auto">
          <a:xfrm>
            <a:off x="6076950" y="1587500"/>
            <a:ext cx="203200" cy="0"/>
          </a:xfrm>
          <a:prstGeom prst="line">
            <a:avLst/>
          </a:prstGeom>
          <a:noFill/>
          <a:ln w="25400">
            <a:solidFill>
              <a:schemeClr val="accent2"/>
            </a:solidFill>
            <a:round/>
            <a:headEnd/>
            <a:tailEnd/>
          </a:ln>
        </p:spPr>
        <p:txBody>
          <a:bodyPr wrap="none" anchor="ctr">
            <a:prstTxWarp prst="textNoShape">
              <a:avLst/>
            </a:prstTxWarp>
          </a:bodyPr>
          <a:lstStyle/>
          <a:p>
            <a:endParaRPr lang="en-US"/>
          </a:p>
        </p:txBody>
      </p:sp>
      <p:sp>
        <p:nvSpPr>
          <p:cNvPr id="4136" name="Line 99"/>
          <p:cNvSpPr>
            <a:spLocks noChangeShapeType="1"/>
          </p:cNvSpPr>
          <p:nvPr/>
        </p:nvSpPr>
        <p:spPr bwMode="auto">
          <a:xfrm>
            <a:off x="2362200" y="1752600"/>
            <a:ext cx="2286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37" name="Line 100"/>
          <p:cNvSpPr>
            <a:spLocks noChangeShapeType="1"/>
          </p:cNvSpPr>
          <p:nvPr/>
        </p:nvSpPr>
        <p:spPr bwMode="auto">
          <a:xfrm>
            <a:off x="3276600" y="18288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38" name="Line 101"/>
          <p:cNvSpPr>
            <a:spLocks noChangeShapeType="1"/>
          </p:cNvSpPr>
          <p:nvPr/>
        </p:nvSpPr>
        <p:spPr bwMode="auto">
          <a:xfrm>
            <a:off x="3886200" y="1828800"/>
            <a:ext cx="3810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39" name="Line 102"/>
          <p:cNvSpPr>
            <a:spLocks noChangeShapeType="1"/>
          </p:cNvSpPr>
          <p:nvPr/>
        </p:nvSpPr>
        <p:spPr bwMode="auto">
          <a:xfrm>
            <a:off x="4267200" y="2209800"/>
            <a:ext cx="2286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0" name="Line 103"/>
          <p:cNvSpPr>
            <a:spLocks noChangeShapeType="1"/>
          </p:cNvSpPr>
          <p:nvPr/>
        </p:nvSpPr>
        <p:spPr bwMode="auto">
          <a:xfrm>
            <a:off x="5105400" y="22860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1" name="Line 104"/>
          <p:cNvSpPr>
            <a:spLocks noChangeShapeType="1"/>
          </p:cNvSpPr>
          <p:nvPr/>
        </p:nvSpPr>
        <p:spPr bwMode="auto">
          <a:xfrm>
            <a:off x="4800600" y="1981200"/>
            <a:ext cx="6096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2" name="Line 105"/>
          <p:cNvSpPr>
            <a:spLocks noChangeShapeType="1"/>
          </p:cNvSpPr>
          <p:nvPr/>
        </p:nvSpPr>
        <p:spPr bwMode="auto">
          <a:xfrm>
            <a:off x="4800600" y="16764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3" name="Line 106"/>
          <p:cNvSpPr>
            <a:spLocks noChangeShapeType="1"/>
          </p:cNvSpPr>
          <p:nvPr/>
        </p:nvSpPr>
        <p:spPr bwMode="auto">
          <a:xfrm>
            <a:off x="5638800" y="1600200"/>
            <a:ext cx="3810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4" name="Line 107"/>
          <p:cNvSpPr>
            <a:spLocks noChangeShapeType="1"/>
          </p:cNvSpPr>
          <p:nvPr/>
        </p:nvSpPr>
        <p:spPr bwMode="auto">
          <a:xfrm>
            <a:off x="6400800" y="16002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5" name="Line 108"/>
          <p:cNvSpPr>
            <a:spLocks noChangeShapeType="1"/>
          </p:cNvSpPr>
          <p:nvPr/>
        </p:nvSpPr>
        <p:spPr bwMode="auto">
          <a:xfrm>
            <a:off x="6705600" y="1524000"/>
            <a:ext cx="3810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6" name="Line 109"/>
          <p:cNvSpPr>
            <a:spLocks noChangeShapeType="1"/>
          </p:cNvSpPr>
          <p:nvPr/>
        </p:nvSpPr>
        <p:spPr bwMode="auto">
          <a:xfrm rot="5400000">
            <a:off x="4648200" y="18288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7" name="Line 110"/>
          <p:cNvSpPr>
            <a:spLocks noChangeShapeType="1"/>
          </p:cNvSpPr>
          <p:nvPr/>
        </p:nvSpPr>
        <p:spPr bwMode="auto">
          <a:xfrm rot="5400000">
            <a:off x="5257800" y="2133600"/>
            <a:ext cx="3048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8" name="Line 111"/>
          <p:cNvSpPr>
            <a:spLocks noChangeShapeType="1"/>
          </p:cNvSpPr>
          <p:nvPr/>
        </p:nvSpPr>
        <p:spPr bwMode="auto">
          <a:xfrm rot="5400000">
            <a:off x="4076700" y="2019300"/>
            <a:ext cx="381000" cy="0"/>
          </a:xfrm>
          <a:prstGeom prst="line">
            <a:avLst/>
          </a:prstGeom>
          <a:noFill/>
          <a:ln w="28575">
            <a:solidFill>
              <a:schemeClr val="accent2"/>
            </a:solidFill>
            <a:round/>
            <a:headEnd/>
            <a:tailEnd/>
          </a:ln>
        </p:spPr>
        <p:txBody>
          <a:bodyPr wrap="none" anchor="ctr">
            <a:prstTxWarp prst="textNoShape">
              <a:avLst/>
            </a:prstTxWarp>
          </a:bodyPr>
          <a:lstStyle/>
          <a:p>
            <a:endParaRPr lang="en-US"/>
          </a:p>
        </p:txBody>
      </p:sp>
      <p:sp>
        <p:nvSpPr>
          <p:cNvPr id="4149" name="Line 112"/>
          <p:cNvSpPr>
            <a:spLocks noChangeShapeType="1"/>
          </p:cNvSpPr>
          <p:nvPr/>
        </p:nvSpPr>
        <p:spPr bwMode="auto">
          <a:xfrm flipV="1">
            <a:off x="1676400" y="257175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0" name="Line 113"/>
          <p:cNvSpPr>
            <a:spLocks noChangeShapeType="1"/>
          </p:cNvSpPr>
          <p:nvPr/>
        </p:nvSpPr>
        <p:spPr bwMode="auto">
          <a:xfrm>
            <a:off x="1752600" y="257175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1" name="Line 114"/>
          <p:cNvSpPr>
            <a:spLocks noChangeShapeType="1"/>
          </p:cNvSpPr>
          <p:nvPr/>
        </p:nvSpPr>
        <p:spPr bwMode="auto">
          <a:xfrm>
            <a:off x="7315200" y="2705100"/>
            <a:ext cx="0" cy="2159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2" name="Line 115"/>
          <p:cNvSpPr>
            <a:spLocks noChangeShapeType="1"/>
          </p:cNvSpPr>
          <p:nvPr/>
        </p:nvSpPr>
        <p:spPr bwMode="auto">
          <a:xfrm flipV="1">
            <a:off x="7239000" y="255905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53" name="Line 116"/>
          <p:cNvSpPr>
            <a:spLocks noChangeShapeType="1"/>
          </p:cNvSpPr>
          <p:nvPr/>
        </p:nvSpPr>
        <p:spPr bwMode="auto">
          <a:xfrm>
            <a:off x="7315200" y="255905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52400"/>
            <a:ext cx="9010650" cy="474663"/>
          </a:xfrm>
          <a:noFill/>
        </p:spPr>
        <p:txBody>
          <a:bodyPr/>
          <a:lstStyle/>
          <a:p>
            <a:r>
              <a:rPr lang="en-US"/>
              <a:t>Register-Register Timing: One complete cycle</a:t>
            </a:r>
          </a:p>
        </p:txBody>
      </p:sp>
      <p:sp>
        <p:nvSpPr>
          <p:cNvPr id="5123" name="Line 3"/>
          <p:cNvSpPr>
            <a:spLocks noChangeShapeType="1"/>
          </p:cNvSpPr>
          <p:nvPr/>
        </p:nvSpPr>
        <p:spPr bwMode="auto">
          <a:xfrm>
            <a:off x="469900" y="914400"/>
            <a:ext cx="1193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4" name="Line 4"/>
          <p:cNvSpPr>
            <a:spLocks noChangeShapeType="1"/>
          </p:cNvSpPr>
          <p:nvPr/>
        </p:nvSpPr>
        <p:spPr bwMode="auto">
          <a:xfrm>
            <a:off x="1676400" y="6985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5" name="Line 5"/>
          <p:cNvSpPr>
            <a:spLocks noChangeShapeType="1"/>
          </p:cNvSpPr>
          <p:nvPr/>
        </p:nvSpPr>
        <p:spPr bwMode="auto">
          <a:xfrm>
            <a:off x="1689100" y="685800"/>
            <a:ext cx="3022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6" name="Line 6"/>
          <p:cNvSpPr>
            <a:spLocks noChangeShapeType="1"/>
          </p:cNvSpPr>
          <p:nvPr/>
        </p:nvSpPr>
        <p:spPr bwMode="auto">
          <a:xfrm>
            <a:off x="4724400" y="6985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7" name="Line 7"/>
          <p:cNvSpPr>
            <a:spLocks noChangeShapeType="1"/>
          </p:cNvSpPr>
          <p:nvPr/>
        </p:nvSpPr>
        <p:spPr bwMode="auto">
          <a:xfrm>
            <a:off x="4737100" y="914400"/>
            <a:ext cx="3403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8" name="Line 8"/>
          <p:cNvSpPr>
            <a:spLocks noChangeShapeType="1"/>
          </p:cNvSpPr>
          <p:nvPr/>
        </p:nvSpPr>
        <p:spPr bwMode="auto">
          <a:xfrm>
            <a:off x="8153400" y="6985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29" name="Line 9"/>
          <p:cNvSpPr>
            <a:spLocks noChangeShapeType="1"/>
          </p:cNvSpPr>
          <p:nvPr/>
        </p:nvSpPr>
        <p:spPr bwMode="auto">
          <a:xfrm>
            <a:off x="8166100" y="685800"/>
            <a:ext cx="660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0" name="Rectangle 10"/>
          <p:cNvSpPr>
            <a:spLocks noChangeArrowheads="1"/>
          </p:cNvSpPr>
          <p:nvPr/>
        </p:nvSpPr>
        <p:spPr bwMode="auto">
          <a:xfrm>
            <a:off x="138113" y="709613"/>
            <a:ext cx="5111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Clk</a:t>
            </a:r>
          </a:p>
        </p:txBody>
      </p:sp>
      <p:sp>
        <p:nvSpPr>
          <p:cNvPr id="5131" name="Line 11"/>
          <p:cNvSpPr>
            <a:spLocks noChangeShapeType="1"/>
          </p:cNvSpPr>
          <p:nvPr/>
        </p:nvSpPr>
        <p:spPr bwMode="auto">
          <a:xfrm>
            <a:off x="546100" y="1219200"/>
            <a:ext cx="1270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2" name="Line 12"/>
          <p:cNvSpPr>
            <a:spLocks noChangeShapeType="1"/>
          </p:cNvSpPr>
          <p:nvPr/>
        </p:nvSpPr>
        <p:spPr bwMode="auto">
          <a:xfrm>
            <a:off x="1841500" y="12319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3" name="Line 13"/>
          <p:cNvSpPr>
            <a:spLocks noChangeShapeType="1"/>
          </p:cNvSpPr>
          <p:nvPr/>
        </p:nvSpPr>
        <p:spPr bwMode="auto">
          <a:xfrm>
            <a:off x="546100" y="1447800"/>
            <a:ext cx="1270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4" name="Line 14"/>
          <p:cNvSpPr>
            <a:spLocks noChangeShapeType="1"/>
          </p:cNvSpPr>
          <p:nvPr/>
        </p:nvSpPr>
        <p:spPr bwMode="auto">
          <a:xfrm flipV="1">
            <a:off x="1841500" y="12065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5" name="Line 15"/>
          <p:cNvSpPr>
            <a:spLocks noChangeShapeType="1"/>
          </p:cNvSpPr>
          <p:nvPr/>
        </p:nvSpPr>
        <p:spPr bwMode="auto">
          <a:xfrm>
            <a:off x="1993900" y="1219200"/>
            <a:ext cx="6299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6" name="Rectangle 16"/>
          <p:cNvSpPr>
            <a:spLocks noChangeArrowheads="1"/>
          </p:cNvSpPr>
          <p:nvPr/>
        </p:nvSpPr>
        <p:spPr bwMode="auto">
          <a:xfrm>
            <a:off x="138113" y="1219200"/>
            <a:ext cx="623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PC</a:t>
            </a:r>
          </a:p>
        </p:txBody>
      </p:sp>
      <p:sp>
        <p:nvSpPr>
          <p:cNvPr id="5137" name="Line 17"/>
          <p:cNvSpPr>
            <a:spLocks noChangeShapeType="1"/>
          </p:cNvSpPr>
          <p:nvPr/>
        </p:nvSpPr>
        <p:spPr bwMode="auto">
          <a:xfrm>
            <a:off x="1993900" y="1447800"/>
            <a:ext cx="6299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38" name="Line 18"/>
          <p:cNvSpPr>
            <a:spLocks noChangeShapeType="1"/>
          </p:cNvSpPr>
          <p:nvPr/>
        </p:nvSpPr>
        <p:spPr bwMode="auto">
          <a:xfrm>
            <a:off x="1676400" y="1003300"/>
            <a:ext cx="0" cy="3327400"/>
          </a:xfrm>
          <a:prstGeom prst="line">
            <a:avLst/>
          </a:prstGeom>
          <a:noFill/>
          <a:ln w="25400">
            <a:solidFill>
              <a:schemeClr val="tx1"/>
            </a:solidFill>
            <a:prstDash val="lgDash"/>
            <a:round/>
            <a:headEnd/>
            <a:tailEnd/>
          </a:ln>
        </p:spPr>
        <p:txBody>
          <a:bodyPr wrap="none" anchor="ctr">
            <a:prstTxWarp prst="textNoShape">
              <a:avLst/>
            </a:prstTxWarp>
          </a:bodyPr>
          <a:lstStyle/>
          <a:p>
            <a:endParaRPr lang="en-US"/>
          </a:p>
        </p:txBody>
      </p:sp>
      <p:sp>
        <p:nvSpPr>
          <p:cNvPr id="5139" name="Line 19"/>
          <p:cNvSpPr>
            <a:spLocks noChangeShapeType="1"/>
          </p:cNvSpPr>
          <p:nvPr/>
        </p:nvSpPr>
        <p:spPr bwMode="auto">
          <a:xfrm>
            <a:off x="8153400" y="1003300"/>
            <a:ext cx="0" cy="3327400"/>
          </a:xfrm>
          <a:prstGeom prst="line">
            <a:avLst/>
          </a:prstGeom>
          <a:noFill/>
          <a:ln w="25400">
            <a:solidFill>
              <a:schemeClr val="tx1"/>
            </a:solidFill>
            <a:prstDash val="lgDash"/>
            <a:round/>
            <a:headEnd/>
            <a:tailEnd/>
          </a:ln>
        </p:spPr>
        <p:txBody>
          <a:bodyPr wrap="none" anchor="ctr">
            <a:prstTxWarp prst="textNoShape">
              <a:avLst/>
            </a:prstTxWarp>
          </a:bodyPr>
          <a:lstStyle/>
          <a:p>
            <a:endParaRPr lang="en-US"/>
          </a:p>
        </p:txBody>
      </p:sp>
      <p:sp>
        <p:nvSpPr>
          <p:cNvPr id="5140" name="Line 20"/>
          <p:cNvSpPr>
            <a:spLocks noChangeShapeType="1"/>
          </p:cNvSpPr>
          <p:nvPr/>
        </p:nvSpPr>
        <p:spPr bwMode="auto">
          <a:xfrm>
            <a:off x="8318500" y="12319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1" name="Line 21"/>
          <p:cNvSpPr>
            <a:spLocks noChangeShapeType="1"/>
          </p:cNvSpPr>
          <p:nvPr/>
        </p:nvSpPr>
        <p:spPr bwMode="auto">
          <a:xfrm flipV="1">
            <a:off x="8318500" y="12065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2" name="Line 22"/>
          <p:cNvSpPr>
            <a:spLocks noChangeShapeType="1"/>
          </p:cNvSpPr>
          <p:nvPr/>
        </p:nvSpPr>
        <p:spPr bwMode="auto">
          <a:xfrm>
            <a:off x="1079500" y="1752600"/>
            <a:ext cx="2032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3" name="Line 23"/>
          <p:cNvSpPr>
            <a:spLocks noChangeShapeType="1"/>
          </p:cNvSpPr>
          <p:nvPr/>
        </p:nvSpPr>
        <p:spPr bwMode="auto">
          <a:xfrm>
            <a:off x="3136900" y="17653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4" name="Line 24"/>
          <p:cNvSpPr>
            <a:spLocks noChangeShapeType="1"/>
          </p:cNvSpPr>
          <p:nvPr/>
        </p:nvSpPr>
        <p:spPr bwMode="auto">
          <a:xfrm>
            <a:off x="1079500" y="1981200"/>
            <a:ext cx="2032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5" name="Line 25"/>
          <p:cNvSpPr>
            <a:spLocks noChangeShapeType="1"/>
          </p:cNvSpPr>
          <p:nvPr/>
        </p:nvSpPr>
        <p:spPr bwMode="auto">
          <a:xfrm flipV="1">
            <a:off x="3136900" y="17399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6" name="Line 26"/>
          <p:cNvSpPr>
            <a:spLocks noChangeShapeType="1"/>
          </p:cNvSpPr>
          <p:nvPr/>
        </p:nvSpPr>
        <p:spPr bwMode="auto">
          <a:xfrm>
            <a:off x="3289300" y="1752600"/>
            <a:ext cx="5537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7" name="Rectangle 27"/>
          <p:cNvSpPr>
            <a:spLocks noChangeArrowheads="1"/>
          </p:cNvSpPr>
          <p:nvPr/>
        </p:nvSpPr>
        <p:spPr bwMode="auto">
          <a:xfrm>
            <a:off x="153988" y="1524000"/>
            <a:ext cx="1293812" cy="638175"/>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Rs, Rt, Rd,</a:t>
            </a:r>
          </a:p>
          <a:p>
            <a:r>
              <a:rPr lang="en-US" sz="1800">
                <a:solidFill>
                  <a:schemeClr val="tx1"/>
                </a:solidFill>
                <a:latin typeface="Times" charset="0"/>
              </a:rPr>
              <a:t>Op, Func</a:t>
            </a:r>
          </a:p>
        </p:txBody>
      </p:sp>
      <p:sp>
        <p:nvSpPr>
          <p:cNvPr id="5148" name="Line 28"/>
          <p:cNvSpPr>
            <a:spLocks noChangeShapeType="1"/>
          </p:cNvSpPr>
          <p:nvPr/>
        </p:nvSpPr>
        <p:spPr bwMode="auto">
          <a:xfrm>
            <a:off x="3289300" y="1981200"/>
            <a:ext cx="5537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49" name="Line 29"/>
          <p:cNvSpPr>
            <a:spLocks noChangeShapeType="1"/>
          </p:cNvSpPr>
          <p:nvPr/>
        </p:nvSpPr>
        <p:spPr bwMode="auto">
          <a:xfrm>
            <a:off x="1905000" y="1003300"/>
            <a:ext cx="0" cy="660400"/>
          </a:xfrm>
          <a:prstGeom prst="line">
            <a:avLst/>
          </a:prstGeom>
          <a:noFill/>
          <a:ln w="25400">
            <a:solidFill>
              <a:schemeClr val="tx1"/>
            </a:solidFill>
            <a:prstDash val="dash"/>
            <a:round/>
            <a:headEnd/>
            <a:tailEnd/>
          </a:ln>
        </p:spPr>
        <p:txBody>
          <a:bodyPr wrap="none" anchor="ctr">
            <a:prstTxWarp prst="textNoShape">
              <a:avLst/>
            </a:prstTxWarp>
          </a:bodyPr>
          <a:lstStyle/>
          <a:p>
            <a:endParaRPr lang="en-US"/>
          </a:p>
        </p:txBody>
      </p:sp>
      <p:sp>
        <p:nvSpPr>
          <p:cNvPr id="5150" name="Line 30"/>
          <p:cNvSpPr>
            <a:spLocks noChangeShapeType="1"/>
          </p:cNvSpPr>
          <p:nvPr/>
        </p:nvSpPr>
        <p:spPr bwMode="auto">
          <a:xfrm>
            <a:off x="698500" y="2286000"/>
            <a:ext cx="3556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1" name="Line 31"/>
          <p:cNvSpPr>
            <a:spLocks noChangeShapeType="1"/>
          </p:cNvSpPr>
          <p:nvPr/>
        </p:nvSpPr>
        <p:spPr bwMode="auto">
          <a:xfrm>
            <a:off x="4279900" y="22987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2" name="Line 32"/>
          <p:cNvSpPr>
            <a:spLocks noChangeShapeType="1"/>
          </p:cNvSpPr>
          <p:nvPr/>
        </p:nvSpPr>
        <p:spPr bwMode="auto">
          <a:xfrm>
            <a:off x="698500" y="2514600"/>
            <a:ext cx="3556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3" name="Line 33"/>
          <p:cNvSpPr>
            <a:spLocks noChangeShapeType="1"/>
          </p:cNvSpPr>
          <p:nvPr/>
        </p:nvSpPr>
        <p:spPr bwMode="auto">
          <a:xfrm flipV="1">
            <a:off x="4279900" y="22733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4" name="Line 34"/>
          <p:cNvSpPr>
            <a:spLocks noChangeShapeType="1"/>
          </p:cNvSpPr>
          <p:nvPr/>
        </p:nvSpPr>
        <p:spPr bwMode="auto">
          <a:xfrm>
            <a:off x="4432300" y="2286000"/>
            <a:ext cx="4394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5" name="Line 35"/>
          <p:cNvSpPr>
            <a:spLocks noChangeShapeType="1"/>
          </p:cNvSpPr>
          <p:nvPr/>
        </p:nvSpPr>
        <p:spPr bwMode="auto">
          <a:xfrm>
            <a:off x="4432300" y="2514600"/>
            <a:ext cx="4394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6" name="Line 36"/>
          <p:cNvSpPr>
            <a:spLocks noChangeShapeType="1"/>
          </p:cNvSpPr>
          <p:nvPr/>
        </p:nvSpPr>
        <p:spPr bwMode="auto">
          <a:xfrm>
            <a:off x="698500" y="3352800"/>
            <a:ext cx="4622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7" name="Line 37"/>
          <p:cNvSpPr>
            <a:spLocks noChangeShapeType="1"/>
          </p:cNvSpPr>
          <p:nvPr/>
        </p:nvSpPr>
        <p:spPr bwMode="auto">
          <a:xfrm>
            <a:off x="5346700" y="33655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8" name="Line 38"/>
          <p:cNvSpPr>
            <a:spLocks noChangeShapeType="1"/>
          </p:cNvSpPr>
          <p:nvPr/>
        </p:nvSpPr>
        <p:spPr bwMode="auto">
          <a:xfrm>
            <a:off x="698500" y="3581400"/>
            <a:ext cx="4622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59" name="Line 39"/>
          <p:cNvSpPr>
            <a:spLocks noChangeShapeType="1"/>
          </p:cNvSpPr>
          <p:nvPr/>
        </p:nvSpPr>
        <p:spPr bwMode="auto">
          <a:xfrm flipV="1">
            <a:off x="5346700" y="33401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0" name="Line 40"/>
          <p:cNvSpPr>
            <a:spLocks noChangeShapeType="1"/>
          </p:cNvSpPr>
          <p:nvPr/>
        </p:nvSpPr>
        <p:spPr bwMode="auto">
          <a:xfrm>
            <a:off x="5499100" y="3581400"/>
            <a:ext cx="3327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1" name="Line 41"/>
          <p:cNvSpPr>
            <a:spLocks noChangeShapeType="1"/>
          </p:cNvSpPr>
          <p:nvPr/>
        </p:nvSpPr>
        <p:spPr bwMode="auto">
          <a:xfrm>
            <a:off x="698500" y="3886200"/>
            <a:ext cx="5765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2" name="Line 42"/>
          <p:cNvSpPr>
            <a:spLocks noChangeShapeType="1"/>
          </p:cNvSpPr>
          <p:nvPr/>
        </p:nvSpPr>
        <p:spPr bwMode="auto">
          <a:xfrm>
            <a:off x="6489700" y="3898900"/>
            <a:ext cx="1270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3" name="Line 43"/>
          <p:cNvSpPr>
            <a:spLocks noChangeShapeType="1"/>
          </p:cNvSpPr>
          <p:nvPr/>
        </p:nvSpPr>
        <p:spPr bwMode="auto">
          <a:xfrm>
            <a:off x="698500" y="4114800"/>
            <a:ext cx="57658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4" name="Line 44"/>
          <p:cNvSpPr>
            <a:spLocks noChangeShapeType="1"/>
          </p:cNvSpPr>
          <p:nvPr/>
        </p:nvSpPr>
        <p:spPr bwMode="auto">
          <a:xfrm flipV="1">
            <a:off x="6489700" y="3873500"/>
            <a:ext cx="12700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5" name="Line 45"/>
          <p:cNvSpPr>
            <a:spLocks noChangeShapeType="1"/>
          </p:cNvSpPr>
          <p:nvPr/>
        </p:nvSpPr>
        <p:spPr bwMode="auto">
          <a:xfrm>
            <a:off x="6642100" y="3886200"/>
            <a:ext cx="2184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6" name="Line 46"/>
          <p:cNvSpPr>
            <a:spLocks noChangeShapeType="1"/>
          </p:cNvSpPr>
          <p:nvPr/>
        </p:nvSpPr>
        <p:spPr bwMode="auto">
          <a:xfrm>
            <a:off x="6642100" y="4114800"/>
            <a:ext cx="2184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67" name="Rectangle 47"/>
          <p:cNvSpPr>
            <a:spLocks noChangeArrowheads="1"/>
          </p:cNvSpPr>
          <p:nvPr/>
        </p:nvSpPr>
        <p:spPr bwMode="auto">
          <a:xfrm>
            <a:off x="138113" y="2251075"/>
            <a:ext cx="9286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latin typeface="Times" charset="0"/>
              </a:rPr>
              <a:t>ALUctr</a:t>
            </a:r>
            <a:endParaRPr lang="en-US" sz="1800">
              <a:solidFill>
                <a:schemeClr val="tx1"/>
              </a:solidFill>
              <a:latin typeface="Times" charset="0"/>
            </a:endParaRPr>
          </a:p>
        </p:txBody>
      </p:sp>
      <p:sp>
        <p:nvSpPr>
          <p:cNvPr id="5168" name="Line 48"/>
          <p:cNvSpPr>
            <a:spLocks noChangeShapeType="1"/>
          </p:cNvSpPr>
          <p:nvPr/>
        </p:nvSpPr>
        <p:spPr bwMode="auto">
          <a:xfrm>
            <a:off x="3200400" y="1536700"/>
            <a:ext cx="0" cy="2184400"/>
          </a:xfrm>
          <a:prstGeom prst="line">
            <a:avLst/>
          </a:prstGeom>
          <a:noFill/>
          <a:ln w="25400">
            <a:solidFill>
              <a:schemeClr val="tx1"/>
            </a:solidFill>
            <a:prstDash val="dash"/>
            <a:round/>
            <a:headEnd/>
            <a:tailEnd/>
          </a:ln>
        </p:spPr>
        <p:txBody>
          <a:bodyPr wrap="none" anchor="ctr">
            <a:prstTxWarp prst="textNoShape">
              <a:avLst/>
            </a:prstTxWarp>
          </a:bodyPr>
          <a:lstStyle/>
          <a:p>
            <a:endParaRPr lang="en-US"/>
          </a:p>
        </p:txBody>
      </p:sp>
      <p:sp>
        <p:nvSpPr>
          <p:cNvPr id="5169" name="Rectangle 49"/>
          <p:cNvSpPr>
            <a:spLocks noChangeArrowheads="1"/>
          </p:cNvSpPr>
          <p:nvPr/>
        </p:nvSpPr>
        <p:spPr bwMode="auto">
          <a:xfrm>
            <a:off x="3262313" y="1471613"/>
            <a:ext cx="326072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Instruction Memory Access Time</a:t>
            </a:r>
          </a:p>
        </p:txBody>
      </p:sp>
      <p:sp>
        <p:nvSpPr>
          <p:cNvPr id="5170" name="Line 50"/>
          <p:cNvSpPr>
            <a:spLocks noChangeShapeType="1"/>
          </p:cNvSpPr>
          <p:nvPr/>
        </p:nvSpPr>
        <p:spPr bwMode="auto">
          <a:xfrm>
            <a:off x="1917700" y="1600200"/>
            <a:ext cx="1270000" cy="0"/>
          </a:xfrm>
          <a:prstGeom prst="line">
            <a:avLst/>
          </a:prstGeom>
          <a:noFill/>
          <a:ln w="25400">
            <a:solidFill>
              <a:schemeClr val="accent2"/>
            </a:solidFill>
            <a:round/>
            <a:headEnd type="triangle" w="med" len="med"/>
            <a:tailEnd type="triangle" w="med" len="med"/>
          </a:ln>
        </p:spPr>
        <p:txBody>
          <a:bodyPr wrap="none" anchor="ctr">
            <a:prstTxWarp prst="textNoShape">
              <a:avLst/>
            </a:prstTxWarp>
          </a:bodyPr>
          <a:lstStyle/>
          <a:p>
            <a:endParaRPr lang="en-US"/>
          </a:p>
        </p:txBody>
      </p:sp>
      <p:sp>
        <p:nvSpPr>
          <p:cNvPr id="5171" name="Rectangle 51"/>
          <p:cNvSpPr>
            <a:spLocks noChangeArrowheads="1"/>
          </p:cNvSpPr>
          <p:nvPr/>
        </p:nvSpPr>
        <p:spPr bwMode="auto">
          <a:xfrm>
            <a:off x="1752600" y="2251075"/>
            <a:ext cx="12176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Old Value</a:t>
            </a:r>
          </a:p>
        </p:txBody>
      </p:sp>
      <p:sp>
        <p:nvSpPr>
          <p:cNvPr id="5172" name="Rectangle 52"/>
          <p:cNvSpPr>
            <a:spLocks noChangeArrowheads="1"/>
          </p:cNvSpPr>
          <p:nvPr/>
        </p:nvSpPr>
        <p:spPr bwMode="auto">
          <a:xfrm>
            <a:off x="4862513" y="2251075"/>
            <a:ext cx="1385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173" name="Line 53"/>
          <p:cNvSpPr>
            <a:spLocks noChangeShapeType="1"/>
          </p:cNvSpPr>
          <p:nvPr/>
        </p:nvSpPr>
        <p:spPr bwMode="auto">
          <a:xfrm>
            <a:off x="4343400" y="2057400"/>
            <a:ext cx="0" cy="1041400"/>
          </a:xfrm>
          <a:prstGeom prst="line">
            <a:avLst/>
          </a:prstGeom>
          <a:noFill/>
          <a:ln w="25400">
            <a:solidFill>
              <a:schemeClr val="tx1"/>
            </a:solidFill>
            <a:prstDash val="dash"/>
            <a:round/>
            <a:headEnd/>
            <a:tailEnd/>
          </a:ln>
        </p:spPr>
        <p:txBody>
          <a:bodyPr wrap="none" anchor="ctr">
            <a:prstTxWarp prst="textNoShape">
              <a:avLst/>
            </a:prstTxWarp>
          </a:bodyPr>
          <a:lstStyle/>
          <a:p>
            <a:endParaRPr lang="en-US"/>
          </a:p>
        </p:txBody>
      </p:sp>
      <p:sp>
        <p:nvSpPr>
          <p:cNvPr id="5174" name="Line 54"/>
          <p:cNvSpPr>
            <a:spLocks noChangeShapeType="1"/>
          </p:cNvSpPr>
          <p:nvPr/>
        </p:nvSpPr>
        <p:spPr bwMode="auto">
          <a:xfrm>
            <a:off x="698500" y="2819400"/>
            <a:ext cx="3784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75" name="Line 55"/>
          <p:cNvSpPr>
            <a:spLocks noChangeShapeType="1"/>
          </p:cNvSpPr>
          <p:nvPr/>
        </p:nvSpPr>
        <p:spPr bwMode="auto">
          <a:xfrm flipH="1">
            <a:off x="4254500" y="2832100"/>
            <a:ext cx="17780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76" name="Line 56"/>
          <p:cNvSpPr>
            <a:spLocks noChangeShapeType="1"/>
          </p:cNvSpPr>
          <p:nvPr/>
        </p:nvSpPr>
        <p:spPr bwMode="auto">
          <a:xfrm>
            <a:off x="698500" y="3048000"/>
            <a:ext cx="3556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77" name="Line 57"/>
          <p:cNvSpPr>
            <a:spLocks noChangeShapeType="1"/>
          </p:cNvSpPr>
          <p:nvPr/>
        </p:nvSpPr>
        <p:spPr bwMode="auto">
          <a:xfrm>
            <a:off x="4432300" y="2819400"/>
            <a:ext cx="43942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78" name="Rectangle 58"/>
          <p:cNvSpPr>
            <a:spLocks noChangeArrowheads="1"/>
          </p:cNvSpPr>
          <p:nvPr/>
        </p:nvSpPr>
        <p:spPr bwMode="auto">
          <a:xfrm>
            <a:off x="138113" y="2784475"/>
            <a:ext cx="1004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latin typeface="Times" charset="0"/>
              </a:rPr>
              <a:t>RegWr</a:t>
            </a:r>
            <a:endParaRPr lang="en-US" sz="1800">
              <a:solidFill>
                <a:schemeClr val="tx1"/>
              </a:solidFill>
              <a:latin typeface="Times" charset="0"/>
            </a:endParaRPr>
          </a:p>
        </p:txBody>
      </p:sp>
      <p:sp>
        <p:nvSpPr>
          <p:cNvPr id="5179" name="Rectangle 59"/>
          <p:cNvSpPr>
            <a:spLocks noChangeArrowheads="1"/>
          </p:cNvSpPr>
          <p:nvPr/>
        </p:nvSpPr>
        <p:spPr bwMode="auto">
          <a:xfrm>
            <a:off x="1752600" y="2784475"/>
            <a:ext cx="12176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Old Value</a:t>
            </a:r>
          </a:p>
        </p:txBody>
      </p:sp>
      <p:sp>
        <p:nvSpPr>
          <p:cNvPr id="5180" name="Rectangle 60"/>
          <p:cNvSpPr>
            <a:spLocks noChangeArrowheads="1"/>
          </p:cNvSpPr>
          <p:nvPr/>
        </p:nvSpPr>
        <p:spPr bwMode="auto">
          <a:xfrm>
            <a:off x="4862513" y="2784475"/>
            <a:ext cx="1385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181" name="Line 61"/>
          <p:cNvSpPr>
            <a:spLocks noChangeShapeType="1"/>
          </p:cNvSpPr>
          <p:nvPr/>
        </p:nvSpPr>
        <p:spPr bwMode="auto">
          <a:xfrm>
            <a:off x="3213100" y="2133600"/>
            <a:ext cx="1117600" cy="0"/>
          </a:xfrm>
          <a:prstGeom prst="line">
            <a:avLst/>
          </a:prstGeom>
          <a:noFill/>
          <a:ln w="25400">
            <a:solidFill>
              <a:schemeClr val="accent2"/>
            </a:solidFill>
            <a:round/>
            <a:headEnd type="triangle" w="med" len="med"/>
            <a:tailEnd type="triangle" w="med" len="med"/>
          </a:ln>
        </p:spPr>
        <p:txBody>
          <a:bodyPr wrap="none" anchor="ctr">
            <a:prstTxWarp prst="textNoShape">
              <a:avLst/>
            </a:prstTxWarp>
          </a:bodyPr>
          <a:lstStyle/>
          <a:p>
            <a:endParaRPr lang="en-US"/>
          </a:p>
        </p:txBody>
      </p:sp>
      <p:sp>
        <p:nvSpPr>
          <p:cNvPr id="5182" name="Rectangle 62"/>
          <p:cNvSpPr>
            <a:spLocks noChangeArrowheads="1"/>
          </p:cNvSpPr>
          <p:nvPr/>
        </p:nvSpPr>
        <p:spPr bwMode="auto">
          <a:xfrm>
            <a:off x="4329113" y="2005013"/>
            <a:ext cx="3671887" cy="363537"/>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Delay through Control Logic</a:t>
            </a:r>
          </a:p>
        </p:txBody>
      </p:sp>
      <p:sp>
        <p:nvSpPr>
          <p:cNvPr id="5183" name="Line 63"/>
          <p:cNvSpPr>
            <a:spLocks noChangeShapeType="1"/>
          </p:cNvSpPr>
          <p:nvPr/>
        </p:nvSpPr>
        <p:spPr bwMode="auto">
          <a:xfrm>
            <a:off x="5499100" y="3352800"/>
            <a:ext cx="3327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84" name="Rectangle 64"/>
          <p:cNvSpPr>
            <a:spLocks noChangeArrowheads="1"/>
          </p:cNvSpPr>
          <p:nvPr/>
        </p:nvSpPr>
        <p:spPr bwMode="auto">
          <a:xfrm>
            <a:off x="138113" y="3317875"/>
            <a:ext cx="11572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busA, B</a:t>
            </a:r>
          </a:p>
        </p:txBody>
      </p:sp>
      <p:sp>
        <p:nvSpPr>
          <p:cNvPr id="5185" name="Line 65"/>
          <p:cNvSpPr>
            <a:spLocks noChangeShapeType="1"/>
          </p:cNvSpPr>
          <p:nvPr/>
        </p:nvSpPr>
        <p:spPr bwMode="auto">
          <a:xfrm>
            <a:off x="5410200" y="3136900"/>
            <a:ext cx="0" cy="660400"/>
          </a:xfrm>
          <a:prstGeom prst="line">
            <a:avLst/>
          </a:prstGeom>
          <a:noFill/>
          <a:ln w="25400">
            <a:solidFill>
              <a:schemeClr val="tx1"/>
            </a:solidFill>
            <a:prstDash val="dash"/>
            <a:round/>
            <a:headEnd/>
            <a:tailEnd/>
          </a:ln>
        </p:spPr>
        <p:txBody>
          <a:bodyPr wrap="none" anchor="ctr">
            <a:prstTxWarp prst="textNoShape">
              <a:avLst/>
            </a:prstTxWarp>
          </a:bodyPr>
          <a:lstStyle/>
          <a:p>
            <a:endParaRPr lang="en-US"/>
          </a:p>
        </p:txBody>
      </p:sp>
      <p:sp>
        <p:nvSpPr>
          <p:cNvPr id="5186" name="Line 66"/>
          <p:cNvSpPr>
            <a:spLocks noChangeShapeType="1"/>
          </p:cNvSpPr>
          <p:nvPr/>
        </p:nvSpPr>
        <p:spPr bwMode="auto">
          <a:xfrm>
            <a:off x="3213100" y="3200400"/>
            <a:ext cx="2184400" cy="0"/>
          </a:xfrm>
          <a:prstGeom prst="line">
            <a:avLst/>
          </a:prstGeom>
          <a:noFill/>
          <a:ln w="25400">
            <a:solidFill>
              <a:schemeClr val="accent2"/>
            </a:solidFill>
            <a:round/>
            <a:headEnd type="triangle" w="med" len="med"/>
            <a:tailEnd type="triangle" w="med" len="med"/>
          </a:ln>
        </p:spPr>
        <p:txBody>
          <a:bodyPr wrap="none" anchor="ctr">
            <a:prstTxWarp prst="textNoShape">
              <a:avLst/>
            </a:prstTxWarp>
          </a:bodyPr>
          <a:lstStyle/>
          <a:p>
            <a:endParaRPr lang="en-US"/>
          </a:p>
        </p:txBody>
      </p:sp>
      <p:sp>
        <p:nvSpPr>
          <p:cNvPr id="5187" name="Rectangle 67"/>
          <p:cNvSpPr>
            <a:spLocks noChangeArrowheads="1"/>
          </p:cNvSpPr>
          <p:nvPr/>
        </p:nvSpPr>
        <p:spPr bwMode="auto">
          <a:xfrm>
            <a:off x="5395913" y="3071813"/>
            <a:ext cx="2376487" cy="638175"/>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Register File Access Time</a:t>
            </a:r>
          </a:p>
        </p:txBody>
      </p:sp>
      <p:sp>
        <p:nvSpPr>
          <p:cNvPr id="5188" name="Rectangle 68"/>
          <p:cNvSpPr>
            <a:spLocks noChangeArrowheads="1"/>
          </p:cNvSpPr>
          <p:nvPr/>
        </p:nvSpPr>
        <p:spPr bwMode="auto">
          <a:xfrm>
            <a:off x="1828800" y="3317875"/>
            <a:ext cx="12176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Old Value</a:t>
            </a:r>
          </a:p>
        </p:txBody>
      </p:sp>
      <p:sp>
        <p:nvSpPr>
          <p:cNvPr id="5189" name="Rectangle 69"/>
          <p:cNvSpPr>
            <a:spLocks noChangeArrowheads="1"/>
          </p:cNvSpPr>
          <p:nvPr/>
        </p:nvSpPr>
        <p:spPr bwMode="auto">
          <a:xfrm>
            <a:off x="6005513" y="3317875"/>
            <a:ext cx="1385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190" name="Rectangle 70"/>
          <p:cNvSpPr>
            <a:spLocks noChangeArrowheads="1"/>
          </p:cNvSpPr>
          <p:nvPr/>
        </p:nvSpPr>
        <p:spPr bwMode="auto">
          <a:xfrm>
            <a:off x="138113" y="3851275"/>
            <a:ext cx="774700"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busW</a:t>
            </a:r>
          </a:p>
        </p:txBody>
      </p:sp>
      <p:sp>
        <p:nvSpPr>
          <p:cNvPr id="5191" name="Line 71"/>
          <p:cNvSpPr>
            <a:spLocks noChangeShapeType="1"/>
          </p:cNvSpPr>
          <p:nvPr/>
        </p:nvSpPr>
        <p:spPr bwMode="auto">
          <a:xfrm>
            <a:off x="6553200" y="3670300"/>
            <a:ext cx="0" cy="660400"/>
          </a:xfrm>
          <a:prstGeom prst="line">
            <a:avLst/>
          </a:prstGeom>
          <a:noFill/>
          <a:ln w="25400">
            <a:solidFill>
              <a:schemeClr val="tx1"/>
            </a:solidFill>
            <a:prstDash val="dash"/>
            <a:round/>
            <a:headEnd/>
            <a:tailEnd/>
          </a:ln>
        </p:spPr>
        <p:txBody>
          <a:bodyPr wrap="none" anchor="ctr">
            <a:prstTxWarp prst="textNoShape">
              <a:avLst/>
            </a:prstTxWarp>
          </a:bodyPr>
          <a:lstStyle/>
          <a:p>
            <a:endParaRPr lang="en-US"/>
          </a:p>
        </p:txBody>
      </p:sp>
      <p:sp>
        <p:nvSpPr>
          <p:cNvPr id="5192" name="Line 72"/>
          <p:cNvSpPr>
            <a:spLocks noChangeShapeType="1"/>
          </p:cNvSpPr>
          <p:nvPr/>
        </p:nvSpPr>
        <p:spPr bwMode="auto">
          <a:xfrm>
            <a:off x="5422900" y="3733800"/>
            <a:ext cx="1117600" cy="0"/>
          </a:xfrm>
          <a:prstGeom prst="line">
            <a:avLst/>
          </a:prstGeom>
          <a:noFill/>
          <a:ln w="25400">
            <a:solidFill>
              <a:schemeClr val="accent2"/>
            </a:solidFill>
            <a:round/>
            <a:headEnd type="triangle" w="med" len="med"/>
            <a:tailEnd type="triangle" w="med" len="med"/>
          </a:ln>
        </p:spPr>
        <p:txBody>
          <a:bodyPr wrap="none" anchor="ctr">
            <a:prstTxWarp prst="textNoShape">
              <a:avLst/>
            </a:prstTxWarp>
          </a:bodyPr>
          <a:lstStyle/>
          <a:p>
            <a:endParaRPr lang="en-US"/>
          </a:p>
        </p:txBody>
      </p:sp>
      <p:sp>
        <p:nvSpPr>
          <p:cNvPr id="5193" name="Rectangle 73"/>
          <p:cNvSpPr>
            <a:spLocks noChangeArrowheads="1"/>
          </p:cNvSpPr>
          <p:nvPr/>
        </p:nvSpPr>
        <p:spPr bwMode="auto">
          <a:xfrm>
            <a:off x="6615113" y="3605213"/>
            <a:ext cx="125412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ALU Delay</a:t>
            </a:r>
          </a:p>
        </p:txBody>
      </p:sp>
      <p:sp>
        <p:nvSpPr>
          <p:cNvPr id="5194" name="Rectangle 74"/>
          <p:cNvSpPr>
            <a:spLocks noChangeArrowheads="1"/>
          </p:cNvSpPr>
          <p:nvPr/>
        </p:nvSpPr>
        <p:spPr bwMode="auto">
          <a:xfrm>
            <a:off x="1828800" y="3851275"/>
            <a:ext cx="12176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Old Value</a:t>
            </a:r>
          </a:p>
        </p:txBody>
      </p:sp>
      <p:sp>
        <p:nvSpPr>
          <p:cNvPr id="5195" name="Rectangle 75"/>
          <p:cNvSpPr>
            <a:spLocks noChangeArrowheads="1"/>
          </p:cNvSpPr>
          <p:nvPr/>
        </p:nvSpPr>
        <p:spPr bwMode="auto">
          <a:xfrm>
            <a:off x="6996113" y="3851275"/>
            <a:ext cx="1385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196" name="Rectangle 76"/>
          <p:cNvSpPr>
            <a:spLocks noChangeArrowheads="1"/>
          </p:cNvSpPr>
          <p:nvPr/>
        </p:nvSpPr>
        <p:spPr bwMode="auto">
          <a:xfrm>
            <a:off x="1752600" y="1717675"/>
            <a:ext cx="1217613"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Old Value</a:t>
            </a:r>
          </a:p>
        </p:txBody>
      </p:sp>
      <p:sp>
        <p:nvSpPr>
          <p:cNvPr id="5197" name="Line 77"/>
          <p:cNvSpPr>
            <a:spLocks noChangeShapeType="1"/>
          </p:cNvSpPr>
          <p:nvPr/>
        </p:nvSpPr>
        <p:spPr bwMode="auto">
          <a:xfrm>
            <a:off x="8470900" y="12192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98" name="Line 78"/>
          <p:cNvSpPr>
            <a:spLocks noChangeShapeType="1"/>
          </p:cNvSpPr>
          <p:nvPr/>
        </p:nvSpPr>
        <p:spPr bwMode="auto">
          <a:xfrm>
            <a:off x="8470900" y="14478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199" name="Rectangle 79"/>
          <p:cNvSpPr>
            <a:spLocks noChangeArrowheads="1"/>
          </p:cNvSpPr>
          <p:nvPr/>
        </p:nvSpPr>
        <p:spPr bwMode="auto">
          <a:xfrm>
            <a:off x="3567113" y="1717675"/>
            <a:ext cx="1385887"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200" name="Rectangle 80"/>
          <p:cNvSpPr>
            <a:spLocks noChangeArrowheads="1"/>
          </p:cNvSpPr>
          <p:nvPr/>
        </p:nvSpPr>
        <p:spPr bwMode="auto">
          <a:xfrm>
            <a:off x="2133600" y="1143000"/>
            <a:ext cx="1447800" cy="363538"/>
          </a:xfrm>
          <a:prstGeom prst="rect">
            <a:avLst/>
          </a:prstGeom>
          <a:noFill/>
          <a:ln w="12700">
            <a:noFill/>
            <a:miter lim="800000"/>
            <a:headEnd/>
            <a:tailEnd/>
          </a:ln>
        </p:spPr>
        <p:txBody>
          <a:bodyPr lIns="90488" tIns="44450" rIns="90488" bIns="44450">
            <a:prstTxWarp prst="textNoShape">
              <a:avLst/>
            </a:prstTxWarp>
            <a:spAutoFit/>
          </a:bodyPr>
          <a:lstStyle/>
          <a:p>
            <a:r>
              <a:rPr lang="en-US" sz="1800">
                <a:solidFill>
                  <a:schemeClr val="tx1"/>
                </a:solidFill>
                <a:latin typeface="Times" charset="0"/>
              </a:rPr>
              <a:t>New Value</a:t>
            </a:r>
          </a:p>
        </p:txBody>
      </p:sp>
      <p:sp>
        <p:nvSpPr>
          <p:cNvPr id="5201" name="Rectangle 81"/>
          <p:cNvSpPr>
            <a:spLocks noChangeArrowheads="1"/>
          </p:cNvSpPr>
          <p:nvPr/>
        </p:nvSpPr>
        <p:spPr bwMode="auto">
          <a:xfrm>
            <a:off x="595313" y="1184275"/>
            <a:ext cx="1538287" cy="336550"/>
          </a:xfrm>
          <a:prstGeom prst="rect">
            <a:avLst/>
          </a:prstGeom>
          <a:noFill/>
          <a:ln w="12700">
            <a:noFill/>
            <a:miter lim="800000"/>
            <a:headEnd/>
            <a:tailEnd/>
          </a:ln>
        </p:spPr>
        <p:txBody>
          <a:bodyPr lIns="90488" tIns="44450" rIns="90488" bIns="44450">
            <a:prstTxWarp prst="textNoShape">
              <a:avLst/>
            </a:prstTxWarp>
            <a:spAutoFit/>
          </a:bodyPr>
          <a:lstStyle/>
          <a:p>
            <a:r>
              <a:rPr lang="en-US" sz="1600">
                <a:solidFill>
                  <a:schemeClr val="tx1"/>
                </a:solidFill>
                <a:latin typeface="Times" charset="0"/>
              </a:rPr>
              <a:t>Old Value</a:t>
            </a:r>
          </a:p>
        </p:txBody>
      </p:sp>
      <p:sp>
        <p:nvSpPr>
          <p:cNvPr id="5202" name="Oval 82"/>
          <p:cNvSpPr>
            <a:spLocks noChangeArrowheads="1"/>
          </p:cNvSpPr>
          <p:nvPr/>
        </p:nvSpPr>
        <p:spPr bwMode="auto">
          <a:xfrm>
            <a:off x="8083550" y="2749550"/>
            <a:ext cx="139700" cy="215900"/>
          </a:xfrm>
          <a:prstGeom prst="ellipse">
            <a:avLst/>
          </a:prstGeom>
          <a:noFill/>
          <a:ln w="12700">
            <a:solidFill>
              <a:schemeClr val="tx1"/>
            </a:solidFill>
            <a:round/>
            <a:headEnd/>
            <a:tailEnd/>
          </a:ln>
        </p:spPr>
        <p:txBody>
          <a:bodyPr wrap="none" anchor="ctr">
            <a:prstTxWarp prst="textNoShape">
              <a:avLst/>
            </a:prstTxWarp>
          </a:bodyPr>
          <a:lstStyle/>
          <a:p>
            <a:endParaRPr lang="en-US"/>
          </a:p>
        </p:txBody>
      </p:sp>
      <p:sp>
        <p:nvSpPr>
          <p:cNvPr id="5203" name="Oval 83"/>
          <p:cNvSpPr>
            <a:spLocks noChangeArrowheads="1"/>
          </p:cNvSpPr>
          <p:nvPr/>
        </p:nvSpPr>
        <p:spPr bwMode="auto">
          <a:xfrm>
            <a:off x="8083550" y="3740150"/>
            <a:ext cx="139700" cy="444500"/>
          </a:xfrm>
          <a:prstGeom prst="ellipse">
            <a:avLst/>
          </a:prstGeom>
          <a:noFill/>
          <a:ln w="12700">
            <a:solidFill>
              <a:schemeClr val="tx1"/>
            </a:solidFill>
            <a:round/>
            <a:headEnd/>
            <a:tailEnd/>
          </a:ln>
        </p:spPr>
        <p:txBody>
          <a:bodyPr wrap="none" anchor="ctr">
            <a:prstTxWarp prst="textNoShape">
              <a:avLst/>
            </a:prstTxWarp>
          </a:bodyPr>
          <a:lstStyle/>
          <a:p>
            <a:endParaRPr lang="en-US"/>
          </a:p>
        </p:txBody>
      </p:sp>
      <p:sp>
        <p:nvSpPr>
          <p:cNvPr id="5204" name="Arc 84"/>
          <p:cNvSpPr>
            <a:spLocks/>
          </p:cNvSpPr>
          <p:nvPr/>
        </p:nvSpPr>
        <p:spPr bwMode="auto">
          <a:xfrm>
            <a:off x="8229600" y="2903538"/>
            <a:ext cx="222250" cy="1670050"/>
          </a:xfrm>
          <a:custGeom>
            <a:avLst/>
            <a:gdLst>
              <a:gd name="T0" fmla="*/ 0 w 21600"/>
              <a:gd name="T1" fmla="*/ 0 h 21600"/>
              <a:gd name="T2" fmla="*/ 2286808 w 21600"/>
              <a:gd name="T3" fmla="*/ 129123464 h 21600"/>
              <a:gd name="T4" fmla="*/ 0 w 21600"/>
              <a:gd name="T5" fmla="*/ 12912346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type="triangle" w="med" len="med"/>
          </a:ln>
        </p:spPr>
        <p:txBody>
          <a:bodyPr wrap="none" anchor="ctr">
            <a:prstTxWarp prst="textNoShape">
              <a:avLst/>
            </a:prstTxWarp>
          </a:bodyPr>
          <a:lstStyle/>
          <a:p>
            <a:endParaRPr lang="en-US"/>
          </a:p>
        </p:txBody>
      </p:sp>
      <p:sp>
        <p:nvSpPr>
          <p:cNvPr id="5205" name="Arc 85"/>
          <p:cNvSpPr>
            <a:spLocks/>
          </p:cNvSpPr>
          <p:nvPr/>
        </p:nvSpPr>
        <p:spPr bwMode="auto">
          <a:xfrm>
            <a:off x="8229600" y="3970338"/>
            <a:ext cx="222250" cy="69850"/>
          </a:xfrm>
          <a:custGeom>
            <a:avLst/>
            <a:gdLst>
              <a:gd name="T0" fmla="*/ 0 w 21600"/>
              <a:gd name="T1" fmla="*/ 0 h 21600"/>
              <a:gd name="T2" fmla="*/ 2286808 w 21600"/>
              <a:gd name="T3" fmla="*/ 225881 h 21600"/>
              <a:gd name="T4" fmla="*/ 0 w 21600"/>
              <a:gd name="T5" fmla="*/ 22588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p:spPr>
        <p:txBody>
          <a:bodyPr wrap="none" anchor="ctr">
            <a:prstTxWarp prst="textNoShape">
              <a:avLst/>
            </a:prstTxWarp>
          </a:bodyPr>
          <a:lstStyle/>
          <a:p>
            <a:endParaRPr lang="en-US"/>
          </a:p>
        </p:txBody>
      </p:sp>
      <p:sp>
        <p:nvSpPr>
          <p:cNvPr id="5206" name="Rectangle 86"/>
          <p:cNvSpPr>
            <a:spLocks noChangeArrowheads="1"/>
          </p:cNvSpPr>
          <p:nvPr/>
        </p:nvSpPr>
        <p:spPr bwMode="auto">
          <a:xfrm>
            <a:off x="7297738" y="4572000"/>
            <a:ext cx="1622425" cy="6381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a:solidFill>
                  <a:schemeClr val="tx1"/>
                </a:solidFill>
                <a:latin typeface="Times" charset="0"/>
              </a:rPr>
              <a:t>Register Write</a:t>
            </a:r>
          </a:p>
          <a:p>
            <a:pPr algn="ctr"/>
            <a:r>
              <a:rPr lang="en-US" sz="1800" b="1">
                <a:solidFill>
                  <a:schemeClr val="tx1"/>
                </a:solidFill>
                <a:latin typeface="Times" charset="0"/>
              </a:rPr>
              <a:t>Occurs Here</a:t>
            </a:r>
          </a:p>
        </p:txBody>
      </p:sp>
      <p:sp>
        <p:nvSpPr>
          <p:cNvPr id="5207" name="Rectangle 87"/>
          <p:cNvSpPr>
            <a:spLocks noChangeArrowheads="1"/>
          </p:cNvSpPr>
          <p:nvPr/>
        </p:nvSpPr>
        <p:spPr bwMode="auto">
          <a:xfrm>
            <a:off x="6092825" y="51943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5208" name="Rectangle 88"/>
          <p:cNvSpPr>
            <a:spLocks noChangeArrowheads="1"/>
          </p:cNvSpPr>
          <p:nvPr/>
        </p:nvSpPr>
        <p:spPr bwMode="auto">
          <a:xfrm>
            <a:off x="5281613" y="44196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latin typeface="Times" charset="0"/>
              </a:rPr>
              <a:t>ALUctr</a:t>
            </a:r>
          </a:p>
        </p:txBody>
      </p:sp>
      <p:sp>
        <p:nvSpPr>
          <p:cNvPr id="5209" name="Rectangle 89"/>
          <p:cNvSpPr>
            <a:spLocks noChangeArrowheads="1"/>
          </p:cNvSpPr>
          <p:nvPr/>
        </p:nvSpPr>
        <p:spPr bwMode="auto">
          <a:xfrm>
            <a:off x="2667000" y="60325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5210" name="Rectangle 90"/>
          <p:cNvSpPr>
            <a:spLocks noChangeArrowheads="1"/>
          </p:cNvSpPr>
          <p:nvPr/>
        </p:nvSpPr>
        <p:spPr bwMode="auto">
          <a:xfrm>
            <a:off x="2122488" y="51276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5211" name="Rectangle 91"/>
          <p:cNvSpPr>
            <a:spLocks noChangeArrowheads="1"/>
          </p:cNvSpPr>
          <p:nvPr/>
        </p:nvSpPr>
        <p:spPr bwMode="auto">
          <a:xfrm>
            <a:off x="2244725" y="44323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RegWr</a:t>
            </a:r>
          </a:p>
        </p:txBody>
      </p:sp>
      <p:sp>
        <p:nvSpPr>
          <p:cNvPr id="5212" name="Line 92"/>
          <p:cNvSpPr>
            <a:spLocks noChangeShapeType="1"/>
          </p:cNvSpPr>
          <p:nvPr/>
        </p:nvSpPr>
        <p:spPr bwMode="auto">
          <a:xfrm flipH="1">
            <a:off x="5029200" y="52705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13" name="Rectangle 93"/>
          <p:cNvSpPr>
            <a:spLocks noChangeArrowheads="1"/>
          </p:cNvSpPr>
          <p:nvPr/>
        </p:nvSpPr>
        <p:spPr bwMode="auto">
          <a:xfrm>
            <a:off x="4949825" y="4965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5214" name="Rectangle 94"/>
          <p:cNvSpPr>
            <a:spLocks noChangeArrowheads="1"/>
          </p:cNvSpPr>
          <p:nvPr/>
        </p:nvSpPr>
        <p:spPr bwMode="auto">
          <a:xfrm>
            <a:off x="4311650" y="49657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5215" name="Line 95"/>
          <p:cNvSpPr>
            <a:spLocks noChangeShapeType="1"/>
          </p:cNvSpPr>
          <p:nvPr/>
        </p:nvSpPr>
        <p:spPr bwMode="auto">
          <a:xfrm flipV="1">
            <a:off x="5029200" y="58039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16" name="Rectangle 96"/>
          <p:cNvSpPr>
            <a:spLocks noChangeArrowheads="1"/>
          </p:cNvSpPr>
          <p:nvPr/>
        </p:nvSpPr>
        <p:spPr bwMode="auto">
          <a:xfrm>
            <a:off x="4873625" y="59277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5217" name="Rectangle 97"/>
          <p:cNvSpPr>
            <a:spLocks noChangeArrowheads="1"/>
          </p:cNvSpPr>
          <p:nvPr/>
        </p:nvSpPr>
        <p:spPr bwMode="auto">
          <a:xfrm>
            <a:off x="4343400" y="54991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5218" name="Line 98"/>
          <p:cNvSpPr>
            <a:spLocks noChangeShapeType="1"/>
          </p:cNvSpPr>
          <p:nvPr/>
        </p:nvSpPr>
        <p:spPr bwMode="auto">
          <a:xfrm flipV="1">
            <a:off x="3962400" y="4810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19" name="Line 99"/>
          <p:cNvSpPr>
            <a:spLocks noChangeShapeType="1"/>
          </p:cNvSpPr>
          <p:nvPr/>
        </p:nvSpPr>
        <p:spPr bwMode="auto">
          <a:xfrm flipV="1">
            <a:off x="3213100" y="4810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0" name="Rectangle 100"/>
          <p:cNvSpPr>
            <a:spLocks noChangeArrowheads="1"/>
          </p:cNvSpPr>
          <p:nvPr/>
        </p:nvSpPr>
        <p:spPr bwMode="auto">
          <a:xfrm>
            <a:off x="3070225" y="4660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5221" name="Line 101"/>
          <p:cNvSpPr>
            <a:spLocks noChangeShapeType="1"/>
          </p:cNvSpPr>
          <p:nvPr/>
        </p:nvSpPr>
        <p:spPr bwMode="auto">
          <a:xfrm flipV="1">
            <a:off x="3594100" y="4810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2" name="Rectangle 102"/>
          <p:cNvSpPr>
            <a:spLocks noChangeArrowheads="1"/>
          </p:cNvSpPr>
          <p:nvPr/>
        </p:nvSpPr>
        <p:spPr bwMode="auto">
          <a:xfrm>
            <a:off x="3429000" y="4660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5223" name="Rectangle 103"/>
          <p:cNvSpPr>
            <a:spLocks noChangeArrowheads="1"/>
          </p:cNvSpPr>
          <p:nvPr/>
        </p:nvSpPr>
        <p:spPr bwMode="auto">
          <a:xfrm>
            <a:off x="3008313" y="50371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5224" name="Rectangle 104"/>
          <p:cNvSpPr>
            <a:spLocks noChangeArrowheads="1"/>
          </p:cNvSpPr>
          <p:nvPr/>
        </p:nvSpPr>
        <p:spPr bwMode="auto">
          <a:xfrm>
            <a:off x="3465513" y="50371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5225" name="Rectangle 105"/>
          <p:cNvSpPr>
            <a:spLocks noChangeArrowheads="1"/>
          </p:cNvSpPr>
          <p:nvPr/>
        </p:nvSpPr>
        <p:spPr bwMode="auto">
          <a:xfrm>
            <a:off x="3846513" y="50371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5226" name="Rectangle 106"/>
          <p:cNvSpPr>
            <a:spLocks noChangeArrowheads="1"/>
          </p:cNvSpPr>
          <p:nvPr/>
        </p:nvSpPr>
        <p:spPr bwMode="auto">
          <a:xfrm>
            <a:off x="3008313" y="54229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5227" name="Rectangle 107"/>
          <p:cNvSpPr>
            <a:spLocks noChangeArrowheads="1"/>
          </p:cNvSpPr>
          <p:nvPr/>
        </p:nvSpPr>
        <p:spPr bwMode="auto">
          <a:xfrm>
            <a:off x="3429000" y="44323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5228" name="Rectangle 108"/>
          <p:cNvSpPr>
            <a:spLocks noChangeArrowheads="1"/>
          </p:cNvSpPr>
          <p:nvPr/>
        </p:nvSpPr>
        <p:spPr bwMode="auto">
          <a:xfrm>
            <a:off x="3810000" y="44323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5229" name="Rectangle 109"/>
          <p:cNvSpPr>
            <a:spLocks noChangeArrowheads="1"/>
          </p:cNvSpPr>
          <p:nvPr/>
        </p:nvSpPr>
        <p:spPr bwMode="auto">
          <a:xfrm>
            <a:off x="2819400" y="50419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5230" name="Group 110"/>
          <p:cNvGrpSpPr>
            <a:grpSpLocks/>
          </p:cNvGrpSpPr>
          <p:nvPr/>
        </p:nvGrpSpPr>
        <p:grpSpPr bwMode="auto">
          <a:xfrm>
            <a:off x="5454650" y="5041900"/>
            <a:ext cx="485775" cy="1143000"/>
            <a:chOff x="4009" y="2304"/>
            <a:chExt cx="306" cy="720"/>
          </a:xfrm>
        </p:grpSpPr>
        <p:sp>
          <p:nvSpPr>
            <p:cNvPr id="5245" name="Rectangle 111"/>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5246" name="Rectangle 112"/>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5247" name="Freeform 113"/>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5231" name="Line 114"/>
          <p:cNvSpPr>
            <a:spLocks noChangeShapeType="1"/>
          </p:cNvSpPr>
          <p:nvPr/>
        </p:nvSpPr>
        <p:spPr bwMode="auto">
          <a:xfrm>
            <a:off x="2971800" y="48133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32" name="Line 115"/>
          <p:cNvSpPr>
            <a:spLocks noChangeShapeType="1"/>
          </p:cNvSpPr>
          <p:nvPr/>
        </p:nvSpPr>
        <p:spPr bwMode="auto">
          <a:xfrm>
            <a:off x="3276600" y="4737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33" name="Line 116"/>
          <p:cNvSpPr>
            <a:spLocks noChangeShapeType="1"/>
          </p:cNvSpPr>
          <p:nvPr/>
        </p:nvSpPr>
        <p:spPr bwMode="auto">
          <a:xfrm>
            <a:off x="3657600" y="4737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34" name="Line 117"/>
          <p:cNvSpPr>
            <a:spLocks noChangeShapeType="1"/>
          </p:cNvSpPr>
          <p:nvPr/>
        </p:nvSpPr>
        <p:spPr bwMode="auto">
          <a:xfrm>
            <a:off x="4038600" y="4737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35" name="Rectangle 118"/>
          <p:cNvSpPr>
            <a:spLocks noChangeArrowheads="1"/>
          </p:cNvSpPr>
          <p:nvPr/>
        </p:nvSpPr>
        <p:spPr bwMode="auto">
          <a:xfrm>
            <a:off x="3832225" y="4660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5236" name="Line 119"/>
          <p:cNvSpPr>
            <a:spLocks noChangeShapeType="1"/>
          </p:cNvSpPr>
          <p:nvPr/>
        </p:nvSpPr>
        <p:spPr bwMode="auto">
          <a:xfrm>
            <a:off x="4267200" y="53467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5237" name="Line 120"/>
          <p:cNvSpPr>
            <a:spLocks noChangeShapeType="1"/>
          </p:cNvSpPr>
          <p:nvPr/>
        </p:nvSpPr>
        <p:spPr bwMode="auto">
          <a:xfrm>
            <a:off x="5788025" y="4813300"/>
            <a:ext cx="0" cy="4191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5238" name="Line 121"/>
          <p:cNvSpPr>
            <a:spLocks noChangeShapeType="1"/>
          </p:cNvSpPr>
          <p:nvPr/>
        </p:nvSpPr>
        <p:spPr bwMode="auto">
          <a:xfrm>
            <a:off x="4267200" y="58801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5239" name="Line 122"/>
          <p:cNvSpPr>
            <a:spLocks noChangeShapeType="1"/>
          </p:cNvSpPr>
          <p:nvPr/>
        </p:nvSpPr>
        <p:spPr bwMode="auto">
          <a:xfrm flipH="1">
            <a:off x="3048000" y="58801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40" name="Line 123"/>
          <p:cNvSpPr>
            <a:spLocks noChangeShapeType="1"/>
          </p:cNvSpPr>
          <p:nvPr/>
        </p:nvSpPr>
        <p:spPr bwMode="auto">
          <a:xfrm>
            <a:off x="3124200" y="58801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41" name="Line 124"/>
          <p:cNvSpPr>
            <a:spLocks noChangeShapeType="1"/>
          </p:cNvSpPr>
          <p:nvPr/>
        </p:nvSpPr>
        <p:spPr bwMode="auto">
          <a:xfrm>
            <a:off x="3124200" y="60325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42" name="Line 125"/>
          <p:cNvSpPr>
            <a:spLocks noChangeShapeType="1"/>
          </p:cNvSpPr>
          <p:nvPr/>
        </p:nvSpPr>
        <p:spPr bwMode="auto">
          <a:xfrm flipH="1">
            <a:off x="6169025" y="54991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43" name="Rectangle 126"/>
          <p:cNvSpPr>
            <a:spLocks noChangeArrowheads="1"/>
          </p:cNvSpPr>
          <p:nvPr/>
        </p:nvSpPr>
        <p:spPr bwMode="auto">
          <a:xfrm>
            <a:off x="3082925" y="44323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5244" name="Freeform 127"/>
          <p:cNvSpPr>
            <a:spLocks/>
          </p:cNvSpPr>
          <p:nvPr/>
        </p:nvSpPr>
        <p:spPr bwMode="auto">
          <a:xfrm>
            <a:off x="2286000" y="5499100"/>
            <a:ext cx="4114800" cy="990600"/>
          </a:xfrm>
          <a:custGeom>
            <a:avLst/>
            <a:gdLst>
              <a:gd name="T0" fmla="*/ 3657600 w 2592"/>
              <a:gd name="T1" fmla="*/ 76200 h 624"/>
              <a:gd name="T2" fmla="*/ 4114800 w 2592"/>
              <a:gd name="T3" fmla="*/ 76200 h 624"/>
              <a:gd name="T4" fmla="*/ 4114800 w 2592"/>
              <a:gd name="T5" fmla="*/ 990600 h 624"/>
              <a:gd name="T6" fmla="*/ 0 w 2592"/>
              <a:gd name="T7" fmla="*/ 990600 h 624"/>
              <a:gd name="T8" fmla="*/ 0 w 2592"/>
              <a:gd name="T9" fmla="*/ 0 h 624"/>
              <a:gd name="T10" fmla="*/ 533400 w 2592"/>
              <a:gd name="T11" fmla="*/ 0 h 624"/>
              <a:gd name="T12" fmla="*/ 0 60000 65536"/>
              <a:gd name="T13" fmla="*/ 0 60000 65536"/>
              <a:gd name="T14" fmla="*/ 0 60000 65536"/>
              <a:gd name="T15" fmla="*/ 0 60000 65536"/>
              <a:gd name="T16" fmla="*/ 0 60000 65536"/>
              <a:gd name="T17" fmla="*/ 0 60000 65536"/>
              <a:gd name="T18" fmla="*/ 0 w 2592"/>
              <a:gd name="T19" fmla="*/ 0 h 624"/>
              <a:gd name="T20" fmla="*/ 2592 w 2592"/>
              <a:gd name="T21" fmla="*/ 624 h 624"/>
            </a:gdLst>
            <a:ahLst/>
            <a:cxnLst>
              <a:cxn ang="T12">
                <a:pos x="T0" y="T1"/>
              </a:cxn>
              <a:cxn ang="T13">
                <a:pos x="T2" y="T3"/>
              </a:cxn>
              <a:cxn ang="T14">
                <a:pos x="T4" y="T5"/>
              </a:cxn>
              <a:cxn ang="T15">
                <a:pos x="T6" y="T7"/>
              </a:cxn>
              <a:cxn ang="T16">
                <a:pos x="T8" y="T9"/>
              </a:cxn>
              <a:cxn ang="T17">
                <a:pos x="T10" y="T11"/>
              </a:cxn>
            </a:cxnLst>
            <a:rect l="T18" t="T19" r="T20" b="T21"/>
            <a:pathLst>
              <a:path w="2592" h="624">
                <a:moveTo>
                  <a:pt x="2304" y="48"/>
                </a:moveTo>
                <a:lnTo>
                  <a:pt x="2592" y="48"/>
                </a:lnTo>
                <a:lnTo>
                  <a:pt x="2592" y="624"/>
                </a:lnTo>
                <a:lnTo>
                  <a:pt x="0" y="624"/>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00100" y="228600"/>
            <a:ext cx="7543800" cy="474663"/>
          </a:xfrm>
          <a:noFill/>
        </p:spPr>
        <p:txBody>
          <a:bodyPr/>
          <a:lstStyle/>
          <a:p>
            <a:r>
              <a:rPr lang="en-US"/>
              <a:t>3c: Logical Operations with Immediate</a:t>
            </a:r>
          </a:p>
        </p:txBody>
      </p:sp>
      <p:sp>
        <p:nvSpPr>
          <p:cNvPr id="6147" name="Rectangle 3"/>
          <p:cNvSpPr>
            <a:spLocks noGrp="1" noChangeArrowheads="1"/>
          </p:cNvSpPr>
          <p:nvPr>
            <p:ph type="body" idx="1"/>
          </p:nvPr>
        </p:nvSpPr>
        <p:spPr>
          <a:xfrm>
            <a:off x="604838" y="742950"/>
            <a:ext cx="8191500" cy="441146"/>
          </a:xfrm>
          <a:noFill/>
        </p:spPr>
        <p:txBody>
          <a:bodyPr/>
          <a:lstStyle/>
          <a:p>
            <a:r>
              <a:rPr lang="en-US"/>
              <a:t>R[</a:t>
            </a:r>
            <a:r>
              <a:rPr lang="en-US" u="sng">
                <a:solidFill>
                  <a:schemeClr val="accent1"/>
                </a:solidFill>
              </a:rPr>
              <a:t>rt</a:t>
            </a:r>
            <a:r>
              <a:rPr lang="en-US"/>
              <a:t>] = R[rs] op ZeroExt[imm16] </a:t>
            </a:r>
          </a:p>
        </p:txBody>
      </p:sp>
      <p:sp>
        <p:nvSpPr>
          <p:cNvPr id="6148" name="Rectangle 4"/>
          <p:cNvSpPr>
            <a:spLocks noChangeArrowheads="1"/>
          </p:cNvSpPr>
          <p:nvPr/>
        </p:nvSpPr>
        <p:spPr bwMode="auto">
          <a:xfrm>
            <a:off x="3074988" y="1514475"/>
            <a:ext cx="5713412"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6149" name="Group 5"/>
          <p:cNvGrpSpPr>
            <a:grpSpLocks/>
          </p:cNvGrpSpPr>
          <p:nvPr/>
        </p:nvGrpSpPr>
        <p:grpSpPr bwMode="auto">
          <a:xfrm>
            <a:off x="3068638" y="1501775"/>
            <a:ext cx="990600" cy="333375"/>
            <a:chOff x="1939" y="852"/>
            <a:chExt cx="624" cy="210"/>
          </a:xfrm>
        </p:grpSpPr>
        <p:sp>
          <p:nvSpPr>
            <p:cNvPr id="6220" name="Rectangle 6"/>
            <p:cNvSpPr>
              <a:spLocks noChangeArrowheads="1"/>
            </p:cNvSpPr>
            <p:nvPr/>
          </p:nvSpPr>
          <p:spPr bwMode="auto">
            <a:xfrm>
              <a:off x="1939" y="856"/>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221" name="Rectangle 7"/>
            <p:cNvSpPr>
              <a:spLocks noChangeArrowheads="1"/>
            </p:cNvSpPr>
            <p:nvPr/>
          </p:nvSpPr>
          <p:spPr bwMode="auto">
            <a:xfrm>
              <a:off x="2121" y="85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6150" name="Group 8"/>
          <p:cNvGrpSpPr>
            <a:grpSpLocks/>
          </p:cNvGrpSpPr>
          <p:nvPr/>
        </p:nvGrpSpPr>
        <p:grpSpPr bwMode="auto">
          <a:xfrm>
            <a:off x="4071938" y="1501775"/>
            <a:ext cx="920750" cy="333375"/>
            <a:chOff x="2571" y="852"/>
            <a:chExt cx="580" cy="210"/>
          </a:xfrm>
        </p:grpSpPr>
        <p:sp>
          <p:nvSpPr>
            <p:cNvPr id="6218" name="Rectangle 9"/>
            <p:cNvSpPr>
              <a:spLocks noChangeArrowheads="1"/>
            </p:cNvSpPr>
            <p:nvPr/>
          </p:nvSpPr>
          <p:spPr bwMode="auto">
            <a:xfrm>
              <a:off x="2571" y="856"/>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219" name="Rectangle 10"/>
            <p:cNvSpPr>
              <a:spLocks noChangeArrowheads="1"/>
            </p:cNvSpPr>
            <p:nvPr/>
          </p:nvSpPr>
          <p:spPr bwMode="auto">
            <a:xfrm>
              <a:off x="2736" y="85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6151" name="Group 11"/>
          <p:cNvGrpSpPr>
            <a:grpSpLocks/>
          </p:cNvGrpSpPr>
          <p:nvPr/>
        </p:nvGrpSpPr>
        <p:grpSpPr bwMode="auto">
          <a:xfrm>
            <a:off x="5005388" y="1501775"/>
            <a:ext cx="919162" cy="333375"/>
            <a:chOff x="3159" y="852"/>
            <a:chExt cx="579" cy="210"/>
          </a:xfrm>
        </p:grpSpPr>
        <p:sp>
          <p:nvSpPr>
            <p:cNvPr id="6216" name="Rectangle 12"/>
            <p:cNvSpPr>
              <a:spLocks noChangeArrowheads="1"/>
            </p:cNvSpPr>
            <p:nvPr/>
          </p:nvSpPr>
          <p:spPr bwMode="auto">
            <a:xfrm>
              <a:off x="3159" y="856"/>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217" name="Rectangle 13"/>
            <p:cNvSpPr>
              <a:spLocks noChangeArrowheads="1"/>
            </p:cNvSpPr>
            <p:nvPr/>
          </p:nvSpPr>
          <p:spPr bwMode="auto">
            <a:xfrm>
              <a:off x="3323" y="85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6152" name="Rectangle 14"/>
          <p:cNvSpPr>
            <a:spLocks noChangeArrowheads="1"/>
          </p:cNvSpPr>
          <p:nvPr/>
        </p:nvSpPr>
        <p:spPr bwMode="auto">
          <a:xfrm>
            <a:off x="5937250" y="1508125"/>
            <a:ext cx="2857500" cy="292100"/>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153" name="Rectangle 15"/>
          <p:cNvSpPr>
            <a:spLocks noChangeArrowheads="1"/>
          </p:cNvSpPr>
          <p:nvPr/>
        </p:nvSpPr>
        <p:spPr bwMode="auto">
          <a:xfrm>
            <a:off x="6735763" y="1501775"/>
            <a:ext cx="1095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6154" name="Rectangle 16"/>
          <p:cNvSpPr>
            <a:spLocks noChangeArrowheads="1"/>
          </p:cNvSpPr>
          <p:nvPr/>
        </p:nvSpPr>
        <p:spPr bwMode="auto">
          <a:xfrm>
            <a:off x="8639175" y="119697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6155" name="Rectangle 17"/>
          <p:cNvSpPr>
            <a:spLocks noChangeArrowheads="1"/>
          </p:cNvSpPr>
          <p:nvPr/>
        </p:nvSpPr>
        <p:spPr bwMode="auto">
          <a:xfrm>
            <a:off x="56261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6156" name="Rectangle 18"/>
          <p:cNvSpPr>
            <a:spLocks noChangeArrowheads="1"/>
          </p:cNvSpPr>
          <p:nvPr/>
        </p:nvSpPr>
        <p:spPr bwMode="auto">
          <a:xfrm>
            <a:off x="469265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6157" name="Rectangle 19"/>
          <p:cNvSpPr>
            <a:spLocks noChangeArrowheads="1"/>
          </p:cNvSpPr>
          <p:nvPr/>
        </p:nvSpPr>
        <p:spPr bwMode="auto">
          <a:xfrm>
            <a:off x="37592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6158" name="Rectangle 20"/>
          <p:cNvSpPr>
            <a:spLocks noChangeArrowheads="1"/>
          </p:cNvSpPr>
          <p:nvPr/>
        </p:nvSpPr>
        <p:spPr bwMode="auto">
          <a:xfrm>
            <a:off x="29718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6159" name="Rectangle 21"/>
          <p:cNvSpPr>
            <a:spLocks noChangeArrowheads="1"/>
          </p:cNvSpPr>
          <p:nvPr/>
        </p:nvSpPr>
        <p:spPr bwMode="auto">
          <a:xfrm>
            <a:off x="3328988" y="1806575"/>
            <a:ext cx="62706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6160" name="Rectangle 22"/>
          <p:cNvSpPr>
            <a:spLocks noChangeArrowheads="1"/>
          </p:cNvSpPr>
          <p:nvPr/>
        </p:nvSpPr>
        <p:spPr bwMode="auto">
          <a:xfrm>
            <a:off x="6988175" y="1806575"/>
            <a:ext cx="72866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6161" name="Rectangle 23"/>
          <p:cNvSpPr>
            <a:spLocks noChangeArrowheads="1"/>
          </p:cNvSpPr>
          <p:nvPr/>
        </p:nvSpPr>
        <p:spPr bwMode="auto">
          <a:xfrm>
            <a:off x="5194300" y="1806575"/>
            <a:ext cx="62706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6162" name="Rectangle 24"/>
          <p:cNvSpPr>
            <a:spLocks noChangeArrowheads="1"/>
          </p:cNvSpPr>
          <p:nvPr/>
        </p:nvSpPr>
        <p:spPr bwMode="auto">
          <a:xfrm>
            <a:off x="4262438" y="1806575"/>
            <a:ext cx="62706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grpSp>
        <p:nvGrpSpPr>
          <p:cNvPr id="6163" name="Group 25"/>
          <p:cNvGrpSpPr>
            <a:grpSpLocks/>
          </p:cNvGrpSpPr>
          <p:nvPr/>
        </p:nvGrpSpPr>
        <p:grpSpPr bwMode="auto">
          <a:xfrm>
            <a:off x="3082925" y="1898650"/>
            <a:ext cx="5873750" cy="942975"/>
            <a:chOff x="1942" y="1196"/>
            <a:chExt cx="3700" cy="594"/>
          </a:xfrm>
        </p:grpSpPr>
        <p:sp>
          <p:nvSpPr>
            <p:cNvPr id="6206" name="Rectangle 26"/>
            <p:cNvSpPr>
              <a:spLocks noChangeArrowheads="1"/>
            </p:cNvSpPr>
            <p:nvPr/>
          </p:nvSpPr>
          <p:spPr bwMode="auto">
            <a:xfrm>
              <a:off x="1959" y="1396"/>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6207" name="Rectangle 27"/>
            <p:cNvSpPr>
              <a:spLocks noChangeArrowheads="1"/>
            </p:cNvSpPr>
            <p:nvPr/>
          </p:nvSpPr>
          <p:spPr bwMode="auto">
            <a:xfrm>
              <a:off x="3762" y="1392"/>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6208" name="Rectangle 28"/>
            <p:cNvSpPr>
              <a:spLocks noChangeArrowheads="1"/>
            </p:cNvSpPr>
            <p:nvPr/>
          </p:nvSpPr>
          <p:spPr bwMode="auto">
            <a:xfrm>
              <a:off x="4313" y="1388"/>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6209" name="Rectangle 29"/>
            <p:cNvSpPr>
              <a:spLocks noChangeArrowheads="1"/>
            </p:cNvSpPr>
            <p:nvPr/>
          </p:nvSpPr>
          <p:spPr bwMode="auto">
            <a:xfrm>
              <a:off x="5464" y="11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6210" name="Rectangle 30"/>
            <p:cNvSpPr>
              <a:spLocks noChangeArrowheads="1"/>
            </p:cNvSpPr>
            <p:nvPr/>
          </p:nvSpPr>
          <p:spPr bwMode="auto">
            <a:xfrm>
              <a:off x="3566"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6211" name="Rectangle 31"/>
            <p:cNvSpPr>
              <a:spLocks noChangeArrowheads="1"/>
            </p:cNvSpPr>
            <p:nvPr/>
          </p:nvSpPr>
          <p:spPr bwMode="auto">
            <a:xfrm>
              <a:off x="3746"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15</a:t>
              </a:r>
            </a:p>
          </p:txBody>
        </p:sp>
        <p:sp>
          <p:nvSpPr>
            <p:cNvPr id="6212" name="Rectangle 32"/>
            <p:cNvSpPr>
              <a:spLocks noChangeArrowheads="1"/>
            </p:cNvSpPr>
            <p:nvPr/>
          </p:nvSpPr>
          <p:spPr bwMode="auto">
            <a:xfrm>
              <a:off x="1942"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6213" name="Rectangle 33"/>
            <p:cNvSpPr>
              <a:spLocks noChangeArrowheads="1"/>
            </p:cNvSpPr>
            <p:nvPr/>
          </p:nvSpPr>
          <p:spPr bwMode="auto">
            <a:xfrm>
              <a:off x="4424" y="1580"/>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6214" name="Rectangle 34"/>
            <p:cNvSpPr>
              <a:spLocks noChangeArrowheads="1"/>
            </p:cNvSpPr>
            <p:nvPr/>
          </p:nvSpPr>
          <p:spPr bwMode="auto">
            <a:xfrm>
              <a:off x="2670" y="1580"/>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6215" name="Rectangle 35"/>
            <p:cNvSpPr>
              <a:spLocks noChangeArrowheads="1"/>
            </p:cNvSpPr>
            <p:nvPr/>
          </p:nvSpPr>
          <p:spPr bwMode="auto">
            <a:xfrm>
              <a:off x="2054" y="1394"/>
              <a:ext cx="161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0 0 0 0 0 0 0 0 0 0 0 0 0 0 0 0</a:t>
              </a:r>
            </a:p>
          </p:txBody>
        </p:sp>
      </p:grpSp>
      <p:sp>
        <p:nvSpPr>
          <p:cNvPr id="6164" name="Rectangle 36"/>
          <p:cNvSpPr>
            <a:spLocks noChangeArrowheads="1"/>
          </p:cNvSpPr>
          <p:nvPr/>
        </p:nvSpPr>
        <p:spPr bwMode="auto">
          <a:xfrm>
            <a:off x="5799138" y="40513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6165" name="Rectangle 37"/>
          <p:cNvSpPr>
            <a:spLocks noChangeArrowheads="1"/>
          </p:cNvSpPr>
          <p:nvPr/>
        </p:nvSpPr>
        <p:spPr bwMode="auto">
          <a:xfrm>
            <a:off x="4987925" y="3276600"/>
            <a:ext cx="1039813"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p>
        </p:txBody>
      </p:sp>
      <p:sp>
        <p:nvSpPr>
          <p:cNvPr id="6166" name="Rectangle 38"/>
          <p:cNvSpPr>
            <a:spLocks noChangeArrowheads="1"/>
          </p:cNvSpPr>
          <p:nvPr/>
        </p:nvSpPr>
        <p:spPr bwMode="auto">
          <a:xfrm>
            <a:off x="2373313" y="48895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6167" name="Rectangle 39"/>
          <p:cNvSpPr>
            <a:spLocks noChangeArrowheads="1"/>
          </p:cNvSpPr>
          <p:nvPr/>
        </p:nvSpPr>
        <p:spPr bwMode="auto">
          <a:xfrm>
            <a:off x="1828800" y="39846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6168" name="Rectangle 40"/>
          <p:cNvSpPr>
            <a:spLocks noChangeArrowheads="1"/>
          </p:cNvSpPr>
          <p:nvPr/>
        </p:nvSpPr>
        <p:spPr bwMode="auto">
          <a:xfrm>
            <a:off x="1951038" y="32893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6169" name="Line 41"/>
          <p:cNvSpPr>
            <a:spLocks noChangeShapeType="1"/>
          </p:cNvSpPr>
          <p:nvPr/>
        </p:nvSpPr>
        <p:spPr bwMode="auto">
          <a:xfrm flipH="1">
            <a:off x="4735513" y="41275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70" name="Rectangle 42"/>
          <p:cNvSpPr>
            <a:spLocks noChangeArrowheads="1"/>
          </p:cNvSpPr>
          <p:nvPr/>
        </p:nvSpPr>
        <p:spPr bwMode="auto">
          <a:xfrm>
            <a:off x="4656138" y="38227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6171" name="Rectangle 43"/>
          <p:cNvSpPr>
            <a:spLocks noChangeArrowheads="1"/>
          </p:cNvSpPr>
          <p:nvPr/>
        </p:nvSpPr>
        <p:spPr bwMode="auto">
          <a:xfrm>
            <a:off x="4017963" y="38227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6172" name="Line 44"/>
          <p:cNvSpPr>
            <a:spLocks noChangeShapeType="1"/>
          </p:cNvSpPr>
          <p:nvPr/>
        </p:nvSpPr>
        <p:spPr bwMode="auto">
          <a:xfrm flipV="1">
            <a:off x="4735513" y="46609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73" name="Rectangle 45"/>
          <p:cNvSpPr>
            <a:spLocks noChangeArrowheads="1"/>
          </p:cNvSpPr>
          <p:nvPr/>
        </p:nvSpPr>
        <p:spPr bwMode="auto">
          <a:xfrm>
            <a:off x="4579938" y="47847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6174" name="Rectangle 46"/>
          <p:cNvSpPr>
            <a:spLocks noChangeArrowheads="1"/>
          </p:cNvSpPr>
          <p:nvPr/>
        </p:nvSpPr>
        <p:spPr bwMode="auto">
          <a:xfrm>
            <a:off x="4049713" y="4356100"/>
            <a:ext cx="703262"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6175" name="Line 47"/>
          <p:cNvSpPr>
            <a:spLocks noChangeShapeType="1"/>
          </p:cNvSpPr>
          <p:nvPr/>
        </p:nvSpPr>
        <p:spPr bwMode="auto">
          <a:xfrm flipV="1">
            <a:off x="3668713" y="3667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76" name="Line 48"/>
          <p:cNvSpPr>
            <a:spLocks noChangeShapeType="1"/>
          </p:cNvSpPr>
          <p:nvPr/>
        </p:nvSpPr>
        <p:spPr bwMode="auto">
          <a:xfrm flipV="1">
            <a:off x="2919413" y="3667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77" name="Rectangle 49"/>
          <p:cNvSpPr>
            <a:spLocks noChangeArrowheads="1"/>
          </p:cNvSpPr>
          <p:nvPr/>
        </p:nvSpPr>
        <p:spPr bwMode="auto">
          <a:xfrm>
            <a:off x="2776538" y="3517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6178" name="Line 50"/>
          <p:cNvSpPr>
            <a:spLocks noChangeShapeType="1"/>
          </p:cNvSpPr>
          <p:nvPr/>
        </p:nvSpPr>
        <p:spPr bwMode="auto">
          <a:xfrm flipV="1">
            <a:off x="3300413" y="36671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179" name="Rectangle 51"/>
          <p:cNvSpPr>
            <a:spLocks noChangeArrowheads="1"/>
          </p:cNvSpPr>
          <p:nvPr/>
        </p:nvSpPr>
        <p:spPr bwMode="auto">
          <a:xfrm>
            <a:off x="3135313" y="3517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6180" name="Rectangle 52"/>
          <p:cNvSpPr>
            <a:spLocks noChangeArrowheads="1"/>
          </p:cNvSpPr>
          <p:nvPr/>
        </p:nvSpPr>
        <p:spPr bwMode="auto">
          <a:xfrm>
            <a:off x="2714625" y="38941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6181" name="Rectangle 53"/>
          <p:cNvSpPr>
            <a:spLocks noChangeArrowheads="1"/>
          </p:cNvSpPr>
          <p:nvPr/>
        </p:nvSpPr>
        <p:spPr bwMode="auto">
          <a:xfrm>
            <a:off x="3171825" y="38941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6182" name="Rectangle 54"/>
          <p:cNvSpPr>
            <a:spLocks noChangeArrowheads="1"/>
          </p:cNvSpPr>
          <p:nvPr/>
        </p:nvSpPr>
        <p:spPr bwMode="auto">
          <a:xfrm>
            <a:off x="3552825" y="3894138"/>
            <a:ext cx="41751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6183" name="Rectangle 55"/>
          <p:cNvSpPr>
            <a:spLocks noChangeArrowheads="1"/>
          </p:cNvSpPr>
          <p:nvPr/>
        </p:nvSpPr>
        <p:spPr bwMode="auto">
          <a:xfrm>
            <a:off x="2714625" y="42799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6184" name="Rectangle 56"/>
          <p:cNvSpPr>
            <a:spLocks noChangeArrowheads="1"/>
          </p:cNvSpPr>
          <p:nvPr/>
        </p:nvSpPr>
        <p:spPr bwMode="auto">
          <a:xfrm>
            <a:off x="3135313" y="32893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6185" name="Rectangle 57"/>
          <p:cNvSpPr>
            <a:spLocks noChangeArrowheads="1"/>
          </p:cNvSpPr>
          <p:nvPr/>
        </p:nvSpPr>
        <p:spPr bwMode="auto">
          <a:xfrm>
            <a:off x="3516313" y="32893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6186" name="Rectangle 58"/>
          <p:cNvSpPr>
            <a:spLocks noChangeArrowheads="1"/>
          </p:cNvSpPr>
          <p:nvPr/>
        </p:nvSpPr>
        <p:spPr bwMode="auto">
          <a:xfrm>
            <a:off x="2525713" y="38989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6187" name="Group 59"/>
          <p:cNvGrpSpPr>
            <a:grpSpLocks/>
          </p:cNvGrpSpPr>
          <p:nvPr/>
        </p:nvGrpSpPr>
        <p:grpSpPr bwMode="auto">
          <a:xfrm>
            <a:off x="5160963" y="3898900"/>
            <a:ext cx="485775" cy="1143000"/>
            <a:chOff x="4009" y="2304"/>
            <a:chExt cx="306" cy="720"/>
          </a:xfrm>
        </p:grpSpPr>
        <p:sp>
          <p:nvSpPr>
            <p:cNvPr id="6203" name="Rectangle 60"/>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6204" name="Rectangle 61"/>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6205" name="Freeform 62"/>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6188" name="Line 63"/>
          <p:cNvSpPr>
            <a:spLocks noChangeShapeType="1"/>
          </p:cNvSpPr>
          <p:nvPr/>
        </p:nvSpPr>
        <p:spPr bwMode="auto">
          <a:xfrm>
            <a:off x="2678113" y="36703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89" name="Line 64"/>
          <p:cNvSpPr>
            <a:spLocks noChangeShapeType="1"/>
          </p:cNvSpPr>
          <p:nvPr/>
        </p:nvSpPr>
        <p:spPr bwMode="auto">
          <a:xfrm>
            <a:off x="2982913" y="3594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0" name="Line 65"/>
          <p:cNvSpPr>
            <a:spLocks noChangeShapeType="1"/>
          </p:cNvSpPr>
          <p:nvPr/>
        </p:nvSpPr>
        <p:spPr bwMode="auto">
          <a:xfrm>
            <a:off x="3363913" y="3594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1" name="Line 66"/>
          <p:cNvSpPr>
            <a:spLocks noChangeShapeType="1"/>
          </p:cNvSpPr>
          <p:nvPr/>
        </p:nvSpPr>
        <p:spPr bwMode="auto">
          <a:xfrm>
            <a:off x="3744913" y="35941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2" name="Rectangle 67"/>
          <p:cNvSpPr>
            <a:spLocks noChangeArrowheads="1"/>
          </p:cNvSpPr>
          <p:nvPr/>
        </p:nvSpPr>
        <p:spPr bwMode="auto">
          <a:xfrm>
            <a:off x="3538538" y="35179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6193" name="Line 68"/>
          <p:cNvSpPr>
            <a:spLocks noChangeShapeType="1"/>
          </p:cNvSpPr>
          <p:nvPr/>
        </p:nvSpPr>
        <p:spPr bwMode="auto">
          <a:xfrm>
            <a:off x="3973513" y="42037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194" name="Line 69"/>
          <p:cNvSpPr>
            <a:spLocks noChangeShapeType="1"/>
          </p:cNvSpPr>
          <p:nvPr/>
        </p:nvSpPr>
        <p:spPr bwMode="auto">
          <a:xfrm>
            <a:off x="5494338" y="3670300"/>
            <a:ext cx="0" cy="4191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195" name="Line 70"/>
          <p:cNvSpPr>
            <a:spLocks noChangeShapeType="1"/>
          </p:cNvSpPr>
          <p:nvPr/>
        </p:nvSpPr>
        <p:spPr bwMode="auto">
          <a:xfrm>
            <a:off x="3973513" y="4737100"/>
            <a:ext cx="1219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6196" name="Line 71"/>
          <p:cNvSpPr>
            <a:spLocks noChangeShapeType="1"/>
          </p:cNvSpPr>
          <p:nvPr/>
        </p:nvSpPr>
        <p:spPr bwMode="auto">
          <a:xfrm flipH="1">
            <a:off x="2754313" y="47371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7" name="Line 72"/>
          <p:cNvSpPr>
            <a:spLocks noChangeShapeType="1"/>
          </p:cNvSpPr>
          <p:nvPr/>
        </p:nvSpPr>
        <p:spPr bwMode="auto">
          <a:xfrm>
            <a:off x="2830513" y="47371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8" name="Line 73"/>
          <p:cNvSpPr>
            <a:spLocks noChangeShapeType="1"/>
          </p:cNvSpPr>
          <p:nvPr/>
        </p:nvSpPr>
        <p:spPr bwMode="auto">
          <a:xfrm>
            <a:off x="2830513" y="48895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6199" name="Line 74"/>
          <p:cNvSpPr>
            <a:spLocks noChangeShapeType="1"/>
          </p:cNvSpPr>
          <p:nvPr/>
        </p:nvSpPr>
        <p:spPr bwMode="auto">
          <a:xfrm flipH="1">
            <a:off x="5875338" y="43561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6200" name="Rectangle 75"/>
          <p:cNvSpPr>
            <a:spLocks noChangeArrowheads="1"/>
          </p:cNvSpPr>
          <p:nvPr/>
        </p:nvSpPr>
        <p:spPr bwMode="auto">
          <a:xfrm>
            <a:off x="2789238" y="32893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6201" name="Freeform 76"/>
          <p:cNvSpPr>
            <a:spLocks/>
          </p:cNvSpPr>
          <p:nvPr/>
        </p:nvSpPr>
        <p:spPr bwMode="auto">
          <a:xfrm>
            <a:off x="1992313" y="4356100"/>
            <a:ext cx="4114800" cy="990600"/>
          </a:xfrm>
          <a:custGeom>
            <a:avLst/>
            <a:gdLst>
              <a:gd name="T0" fmla="*/ 3657600 w 2592"/>
              <a:gd name="T1" fmla="*/ 76200 h 624"/>
              <a:gd name="T2" fmla="*/ 4114800 w 2592"/>
              <a:gd name="T3" fmla="*/ 76200 h 624"/>
              <a:gd name="T4" fmla="*/ 4114800 w 2592"/>
              <a:gd name="T5" fmla="*/ 990600 h 624"/>
              <a:gd name="T6" fmla="*/ 0 w 2592"/>
              <a:gd name="T7" fmla="*/ 990600 h 624"/>
              <a:gd name="T8" fmla="*/ 0 w 2592"/>
              <a:gd name="T9" fmla="*/ 0 h 624"/>
              <a:gd name="T10" fmla="*/ 533400 w 2592"/>
              <a:gd name="T11" fmla="*/ 0 h 624"/>
              <a:gd name="T12" fmla="*/ 0 60000 65536"/>
              <a:gd name="T13" fmla="*/ 0 60000 65536"/>
              <a:gd name="T14" fmla="*/ 0 60000 65536"/>
              <a:gd name="T15" fmla="*/ 0 60000 65536"/>
              <a:gd name="T16" fmla="*/ 0 60000 65536"/>
              <a:gd name="T17" fmla="*/ 0 60000 65536"/>
              <a:gd name="T18" fmla="*/ 0 w 2592"/>
              <a:gd name="T19" fmla="*/ 0 h 624"/>
              <a:gd name="T20" fmla="*/ 2592 w 2592"/>
              <a:gd name="T21" fmla="*/ 624 h 624"/>
            </a:gdLst>
            <a:ahLst/>
            <a:cxnLst>
              <a:cxn ang="T12">
                <a:pos x="T0" y="T1"/>
              </a:cxn>
              <a:cxn ang="T13">
                <a:pos x="T2" y="T3"/>
              </a:cxn>
              <a:cxn ang="T14">
                <a:pos x="T4" y="T5"/>
              </a:cxn>
              <a:cxn ang="T15">
                <a:pos x="T6" y="T7"/>
              </a:cxn>
              <a:cxn ang="T16">
                <a:pos x="T8" y="T9"/>
              </a:cxn>
              <a:cxn ang="T17">
                <a:pos x="T10" y="T11"/>
              </a:cxn>
            </a:cxnLst>
            <a:rect l="T18" t="T19" r="T20" b="T21"/>
            <a:pathLst>
              <a:path w="2592" h="624">
                <a:moveTo>
                  <a:pt x="2304" y="48"/>
                </a:moveTo>
                <a:lnTo>
                  <a:pt x="2592" y="48"/>
                </a:lnTo>
                <a:lnTo>
                  <a:pt x="2592" y="624"/>
                </a:lnTo>
                <a:lnTo>
                  <a:pt x="0" y="624"/>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2607181" name="Text Box 77"/>
          <p:cNvSpPr txBox="1">
            <a:spLocks noChangeArrowheads="1"/>
          </p:cNvSpPr>
          <p:nvPr/>
        </p:nvSpPr>
        <p:spPr bwMode="auto">
          <a:xfrm>
            <a:off x="3962400" y="2743200"/>
            <a:ext cx="4992688" cy="457200"/>
          </a:xfrm>
          <a:prstGeom prst="rect">
            <a:avLst/>
          </a:prstGeom>
          <a:noFill/>
          <a:ln w="12700">
            <a:noFill/>
            <a:miter lim="800000"/>
            <a:headEnd/>
            <a:tailEnd/>
          </a:ln>
        </p:spPr>
        <p:txBody>
          <a:bodyPr wrap="none">
            <a:prstTxWarp prst="textNoShape">
              <a:avLst/>
            </a:prstTxWarp>
            <a:spAutoFit/>
          </a:bodyPr>
          <a:lstStyle/>
          <a:p>
            <a:r>
              <a:rPr lang="en-US" sz="2400" b="1" i="1">
                <a:solidFill>
                  <a:schemeClr val="accent2"/>
                </a:solidFill>
              </a:rPr>
              <a:t>But we’re writing to Rt register??</a:t>
            </a:r>
            <a:endParaRPr lang="en-US" sz="2400" b="1">
              <a:solidFill>
                <a:schemeClr val="accent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07181">
                                            <p:txEl>
                                              <p:pRg st="0" end="0"/>
                                            </p:txEl>
                                          </p:spTgt>
                                        </p:tgtEl>
                                        <p:attrNameLst>
                                          <p:attrName>style.visibility</p:attrName>
                                        </p:attrNameLst>
                                      </p:cBhvr>
                                      <p:to>
                                        <p:strVal val="visible"/>
                                      </p:to>
                                    </p:set>
                                    <p:animEffect transition="in" filter="wipe(left)">
                                      <p:cBhvr>
                                        <p:cTn id="7" dur="500"/>
                                        <p:tgtEl>
                                          <p:spTgt spid="26071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718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00100" y="228600"/>
            <a:ext cx="7543800" cy="474663"/>
          </a:xfrm>
          <a:noFill/>
        </p:spPr>
        <p:txBody>
          <a:bodyPr/>
          <a:lstStyle/>
          <a:p>
            <a:r>
              <a:rPr lang="en-US"/>
              <a:t>3c: Logical Operations with Immediate</a:t>
            </a:r>
          </a:p>
        </p:txBody>
      </p:sp>
      <p:sp>
        <p:nvSpPr>
          <p:cNvPr id="7171" name="Rectangle 3"/>
          <p:cNvSpPr>
            <a:spLocks noGrp="1" noChangeArrowheads="1"/>
          </p:cNvSpPr>
          <p:nvPr>
            <p:ph type="body" idx="1"/>
          </p:nvPr>
        </p:nvSpPr>
        <p:spPr>
          <a:xfrm>
            <a:off x="604838" y="742950"/>
            <a:ext cx="8191500" cy="415925"/>
          </a:xfrm>
          <a:noFill/>
        </p:spPr>
        <p:txBody>
          <a:bodyPr/>
          <a:lstStyle/>
          <a:p>
            <a:r>
              <a:rPr lang="en-US"/>
              <a:t>R[</a:t>
            </a:r>
            <a:r>
              <a:rPr lang="en-US" u="sng">
                <a:solidFill>
                  <a:schemeClr val="accent1"/>
                </a:solidFill>
              </a:rPr>
              <a:t>rt</a:t>
            </a:r>
            <a:r>
              <a:rPr lang="en-US"/>
              <a:t>] = R[rs] op ZeroExt[imm16] ] </a:t>
            </a:r>
          </a:p>
        </p:txBody>
      </p:sp>
      <p:sp>
        <p:nvSpPr>
          <p:cNvPr id="7172" name="Rectangle 4"/>
          <p:cNvSpPr>
            <a:spLocks noChangeArrowheads="1"/>
          </p:cNvSpPr>
          <p:nvPr/>
        </p:nvSpPr>
        <p:spPr bwMode="auto">
          <a:xfrm>
            <a:off x="3074988" y="1514475"/>
            <a:ext cx="5713412"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7173" name="Group 5"/>
          <p:cNvGrpSpPr>
            <a:grpSpLocks/>
          </p:cNvGrpSpPr>
          <p:nvPr/>
        </p:nvGrpSpPr>
        <p:grpSpPr bwMode="auto">
          <a:xfrm>
            <a:off x="3068638" y="1501775"/>
            <a:ext cx="990600" cy="333375"/>
            <a:chOff x="1939" y="852"/>
            <a:chExt cx="624" cy="210"/>
          </a:xfrm>
        </p:grpSpPr>
        <p:sp>
          <p:nvSpPr>
            <p:cNvPr id="7269" name="Rectangle 6"/>
            <p:cNvSpPr>
              <a:spLocks noChangeArrowheads="1"/>
            </p:cNvSpPr>
            <p:nvPr/>
          </p:nvSpPr>
          <p:spPr bwMode="auto">
            <a:xfrm>
              <a:off x="1939" y="856"/>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270" name="Rectangle 7"/>
            <p:cNvSpPr>
              <a:spLocks noChangeArrowheads="1"/>
            </p:cNvSpPr>
            <p:nvPr/>
          </p:nvSpPr>
          <p:spPr bwMode="auto">
            <a:xfrm>
              <a:off x="2121" y="852"/>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7174" name="Group 8"/>
          <p:cNvGrpSpPr>
            <a:grpSpLocks/>
          </p:cNvGrpSpPr>
          <p:nvPr/>
        </p:nvGrpSpPr>
        <p:grpSpPr bwMode="auto">
          <a:xfrm>
            <a:off x="4071938" y="1501775"/>
            <a:ext cx="920750" cy="333375"/>
            <a:chOff x="2571" y="852"/>
            <a:chExt cx="580" cy="210"/>
          </a:xfrm>
        </p:grpSpPr>
        <p:sp>
          <p:nvSpPr>
            <p:cNvPr id="7267" name="Rectangle 9"/>
            <p:cNvSpPr>
              <a:spLocks noChangeArrowheads="1"/>
            </p:cNvSpPr>
            <p:nvPr/>
          </p:nvSpPr>
          <p:spPr bwMode="auto">
            <a:xfrm>
              <a:off x="2571" y="856"/>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268" name="Rectangle 10"/>
            <p:cNvSpPr>
              <a:spLocks noChangeArrowheads="1"/>
            </p:cNvSpPr>
            <p:nvPr/>
          </p:nvSpPr>
          <p:spPr bwMode="auto">
            <a:xfrm>
              <a:off x="2736" y="852"/>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7175" name="Group 11"/>
          <p:cNvGrpSpPr>
            <a:grpSpLocks/>
          </p:cNvGrpSpPr>
          <p:nvPr/>
        </p:nvGrpSpPr>
        <p:grpSpPr bwMode="auto">
          <a:xfrm>
            <a:off x="5005388" y="1501775"/>
            <a:ext cx="919162" cy="333375"/>
            <a:chOff x="3159" y="852"/>
            <a:chExt cx="579" cy="210"/>
          </a:xfrm>
        </p:grpSpPr>
        <p:sp>
          <p:nvSpPr>
            <p:cNvPr id="7265" name="Rectangle 12"/>
            <p:cNvSpPr>
              <a:spLocks noChangeArrowheads="1"/>
            </p:cNvSpPr>
            <p:nvPr/>
          </p:nvSpPr>
          <p:spPr bwMode="auto">
            <a:xfrm>
              <a:off x="3159" y="856"/>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266" name="Rectangle 13"/>
            <p:cNvSpPr>
              <a:spLocks noChangeArrowheads="1"/>
            </p:cNvSpPr>
            <p:nvPr/>
          </p:nvSpPr>
          <p:spPr bwMode="auto">
            <a:xfrm>
              <a:off x="3323" y="852"/>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7176" name="Rectangle 14"/>
          <p:cNvSpPr>
            <a:spLocks noChangeArrowheads="1"/>
          </p:cNvSpPr>
          <p:nvPr/>
        </p:nvSpPr>
        <p:spPr bwMode="auto">
          <a:xfrm>
            <a:off x="5937250" y="1508125"/>
            <a:ext cx="2857500" cy="292100"/>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177" name="Rectangle 15"/>
          <p:cNvSpPr>
            <a:spLocks noChangeArrowheads="1"/>
          </p:cNvSpPr>
          <p:nvPr/>
        </p:nvSpPr>
        <p:spPr bwMode="auto">
          <a:xfrm>
            <a:off x="6735763" y="1501775"/>
            <a:ext cx="10953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7178" name="Rectangle 16"/>
          <p:cNvSpPr>
            <a:spLocks noChangeArrowheads="1"/>
          </p:cNvSpPr>
          <p:nvPr/>
        </p:nvSpPr>
        <p:spPr bwMode="auto">
          <a:xfrm>
            <a:off x="8639175" y="119697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179" name="Rectangle 17"/>
          <p:cNvSpPr>
            <a:spLocks noChangeArrowheads="1"/>
          </p:cNvSpPr>
          <p:nvPr/>
        </p:nvSpPr>
        <p:spPr bwMode="auto">
          <a:xfrm>
            <a:off x="56261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7180" name="Rectangle 18"/>
          <p:cNvSpPr>
            <a:spLocks noChangeArrowheads="1"/>
          </p:cNvSpPr>
          <p:nvPr/>
        </p:nvSpPr>
        <p:spPr bwMode="auto">
          <a:xfrm>
            <a:off x="469265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7181" name="Rectangle 19"/>
          <p:cNvSpPr>
            <a:spLocks noChangeArrowheads="1"/>
          </p:cNvSpPr>
          <p:nvPr/>
        </p:nvSpPr>
        <p:spPr bwMode="auto">
          <a:xfrm>
            <a:off x="37592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7182" name="Rectangle 20"/>
          <p:cNvSpPr>
            <a:spLocks noChangeArrowheads="1"/>
          </p:cNvSpPr>
          <p:nvPr/>
        </p:nvSpPr>
        <p:spPr bwMode="auto">
          <a:xfrm>
            <a:off x="2971800" y="119697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7183" name="Rectangle 21"/>
          <p:cNvSpPr>
            <a:spLocks noChangeArrowheads="1"/>
          </p:cNvSpPr>
          <p:nvPr/>
        </p:nvSpPr>
        <p:spPr bwMode="auto">
          <a:xfrm>
            <a:off x="3328988" y="1806575"/>
            <a:ext cx="62706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7184" name="Rectangle 22"/>
          <p:cNvSpPr>
            <a:spLocks noChangeArrowheads="1"/>
          </p:cNvSpPr>
          <p:nvPr/>
        </p:nvSpPr>
        <p:spPr bwMode="auto">
          <a:xfrm>
            <a:off x="6988175" y="1806575"/>
            <a:ext cx="72866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7185" name="Rectangle 23"/>
          <p:cNvSpPr>
            <a:spLocks noChangeArrowheads="1"/>
          </p:cNvSpPr>
          <p:nvPr/>
        </p:nvSpPr>
        <p:spPr bwMode="auto">
          <a:xfrm>
            <a:off x="5194300" y="1806575"/>
            <a:ext cx="627063"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7186" name="Rectangle 24"/>
          <p:cNvSpPr>
            <a:spLocks noChangeArrowheads="1"/>
          </p:cNvSpPr>
          <p:nvPr/>
        </p:nvSpPr>
        <p:spPr bwMode="auto">
          <a:xfrm>
            <a:off x="4262438" y="1806575"/>
            <a:ext cx="62706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grpSp>
        <p:nvGrpSpPr>
          <p:cNvPr id="7187" name="Group 25"/>
          <p:cNvGrpSpPr>
            <a:grpSpLocks/>
          </p:cNvGrpSpPr>
          <p:nvPr/>
        </p:nvGrpSpPr>
        <p:grpSpPr bwMode="auto">
          <a:xfrm>
            <a:off x="3082925" y="1898650"/>
            <a:ext cx="5873750" cy="942975"/>
            <a:chOff x="1942" y="1196"/>
            <a:chExt cx="3700" cy="594"/>
          </a:xfrm>
        </p:grpSpPr>
        <p:sp>
          <p:nvSpPr>
            <p:cNvPr id="7255" name="Rectangle 26"/>
            <p:cNvSpPr>
              <a:spLocks noChangeArrowheads="1"/>
            </p:cNvSpPr>
            <p:nvPr/>
          </p:nvSpPr>
          <p:spPr bwMode="auto">
            <a:xfrm>
              <a:off x="1959" y="1396"/>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7256" name="Rectangle 27"/>
            <p:cNvSpPr>
              <a:spLocks noChangeArrowheads="1"/>
            </p:cNvSpPr>
            <p:nvPr/>
          </p:nvSpPr>
          <p:spPr bwMode="auto">
            <a:xfrm>
              <a:off x="3762" y="1392"/>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7257" name="Rectangle 28"/>
            <p:cNvSpPr>
              <a:spLocks noChangeArrowheads="1"/>
            </p:cNvSpPr>
            <p:nvPr/>
          </p:nvSpPr>
          <p:spPr bwMode="auto">
            <a:xfrm>
              <a:off x="4313" y="1388"/>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7258" name="Rectangle 29"/>
            <p:cNvSpPr>
              <a:spLocks noChangeArrowheads="1"/>
            </p:cNvSpPr>
            <p:nvPr/>
          </p:nvSpPr>
          <p:spPr bwMode="auto">
            <a:xfrm>
              <a:off x="5464" y="11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259" name="Rectangle 30"/>
            <p:cNvSpPr>
              <a:spLocks noChangeArrowheads="1"/>
            </p:cNvSpPr>
            <p:nvPr/>
          </p:nvSpPr>
          <p:spPr bwMode="auto">
            <a:xfrm>
              <a:off x="3566"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7260" name="Rectangle 31"/>
            <p:cNvSpPr>
              <a:spLocks noChangeArrowheads="1"/>
            </p:cNvSpPr>
            <p:nvPr/>
          </p:nvSpPr>
          <p:spPr bwMode="auto">
            <a:xfrm>
              <a:off x="3746"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15</a:t>
              </a:r>
            </a:p>
          </p:txBody>
        </p:sp>
        <p:sp>
          <p:nvSpPr>
            <p:cNvPr id="7261" name="Rectangle 32"/>
            <p:cNvSpPr>
              <a:spLocks noChangeArrowheads="1"/>
            </p:cNvSpPr>
            <p:nvPr/>
          </p:nvSpPr>
          <p:spPr bwMode="auto">
            <a:xfrm>
              <a:off x="1942" y="119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7262" name="Rectangle 33"/>
            <p:cNvSpPr>
              <a:spLocks noChangeArrowheads="1"/>
            </p:cNvSpPr>
            <p:nvPr/>
          </p:nvSpPr>
          <p:spPr bwMode="auto">
            <a:xfrm>
              <a:off x="4424" y="1580"/>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7263" name="Rectangle 34"/>
            <p:cNvSpPr>
              <a:spLocks noChangeArrowheads="1"/>
            </p:cNvSpPr>
            <p:nvPr/>
          </p:nvSpPr>
          <p:spPr bwMode="auto">
            <a:xfrm>
              <a:off x="2670" y="1580"/>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7264" name="Rectangle 35"/>
            <p:cNvSpPr>
              <a:spLocks noChangeArrowheads="1"/>
            </p:cNvSpPr>
            <p:nvPr/>
          </p:nvSpPr>
          <p:spPr bwMode="auto">
            <a:xfrm>
              <a:off x="2054" y="1394"/>
              <a:ext cx="161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0 0 0 0 0 0 0 0 0 0 0 0 0 0 0 0</a:t>
              </a:r>
            </a:p>
          </p:txBody>
        </p:sp>
      </p:grpSp>
      <p:sp>
        <p:nvSpPr>
          <p:cNvPr id="7188" name="Rectangle 36"/>
          <p:cNvSpPr>
            <a:spLocks noChangeArrowheads="1"/>
          </p:cNvSpPr>
          <p:nvPr/>
        </p:nvSpPr>
        <p:spPr bwMode="auto">
          <a:xfrm>
            <a:off x="2438400" y="6324600"/>
            <a:ext cx="6019800" cy="325438"/>
          </a:xfrm>
          <a:prstGeom prst="rect">
            <a:avLst/>
          </a:prstGeom>
          <a:noFill/>
          <a:ln w="12700">
            <a:noFill/>
            <a:miter lim="800000"/>
            <a:headEnd/>
            <a:tailEnd/>
          </a:ln>
        </p:spPr>
        <p:txBody>
          <a:bodyPr lIns="63500" tIns="25400" rIns="63500" bIns="25400">
            <a:prstTxWarp prst="textNoShape">
              <a:avLst/>
            </a:prstTxWarp>
            <a:spAutoFit/>
          </a:bodyPr>
          <a:lstStyle/>
          <a:p>
            <a:pPr marL="203200" indent="-203200">
              <a:lnSpc>
                <a:spcPct val="75000"/>
              </a:lnSpc>
              <a:spcBef>
                <a:spcPct val="65000"/>
              </a:spcBef>
              <a:buSzPct val="100000"/>
              <a:buFont typeface="Times" charset="0"/>
              <a:buChar char="•"/>
            </a:pPr>
            <a:r>
              <a:rPr lang="en-US" sz="2400" b="1">
                <a:solidFill>
                  <a:schemeClr val="tx1"/>
                </a:solidFill>
              </a:rPr>
              <a:t>Already defined 32-bit MUX; Zero Ext?</a:t>
            </a:r>
            <a:endParaRPr lang="en-US" sz="2800" b="1">
              <a:solidFill>
                <a:schemeClr val="tx1"/>
              </a:solidFill>
            </a:endParaRPr>
          </a:p>
        </p:txBody>
      </p:sp>
      <p:sp>
        <p:nvSpPr>
          <p:cNvPr id="2609189" name="Text Box 37"/>
          <p:cNvSpPr txBox="1">
            <a:spLocks noChangeArrowheads="1"/>
          </p:cNvSpPr>
          <p:nvPr/>
        </p:nvSpPr>
        <p:spPr bwMode="auto">
          <a:xfrm>
            <a:off x="4133850" y="2714625"/>
            <a:ext cx="4552950" cy="457200"/>
          </a:xfrm>
          <a:prstGeom prst="rect">
            <a:avLst/>
          </a:prstGeom>
          <a:noFill/>
          <a:ln w="12700">
            <a:noFill/>
            <a:miter lim="800000"/>
            <a:headEnd/>
            <a:tailEnd/>
          </a:ln>
        </p:spPr>
        <p:txBody>
          <a:bodyPr wrap="none">
            <a:prstTxWarp prst="textNoShape">
              <a:avLst/>
            </a:prstTxWarp>
            <a:spAutoFit/>
          </a:bodyPr>
          <a:lstStyle/>
          <a:p>
            <a:r>
              <a:rPr lang="en-US" sz="2400" b="1" i="1">
                <a:solidFill>
                  <a:schemeClr val="accent2"/>
                </a:solidFill>
              </a:rPr>
              <a:t>What about Rt register read??</a:t>
            </a:r>
            <a:endParaRPr lang="en-US" sz="2400" b="1">
              <a:solidFill>
                <a:schemeClr val="accent2"/>
              </a:solidFill>
            </a:endParaRPr>
          </a:p>
        </p:txBody>
      </p:sp>
      <p:sp>
        <p:nvSpPr>
          <p:cNvPr id="7190" name="Rectangle 38"/>
          <p:cNvSpPr>
            <a:spLocks noChangeArrowheads="1"/>
          </p:cNvSpPr>
          <p:nvPr/>
        </p:nvSpPr>
        <p:spPr bwMode="auto">
          <a:xfrm>
            <a:off x="5483225" y="3886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7191" name="Rectangle 39"/>
          <p:cNvSpPr>
            <a:spLocks noChangeArrowheads="1"/>
          </p:cNvSpPr>
          <p:nvPr/>
        </p:nvSpPr>
        <p:spPr bwMode="auto">
          <a:xfrm>
            <a:off x="4800600" y="3124200"/>
            <a:ext cx="1039813"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p>
        </p:txBody>
      </p:sp>
      <p:sp>
        <p:nvSpPr>
          <p:cNvPr id="7192" name="Rectangle 40"/>
          <p:cNvSpPr>
            <a:spLocks noChangeArrowheads="1"/>
          </p:cNvSpPr>
          <p:nvPr/>
        </p:nvSpPr>
        <p:spPr bwMode="auto">
          <a:xfrm>
            <a:off x="1597025" y="47244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7193" name="Rectangle 41"/>
          <p:cNvSpPr>
            <a:spLocks noChangeArrowheads="1"/>
          </p:cNvSpPr>
          <p:nvPr/>
        </p:nvSpPr>
        <p:spPr bwMode="auto">
          <a:xfrm>
            <a:off x="1174750" y="31242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7194" name="Line 42"/>
          <p:cNvSpPr>
            <a:spLocks noChangeShapeType="1"/>
          </p:cNvSpPr>
          <p:nvPr/>
        </p:nvSpPr>
        <p:spPr bwMode="auto">
          <a:xfrm flipH="1">
            <a:off x="1362075" y="41386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195" name="Rectangle 43"/>
          <p:cNvSpPr>
            <a:spLocks noChangeArrowheads="1"/>
          </p:cNvSpPr>
          <p:nvPr/>
        </p:nvSpPr>
        <p:spPr bwMode="auto">
          <a:xfrm>
            <a:off x="1214438" y="4238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7196" name="Line 44"/>
          <p:cNvSpPr>
            <a:spLocks noChangeShapeType="1"/>
          </p:cNvSpPr>
          <p:nvPr/>
        </p:nvSpPr>
        <p:spPr bwMode="auto">
          <a:xfrm flipH="1">
            <a:off x="4187825" y="39624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197" name="Rectangle 45"/>
          <p:cNvSpPr>
            <a:spLocks noChangeArrowheads="1"/>
          </p:cNvSpPr>
          <p:nvPr/>
        </p:nvSpPr>
        <p:spPr bwMode="auto">
          <a:xfrm>
            <a:off x="4035425" y="36576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7198" name="Rectangle 46"/>
          <p:cNvSpPr>
            <a:spLocks noChangeArrowheads="1"/>
          </p:cNvSpPr>
          <p:nvPr/>
        </p:nvSpPr>
        <p:spPr bwMode="auto">
          <a:xfrm>
            <a:off x="3241675" y="36576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7199" name="Line 47"/>
          <p:cNvSpPr>
            <a:spLocks noChangeShapeType="1"/>
          </p:cNvSpPr>
          <p:nvPr/>
        </p:nvSpPr>
        <p:spPr bwMode="auto">
          <a:xfrm flipV="1">
            <a:off x="3502025" y="44958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00" name="Rectangle 48"/>
          <p:cNvSpPr>
            <a:spLocks noChangeArrowheads="1"/>
          </p:cNvSpPr>
          <p:nvPr/>
        </p:nvSpPr>
        <p:spPr bwMode="auto">
          <a:xfrm>
            <a:off x="3346450" y="4619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7201" name="Rectangle 49"/>
          <p:cNvSpPr>
            <a:spLocks noChangeArrowheads="1"/>
          </p:cNvSpPr>
          <p:nvPr/>
        </p:nvSpPr>
        <p:spPr bwMode="auto">
          <a:xfrm>
            <a:off x="3273425" y="41910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7202" name="Line 50"/>
          <p:cNvSpPr>
            <a:spLocks noChangeShapeType="1"/>
          </p:cNvSpPr>
          <p:nvPr/>
        </p:nvSpPr>
        <p:spPr bwMode="auto">
          <a:xfrm flipV="1">
            <a:off x="2892425" y="35020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03" name="Line 51"/>
          <p:cNvSpPr>
            <a:spLocks noChangeShapeType="1"/>
          </p:cNvSpPr>
          <p:nvPr/>
        </p:nvSpPr>
        <p:spPr bwMode="auto">
          <a:xfrm flipV="1">
            <a:off x="2143125" y="35020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04" name="Rectangle 52"/>
          <p:cNvSpPr>
            <a:spLocks noChangeArrowheads="1"/>
          </p:cNvSpPr>
          <p:nvPr/>
        </p:nvSpPr>
        <p:spPr bwMode="auto">
          <a:xfrm>
            <a:off x="2000250" y="33528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7205" name="Line 53"/>
          <p:cNvSpPr>
            <a:spLocks noChangeShapeType="1"/>
          </p:cNvSpPr>
          <p:nvPr/>
        </p:nvSpPr>
        <p:spPr bwMode="auto">
          <a:xfrm flipV="1">
            <a:off x="2524125" y="35020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06" name="Rectangle 54"/>
          <p:cNvSpPr>
            <a:spLocks noChangeArrowheads="1"/>
          </p:cNvSpPr>
          <p:nvPr/>
        </p:nvSpPr>
        <p:spPr bwMode="auto">
          <a:xfrm>
            <a:off x="2359025" y="33528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7207" name="Rectangle 55"/>
          <p:cNvSpPr>
            <a:spLocks noChangeArrowheads="1"/>
          </p:cNvSpPr>
          <p:nvPr/>
        </p:nvSpPr>
        <p:spPr bwMode="auto">
          <a:xfrm>
            <a:off x="1938338" y="37290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7208" name="Rectangle 56"/>
          <p:cNvSpPr>
            <a:spLocks noChangeArrowheads="1"/>
          </p:cNvSpPr>
          <p:nvPr/>
        </p:nvSpPr>
        <p:spPr bwMode="auto">
          <a:xfrm>
            <a:off x="2395538" y="37290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7209" name="Rectangle 57"/>
          <p:cNvSpPr>
            <a:spLocks noChangeArrowheads="1"/>
          </p:cNvSpPr>
          <p:nvPr/>
        </p:nvSpPr>
        <p:spPr bwMode="auto">
          <a:xfrm>
            <a:off x="2776538" y="37290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7210" name="Rectangle 58"/>
          <p:cNvSpPr>
            <a:spLocks noChangeArrowheads="1"/>
          </p:cNvSpPr>
          <p:nvPr/>
        </p:nvSpPr>
        <p:spPr bwMode="auto">
          <a:xfrm>
            <a:off x="1938338" y="41148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7211" name="Rectangle 59"/>
          <p:cNvSpPr>
            <a:spLocks noChangeArrowheads="1"/>
          </p:cNvSpPr>
          <p:nvPr/>
        </p:nvSpPr>
        <p:spPr bwMode="auto">
          <a:xfrm>
            <a:off x="2359025" y="31242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7212" name="Rectangle 60"/>
          <p:cNvSpPr>
            <a:spLocks noChangeArrowheads="1"/>
          </p:cNvSpPr>
          <p:nvPr/>
        </p:nvSpPr>
        <p:spPr bwMode="auto">
          <a:xfrm>
            <a:off x="2190750" y="23622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7213" name="Rectangle 61"/>
          <p:cNvSpPr>
            <a:spLocks noChangeArrowheads="1"/>
          </p:cNvSpPr>
          <p:nvPr/>
        </p:nvSpPr>
        <p:spPr bwMode="auto">
          <a:xfrm>
            <a:off x="2740025" y="31242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7214" name="Rectangle 62"/>
          <p:cNvSpPr>
            <a:spLocks noChangeArrowheads="1"/>
          </p:cNvSpPr>
          <p:nvPr/>
        </p:nvSpPr>
        <p:spPr bwMode="auto">
          <a:xfrm>
            <a:off x="1758950" y="23622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7215" name="Rectangle 63"/>
          <p:cNvSpPr>
            <a:spLocks noChangeArrowheads="1"/>
          </p:cNvSpPr>
          <p:nvPr/>
        </p:nvSpPr>
        <p:spPr bwMode="auto">
          <a:xfrm>
            <a:off x="3070225" y="4978400"/>
            <a:ext cx="355600" cy="1041400"/>
          </a:xfrm>
          <a:prstGeom prst="rect">
            <a:avLst/>
          </a:prstGeom>
          <a:noFill/>
          <a:ln w="25400">
            <a:solidFill>
              <a:schemeClr val="accent2"/>
            </a:solidFill>
            <a:miter lim="800000"/>
            <a:headEnd/>
            <a:tailEnd/>
          </a:ln>
        </p:spPr>
        <p:txBody>
          <a:bodyPr wrap="none" anchor="ctr">
            <a:prstTxWarp prst="textNoShape">
              <a:avLst/>
            </a:prstTxWarp>
          </a:bodyPr>
          <a:lstStyle/>
          <a:p>
            <a:endParaRPr lang="en-US"/>
          </a:p>
        </p:txBody>
      </p:sp>
      <p:sp>
        <p:nvSpPr>
          <p:cNvPr id="7216" name="Rectangle 64"/>
          <p:cNvSpPr>
            <a:spLocks noChangeArrowheads="1"/>
          </p:cNvSpPr>
          <p:nvPr/>
        </p:nvSpPr>
        <p:spPr bwMode="auto">
          <a:xfrm rot="5400000">
            <a:off x="2763044" y="5280819"/>
            <a:ext cx="9937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ZeroExt</a:t>
            </a:r>
            <a:endParaRPr lang="en-US" sz="2000" b="1">
              <a:solidFill>
                <a:schemeClr val="tx1"/>
              </a:solidFill>
              <a:latin typeface="Times" charset="0"/>
            </a:endParaRPr>
          </a:p>
        </p:txBody>
      </p:sp>
      <p:sp>
        <p:nvSpPr>
          <p:cNvPr id="7217" name="Rectangle 65"/>
          <p:cNvSpPr>
            <a:spLocks noChangeArrowheads="1"/>
          </p:cNvSpPr>
          <p:nvPr/>
        </p:nvSpPr>
        <p:spPr bwMode="auto">
          <a:xfrm>
            <a:off x="3578225" y="5457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7218" name="Line 66"/>
          <p:cNvSpPr>
            <a:spLocks noChangeShapeType="1"/>
          </p:cNvSpPr>
          <p:nvPr/>
        </p:nvSpPr>
        <p:spPr bwMode="auto">
          <a:xfrm flipH="1">
            <a:off x="3730625" y="53562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19" name="Line 67"/>
          <p:cNvSpPr>
            <a:spLocks noChangeShapeType="1"/>
          </p:cNvSpPr>
          <p:nvPr/>
        </p:nvSpPr>
        <p:spPr bwMode="auto">
          <a:xfrm flipH="1">
            <a:off x="2651125" y="53578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20" name="Rectangle 68"/>
          <p:cNvSpPr>
            <a:spLocks noChangeArrowheads="1"/>
          </p:cNvSpPr>
          <p:nvPr/>
        </p:nvSpPr>
        <p:spPr bwMode="auto">
          <a:xfrm>
            <a:off x="2435225" y="54578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7221" name="Rectangle 69"/>
          <p:cNvSpPr>
            <a:spLocks noChangeArrowheads="1"/>
          </p:cNvSpPr>
          <p:nvPr/>
        </p:nvSpPr>
        <p:spPr bwMode="auto">
          <a:xfrm>
            <a:off x="1520825" y="51816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7222" name="Rectangle 70"/>
          <p:cNvSpPr>
            <a:spLocks noChangeArrowheads="1"/>
          </p:cNvSpPr>
          <p:nvPr/>
        </p:nvSpPr>
        <p:spPr bwMode="auto">
          <a:xfrm>
            <a:off x="4340225" y="56388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ALUSrc</a:t>
            </a:r>
          </a:p>
        </p:txBody>
      </p:sp>
      <p:sp>
        <p:nvSpPr>
          <p:cNvPr id="7223" name="Rectangle 71"/>
          <p:cNvSpPr>
            <a:spLocks noChangeArrowheads="1"/>
          </p:cNvSpPr>
          <p:nvPr/>
        </p:nvSpPr>
        <p:spPr bwMode="auto">
          <a:xfrm>
            <a:off x="2206625" y="27908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224" name="Rectangle 72"/>
          <p:cNvSpPr>
            <a:spLocks noChangeArrowheads="1"/>
          </p:cNvSpPr>
          <p:nvPr/>
        </p:nvSpPr>
        <p:spPr bwMode="auto">
          <a:xfrm>
            <a:off x="1825625" y="27908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7225" name="Freeform 73"/>
          <p:cNvSpPr>
            <a:spLocks/>
          </p:cNvSpPr>
          <p:nvPr/>
        </p:nvSpPr>
        <p:spPr bwMode="auto">
          <a:xfrm>
            <a:off x="1749425" y="2819400"/>
            <a:ext cx="838200" cy="304800"/>
          </a:xfrm>
          <a:custGeom>
            <a:avLst/>
            <a:gdLst>
              <a:gd name="T0" fmla="*/ 0 w 528"/>
              <a:gd name="T1" fmla="*/ 0 h 192"/>
              <a:gd name="T2" fmla="*/ 76200 w 528"/>
              <a:gd name="T3" fmla="*/ 304800 h 192"/>
              <a:gd name="T4" fmla="*/ 762000 w 528"/>
              <a:gd name="T5" fmla="*/ 304800 h 192"/>
              <a:gd name="T6" fmla="*/ 838200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7226" name="Rectangle 74"/>
          <p:cNvSpPr>
            <a:spLocks noChangeArrowheads="1"/>
          </p:cNvSpPr>
          <p:nvPr/>
        </p:nvSpPr>
        <p:spPr bwMode="auto">
          <a:xfrm>
            <a:off x="1749425" y="37338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7227" name="Rectangle 75"/>
          <p:cNvSpPr>
            <a:spLocks noChangeArrowheads="1"/>
          </p:cNvSpPr>
          <p:nvPr/>
        </p:nvSpPr>
        <p:spPr bwMode="auto">
          <a:xfrm>
            <a:off x="4057650" y="44323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7228" name="Rectangle 76"/>
          <p:cNvSpPr>
            <a:spLocks noChangeArrowheads="1"/>
          </p:cNvSpPr>
          <p:nvPr/>
        </p:nvSpPr>
        <p:spPr bwMode="auto">
          <a:xfrm>
            <a:off x="4057650" y="5211763"/>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7229" name="Freeform 77"/>
          <p:cNvSpPr>
            <a:spLocks/>
          </p:cNvSpPr>
          <p:nvPr/>
        </p:nvSpPr>
        <p:spPr bwMode="auto">
          <a:xfrm>
            <a:off x="4111625" y="4343400"/>
            <a:ext cx="304800" cy="1219200"/>
          </a:xfrm>
          <a:custGeom>
            <a:avLst/>
            <a:gdLst>
              <a:gd name="T0" fmla="*/ 0 w 192"/>
              <a:gd name="T1" fmla="*/ 0 h 768"/>
              <a:gd name="T2" fmla="*/ 0 w 192"/>
              <a:gd name="T3" fmla="*/ 1219200 h 768"/>
              <a:gd name="T4" fmla="*/ 304800 w 192"/>
              <a:gd name="T5" fmla="*/ 1066800 h 768"/>
              <a:gd name="T6" fmla="*/ 304800 w 192"/>
              <a:gd name="T7" fmla="*/ 152400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grpSp>
        <p:nvGrpSpPr>
          <p:cNvPr id="7230" name="Group 78"/>
          <p:cNvGrpSpPr>
            <a:grpSpLocks/>
          </p:cNvGrpSpPr>
          <p:nvPr/>
        </p:nvGrpSpPr>
        <p:grpSpPr bwMode="auto">
          <a:xfrm>
            <a:off x="4921250" y="3733800"/>
            <a:ext cx="485775" cy="1143000"/>
            <a:chOff x="4009" y="2304"/>
            <a:chExt cx="306" cy="720"/>
          </a:xfrm>
        </p:grpSpPr>
        <p:sp>
          <p:nvSpPr>
            <p:cNvPr id="7252" name="Rectangle 79"/>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7253" name="Rectangle 80"/>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7254" name="Freeform 81"/>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7231" name="Line 82"/>
          <p:cNvSpPr>
            <a:spLocks noChangeShapeType="1"/>
          </p:cNvSpPr>
          <p:nvPr/>
        </p:nvSpPr>
        <p:spPr bwMode="auto">
          <a:xfrm>
            <a:off x="1978025" y="26670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32" name="Line 83"/>
          <p:cNvSpPr>
            <a:spLocks noChangeShapeType="1"/>
          </p:cNvSpPr>
          <p:nvPr/>
        </p:nvSpPr>
        <p:spPr bwMode="auto">
          <a:xfrm>
            <a:off x="2359025" y="26670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33" name="Freeform 84"/>
          <p:cNvSpPr>
            <a:spLocks/>
          </p:cNvSpPr>
          <p:nvPr/>
        </p:nvSpPr>
        <p:spPr bwMode="auto">
          <a:xfrm>
            <a:off x="1444625" y="2438400"/>
            <a:ext cx="304800" cy="533400"/>
          </a:xfrm>
          <a:custGeom>
            <a:avLst/>
            <a:gdLst>
              <a:gd name="T0" fmla="*/ 0 w 192"/>
              <a:gd name="T1" fmla="*/ 0 h 336"/>
              <a:gd name="T2" fmla="*/ 0 w 192"/>
              <a:gd name="T3" fmla="*/ 533400 h 336"/>
              <a:gd name="T4" fmla="*/ 304800 w 192"/>
              <a:gd name="T5" fmla="*/ 5334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34" name="Line 85"/>
          <p:cNvSpPr>
            <a:spLocks noChangeShapeType="1"/>
          </p:cNvSpPr>
          <p:nvPr/>
        </p:nvSpPr>
        <p:spPr bwMode="auto">
          <a:xfrm>
            <a:off x="1901825" y="35052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35" name="Line 86"/>
          <p:cNvSpPr>
            <a:spLocks noChangeShapeType="1"/>
          </p:cNvSpPr>
          <p:nvPr/>
        </p:nvSpPr>
        <p:spPr bwMode="auto">
          <a:xfrm>
            <a:off x="2206625" y="31242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36" name="Line 87"/>
          <p:cNvSpPr>
            <a:spLocks noChangeShapeType="1"/>
          </p:cNvSpPr>
          <p:nvPr/>
        </p:nvSpPr>
        <p:spPr bwMode="auto">
          <a:xfrm>
            <a:off x="2587625" y="34290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37" name="Line 88"/>
          <p:cNvSpPr>
            <a:spLocks noChangeShapeType="1"/>
          </p:cNvSpPr>
          <p:nvPr/>
        </p:nvSpPr>
        <p:spPr bwMode="auto">
          <a:xfrm>
            <a:off x="2968625" y="34290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38" name="Rectangle 89"/>
          <p:cNvSpPr>
            <a:spLocks noChangeArrowheads="1"/>
          </p:cNvSpPr>
          <p:nvPr/>
        </p:nvSpPr>
        <p:spPr bwMode="auto">
          <a:xfrm>
            <a:off x="2762250" y="33528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7239" name="Line 90"/>
          <p:cNvSpPr>
            <a:spLocks noChangeShapeType="1"/>
          </p:cNvSpPr>
          <p:nvPr/>
        </p:nvSpPr>
        <p:spPr bwMode="auto">
          <a:xfrm>
            <a:off x="3197225" y="40386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0" name="Line 91"/>
          <p:cNvSpPr>
            <a:spLocks noChangeShapeType="1"/>
          </p:cNvSpPr>
          <p:nvPr/>
        </p:nvSpPr>
        <p:spPr bwMode="auto">
          <a:xfrm flipH="1">
            <a:off x="5254625" y="3581400"/>
            <a:ext cx="3175" cy="3429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1" name="Line 92"/>
          <p:cNvSpPr>
            <a:spLocks noChangeShapeType="1"/>
          </p:cNvSpPr>
          <p:nvPr/>
        </p:nvSpPr>
        <p:spPr bwMode="auto">
          <a:xfrm>
            <a:off x="3197225" y="45720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2" name="Line 93"/>
          <p:cNvSpPr>
            <a:spLocks noChangeShapeType="1"/>
          </p:cNvSpPr>
          <p:nvPr/>
        </p:nvSpPr>
        <p:spPr bwMode="auto">
          <a:xfrm>
            <a:off x="4416425" y="47244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3" name="Line 94"/>
          <p:cNvSpPr>
            <a:spLocks noChangeShapeType="1"/>
          </p:cNvSpPr>
          <p:nvPr/>
        </p:nvSpPr>
        <p:spPr bwMode="auto">
          <a:xfrm>
            <a:off x="3425825" y="54102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4" name="Line 95"/>
          <p:cNvSpPr>
            <a:spLocks noChangeShapeType="1"/>
          </p:cNvSpPr>
          <p:nvPr/>
        </p:nvSpPr>
        <p:spPr bwMode="auto">
          <a:xfrm>
            <a:off x="2359025" y="54102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5" name="Line 96"/>
          <p:cNvSpPr>
            <a:spLocks noChangeShapeType="1"/>
          </p:cNvSpPr>
          <p:nvPr/>
        </p:nvSpPr>
        <p:spPr bwMode="auto">
          <a:xfrm flipH="1">
            <a:off x="1978025" y="45720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46" name="Line 97"/>
          <p:cNvSpPr>
            <a:spLocks noChangeShapeType="1"/>
          </p:cNvSpPr>
          <p:nvPr/>
        </p:nvSpPr>
        <p:spPr bwMode="auto">
          <a:xfrm>
            <a:off x="2054225" y="45720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47" name="Line 98"/>
          <p:cNvSpPr>
            <a:spLocks noChangeShapeType="1"/>
          </p:cNvSpPr>
          <p:nvPr/>
        </p:nvSpPr>
        <p:spPr bwMode="auto">
          <a:xfrm>
            <a:off x="2054225" y="47244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7248" name="Line 99"/>
          <p:cNvSpPr>
            <a:spLocks noChangeShapeType="1"/>
          </p:cNvSpPr>
          <p:nvPr/>
        </p:nvSpPr>
        <p:spPr bwMode="auto">
          <a:xfrm flipV="1">
            <a:off x="4264025" y="54864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7249" name="Line 100"/>
          <p:cNvSpPr>
            <a:spLocks noChangeShapeType="1"/>
          </p:cNvSpPr>
          <p:nvPr/>
        </p:nvSpPr>
        <p:spPr bwMode="auto">
          <a:xfrm flipH="1">
            <a:off x="5635625" y="41910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7250" name="Rectangle 101"/>
          <p:cNvSpPr>
            <a:spLocks noChangeArrowheads="1"/>
          </p:cNvSpPr>
          <p:nvPr/>
        </p:nvSpPr>
        <p:spPr bwMode="auto">
          <a:xfrm>
            <a:off x="730250" y="20574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RegDst</a:t>
            </a:r>
          </a:p>
        </p:txBody>
      </p:sp>
      <p:sp>
        <p:nvSpPr>
          <p:cNvPr id="7251" name="Freeform 102"/>
          <p:cNvSpPr>
            <a:spLocks/>
          </p:cNvSpPr>
          <p:nvPr/>
        </p:nvSpPr>
        <p:spPr bwMode="auto">
          <a:xfrm>
            <a:off x="1216025" y="4191000"/>
            <a:ext cx="4648200" cy="1981200"/>
          </a:xfrm>
          <a:custGeom>
            <a:avLst/>
            <a:gdLst>
              <a:gd name="T0" fmla="*/ 4191000 w 2928"/>
              <a:gd name="T1" fmla="*/ 76200 h 1248"/>
              <a:gd name="T2" fmla="*/ 4648200 w 2928"/>
              <a:gd name="T3" fmla="*/ 76200 h 1248"/>
              <a:gd name="T4" fmla="*/ 4648200 w 2928"/>
              <a:gd name="T5" fmla="*/ 1981200 h 1248"/>
              <a:gd name="T6" fmla="*/ 0 w 2928"/>
              <a:gd name="T7" fmla="*/ 1981200 h 1248"/>
              <a:gd name="T8" fmla="*/ 0 w 2928"/>
              <a:gd name="T9" fmla="*/ 0 h 1248"/>
              <a:gd name="T10" fmla="*/ 533400 w 2928"/>
              <a:gd name="T11" fmla="*/ 0 h 1248"/>
              <a:gd name="T12" fmla="*/ 0 60000 65536"/>
              <a:gd name="T13" fmla="*/ 0 60000 65536"/>
              <a:gd name="T14" fmla="*/ 0 60000 65536"/>
              <a:gd name="T15" fmla="*/ 0 60000 65536"/>
              <a:gd name="T16" fmla="*/ 0 60000 65536"/>
              <a:gd name="T17" fmla="*/ 0 60000 65536"/>
              <a:gd name="T18" fmla="*/ 0 w 2928"/>
              <a:gd name="T19" fmla="*/ 0 h 1248"/>
              <a:gd name="T20" fmla="*/ 2928 w 2928"/>
              <a:gd name="T21" fmla="*/ 1248 h 1248"/>
            </a:gdLst>
            <a:ahLst/>
            <a:cxnLst>
              <a:cxn ang="T12">
                <a:pos x="T0" y="T1"/>
              </a:cxn>
              <a:cxn ang="T13">
                <a:pos x="T2" y="T3"/>
              </a:cxn>
              <a:cxn ang="T14">
                <a:pos x="T4" y="T5"/>
              </a:cxn>
              <a:cxn ang="T15">
                <a:pos x="T6" y="T7"/>
              </a:cxn>
              <a:cxn ang="T16">
                <a:pos x="T8" y="T9"/>
              </a:cxn>
              <a:cxn ang="T17">
                <a:pos x="T10" y="T11"/>
              </a:cxn>
            </a:cxnLst>
            <a:rect l="T18" t="T19" r="T20" b="T21"/>
            <a:pathLst>
              <a:path w="2928" h="1248">
                <a:moveTo>
                  <a:pt x="2640" y="48"/>
                </a:moveTo>
                <a:lnTo>
                  <a:pt x="2928" y="48"/>
                </a:lnTo>
                <a:lnTo>
                  <a:pt x="2928" y="1248"/>
                </a:lnTo>
                <a:lnTo>
                  <a:pt x="0" y="1248"/>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09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918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00100" y="228600"/>
            <a:ext cx="4070350" cy="474663"/>
          </a:xfrm>
          <a:noFill/>
        </p:spPr>
        <p:txBody>
          <a:bodyPr/>
          <a:lstStyle/>
          <a:p>
            <a:r>
              <a:rPr lang="en-US"/>
              <a:t>3d: Load Operations</a:t>
            </a:r>
          </a:p>
        </p:txBody>
      </p:sp>
      <p:sp>
        <p:nvSpPr>
          <p:cNvPr id="8195" name="Rectangle 3"/>
          <p:cNvSpPr>
            <a:spLocks noGrp="1" noChangeArrowheads="1"/>
          </p:cNvSpPr>
          <p:nvPr>
            <p:ph type="body" idx="1"/>
          </p:nvPr>
        </p:nvSpPr>
        <p:spPr>
          <a:xfrm>
            <a:off x="533400" y="762000"/>
            <a:ext cx="8191500" cy="781050"/>
          </a:xfrm>
          <a:noFill/>
        </p:spPr>
        <p:txBody>
          <a:bodyPr/>
          <a:lstStyle/>
          <a:p>
            <a:r>
              <a:rPr lang="en-US"/>
              <a:t>R[</a:t>
            </a:r>
            <a:r>
              <a:rPr lang="en-US" u="sng">
                <a:solidFill>
                  <a:schemeClr val="accent1"/>
                </a:solidFill>
              </a:rPr>
              <a:t>rt</a:t>
            </a:r>
            <a:r>
              <a:rPr lang="en-US"/>
              <a:t>] = Mem[R[rs] + SignExt[imm16]]	Example: </a:t>
            </a:r>
            <a:r>
              <a:rPr lang="en-US">
                <a:latin typeface="Courier New" charset="0"/>
              </a:rPr>
              <a:t>lw rt,rs,imm16</a:t>
            </a:r>
            <a:endParaRPr lang="en-US"/>
          </a:p>
        </p:txBody>
      </p:sp>
      <p:grpSp>
        <p:nvGrpSpPr>
          <p:cNvPr id="8196" name="Group 4"/>
          <p:cNvGrpSpPr>
            <a:grpSpLocks/>
          </p:cNvGrpSpPr>
          <p:nvPr/>
        </p:nvGrpSpPr>
        <p:grpSpPr bwMode="auto">
          <a:xfrm>
            <a:off x="1676400" y="1471613"/>
            <a:ext cx="5949950" cy="942975"/>
            <a:chOff x="1043" y="794"/>
            <a:chExt cx="3748" cy="594"/>
          </a:xfrm>
        </p:grpSpPr>
        <p:sp>
          <p:nvSpPr>
            <p:cNvPr id="8262" name="Rectangle 5"/>
            <p:cNvSpPr>
              <a:spLocks noChangeArrowheads="1"/>
            </p:cNvSpPr>
            <p:nvPr/>
          </p:nvSpPr>
          <p:spPr bwMode="auto">
            <a:xfrm>
              <a:off x="1108" y="99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8263" name="Group 6"/>
            <p:cNvGrpSpPr>
              <a:grpSpLocks/>
            </p:cNvGrpSpPr>
            <p:nvPr/>
          </p:nvGrpSpPr>
          <p:grpSpPr bwMode="auto">
            <a:xfrm>
              <a:off x="1104" y="986"/>
              <a:ext cx="624" cy="210"/>
              <a:chOff x="1104" y="986"/>
              <a:chExt cx="624" cy="210"/>
            </a:xfrm>
          </p:grpSpPr>
          <p:sp>
            <p:nvSpPr>
              <p:cNvPr id="8281" name="Rectangle 7"/>
              <p:cNvSpPr>
                <a:spLocks noChangeArrowheads="1"/>
              </p:cNvSpPr>
              <p:nvPr/>
            </p:nvSpPr>
            <p:spPr bwMode="auto">
              <a:xfrm>
                <a:off x="1104" y="99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8282" name="Rectangle 8"/>
              <p:cNvSpPr>
                <a:spLocks noChangeArrowheads="1"/>
              </p:cNvSpPr>
              <p:nvPr/>
            </p:nvSpPr>
            <p:spPr bwMode="auto">
              <a:xfrm>
                <a:off x="1286" y="98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8264" name="Group 9"/>
            <p:cNvGrpSpPr>
              <a:grpSpLocks/>
            </p:cNvGrpSpPr>
            <p:nvPr/>
          </p:nvGrpSpPr>
          <p:grpSpPr bwMode="auto">
            <a:xfrm>
              <a:off x="1736" y="986"/>
              <a:ext cx="580" cy="210"/>
              <a:chOff x="1736" y="986"/>
              <a:chExt cx="580" cy="210"/>
            </a:xfrm>
          </p:grpSpPr>
          <p:sp>
            <p:nvSpPr>
              <p:cNvPr id="8279" name="Rectangle 10"/>
              <p:cNvSpPr>
                <a:spLocks noChangeArrowheads="1"/>
              </p:cNvSpPr>
              <p:nvPr/>
            </p:nvSpPr>
            <p:spPr bwMode="auto">
              <a:xfrm>
                <a:off x="1736" y="99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8280" name="Rectangle 11"/>
              <p:cNvSpPr>
                <a:spLocks noChangeArrowheads="1"/>
              </p:cNvSpPr>
              <p:nvPr/>
            </p:nvSpPr>
            <p:spPr bwMode="auto">
              <a:xfrm>
                <a:off x="1901" y="986"/>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8265" name="Group 12"/>
            <p:cNvGrpSpPr>
              <a:grpSpLocks/>
            </p:cNvGrpSpPr>
            <p:nvPr/>
          </p:nvGrpSpPr>
          <p:grpSpPr bwMode="auto">
            <a:xfrm>
              <a:off x="2324" y="986"/>
              <a:ext cx="579" cy="210"/>
              <a:chOff x="2324" y="986"/>
              <a:chExt cx="579" cy="210"/>
            </a:xfrm>
          </p:grpSpPr>
          <p:sp>
            <p:nvSpPr>
              <p:cNvPr id="8277" name="Rectangle 13"/>
              <p:cNvSpPr>
                <a:spLocks noChangeArrowheads="1"/>
              </p:cNvSpPr>
              <p:nvPr/>
            </p:nvSpPr>
            <p:spPr bwMode="auto">
              <a:xfrm>
                <a:off x="2324" y="99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8278" name="Rectangle 14"/>
              <p:cNvSpPr>
                <a:spLocks noChangeArrowheads="1"/>
              </p:cNvSpPr>
              <p:nvPr/>
            </p:nvSpPr>
            <p:spPr bwMode="auto">
              <a:xfrm>
                <a:off x="2488" y="986"/>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8266" name="Rectangle 15"/>
            <p:cNvSpPr>
              <a:spLocks noChangeArrowheads="1"/>
            </p:cNvSpPr>
            <p:nvPr/>
          </p:nvSpPr>
          <p:spPr bwMode="auto">
            <a:xfrm>
              <a:off x="2911" y="99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8267" name="Rectangle 16"/>
            <p:cNvSpPr>
              <a:spLocks noChangeArrowheads="1"/>
            </p:cNvSpPr>
            <p:nvPr/>
          </p:nvSpPr>
          <p:spPr bwMode="auto">
            <a:xfrm>
              <a:off x="3222" y="986"/>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8268" name="Rectangle 17"/>
            <p:cNvSpPr>
              <a:spLocks noChangeArrowheads="1"/>
            </p:cNvSpPr>
            <p:nvPr/>
          </p:nvSpPr>
          <p:spPr bwMode="auto">
            <a:xfrm>
              <a:off x="4613" y="79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8269" name="Rectangle 18"/>
            <p:cNvSpPr>
              <a:spLocks noChangeArrowheads="1"/>
            </p:cNvSpPr>
            <p:nvPr/>
          </p:nvSpPr>
          <p:spPr bwMode="auto">
            <a:xfrm>
              <a:off x="2715"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8270" name="Rectangle 19"/>
            <p:cNvSpPr>
              <a:spLocks noChangeArrowheads="1"/>
            </p:cNvSpPr>
            <p:nvPr/>
          </p:nvSpPr>
          <p:spPr bwMode="auto">
            <a:xfrm>
              <a:off x="2127"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8271" name="Rectangle 20"/>
            <p:cNvSpPr>
              <a:spLocks noChangeArrowheads="1"/>
            </p:cNvSpPr>
            <p:nvPr/>
          </p:nvSpPr>
          <p:spPr bwMode="auto">
            <a:xfrm>
              <a:off x="1539"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8272" name="Rectangle 21"/>
            <p:cNvSpPr>
              <a:spLocks noChangeArrowheads="1"/>
            </p:cNvSpPr>
            <p:nvPr/>
          </p:nvSpPr>
          <p:spPr bwMode="auto">
            <a:xfrm>
              <a:off x="1043"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8273" name="Rectangle 22"/>
            <p:cNvSpPr>
              <a:spLocks noChangeArrowheads="1"/>
            </p:cNvSpPr>
            <p:nvPr/>
          </p:nvSpPr>
          <p:spPr bwMode="auto">
            <a:xfrm>
              <a:off x="1268"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8274" name="Rectangle 23"/>
            <p:cNvSpPr>
              <a:spLocks noChangeArrowheads="1"/>
            </p:cNvSpPr>
            <p:nvPr/>
          </p:nvSpPr>
          <p:spPr bwMode="auto">
            <a:xfrm>
              <a:off x="3573" y="1178"/>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8275" name="Rectangle 24"/>
            <p:cNvSpPr>
              <a:spLocks noChangeArrowheads="1"/>
            </p:cNvSpPr>
            <p:nvPr/>
          </p:nvSpPr>
          <p:spPr bwMode="auto">
            <a:xfrm>
              <a:off x="2443"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8276" name="Rectangle 25"/>
            <p:cNvSpPr>
              <a:spLocks noChangeArrowheads="1"/>
            </p:cNvSpPr>
            <p:nvPr/>
          </p:nvSpPr>
          <p:spPr bwMode="auto">
            <a:xfrm>
              <a:off x="1856"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grpSp>
      <p:sp>
        <p:nvSpPr>
          <p:cNvPr id="8197" name="Rectangle 26"/>
          <p:cNvSpPr>
            <a:spLocks noChangeArrowheads="1"/>
          </p:cNvSpPr>
          <p:nvPr/>
        </p:nvSpPr>
        <p:spPr bwMode="auto">
          <a:xfrm>
            <a:off x="6550025" y="41910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8198" name="Rectangle 27"/>
          <p:cNvSpPr>
            <a:spLocks noChangeArrowheads="1"/>
          </p:cNvSpPr>
          <p:nvPr/>
        </p:nvSpPr>
        <p:spPr bwMode="auto">
          <a:xfrm>
            <a:off x="5867400" y="3429000"/>
            <a:ext cx="1039813"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p>
        </p:txBody>
      </p:sp>
      <p:sp>
        <p:nvSpPr>
          <p:cNvPr id="8199" name="Rectangle 28"/>
          <p:cNvSpPr>
            <a:spLocks noChangeArrowheads="1"/>
          </p:cNvSpPr>
          <p:nvPr/>
        </p:nvSpPr>
        <p:spPr bwMode="auto">
          <a:xfrm>
            <a:off x="2663825" y="50292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8200" name="Rectangle 29"/>
          <p:cNvSpPr>
            <a:spLocks noChangeArrowheads="1"/>
          </p:cNvSpPr>
          <p:nvPr/>
        </p:nvSpPr>
        <p:spPr bwMode="auto">
          <a:xfrm>
            <a:off x="2241550" y="34290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8201" name="Line 30"/>
          <p:cNvSpPr>
            <a:spLocks noChangeShapeType="1"/>
          </p:cNvSpPr>
          <p:nvPr/>
        </p:nvSpPr>
        <p:spPr bwMode="auto">
          <a:xfrm flipH="1">
            <a:off x="2428875" y="44434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02" name="Rectangle 31"/>
          <p:cNvSpPr>
            <a:spLocks noChangeArrowheads="1"/>
          </p:cNvSpPr>
          <p:nvPr/>
        </p:nvSpPr>
        <p:spPr bwMode="auto">
          <a:xfrm>
            <a:off x="2281238" y="4543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8203" name="Line 32"/>
          <p:cNvSpPr>
            <a:spLocks noChangeShapeType="1"/>
          </p:cNvSpPr>
          <p:nvPr/>
        </p:nvSpPr>
        <p:spPr bwMode="auto">
          <a:xfrm flipH="1">
            <a:off x="5254625" y="42672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04" name="Rectangle 33"/>
          <p:cNvSpPr>
            <a:spLocks noChangeArrowheads="1"/>
          </p:cNvSpPr>
          <p:nvPr/>
        </p:nvSpPr>
        <p:spPr bwMode="auto">
          <a:xfrm>
            <a:off x="5102225" y="39624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8205" name="Rectangle 34"/>
          <p:cNvSpPr>
            <a:spLocks noChangeArrowheads="1"/>
          </p:cNvSpPr>
          <p:nvPr/>
        </p:nvSpPr>
        <p:spPr bwMode="auto">
          <a:xfrm>
            <a:off x="4308475" y="39624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8206" name="Line 35"/>
          <p:cNvSpPr>
            <a:spLocks noChangeShapeType="1"/>
          </p:cNvSpPr>
          <p:nvPr/>
        </p:nvSpPr>
        <p:spPr bwMode="auto">
          <a:xfrm flipV="1">
            <a:off x="4568825" y="4800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07" name="Rectangle 36"/>
          <p:cNvSpPr>
            <a:spLocks noChangeArrowheads="1"/>
          </p:cNvSpPr>
          <p:nvPr/>
        </p:nvSpPr>
        <p:spPr bwMode="auto">
          <a:xfrm>
            <a:off x="4413250" y="49244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8208" name="Rectangle 37"/>
          <p:cNvSpPr>
            <a:spLocks noChangeArrowheads="1"/>
          </p:cNvSpPr>
          <p:nvPr/>
        </p:nvSpPr>
        <p:spPr bwMode="auto">
          <a:xfrm>
            <a:off x="4340225" y="44958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8209" name="Line 38"/>
          <p:cNvSpPr>
            <a:spLocks noChangeShapeType="1"/>
          </p:cNvSpPr>
          <p:nvPr/>
        </p:nvSpPr>
        <p:spPr bwMode="auto">
          <a:xfrm flipV="1">
            <a:off x="3959225" y="3806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10" name="Line 39"/>
          <p:cNvSpPr>
            <a:spLocks noChangeShapeType="1"/>
          </p:cNvSpPr>
          <p:nvPr/>
        </p:nvSpPr>
        <p:spPr bwMode="auto">
          <a:xfrm flipV="1">
            <a:off x="3209925" y="3806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11" name="Rectangle 40"/>
          <p:cNvSpPr>
            <a:spLocks noChangeArrowheads="1"/>
          </p:cNvSpPr>
          <p:nvPr/>
        </p:nvSpPr>
        <p:spPr bwMode="auto">
          <a:xfrm>
            <a:off x="3067050" y="3657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8212" name="Line 41"/>
          <p:cNvSpPr>
            <a:spLocks noChangeShapeType="1"/>
          </p:cNvSpPr>
          <p:nvPr/>
        </p:nvSpPr>
        <p:spPr bwMode="auto">
          <a:xfrm flipV="1">
            <a:off x="3590925" y="38068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13" name="Rectangle 42"/>
          <p:cNvSpPr>
            <a:spLocks noChangeArrowheads="1"/>
          </p:cNvSpPr>
          <p:nvPr/>
        </p:nvSpPr>
        <p:spPr bwMode="auto">
          <a:xfrm>
            <a:off x="3425825" y="3657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8214" name="Rectangle 43"/>
          <p:cNvSpPr>
            <a:spLocks noChangeArrowheads="1"/>
          </p:cNvSpPr>
          <p:nvPr/>
        </p:nvSpPr>
        <p:spPr bwMode="auto">
          <a:xfrm>
            <a:off x="3005138" y="40338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8215" name="Rectangle 44"/>
          <p:cNvSpPr>
            <a:spLocks noChangeArrowheads="1"/>
          </p:cNvSpPr>
          <p:nvPr/>
        </p:nvSpPr>
        <p:spPr bwMode="auto">
          <a:xfrm>
            <a:off x="3462338" y="40338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8216" name="Rectangle 45"/>
          <p:cNvSpPr>
            <a:spLocks noChangeArrowheads="1"/>
          </p:cNvSpPr>
          <p:nvPr/>
        </p:nvSpPr>
        <p:spPr bwMode="auto">
          <a:xfrm>
            <a:off x="3843338" y="40338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8217" name="Rectangle 46"/>
          <p:cNvSpPr>
            <a:spLocks noChangeArrowheads="1"/>
          </p:cNvSpPr>
          <p:nvPr/>
        </p:nvSpPr>
        <p:spPr bwMode="auto">
          <a:xfrm>
            <a:off x="3005138" y="44196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8218" name="Rectangle 47"/>
          <p:cNvSpPr>
            <a:spLocks noChangeArrowheads="1"/>
          </p:cNvSpPr>
          <p:nvPr/>
        </p:nvSpPr>
        <p:spPr bwMode="auto">
          <a:xfrm>
            <a:off x="3425825" y="34290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8219" name="Rectangle 48"/>
          <p:cNvSpPr>
            <a:spLocks noChangeArrowheads="1"/>
          </p:cNvSpPr>
          <p:nvPr/>
        </p:nvSpPr>
        <p:spPr bwMode="auto">
          <a:xfrm>
            <a:off x="3257550" y="2667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8220" name="Rectangle 49"/>
          <p:cNvSpPr>
            <a:spLocks noChangeArrowheads="1"/>
          </p:cNvSpPr>
          <p:nvPr/>
        </p:nvSpPr>
        <p:spPr bwMode="auto">
          <a:xfrm>
            <a:off x="3806825" y="34290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8221" name="Rectangle 50"/>
          <p:cNvSpPr>
            <a:spLocks noChangeArrowheads="1"/>
          </p:cNvSpPr>
          <p:nvPr/>
        </p:nvSpPr>
        <p:spPr bwMode="auto">
          <a:xfrm>
            <a:off x="2825750" y="26670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8222" name="Rectangle 51"/>
          <p:cNvSpPr>
            <a:spLocks noChangeArrowheads="1"/>
          </p:cNvSpPr>
          <p:nvPr/>
        </p:nvSpPr>
        <p:spPr bwMode="auto">
          <a:xfrm>
            <a:off x="4137025" y="5283200"/>
            <a:ext cx="355600" cy="1041400"/>
          </a:xfrm>
          <a:prstGeom prst="rect">
            <a:avLst/>
          </a:prstGeom>
          <a:noFill/>
          <a:ln w="25400">
            <a:solidFill>
              <a:schemeClr val="accent2"/>
            </a:solidFill>
            <a:miter lim="800000"/>
            <a:headEnd/>
            <a:tailEnd/>
          </a:ln>
        </p:spPr>
        <p:txBody>
          <a:bodyPr wrap="none" anchor="ctr">
            <a:prstTxWarp prst="textNoShape">
              <a:avLst/>
            </a:prstTxWarp>
          </a:bodyPr>
          <a:lstStyle/>
          <a:p>
            <a:endParaRPr lang="en-US"/>
          </a:p>
        </p:txBody>
      </p:sp>
      <p:sp>
        <p:nvSpPr>
          <p:cNvPr id="8223" name="Rectangle 52"/>
          <p:cNvSpPr>
            <a:spLocks noChangeArrowheads="1"/>
          </p:cNvSpPr>
          <p:nvPr/>
        </p:nvSpPr>
        <p:spPr bwMode="auto">
          <a:xfrm rot="5400000">
            <a:off x="3829844" y="5585619"/>
            <a:ext cx="9937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ZeroExt</a:t>
            </a:r>
            <a:endParaRPr lang="en-US" sz="2000" b="1">
              <a:solidFill>
                <a:schemeClr val="tx1"/>
              </a:solidFill>
              <a:latin typeface="Times" charset="0"/>
            </a:endParaRPr>
          </a:p>
        </p:txBody>
      </p:sp>
      <p:sp>
        <p:nvSpPr>
          <p:cNvPr id="8224" name="Rectangle 53"/>
          <p:cNvSpPr>
            <a:spLocks noChangeArrowheads="1"/>
          </p:cNvSpPr>
          <p:nvPr/>
        </p:nvSpPr>
        <p:spPr bwMode="auto">
          <a:xfrm>
            <a:off x="4645025" y="5762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8225" name="Line 54"/>
          <p:cNvSpPr>
            <a:spLocks noChangeShapeType="1"/>
          </p:cNvSpPr>
          <p:nvPr/>
        </p:nvSpPr>
        <p:spPr bwMode="auto">
          <a:xfrm flipH="1">
            <a:off x="4797425" y="56610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26" name="Line 55"/>
          <p:cNvSpPr>
            <a:spLocks noChangeShapeType="1"/>
          </p:cNvSpPr>
          <p:nvPr/>
        </p:nvSpPr>
        <p:spPr bwMode="auto">
          <a:xfrm flipH="1">
            <a:off x="3717925" y="56626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27" name="Rectangle 56"/>
          <p:cNvSpPr>
            <a:spLocks noChangeArrowheads="1"/>
          </p:cNvSpPr>
          <p:nvPr/>
        </p:nvSpPr>
        <p:spPr bwMode="auto">
          <a:xfrm>
            <a:off x="3502025" y="57626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8228" name="Rectangle 57"/>
          <p:cNvSpPr>
            <a:spLocks noChangeArrowheads="1"/>
          </p:cNvSpPr>
          <p:nvPr/>
        </p:nvSpPr>
        <p:spPr bwMode="auto">
          <a:xfrm>
            <a:off x="2587625" y="54864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8229" name="Rectangle 58"/>
          <p:cNvSpPr>
            <a:spLocks noChangeArrowheads="1"/>
          </p:cNvSpPr>
          <p:nvPr/>
        </p:nvSpPr>
        <p:spPr bwMode="auto">
          <a:xfrm>
            <a:off x="5407025" y="59436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ALUSrc</a:t>
            </a:r>
          </a:p>
        </p:txBody>
      </p:sp>
      <p:sp>
        <p:nvSpPr>
          <p:cNvPr id="8230" name="Rectangle 59"/>
          <p:cNvSpPr>
            <a:spLocks noChangeArrowheads="1"/>
          </p:cNvSpPr>
          <p:nvPr/>
        </p:nvSpPr>
        <p:spPr bwMode="auto">
          <a:xfrm>
            <a:off x="3273425" y="3095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8231" name="Rectangle 60"/>
          <p:cNvSpPr>
            <a:spLocks noChangeArrowheads="1"/>
          </p:cNvSpPr>
          <p:nvPr/>
        </p:nvSpPr>
        <p:spPr bwMode="auto">
          <a:xfrm>
            <a:off x="2892425" y="3095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8232" name="Freeform 61"/>
          <p:cNvSpPr>
            <a:spLocks/>
          </p:cNvSpPr>
          <p:nvPr/>
        </p:nvSpPr>
        <p:spPr bwMode="auto">
          <a:xfrm>
            <a:off x="2816225" y="3124200"/>
            <a:ext cx="838200" cy="304800"/>
          </a:xfrm>
          <a:custGeom>
            <a:avLst/>
            <a:gdLst>
              <a:gd name="T0" fmla="*/ 0 w 528"/>
              <a:gd name="T1" fmla="*/ 0 h 192"/>
              <a:gd name="T2" fmla="*/ 76200 w 528"/>
              <a:gd name="T3" fmla="*/ 304800 h 192"/>
              <a:gd name="T4" fmla="*/ 762000 w 528"/>
              <a:gd name="T5" fmla="*/ 304800 h 192"/>
              <a:gd name="T6" fmla="*/ 838200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8233" name="Rectangle 62"/>
          <p:cNvSpPr>
            <a:spLocks noChangeArrowheads="1"/>
          </p:cNvSpPr>
          <p:nvPr/>
        </p:nvSpPr>
        <p:spPr bwMode="auto">
          <a:xfrm>
            <a:off x="2816225" y="40386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8234" name="Rectangle 63"/>
          <p:cNvSpPr>
            <a:spLocks noChangeArrowheads="1"/>
          </p:cNvSpPr>
          <p:nvPr/>
        </p:nvSpPr>
        <p:spPr bwMode="auto">
          <a:xfrm>
            <a:off x="5124450" y="47371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8235" name="Rectangle 64"/>
          <p:cNvSpPr>
            <a:spLocks noChangeArrowheads="1"/>
          </p:cNvSpPr>
          <p:nvPr/>
        </p:nvSpPr>
        <p:spPr bwMode="auto">
          <a:xfrm>
            <a:off x="5124450" y="5516563"/>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8236" name="Freeform 65"/>
          <p:cNvSpPr>
            <a:spLocks/>
          </p:cNvSpPr>
          <p:nvPr/>
        </p:nvSpPr>
        <p:spPr bwMode="auto">
          <a:xfrm>
            <a:off x="5178425" y="4648200"/>
            <a:ext cx="304800" cy="1219200"/>
          </a:xfrm>
          <a:custGeom>
            <a:avLst/>
            <a:gdLst>
              <a:gd name="T0" fmla="*/ 0 w 192"/>
              <a:gd name="T1" fmla="*/ 0 h 768"/>
              <a:gd name="T2" fmla="*/ 0 w 192"/>
              <a:gd name="T3" fmla="*/ 1219200 h 768"/>
              <a:gd name="T4" fmla="*/ 304800 w 192"/>
              <a:gd name="T5" fmla="*/ 1066800 h 768"/>
              <a:gd name="T6" fmla="*/ 304800 w 192"/>
              <a:gd name="T7" fmla="*/ 152400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grpSp>
        <p:nvGrpSpPr>
          <p:cNvPr id="8237" name="Group 66"/>
          <p:cNvGrpSpPr>
            <a:grpSpLocks/>
          </p:cNvGrpSpPr>
          <p:nvPr/>
        </p:nvGrpSpPr>
        <p:grpSpPr bwMode="auto">
          <a:xfrm>
            <a:off x="5988050" y="4038600"/>
            <a:ext cx="485775" cy="1143000"/>
            <a:chOff x="4009" y="2304"/>
            <a:chExt cx="306" cy="720"/>
          </a:xfrm>
        </p:grpSpPr>
        <p:sp>
          <p:nvSpPr>
            <p:cNvPr id="8259" name="Rectangle 67"/>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8260" name="Rectangle 68"/>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8261" name="Freeform 69"/>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8238" name="Line 70"/>
          <p:cNvSpPr>
            <a:spLocks noChangeShapeType="1"/>
          </p:cNvSpPr>
          <p:nvPr/>
        </p:nvSpPr>
        <p:spPr bwMode="auto">
          <a:xfrm>
            <a:off x="3044825" y="2971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39" name="Line 71"/>
          <p:cNvSpPr>
            <a:spLocks noChangeShapeType="1"/>
          </p:cNvSpPr>
          <p:nvPr/>
        </p:nvSpPr>
        <p:spPr bwMode="auto">
          <a:xfrm>
            <a:off x="3425825" y="29718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40" name="Freeform 72"/>
          <p:cNvSpPr>
            <a:spLocks/>
          </p:cNvSpPr>
          <p:nvPr/>
        </p:nvSpPr>
        <p:spPr bwMode="auto">
          <a:xfrm>
            <a:off x="2511425" y="2971800"/>
            <a:ext cx="304800" cy="304800"/>
          </a:xfrm>
          <a:custGeom>
            <a:avLst/>
            <a:gdLst>
              <a:gd name="T0" fmla="*/ 0 w 192"/>
              <a:gd name="T1" fmla="*/ 0 h 336"/>
              <a:gd name="T2" fmla="*/ 0 w 192"/>
              <a:gd name="T3" fmla="*/ 304800 h 336"/>
              <a:gd name="T4" fmla="*/ 304800 w 192"/>
              <a:gd name="T5" fmla="*/ 3048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41" name="Line 73"/>
          <p:cNvSpPr>
            <a:spLocks noChangeShapeType="1"/>
          </p:cNvSpPr>
          <p:nvPr/>
        </p:nvSpPr>
        <p:spPr bwMode="auto">
          <a:xfrm>
            <a:off x="2968625" y="38100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42" name="Line 74"/>
          <p:cNvSpPr>
            <a:spLocks noChangeShapeType="1"/>
          </p:cNvSpPr>
          <p:nvPr/>
        </p:nvSpPr>
        <p:spPr bwMode="auto">
          <a:xfrm>
            <a:off x="3273425" y="34290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43" name="Line 75"/>
          <p:cNvSpPr>
            <a:spLocks noChangeShapeType="1"/>
          </p:cNvSpPr>
          <p:nvPr/>
        </p:nvSpPr>
        <p:spPr bwMode="auto">
          <a:xfrm>
            <a:off x="3654425" y="3733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44" name="Line 76"/>
          <p:cNvSpPr>
            <a:spLocks noChangeShapeType="1"/>
          </p:cNvSpPr>
          <p:nvPr/>
        </p:nvSpPr>
        <p:spPr bwMode="auto">
          <a:xfrm>
            <a:off x="4035425" y="37338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45" name="Rectangle 77"/>
          <p:cNvSpPr>
            <a:spLocks noChangeArrowheads="1"/>
          </p:cNvSpPr>
          <p:nvPr/>
        </p:nvSpPr>
        <p:spPr bwMode="auto">
          <a:xfrm>
            <a:off x="3829050" y="36576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8246" name="Line 78"/>
          <p:cNvSpPr>
            <a:spLocks noChangeShapeType="1"/>
          </p:cNvSpPr>
          <p:nvPr/>
        </p:nvSpPr>
        <p:spPr bwMode="auto">
          <a:xfrm>
            <a:off x="4264025" y="43434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47" name="Line 79"/>
          <p:cNvSpPr>
            <a:spLocks noChangeShapeType="1"/>
          </p:cNvSpPr>
          <p:nvPr/>
        </p:nvSpPr>
        <p:spPr bwMode="auto">
          <a:xfrm flipH="1">
            <a:off x="6321425" y="3886200"/>
            <a:ext cx="3175" cy="3429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48" name="Line 80"/>
          <p:cNvSpPr>
            <a:spLocks noChangeShapeType="1"/>
          </p:cNvSpPr>
          <p:nvPr/>
        </p:nvSpPr>
        <p:spPr bwMode="auto">
          <a:xfrm>
            <a:off x="4264025" y="48768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49" name="Line 81"/>
          <p:cNvSpPr>
            <a:spLocks noChangeShapeType="1"/>
          </p:cNvSpPr>
          <p:nvPr/>
        </p:nvSpPr>
        <p:spPr bwMode="auto">
          <a:xfrm>
            <a:off x="5483225" y="50292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50" name="Line 82"/>
          <p:cNvSpPr>
            <a:spLocks noChangeShapeType="1"/>
          </p:cNvSpPr>
          <p:nvPr/>
        </p:nvSpPr>
        <p:spPr bwMode="auto">
          <a:xfrm>
            <a:off x="4492625" y="5715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51" name="Line 83"/>
          <p:cNvSpPr>
            <a:spLocks noChangeShapeType="1"/>
          </p:cNvSpPr>
          <p:nvPr/>
        </p:nvSpPr>
        <p:spPr bwMode="auto">
          <a:xfrm>
            <a:off x="3425825" y="57150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52" name="Line 84"/>
          <p:cNvSpPr>
            <a:spLocks noChangeShapeType="1"/>
          </p:cNvSpPr>
          <p:nvPr/>
        </p:nvSpPr>
        <p:spPr bwMode="auto">
          <a:xfrm flipH="1">
            <a:off x="3044825" y="4876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53" name="Line 85"/>
          <p:cNvSpPr>
            <a:spLocks noChangeShapeType="1"/>
          </p:cNvSpPr>
          <p:nvPr/>
        </p:nvSpPr>
        <p:spPr bwMode="auto">
          <a:xfrm>
            <a:off x="3121025" y="48768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54" name="Line 86"/>
          <p:cNvSpPr>
            <a:spLocks noChangeShapeType="1"/>
          </p:cNvSpPr>
          <p:nvPr/>
        </p:nvSpPr>
        <p:spPr bwMode="auto">
          <a:xfrm>
            <a:off x="3121025" y="50292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8255" name="Line 87"/>
          <p:cNvSpPr>
            <a:spLocks noChangeShapeType="1"/>
          </p:cNvSpPr>
          <p:nvPr/>
        </p:nvSpPr>
        <p:spPr bwMode="auto">
          <a:xfrm flipV="1">
            <a:off x="5330825" y="5791200"/>
            <a:ext cx="0" cy="3810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8256" name="Line 88"/>
          <p:cNvSpPr>
            <a:spLocks noChangeShapeType="1"/>
          </p:cNvSpPr>
          <p:nvPr/>
        </p:nvSpPr>
        <p:spPr bwMode="auto">
          <a:xfrm flipH="1">
            <a:off x="6702425" y="44958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8257" name="Rectangle 89"/>
          <p:cNvSpPr>
            <a:spLocks noChangeArrowheads="1"/>
          </p:cNvSpPr>
          <p:nvPr/>
        </p:nvSpPr>
        <p:spPr bwMode="auto">
          <a:xfrm>
            <a:off x="1876425" y="25781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RegDst</a:t>
            </a:r>
          </a:p>
        </p:txBody>
      </p:sp>
      <p:sp>
        <p:nvSpPr>
          <p:cNvPr id="8258" name="Freeform 90"/>
          <p:cNvSpPr>
            <a:spLocks/>
          </p:cNvSpPr>
          <p:nvPr/>
        </p:nvSpPr>
        <p:spPr bwMode="auto">
          <a:xfrm>
            <a:off x="2282825" y="4495800"/>
            <a:ext cx="4648200" cy="1981200"/>
          </a:xfrm>
          <a:custGeom>
            <a:avLst/>
            <a:gdLst>
              <a:gd name="T0" fmla="*/ 4191000 w 2928"/>
              <a:gd name="T1" fmla="*/ 76200 h 1248"/>
              <a:gd name="T2" fmla="*/ 4648200 w 2928"/>
              <a:gd name="T3" fmla="*/ 76200 h 1248"/>
              <a:gd name="T4" fmla="*/ 4648200 w 2928"/>
              <a:gd name="T5" fmla="*/ 1981200 h 1248"/>
              <a:gd name="T6" fmla="*/ 0 w 2928"/>
              <a:gd name="T7" fmla="*/ 1981200 h 1248"/>
              <a:gd name="T8" fmla="*/ 0 w 2928"/>
              <a:gd name="T9" fmla="*/ 0 h 1248"/>
              <a:gd name="T10" fmla="*/ 533400 w 2928"/>
              <a:gd name="T11" fmla="*/ 0 h 1248"/>
              <a:gd name="T12" fmla="*/ 0 60000 65536"/>
              <a:gd name="T13" fmla="*/ 0 60000 65536"/>
              <a:gd name="T14" fmla="*/ 0 60000 65536"/>
              <a:gd name="T15" fmla="*/ 0 60000 65536"/>
              <a:gd name="T16" fmla="*/ 0 60000 65536"/>
              <a:gd name="T17" fmla="*/ 0 60000 65536"/>
              <a:gd name="T18" fmla="*/ 0 w 2928"/>
              <a:gd name="T19" fmla="*/ 0 h 1248"/>
              <a:gd name="T20" fmla="*/ 2928 w 2928"/>
              <a:gd name="T21" fmla="*/ 1248 h 1248"/>
            </a:gdLst>
            <a:ahLst/>
            <a:cxnLst>
              <a:cxn ang="T12">
                <a:pos x="T0" y="T1"/>
              </a:cxn>
              <a:cxn ang="T13">
                <a:pos x="T2" y="T3"/>
              </a:cxn>
              <a:cxn ang="T14">
                <a:pos x="T4" y="T5"/>
              </a:cxn>
              <a:cxn ang="T15">
                <a:pos x="T6" y="T7"/>
              </a:cxn>
              <a:cxn ang="T16">
                <a:pos x="T8" y="T9"/>
              </a:cxn>
              <a:cxn ang="T17">
                <a:pos x="T10" y="T11"/>
              </a:cxn>
            </a:cxnLst>
            <a:rect l="T18" t="T19" r="T20" b="T21"/>
            <a:pathLst>
              <a:path w="2928" h="1248">
                <a:moveTo>
                  <a:pt x="2640" y="48"/>
                </a:moveTo>
                <a:lnTo>
                  <a:pt x="2928" y="48"/>
                </a:lnTo>
                <a:lnTo>
                  <a:pt x="2928" y="1248"/>
                </a:lnTo>
                <a:lnTo>
                  <a:pt x="0" y="1248"/>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00100" y="228600"/>
            <a:ext cx="4070350" cy="474663"/>
          </a:xfrm>
          <a:noFill/>
        </p:spPr>
        <p:txBody>
          <a:bodyPr/>
          <a:lstStyle/>
          <a:p>
            <a:r>
              <a:rPr lang="en-US"/>
              <a:t>3d: Load Operations</a:t>
            </a:r>
          </a:p>
        </p:txBody>
      </p:sp>
      <p:sp>
        <p:nvSpPr>
          <p:cNvPr id="9219" name="Rectangle 3"/>
          <p:cNvSpPr>
            <a:spLocks noGrp="1" noChangeArrowheads="1"/>
          </p:cNvSpPr>
          <p:nvPr>
            <p:ph type="body" idx="1"/>
          </p:nvPr>
        </p:nvSpPr>
        <p:spPr>
          <a:xfrm>
            <a:off x="533400" y="762000"/>
            <a:ext cx="8191500" cy="781050"/>
          </a:xfrm>
          <a:noFill/>
        </p:spPr>
        <p:txBody>
          <a:bodyPr/>
          <a:lstStyle/>
          <a:p>
            <a:r>
              <a:rPr lang="en-US"/>
              <a:t>R[</a:t>
            </a:r>
            <a:r>
              <a:rPr lang="en-US" u="sng">
                <a:solidFill>
                  <a:schemeClr val="accent1"/>
                </a:solidFill>
              </a:rPr>
              <a:t>rt</a:t>
            </a:r>
            <a:r>
              <a:rPr lang="en-US"/>
              <a:t>] = Mem[R[rs] + SignExt[imm16]]	Example: </a:t>
            </a:r>
            <a:r>
              <a:rPr lang="en-US">
                <a:latin typeface="Courier New" charset="0"/>
              </a:rPr>
              <a:t>lw rt,rs,imm16</a:t>
            </a:r>
            <a:endParaRPr lang="en-US"/>
          </a:p>
        </p:txBody>
      </p:sp>
      <p:grpSp>
        <p:nvGrpSpPr>
          <p:cNvPr id="9220" name="Group 4"/>
          <p:cNvGrpSpPr>
            <a:grpSpLocks/>
          </p:cNvGrpSpPr>
          <p:nvPr/>
        </p:nvGrpSpPr>
        <p:grpSpPr bwMode="auto">
          <a:xfrm>
            <a:off x="1676400" y="1471613"/>
            <a:ext cx="5949950" cy="942975"/>
            <a:chOff x="1043" y="794"/>
            <a:chExt cx="3748" cy="594"/>
          </a:xfrm>
        </p:grpSpPr>
        <p:sp>
          <p:nvSpPr>
            <p:cNvPr id="9315" name="Rectangle 5"/>
            <p:cNvSpPr>
              <a:spLocks noChangeArrowheads="1"/>
            </p:cNvSpPr>
            <p:nvPr/>
          </p:nvSpPr>
          <p:spPr bwMode="auto">
            <a:xfrm>
              <a:off x="1108" y="99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9316" name="Group 6"/>
            <p:cNvGrpSpPr>
              <a:grpSpLocks/>
            </p:cNvGrpSpPr>
            <p:nvPr/>
          </p:nvGrpSpPr>
          <p:grpSpPr bwMode="auto">
            <a:xfrm>
              <a:off x="1104" y="986"/>
              <a:ext cx="624" cy="210"/>
              <a:chOff x="1104" y="986"/>
              <a:chExt cx="624" cy="210"/>
            </a:xfrm>
          </p:grpSpPr>
          <p:sp>
            <p:nvSpPr>
              <p:cNvPr id="9334" name="Rectangle 7"/>
              <p:cNvSpPr>
                <a:spLocks noChangeArrowheads="1"/>
              </p:cNvSpPr>
              <p:nvPr/>
            </p:nvSpPr>
            <p:spPr bwMode="auto">
              <a:xfrm>
                <a:off x="1104" y="99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9335" name="Rectangle 8"/>
              <p:cNvSpPr>
                <a:spLocks noChangeArrowheads="1"/>
              </p:cNvSpPr>
              <p:nvPr/>
            </p:nvSpPr>
            <p:spPr bwMode="auto">
              <a:xfrm>
                <a:off x="1286" y="986"/>
                <a:ext cx="24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op</a:t>
                </a:r>
              </a:p>
            </p:txBody>
          </p:sp>
        </p:grpSp>
        <p:grpSp>
          <p:nvGrpSpPr>
            <p:cNvPr id="9317" name="Group 9"/>
            <p:cNvGrpSpPr>
              <a:grpSpLocks/>
            </p:cNvGrpSpPr>
            <p:nvPr/>
          </p:nvGrpSpPr>
          <p:grpSpPr bwMode="auto">
            <a:xfrm>
              <a:off x="1736" y="986"/>
              <a:ext cx="580" cy="210"/>
              <a:chOff x="1736" y="986"/>
              <a:chExt cx="580" cy="210"/>
            </a:xfrm>
          </p:grpSpPr>
          <p:sp>
            <p:nvSpPr>
              <p:cNvPr id="9332" name="Rectangle 10"/>
              <p:cNvSpPr>
                <a:spLocks noChangeArrowheads="1"/>
              </p:cNvSpPr>
              <p:nvPr/>
            </p:nvSpPr>
            <p:spPr bwMode="auto">
              <a:xfrm>
                <a:off x="1736" y="99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9333" name="Rectangle 11"/>
              <p:cNvSpPr>
                <a:spLocks noChangeArrowheads="1"/>
              </p:cNvSpPr>
              <p:nvPr/>
            </p:nvSpPr>
            <p:spPr bwMode="auto">
              <a:xfrm>
                <a:off x="1901" y="986"/>
                <a:ext cx="22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rs</a:t>
                </a:r>
              </a:p>
            </p:txBody>
          </p:sp>
        </p:grpSp>
        <p:grpSp>
          <p:nvGrpSpPr>
            <p:cNvPr id="9318" name="Group 12"/>
            <p:cNvGrpSpPr>
              <a:grpSpLocks/>
            </p:cNvGrpSpPr>
            <p:nvPr/>
          </p:nvGrpSpPr>
          <p:grpSpPr bwMode="auto">
            <a:xfrm>
              <a:off x="2324" y="986"/>
              <a:ext cx="579" cy="210"/>
              <a:chOff x="2324" y="986"/>
              <a:chExt cx="579" cy="210"/>
            </a:xfrm>
          </p:grpSpPr>
          <p:sp>
            <p:nvSpPr>
              <p:cNvPr id="9330" name="Rectangle 13"/>
              <p:cNvSpPr>
                <a:spLocks noChangeArrowheads="1"/>
              </p:cNvSpPr>
              <p:nvPr/>
            </p:nvSpPr>
            <p:spPr bwMode="auto">
              <a:xfrm>
                <a:off x="2324" y="99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9331" name="Rectangle 14"/>
              <p:cNvSpPr>
                <a:spLocks noChangeArrowheads="1"/>
              </p:cNvSpPr>
              <p:nvPr/>
            </p:nvSpPr>
            <p:spPr bwMode="auto">
              <a:xfrm>
                <a:off x="2488" y="986"/>
                <a:ext cx="213"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rt</a:t>
                </a:r>
              </a:p>
            </p:txBody>
          </p:sp>
        </p:grpSp>
        <p:sp>
          <p:nvSpPr>
            <p:cNvPr id="9319" name="Rectangle 15"/>
            <p:cNvSpPr>
              <a:spLocks noChangeArrowheads="1"/>
            </p:cNvSpPr>
            <p:nvPr/>
          </p:nvSpPr>
          <p:spPr bwMode="auto">
            <a:xfrm>
              <a:off x="2911" y="99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9320" name="Rectangle 16"/>
            <p:cNvSpPr>
              <a:spLocks noChangeArrowheads="1"/>
            </p:cNvSpPr>
            <p:nvPr/>
          </p:nvSpPr>
          <p:spPr bwMode="auto">
            <a:xfrm>
              <a:off x="3222" y="986"/>
              <a:ext cx="69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immediate</a:t>
              </a:r>
            </a:p>
          </p:txBody>
        </p:sp>
        <p:sp>
          <p:nvSpPr>
            <p:cNvPr id="9321" name="Rectangle 17"/>
            <p:cNvSpPr>
              <a:spLocks noChangeArrowheads="1"/>
            </p:cNvSpPr>
            <p:nvPr/>
          </p:nvSpPr>
          <p:spPr bwMode="auto">
            <a:xfrm>
              <a:off x="4613" y="794"/>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9322" name="Rectangle 18"/>
            <p:cNvSpPr>
              <a:spLocks noChangeArrowheads="1"/>
            </p:cNvSpPr>
            <p:nvPr/>
          </p:nvSpPr>
          <p:spPr bwMode="auto">
            <a:xfrm>
              <a:off x="2715"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9323" name="Rectangle 19"/>
            <p:cNvSpPr>
              <a:spLocks noChangeArrowheads="1"/>
            </p:cNvSpPr>
            <p:nvPr/>
          </p:nvSpPr>
          <p:spPr bwMode="auto">
            <a:xfrm>
              <a:off x="2127"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21</a:t>
              </a:r>
            </a:p>
          </p:txBody>
        </p:sp>
        <p:sp>
          <p:nvSpPr>
            <p:cNvPr id="9324" name="Rectangle 20"/>
            <p:cNvSpPr>
              <a:spLocks noChangeArrowheads="1"/>
            </p:cNvSpPr>
            <p:nvPr/>
          </p:nvSpPr>
          <p:spPr bwMode="auto">
            <a:xfrm>
              <a:off x="1539"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26</a:t>
              </a:r>
            </a:p>
          </p:txBody>
        </p:sp>
        <p:sp>
          <p:nvSpPr>
            <p:cNvPr id="9325" name="Rectangle 21"/>
            <p:cNvSpPr>
              <a:spLocks noChangeArrowheads="1"/>
            </p:cNvSpPr>
            <p:nvPr/>
          </p:nvSpPr>
          <p:spPr bwMode="auto">
            <a:xfrm>
              <a:off x="1043" y="794"/>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31</a:t>
              </a:r>
            </a:p>
          </p:txBody>
        </p:sp>
        <p:sp>
          <p:nvSpPr>
            <p:cNvPr id="9326" name="Rectangle 22"/>
            <p:cNvSpPr>
              <a:spLocks noChangeArrowheads="1"/>
            </p:cNvSpPr>
            <p:nvPr/>
          </p:nvSpPr>
          <p:spPr bwMode="auto">
            <a:xfrm>
              <a:off x="1268"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6 bits</a:t>
              </a:r>
            </a:p>
          </p:txBody>
        </p:sp>
        <p:sp>
          <p:nvSpPr>
            <p:cNvPr id="9327" name="Rectangle 23"/>
            <p:cNvSpPr>
              <a:spLocks noChangeArrowheads="1"/>
            </p:cNvSpPr>
            <p:nvPr/>
          </p:nvSpPr>
          <p:spPr bwMode="auto">
            <a:xfrm>
              <a:off x="3573" y="1178"/>
              <a:ext cx="45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 bits</a:t>
              </a:r>
            </a:p>
          </p:txBody>
        </p:sp>
        <p:sp>
          <p:nvSpPr>
            <p:cNvPr id="9328" name="Rectangle 24"/>
            <p:cNvSpPr>
              <a:spLocks noChangeArrowheads="1"/>
            </p:cNvSpPr>
            <p:nvPr/>
          </p:nvSpPr>
          <p:spPr bwMode="auto">
            <a:xfrm>
              <a:off x="2443"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sp>
          <p:nvSpPr>
            <p:cNvPr id="9329" name="Rectangle 25"/>
            <p:cNvSpPr>
              <a:spLocks noChangeArrowheads="1"/>
            </p:cNvSpPr>
            <p:nvPr/>
          </p:nvSpPr>
          <p:spPr bwMode="auto">
            <a:xfrm>
              <a:off x="1856" y="1178"/>
              <a:ext cx="39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 bits</a:t>
              </a:r>
            </a:p>
          </p:txBody>
        </p:sp>
      </p:grpSp>
      <p:sp>
        <p:nvSpPr>
          <p:cNvPr id="9221" name="Rectangle 26"/>
          <p:cNvSpPr>
            <a:spLocks noChangeArrowheads="1"/>
          </p:cNvSpPr>
          <p:nvPr/>
        </p:nvSpPr>
        <p:spPr bwMode="auto">
          <a:xfrm>
            <a:off x="6324600" y="4114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22" name="Rectangle 27"/>
          <p:cNvSpPr>
            <a:spLocks noChangeArrowheads="1"/>
          </p:cNvSpPr>
          <p:nvPr/>
        </p:nvSpPr>
        <p:spPr bwMode="auto">
          <a:xfrm>
            <a:off x="5437188" y="25019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endParaRPr lang="en-US" sz="2000" u="sng">
              <a:latin typeface="Times" charset="0"/>
            </a:endParaRPr>
          </a:p>
        </p:txBody>
      </p:sp>
      <p:sp>
        <p:nvSpPr>
          <p:cNvPr id="9223" name="Rectangle 28"/>
          <p:cNvSpPr>
            <a:spLocks noChangeArrowheads="1"/>
          </p:cNvSpPr>
          <p:nvPr/>
        </p:nvSpPr>
        <p:spPr bwMode="auto">
          <a:xfrm>
            <a:off x="2438400" y="48768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9224" name="Rectangle 29"/>
          <p:cNvSpPr>
            <a:spLocks noChangeArrowheads="1"/>
          </p:cNvSpPr>
          <p:nvPr/>
        </p:nvSpPr>
        <p:spPr bwMode="auto">
          <a:xfrm>
            <a:off x="1893888" y="39719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9225" name="Rectangle 30"/>
          <p:cNvSpPr>
            <a:spLocks noChangeArrowheads="1"/>
          </p:cNvSpPr>
          <p:nvPr/>
        </p:nvSpPr>
        <p:spPr bwMode="auto">
          <a:xfrm>
            <a:off x="2016125" y="32766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9226" name="Line 31"/>
          <p:cNvSpPr>
            <a:spLocks noChangeShapeType="1"/>
          </p:cNvSpPr>
          <p:nvPr/>
        </p:nvSpPr>
        <p:spPr bwMode="auto">
          <a:xfrm flipH="1">
            <a:off x="2203450" y="4291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27" name="Rectangle 32"/>
          <p:cNvSpPr>
            <a:spLocks noChangeArrowheads="1"/>
          </p:cNvSpPr>
          <p:nvPr/>
        </p:nvSpPr>
        <p:spPr bwMode="auto">
          <a:xfrm>
            <a:off x="2055813" y="4391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28" name="Line 33"/>
          <p:cNvSpPr>
            <a:spLocks noChangeShapeType="1"/>
          </p:cNvSpPr>
          <p:nvPr/>
        </p:nvSpPr>
        <p:spPr bwMode="auto">
          <a:xfrm flipH="1">
            <a:off x="5029200" y="41148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29" name="Rectangle 34"/>
          <p:cNvSpPr>
            <a:spLocks noChangeArrowheads="1"/>
          </p:cNvSpPr>
          <p:nvPr/>
        </p:nvSpPr>
        <p:spPr bwMode="auto">
          <a:xfrm>
            <a:off x="4876800" y="38100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30" name="Rectangle 35"/>
          <p:cNvSpPr>
            <a:spLocks noChangeArrowheads="1"/>
          </p:cNvSpPr>
          <p:nvPr/>
        </p:nvSpPr>
        <p:spPr bwMode="auto">
          <a:xfrm>
            <a:off x="4083050" y="38100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9231" name="Line 36"/>
          <p:cNvSpPr>
            <a:spLocks noChangeShapeType="1"/>
          </p:cNvSpPr>
          <p:nvPr/>
        </p:nvSpPr>
        <p:spPr bwMode="auto">
          <a:xfrm flipV="1">
            <a:off x="4343400" y="46482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32" name="Rectangle 37"/>
          <p:cNvSpPr>
            <a:spLocks noChangeArrowheads="1"/>
          </p:cNvSpPr>
          <p:nvPr/>
        </p:nvSpPr>
        <p:spPr bwMode="auto">
          <a:xfrm>
            <a:off x="4187825" y="4772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33" name="Rectangle 38"/>
          <p:cNvSpPr>
            <a:spLocks noChangeArrowheads="1"/>
          </p:cNvSpPr>
          <p:nvPr/>
        </p:nvSpPr>
        <p:spPr bwMode="auto">
          <a:xfrm>
            <a:off x="4114800" y="43434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9234" name="Line 39"/>
          <p:cNvSpPr>
            <a:spLocks noChangeShapeType="1"/>
          </p:cNvSpPr>
          <p:nvPr/>
        </p:nvSpPr>
        <p:spPr bwMode="auto">
          <a:xfrm flipV="1">
            <a:off x="37338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35" name="Line 40"/>
          <p:cNvSpPr>
            <a:spLocks noChangeShapeType="1"/>
          </p:cNvSpPr>
          <p:nvPr/>
        </p:nvSpPr>
        <p:spPr bwMode="auto">
          <a:xfrm flipV="1">
            <a:off x="2984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36" name="Rectangle 41"/>
          <p:cNvSpPr>
            <a:spLocks noChangeArrowheads="1"/>
          </p:cNvSpPr>
          <p:nvPr/>
        </p:nvSpPr>
        <p:spPr bwMode="auto">
          <a:xfrm>
            <a:off x="2841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9237" name="Line 42"/>
          <p:cNvSpPr>
            <a:spLocks noChangeShapeType="1"/>
          </p:cNvSpPr>
          <p:nvPr/>
        </p:nvSpPr>
        <p:spPr bwMode="auto">
          <a:xfrm flipV="1">
            <a:off x="3365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38" name="Rectangle 43"/>
          <p:cNvSpPr>
            <a:spLocks noChangeArrowheads="1"/>
          </p:cNvSpPr>
          <p:nvPr/>
        </p:nvSpPr>
        <p:spPr bwMode="auto">
          <a:xfrm>
            <a:off x="3200400"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9239" name="Rectangle 44"/>
          <p:cNvSpPr>
            <a:spLocks noChangeArrowheads="1"/>
          </p:cNvSpPr>
          <p:nvPr/>
        </p:nvSpPr>
        <p:spPr bwMode="auto">
          <a:xfrm>
            <a:off x="2779713" y="38814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9240" name="Rectangle 45"/>
          <p:cNvSpPr>
            <a:spLocks noChangeArrowheads="1"/>
          </p:cNvSpPr>
          <p:nvPr/>
        </p:nvSpPr>
        <p:spPr bwMode="auto">
          <a:xfrm>
            <a:off x="3236913" y="38814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9241" name="Rectangle 46"/>
          <p:cNvSpPr>
            <a:spLocks noChangeArrowheads="1"/>
          </p:cNvSpPr>
          <p:nvPr/>
        </p:nvSpPr>
        <p:spPr bwMode="auto">
          <a:xfrm>
            <a:off x="3617913" y="38814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9242" name="Rectangle 47"/>
          <p:cNvSpPr>
            <a:spLocks noChangeArrowheads="1"/>
          </p:cNvSpPr>
          <p:nvPr/>
        </p:nvSpPr>
        <p:spPr bwMode="auto">
          <a:xfrm>
            <a:off x="2779713" y="42672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9243" name="Rectangle 48"/>
          <p:cNvSpPr>
            <a:spLocks noChangeArrowheads="1"/>
          </p:cNvSpPr>
          <p:nvPr/>
        </p:nvSpPr>
        <p:spPr bwMode="auto">
          <a:xfrm>
            <a:off x="3200400" y="32766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9244" name="Rectangle 49"/>
          <p:cNvSpPr>
            <a:spLocks noChangeArrowheads="1"/>
          </p:cNvSpPr>
          <p:nvPr/>
        </p:nvSpPr>
        <p:spPr bwMode="auto">
          <a:xfrm>
            <a:off x="3032125" y="2514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9245" name="Rectangle 50"/>
          <p:cNvSpPr>
            <a:spLocks noChangeArrowheads="1"/>
          </p:cNvSpPr>
          <p:nvPr/>
        </p:nvSpPr>
        <p:spPr bwMode="auto">
          <a:xfrm>
            <a:off x="3581400" y="3276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9246" name="Rectangle 51"/>
          <p:cNvSpPr>
            <a:spLocks noChangeArrowheads="1"/>
          </p:cNvSpPr>
          <p:nvPr/>
        </p:nvSpPr>
        <p:spPr bwMode="auto">
          <a:xfrm>
            <a:off x="2600325" y="25146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9247" name="Rectangle 52"/>
          <p:cNvSpPr>
            <a:spLocks noChangeArrowheads="1"/>
          </p:cNvSpPr>
          <p:nvPr/>
        </p:nvSpPr>
        <p:spPr bwMode="auto">
          <a:xfrm>
            <a:off x="1676400" y="25146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RegDst</a:t>
            </a:r>
          </a:p>
        </p:txBody>
      </p:sp>
      <p:sp>
        <p:nvSpPr>
          <p:cNvPr id="9248" name="Rectangle 53"/>
          <p:cNvSpPr>
            <a:spLocks noChangeArrowheads="1"/>
          </p:cNvSpPr>
          <p:nvPr/>
        </p:nvSpPr>
        <p:spPr bwMode="auto">
          <a:xfrm>
            <a:off x="3911600" y="5054600"/>
            <a:ext cx="355600" cy="1041400"/>
          </a:xfrm>
          <a:prstGeom prst="rect">
            <a:avLst/>
          </a:prstGeom>
          <a:noFill/>
          <a:ln w="25400">
            <a:solidFill>
              <a:schemeClr val="accent2"/>
            </a:solidFill>
            <a:miter lim="800000"/>
            <a:headEnd/>
            <a:tailEnd/>
          </a:ln>
        </p:spPr>
        <p:txBody>
          <a:bodyPr wrap="none" anchor="ctr">
            <a:prstTxWarp prst="textNoShape">
              <a:avLst/>
            </a:prstTxWarp>
          </a:bodyPr>
          <a:lstStyle/>
          <a:p>
            <a:endParaRPr lang="en-US"/>
          </a:p>
        </p:txBody>
      </p:sp>
      <p:sp>
        <p:nvSpPr>
          <p:cNvPr id="9249" name="Rectangle 54"/>
          <p:cNvSpPr>
            <a:spLocks noChangeArrowheads="1"/>
          </p:cNvSpPr>
          <p:nvPr/>
        </p:nvSpPr>
        <p:spPr bwMode="auto">
          <a:xfrm rot="5400000">
            <a:off x="3564731" y="5388769"/>
            <a:ext cx="1082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sp>
        <p:nvSpPr>
          <p:cNvPr id="9250" name="Rectangle 55"/>
          <p:cNvSpPr>
            <a:spLocks noChangeArrowheads="1"/>
          </p:cNvSpPr>
          <p:nvPr/>
        </p:nvSpPr>
        <p:spPr bwMode="auto">
          <a:xfrm>
            <a:off x="4419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51" name="Line 56"/>
          <p:cNvSpPr>
            <a:spLocks noChangeShapeType="1"/>
          </p:cNvSpPr>
          <p:nvPr/>
        </p:nvSpPr>
        <p:spPr bwMode="auto">
          <a:xfrm flipH="1">
            <a:off x="4572000" y="55086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52" name="Line 57"/>
          <p:cNvSpPr>
            <a:spLocks noChangeShapeType="1"/>
          </p:cNvSpPr>
          <p:nvPr/>
        </p:nvSpPr>
        <p:spPr bwMode="auto">
          <a:xfrm flipH="1">
            <a:off x="3492500" y="55102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53" name="Rectangle 58"/>
          <p:cNvSpPr>
            <a:spLocks noChangeArrowheads="1"/>
          </p:cNvSpPr>
          <p:nvPr/>
        </p:nvSpPr>
        <p:spPr bwMode="auto">
          <a:xfrm>
            <a:off x="3276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9254" name="Rectangle 59"/>
          <p:cNvSpPr>
            <a:spLocks noChangeArrowheads="1"/>
          </p:cNvSpPr>
          <p:nvPr/>
        </p:nvSpPr>
        <p:spPr bwMode="auto">
          <a:xfrm>
            <a:off x="2362200" y="53340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9255" name="Rectangle 60"/>
          <p:cNvSpPr>
            <a:spLocks noChangeArrowheads="1"/>
          </p:cNvSpPr>
          <p:nvPr/>
        </p:nvSpPr>
        <p:spPr bwMode="auto">
          <a:xfrm>
            <a:off x="4648200" y="59436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ALUSrc</a:t>
            </a:r>
          </a:p>
        </p:txBody>
      </p:sp>
      <p:sp>
        <p:nvSpPr>
          <p:cNvPr id="9256" name="Rectangle 61"/>
          <p:cNvSpPr>
            <a:spLocks noChangeArrowheads="1"/>
          </p:cNvSpPr>
          <p:nvPr/>
        </p:nvSpPr>
        <p:spPr bwMode="auto">
          <a:xfrm>
            <a:off x="2971800" y="60198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ExtOp</a:t>
            </a:r>
          </a:p>
        </p:txBody>
      </p:sp>
      <p:sp>
        <p:nvSpPr>
          <p:cNvPr id="9257" name="Line 62"/>
          <p:cNvSpPr>
            <a:spLocks noChangeShapeType="1"/>
          </p:cNvSpPr>
          <p:nvPr/>
        </p:nvSpPr>
        <p:spPr bwMode="auto">
          <a:xfrm flipV="1">
            <a:off x="8001000" y="2895600"/>
            <a:ext cx="0" cy="14827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9258" name="Rectangle 63"/>
          <p:cNvSpPr>
            <a:spLocks noChangeArrowheads="1"/>
          </p:cNvSpPr>
          <p:nvPr/>
        </p:nvSpPr>
        <p:spPr bwMode="auto">
          <a:xfrm>
            <a:off x="7086600" y="24384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MemtoReg</a:t>
            </a:r>
          </a:p>
        </p:txBody>
      </p:sp>
      <p:sp>
        <p:nvSpPr>
          <p:cNvPr id="9259" name="Rectangle 64"/>
          <p:cNvSpPr>
            <a:spLocks noChangeArrowheads="1"/>
          </p:cNvSpPr>
          <p:nvPr/>
        </p:nvSpPr>
        <p:spPr bwMode="auto">
          <a:xfrm>
            <a:off x="5681663" y="58674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9260" name="Rectangle 65"/>
          <p:cNvSpPr>
            <a:spLocks noChangeArrowheads="1"/>
          </p:cNvSpPr>
          <p:nvPr/>
        </p:nvSpPr>
        <p:spPr bwMode="auto">
          <a:xfrm>
            <a:off x="5410200" y="53340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9261" name="Line 66"/>
          <p:cNvSpPr>
            <a:spLocks noChangeShapeType="1"/>
          </p:cNvSpPr>
          <p:nvPr/>
        </p:nvSpPr>
        <p:spPr bwMode="auto">
          <a:xfrm flipH="1">
            <a:off x="5989638" y="5253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62" name="Rectangle 67"/>
          <p:cNvSpPr>
            <a:spLocks noChangeArrowheads="1"/>
          </p:cNvSpPr>
          <p:nvPr/>
        </p:nvSpPr>
        <p:spPr bwMode="auto">
          <a:xfrm>
            <a:off x="6019800" y="5029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9263" name="Line 68"/>
          <p:cNvSpPr>
            <a:spLocks noChangeShapeType="1"/>
          </p:cNvSpPr>
          <p:nvPr/>
        </p:nvSpPr>
        <p:spPr bwMode="auto">
          <a:xfrm flipV="1">
            <a:off x="6692900" y="3276600"/>
            <a:ext cx="12700" cy="18462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9264" name="Rectangle 69"/>
          <p:cNvSpPr>
            <a:spLocks noChangeArrowheads="1"/>
          </p:cNvSpPr>
          <p:nvPr/>
        </p:nvSpPr>
        <p:spPr bwMode="auto">
          <a:xfrm>
            <a:off x="6248400" y="2819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latin typeface="Times" charset="0"/>
              </a:rPr>
              <a:t>MemWr</a:t>
            </a:r>
          </a:p>
        </p:txBody>
      </p:sp>
      <p:grpSp>
        <p:nvGrpSpPr>
          <p:cNvPr id="9265" name="Group 70"/>
          <p:cNvGrpSpPr>
            <a:grpSpLocks/>
          </p:cNvGrpSpPr>
          <p:nvPr/>
        </p:nvGrpSpPr>
        <p:grpSpPr bwMode="auto">
          <a:xfrm>
            <a:off x="2590800" y="2943225"/>
            <a:ext cx="838200" cy="333375"/>
            <a:chOff x="2640" y="1422"/>
            <a:chExt cx="528" cy="210"/>
          </a:xfrm>
        </p:grpSpPr>
        <p:sp>
          <p:nvSpPr>
            <p:cNvPr id="9312" name="Rectangle 71"/>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9313" name="Rectangle 72"/>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9314" name="Freeform 73"/>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9266" name="Rectangle 74"/>
          <p:cNvSpPr>
            <a:spLocks noChangeArrowheads="1"/>
          </p:cNvSpPr>
          <p:nvPr/>
        </p:nvSpPr>
        <p:spPr bwMode="auto">
          <a:xfrm>
            <a:off x="2590800" y="38862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9267" name="Group 75"/>
          <p:cNvGrpSpPr>
            <a:grpSpLocks/>
          </p:cNvGrpSpPr>
          <p:nvPr/>
        </p:nvGrpSpPr>
        <p:grpSpPr bwMode="auto">
          <a:xfrm>
            <a:off x="4899025" y="4495800"/>
            <a:ext cx="358775" cy="1219200"/>
            <a:chOff x="3518" y="2640"/>
            <a:chExt cx="226" cy="768"/>
          </a:xfrm>
        </p:grpSpPr>
        <p:sp>
          <p:nvSpPr>
            <p:cNvPr id="9309" name="Rectangle 76"/>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9310" name="Rectangle 77"/>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9311" name="Freeform 78"/>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9268" name="Group 79"/>
          <p:cNvGrpSpPr>
            <a:grpSpLocks/>
          </p:cNvGrpSpPr>
          <p:nvPr/>
        </p:nvGrpSpPr>
        <p:grpSpPr bwMode="auto">
          <a:xfrm>
            <a:off x="5762625" y="3886200"/>
            <a:ext cx="485775" cy="1143000"/>
            <a:chOff x="4009" y="2304"/>
            <a:chExt cx="306" cy="720"/>
          </a:xfrm>
        </p:grpSpPr>
        <p:sp>
          <p:nvSpPr>
            <p:cNvPr id="9306" name="Rectangle 80"/>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9307" name="Rectangle 81"/>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9308" name="Freeform 82"/>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9269" name="Rectangle 83"/>
          <p:cNvSpPr>
            <a:spLocks noChangeArrowheads="1"/>
          </p:cNvSpPr>
          <p:nvPr/>
        </p:nvSpPr>
        <p:spPr bwMode="auto">
          <a:xfrm>
            <a:off x="7794625" y="43910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9270" name="Rectangle 84"/>
          <p:cNvSpPr>
            <a:spLocks noChangeArrowheads="1"/>
          </p:cNvSpPr>
          <p:nvPr/>
        </p:nvSpPr>
        <p:spPr bwMode="auto">
          <a:xfrm>
            <a:off x="7794625" y="5381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9271" name="Freeform 85"/>
          <p:cNvSpPr>
            <a:spLocks/>
          </p:cNvSpPr>
          <p:nvPr/>
        </p:nvSpPr>
        <p:spPr bwMode="auto">
          <a:xfrm>
            <a:off x="7848600" y="4267200"/>
            <a:ext cx="304800" cy="1600200"/>
          </a:xfrm>
          <a:custGeom>
            <a:avLst/>
            <a:gdLst>
              <a:gd name="T0" fmla="*/ 0 w 192"/>
              <a:gd name="T1" fmla="*/ 0 h 1008"/>
              <a:gd name="T2" fmla="*/ 0 w 192"/>
              <a:gd name="T3" fmla="*/ 1600200 h 1008"/>
              <a:gd name="T4" fmla="*/ 304800 w 192"/>
              <a:gd name="T5" fmla="*/ 1371600 h 1008"/>
              <a:gd name="T6" fmla="*/ 304800 w 192"/>
              <a:gd name="T7" fmla="*/ 228600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9272" name="Rectangle 86"/>
          <p:cNvSpPr>
            <a:spLocks noChangeArrowheads="1"/>
          </p:cNvSpPr>
          <p:nvPr/>
        </p:nvSpPr>
        <p:spPr bwMode="auto">
          <a:xfrm>
            <a:off x="6391275" y="5129213"/>
            <a:ext cx="1127125" cy="112871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9273" name="Rectangle 87"/>
          <p:cNvSpPr>
            <a:spLocks noChangeArrowheads="1"/>
          </p:cNvSpPr>
          <p:nvPr/>
        </p:nvSpPr>
        <p:spPr bwMode="auto">
          <a:xfrm>
            <a:off x="6372225" y="5076825"/>
            <a:ext cx="666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9274" name="Rectangle 88"/>
          <p:cNvSpPr>
            <a:spLocks noChangeArrowheads="1"/>
          </p:cNvSpPr>
          <p:nvPr/>
        </p:nvSpPr>
        <p:spPr bwMode="auto">
          <a:xfrm>
            <a:off x="6983413" y="5076825"/>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9275" name="Rectangle 89"/>
          <p:cNvSpPr>
            <a:spLocks noChangeArrowheads="1"/>
          </p:cNvSpPr>
          <p:nvPr/>
        </p:nvSpPr>
        <p:spPr bwMode="auto">
          <a:xfrm>
            <a:off x="6400800" y="5484813"/>
            <a:ext cx="1111250"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9276" name="Line 90"/>
          <p:cNvSpPr>
            <a:spLocks noChangeShapeType="1"/>
          </p:cNvSpPr>
          <p:nvPr/>
        </p:nvSpPr>
        <p:spPr bwMode="auto">
          <a:xfrm>
            <a:off x="6400800" y="60198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77" name="Line 91"/>
          <p:cNvSpPr>
            <a:spLocks noChangeShapeType="1"/>
          </p:cNvSpPr>
          <p:nvPr/>
        </p:nvSpPr>
        <p:spPr bwMode="auto">
          <a:xfrm flipH="1">
            <a:off x="6400800" y="6096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78" name="Line 92"/>
          <p:cNvSpPr>
            <a:spLocks noChangeShapeType="1"/>
          </p:cNvSpPr>
          <p:nvPr/>
        </p:nvSpPr>
        <p:spPr bwMode="auto">
          <a:xfrm>
            <a:off x="2819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79" name="Line 93"/>
          <p:cNvSpPr>
            <a:spLocks noChangeShapeType="1"/>
          </p:cNvSpPr>
          <p:nvPr/>
        </p:nvSpPr>
        <p:spPr bwMode="auto">
          <a:xfrm>
            <a:off x="3200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280" name="Freeform 94"/>
          <p:cNvSpPr>
            <a:spLocks/>
          </p:cNvSpPr>
          <p:nvPr/>
        </p:nvSpPr>
        <p:spPr bwMode="auto">
          <a:xfrm>
            <a:off x="2286000" y="2895600"/>
            <a:ext cx="304800" cy="228600"/>
          </a:xfrm>
          <a:custGeom>
            <a:avLst/>
            <a:gdLst>
              <a:gd name="T0" fmla="*/ 0 w 192"/>
              <a:gd name="T1" fmla="*/ 0 h 336"/>
              <a:gd name="T2" fmla="*/ 0 w 192"/>
              <a:gd name="T3" fmla="*/ 228600 h 336"/>
              <a:gd name="T4" fmla="*/ 304800 w 192"/>
              <a:gd name="T5" fmla="*/ 2286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81" name="Line 95"/>
          <p:cNvSpPr>
            <a:spLocks noChangeShapeType="1"/>
          </p:cNvSpPr>
          <p:nvPr/>
        </p:nvSpPr>
        <p:spPr bwMode="auto">
          <a:xfrm>
            <a:off x="2743200" y="3657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82" name="Line 96"/>
          <p:cNvSpPr>
            <a:spLocks noChangeShapeType="1"/>
          </p:cNvSpPr>
          <p:nvPr/>
        </p:nvSpPr>
        <p:spPr bwMode="auto">
          <a:xfrm>
            <a:off x="3048000" y="32766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83" name="Line 97"/>
          <p:cNvSpPr>
            <a:spLocks noChangeShapeType="1"/>
          </p:cNvSpPr>
          <p:nvPr/>
        </p:nvSpPr>
        <p:spPr bwMode="auto">
          <a:xfrm>
            <a:off x="3429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84" name="Line 98"/>
          <p:cNvSpPr>
            <a:spLocks noChangeShapeType="1"/>
          </p:cNvSpPr>
          <p:nvPr/>
        </p:nvSpPr>
        <p:spPr bwMode="auto">
          <a:xfrm>
            <a:off x="3810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85" name="Rectangle 99"/>
          <p:cNvSpPr>
            <a:spLocks noChangeArrowheads="1"/>
          </p:cNvSpPr>
          <p:nvPr/>
        </p:nvSpPr>
        <p:spPr bwMode="auto">
          <a:xfrm>
            <a:off x="3603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9286" name="Line 100"/>
          <p:cNvSpPr>
            <a:spLocks noChangeShapeType="1"/>
          </p:cNvSpPr>
          <p:nvPr/>
        </p:nvSpPr>
        <p:spPr bwMode="auto">
          <a:xfrm>
            <a:off x="4038600" y="41910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87" name="Line 101"/>
          <p:cNvSpPr>
            <a:spLocks noChangeShapeType="1"/>
          </p:cNvSpPr>
          <p:nvPr/>
        </p:nvSpPr>
        <p:spPr bwMode="auto">
          <a:xfrm>
            <a:off x="6096000" y="2857500"/>
            <a:ext cx="0" cy="12192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88" name="Line 102"/>
          <p:cNvSpPr>
            <a:spLocks noChangeShapeType="1"/>
          </p:cNvSpPr>
          <p:nvPr/>
        </p:nvSpPr>
        <p:spPr bwMode="auto">
          <a:xfrm>
            <a:off x="4038600" y="47244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89" name="Line 103"/>
          <p:cNvSpPr>
            <a:spLocks noChangeShapeType="1"/>
          </p:cNvSpPr>
          <p:nvPr/>
        </p:nvSpPr>
        <p:spPr bwMode="auto">
          <a:xfrm>
            <a:off x="5257800" y="48768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0" name="Line 104"/>
          <p:cNvSpPr>
            <a:spLocks noChangeShapeType="1"/>
          </p:cNvSpPr>
          <p:nvPr/>
        </p:nvSpPr>
        <p:spPr bwMode="auto">
          <a:xfrm>
            <a:off x="42672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1" name="Line 105"/>
          <p:cNvSpPr>
            <a:spLocks noChangeShapeType="1"/>
          </p:cNvSpPr>
          <p:nvPr/>
        </p:nvSpPr>
        <p:spPr bwMode="auto">
          <a:xfrm>
            <a:off x="32004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2" name="Line 106"/>
          <p:cNvSpPr>
            <a:spLocks noChangeShapeType="1"/>
          </p:cNvSpPr>
          <p:nvPr/>
        </p:nvSpPr>
        <p:spPr bwMode="auto">
          <a:xfrm flipH="1">
            <a:off x="28194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93" name="Line 107"/>
          <p:cNvSpPr>
            <a:spLocks noChangeShapeType="1"/>
          </p:cNvSpPr>
          <p:nvPr/>
        </p:nvSpPr>
        <p:spPr bwMode="auto">
          <a:xfrm>
            <a:off x="28956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94" name="Line 108"/>
          <p:cNvSpPr>
            <a:spLocks noChangeShapeType="1"/>
          </p:cNvSpPr>
          <p:nvPr/>
        </p:nvSpPr>
        <p:spPr bwMode="auto">
          <a:xfrm>
            <a:off x="2895600" y="48768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95" name="Line 109"/>
          <p:cNvSpPr>
            <a:spLocks noChangeShapeType="1"/>
          </p:cNvSpPr>
          <p:nvPr/>
        </p:nvSpPr>
        <p:spPr bwMode="auto">
          <a:xfrm flipV="1">
            <a:off x="41148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6" name="Line 110"/>
          <p:cNvSpPr>
            <a:spLocks noChangeShapeType="1"/>
          </p:cNvSpPr>
          <p:nvPr/>
        </p:nvSpPr>
        <p:spPr bwMode="auto">
          <a:xfrm flipV="1">
            <a:off x="5105400" y="5638800"/>
            <a:ext cx="0" cy="3048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7" name="Line 111"/>
          <p:cNvSpPr>
            <a:spLocks noChangeShapeType="1"/>
          </p:cNvSpPr>
          <p:nvPr/>
        </p:nvSpPr>
        <p:spPr bwMode="auto">
          <a:xfrm flipH="1">
            <a:off x="6172200" y="60960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9298" name="Line 112"/>
          <p:cNvSpPr>
            <a:spLocks noChangeShapeType="1"/>
          </p:cNvSpPr>
          <p:nvPr/>
        </p:nvSpPr>
        <p:spPr bwMode="auto">
          <a:xfrm>
            <a:off x="6248400" y="44958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299" name="Line 113"/>
          <p:cNvSpPr>
            <a:spLocks noChangeShapeType="1"/>
          </p:cNvSpPr>
          <p:nvPr/>
        </p:nvSpPr>
        <p:spPr bwMode="auto">
          <a:xfrm>
            <a:off x="7239000" y="44958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300" name="Line 114"/>
          <p:cNvSpPr>
            <a:spLocks noChangeShapeType="1"/>
          </p:cNvSpPr>
          <p:nvPr/>
        </p:nvSpPr>
        <p:spPr bwMode="auto">
          <a:xfrm flipH="1">
            <a:off x="6477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301" name="Freeform 115"/>
          <p:cNvSpPr>
            <a:spLocks/>
          </p:cNvSpPr>
          <p:nvPr/>
        </p:nvSpPr>
        <p:spPr bwMode="auto">
          <a:xfrm>
            <a:off x="2057400" y="43434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302" name="Line 116"/>
          <p:cNvSpPr>
            <a:spLocks noChangeShapeType="1"/>
          </p:cNvSpPr>
          <p:nvPr/>
        </p:nvSpPr>
        <p:spPr bwMode="auto">
          <a:xfrm>
            <a:off x="5867400" y="53340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303" name="Text Box 117"/>
          <p:cNvSpPr txBox="1">
            <a:spLocks noChangeArrowheads="1"/>
          </p:cNvSpPr>
          <p:nvPr/>
        </p:nvSpPr>
        <p:spPr bwMode="auto">
          <a:xfrm>
            <a:off x="5638800" y="5029200"/>
            <a:ext cx="325438" cy="396875"/>
          </a:xfrm>
          <a:prstGeom prst="rect">
            <a:avLst/>
          </a:prstGeom>
          <a:noFill/>
          <a:ln w="12700">
            <a:noFill/>
            <a:miter lim="800000"/>
            <a:headEnd/>
            <a:tailEnd/>
          </a:ln>
        </p:spPr>
        <p:txBody>
          <a:bodyPr wrap="none">
            <a:prstTxWarp prst="textNoShape">
              <a:avLst/>
            </a:prstTxWarp>
            <a:spAutoFit/>
          </a:bodyPr>
          <a:lstStyle/>
          <a:p>
            <a:r>
              <a:rPr lang="en-US" sz="2000">
                <a:solidFill>
                  <a:schemeClr val="accent2"/>
                </a:solidFill>
              </a:rPr>
              <a:t>?</a:t>
            </a:r>
          </a:p>
        </p:txBody>
      </p:sp>
      <p:sp>
        <p:nvSpPr>
          <p:cNvPr id="9304" name="Line 118"/>
          <p:cNvSpPr>
            <a:spLocks noChangeShapeType="1"/>
          </p:cNvSpPr>
          <p:nvPr/>
        </p:nvSpPr>
        <p:spPr bwMode="auto">
          <a:xfrm>
            <a:off x="7543800" y="56388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9305" name="Line 119"/>
          <p:cNvSpPr>
            <a:spLocks noChangeShapeType="1"/>
          </p:cNvSpPr>
          <p:nvPr/>
        </p:nvSpPr>
        <p:spPr bwMode="auto">
          <a:xfrm flipH="1">
            <a:off x="3810000" y="6324600"/>
            <a:ext cx="3048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00100" y="228600"/>
            <a:ext cx="4117975" cy="474663"/>
          </a:xfrm>
          <a:noFill/>
        </p:spPr>
        <p:txBody>
          <a:bodyPr/>
          <a:lstStyle/>
          <a:p>
            <a:r>
              <a:rPr lang="en-US"/>
              <a:t>3e: Store Operations</a:t>
            </a:r>
          </a:p>
        </p:txBody>
      </p:sp>
      <p:sp>
        <p:nvSpPr>
          <p:cNvPr id="10243" name="Rectangle 3"/>
          <p:cNvSpPr>
            <a:spLocks noGrp="1" noChangeArrowheads="1"/>
          </p:cNvSpPr>
          <p:nvPr>
            <p:ph type="body" idx="1"/>
          </p:nvPr>
        </p:nvSpPr>
        <p:spPr>
          <a:xfrm>
            <a:off x="0" y="762000"/>
            <a:ext cx="9144000" cy="692150"/>
          </a:xfrm>
          <a:noFill/>
        </p:spPr>
        <p:txBody>
          <a:bodyPr/>
          <a:lstStyle/>
          <a:p>
            <a:r>
              <a:rPr lang="en-US" sz="2800"/>
              <a:t>Mem[ R[rs] + SignExt[imm16] ] = R[rt]	</a:t>
            </a:r>
            <a:br>
              <a:rPr lang="en-US" sz="2800"/>
            </a:br>
            <a:r>
              <a:rPr lang="en-US" sz="2800"/>
              <a:t>Ex.: </a:t>
            </a:r>
            <a:r>
              <a:rPr lang="en-US" sz="2800">
                <a:latin typeface="Courier New" charset="0"/>
              </a:rPr>
              <a:t>sw rt, rs, imm16</a:t>
            </a:r>
            <a:endParaRPr lang="en-US"/>
          </a:p>
        </p:txBody>
      </p:sp>
      <p:grpSp>
        <p:nvGrpSpPr>
          <p:cNvPr id="10244" name="Group 4"/>
          <p:cNvGrpSpPr>
            <a:grpSpLocks/>
          </p:cNvGrpSpPr>
          <p:nvPr/>
        </p:nvGrpSpPr>
        <p:grpSpPr bwMode="auto">
          <a:xfrm>
            <a:off x="1608138" y="1495425"/>
            <a:ext cx="5975350" cy="1003300"/>
            <a:chOff x="1043" y="794"/>
            <a:chExt cx="3764" cy="632"/>
          </a:xfrm>
        </p:grpSpPr>
        <p:sp>
          <p:nvSpPr>
            <p:cNvPr id="10338" name="Rectangle 5"/>
            <p:cNvSpPr>
              <a:spLocks noChangeArrowheads="1"/>
            </p:cNvSpPr>
            <p:nvPr/>
          </p:nvSpPr>
          <p:spPr bwMode="auto">
            <a:xfrm>
              <a:off x="1108" y="994"/>
              <a:ext cx="3599"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10339" name="Group 6"/>
            <p:cNvGrpSpPr>
              <a:grpSpLocks/>
            </p:cNvGrpSpPr>
            <p:nvPr/>
          </p:nvGrpSpPr>
          <p:grpSpPr bwMode="auto">
            <a:xfrm>
              <a:off x="1104" y="986"/>
              <a:ext cx="624" cy="248"/>
              <a:chOff x="1104" y="986"/>
              <a:chExt cx="624" cy="248"/>
            </a:xfrm>
          </p:grpSpPr>
          <p:sp>
            <p:nvSpPr>
              <p:cNvPr id="10357" name="Rectangle 7"/>
              <p:cNvSpPr>
                <a:spLocks noChangeArrowheads="1"/>
              </p:cNvSpPr>
              <p:nvPr/>
            </p:nvSpPr>
            <p:spPr bwMode="auto">
              <a:xfrm>
                <a:off x="1104" y="990"/>
                <a:ext cx="62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0358" name="Rectangle 8"/>
              <p:cNvSpPr>
                <a:spLocks noChangeArrowheads="1"/>
              </p:cNvSpPr>
              <p:nvPr/>
            </p:nvSpPr>
            <p:spPr bwMode="auto">
              <a:xfrm>
                <a:off x="1286" y="986"/>
                <a:ext cx="283"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op</a:t>
                </a:r>
              </a:p>
            </p:txBody>
          </p:sp>
        </p:grpSp>
        <p:grpSp>
          <p:nvGrpSpPr>
            <p:cNvPr id="10340" name="Group 9"/>
            <p:cNvGrpSpPr>
              <a:grpSpLocks/>
            </p:cNvGrpSpPr>
            <p:nvPr/>
          </p:nvGrpSpPr>
          <p:grpSpPr bwMode="auto">
            <a:xfrm>
              <a:off x="1736" y="986"/>
              <a:ext cx="580" cy="248"/>
              <a:chOff x="1736" y="986"/>
              <a:chExt cx="580" cy="248"/>
            </a:xfrm>
          </p:grpSpPr>
          <p:sp>
            <p:nvSpPr>
              <p:cNvPr id="10355" name="Rectangle 10"/>
              <p:cNvSpPr>
                <a:spLocks noChangeArrowheads="1"/>
              </p:cNvSpPr>
              <p:nvPr/>
            </p:nvSpPr>
            <p:spPr bwMode="auto">
              <a:xfrm>
                <a:off x="1736" y="990"/>
                <a:ext cx="58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0356" name="Rectangle 11"/>
              <p:cNvSpPr>
                <a:spLocks noChangeArrowheads="1"/>
              </p:cNvSpPr>
              <p:nvPr/>
            </p:nvSpPr>
            <p:spPr bwMode="auto">
              <a:xfrm>
                <a:off x="1901" y="986"/>
                <a:ext cx="247"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rs</a:t>
                </a:r>
              </a:p>
            </p:txBody>
          </p:sp>
        </p:grpSp>
        <p:grpSp>
          <p:nvGrpSpPr>
            <p:cNvPr id="10341" name="Group 12"/>
            <p:cNvGrpSpPr>
              <a:grpSpLocks/>
            </p:cNvGrpSpPr>
            <p:nvPr/>
          </p:nvGrpSpPr>
          <p:grpSpPr bwMode="auto">
            <a:xfrm>
              <a:off x="2324" y="986"/>
              <a:ext cx="579" cy="248"/>
              <a:chOff x="2324" y="986"/>
              <a:chExt cx="579" cy="248"/>
            </a:xfrm>
          </p:grpSpPr>
          <p:sp>
            <p:nvSpPr>
              <p:cNvPr id="10353" name="Rectangle 13"/>
              <p:cNvSpPr>
                <a:spLocks noChangeArrowheads="1"/>
              </p:cNvSpPr>
              <p:nvPr/>
            </p:nvSpPr>
            <p:spPr bwMode="auto">
              <a:xfrm>
                <a:off x="2324" y="990"/>
                <a:ext cx="579"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0354" name="Rectangle 14"/>
              <p:cNvSpPr>
                <a:spLocks noChangeArrowheads="1"/>
              </p:cNvSpPr>
              <p:nvPr/>
            </p:nvSpPr>
            <p:spPr bwMode="auto">
              <a:xfrm>
                <a:off x="2488" y="986"/>
                <a:ext cx="238"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rt</a:t>
                </a:r>
              </a:p>
            </p:txBody>
          </p:sp>
        </p:grpSp>
        <p:sp>
          <p:nvSpPr>
            <p:cNvPr id="10342" name="Rectangle 15"/>
            <p:cNvSpPr>
              <a:spLocks noChangeArrowheads="1"/>
            </p:cNvSpPr>
            <p:nvPr/>
          </p:nvSpPr>
          <p:spPr bwMode="auto">
            <a:xfrm>
              <a:off x="2911" y="990"/>
              <a:ext cx="180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10343" name="Rectangle 16"/>
            <p:cNvSpPr>
              <a:spLocks noChangeArrowheads="1"/>
            </p:cNvSpPr>
            <p:nvPr/>
          </p:nvSpPr>
          <p:spPr bwMode="auto">
            <a:xfrm>
              <a:off x="3222" y="986"/>
              <a:ext cx="83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immediate</a:t>
              </a:r>
            </a:p>
          </p:txBody>
        </p:sp>
        <p:sp>
          <p:nvSpPr>
            <p:cNvPr id="10344" name="Rectangle 17"/>
            <p:cNvSpPr>
              <a:spLocks noChangeArrowheads="1"/>
            </p:cNvSpPr>
            <p:nvPr/>
          </p:nvSpPr>
          <p:spPr bwMode="auto">
            <a:xfrm>
              <a:off x="4613" y="794"/>
              <a:ext cx="19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0</a:t>
              </a:r>
            </a:p>
          </p:txBody>
        </p:sp>
        <p:sp>
          <p:nvSpPr>
            <p:cNvPr id="10345" name="Rectangle 18"/>
            <p:cNvSpPr>
              <a:spLocks noChangeArrowheads="1"/>
            </p:cNvSpPr>
            <p:nvPr/>
          </p:nvSpPr>
          <p:spPr bwMode="auto">
            <a:xfrm>
              <a:off x="2715"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a:t>
              </a:r>
            </a:p>
          </p:txBody>
        </p:sp>
        <p:sp>
          <p:nvSpPr>
            <p:cNvPr id="10346" name="Rectangle 19"/>
            <p:cNvSpPr>
              <a:spLocks noChangeArrowheads="1"/>
            </p:cNvSpPr>
            <p:nvPr/>
          </p:nvSpPr>
          <p:spPr bwMode="auto">
            <a:xfrm>
              <a:off x="2127"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21</a:t>
              </a:r>
            </a:p>
          </p:txBody>
        </p:sp>
        <p:sp>
          <p:nvSpPr>
            <p:cNvPr id="10347" name="Rectangle 20"/>
            <p:cNvSpPr>
              <a:spLocks noChangeArrowheads="1"/>
            </p:cNvSpPr>
            <p:nvPr/>
          </p:nvSpPr>
          <p:spPr bwMode="auto">
            <a:xfrm>
              <a:off x="1539"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26</a:t>
              </a:r>
            </a:p>
          </p:txBody>
        </p:sp>
        <p:sp>
          <p:nvSpPr>
            <p:cNvPr id="10348" name="Rectangle 21"/>
            <p:cNvSpPr>
              <a:spLocks noChangeArrowheads="1"/>
            </p:cNvSpPr>
            <p:nvPr/>
          </p:nvSpPr>
          <p:spPr bwMode="auto">
            <a:xfrm>
              <a:off x="1043" y="794"/>
              <a:ext cx="274"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31</a:t>
              </a:r>
            </a:p>
          </p:txBody>
        </p:sp>
        <p:sp>
          <p:nvSpPr>
            <p:cNvPr id="10349" name="Rectangle 22"/>
            <p:cNvSpPr>
              <a:spLocks noChangeArrowheads="1"/>
            </p:cNvSpPr>
            <p:nvPr/>
          </p:nvSpPr>
          <p:spPr bwMode="auto">
            <a:xfrm>
              <a:off x="1268"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6 bits</a:t>
              </a:r>
            </a:p>
          </p:txBody>
        </p:sp>
        <p:sp>
          <p:nvSpPr>
            <p:cNvPr id="10350" name="Rectangle 23"/>
            <p:cNvSpPr>
              <a:spLocks noChangeArrowheads="1"/>
            </p:cNvSpPr>
            <p:nvPr/>
          </p:nvSpPr>
          <p:spPr bwMode="auto">
            <a:xfrm>
              <a:off x="3573" y="1178"/>
              <a:ext cx="54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16 bits</a:t>
              </a:r>
            </a:p>
          </p:txBody>
        </p:sp>
        <p:sp>
          <p:nvSpPr>
            <p:cNvPr id="10351" name="Rectangle 24"/>
            <p:cNvSpPr>
              <a:spLocks noChangeArrowheads="1"/>
            </p:cNvSpPr>
            <p:nvPr/>
          </p:nvSpPr>
          <p:spPr bwMode="auto">
            <a:xfrm>
              <a:off x="2443"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sp>
          <p:nvSpPr>
            <p:cNvPr id="10352" name="Rectangle 25"/>
            <p:cNvSpPr>
              <a:spLocks noChangeArrowheads="1"/>
            </p:cNvSpPr>
            <p:nvPr/>
          </p:nvSpPr>
          <p:spPr bwMode="auto">
            <a:xfrm>
              <a:off x="1856" y="1178"/>
              <a:ext cx="465" cy="248"/>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5 bits</a:t>
              </a:r>
            </a:p>
          </p:txBody>
        </p:sp>
      </p:grpSp>
      <p:sp>
        <p:nvSpPr>
          <p:cNvPr id="10245" name="Rectangle 26"/>
          <p:cNvSpPr>
            <a:spLocks noChangeArrowheads="1"/>
          </p:cNvSpPr>
          <p:nvPr/>
        </p:nvSpPr>
        <p:spPr bwMode="auto">
          <a:xfrm>
            <a:off x="6324600" y="41148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46" name="Rectangle 27"/>
          <p:cNvSpPr>
            <a:spLocks noChangeArrowheads="1"/>
          </p:cNvSpPr>
          <p:nvPr/>
        </p:nvSpPr>
        <p:spPr bwMode="auto">
          <a:xfrm>
            <a:off x="5437188" y="2501900"/>
            <a:ext cx="1039812" cy="393700"/>
          </a:xfrm>
          <a:prstGeom prst="rect">
            <a:avLst/>
          </a:prstGeom>
          <a:noFill/>
          <a:ln w="12700">
            <a:noFill/>
            <a:miter lim="800000"/>
            <a:headEnd/>
            <a:tailEnd/>
          </a:ln>
        </p:spPr>
        <p:txBody>
          <a:bodyPr lIns="90488" tIns="44450" rIns="90488" bIns="44450">
            <a:prstTxWarp prst="textNoShape">
              <a:avLst/>
            </a:prstTxWarp>
            <a:spAutoFit/>
          </a:bodyPr>
          <a:lstStyle/>
          <a:p>
            <a:r>
              <a:rPr lang="en-US" sz="2000" u="sng">
                <a:solidFill>
                  <a:schemeClr val="tx1"/>
                </a:solidFill>
                <a:latin typeface="Times" charset="0"/>
              </a:rPr>
              <a:t>ALUctr</a:t>
            </a:r>
            <a:endParaRPr lang="en-US" sz="2000" u="sng">
              <a:latin typeface="Times" charset="0"/>
            </a:endParaRPr>
          </a:p>
        </p:txBody>
      </p:sp>
      <p:sp>
        <p:nvSpPr>
          <p:cNvPr id="10247" name="Rectangle 28"/>
          <p:cNvSpPr>
            <a:spLocks noChangeArrowheads="1"/>
          </p:cNvSpPr>
          <p:nvPr/>
        </p:nvSpPr>
        <p:spPr bwMode="auto">
          <a:xfrm>
            <a:off x="2438400" y="4876800"/>
            <a:ext cx="4905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0248" name="Rectangle 29"/>
          <p:cNvSpPr>
            <a:spLocks noChangeArrowheads="1"/>
          </p:cNvSpPr>
          <p:nvPr/>
        </p:nvSpPr>
        <p:spPr bwMode="auto">
          <a:xfrm>
            <a:off x="1893888" y="3971925"/>
            <a:ext cx="7143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busW</a:t>
            </a:r>
          </a:p>
        </p:txBody>
      </p:sp>
      <p:sp>
        <p:nvSpPr>
          <p:cNvPr id="10249" name="Rectangle 30"/>
          <p:cNvSpPr>
            <a:spLocks noChangeArrowheads="1"/>
          </p:cNvSpPr>
          <p:nvPr/>
        </p:nvSpPr>
        <p:spPr bwMode="auto">
          <a:xfrm>
            <a:off x="2016125" y="3276600"/>
            <a:ext cx="914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RegWr</a:t>
            </a:r>
          </a:p>
        </p:txBody>
      </p:sp>
      <p:sp>
        <p:nvSpPr>
          <p:cNvPr id="10250" name="Line 31"/>
          <p:cNvSpPr>
            <a:spLocks noChangeShapeType="1"/>
          </p:cNvSpPr>
          <p:nvPr/>
        </p:nvSpPr>
        <p:spPr bwMode="auto">
          <a:xfrm flipH="1">
            <a:off x="2203450" y="42910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51" name="Rectangle 32"/>
          <p:cNvSpPr>
            <a:spLocks noChangeArrowheads="1"/>
          </p:cNvSpPr>
          <p:nvPr/>
        </p:nvSpPr>
        <p:spPr bwMode="auto">
          <a:xfrm>
            <a:off x="2055813" y="4391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52" name="Line 33"/>
          <p:cNvSpPr>
            <a:spLocks noChangeShapeType="1"/>
          </p:cNvSpPr>
          <p:nvPr/>
        </p:nvSpPr>
        <p:spPr bwMode="auto">
          <a:xfrm flipH="1">
            <a:off x="5029200" y="4114800"/>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53" name="Rectangle 34"/>
          <p:cNvSpPr>
            <a:spLocks noChangeArrowheads="1"/>
          </p:cNvSpPr>
          <p:nvPr/>
        </p:nvSpPr>
        <p:spPr bwMode="auto">
          <a:xfrm>
            <a:off x="4876800" y="38100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54" name="Rectangle 35"/>
          <p:cNvSpPr>
            <a:spLocks noChangeArrowheads="1"/>
          </p:cNvSpPr>
          <p:nvPr/>
        </p:nvSpPr>
        <p:spPr bwMode="auto">
          <a:xfrm>
            <a:off x="4083050" y="3810000"/>
            <a:ext cx="717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busA</a:t>
            </a:r>
          </a:p>
        </p:txBody>
      </p:sp>
      <p:sp>
        <p:nvSpPr>
          <p:cNvPr id="10255" name="Line 36"/>
          <p:cNvSpPr>
            <a:spLocks noChangeShapeType="1"/>
          </p:cNvSpPr>
          <p:nvPr/>
        </p:nvSpPr>
        <p:spPr bwMode="auto">
          <a:xfrm flipV="1">
            <a:off x="4343400" y="46482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56" name="Rectangle 37"/>
          <p:cNvSpPr>
            <a:spLocks noChangeArrowheads="1"/>
          </p:cNvSpPr>
          <p:nvPr/>
        </p:nvSpPr>
        <p:spPr bwMode="auto">
          <a:xfrm>
            <a:off x="4187825" y="47720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57" name="Rectangle 38"/>
          <p:cNvSpPr>
            <a:spLocks noChangeArrowheads="1"/>
          </p:cNvSpPr>
          <p:nvPr/>
        </p:nvSpPr>
        <p:spPr bwMode="auto">
          <a:xfrm>
            <a:off x="4114800" y="4343400"/>
            <a:ext cx="70326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busB</a:t>
            </a:r>
          </a:p>
        </p:txBody>
      </p:sp>
      <p:sp>
        <p:nvSpPr>
          <p:cNvPr id="10258" name="Line 39"/>
          <p:cNvSpPr>
            <a:spLocks noChangeShapeType="1"/>
          </p:cNvSpPr>
          <p:nvPr/>
        </p:nvSpPr>
        <p:spPr bwMode="auto">
          <a:xfrm flipV="1">
            <a:off x="37338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59" name="Line 40"/>
          <p:cNvSpPr>
            <a:spLocks noChangeShapeType="1"/>
          </p:cNvSpPr>
          <p:nvPr/>
        </p:nvSpPr>
        <p:spPr bwMode="auto">
          <a:xfrm flipV="1">
            <a:off x="2984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60" name="Rectangle 41"/>
          <p:cNvSpPr>
            <a:spLocks noChangeArrowheads="1"/>
          </p:cNvSpPr>
          <p:nvPr/>
        </p:nvSpPr>
        <p:spPr bwMode="auto">
          <a:xfrm>
            <a:off x="2841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0261" name="Line 42"/>
          <p:cNvSpPr>
            <a:spLocks noChangeShapeType="1"/>
          </p:cNvSpPr>
          <p:nvPr/>
        </p:nvSpPr>
        <p:spPr bwMode="auto">
          <a:xfrm flipV="1">
            <a:off x="3365500" y="3654425"/>
            <a:ext cx="139700" cy="1555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62" name="Rectangle 43"/>
          <p:cNvSpPr>
            <a:spLocks noChangeArrowheads="1"/>
          </p:cNvSpPr>
          <p:nvPr/>
        </p:nvSpPr>
        <p:spPr bwMode="auto">
          <a:xfrm>
            <a:off x="3200400"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0263" name="Rectangle 44"/>
          <p:cNvSpPr>
            <a:spLocks noChangeArrowheads="1"/>
          </p:cNvSpPr>
          <p:nvPr/>
        </p:nvSpPr>
        <p:spPr bwMode="auto">
          <a:xfrm>
            <a:off x="2779713" y="3881438"/>
            <a:ext cx="4635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Rw</a:t>
            </a:r>
          </a:p>
        </p:txBody>
      </p:sp>
      <p:sp>
        <p:nvSpPr>
          <p:cNvPr id="10264" name="Rectangle 45"/>
          <p:cNvSpPr>
            <a:spLocks noChangeArrowheads="1"/>
          </p:cNvSpPr>
          <p:nvPr/>
        </p:nvSpPr>
        <p:spPr bwMode="auto">
          <a:xfrm>
            <a:off x="3236913" y="3881438"/>
            <a:ext cx="40640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Ra</a:t>
            </a:r>
          </a:p>
        </p:txBody>
      </p:sp>
      <p:sp>
        <p:nvSpPr>
          <p:cNvPr id="10265" name="Rectangle 46"/>
          <p:cNvSpPr>
            <a:spLocks noChangeArrowheads="1"/>
          </p:cNvSpPr>
          <p:nvPr/>
        </p:nvSpPr>
        <p:spPr bwMode="auto">
          <a:xfrm>
            <a:off x="3617913" y="3881438"/>
            <a:ext cx="4175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Rb</a:t>
            </a:r>
          </a:p>
        </p:txBody>
      </p:sp>
      <p:sp>
        <p:nvSpPr>
          <p:cNvPr id="10266" name="Rectangle 47"/>
          <p:cNvSpPr>
            <a:spLocks noChangeArrowheads="1"/>
          </p:cNvSpPr>
          <p:nvPr/>
        </p:nvSpPr>
        <p:spPr bwMode="auto">
          <a:xfrm>
            <a:off x="2779713" y="4267200"/>
            <a:ext cx="101282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tx1"/>
                </a:solidFill>
                <a:latin typeface="Times" charset="0"/>
              </a:rPr>
              <a:t>RegFile</a:t>
            </a:r>
          </a:p>
        </p:txBody>
      </p:sp>
      <p:sp>
        <p:nvSpPr>
          <p:cNvPr id="10267" name="Rectangle 48"/>
          <p:cNvSpPr>
            <a:spLocks noChangeArrowheads="1"/>
          </p:cNvSpPr>
          <p:nvPr/>
        </p:nvSpPr>
        <p:spPr bwMode="auto">
          <a:xfrm>
            <a:off x="3200400" y="3276600"/>
            <a:ext cx="4222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Rs</a:t>
            </a:r>
          </a:p>
        </p:txBody>
      </p:sp>
      <p:sp>
        <p:nvSpPr>
          <p:cNvPr id="10268" name="Rectangle 49"/>
          <p:cNvSpPr>
            <a:spLocks noChangeArrowheads="1"/>
          </p:cNvSpPr>
          <p:nvPr/>
        </p:nvSpPr>
        <p:spPr bwMode="auto">
          <a:xfrm>
            <a:off x="3032125" y="2514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Rt</a:t>
            </a:r>
          </a:p>
        </p:txBody>
      </p:sp>
      <p:sp>
        <p:nvSpPr>
          <p:cNvPr id="10269" name="Rectangle 50"/>
          <p:cNvSpPr>
            <a:spLocks noChangeArrowheads="1"/>
          </p:cNvSpPr>
          <p:nvPr/>
        </p:nvSpPr>
        <p:spPr bwMode="auto">
          <a:xfrm>
            <a:off x="3581400" y="3276600"/>
            <a:ext cx="396875" cy="3635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a:solidFill>
                  <a:schemeClr val="tx1"/>
                </a:solidFill>
                <a:latin typeface="Times" charset="0"/>
              </a:rPr>
              <a:t>Rt</a:t>
            </a:r>
          </a:p>
        </p:txBody>
      </p:sp>
      <p:sp>
        <p:nvSpPr>
          <p:cNvPr id="10270" name="Rectangle 51"/>
          <p:cNvSpPr>
            <a:spLocks noChangeArrowheads="1"/>
          </p:cNvSpPr>
          <p:nvPr/>
        </p:nvSpPr>
        <p:spPr bwMode="auto">
          <a:xfrm>
            <a:off x="2600325" y="2514600"/>
            <a:ext cx="447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1"/>
                </a:solidFill>
                <a:latin typeface="Times" charset="0"/>
              </a:rPr>
              <a:t>Rd</a:t>
            </a:r>
          </a:p>
        </p:txBody>
      </p:sp>
      <p:sp>
        <p:nvSpPr>
          <p:cNvPr id="10271" name="Rectangle 52"/>
          <p:cNvSpPr>
            <a:spLocks noChangeArrowheads="1"/>
          </p:cNvSpPr>
          <p:nvPr/>
        </p:nvSpPr>
        <p:spPr bwMode="auto">
          <a:xfrm>
            <a:off x="1676400" y="2514600"/>
            <a:ext cx="942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RegDst</a:t>
            </a:r>
          </a:p>
        </p:txBody>
      </p:sp>
      <p:sp>
        <p:nvSpPr>
          <p:cNvPr id="10272" name="Rectangle 53"/>
          <p:cNvSpPr>
            <a:spLocks noChangeArrowheads="1"/>
          </p:cNvSpPr>
          <p:nvPr/>
        </p:nvSpPr>
        <p:spPr bwMode="auto">
          <a:xfrm>
            <a:off x="3911600" y="5054600"/>
            <a:ext cx="355600" cy="1041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10273" name="Rectangle 54"/>
          <p:cNvSpPr>
            <a:spLocks noChangeArrowheads="1"/>
          </p:cNvSpPr>
          <p:nvPr/>
        </p:nvSpPr>
        <p:spPr bwMode="auto">
          <a:xfrm rot="5400000">
            <a:off x="3564731" y="5388769"/>
            <a:ext cx="1082675" cy="363538"/>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solidFill>
                  <a:schemeClr val="tx1"/>
                </a:solidFill>
                <a:latin typeface="Times" charset="0"/>
              </a:rPr>
              <a:t>Extender</a:t>
            </a:r>
            <a:endParaRPr lang="en-US" sz="2000" b="1">
              <a:solidFill>
                <a:schemeClr val="tx1"/>
              </a:solidFill>
              <a:latin typeface="Times" charset="0"/>
            </a:endParaRPr>
          </a:p>
        </p:txBody>
      </p:sp>
      <p:sp>
        <p:nvSpPr>
          <p:cNvPr id="10274" name="Rectangle 55"/>
          <p:cNvSpPr>
            <a:spLocks noChangeArrowheads="1"/>
          </p:cNvSpPr>
          <p:nvPr/>
        </p:nvSpPr>
        <p:spPr bwMode="auto">
          <a:xfrm>
            <a:off x="4419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75" name="Line 56"/>
          <p:cNvSpPr>
            <a:spLocks noChangeShapeType="1"/>
          </p:cNvSpPr>
          <p:nvPr/>
        </p:nvSpPr>
        <p:spPr bwMode="auto">
          <a:xfrm flipH="1">
            <a:off x="4572000" y="5508625"/>
            <a:ext cx="88900" cy="130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76" name="Line 57"/>
          <p:cNvSpPr>
            <a:spLocks noChangeShapeType="1"/>
          </p:cNvSpPr>
          <p:nvPr/>
        </p:nvSpPr>
        <p:spPr bwMode="auto">
          <a:xfrm flipH="1">
            <a:off x="3492500" y="5510213"/>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77" name="Rectangle 58"/>
          <p:cNvSpPr>
            <a:spLocks noChangeArrowheads="1"/>
          </p:cNvSpPr>
          <p:nvPr/>
        </p:nvSpPr>
        <p:spPr bwMode="auto">
          <a:xfrm>
            <a:off x="3276600" y="5610225"/>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16</a:t>
            </a:r>
          </a:p>
        </p:txBody>
      </p:sp>
      <p:sp>
        <p:nvSpPr>
          <p:cNvPr id="10278" name="Rectangle 59"/>
          <p:cNvSpPr>
            <a:spLocks noChangeArrowheads="1"/>
          </p:cNvSpPr>
          <p:nvPr/>
        </p:nvSpPr>
        <p:spPr bwMode="auto">
          <a:xfrm>
            <a:off x="2362200" y="5334000"/>
            <a:ext cx="900113"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imm16</a:t>
            </a:r>
          </a:p>
        </p:txBody>
      </p:sp>
      <p:sp>
        <p:nvSpPr>
          <p:cNvPr id="10279" name="Rectangle 60"/>
          <p:cNvSpPr>
            <a:spLocks noChangeArrowheads="1"/>
          </p:cNvSpPr>
          <p:nvPr/>
        </p:nvSpPr>
        <p:spPr bwMode="auto">
          <a:xfrm>
            <a:off x="4648200" y="59436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ALUSrc</a:t>
            </a:r>
          </a:p>
        </p:txBody>
      </p:sp>
      <p:sp>
        <p:nvSpPr>
          <p:cNvPr id="10280" name="Rectangle 61"/>
          <p:cNvSpPr>
            <a:spLocks noChangeArrowheads="1"/>
          </p:cNvSpPr>
          <p:nvPr/>
        </p:nvSpPr>
        <p:spPr bwMode="auto">
          <a:xfrm>
            <a:off x="2971800" y="6019800"/>
            <a:ext cx="84455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ExtOp</a:t>
            </a:r>
          </a:p>
        </p:txBody>
      </p:sp>
      <p:sp>
        <p:nvSpPr>
          <p:cNvPr id="10281" name="Line 62"/>
          <p:cNvSpPr>
            <a:spLocks noChangeShapeType="1"/>
          </p:cNvSpPr>
          <p:nvPr/>
        </p:nvSpPr>
        <p:spPr bwMode="auto">
          <a:xfrm flipV="1">
            <a:off x="8001000" y="2895600"/>
            <a:ext cx="0" cy="1482725"/>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0282" name="Rectangle 63"/>
          <p:cNvSpPr>
            <a:spLocks noChangeArrowheads="1"/>
          </p:cNvSpPr>
          <p:nvPr/>
        </p:nvSpPr>
        <p:spPr bwMode="auto">
          <a:xfrm>
            <a:off x="7086600" y="2438400"/>
            <a:ext cx="1323975"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MemtoReg</a:t>
            </a:r>
          </a:p>
        </p:txBody>
      </p:sp>
      <p:sp>
        <p:nvSpPr>
          <p:cNvPr id="10283" name="Rectangle 64"/>
          <p:cNvSpPr>
            <a:spLocks noChangeArrowheads="1"/>
          </p:cNvSpPr>
          <p:nvPr/>
        </p:nvSpPr>
        <p:spPr bwMode="auto">
          <a:xfrm>
            <a:off x="5681663" y="5867400"/>
            <a:ext cx="490537"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clk</a:t>
            </a:r>
          </a:p>
        </p:txBody>
      </p:sp>
      <p:sp>
        <p:nvSpPr>
          <p:cNvPr id="10284" name="Rectangle 65"/>
          <p:cNvSpPr>
            <a:spLocks noChangeArrowheads="1"/>
          </p:cNvSpPr>
          <p:nvPr/>
        </p:nvSpPr>
        <p:spPr bwMode="auto">
          <a:xfrm>
            <a:off x="5410200" y="5334000"/>
            <a:ext cx="935038"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a:solidFill>
                  <a:schemeClr val="tx1"/>
                </a:solidFill>
                <a:latin typeface="Times" charset="0"/>
              </a:rPr>
              <a:t>Data In</a:t>
            </a:r>
          </a:p>
        </p:txBody>
      </p:sp>
      <p:sp>
        <p:nvSpPr>
          <p:cNvPr id="10285" name="Line 66"/>
          <p:cNvSpPr>
            <a:spLocks noChangeShapeType="1"/>
          </p:cNvSpPr>
          <p:nvPr/>
        </p:nvSpPr>
        <p:spPr bwMode="auto">
          <a:xfrm flipH="1">
            <a:off x="5989638" y="5253038"/>
            <a:ext cx="88900" cy="128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286" name="Rectangle 67"/>
          <p:cNvSpPr>
            <a:spLocks noChangeArrowheads="1"/>
          </p:cNvSpPr>
          <p:nvPr/>
        </p:nvSpPr>
        <p:spPr bwMode="auto">
          <a:xfrm>
            <a:off x="6019800" y="5029200"/>
            <a:ext cx="3841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32</a:t>
            </a:r>
          </a:p>
        </p:txBody>
      </p:sp>
      <p:sp>
        <p:nvSpPr>
          <p:cNvPr id="10287" name="Line 68"/>
          <p:cNvSpPr>
            <a:spLocks noChangeShapeType="1"/>
          </p:cNvSpPr>
          <p:nvPr/>
        </p:nvSpPr>
        <p:spPr bwMode="auto">
          <a:xfrm flipV="1">
            <a:off x="6692900" y="3276600"/>
            <a:ext cx="12700" cy="1846263"/>
          </a:xfrm>
          <a:prstGeom prst="line">
            <a:avLst/>
          </a:prstGeom>
          <a:noFill/>
          <a:ln w="19050">
            <a:solidFill>
              <a:schemeClr val="tx1"/>
            </a:solidFill>
            <a:round/>
            <a:headEnd type="triangle" w="med" len="med"/>
            <a:tailEnd/>
          </a:ln>
        </p:spPr>
        <p:txBody>
          <a:bodyPr wrap="none" anchor="ctr">
            <a:prstTxWarp prst="textNoShape">
              <a:avLst/>
            </a:prstTxWarp>
          </a:bodyPr>
          <a:lstStyle/>
          <a:p>
            <a:endParaRPr lang="en-US"/>
          </a:p>
        </p:txBody>
      </p:sp>
      <p:sp>
        <p:nvSpPr>
          <p:cNvPr id="10288" name="Rectangle 69"/>
          <p:cNvSpPr>
            <a:spLocks noChangeArrowheads="1"/>
          </p:cNvSpPr>
          <p:nvPr/>
        </p:nvSpPr>
        <p:spPr bwMode="auto">
          <a:xfrm>
            <a:off x="6248400" y="2819400"/>
            <a:ext cx="1041400" cy="393700"/>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u="sng">
                <a:solidFill>
                  <a:schemeClr val="tx1"/>
                </a:solidFill>
                <a:latin typeface="Times" charset="0"/>
              </a:rPr>
              <a:t>MemWr</a:t>
            </a:r>
          </a:p>
        </p:txBody>
      </p:sp>
      <p:grpSp>
        <p:nvGrpSpPr>
          <p:cNvPr id="10289" name="Group 70"/>
          <p:cNvGrpSpPr>
            <a:grpSpLocks/>
          </p:cNvGrpSpPr>
          <p:nvPr/>
        </p:nvGrpSpPr>
        <p:grpSpPr bwMode="auto">
          <a:xfrm>
            <a:off x="2590800" y="2943225"/>
            <a:ext cx="838200" cy="333375"/>
            <a:chOff x="2640" y="1422"/>
            <a:chExt cx="528" cy="210"/>
          </a:xfrm>
        </p:grpSpPr>
        <p:sp>
          <p:nvSpPr>
            <p:cNvPr id="10335" name="Rectangle 71"/>
            <p:cNvSpPr>
              <a:spLocks noChangeArrowheads="1"/>
            </p:cNvSpPr>
            <p:nvPr/>
          </p:nvSpPr>
          <p:spPr bwMode="auto">
            <a:xfrm>
              <a:off x="292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0336" name="Rectangle 72"/>
            <p:cNvSpPr>
              <a:spLocks noChangeArrowheads="1"/>
            </p:cNvSpPr>
            <p:nvPr/>
          </p:nvSpPr>
          <p:spPr bwMode="auto">
            <a:xfrm>
              <a:off x="2688" y="1422"/>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0337" name="Freeform 73"/>
            <p:cNvSpPr>
              <a:spLocks/>
            </p:cNvSpPr>
            <p:nvPr/>
          </p:nvSpPr>
          <p:spPr bwMode="auto">
            <a:xfrm>
              <a:off x="2640" y="1440"/>
              <a:ext cx="528" cy="192"/>
            </a:xfrm>
            <a:custGeom>
              <a:avLst/>
              <a:gdLst>
                <a:gd name="T0" fmla="*/ 0 w 528"/>
                <a:gd name="T1" fmla="*/ 0 h 192"/>
                <a:gd name="T2" fmla="*/ 48 w 528"/>
                <a:gd name="T3" fmla="*/ 192 h 192"/>
                <a:gd name="T4" fmla="*/ 480 w 528"/>
                <a:gd name="T5" fmla="*/ 192 h 192"/>
                <a:gd name="T6" fmla="*/ 528 w 528"/>
                <a:gd name="T7" fmla="*/ 0 h 192"/>
                <a:gd name="T8" fmla="*/ 0 w 528"/>
                <a:gd name="T9" fmla="*/ 0 h 192"/>
                <a:gd name="T10" fmla="*/ 0 60000 65536"/>
                <a:gd name="T11" fmla="*/ 0 60000 65536"/>
                <a:gd name="T12" fmla="*/ 0 60000 65536"/>
                <a:gd name="T13" fmla="*/ 0 60000 65536"/>
                <a:gd name="T14" fmla="*/ 0 60000 65536"/>
                <a:gd name="T15" fmla="*/ 0 w 528"/>
                <a:gd name="T16" fmla="*/ 0 h 192"/>
                <a:gd name="T17" fmla="*/ 528 w 528"/>
                <a:gd name="T18" fmla="*/ 192 h 192"/>
              </a:gdLst>
              <a:ahLst/>
              <a:cxnLst>
                <a:cxn ang="T10">
                  <a:pos x="T0" y="T1"/>
                </a:cxn>
                <a:cxn ang="T11">
                  <a:pos x="T2" y="T3"/>
                </a:cxn>
                <a:cxn ang="T12">
                  <a:pos x="T4" y="T5"/>
                </a:cxn>
                <a:cxn ang="T13">
                  <a:pos x="T6" y="T7"/>
                </a:cxn>
                <a:cxn ang="T14">
                  <a:pos x="T8" y="T9"/>
                </a:cxn>
              </a:cxnLst>
              <a:rect l="T15" t="T16" r="T17" b="T18"/>
              <a:pathLst>
                <a:path w="528" h="192">
                  <a:moveTo>
                    <a:pt x="0" y="0"/>
                  </a:moveTo>
                  <a:lnTo>
                    <a:pt x="48" y="192"/>
                  </a:lnTo>
                  <a:lnTo>
                    <a:pt x="480" y="192"/>
                  </a:lnTo>
                  <a:lnTo>
                    <a:pt x="528" y="0"/>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0290" name="Rectangle 74"/>
          <p:cNvSpPr>
            <a:spLocks noChangeArrowheads="1"/>
          </p:cNvSpPr>
          <p:nvPr/>
        </p:nvSpPr>
        <p:spPr bwMode="auto">
          <a:xfrm>
            <a:off x="2590800" y="3886200"/>
            <a:ext cx="1447800" cy="990600"/>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grpSp>
        <p:nvGrpSpPr>
          <p:cNvPr id="10291" name="Group 75"/>
          <p:cNvGrpSpPr>
            <a:grpSpLocks/>
          </p:cNvGrpSpPr>
          <p:nvPr/>
        </p:nvGrpSpPr>
        <p:grpSpPr bwMode="auto">
          <a:xfrm>
            <a:off x="4899025" y="4495800"/>
            <a:ext cx="358775" cy="1219200"/>
            <a:chOff x="3518" y="2640"/>
            <a:chExt cx="226" cy="768"/>
          </a:xfrm>
        </p:grpSpPr>
        <p:sp>
          <p:nvSpPr>
            <p:cNvPr id="10332" name="Rectangle 76"/>
            <p:cNvSpPr>
              <a:spLocks noChangeArrowheads="1"/>
            </p:cNvSpPr>
            <p:nvPr/>
          </p:nvSpPr>
          <p:spPr bwMode="auto">
            <a:xfrm>
              <a:off x="3518" y="2696"/>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0333" name="Rectangle 77"/>
            <p:cNvSpPr>
              <a:spLocks noChangeArrowheads="1"/>
            </p:cNvSpPr>
            <p:nvPr/>
          </p:nvSpPr>
          <p:spPr bwMode="auto">
            <a:xfrm>
              <a:off x="3518" y="3187"/>
              <a:ext cx="17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0334" name="Freeform 78"/>
            <p:cNvSpPr>
              <a:spLocks/>
            </p:cNvSpPr>
            <p:nvPr/>
          </p:nvSpPr>
          <p:spPr bwMode="auto">
            <a:xfrm>
              <a:off x="3552" y="2640"/>
              <a:ext cx="192" cy="768"/>
            </a:xfrm>
            <a:custGeom>
              <a:avLst/>
              <a:gdLst>
                <a:gd name="T0" fmla="*/ 0 w 192"/>
                <a:gd name="T1" fmla="*/ 0 h 768"/>
                <a:gd name="T2" fmla="*/ 0 w 192"/>
                <a:gd name="T3" fmla="*/ 768 h 768"/>
                <a:gd name="T4" fmla="*/ 192 w 192"/>
                <a:gd name="T5" fmla="*/ 672 h 768"/>
                <a:gd name="T6" fmla="*/ 192 w 192"/>
                <a:gd name="T7" fmla="*/ 96 h 768"/>
                <a:gd name="T8" fmla="*/ 0 w 192"/>
                <a:gd name="T9" fmla="*/ 0 h 768"/>
                <a:gd name="T10" fmla="*/ 0 60000 65536"/>
                <a:gd name="T11" fmla="*/ 0 60000 65536"/>
                <a:gd name="T12" fmla="*/ 0 60000 65536"/>
                <a:gd name="T13" fmla="*/ 0 60000 65536"/>
                <a:gd name="T14" fmla="*/ 0 60000 65536"/>
                <a:gd name="T15" fmla="*/ 0 w 192"/>
                <a:gd name="T16" fmla="*/ 0 h 768"/>
                <a:gd name="T17" fmla="*/ 192 w 192"/>
                <a:gd name="T18" fmla="*/ 768 h 768"/>
              </a:gdLst>
              <a:ahLst/>
              <a:cxnLst>
                <a:cxn ang="T10">
                  <a:pos x="T0" y="T1"/>
                </a:cxn>
                <a:cxn ang="T11">
                  <a:pos x="T2" y="T3"/>
                </a:cxn>
                <a:cxn ang="T12">
                  <a:pos x="T4" y="T5"/>
                </a:cxn>
                <a:cxn ang="T13">
                  <a:pos x="T6" y="T7"/>
                </a:cxn>
                <a:cxn ang="T14">
                  <a:pos x="T8" y="T9"/>
                </a:cxn>
              </a:cxnLst>
              <a:rect l="T15" t="T16" r="T17" b="T18"/>
              <a:pathLst>
                <a:path w="192" h="768">
                  <a:moveTo>
                    <a:pt x="0" y="0"/>
                  </a:moveTo>
                  <a:lnTo>
                    <a:pt x="0" y="768"/>
                  </a:lnTo>
                  <a:lnTo>
                    <a:pt x="192" y="672"/>
                  </a:lnTo>
                  <a:lnTo>
                    <a:pt x="192" y="96"/>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grpSp>
        <p:nvGrpSpPr>
          <p:cNvPr id="10292" name="Group 79"/>
          <p:cNvGrpSpPr>
            <a:grpSpLocks/>
          </p:cNvGrpSpPr>
          <p:nvPr/>
        </p:nvGrpSpPr>
        <p:grpSpPr bwMode="auto">
          <a:xfrm>
            <a:off x="5762625" y="3886200"/>
            <a:ext cx="485775" cy="1143000"/>
            <a:chOff x="4009" y="2304"/>
            <a:chExt cx="306" cy="720"/>
          </a:xfrm>
        </p:grpSpPr>
        <p:sp>
          <p:nvSpPr>
            <p:cNvPr id="10329" name="Rectangle 80"/>
            <p:cNvSpPr>
              <a:spLocks noChangeArrowheads="1"/>
            </p:cNvSpPr>
            <p:nvPr/>
          </p:nvSpPr>
          <p:spPr bwMode="auto">
            <a:xfrm>
              <a:off x="4009" y="2322"/>
              <a:ext cx="114" cy="210"/>
            </a:xfrm>
            <a:prstGeom prst="rect">
              <a:avLst/>
            </a:prstGeom>
            <a:noFill/>
            <a:ln w="12700">
              <a:noFill/>
              <a:miter lim="800000"/>
              <a:headEnd/>
              <a:tailEnd/>
            </a:ln>
          </p:spPr>
          <p:txBody>
            <a:bodyPr wrap="none" lIns="90488" tIns="44450" rIns="90488" bIns="44450">
              <a:prstTxWarp prst="textNoShape">
                <a:avLst/>
              </a:prstTxWarp>
              <a:spAutoFit/>
            </a:bodyPr>
            <a:lstStyle/>
            <a:p>
              <a:endParaRPr lang="en-US" sz="1600" b="1">
                <a:solidFill>
                  <a:schemeClr val="tx1"/>
                </a:solidFill>
                <a:latin typeface="Times" charset="0"/>
              </a:endParaRPr>
            </a:p>
          </p:txBody>
        </p:sp>
        <p:sp>
          <p:nvSpPr>
            <p:cNvPr id="10330" name="Rectangle 81"/>
            <p:cNvSpPr>
              <a:spLocks noChangeArrowheads="1"/>
            </p:cNvSpPr>
            <p:nvPr/>
          </p:nvSpPr>
          <p:spPr bwMode="auto">
            <a:xfrm rot="5400000">
              <a:off x="3993" y="2583"/>
              <a:ext cx="38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tx1"/>
                  </a:solidFill>
                  <a:latin typeface="Times" charset="0"/>
                </a:rPr>
                <a:t>ALU</a:t>
              </a:r>
            </a:p>
          </p:txBody>
        </p:sp>
        <p:sp>
          <p:nvSpPr>
            <p:cNvPr id="10331" name="Freeform 82"/>
            <p:cNvSpPr>
              <a:spLocks/>
            </p:cNvSpPr>
            <p:nvPr/>
          </p:nvSpPr>
          <p:spPr bwMode="auto">
            <a:xfrm>
              <a:off x="4032" y="2304"/>
              <a:ext cx="283" cy="720"/>
            </a:xfrm>
            <a:custGeom>
              <a:avLst/>
              <a:gdLst>
                <a:gd name="T0" fmla="*/ 0 w 240"/>
                <a:gd name="T1" fmla="*/ 0 h 672"/>
                <a:gd name="T2" fmla="*/ 0 w 240"/>
                <a:gd name="T3" fmla="*/ 309 h 672"/>
                <a:gd name="T4" fmla="*/ 57 w 240"/>
                <a:gd name="T5" fmla="*/ 360 h 672"/>
                <a:gd name="T6" fmla="*/ 0 w 240"/>
                <a:gd name="T7" fmla="*/ 411 h 672"/>
                <a:gd name="T8" fmla="*/ 0 w 240"/>
                <a:gd name="T9" fmla="*/ 720 h 672"/>
                <a:gd name="T10" fmla="*/ 283 w 240"/>
                <a:gd name="T11" fmla="*/ 514 h 672"/>
                <a:gd name="T12" fmla="*/ 283 w 240"/>
                <a:gd name="T13" fmla="*/ 206 h 672"/>
                <a:gd name="T14" fmla="*/ 0 w 240"/>
                <a:gd name="T15" fmla="*/ 0 h 672"/>
                <a:gd name="T16" fmla="*/ 0 60000 65536"/>
                <a:gd name="T17" fmla="*/ 0 60000 65536"/>
                <a:gd name="T18" fmla="*/ 0 60000 65536"/>
                <a:gd name="T19" fmla="*/ 0 60000 65536"/>
                <a:gd name="T20" fmla="*/ 0 60000 65536"/>
                <a:gd name="T21" fmla="*/ 0 60000 65536"/>
                <a:gd name="T22" fmla="*/ 0 60000 65536"/>
                <a:gd name="T23" fmla="*/ 0 60000 65536"/>
                <a:gd name="T24" fmla="*/ 0 w 240"/>
                <a:gd name="T25" fmla="*/ 0 h 672"/>
                <a:gd name="T26" fmla="*/ 240 w 240"/>
                <a:gd name="T27" fmla="*/ 672 h 6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0" h="672">
                  <a:moveTo>
                    <a:pt x="0" y="0"/>
                  </a:moveTo>
                  <a:lnTo>
                    <a:pt x="0" y="288"/>
                  </a:lnTo>
                  <a:lnTo>
                    <a:pt x="48" y="336"/>
                  </a:lnTo>
                  <a:lnTo>
                    <a:pt x="0" y="384"/>
                  </a:lnTo>
                  <a:lnTo>
                    <a:pt x="0" y="672"/>
                  </a:lnTo>
                  <a:lnTo>
                    <a:pt x="240" y="480"/>
                  </a:lnTo>
                  <a:lnTo>
                    <a:pt x="240" y="192"/>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grpSp>
      <p:sp>
        <p:nvSpPr>
          <p:cNvPr id="10293" name="Rectangle 83"/>
          <p:cNvSpPr>
            <a:spLocks noChangeArrowheads="1"/>
          </p:cNvSpPr>
          <p:nvPr/>
        </p:nvSpPr>
        <p:spPr bwMode="auto">
          <a:xfrm>
            <a:off x="7794625" y="43910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0</a:t>
            </a:r>
          </a:p>
        </p:txBody>
      </p:sp>
      <p:sp>
        <p:nvSpPr>
          <p:cNvPr id="10294" name="Rectangle 84"/>
          <p:cNvSpPr>
            <a:spLocks noChangeArrowheads="1"/>
          </p:cNvSpPr>
          <p:nvPr/>
        </p:nvSpPr>
        <p:spPr bwMode="auto">
          <a:xfrm>
            <a:off x="7794625" y="5381625"/>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1</a:t>
            </a:r>
          </a:p>
        </p:txBody>
      </p:sp>
      <p:sp>
        <p:nvSpPr>
          <p:cNvPr id="10295" name="Freeform 85"/>
          <p:cNvSpPr>
            <a:spLocks/>
          </p:cNvSpPr>
          <p:nvPr/>
        </p:nvSpPr>
        <p:spPr bwMode="auto">
          <a:xfrm>
            <a:off x="7848600" y="4267200"/>
            <a:ext cx="304800" cy="1600200"/>
          </a:xfrm>
          <a:custGeom>
            <a:avLst/>
            <a:gdLst>
              <a:gd name="T0" fmla="*/ 0 w 192"/>
              <a:gd name="T1" fmla="*/ 0 h 1008"/>
              <a:gd name="T2" fmla="*/ 0 w 192"/>
              <a:gd name="T3" fmla="*/ 1600200 h 1008"/>
              <a:gd name="T4" fmla="*/ 304800 w 192"/>
              <a:gd name="T5" fmla="*/ 1371600 h 1008"/>
              <a:gd name="T6" fmla="*/ 304800 w 192"/>
              <a:gd name="T7" fmla="*/ 228600 h 1008"/>
              <a:gd name="T8" fmla="*/ 0 w 192"/>
              <a:gd name="T9" fmla="*/ 0 h 1008"/>
              <a:gd name="T10" fmla="*/ 0 60000 65536"/>
              <a:gd name="T11" fmla="*/ 0 60000 65536"/>
              <a:gd name="T12" fmla="*/ 0 60000 65536"/>
              <a:gd name="T13" fmla="*/ 0 60000 65536"/>
              <a:gd name="T14" fmla="*/ 0 60000 65536"/>
              <a:gd name="T15" fmla="*/ 0 w 192"/>
              <a:gd name="T16" fmla="*/ 0 h 1008"/>
              <a:gd name="T17" fmla="*/ 192 w 192"/>
              <a:gd name="T18" fmla="*/ 1008 h 1008"/>
            </a:gdLst>
            <a:ahLst/>
            <a:cxnLst>
              <a:cxn ang="T10">
                <a:pos x="T0" y="T1"/>
              </a:cxn>
              <a:cxn ang="T11">
                <a:pos x="T2" y="T3"/>
              </a:cxn>
              <a:cxn ang="T12">
                <a:pos x="T4" y="T5"/>
              </a:cxn>
              <a:cxn ang="T13">
                <a:pos x="T6" y="T7"/>
              </a:cxn>
              <a:cxn ang="T14">
                <a:pos x="T8" y="T9"/>
              </a:cxn>
            </a:cxnLst>
            <a:rect l="T15" t="T16" r="T17" b="T18"/>
            <a:pathLst>
              <a:path w="192" h="1008">
                <a:moveTo>
                  <a:pt x="0" y="0"/>
                </a:moveTo>
                <a:lnTo>
                  <a:pt x="0" y="1008"/>
                </a:lnTo>
                <a:lnTo>
                  <a:pt x="192" y="864"/>
                </a:lnTo>
                <a:lnTo>
                  <a:pt x="192" y="144"/>
                </a:lnTo>
                <a:lnTo>
                  <a:pt x="0" y="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10296" name="Rectangle 86"/>
          <p:cNvSpPr>
            <a:spLocks noChangeArrowheads="1"/>
          </p:cNvSpPr>
          <p:nvPr/>
        </p:nvSpPr>
        <p:spPr bwMode="auto">
          <a:xfrm>
            <a:off x="6391275" y="5129213"/>
            <a:ext cx="1127125" cy="1128712"/>
          </a:xfrm>
          <a:prstGeom prst="rect">
            <a:avLst/>
          </a:prstGeom>
          <a:noFill/>
          <a:ln w="28575">
            <a:solidFill>
              <a:schemeClr val="tx1"/>
            </a:solidFill>
            <a:miter lim="800000"/>
            <a:headEnd/>
            <a:tailEnd/>
          </a:ln>
        </p:spPr>
        <p:txBody>
          <a:bodyPr wrap="none" anchor="ctr">
            <a:prstTxWarp prst="textNoShape">
              <a:avLst/>
            </a:prstTxWarp>
          </a:bodyPr>
          <a:lstStyle/>
          <a:p>
            <a:endParaRPr lang="en-US"/>
          </a:p>
        </p:txBody>
      </p:sp>
      <p:sp>
        <p:nvSpPr>
          <p:cNvPr id="10297" name="Rectangle 87"/>
          <p:cNvSpPr>
            <a:spLocks noChangeArrowheads="1"/>
          </p:cNvSpPr>
          <p:nvPr/>
        </p:nvSpPr>
        <p:spPr bwMode="auto">
          <a:xfrm>
            <a:off x="6372225" y="5076825"/>
            <a:ext cx="666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WrEn</a:t>
            </a:r>
          </a:p>
        </p:txBody>
      </p:sp>
      <p:sp>
        <p:nvSpPr>
          <p:cNvPr id="10298" name="Rectangle 88"/>
          <p:cNvSpPr>
            <a:spLocks noChangeArrowheads="1"/>
          </p:cNvSpPr>
          <p:nvPr/>
        </p:nvSpPr>
        <p:spPr bwMode="auto">
          <a:xfrm>
            <a:off x="6983413" y="5076825"/>
            <a:ext cx="49688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Adr</a:t>
            </a:r>
          </a:p>
        </p:txBody>
      </p:sp>
      <p:sp>
        <p:nvSpPr>
          <p:cNvPr id="10299" name="Rectangle 89"/>
          <p:cNvSpPr>
            <a:spLocks noChangeArrowheads="1"/>
          </p:cNvSpPr>
          <p:nvPr/>
        </p:nvSpPr>
        <p:spPr bwMode="auto">
          <a:xfrm>
            <a:off x="6400800" y="5484813"/>
            <a:ext cx="1111250" cy="577850"/>
          </a:xfrm>
          <a:prstGeom prst="rect">
            <a:avLst/>
          </a:prstGeom>
          <a:noFill/>
          <a:ln w="12700">
            <a:noFill/>
            <a:miter lim="800000"/>
            <a:headEnd/>
            <a:tailEnd/>
          </a:ln>
        </p:spPr>
        <p:txBody>
          <a:bodyPr wrap="none" lIns="90488" tIns="44450" rIns="90488" bIns="44450">
            <a:prstTxWarp prst="textNoShape">
              <a:avLst/>
            </a:prstTxWarp>
            <a:spAutoFit/>
          </a:bodyPr>
          <a:lstStyle/>
          <a:p>
            <a:pPr algn="ctr">
              <a:lnSpc>
                <a:spcPct val="80000"/>
              </a:lnSpc>
            </a:pPr>
            <a:r>
              <a:rPr lang="en-US" sz="2000" b="1">
                <a:solidFill>
                  <a:schemeClr val="tx1"/>
                </a:solidFill>
                <a:latin typeface="Times" charset="0"/>
              </a:rPr>
              <a:t>Data</a:t>
            </a:r>
          </a:p>
          <a:p>
            <a:pPr algn="ctr">
              <a:lnSpc>
                <a:spcPct val="80000"/>
              </a:lnSpc>
            </a:pPr>
            <a:r>
              <a:rPr lang="en-US" sz="2000" b="1">
                <a:solidFill>
                  <a:schemeClr val="tx1"/>
                </a:solidFill>
                <a:latin typeface="Times" charset="0"/>
              </a:rPr>
              <a:t>Memory</a:t>
            </a:r>
          </a:p>
        </p:txBody>
      </p:sp>
      <p:sp>
        <p:nvSpPr>
          <p:cNvPr id="10300" name="Line 90"/>
          <p:cNvSpPr>
            <a:spLocks noChangeShapeType="1"/>
          </p:cNvSpPr>
          <p:nvPr/>
        </p:nvSpPr>
        <p:spPr bwMode="auto">
          <a:xfrm>
            <a:off x="6400800" y="60198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301" name="Line 91"/>
          <p:cNvSpPr>
            <a:spLocks noChangeShapeType="1"/>
          </p:cNvSpPr>
          <p:nvPr/>
        </p:nvSpPr>
        <p:spPr bwMode="auto">
          <a:xfrm flipH="1">
            <a:off x="6400800" y="6096000"/>
            <a:ext cx="152400" cy="76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302" name="Line 92"/>
          <p:cNvSpPr>
            <a:spLocks noChangeShapeType="1"/>
          </p:cNvSpPr>
          <p:nvPr/>
        </p:nvSpPr>
        <p:spPr bwMode="auto">
          <a:xfrm>
            <a:off x="2819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303" name="Line 93"/>
          <p:cNvSpPr>
            <a:spLocks noChangeShapeType="1"/>
          </p:cNvSpPr>
          <p:nvPr/>
        </p:nvSpPr>
        <p:spPr bwMode="auto">
          <a:xfrm>
            <a:off x="3200400" y="2819400"/>
            <a:ext cx="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304" name="Freeform 94"/>
          <p:cNvSpPr>
            <a:spLocks/>
          </p:cNvSpPr>
          <p:nvPr/>
        </p:nvSpPr>
        <p:spPr bwMode="auto">
          <a:xfrm>
            <a:off x="2286000" y="2895600"/>
            <a:ext cx="304800" cy="228600"/>
          </a:xfrm>
          <a:custGeom>
            <a:avLst/>
            <a:gdLst>
              <a:gd name="T0" fmla="*/ 0 w 192"/>
              <a:gd name="T1" fmla="*/ 0 h 336"/>
              <a:gd name="T2" fmla="*/ 0 w 192"/>
              <a:gd name="T3" fmla="*/ 228600 h 336"/>
              <a:gd name="T4" fmla="*/ 304800 w 192"/>
              <a:gd name="T5" fmla="*/ 228600 h 336"/>
              <a:gd name="T6" fmla="*/ 0 60000 65536"/>
              <a:gd name="T7" fmla="*/ 0 60000 65536"/>
              <a:gd name="T8" fmla="*/ 0 60000 65536"/>
              <a:gd name="T9" fmla="*/ 0 w 192"/>
              <a:gd name="T10" fmla="*/ 0 h 336"/>
              <a:gd name="T11" fmla="*/ 192 w 192"/>
              <a:gd name="T12" fmla="*/ 336 h 336"/>
            </a:gdLst>
            <a:ahLst/>
            <a:cxnLst>
              <a:cxn ang="T6">
                <a:pos x="T0" y="T1"/>
              </a:cxn>
              <a:cxn ang="T7">
                <a:pos x="T2" y="T3"/>
              </a:cxn>
              <a:cxn ang="T8">
                <a:pos x="T4" y="T5"/>
              </a:cxn>
            </a:cxnLst>
            <a:rect l="T9" t="T10" r="T11" b="T12"/>
            <a:pathLst>
              <a:path w="192" h="336">
                <a:moveTo>
                  <a:pt x="0" y="0"/>
                </a:moveTo>
                <a:lnTo>
                  <a:pt x="0" y="336"/>
                </a:lnTo>
                <a:lnTo>
                  <a:pt x="192" y="336"/>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05" name="Line 95"/>
          <p:cNvSpPr>
            <a:spLocks noChangeShapeType="1"/>
          </p:cNvSpPr>
          <p:nvPr/>
        </p:nvSpPr>
        <p:spPr bwMode="auto">
          <a:xfrm>
            <a:off x="2743200" y="36576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06" name="Line 96"/>
          <p:cNvSpPr>
            <a:spLocks noChangeShapeType="1"/>
          </p:cNvSpPr>
          <p:nvPr/>
        </p:nvSpPr>
        <p:spPr bwMode="auto">
          <a:xfrm>
            <a:off x="3048000" y="3276600"/>
            <a:ext cx="0" cy="609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07" name="Line 97"/>
          <p:cNvSpPr>
            <a:spLocks noChangeShapeType="1"/>
          </p:cNvSpPr>
          <p:nvPr/>
        </p:nvSpPr>
        <p:spPr bwMode="auto">
          <a:xfrm>
            <a:off x="3429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08" name="Line 98"/>
          <p:cNvSpPr>
            <a:spLocks noChangeShapeType="1"/>
          </p:cNvSpPr>
          <p:nvPr/>
        </p:nvSpPr>
        <p:spPr bwMode="auto">
          <a:xfrm>
            <a:off x="3810000" y="3581400"/>
            <a:ext cx="0" cy="3048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09" name="Rectangle 99"/>
          <p:cNvSpPr>
            <a:spLocks noChangeArrowheads="1"/>
          </p:cNvSpPr>
          <p:nvPr/>
        </p:nvSpPr>
        <p:spPr bwMode="auto">
          <a:xfrm>
            <a:off x="3603625" y="3505200"/>
            <a:ext cx="282575"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tx1"/>
                </a:solidFill>
                <a:latin typeface="Times" charset="0"/>
              </a:rPr>
              <a:t>5</a:t>
            </a:r>
          </a:p>
        </p:txBody>
      </p:sp>
      <p:sp>
        <p:nvSpPr>
          <p:cNvPr id="10310" name="Line 100"/>
          <p:cNvSpPr>
            <a:spLocks noChangeShapeType="1"/>
          </p:cNvSpPr>
          <p:nvPr/>
        </p:nvSpPr>
        <p:spPr bwMode="auto">
          <a:xfrm>
            <a:off x="4038600" y="4191000"/>
            <a:ext cx="17526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1" name="Line 101"/>
          <p:cNvSpPr>
            <a:spLocks noChangeShapeType="1"/>
          </p:cNvSpPr>
          <p:nvPr/>
        </p:nvSpPr>
        <p:spPr bwMode="auto">
          <a:xfrm>
            <a:off x="6096000" y="2857500"/>
            <a:ext cx="0" cy="12192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2" name="Line 102"/>
          <p:cNvSpPr>
            <a:spLocks noChangeShapeType="1"/>
          </p:cNvSpPr>
          <p:nvPr/>
        </p:nvSpPr>
        <p:spPr bwMode="auto">
          <a:xfrm>
            <a:off x="4038600" y="4724400"/>
            <a:ext cx="914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3" name="Line 103"/>
          <p:cNvSpPr>
            <a:spLocks noChangeShapeType="1"/>
          </p:cNvSpPr>
          <p:nvPr/>
        </p:nvSpPr>
        <p:spPr bwMode="auto">
          <a:xfrm>
            <a:off x="5257800" y="48768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4" name="Line 104"/>
          <p:cNvSpPr>
            <a:spLocks noChangeShapeType="1"/>
          </p:cNvSpPr>
          <p:nvPr/>
        </p:nvSpPr>
        <p:spPr bwMode="auto">
          <a:xfrm>
            <a:off x="42672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5" name="Line 105"/>
          <p:cNvSpPr>
            <a:spLocks noChangeShapeType="1"/>
          </p:cNvSpPr>
          <p:nvPr/>
        </p:nvSpPr>
        <p:spPr bwMode="auto">
          <a:xfrm>
            <a:off x="3200400" y="5562600"/>
            <a:ext cx="685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16" name="Line 106"/>
          <p:cNvSpPr>
            <a:spLocks noChangeShapeType="1"/>
          </p:cNvSpPr>
          <p:nvPr/>
        </p:nvSpPr>
        <p:spPr bwMode="auto">
          <a:xfrm flipH="1">
            <a:off x="28194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17" name="Line 107"/>
          <p:cNvSpPr>
            <a:spLocks noChangeShapeType="1"/>
          </p:cNvSpPr>
          <p:nvPr/>
        </p:nvSpPr>
        <p:spPr bwMode="auto">
          <a:xfrm>
            <a:off x="2895600" y="4724400"/>
            <a:ext cx="76200" cy="1524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18" name="Line 108"/>
          <p:cNvSpPr>
            <a:spLocks noChangeShapeType="1"/>
          </p:cNvSpPr>
          <p:nvPr/>
        </p:nvSpPr>
        <p:spPr bwMode="auto">
          <a:xfrm>
            <a:off x="2895600" y="4876800"/>
            <a:ext cx="0" cy="2286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19" name="Line 109"/>
          <p:cNvSpPr>
            <a:spLocks noChangeShapeType="1"/>
          </p:cNvSpPr>
          <p:nvPr/>
        </p:nvSpPr>
        <p:spPr bwMode="auto">
          <a:xfrm flipV="1">
            <a:off x="4114800" y="6096000"/>
            <a:ext cx="0" cy="228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0" name="Line 110"/>
          <p:cNvSpPr>
            <a:spLocks noChangeShapeType="1"/>
          </p:cNvSpPr>
          <p:nvPr/>
        </p:nvSpPr>
        <p:spPr bwMode="auto">
          <a:xfrm flipV="1">
            <a:off x="5105400" y="5638800"/>
            <a:ext cx="0" cy="3048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1" name="Line 111"/>
          <p:cNvSpPr>
            <a:spLocks noChangeShapeType="1"/>
          </p:cNvSpPr>
          <p:nvPr/>
        </p:nvSpPr>
        <p:spPr bwMode="auto">
          <a:xfrm flipH="1">
            <a:off x="6172200" y="6096000"/>
            <a:ext cx="2286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0322" name="Line 112"/>
          <p:cNvSpPr>
            <a:spLocks noChangeShapeType="1"/>
          </p:cNvSpPr>
          <p:nvPr/>
        </p:nvSpPr>
        <p:spPr bwMode="auto">
          <a:xfrm>
            <a:off x="6248400" y="4495800"/>
            <a:ext cx="16002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3" name="Line 113"/>
          <p:cNvSpPr>
            <a:spLocks noChangeShapeType="1"/>
          </p:cNvSpPr>
          <p:nvPr/>
        </p:nvSpPr>
        <p:spPr bwMode="auto">
          <a:xfrm>
            <a:off x="7239000" y="4495800"/>
            <a:ext cx="0" cy="60960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4" name="Line 114"/>
          <p:cNvSpPr>
            <a:spLocks noChangeShapeType="1"/>
          </p:cNvSpPr>
          <p:nvPr/>
        </p:nvSpPr>
        <p:spPr bwMode="auto">
          <a:xfrm flipH="1">
            <a:off x="6477000" y="4419600"/>
            <a:ext cx="76200" cy="1524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0325" name="Freeform 115"/>
          <p:cNvSpPr>
            <a:spLocks/>
          </p:cNvSpPr>
          <p:nvPr/>
        </p:nvSpPr>
        <p:spPr bwMode="auto">
          <a:xfrm>
            <a:off x="2057400" y="4343400"/>
            <a:ext cx="6248400" cy="2057400"/>
          </a:xfrm>
          <a:custGeom>
            <a:avLst/>
            <a:gdLst>
              <a:gd name="T0" fmla="*/ 6096000 w 3936"/>
              <a:gd name="T1" fmla="*/ 685800 h 1296"/>
              <a:gd name="T2" fmla="*/ 6248400 w 3936"/>
              <a:gd name="T3" fmla="*/ 685800 h 1296"/>
              <a:gd name="T4" fmla="*/ 6248400 w 3936"/>
              <a:gd name="T5" fmla="*/ 2057400 h 1296"/>
              <a:gd name="T6" fmla="*/ 0 w 3936"/>
              <a:gd name="T7" fmla="*/ 2057400 h 1296"/>
              <a:gd name="T8" fmla="*/ 0 w 3936"/>
              <a:gd name="T9" fmla="*/ 0 h 1296"/>
              <a:gd name="T10" fmla="*/ 533400 w 3936"/>
              <a:gd name="T11" fmla="*/ 0 h 1296"/>
              <a:gd name="T12" fmla="*/ 0 60000 65536"/>
              <a:gd name="T13" fmla="*/ 0 60000 65536"/>
              <a:gd name="T14" fmla="*/ 0 60000 65536"/>
              <a:gd name="T15" fmla="*/ 0 60000 65536"/>
              <a:gd name="T16" fmla="*/ 0 60000 65536"/>
              <a:gd name="T17" fmla="*/ 0 60000 65536"/>
              <a:gd name="T18" fmla="*/ 0 w 3936"/>
              <a:gd name="T19" fmla="*/ 0 h 1296"/>
              <a:gd name="T20" fmla="*/ 3936 w 3936"/>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3936" h="1296">
                <a:moveTo>
                  <a:pt x="3840" y="432"/>
                </a:moveTo>
                <a:lnTo>
                  <a:pt x="3936" y="432"/>
                </a:lnTo>
                <a:lnTo>
                  <a:pt x="3936" y="1296"/>
                </a:lnTo>
                <a:lnTo>
                  <a:pt x="0" y="1296"/>
                </a:lnTo>
                <a:lnTo>
                  <a:pt x="0" y="0"/>
                </a:lnTo>
                <a:lnTo>
                  <a:pt x="336" y="0"/>
                </a:ln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6" name="Line 116"/>
          <p:cNvSpPr>
            <a:spLocks noChangeShapeType="1"/>
          </p:cNvSpPr>
          <p:nvPr/>
        </p:nvSpPr>
        <p:spPr bwMode="auto">
          <a:xfrm>
            <a:off x="5867400" y="5334000"/>
            <a:ext cx="5334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7" name="Line 117"/>
          <p:cNvSpPr>
            <a:spLocks noChangeShapeType="1"/>
          </p:cNvSpPr>
          <p:nvPr/>
        </p:nvSpPr>
        <p:spPr bwMode="auto">
          <a:xfrm>
            <a:off x="7543800" y="5638800"/>
            <a:ext cx="304800" cy="0"/>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0328" name="Line 118"/>
          <p:cNvSpPr>
            <a:spLocks noChangeShapeType="1"/>
          </p:cNvSpPr>
          <p:nvPr/>
        </p:nvSpPr>
        <p:spPr bwMode="auto">
          <a:xfrm flipH="1">
            <a:off x="3810000" y="6324600"/>
            <a:ext cx="304800"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Tree>
  </p:cSld>
  <p:clrMapOvr>
    <a:masterClrMapping/>
  </p:clrMapOvr>
  <p:transition/>
</p:sld>
</file>

<file path=ppt/theme/theme1.xml><?xml version="1.0" encoding="utf-8"?>
<a:theme xmlns:a="http://schemas.openxmlformats.org/drawingml/2006/main" name="Microsoft Office 98">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Microsoft Office 98">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600" b="0" i="0" u="none" strike="noStrike" cap="none" normalizeH="0" baseline="0" smtClean="0">
            <a:ln>
              <a:noFill/>
            </a:ln>
            <a:solidFill>
              <a:schemeClr val="accent1"/>
            </a:solidFill>
            <a:effectLst/>
            <a:latin typeface="Helvetica" pitchFamily="32"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600" b="0" i="0" u="none" strike="noStrike" cap="none" normalizeH="0" baseline="0" smtClean="0">
            <a:ln>
              <a:noFill/>
            </a:ln>
            <a:solidFill>
              <a:schemeClr val="accent1"/>
            </a:solidFill>
            <a:effectLst/>
            <a:latin typeface="Helvetica" pitchFamily="32"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26117</TotalTime>
  <Pages>47</Pages>
  <Words>4189</Words>
  <Application>Microsoft Office PowerPoint</Application>
  <PresentationFormat>信纸(8.5x11 英寸)</PresentationFormat>
  <Paragraphs>841</Paragraphs>
  <Slides>17</Slides>
  <Notes>17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ＭＳ Ｐゴシック</vt:lpstr>
      <vt:lpstr>ＭＳ Ｐゴシック</vt:lpstr>
      <vt:lpstr>Arial</vt:lpstr>
      <vt:lpstr>Courier New</vt:lpstr>
      <vt:lpstr>Helvetica</vt:lpstr>
      <vt:lpstr>Times</vt:lpstr>
      <vt:lpstr>Wingdings</vt:lpstr>
      <vt:lpstr>Microsoft Office 98</vt:lpstr>
      <vt:lpstr>PowerPoint 演示文稿</vt:lpstr>
      <vt:lpstr>How to Design a Processor: step-by-step</vt:lpstr>
      <vt:lpstr>Clocking Methodology</vt:lpstr>
      <vt:lpstr>Register-Register Timing: One complete cycle</vt:lpstr>
      <vt:lpstr>3c: Logical Operations with Immediate</vt:lpstr>
      <vt:lpstr>3c: Logical Operations with Immediate</vt:lpstr>
      <vt:lpstr>3d: Load Operations</vt:lpstr>
      <vt:lpstr>3d: Load Operations</vt:lpstr>
      <vt:lpstr>3e: Store Operations</vt:lpstr>
      <vt:lpstr>3e: Store Operations</vt:lpstr>
      <vt:lpstr>3f: The Branch Instruction</vt:lpstr>
      <vt:lpstr>Datapath for Branch Operations</vt:lpstr>
      <vt:lpstr>Putting it All Together:A Single Cycle Datapath</vt:lpstr>
      <vt:lpstr>An Abstract View of the Implementation</vt:lpstr>
      <vt:lpstr>An Abstract View of the Critical Path</vt:lpstr>
      <vt:lpstr>Peer Instruction</vt:lpstr>
      <vt:lpstr>Summary: A Single Cycle Datapath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CS61C - Lecture 13</dc:title>
  <dc:subject/>
  <dc:creator>John Wawrzynek</dc:creator>
  <cp:keywords/>
  <dc:description/>
  <cp:lastModifiedBy>成元庆</cp:lastModifiedBy>
  <cp:revision>1605</cp:revision>
  <cp:lastPrinted>2010-03-30T19:24:46Z</cp:lastPrinted>
  <dcterms:created xsi:type="dcterms:W3CDTF">2010-03-30T18:37:25Z</dcterms:created>
  <dcterms:modified xsi:type="dcterms:W3CDTF">2020-10-18T09:31:05Z</dcterms:modified>
</cp:coreProperties>
</file>