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1" r:id="rId21"/>
    <p:sldId id="276" r:id="rId22"/>
    <p:sldId id="277" r:id="rId23"/>
    <p:sldId id="279" r:id="rId24"/>
    <p:sldId id="280" r:id="rId25"/>
    <p:sldId id="288" r:id="rId26"/>
    <p:sldId id="282" r:id="rId27"/>
    <p:sldId id="283" r:id="rId28"/>
    <p:sldId id="284" r:id="rId29"/>
    <p:sldId id="285" r:id="rId30"/>
  </p:sldIdLst>
  <p:sldSz cx="9144000" cy="6858000" type="letter"/>
  <p:notesSz cx="7023100" cy="9309100"/>
  <p:defaultTextStyle>
    <a:defPPr>
      <a:defRPr lang="en-US"/>
    </a:defPPr>
    <a:lvl1pPr algn="l" rtl="0" eaLnBrk="0" fontAlgn="base" hangingPunct="0">
      <a:spcBef>
        <a:spcPct val="0"/>
      </a:spcBef>
      <a:spcAft>
        <a:spcPct val="0"/>
      </a:spcAft>
      <a:defRPr sz="25600" kern="1200">
        <a:solidFill>
          <a:schemeClr val="accent1"/>
        </a:solidFill>
        <a:latin typeface="Helvetica" charset="0"/>
        <a:ea typeface="+mn-ea"/>
        <a:cs typeface="+mn-cs"/>
      </a:defRPr>
    </a:lvl1pPr>
    <a:lvl2pPr marL="457200" algn="l" rtl="0" eaLnBrk="0" fontAlgn="base" hangingPunct="0">
      <a:spcBef>
        <a:spcPct val="0"/>
      </a:spcBef>
      <a:spcAft>
        <a:spcPct val="0"/>
      </a:spcAft>
      <a:defRPr sz="25600" kern="1200">
        <a:solidFill>
          <a:schemeClr val="accent1"/>
        </a:solidFill>
        <a:latin typeface="Helvetica" charset="0"/>
        <a:ea typeface="+mn-ea"/>
        <a:cs typeface="+mn-cs"/>
      </a:defRPr>
    </a:lvl2pPr>
    <a:lvl3pPr marL="914400" algn="l" rtl="0" eaLnBrk="0" fontAlgn="base" hangingPunct="0">
      <a:spcBef>
        <a:spcPct val="0"/>
      </a:spcBef>
      <a:spcAft>
        <a:spcPct val="0"/>
      </a:spcAft>
      <a:defRPr sz="25600" kern="1200">
        <a:solidFill>
          <a:schemeClr val="accent1"/>
        </a:solidFill>
        <a:latin typeface="Helvetica" charset="0"/>
        <a:ea typeface="+mn-ea"/>
        <a:cs typeface="+mn-cs"/>
      </a:defRPr>
    </a:lvl3pPr>
    <a:lvl4pPr marL="1371600" algn="l" rtl="0" eaLnBrk="0" fontAlgn="base" hangingPunct="0">
      <a:spcBef>
        <a:spcPct val="0"/>
      </a:spcBef>
      <a:spcAft>
        <a:spcPct val="0"/>
      </a:spcAft>
      <a:defRPr sz="25600" kern="1200">
        <a:solidFill>
          <a:schemeClr val="accent1"/>
        </a:solidFill>
        <a:latin typeface="Helvetica" charset="0"/>
        <a:ea typeface="+mn-ea"/>
        <a:cs typeface="+mn-cs"/>
      </a:defRPr>
    </a:lvl4pPr>
    <a:lvl5pPr marL="1828800" algn="l" rtl="0" eaLnBrk="0" fontAlgn="base" hangingPunct="0">
      <a:spcBef>
        <a:spcPct val="0"/>
      </a:spcBef>
      <a:spcAft>
        <a:spcPct val="0"/>
      </a:spcAft>
      <a:defRPr sz="25600" kern="1200">
        <a:solidFill>
          <a:schemeClr val="accent1"/>
        </a:solidFill>
        <a:latin typeface="Helvetica" charset="0"/>
        <a:ea typeface="+mn-ea"/>
        <a:cs typeface="+mn-cs"/>
      </a:defRPr>
    </a:lvl5pPr>
    <a:lvl6pPr marL="2286000" algn="l" defTabSz="457200" rtl="0" eaLnBrk="1" latinLnBrk="0" hangingPunct="1">
      <a:defRPr sz="25600" kern="1200">
        <a:solidFill>
          <a:schemeClr val="accent1"/>
        </a:solidFill>
        <a:latin typeface="Helvetica" charset="0"/>
        <a:ea typeface="+mn-ea"/>
        <a:cs typeface="+mn-cs"/>
      </a:defRPr>
    </a:lvl6pPr>
    <a:lvl7pPr marL="2743200" algn="l" defTabSz="457200" rtl="0" eaLnBrk="1" latinLnBrk="0" hangingPunct="1">
      <a:defRPr sz="25600" kern="1200">
        <a:solidFill>
          <a:schemeClr val="accent1"/>
        </a:solidFill>
        <a:latin typeface="Helvetica" charset="0"/>
        <a:ea typeface="+mn-ea"/>
        <a:cs typeface="+mn-cs"/>
      </a:defRPr>
    </a:lvl7pPr>
    <a:lvl8pPr marL="3200400" algn="l" defTabSz="457200" rtl="0" eaLnBrk="1" latinLnBrk="0" hangingPunct="1">
      <a:defRPr sz="25600" kern="1200">
        <a:solidFill>
          <a:schemeClr val="accent1"/>
        </a:solidFill>
        <a:latin typeface="Helvetica" charset="0"/>
        <a:ea typeface="+mn-ea"/>
        <a:cs typeface="+mn-cs"/>
      </a:defRPr>
    </a:lvl8pPr>
    <a:lvl9pPr marL="3657600" algn="l" defTabSz="457200" rtl="0" eaLnBrk="1" latinLnBrk="0" hangingPunct="1">
      <a:defRPr sz="25600" kern="1200">
        <a:solidFill>
          <a:schemeClr val="accent1"/>
        </a:solidFill>
        <a:latin typeface="Helvetic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66FF33"/>
    <a:srgbClr val="FF0000"/>
    <a:srgbClr val="3333CC"/>
    <a:srgbClr val="FF8DA0"/>
    <a:srgbClr val="008000"/>
    <a:srgbClr val="810A5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5" d="100"/>
          <a:sy n="105" d="100"/>
        </p:scale>
        <p:origin x="771"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8" d="100"/>
          <a:sy n="58" d="100"/>
        </p:scale>
        <p:origin x="-1782" y="-90"/>
      </p:cViewPr>
      <p:guideLst>
        <p:guide orient="horz" pos="2931"/>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idx="2"/>
          </p:nvPr>
        </p:nvSpPr>
        <p:spPr bwMode="auto">
          <a:xfrm>
            <a:off x="1204913" y="596900"/>
            <a:ext cx="4637087" cy="3478213"/>
          </a:xfrm>
          <a:prstGeom prst="rect">
            <a:avLst/>
          </a:prstGeom>
          <a:noFill/>
          <a:ln w="12700">
            <a:noFill/>
            <a:miter lim="800000"/>
            <a:headEnd/>
            <a:tailEnd/>
          </a:ln>
        </p:spPr>
      </p:sp>
      <p:sp>
        <p:nvSpPr>
          <p:cNvPr id="2051" name="Rectangle 3"/>
          <p:cNvSpPr>
            <a:spLocks noGrp="1" noChangeArrowheads="1"/>
          </p:cNvSpPr>
          <p:nvPr>
            <p:ph type="body" sz="quarter" idx="3"/>
          </p:nvPr>
        </p:nvSpPr>
        <p:spPr bwMode="auto">
          <a:xfrm>
            <a:off x="528638" y="4424363"/>
            <a:ext cx="6049962" cy="4186237"/>
          </a:xfrm>
          <a:prstGeom prst="rect">
            <a:avLst/>
          </a:prstGeom>
          <a:noFill/>
          <a:ln w="12700">
            <a:noFill/>
            <a:miter lim="800000"/>
            <a:headEnd/>
            <a:tailEnd/>
          </a:ln>
          <a:effectLst/>
        </p:spPr>
        <p:txBody>
          <a:bodyPr vert="horz" wrap="square" lIns="92282" tIns="45329" rIns="92282" bIns="45329" numCol="1" anchor="t" anchorCtr="0" compatLnSpc="1">
            <a:prstTxWarp prst="textNoShape">
              <a:avLst/>
            </a:prstTxWarp>
          </a:bodyPr>
          <a:lstStyle/>
          <a:p>
            <a:pPr lvl="0"/>
            <a:r>
              <a:rPr lang="en-US"/>
              <a:t>We want this to be in font 11 and justify.</a:t>
            </a:r>
          </a:p>
        </p:txBody>
      </p:sp>
    </p:spTree>
  </p:cSld>
  <p:clrMap bg1="lt1" tx1="dk1" bg2="lt2" tx2="dk2" accent1="accent1" accent2="accent2" accent3="accent3" accent4="accent4" accent5="accent5" accent6="accent6" hlink="hlink" folHlink="folHlink"/>
  <p:notesStyle>
    <a:lvl1pPr algn="just" rtl="0" eaLnBrk="0" fontAlgn="base" hangingPunct="0">
      <a:lnSpc>
        <a:spcPct val="90000"/>
      </a:lnSpc>
      <a:spcBef>
        <a:spcPct val="40000"/>
      </a:spcBef>
      <a:spcAft>
        <a:spcPct val="0"/>
      </a:spcAft>
      <a:defRPr sz="1100" kern="1200">
        <a:solidFill>
          <a:schemeClr val="tx1"/>
        </a:solidFill>
        <a:latin typeface="Arial" charset="0"/>
        <a:ea typeface="ＭＳ Ｐゴシック" charset="-128"/>
        <a:cs typeface="ＭＳ Ｐゴシック" charset="-128"/>
      </a:defRPr>
    </a:lvl1pPr>
    <a:lvl2pPr marL="37931725" indent="-37474525" algn="l" rtl="0" eaLnBrk="0" fontAlgn="base" hangingPunct="0">
      <a:spcBef>
        <a:spcPct val="3000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528638" y="4421188"/>
            <a:ext cx="6051550" cy="4189412"/>
          </a:xfrm>
          <a:noFill/>
          <a:ln w="9525"/>
        </p:spPr>
        <p:txBody>
          <a:bodyPr lIns="92328" tIns="45354" rIns="92328" bIns="45354"/>
          <a:lstStyle/>
          <a:p>
            <a:r>
              <a:rPr lang="en-US"/>
              <a:t>Greet class</a:t>
            </a:r>
          </a:p>
        </p:txBody>
      </p:sp>
      <p:sp>
        <p:nvSpPr>
          <p:cNvPr id="16387" name="Rectangle 3"/>
          <p:cNvSpPr>
            <a:spLocks noGrp="1" noRot="1" noChangeAspect="1" noChangeArrowheads="1"/>
          </p:cNvSpPr>
          <p:nvPr>
            <p:ph type="sldImg"/>
          </p:nvPr>
        </p:nvSpPr>
        <p:spPr>
          <a:xfrm>
            <a:off x="1200150" y="598488"/>
            <a:ext cx="4635500" cy="3476625"/>
          </a:xfr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Now let’s look at the control signals setting for the Or immediate instruction.</a:t>
            </a:r>
          </a:p>
          <a:p>
            <a:r>
              <a:rPr lang="en-US"/>
              <a:t>The OR immediate instruction OR the content of the register specified by the Rs field to the Zero Extended Immediate field and write the result to the register specified in Rt.</a:t>
            </a:r>
          </a:p>
          <a:p>
            <a:r>
              <a:rPr lang="en-US"/>
              <a:t>This is how it works in the datapath.  The Rs field is fed to the Ra address port to cause the contents of register Rs to be placed on busA.</a:t>
            </a:r>
          </a:p>
          <a:p>
            <a:r>
              <a:rPr lang="en-US"/>
              <a:t>The other operand for the ALU will come from the immediate field.  In order to do this, the controller need to set ExtOp to 0 to instruct the extender to perform a Zero Extend operation.</a:t>
            </a:r>
          </a:p>
          <a:p>
            <a:r>
              <a:rPr lang="en-US"/>
              <a:t>Furthermore, ALUSrc must set to 1 such that the MUX will block off bus B from the register file and send the zero extended version of the immediate field to the ALU.</a:t>
            </a:r>
          </a:p>
          <a:p>
            <a:r>
              <a:rPr lang="en-US"/>
              <a:t>Of course, the ALUctr has to be set to OR so the ALU can perform an OR operation.</a:t>
            </a:r>
          </a:p>
          <a:p>
            <a:r>
              <a:rPr lang="en-US"/>
              <a:t>The rest of the control signals (MemWr, MemtoReg, Branch, and Jump) are the same as theAdd and Subtract instructions.</a:t>
            </a:r>
          </a:p>
          <a:p>
            <a:r>
              <a:rPr lang="en-US"/>
              <a:t>One big difference is the RegDst signal.  In this case, the destination register is specified by the instruction’s Rt field, NOT the Rd field because we do not have a Rd field here.</a:t>
            </a:r>
          </a:p>
          <a:p>
            <a:r>
              <a:rPr lang="en-US"/>
              <a:t>Consequently, RegDst must be set to 0 to place Rt onto the Register File’s Rw address port.</a:t>
            </a:r>
          </a:p>
          <a:p>
            <a:r>
              <a:rPr lang="en-US"/>
              <a:t>Finally, in order to accomplish the register write, RegWr must be set to 1.</a:t>
            </a:r>
          </a:p>
          <a:p>
            <a:endParaRPr lang="en-US"/>
          </a:p>
          <a:p>
            <a:r>
              <a:rPr lang="en-US"/>
              <a:t>+3 = 20 min. (X:60)</a:t>
            </a:r>
          </a:p>
        </p:txBody>
      </p:sp>
      <p:sp>
        <p:nvSpPr>
          <p:cNvPr id="34819"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Let’s continue our lecture with the load instruction.  What does the load instruction do?</a:t>
            </a:r>
          </a:p>
          <a:p>
            <a:r>
              <a:rPr lang="en-US"/>
              <a:t>It first adds the contecnts of the register specified by the Rs field to the Sign Extended version of the Immediate field to form the memory address.</a:t>
            </a:r>
          </a:p>
          <a:p>
            <a:r>
              <a:rPr lang="en-US"/>
              <a:t>Then it uses this memory address to access the memory and write the data back to the register specified by the Rt field of the instruction.</a:t>
            </a:r>
          </a:p>
          <a:p>
            <a:r>
              <a:rPr lang="en-US"/>
              <a:t>Here is how the datapath works: first the Rs field is fed to the Register File’s Ra address port to place the register onto bus A.</a:t>
            </a:r>
          </a:p>
          <a:p>
            <a:r>
              <a:rPr lang="en-US"/>
              <a:t>Then the ExtOp signal is set to 1 so that the immediate field is Sign Extended and we place this value (output of Extender) onto the ALU input by setting ALUsrc to 1.</a:t>
            </a:r>
          </a:p>
          <a:p>
            <a:r>
              <a:rPr lang="en-US"/>
              <a:t>The ALU then add (ALUctr = add) the two together to form the memory address which is then placed onto the Data Memory’s address port.</a:t>
            </a:r>
          </a:p>
          <a:p>
            <a:r>
              <a:rPr lang="en-US"/>
              <a:t>In order to place the Data Memory’s output bus onto the Register File’s input bus (busW), the control needs to set MemtoReg to 1.</a:t>
            </a:r>
          </a:p>
          <a:p>
            <a:r>
              <a:rPr lang="en-US"/>
              <a:t>Similar to the OR immediate instruction I showed you earlier, the destination register here is specified by the Rt field.  Therefore RegDst must be set to 0.</a:t>
            </a:r>
          </a:p>
          <a:p>
            <a:r>
              <a:rPr lang="en-US"/>
              <a:t>Finally, RegWr must be set to 1 to completer the register write operation.</a:t>
            </a:r>
          </a:p>
          <a:p>
            <a:r>
              <a:rPr lang="en-US"/>
              <a:t>Well, it should be obvious to you guys by now that we need to set Branch and Jump to 0 to make sure the Instruction Fetch Unit update the Program Counter correctly.</a:t>
            </a:r>
          </a:p>
          <a:p>
            <a:endParaRPr lang="en-US"/>
          </a:p>
          <a:p>
            <a:r>
              <a:rPr lang="en-US"/>
              <a:t>+3 = 28 min. (Y:08)</a:t>
            </a:r>
          </a:p>
        </p:txBody>
      </p:sp>
      <p:sp>
        <p:nvSpPr>
          <p:cNvPr id="36867"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Let’s continue our lecture with the load instruction.  What does the load instruction do?</a:t>
            </a:r>
          </a:p>
          <a:p>
            <a:r>
              <a:rPr lang="en-US"/>
              <a:t>It first adds the contecnts of the register specified by the Rs field to the Sign Extended version of the Immediate field to form the memory address.</a:t>
            </a:r>
          </a:p>
          <a:p>
            <a:r>
              <a:rPr lang="en-US"/>
              <a:t>Then it uses this memory address to access the memory and write the data back to the register specified by the Rt field of the instruction.</a:t>
            </a:r>
          </a:p>
          <a:p>
            <a:r>
              <a:rPr lang="en-US"/>
              <a:t>Here is how the datapath works: first the Rs field is fed to the Register File’s Ra address port to place the register onto bus A.</a:t>
            </a:r>
          </a:p>
          <a:p>
            <a:r>
              <a:rPr lang="en-US"/>
              <a:t>Then the ExtOp signal is set to 1 so that the immediate field is Sign Extended and we place this value (output of Extender) onto the ALU input by setting ALUsrc to 1.</a:t>
            </a:r>
          </a:p>
          <a:p>
            <a:r>
              <a:rPr lang="en-US"/>
              <a:t>The ALU then add (ALUctr = add) the two together to form the memory address which is then placed onto the Data Memory’s address port.</a:t>
            </a:r>
          </a:p>
          <a:p>
            <a:r>
              <a:rPr lang="en-US"/>
              <a:t>In order to place the Data Memory’s output bus onto the Register File’s input bus (busW), the control needs to set MemtoReg to 1.</a:t>
            </a:r>
          </a:p>
          <a:p>
            <a:r>
              <a:rPr lang="en-US"/>
              <a:t>Similar to the OR immediate instruction I showed you earlier, the destination register here is specified by the Rt field.  Therefore RegDst must be set to 0.</a:t>
            </a:r>
          </a:p>
          <a:p>
            <a:r>
              <a:rPr lang="en-US"/>
              <a:t>Finally, RegWr must be set to 1 to completer the register write operation.</a:t>
            </a:r>
          </a:p>
          <a:p>
            <a:r>
              <a:rPr lang="en-US"/>
              <a:t>Well, it should be obvious to you guys by now that we need to set Branch and Jump to 0 to make sure the Instruction Fetch Unit update the Program Counter correctly.</a:t>
            </a:r>
          </a:p>
          <a:p>
            <a:endParaRPr lang="en-US"/>
          </a:p>
          <a:p>
            <a:r>
              <a:rPr lang="en-US"/>
              <a:t>+3 = 28 min. (Y:08)</a:t>
            </a:r>
          </a:p>
        </p:txBody>
      </p:sp>
      <p:sp>
        <p:nvSpPr>
          <p:cNvPr id="38915"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The store instruction performs the inverse function of the load.  Instead of loading data from memory, the store instruction sends the contents of register specified by Rt to data memory.</a:t>
            </a:r>
          </a:p>
          <a:p>
            <a:r>
              <a:rPr lang="en-US"/>
              <a:t>Similar to the load instruction, the store instruction needs to read the contents of register Rs (points to Ra port) and add it to the sign extended verion of the immediate filed (Imm16, ExtOp = 1, ALUSrc = 1) to form the data memory address (ALUctr = add).</a:t>
            </a:r>
          </a:p>
          <a:p>
            <a:r>
              <a:rPr lang="en-US"/>
              <a:t>However unlike the Load instructoion where busB is not used, the store instruction will use busB to send the data to the Data memory.</a:t>
            </a:r>
          </a:p>
          <a:p>
            <a:r>
              <a:rPr lang="en-US"/>
              <a:t>Consequently, the Rt field of the instruction has to be fed to the Rb port of the register file.</a:t>
            </a:r>
          </a:p>
          <a:p>
            <a:r>
              <a:rPr lang="en-US"/>
              <a:t>In order to write the Data Memory properly, the MemWr signal has to be set to 1.</a:t>
            </a:r>
          </a:p>
          <a:p>
            <a:r>
              <a:rPr lang="en-US"/>
              <a:t>Notice that the store instruction does not update the register file.  Therefore, RegWr must be set to zero and consequently control signals RegDst and MemtoReg are don’t cares.</a:t>
            </a:r>
          </a:p>
          <a:p>
            <a:r>
              <a:rPr lang="en-US"/>
              <a:t>And once again we need to set the control signals Branch and Jump to zero to ensure proper Program Counter updataing.</a:t>
            </a:r>
          </a:p>
          <a:p>
            <a:r>
              <a:rPr lang="en-US"/>
              <a:t>Well, by now, you are probably tied of these boring stuff where Branch and Jump are zero so let’s look at something different--the bracnh instruction.</a:t>
            </a:r>
          </a:p>
          <a:p>
            <a:endParaRPr lang="en-US"/>
          </a:p>
          <a:p>
            <a:r>
              <a:rPr lang="en-US"/>
              <a:t>+3 = 31 min. (Y:11)</a:t>
            </a:r>
          </a:p>
        </p:txBody>
      </p:sp>
      <p:sp>
        <p:nvSpPr>
          <p:cNvPr id="40963"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The store instruction performs the inverse function of the load.  Instead of loading data from memory, the store instruction sends the contents of register specified by Rt to data memory.</a:t>
            </a:r>
          </a:p>
          <a:p>
            <a:r>
              <a:rPr lang="en-US"/>
              <a:t>Similar to the load instruction, the store instruction needs to read the contents of register Rs (points to Ra port) and add it to the sign extended verion of the immediate filed (Imm16, ExtOp = 1, ALUSrc = 1) to form the data memory address (ALUctr = add).</a:t>
            </a:r>
          </a:p>
          <a:p>
            <a:r>
              <a:rPr lang="en-US"/>
              <a:t>However unlike the Load instructoion where busB is not used, the store instruction will use busB to send the data to the Data memory.</a:t>
            </a:r>
          </a:p>
          <a:p>
            <a:r>
              <a:rPr lang="en-US"/>
              <a:t>Consequently, the Rt field of the instruction has to be fed to the Rb port of the register file.</a:t>
            </a:r>
          </a:p>
          <a:p>
            <a:r>
              <a:rPr lang="en-US"/>
              <a:t>In order to write the Data Memory properly, the MemWr signal has to be set to 1.</a:t>
            </a:r>
          </a:p>
          <a:p>
            <a:r>
              <a:rPr lang="en-US"/>
              <a:t>Notice that the store instruction does not update the register file.  Therefore, RegWr must be set to zero and consequently control signals RegDst and MemtoReg are don’t cares.</a:t>
            </a:r>
          </a:p>
          <a:p>
            <a:r>
              <a:rPr lang="en-US"/>
              <a:t>And once again we need to set the control signals Branch and Jump to zero to ensure proper Program Counter updataing.</a:t>
            </a:r>
          </a:p>
          <a:p>
            <a:r>
              <a:rPr lang="en-US"/>
              <a:t>Well, by now, you are probably tied of these boring stuff where Branch and Jump are zero so let’s look at something different--the bracnh instruction.</a:t>
            </a:r>
          </a:p>
          <a:p>
            <a:endParaRPr lang="en-US"/>
          </a:p>
          <a:p>
            <a:r>
              <a:rPr lang="en-US"/>
              <a:t>+3 = 31 min. (Y:11)</a:t>
            </a:r>
          </a:p>
        </p:txBody>
      </p:sp>
      <p:sp>
        <p:nvSpPr>
          <p:cNvPr id="43011"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So how does the branch instruction work?</a:t>
            </a:r>
          </a:p>
          <a:p>
            <a:r>
              <a:rPr lang="en-US"/>
              <a:t>As far as the main datapath is concerned, it needs to calculate the branch condition. That is, it subtracts the register specified in the Rt field from the register specified in the Rs field and set the condition Zero accordingly.</a:t>
            </a:r>
          </a:p>
          <a:p>
            <a:r>
              <a:rPr lang="en-US"/>
              <a:t>In order to place the register values on busA and busB, we need to feed the Rs and Rt fields of the instruction to the Ra and Rb ports of the register file and set ALUSrc to 0.</a:t>
            </a:r>
          </a:p>
          <a:p>
            <a:r>
              <a:rPr lang="en-US"/>
              <a:t>Then we have to instruction the ALU to perform the subtract (ALUctr = sub) operation and set the Zero bit accordingly.</a:t>
            </a:r>
          </a:p>
          <a:p>
            <a:r>
              <a:rPr lang="en-US"/>
              <a:t>The Zero bit is sent to the Instruction Fetch Unit.  I will show you the internal of the Instruction Fetch Unit in a second.</a:t>
            </a:r>
          </a:p>
          <a:p>
            <a:r>
              <a:rPr lang="en-US"/>
              <a:t>But before we leave this slide, I want you to notice that ExtOp, MemtoReg, and RegDst are don’t cares but RegWr and MemWr have to be ZERO to prevent any write to occur.</a:t>
            </a:r>
          </a:p>
          <a:p>
            <a:r>
              <a:rPr lang="en-US"/>
              <a:t>And finally, the controller needs to set the Branch signal to 1 so the Instruction Fetch Unit knows what to do.  So now  let’s take a look at the Instruction Fetch Unit.</a:t>
            </a:r>
          </a:p>
          <a:p>
            <a:endParaRPr lang="en-US"/>
          </a:p>
          <a:p>
            <a:r>
              <a:rPr lang="en-US"/>
              <a:t>+2 = 33 min. (Y:13)</a:t>
            </a:r>
          </a:p>
        </p:txBody>
      </p:sp>
      <p:sp>
        <p:nvSpPr>
          <p:cNvPr id="45059"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So how does the branch instruction work?</a:t>
            </a:r>
          </a:p>
          <a:p>
            <a:r>
              <a:rPr lang="en-US"/>
              <a:t>As far as the main datapath is concerned, it needs to calculate the branch condition. That is, it subtracts the register specified in the Rt field from the register specified in the Rs field and set the condition Zero accordingly.</a:t>
            </a:r>
          </a:p>
          <a:p>
            <a:r>
              <a:rPr lang="en-US"/>
              <a:t>In order to place the register values on busA and busB, we need to feed the Rs and Rt fields of the instruction to the Ra and Rb ports of the register file and set ALUSrc to 0.</a:t>
            </a:r>
          </a:p>
          <a:p>
            <a:r>
              <a:rPr lang="en-US"/>
              <a:t>Then we have to instruction the ALU to perform the subtract (ALUctr = sub) operation and set the Zero bit accordingly.</a:t>
            </a:r>
          </a:p>
          <a:p>
            <a:r>
              <a:rPr lang="en-US"/>
              <a:t>The Zero bit is sent to the Instruction Fetch Unit.  I will show you the internal of the Instruction Fetch Unit in a second.</a:t>
            </a:r>
          </a:p>
          <a:p>
            <a:r>
              <a:rPr lang="en-US"/>
              <a:t>But before we leave this slide, I want you to notice that ExtOp, MemtoReg, and RegDst are don’t cares but RegWr and MemWr have to be ZERO to prevent any write to occur.</a:t>
            </a:r>
          </a:p>
          <a:p>
            <a:r>
              <a:rPr lang="en-US"/>
              <a:t>And finally, the controller needs to set the Branch signal to 1 so the Instruction Fetch Unit knows what to do.  So now  let’s take a look at the Instruction Fetch Unit.</a:t>
            </a:r>
          </a:p>
          <a:p>
            <a:endParaRPr lang="en-US"/>
          </a:p>
          <a:p>
            <a:r>
              <a:rPr lang="en-US"/>
              <a:t>+2 = 33 min. (Y:13)</a:t>
            </a:r>
          </a:p>
        </p:txBody>
      </p:sp>
      <p:sp>
        <p:nvSpPr>
          <p:cNvPr id="47107"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Let’s look at the interesting case where the branch condition Zero is true (Zero = 1).</a:t>
            </a:r>
          </a:p>
          <a:p>
            <a:r>
              <a:rPr lang="en-US"/>
              <a:t>Well, if Zero is not asserted, we will have our boring case where PC + 1 is selected.</a:t>
            </a:r>
          </a:p>
          <a:p>
            <a:r>
              <a:rPr lang="en-US"/>
              <a:t>Anyway, with Branch = 1 and Zero = 1, the output of the second adder will be selected.</a:t>
            </a:r>
          </a:p>
          <a:p>
            <a:r>
              <a:rPr lang="en-US"/>
              <a:t>That is, we will add the seqential address, that is output of the first adder, to the sign extended version of the immediate field, to form the branch target address (output of 2nd adder).</a:t>
            </a:r>
          </a:p>
          <a:p>
            <a:r>
              <a:rPr lang="en-US"/>
              <a:t>With the control signal Jump set to zero, this branch target address will be written into the Program Counter register (PC) at the end of the clock cycle.</a:t>
            </a:r>
          </a:p>
          <a:p>
            <a:endParaRPr lang="en-US"/>
          </a:p>
          <a:p>
            <a:r>
              <a:rPr lang="en-US"/>
              <a:t>+2 = 35 min. (Y:15)</a:t>
            </a:r>
          </a:p>
        </p:txBody>
      </p:sp>
      <p:sp>
        <p:nvSpPr>
          <p:cNvPr id="49155"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528638" y="4421188"/>
            <a:ext cx="6051550" cy="4189412"/>
          </a:xfrm>
          <a:noFill/>
          <a:ln w="9525"/>
        </p:spPr>
        <p:txBody>
          <a:bodyPr lIns="93895" tIns="46124" rIns="93895" bIns="46124"/>
          <a:lstStyle/>
          <a:p>
            <a:endParaRPr lang="en-US"/>
          </a:p>
        </p:txBody>
      </p:sp>
      <p:sp>
        <p:nvSpPr>
          <p:cNvPr id="52227" name="Rectangle 3"/>
          <p:cNvSpPr>
            <a:spLocks noGrp="1" noRot="1" noChangeAspect="1" noChangeArrowheads="1"/>
          </p:cNvSpPr>
          <p:nvPr>
            <p:ph type="sldImg"/>
          </p:nvPr>
        </p:nvSpPr>
        <p:spPr>
          <a:xfrm>
            <a:off x="1203325" y="600075"/>
            <a:ext cx="4633913" cy="3475038"/>
          </a:xfr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xfrm>
            <a:off x="528638" y="4421188"/>
            <a:ext cx="6051550" cy="4189412"/>
          </a:xfrm>
          <a:noFill/>
          <a:ln w="9525"/>
        </p:spPr>
        <p:txBody>
          <a:bodyPr lIns="92335" tIns="45357" rIns="92335" bIns="45357"/>
          <a:lstStyle/>
          <a:p>
            <a:endParaRPr lang="en-US"/>
          </a:p>
        </p:txBody>
      </p:sp>
      <p:sp>
        <p:nvSpPr>
          <p:cNvPr id="54275"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528638" y="4421188"/>
            <a:ext cx="6051550" cy="4189412"/>
          </a:xfrm>
          <a:noFill/>
          <a:ln w="9525"/>
        </p:spPr>
        <p:txBody>
          <a:bodyPr lIns="92335" tIns="45357" rIns="92335" bIns="45357"/>
          <a:lstStyle/>
          <a:p>
            <a:endParaRPr lang="en-US"/>
          </a:p>
          <a:p>
            <a:r>
              <a:rPr lang="en-US"/>
              <a:t>The result of the last lecture is this single-cycle datapath.</a:t>
            </a:r>
          </a:p>
          <a:p>
            <a:r>
              <a:rPr lang="en-US"/>
              <a:t>+1 = 6 min. (X:46)</a:t>
            </a:r>
          </a:p>
        </p:txBody>
      </p:sp>
      <p:sp>
        <p:nvSpPr>
          <p:cNvPr id="18435"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a:xfrm>
            <a:off x="528638" y="4421188"/>
            <a:ext cx="6051550" cy="4189412"/>
          </a:xfrm>
          <a:noFill/>
          <a:ln w="9525"/>
        </p:spPr>
        <p:txBody>
          <a:bodyPr lIns="92341" tIns="45360" rIns="92341" bIns="45360"/>
          <a:lstStyle/>
          <a:p>
            <a:r>
              <a:rPr lang="en-US"/>
              <a:t>Here is a table summarizing the control signals setting for the seven (add, sub, ...) instructions we have looked at.</a:t>
            </a:r>
          </a:p>
          <a:p>
            <a:r>
              <a:rPr lang="en-US"/>
              <a:t>Instead of showing you the exact bit values for the ALU control (ALUctr), I have used the symbolic values here.</a:t>
            </a:r>
          </a:p>
          <a:p>
            <a:r>
              <a:rPr lang="en-US"/>
              <a:t>The first two columns are unique in the sense that they are R-type instrucions and in order to uniquely identify them, we need to look at BOTH the op field as well as the func fiels.</a:t>
            </a:r>
          </a:p>
          <a:p>
            <a:r>
              <a:rPr lang="en-US"/>
              <a:t>Ori, lw, sw, and branch on equal are I-type instructions and Jump is J-type.  They all can be uniquely idetified by looking at the opcode field alone.</a:t>
            </a:r>
          </a:p>
          <a:p>
            <a:r>
              <a:rPr lang="en-US"/>
              <a:t>Now let’s take a more careful look at the first two columns.  Notice that they are identical except the last row.</a:t>
            </a:r>
          </a:p>
          <a:p>
            <a:r>
              <a:rPr lang="en-US"/>
              <a:t>So we can combine these two rows here if we can “delay” the generation of ALUctr signals.</a:t>
            </a:r>
          </a:p>
          <a:p>
            <a:r>
              <a:rPr lang="en-US"/>
              <a:t>This lead us to something call “local decoding.”</a:t>
            </a:r>
          </a:p>
          <a:p>
            <a:endParaRPr lang="en-US"/>
          </a:p>
          <a:p>
            <a:r>
              <a:rPr lang="en-US"/>
              <a:t>+3 = 42 min. (Y:22)</a:t>
            </a:r>
          </a:p>
        </p:txBody>
      </p:sp>
      <p:sp>
        <p:nvSpPr>
          <p:cNvPr id="56323"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p:cNvSpPr>
          <p:nvPr>
            <p:ph type="sldImg"/>
          </p:nvPr>
        </p:nvSpPr>
        <p:spPr>
          <a:xfrm>
            <a:off x="1200150" y="598488"/>
            <a:ext cx="4635500" cy="3476625"/>
          </a:xfrm>
          <a:solidFill>
            <a:srgbClr val="FFFFFF"/>
          </a:solidFill>
          <a:ln>
            <a:solidFill>
              <a:srgbClr val="000000"/>
            </a:solidFill>
          </a:ln>
        </p:spPr>
      </p:sp>
      <p:sp>
        <p:nvSpPr>
          <p:cNvPr id="58371" name="Rectangle 3"/>
          <p:cNvSpPr>
            <a:spLocks noGrp="1" noChangeArrowheads="1"/>
          </p:cNvSpPr>
          <p:nvPr>
            <p:ph type="body" idx="1"/>
          </p:nvPr>
        </p:nvSpPr>
        <p:spPr>
          <a:xfrm>
            <a:off x="528638" y="4421188"/>
            <a:ext cx="6051550" cy="4189412"/>
          </a:xfrm>
          <a:solidFill>
            <a:srgbClr val="FFFFFF"/>
          </a:solidFill>
          <a:ln>
            <a:solidFill>
              <a:srgbClr val="000000"/>
            </a:solidFill>
          </a:ln>
        </p:spPr>
        <p:txBody>
          <a:bodyPr lIns="93321" tIns="46660" rIns="93321" bIns="46660"/>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p:cNvSpPr>
          <p:nvPr>
            <p:ph type="sldImg"/>
          </p:nvPr>
        </p:nvSpPr>
        <p:spPr>
          <a:xfrm>
            <a:off x="1200150" y="598488"/>
            <a:ext cx="4635500" cy="3476625"/>
          </a:xfrm>
          <a:solidFill>
            <a:srgbClr val="FFFFFF"/>
          </a:solidFill>
          <a:ln>
            <a:solidFill>
              <a:srgbClr val="000000"/>
            </a:solidFill>
          </a:ln>
        </p:spPr>
      </p:sp>
      <p:sp>
        <p:nvSpPr>
          <p:cNvPr id="60419" name="Rectangle 3"/>
          <p:cNvSpPr>
            <a:spLocks noGrp="1" noChangeArrowheads="1"/>
          </p:cNvSpPr>
          <p:nvPr>
            <p:ph type="body" idx="1"/>
          </p:nvPr>
        </p:nvSpPr>
        <p:spPr>
          <a:xfrm>
            <a:off x="528638" y="4421188"/>
            <a:ext cx="6051550" cy="4189412"/>
          </a:xfrm>
          <a:solidFill>
            <a:srgbClr val="FFFFFF"/>
          </a:solidFill>
          <a:ln>
            <a:solidFill>
              <a:srgbClr val="000000"/>
            </a:solidFill>
          </a:ln>
        </p:spPr>
        <p:txBody>
          <a:bodyPr lIns="93321" tIns="46660" rIns="93321" bIns="46660"/>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3511550" y="2441575"/>
            <a:ext cx="0" cy="0"/>
          </a:xfrm>
          <a:solidFill>
            <a:srgbClr val="FFFFFF"/>
          </a:solidFill>
          <a:ln>
            <a:solidFill>
              <a:srgbClr val="000000"/>
            </a:solidFill>
          </a:ln>
        </p:spPr>
      </p:sp>
      <p:sp>
        <p:nvSpPr>
          <p:cNvPr id="62467" name="Rectangle 3"/>
          <p:cNvSpPr>
            <a:spLocks noGrp="1" noChangeArrowheads="1"/>
          </p:cNvSpPr>
          <p:nvPr>
            <p:ph type="body" idx="1"/>
          </p:nvPr>
        </p:nvSpPr>
        <p:spPr>
          <a:xfrm>
            <a:off x="935038" y="6389688"/>
            <a:ext cx="5532437" cy="252412"/>
          </a:xfrm>
          <a:solidFill>
            <a:srgbClr val="FFFFFF"/>
          </a:solidFill>
          <a:ln>
            <a:solidFill>
              <a:srgbClr val="000000"/>
            </a:solidFill>
          </a:ln>
        </p:spPr>
        <p:txBody>
          <a:bodyPr lIns="88270" tIns="44135" rIns="88270" bIns="44135"/>
          <a:lstStyle/>
          <a:p>
            <a:pPr marL="228600" indent="-228600"/>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p:cNvSpPr>
          <p:nvPr>
            <p:ph type="sldImg"/>
          </p:nvPr>
        </p:nvSpPr>
        <p:spPr>
          <a:solidFill>
            <a:srgbClr val="FFFFFF"/>
          </a:solidFill>
          <a:ln>
            <a:solidFill>
              <a:srgbClr val="000000"/>
            </a:solidFill>
          </a:ln>
        </p:spPr>
      </p:sp>
      <p:sp>
        <p:nvSpPr>
          <p:cNvPr id="64515" name="Rectangle 3"/>
          <p:cNvSpPr>
            <a:spLocks noGrp="1" noChangeArrowheads="1"/>
          </p:cNvSpPr>
          <p:nvPr>
            <p:ph type="body" idx="1"/>
          </p:nvPr>
        </p:nvSpPr>
        <p:spPr>
          <a:solidFill>
            <a:srgbClr val="FFFFFF"/>
          </a:solidFill>
          <a:ln>
            <a:solidFill>
              <a:srgbClr val="000000"/>
            </a:solidFill>
          </a:ln>
        </p:spPr>
        <p:txBody>
          <a:bodyPr lIns="91800" tIns="45900" rIns="91800" bIns="45900"/>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p:cNvSpPr>
          <p:nvPr>
            <p:ph type="sldImg"/>
          </p:nvPr>
        </p:nvSpPr>
        <p:spPr>
          <a:solidFill>
            <a:srgbClr val="FFFFFF"/>
          </a:solidFill>
          <a:ln>
            <a:solidFill>
              <a:srgbClr val="000000"/>
            </a:solidFill>
          </a:ln>
        </p:spPr>
      </p:sp>
      <p:sp>
        <p:nvSpPr>
          <p:cNvPr id="66563" name="Rectangle 3"/>
          <p:cNvSpPr>
            <a:spLocks noGrp="1" noChangeArrowheads="1"/>
          </p:cNvSpPr>
          <p:nvPr>
            <p:ph type="body" idx="1"/>
          </p:nvPr>
        </p:nvSpPr>
        <p:spPr>
          <a:solidFill>
            <a:srgbClr val="FFFFFF"/>
          </a:solidFill>
          <a:ln>
            <a:solidFill>
              <a:srgbClr val="000000"/>
            </a:solidFill>
          </a:ln>
        </p:spPr>
        <p:txBody>
          <a:bodyPr lIns="91806" tIns="45903" rIns="91806" bIns="45903"/>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1"/>
          </p:nvPr>
        </p:nvSpPr>
        <p:spPr>
          <a:xfrm>
            <a:off x="528638" y="4421188"/>
            <a:ext cx="6051550" cy="4189412"/>
          </a:xfrm>
          <a:noFill/>
          <a:ln w="9525"/>
        </p:spPr>
        <p:txBody>
          <a:bodyPr lIns="92341" tIns="45360" rIns="92341" bIns="45360"/>
          <a:lstStyle/>
          <a:p>
            <a:r>
              <a:rPr lang="en-US"/>
              <a:t>So how does the branch instruction work?</a:t>
            </a:r>
          </a:p>
          <a:p>
            <a:r>
              <a:rPr lang="en-US"/>
              <a:t>As far as the main datapath is concerned, it needs to calculate the branch condition. That is, it subtracts the register specified in the Rt field from the register specified in the Rs field and set the condition Zero accordingly.</a:t>
            </a:r>
          </a:p>
          <a:p>
            <a:r>
              <a:rPr lang="en-US"/>
              <a:t>In order to place the register values on busA and busB, we need to feed the Rs and Rt fields of the instruction to the Ra and Rb ports of the register file and set ALUSrc to 0.</a:t>
            </a:r>
          </a:p>
          <a:p>
            <a:r>
              <a:rPr lang="en-US"/>
              <a:t>Then we have to instruction the ALU to perform the subtract (ALUctr = sub) operation and set the Zero bit accordingly.</a:t>
            </a:r>
          </a:p>
          <a:p>
            <a:r>
              <a:rPr lang="en-US"/>
              <a:t>The Zero bit is sent to the Instruction Fetch Unit.  I will show you the internal of the Instruction Fetch Unit in a second.</a:t>
            </a:r>
          </a:p>
          <a:p>
            <a:r>
              <a:rPr lang="en-US"/>
              <a:t>But before we leave this slide, I want you to notice that ExtOp, MemtoReg, and RegDst are don’t cares but RegWr and MemWr have to be ZERO to prevent any write to occur.</a:t>
            </a:r>
          </a:p>
          <a:p>
            <a:r>
              <a:rPr lang="en-US"/>
              <a:t>And finally, the controller needs to set the Branch signal to 1 so the Instruction Fetch Unit knows what to do.  So now  let’s take a look at the Instruction Fetch Unit.</a:t>
            </a:r>
          </a:p>
          <a:p>
            <a:endParaRPr lang="en-US"/>
          </a:p>
          <a:p>
            <a:r>
              <a:rPr lang="en-US"/>
              <a:t>+2 = 33 min. (Y:13)</a:t>
            </a:r>
          </a:p>
        </p:txBody>
      </p:sp>
      <p:sp>
        <p:nvSpPr>
          <p:cNvPr id="68611"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body" idx="1"/>
          </p:nvPr>
        </p:nvSpPr>
        <p:spPr>
          <a:xfrm>
            <a:off x="528638" y="4421188"/>
            <a:ext cx="6051550" cy="4189412"/>
          </a:xfrm>
          <a:noFill/>
          <a:ln w="9525"/>
        </p:spPr>
        <p:txBody>
          <a:bodyPr lIns="92341" tIns="45360" rIns="92341" bIns="45360"/>
          <a:lstStyle/>
          <a:p>
            <a:r>
              <a:rPr lang="en-US"/>
              <a:t>So how does the branch instruction work?</a:t>
            </a:r>
          </a:p>
          <a:p>
            <a:r>
              <a:rPr lang="en-US"/>
              <a:t>As far as the main datapath is concerned, it needs to calculate the branch condition. That is, it subtracts the register specified in the Rt field from the register specified in the Rs field and set the condition Zero accordingly.</a:t>
            </a:r>
          </a:p>
          <a:p>
            <a:r>
              <a:rPr lang="en-US"/>
              <a:t>In order to place the register values on busA and busB, we need to feed the Rs and Rt fields of the instruction to the Ra and Rb ports of the register file and set ALUSrc to 0.</a:t>
            </a:r>
          </a:p>
          <a:p>
            <a:r>
              <a:rPr lang="en-US"/>
              <a:t>Then we have to instruction the ALU to perform the subtract (ALUctr = sub) operation and set the Zero bit accordingly.</a:t>
            </a:r>
          </a:p>
          <a:p>
            <a:r>
              <a:rPr lang="en-US"/>
              <a:t>The Zero bit is sent to the Instruction Fetch Unit.  I will show you the internal of the Instruction Fetch Unit in a second.</a:t>
            </a:r>
          </a:p>
          <a:p>
            <a:r>
              <a:rPr lang="en-US"/>
              <a:t>But before we leave this slide, I want you to notice that ExtOp, MemtoReg, and RegDst are don’t cares but RegWr and MemWr have to be ZERO to prevent any write to occur.</a:t>
            </a:r>
          </a:p>
          <a:p>
            <a:r>
              <a:rPr lang="en-US"/>
              <a:t>And finally, the controller needs to set the Branch signal to 1 so the Instruction Fetch Unit knows what to do.  So now  let’s take a look at the Instruction Fetch Unit.</a:t>
            </a:r>
          </a:p>
          <a:p>
            <a:endParaRPr lang="en-US"/>
          </a:p>
          <a:p>
            <a:r>
              <a:rPr lang="en-US"/>
              <a:t>+2 = 33 min. (Y:13)</a:t>
            </a:r>
          </a:p>
        </p:txBody>
      </p:sp>
      <p:sp>
        <p:nvSpPr>
          <p:cNvPr id="70659"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body" idx="1"/>
          </p:nvPr>
        </p:nvSpPr>
        <p:spPr>
          <a:xfrm>
            <a:off x="528638" y="4421188"/>
            <a:ext cx="6051550" cy="4189412"/>
          </a:xfrm>
          <a:noFill/>
          <a:ln w="9525"/>
        </p:spPr>
        <p:txBody>
          <a:bodyPr lIns="92341" tIns="45360" rIns="92341" bIns="45360"/>
          <a:lstStyle/>
          <a:p>
            <a:r>
              <a:rPr lang="en-US"/>
              <a:t>Let’s look at the interesting case where the branch condition Zero is true (Zero = 1).</a:t>
            </a:r>
          </a:p>
          <a:p>
            <a:r>
              <a:rPr lang="en-US"/>
              <a:t>Well, if Zero is not asserted, we will have our boring case where PC + 1 is selected.</a:t>
            </a:r>
          </a:p>
          <a:p>
            <a:r>
              <a:rPr lang="en-US"/>
              <a:t>Anyway, with Branch = 1 and Zero = 1, the output of the second adder will be selected.</a:t>
            </a:r>
          </a:p>
          <a:p>
            <a:r>
              <a:rPr lang="en-US"/>
              <a:t>That is, we will add the seqential address, that is output of the first adder, to the sign extended version of the immediate field, to form the branch target address (output of 2nd adder).</a:t>
            </a:r>
          </a:p>
          <a:p>
            <a:r>
              <a:rPr lang="en-US"/>
              <a:t>With the control signal Jump set to zero, this branch target address will be written into the Program Counter register (PC) at the end of the clock cycle.</a:t>
            </a:r>
          </a:p>
          <a:p>
            <a:endParaRPr lang="en-US"/>
          </a:p>
          <a:p>
            <a:r>
              <a:rPr lang="en-US"/>
              <a:t>+2 = 35 min. (Y:15)</a:t>
            </a:r>
          </a:p>
        </p:txBody>
      </p:sp>
      <p:sp>
        <p:nvSpPr>
          <p:cNvPr id="72707"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body" idx="1"/>
          </p:nvPr>
        </p:nvSpPr>
        <p:spPr>
          <a:xfrm>
            <a:off x="528638" y="4421188"/>
            <a:ext cx="6051550" cy="4189412"/>
          </a:xfrm>
          <a:noFill/>
          <a:ln w="9525"/>
        </p:spPr>
        <p:txBody>
          <a:bodyPr lIns="92341" tIns="45360" rIns="92341" bIns="45360"/>
          <a:lstStyle/>
          <a:p>
            <a:r>
              <a:rPr lang="en-US"/>
              <a:t>Let’s look at the interesting case where the branch condition Zero is true (Zero = 1).</a:t>
            </a:r>
          </a:p>
          <a:p>
            <a:r>
              <a:rPr lang="en-US"/>
              <a:t>Well, if Zero is not asserted, we will have our boring case where PC + 1 is selected.</a:t>
            </a:r>
          </a:p>
          <a:p>
            <a:r>
              <a:rPr lang="en-US"/>
              <a:t>Anyway, with Branch = 1 and Zero = 1, the output of the second adder will be selected.</a:t>
            </a:r>
          </a:p>
          <a:p>
            <a:r>
              <a:rPr lang="en-US"/>
              <a:t>That is, we will add the seqential address, that is output of the first adder, to the sign extended version of the immediate field, to form the branch target address (output of 2nd adder).</a:t>
            </a:r>
          </a:p>
          <a:p>
            <a:r>
              <a:rPr lang="en-US"/>
              <a:t>With the control signal Jump set to zero, this branch target address will be written into the Program Counter register (PC) at the end of the clock cycle.</a:t>
            </a:r>
          </a:p>
          <a:p>
            <a:endParaRPr lang="en-US"/>
          </a:p>
          <a:p>
            <a:r>
              <a:rPr lang="en-US"/>
              <a:t>+2 = 35 min. (Y:15)</a:t>
            </a:r>
          </a:p>
        </p:txBody>
      </p:sp>
      <p:sp>
        <p:nvSpPr>
          <p:cNvPr id="74755"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528638" y="4421188"/>
            <a:ext cx="6051550" cy="4189412"/>
          </a:xfrm>
          <a:noFill/>
          <a:ln w="9525"/>
        </p:spPr>
        <p:txBody>
          <a:bodyPr lIns="93895" tIns="46124" rIns="93895" bIns="46124"/>
          <a:lstStyle/>
          <a:p>
            <a:endParaRPr lang="en-US"/>
          </a:p>
        </p:txBody>
      </p:sp>
      <p:sp>
        <p:nvSpPr>
          <p:cNvPr id="20483" name="Rectangle 3"/>
          <p:cNvSpPr>
            <a:spLocks noGrp="1" noRot="1" noChangeAspect="1" noChangeArrowheads="1"/>
          </p:cNvSpPr>
          <p:nvPr>
            <p:ph type="sldImg"/>
          </p:nvPr>
        </p:nvSpPr>
        <p:spPr>
          <a:xfrm>
            <a:off x="1203325" y="600075"/>
            <a:ext cx="4633913" cy="3475038"/>
          </a:xfr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528638" y="4421188"/>
            <a:ext cx="6051550" cy="4189412"/>
          </a:xfrm>
          <a:noFill/>
          <a:ln w="9525"/>
        </p:spPr>
        <p:txBody>
          <a:bodyPr lIns="93895" tIns="46124" rIns="93895" bIns="46124"/>
          <a:lstStyle/>
          <a:p>
            <a:endParaRPr lang="en-US"/>
          </a:p>
        </p:txBody>
      </p:sp>
      <p:sp>
        <p:nvSpPr>
          <p:cNvPr id="22531" name="Rectangle 3"/>
          <p:cNvSpPr>
            <a:spLocks noGrp="1" noRot="1" noChangeAspect="1" noChangeArrowheads="1"/>
          </p:cNvSpPr>
          <p:nvPr>
            <p:ph type="sldImg"/>
          </p:nvPr>
        </p:nvSpPr>
        <p:spPr>
          <a:xfrm>
            <a:off x="1203325" y="600075"/>
            <a:ext cx="4633913" cy="3475038"/>
          </a:xfr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OK, let’s get on with today’s lecture by looking at the simple add instruction.</a:t>
            </a:r>
          </a:p>
          <a:p>
            <a:r>
              <a:rPr lang="en-US"/>
              <a:t>In terms of Register Transfer Language, this is what the Add instruction need to do.</a:t>
            </a:r>
          </a:p>
          <a:p>
            <a:r>
              <a:rPr lang="en-US"/>
              <a:t>First, you need to fetch the instruction from Memory.</a:t>
            </a:r>
          </a:p>
          <a:p>
            <a:r>
              <a:rPr lang="en-US"/>
              <a:t>Then you perform the actual add operation.  More specifically:</a:t>
            </a:r>
          </a:p>
          <a:p>
            <a:r>
              <a:rPr lang="en-US"/>
              <a:t>(a) You add the contents of the register specified by the Rs and Rt fields of the instruction.</a:t>
            </a:r>
          </a:p>
          <a:p>
            <a:r>
              <a:rPr lang="en-US"/>
              <a:t>(b) Then you write the results to the register specified by the Rd field.</a:t>
            </a:r>
          </a:p>
          <a:p>
            <a:r>
              <a:rPr lang="en-US"/>
              <a:t>And finally, you need to update the program counter to point to the next instruction.</a:t>
            </a:r>
          </a:p>
          <a:p>
            <a:r>
              <a:rPr lang="en-US"/>
              <a:t>Now, let’s take a detail look at the datapath during various phase of this instruction.</a:t>
            </a:r>
          </a:p>
          <a:p>
            <a:endParaRPr lang="en-US"/>
          </a:p>
          <a:p>
            <a:r>
              <a:rPr lang="en-US"/>
              <a:t>+2 = 10 min. (X:50)</a:t>
            </a:r>
          </a:p>
        </p:txBody>
      </p:sp>
      <p:sp>
        <p:nvSpPr>
          <p:cNvPr id="24579"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528638" y="4421188"/>
            <a:ext cx="6051550" cy="4189412"/>
          </a:xfrm>
          <a:noFill/>
          <a:ln w="9525"/>
        </p:spPr>
        <p:txBody>
          <a:bodyPr lIns="92335" tIns="45357" rIns="92335" bIns="45357"/>
          <a:lstStyle/>
          <a:p>
            <a:endParaRPr lang="en-US"/>
          </a:p>
        </p:txBody>
      </p:sp>
      <p:sp>
        <p:nvSpPr>
          <p:cNvPr id="26627"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This picture shows the activities at the main datapath during the execution of the Add or Subtract instructions.  </a:t>
            </a:r>
          </a:p>
          <a:p>
            <a:r>
              <a:rPr lang="en-US"/>
              <a:t>The active parts of the datapath are shown in different color as well as thicker lines.</a:t>
            </a:r>
          </a:p>
          <a:p>
            <a:r>
              <a:rPr lang="en-US"/>
              <a:t>First of all, the Rs and Rt of the instructions are fed to the Ra and Rb address ports of the register file and cause the contents of registers specified by the Rs and Rt fields to be placed on busA and busB, respectively.</a:t>
            </a:r>
          </a:p>
          <a:p>
            <a:r>
              <a:rPr lang="en-US"/>
              <a:t>With the ALUctr signals set to either Add or Subtract, the ALU will perform the proper operation and with MemtoReg set to 0, the ALU output will be placed onto busW.</a:t>
            </a:r>
          </a:p>
          <a:p>
            <a:r>
              <a:rPr lang="en-US"/>
              <a:t>The control we are going to design will also set RegWr to 1 so that the result will be written to the register file at the end of the cycle.</a:t>
            </a:r>
          </a:p>
          <a:p>
            <a:r>
              <a:rPr lang="en-US"/>
              <a:t>Notice that ExtOp is don’t care because the Extender in this case can either do a SignExt or ZeroExt.  We DON’T care because ALUSrc will be equal to 0--we are using busB.</a:t>
            </a:r>
          </a:p>
          <a:p>
            <a:r>
              <a:rPr lang="en-US"/>
              <a:t>The other control signals we need to worry about are:</a:t>
            </a:r>
          </a:p>
          <a:p>
            <a:r>
              <a:rPr lang="en-US"/>
              <a:t>(a) MemWr has to be set to zero because we do not want to  write the memory. </a:t>
            </a:r>
          </a:p>
          <a:p>
            <a:r>
              <a:rPr lang="en-US"/>
              <a:t>(b) And Branch and Jump, we have to set to zero.  Let me show you why.</a:t>
            </a:r>
          </a:p>
          <a:p>
            <a:endParaRPr lang="en-US"/>
          </a:p>
          <a:p>
            <a:r>
              <a:rPr lang="en-US"/>
              <a:t>+3 = 15 min. (X:55)</a:t>
            </a:r>
          </a:p>
        </p:txBody>
      </p:sp>
      <p:sp>
        <p:nvSpPr>
          <p:cNvPr id="28675"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This picture shows the control signals setting for the Instruction Fetch Unit at the end of the Add or Subtract instruction.</a:t>
            </a:r>
          </a:p>
          <a:p>
            <a:r>
              <a:rPr lang="en-US"/>
              <a:t>Both the Branch and Jump signals are set to 0.</a:t>
            </a:r>
          </a:p>
          <a:p>
            <a:r>
              <a:rPr lang="en-US"/>
              <a:t>Consequently, the output of the first adder, which implements PC plus 1, is selected through the two 2-to-1 mux and got placed into the input of the Program Counter register.</a:t>
            </a:r>
          </a:p>
          <a:p>
            <a:r>
              <a:rPr lang="en-US"/>
              <a:t>The Program Counter is updated to this new value at the next clock tick.</a:t>
            </a:r>
          </a:p>
          <a:p>
            <a:r>
              <a:rPr lang="en-US"/>
              <a:t>Notice that the Program Counter is updated at every cycle.  Therefore it does not have a Write Enable signal to control the write.</a:t>
            </a:r>
          </a:p>
          <a:p>
            <a:r>
              <a:rPr lang="en-US"/>
              <a:t>Also, this picture is the same for or all instructions other than Branch andJjump.</a:t>
            </a:r>
          </a:p>
          <a:p>
            <a:r>
              <a:rPr lang="en-US"/>
              <a:t>Therefore I will only show this picture again for the Branch and Jump instructions and will not  repeat this for all other instructions.</a:t>
            </a:r>
          </a:p>
          <a:p>
            <a:endParaRPr lang="en-US"/>
          </a:p>
          <a:p>
            <a:r>
              <a:rPr lang="en-US"/>
              <a:t>+2 = 17 min. (X:57)</a:t>
            </a:r>
          </a:p>
        </p:txBody>
      </p:sp>
      <p:sp>
        <p:nvSpPr>
          <p:cNvPr id="30723"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xfrm>
            <a:off x="528638" y="4421188"/>
            <a:ext cx="6051550" cy="4189412"/>
          </a:xfrm>
          <a:noFill/>
          <a:ln w="9525"/>
        </p:spPr>
        <p:txBody>
          <a:bodyPr lIns="92335" tIns="45357" rIns="92335" bIns="45357"/>
          <a:lstStyle/>
          <a:p>
            <a:r>
              <a:rPr lang="en-US"/>
              <a:t>Now let’s look at the control signals setting for the Or immediate instruction.</a:t>
            </a:r>
          </a:p>
          <a:p>
            <a:r>
              <a:rPr lang="en-US"/>
              <a:t>The OR immediate instruction OR the content of the register specified by the Rs field to the Zero Extended Immediate field and write the result to the register specified in Rt.</a:t>
            </a:r>
          </a:p>
          <a:p>
            <a:r>
              <a:rPr lang="en-US"/>
              <a:t>This is how it works in the datapath.  The Rs field is fed to the Ra address port to cause the contents of register Rs to be placed on busA.</a:t>
            </a:r>
          </a:p>
          <a:p>
            <a:r>
              <a:rPr lang="en-US"/>
              <a:t>The other operand for the ALU will come from the immediate field.  In order to do this, the controller need to set ExtOp to 0 to instruct the extender to perform a Zero Extend operation.</a:t>
            </a:r>
          </a:p>
          <a:p>
            <a:r>
              <a:rPr lang="en-US"/>
              <a:t>Furthermore, ALUSrc must set to 1 such that the MUX will block off bus B from the register file and send the zero extended version of the immediate field to the ALU.</a:t>
            </a:r>
          </a:p>
          <a:p>
            <a:r>
              <a:rPr lang="en-US"/>
              <a:t>Of course, the ALUctr has to be set to OR so the ALU can perform an OR operation.</a:t>
            </a:r>
          </a:p>
          <a:p>
            <a:r>
              <a:rPr lang="en-US"/>
              <a:t>The rest of the control signals (MemWr, MemtoReg, Branch, and Jump) are the same as theAdd and Subtract instructions.</a:t>
            </a:r>
          </a:p>
          <a:p>
            <a:r>
              <a:rPr lang="en-US"/>
              <a:t>One big difference is the RegDst signal.  In this case, the destination register is specified by the instruction’s Rt field, NOT the Rd field because we do not have a Rd field here.</a:t>
            </a:r>
          </a:p>
          <a:p>
            <a:r>
              <a:rPr lang="en-US"/>
              <a:t>Consequently, RegDst must be set to 0 to place Rt onto the Register File’s Rw address port.</a:t>
            </a:r>
          </a:p>
          <a:p>
            <a:r>
              <a:rPr lang="en-US"/>
              <a:t>Finally, in order to accomplish the register write, RegWr must be set to 1.</a:t>
            </a:r>
          </a:p>
          <a:p>
            <a:endParaRPr lang="en-US"/>
          </a:p>
          <a:p>
            <a:r>
              <a:rPr lang="en-US"/>
              <a:t>+3 = 20 min. (X:60)</a:t>
            </a:r>
          </a:p>
        </p:txBody>
      </p:sp>
      <p:sp>
        <p:nvSpPr>
          <p:cNvPr id="32771" name="Rectangle 3"/>
          <p:cNvSpPr>
            <a:spLocks noGrp="1" noRot="1" noChangeAspect="1" noChangeArrowheads="1"/>
          </p:cNvSpPr>
          <p:nvPr>
            <p:ph type="sldImg"/>
          </p:nvPr>
        </p:nvSpPr>
        <p:spPr>
          <a:xfrm>
            <a:off x="1182688" y="584200"/>
            <a:ext cx="4672012" cy="3503613"/>
          </a:xfr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2400"/>
            <a:ext cx="1962150" cy="3128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734050" cy="3128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143000"/>
            <a:ext cx="3848100"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143000"/>
            <a:ext cx="3848100"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152400"/>
            <a:ext cx="5727700" cy="474663"/>
          </a:xfrm>
          <a:prstGeom prst="rect">
            <a:avLst/>
          </a:prstGeom>
          <a:noFill/>
          <a:ln w="12700">
            <a:noFill/>
            <a:miter lim="800000"/>
            <a:headEnd/>
            <a:tailEnd/>
          </a:ln>
        </p:spPr>
        <p:txBody>
          <a:bodyPr vert="horz" wrap="none" lIns="63500" tIns="25400" rIns="63500" bIns="25400" numCol="1" anchor="t" anchorCtr="0" compatLnSpc="1">
            <a:prstTxWarp prst="textNoShape">
              <a:avLst/>
            </a:prstTxWarp>
            <a:spAutoFit/>
          </a:bodyPr>
          <a:lstStyle/>
          <a:p>
            <a:pPr lvl="0"/>
            <a:r>
              <a:rPr lang="en-US"/>
              <a:t>Click to edit Master title style</a:t>
            </a:r>
          </a:p>
        </p:txBody>
      </p:sp>
      <p:sp>
        <p:nvSpPr>
          <p:cNvPr id="1027" name="Rectangle 5"/>
          <p:cNvSpPr>
            <a:spLocks noGrp="1" noChangeArrowheads="1"/>
          </p:cNvSpPr>
          <p:nvPr>
            <p:ph type="body" idx="1"/>
          </p:nvPr>
        </p:nvSpPr>
        <p:spPr bwMode="auto">
          <a:xfrm>
            <a:off x="685800" y="1143000"/>
            <a:ext cx="7848600" cy="2138363"/>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 name="Rectangle 10"/>
          <p:cNvSpPr>
            <a:spLocks noChangeArrowheads="1"/>
          </p:cNvSpPr>
          <p:nvPr userDrawn="1"/>
        </p:nvSpPr>
        <p:spPr bwMode="auto">
          <a:xfrm>
            <a:off x="0" y="6651625"/>
            <a:ext cx="4953000" cy="203200"/>
          </a:xfrm>
          <a:prstGeom prst="rect">
            <a:avLst/>
          </a:prstGeom>
          <a:noFill/>
          <a:ln w="12700">
            <a:noFill/>
            <a:miter lim="800000"/>
            <a:headEnd/>
            <a:tailEnd/>
          </a:ln>
          <a:effectLst/>
        </p:spPr>
        <p:txBody>
          <a:bodyPr lIns="63500" tIns="25400" rIns="63500" bIns="25400">
            <a:prstTxWarp prst="textNoShape">
              <a:avLst/>
            </a:prstTxWarp>
            <a:spAutoFit/>
          </a:bodyPr>
          <a:lstStyle/>
          <a:p>
            <a:r>
              <a:rPr lang="en-US" sz="1000" b="1" dirty="0">
                <a:solidFill>
                  <a:schemeClr val="accent2"/>
                </a:solidFill>
              </a:rPr>
              <a:t>L22 Single-Cycle CPU Control </a:t>
            </a:r>
            <a:r>
              <a:rPr lang="en-US" sz="1000" b="1" dirty="0">
                <a:solidFill>
                  <a:schemeClr val="tx1"/>
                </a:solidFill>
              </a:rPr>
              <a:t>(</a:t>
            </a:r>
            <a:fld id="{CFCADB87-67DD-2341-89C6-6900E7CFD9C0}" type="slidenum">
              <a:rPr lang="en-US" sz="1000" b="1">
                <a:solidFill>
                  <a:schemeClr val="tx1"/>
                </a:solidFill>
              </a:rPr>
              <a:pPr/>
              <a:t>‹#›</a:t>
            </a:fld>
            <a:r>
              <a:rPr lang="en-US" sz="1000" b="1" dirty="0">
                <a:solidFill>
                  <a:schemeClr val="tx1"/>
                </a:solidFill>
              </a:rPr>
              <a:t>)</a:t>
            </a:r>
          </a:p>
        </p:txBody>
      </p:sp>
      <p:sp>
        <p:nvSpPr>
          <p:cNvPr id="1033" name="Line 9"/>
          <p:cNvSpPr>
            <a:spLocks noChangeShapeType="1"/>
          </p:cNvSpPr>
          <p:nvPr/>
        </p:nvSpPr>
        <p:spPr bwMode="auto">
          <a:xfrm>
            <a:off x="685800" y="685800"/>
            <a:ext cx="7943850" cy="0"/>
          </a:xfrm>
          <a:prstGeom prst="line">
            <a:avLst/>
          </a:prstGeom>
          <a:noFill/>
          <a:ln w="57150" cmpd="thickThin">
            <a:solidFill>
              <a:srgbClr val="FFCC00"/>
            </a:solidFill>
            <a:round/>
            <a:headEnd/>
            <a:tailEnd/>
          </a:ln>
          <a:effectLst/>
        </p:spPr>
        <p:txBody>
          <a:bodyPr wrap="none" anchor="ctr">
            <a:prstTxWarp prst="textNoShape">
              <a:avLst/>
            </a:prstTxWarp>
          </a:bodyPr>
          <a:lstStyle/>
          <a:p>
            <a:pPr>
              <a:defRPr/>
            </a:pPr>
            <a:endParaRPr lang="en-US"/>
          </a:p>
        </p:txBody>
      </p:sp>
      <p:sp>
        <p:nvSpPr>
          <p:cNvPr id="8" name="Rectangle 11">
            <a:extLst>
              <a:ext uri="{FF2B5EF4-FFF2-40B4-BE49-F238E27FC236}">
                <a16:creationId xmlns:a16="http://schemas.microsoft.com/office/drawing/2014/main" id="{4E8A8DB1-50B9-4E08-B006-4AE280A5DD64}"/>
              </a:ext>
            </a:extLst>
          </p:cNvPr>
          <p:cNvSpPr>
            <a:spLocks noChangeArrowheads="1"/>
          </p:cNvSpPr>
          <p:nvPr userDrawn="1"/>
        </p:nvSpPr>
        <p:spPr bwMode="auto">
          <a:xfrm>
            <a:off x="6916738" y="6678613"/>
            <a:ext cx="2228850"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lvl1pPr>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1pPr>
            <a:lvl2pPr marL="742950" indent="-28575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2pPr>
            <a:lvl3pPr marL="11430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3pPr>
            <a:lvl4pPr marL="16002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4pPr>
            <a:lvl5pPr marL="20574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5pPr>
            <a:lvl6pPr marL="25146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6pPr>
            <a:lvl7pPr marL="29718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7pPr>
            <a:lvl8pPr marL="34290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8pPr>
            <a:lvl9pPr marL="38862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9pPr>
          </a:lstStyle>
          <a:p>
            <a:pPr algn="r">
              <a:lnSpc>
                <a:spcPct val="100000"/>
              </a:lnSpc>
              <a:buClrTx/>
              <a:buSzTx/>
              <a:buFontTx/>
              <a:buNone/>
              <a:defRPr/>
            </a:pPr>
            <a:r>
              <a:rPr lang="en-US" altLang="zh-CN" sz="1000" dirty="0">
                <a:solidFill>
                  <a:schemeClr val="tx1"/>
                </a:solidFill>
                <a:latin typeface="Helvetica"/>
              </a:rPr>
              <a:t>Cheng, fall 2020 © BUAA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87000"/>
        </a:lnSpc>
        <a:spcBef>
          <a:spcPct val="0"/>
        </a:spcBef>
        <a:spcAft>
          <a:spcPct val="0"/>
        </a:spcAft>
        <a:defRPr sz="3200" b="1">
          <a:solidFill>
            <a:schemeClr val="accent2"/>
          </a:solidFill>
          <a:latin typeface="+mj-lt"/>
          <a:ea typeface="ＭＳ Ｐゴシック" charset="-128"/>
          <a:cs typeface="ＭＳ Ｐゴシック" charset="-128"/>
        </a:defRPr>
      </a:lvl1pPr>
      <a:lvl2pPr algn="l" rtl="0" eaLnBrk="0" fontAlgn="base" hangingPunct="0">
        <a:lnSpc>
          <a:spcPct val="87000"/>
        </a:lnSpc>
        <a:spcBef>
          <a:spcPct val="0"/>
        </a:spcBef>
        <a:spcAft>
          <a:spcPct val="0"/>
        </a:spcAft>
        <a:defRPr sz="3200" b="1">
          <a:solidFill>
            <a:schemeClr val="accent2"/>
          </a:solidFill>
          <a:latin typeface="Helvetica" charset="0"/>
          <a:ea typeface="ＭＳ Ｐゴシック" charset="-128"/>
          <a:cs typeface="ＭＳ Ｐゴシック" charset="-128"/>
        </a:defRPr>
      </a:lvl2pPr>
      <a:lvl3pPr algn="l" rtl="0" eaLnBrk="0" fontAlgn="base" hangingPunct="0">
        <a:lnSpc>
          <a:spcPct val="87000"/>
        </a:lnSpc>
        <a:spcBef>
          <a:spcPct val="0"/>
        </a:spcBef>
        <a:spcAft>
          <a:spcPct val="0"/>
        </a:spcAft>
        <a:defRPr sz="3200" b="1">
          <a:solidFill>
            <a:schemeClr val="accent2"/>
          </a:solidFill>
          <a:latin typeface="Helvetica" charset="0"/>
          <a:ea typeface="ＭＳ Ｐゴシック" charset="-128"/>
          <a:cs typeface="ＭＳ Ｐゴシック" charset="-128"/>
        </a:defRPr>
      </a:lvl3pPr>
      <a:lvl4pPr algn="l" rtl="0" eaLnBrk="0" fontAlgn="base" hangingPunct="0">
        <a:lnSpc>
          <a:spcPct val="87000"/>
        </a:lnSpc>
        <a:spcBef>
          <a:spcPct val="0"/>
        </a:spcBef>
        <a:spcAft>
          <a:spcPct val="0"/>
        </a:spcAft>
        <a:defRPr sz="3200" b="1">
          <a:solidFill>
            <a:schemeClr val="accent2"/>
          </a:solidFill>
          <a:latin typeface="Helvetica" charset="0"/>
          <a:ea typeface="ＭＳ Ｐゴシック" charset="-128"/>
          <a:cs typeface="ＭＳ Ｐゴシック" charset="-128"/>
        </a:defRPr>
      </a:lvl4pPr>
      <a:lvl5pPr algn="l" rtl="0" eaLnBrk="0" fontAlgn="base" hangingPunct="0">
        <a:lnSpc>
          <a:spcPct val="87000"/>
        </a:lnSpc>
        <a:spcBef>
          <a:spcPct val="0"/>
        </a:spcBef>
        <a:spcAft>
          <a:spcPct val="0"/>
        </a:spcAft>
        <a:defRPr sz="3200" b="1">
          <a:solidFill>
            <a:schemeClr val="accent2"/>
          </a:solidFill>
          <a:latin typeface="Helvetica" charset="0"/>
          <a:ea typeface="ＭＳ Ｐゴシック" charset="-128"/>
          <a:cs typeface="ＭＳ Ｐゴシック" charset="-128"/>
        </a:defRPr>
      </a:lvl5pPr>
      <a:lvl6pPr marL="457200" algn="l" rtl="0" eaLnBrk="0" fontAlgn="base" hangingPunct="0">
        <a:lnSpc>
          <a:spcPct val="87000"/>
        </a:lnSpc>
        <a:spcBef>
          <a:spcPct val="0"/>
        </a:spcBef>
        <a:spcAft>
          <a:spcPct val="0"/>
        </a:spcAft>
        <a:defRPr sz="3200" b="1">
          <a:solidFill>
            <a:schemeClr val="accent2"/>
          </a:solidFill>
          <a:latin typeface="Helvetica" charset="0"/>
        </a:defRPr>
      </a:lvl6pPr>
      <a:lvl7pPr marL="914400" algn="l" rtl="0" eaLnBrk="0" fontAlgn="base" hangingPunct="0">
        <a:lnSpc>
          <a:spcPct val="87000"/>
        </a:lnSpc>
        <a:spcBef>
          <a:spcPct val="0"/>
        </a:spcBef>
        <a:spcAft>
          <a:spcPct val="0"/>
        </a:spcAft>
        <a:defRPr sz="3200" b="1">
          <a:solidFill>
            <a:schemeClr val="accent2"/>
          </a:solidFill>
          <a:latin typeface="Helvetica" charset="0"/>
        </a:defRPr>
      </a:lvl7pPr>
      <a:lvl8pPr marL="1371600" algn="l" rtl="0" eaLnBrk="0" fontAlgn="base" hangingPunct="0">
        <a:lnSpc>
          <a:spcPct val="87000"/>
        </a:lnSpc>
        <a:spcBef>
          <a:spcPct val="0"/>
        </a:spcBef>
        <a:spcAft>
          <a:spcPct val="0"/>
        </a:spcAft>
        <a:defRPr sz="3200" b="1">
          <a:solidFill>
            <a:schemeClr val="accent2"/>
          </a:solidFill>
          <a:latin typeface="Helvetica" charset="0"/>
        </a:defRPr>
      </a:lvl8pPr>
      <a:lvl9pPr marL="1828800" algn="l" rtl="0" eaLnBrk="0" fontAlgn="base" hangingPunct="0">
        <a:lnSpc>
          <a:spcPct val="87000"/>
        </a:lnSpc>
        <a:spcBef>
          <a:spcPct val="0"/>
        </a:spcBef>
        <a:spcAft>
          <a:spcPct val="0"/>
        </a:spcAft>
        <a:defRPr sz="3200" b="1">
          <a:solidFill>
            <a:schemeClr val="accent2"/>
          </a:solidFill>
          <a:latin typeface="Helvetica" charset="0"/>
        </a:defRPr>
      </a:lvl9pPr>
    </p:titleStyle>
    <p:bodyStyle>
      <a:lvl1pPr marL="203200" indent="-203200" algn="l" rtl="0" eaLnBrk="0" fontAlgn="base" hangingPunct="0">
        <a:lnSpc>
          <a:spcPct val="75000"/>
        </a:lnSpc>
        <a:spcBef>
          <a:spcPct val="65000"/>
        </a:spcBef>
        <a:spcAft>
          <a:spcPct val="0"/>
        </a:spcAft>
        <a:buSzPct val="100000"/>
        <a:buFont typeface="Times" charset="0"/>
        <a:buChar char="•"/>
        <a:defRPr sz="3200" b="1">
          <a:solidFill>
            <a:schemeClr val="tx1"/>
          </a:solidFill>
          <a:latin typeface="+mn-lt"/>
          <a:ea typeface="ＭＳ Ｐゴシック" charset="-128"/>
          <a:cs typeface="ＭＳ Ｐゴシック" charset="-128"/>
        </a:defRPr>
      </a:lvl1pPr>
      <a:lvl2pPr marL="685800" indent="-190500" algn="l" rtl="0" eaLnBrk="0" fontAlgn="base" hangingPunct="0">
        <a:lnSpc>
          <a:spcPct val="85000"/>
        </a:lnSpc>
        <a:spcBef>
          <a:spcPct val="40000"/>
        </a:spcBef>
        <a:spcAft>
          <a:spcPct val="0"/>
        </a:spcAft>
        <a:buSzPct val="100000"/>
        <a:buChar char="•"/>
        <a:defRPr sz="2800" b="1">
          <a:solidFill>
            <a:srgbClr val="0D407F"/>
          </a:solidFill>
          <a:latin typeface="+mn-lt"/>
          <a:ea typeface="ＭＳ Ｐゴシック" charset="-128"/>
        </a:defRPr>
      </a:lvl2pPr>
      <a:lvl3pPr marL="1257300" indent="-342900" algn="l" rtl="0" eaLnBrk="0" fontAlgn="base" hangingPunct="0">
        <a:lnSpc>
          <a:spcPct val="85000"/>
        </a:lnSpc>
        <a:spcBef>
          <a:spcPct val="40000"/>
        </a:spcBef>
        <a:spcAft>
          <a:spcPct val="0"/>
        </a:spcAft>
        <a:buSzPct val="100000"/>
        <a:buFont typeface="Wingdings" charset="2"/>
        <a:buChar char="§"/>
        <a:defRPr sz="2400" b="1">
          <a:solidFill>
            <a:srgbClr val="810A52"/>
          </a:solidFill>
          <a:latin typeface="+mn-lt"/>
          <a:ea typeface="ＭＳ Ｐゴシック" charset="-128"/>
        </a:defRPr>
      </a:lvl3pPr>
      <a:lvl4pPr marL="1714500" indent="-342900" algn="l" rtl="0" eaLnBrk="0" fontAlgn="base" hangingPunct="0">
        <a:spcBef>
          <a:spcPct val="20000"/>
        </a:spcBef>
        <a:spcAft>
          <a:spcPct val="0"/>
        </a:spcAft>
        <a:buFont typeface="Times" charset="0"/>
        <a:buChar char="•"/>
        <a:defRPr sz="2000">
          <a:solidFill>
            <a:schemeClr val="tx1"/>
          </a:solidFill>
          <a:latin typeface="+mn-lt"/>
          <a:ea typeface="ＭＳ Ｐゴシック" charset="-128"/>
        </a:defRPr>
      </a:lvl4pPr>
      <a:lvl5pPr marL="2171700" indent="-342900" algn="l" rtl="0" eaLnBrk="0" fontAlgn="base" hangingPunct="0">
        <a:spcBef>
          <a:spcPct val="20000"/>
        </a:spcBef>
        <a:spcAft>
          <a:spcPct val="0"/>
        </a:spcAft>
        <a:buChar char="»"/>
        <a:defRPr sz="2000">
          <a:solidFill>
            <a:schemeClr val="tx1"/>
          </a:solidFill>
          <a:latin typeface="+mn-lt"/>
          <a:ea typeface="ＭＳ Ｐゴシック" charset="-128"/>
        </a:defRPr>
      </a:lvl5pPr>
      <a:lvl6pPr marL="2628900" indent="-342900" algn="l" rtl="0" eaLnBrk="0" fontAlgn="base" hangingPunct="0">
        <a:spcBef>
          <a:spcPct val="20000"/>
        </a:spcBef>
        <a:spcAft>
          <a:spcPct val="0"/>
        </a:spcAft>
        <a:buChar char="»"/>
        <a:defRPr sz="2000">
          <a:solidFill>
            <a:schemeClr val="tx1"/>
          </a:solidFill>
          <a:latin typeface="+mn-lt"/>
          <a:ea typeface="ＭＳ Ｐゴシック" charset="-128"/>
        </a:defRPr>
      </a:lvl6pPr>
      <a:lvl7pPr marL="3086100" indent="-342900" algn="l" rtl="0" eaLnBrk="0" fontAlgn="base" hangingPunct="0">
        <a:spcBef>
          <a:spcPct val="20000"/>
        </a:spcBef>
        <a:spcAft>
          <a:spcPct val="0"/>
        </a:spcAft>
        <a:buChar char="»"/>
        <a:defRPr sz="2000">
          <a:solidFill>
            <a:schemeClr val="tx1"/>
          </a:solidFill>
          <a:latin typeface="+mn-lt"/>
          <a:ea typeface="ＭＳ Ｐゴシック" charset="-128"/>
        </a:defRPr>
      </a:lvl7pPr>
      <a:lvl8pPr marL="3543300" indent="-342900" algn="l" rtl="0" eaLnBrk="0" fontAlgn="base" hangingPunct="0">
        <a:spcBef>
          <a:spcPct val="20000"/>
        </a:spcBef>
        <a:spcAft>
          <a:spcPct val="0"/>
        </a:spcAft>
        <a:buChar char="»"/>
        <a:defRPr sz="2000">
          <a:solidFill>
            <a:schemeClr val="tx1"/>
          </a:solidFill>
          <a:latin typeface="+mn-lt"/>
          <a:ea typeface="ＭＳ Ｐゴシック" charset="-128"/>
        </a:defRPr>
      </a:lvl8pPr>
      <a:lvl9pPr marL="4000500" indent="-3429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0" y="0"/>
            <a:ext cx="9144000" cy="83820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a:p>
        </p:txBody>
      </p:sp>
      <p:sp>
        <p:nvSpPr>
          <p:cNvPr id="15365" name="Rectangle 5"/>
          <p:cNvSpPr>
            <a:spLocks noChangeArrowheads="1"/>
          </p:cNvSpPr>
          <p:nvPr/>
        </p:nvSpPr>
        <p:spPr bwMode="auto">
          <a:xfrm>
            <a:off x="0" y="30460"/>
            <a:ext cx="9144000" cy="2610843"/>
          </a:xfrm>
          <a:prstGeom prst="rect">
            <a:avLst/>
          </a:prstGeom>
          <a:noFill/>
          <a:ln w="12700">
            <a:noFill/>
            <a:miter lim="800000"/>
            <a:headEnd/>
            <a:tailEnd/>
          </a:ln>
        </p:spPr>
        <p:txBody>
          <a:bodyPr lIns="63500" tIns="25400" rIns="63500" bIns="25400" anchor="ctr">
            <a:prstTxWarp prst="textNoShape">
              <a:avLst/>
            </a:prstTxWarp>
            <a:spAutoFit/>
          </a:bodyPr>
          <a:lstStyle/>
          <a:p>
            <a:pPr algn="ctr">
              <a:lnSpc>
                <a:spcPct val="77000"/>
              </a:lnSpc>
            </a:pPr>
            <a:r>
              <a:rPr lang="en-US" altLang="zh-CN" sz="2800" b="1" dirty="0">
                <a:solidFill>
                  <a:schemeClr val="bg2"/>
                </a:solidFill>
                <a:latin typeface="Courier New" charset="0"/>
              </a:rPr>
              <a:t>Computer Architecture</a:t>
            </a:r>
          </a:p>
          <a:p>
            <a:pPr algn="ctr">
              <a:lnSpc>
                <a:spcPct val="77000"/>
              </a:lnSpc>
            </a:pPr>
            <a:r>
              <a:rPr lang="en-US" altLang="zh-CN" sz="2800" b="1" dirty="0">
                <a:solidFill>
                  <a:schemeClr val="bg2"/>
                </a:solidFill>
                <a:latin typeface="Courier New" charset="0"/>
              </a:rPr>
              <a:t>（</a:t>
            </a:r>
            <a:r>
              <a:rPr lang="zh-CN" altLang="en-US" sz="2800" b="1" dirty="0">
                <a:solidFill>
                  <a:schemeClr val="bg2"/>
                </a:solidFill>
                <a:latin typeface="Courier New" charset="0"/>
              </a:rPr>
              <a:t>计算机体系结构</a:t>
            </a:r>
            <a:r>
              <a:rPr lang="en-US" altLang="zh-CN" sz="2800" b="1" dirty="0">
                <a:solidFill>
                  <a:schemeClr val="bg2"/>
                </a:solidFill>
                <a:latin typeface="Courier New" charset="0"/>
              </a:rPr>
              <a:t>)</a:t>
            </a:r>
            <a:br>
              <a:rPr lang="en-US" sz="3200" b="1" dirty="0">
                <a:solidFill>
                  <a:schemeClr val="tx1"/>
                </a:solidFill>
              </a:rPr>
            </a:br>
            <a:br>
              <a:rPr lang="en-US" sz="3200" b="1" dirty="0">
                <a:solidFill>
                  <a:schemeClr val="tx1"/>
                </a:solidFill>
              </a:rPr>
            </a:br>
            <a:r>
              <a:rPr lang="en-US" sz="3200" b="1" dirty="0">
                <a:solidFill>
                  <a:schemeClr val="tx1"/>
                </a:solidFill>
              </a:rPr>
              <a:t> </a:t>
            </a:r>
            <a:r>
              <a:rPr lang="en-US" sz="3200" b="1" dirty="0">
                <a:solidFill>
                  <a:schemeClr val="accent2"/>
                </a:solidFill>
              </a:rPr>
              <a:t>Lecture 2</a:t>
            </a:r>
            <a:r>
              <a:rPr lang="en-US" altLang="zh-CN" sz="3200" b="1" dirty="0">
                <a:solidFill>
                  <a:schemeClr val="accent2"/>
                </a:solidFill>
              </a:rPr>
              <a:t>2</a:t>
            </a:r>
            <a:br>
              <a:rPr lang="en-US" sz="3200" b="1" dirty="0">
                <a:solidFill>
                  <a:schemeClr val="accent2"/>
                </a:solidFill>
              </a:rPr>
            </a:br>
            <a:r>
              <a:rPr lang="en-US" sz="3200" b="1" dirty="0">
                <a:solidFill>
                  <a:schemeClr val="accent2"/>
                </a:solidFill>
              </a:rPr>
              <a:t> </a:t>
            </a:r>
            <a:r>
              <a:rPr lang="en-US" sz="3000" b="1" dirty="0">
                <a:solidFill>
                  <a:schemeClr val="accent2"/>
                </a:solidFill>
              </a:rPr>
              <a:t>Single-cycle CPU </a:t>
            </a:r>
            <a:r>
              <a:rPr lang="en-US" sz="3000" b="1">
                <a:solidFill>
                  <a:schemeClr val="accent2"/>
                </a:solidFill>
              </a:rPr>
              <a:t>Control</a:t>
            </a:r>
            <a:r>
              <a:rPr lang="en-US" sz="2800" b="1">
                <a:solidFill>
                  <a:schemeClr val="accent2"/>
                </a:solidFill>
              </a:rPr>
              <a:t> </a:t>
            </a:r>
            <a:br>
              <a:rPr lang="en-US" sz="3200" b="1">
                <a:solidFill>
                  <a:schemeClr val="accent2"/>
                </a:solidFill>
              </a:rPr>
            </a:br>
            <a:r>
              <a:rPr lang="en-US" sz="3200" b="1">
                <a:solidFill>
                  <a:schemeClr val="accent2"/>
                </a:solidFill>
              </a:rPr>
              <a:t> </a:t>
            </a:r>
            <a:br>
              <a:rPr lang="en-US" sz="3200" b="1" dirty="0">
                <a:solidFill>
                  <a:schemeClr val="accent2"/>
                </a:solidFill>
              </a:rPr>
            </a:br>
            <a:r>
              <a:rPr lang="en-US" sz="3200" b="1">
                <a:solidFill>
                  <a:schemeClr val="accent2"/>
                </a:solidFill>
              </a:rPr>
              <a:t> </a:t>
            </a:r>
            <a:r>
              <a:rPr lang="en-US" sz="3200" b="1">
                <a:solidFill>
                  <a:schemeClr val="tx1"/>
                </a:solidFill>
              </a:rPr>
              <a:t>2020-10-23</a:t>
            </a:r>
            <a:endParaRPr lang="en-US" sz="3200" b="1" dirty="0">
              <a:solidFill>
                <a:schemeClr val="tx1"/>
              </a:solidFill>
            </a:endParaRPr>
          </a:p>
        </p:txBody>
      </p:sp>
      <p:sp>
        <p:nvSpPr>
          <p:cNvPr id="11" name="Rectangle 3"/>
          <p:cNvSpPr>
            <a:spLocks noChangeArrowheads="1"/>
          </p:cNvSpPr>
          <p:nvPr/>
        </p:nvSpPr>
        <p:spPr bwMode="auto">
          <a:xfrm>
            <a:off x="762000" y="2927350"/>
            <a:ext cx="8382000" cy="873894"/>
          </a:xfrm>
          <a:prstGeom prst="rect">
            <a:avLst/>
          </a:prstGeom>
          <a:solidFill>
            <a:srgbClr val="000550"/>
          </a:solidFill>
          <a:ln w="12700">
            <a:noFill/>
            <a:miter lim="800000"/>
            <a:headEnd/>
            <a:tailEnd/>
          </a:ln>
        </p:spPr>
        <p:txBody>
          <a:bodyPr wrap="square" lIns="63500" tIns="25400" rIns="63500" bIns="25400">
            <a:prstTxWarp prst="textNoShape">
              <a:avLst/>
            </a:prstTxWarp>
            <a:spAutoFit/>
          </a:bodyPr>
          <a:lstStyle/>
          <a:p>
            <a:pPr marL="203200" indent="-203200">
              <a:lnSpc>
                <a:spcPct val="95000"/>
              </a:lnSpc>
              <a:spcBef>
                <a:spcPct val="65000"/>
              </a:spcBef>
              <a:buSzPct val="100000"/>
              <a:buFont typeface="Times" charset="0"/>
              <a:buNone/>
              <a:tabLst>
                <a:tab pos="1660525" algn="l"/>
              </a:tabLst>
            </a:pPr>
            <a:r>
              <a:rPr lang="en-US" sz="2800" b="1" dirty="0">
                <a:solidFill>
                  <a:schemeClr val="bg1"/>
                </a:solidFill>
              </a:rPr>
              <a:t>		Lecturer </a:t>
            </a:r>
            <a:r>
              <a:rPr lang="en-US" altLang="zh-CN" sz="2800" b="1" dirty="0">
                <a:solidFill>
                  <a:schemeClr val="bg1"/>
                </a:solidFill>
              </a:rPr>
              <a:t>Yuanqing Cheng</a:t>
            </a:r>
            <a:r>
              <a:rPr lang="en-US" sz="2800" b="1" dirty="0">
                <a:solidFill>
                  <a:schemeClr val="bg1"/>
                </a:solidFill>
              </a:rPr>
              <a:t>		</a:t>
            </a:r>
            <a:r>
              <a:rPr lang="en-US" sz="2800" b="1" dirty="0">
                <a:solidFill>
                  <a:schemeClr val="bg1"/>
                </a:solidFill>
                <a:latin typeface="Courier New" charset="0"/>
              </a:rPr>
              <a:t>www.cadetlab.cn/~course</a:t>
            </a:r>
          </a:p>
        </p:txBody>
      </p:sp>
      <p:sp>
        <p:nvSpPr>
          <p:cNvPr id="13" name="Rectangle 7"/>
          <p:cNvSpPr>
            <a:spLocks noChangeArrowheads="1"/>
          </p:cNvSpPr>
          <p:nvPr/>
        </p:nvSpPr>
        <p:spPr bwMode="auto">
          <a:xfrm>
            <a:off x="238125" y="2044700"/>
            <a:ext cx="2124075" cy="2832100"/>
          </a:xfrm>
          <a:prstGeom prst="rect">
            <a:avLst/>
          </a:prstGeom>
          <a:noFill/>
          <a:ln w="38100">
            <a:solidFill>
              <a:srgbClr val="000550"/>
            </a:solidFill>
            <a:miter lim="800000"/>
            <a:headEnd/>
            <a:tailEnd/>
          </a:ln>
        </p:spPr>
        <p:txBody>
          <a:bodyPr anchor="ctr">
            <a:prstTxWarp prst="textNoShape">
              <a:avLst/>
            </a:prstTxWarp>
            <a:spAutoFit/>
          </a:bodyPr>
          <a:lstStyle/>
          <a:p>
            <a:endParaRPr lang="en-US"/>
          </a:p>
        </p:txBody>
      </p:sp>
      <p:pic>
        <p:nvPicPr>
          <p:cNvPr id="15" name="图片 1">
            <a:extLst>
              <a:ext uri="{FF2B5EF4-FFF2-40B4-BE49-F238E27FC236}">
                <a16:creationId xmlns:a16="http://schemas.microsoft.com/office/drawing/2014/main" id="{A3E9FB9D-2B72-4D02-A60A-D518F0FD79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712" y="2063750"/>
            <a:ext cx="1994593" cy="279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图片 1">
            <a:extLst>
              <a:ext uri="{FF2B5EF4-FFF2-40B4-BE49-F238E27FC236}">
                <a16:creationId xmlns:a16="http://schemas.microsoft.com/office/drawing/2014/main" id="{07E01032-036F-4F09-837F-095B55ABA029}"/>
              </a:ext>
            </a:extLst>
          </p:cNvPr>
          <p:cNvPicPr>
            <a:picLocks noChangeAspect="1"/>
          </p:cNvPicPr>
          <p:nvPr/>
        </p:nvPicPr>
        <p:blipFill>
          <a:blip r:embed="rId4"/>
          <a:stretch>
            <a:fillRect/>
          </a:stretch>
        </p:blipFill>
        <p:spPr>
          <a:xfrm>
            <a:off x="3124200" y="4038600"/>
            <a:ext cx="5029200" cy="785623"/>
          </a:xfrm>
          <a:prstGeom prst="rect">
            <a:avLst/>
          </a:prstGeom>
        </p:spPr>
      </p:pic>
      <p:pic>
        <p:nvPicPr>
          <p:cNvPr id="3" name="图片 2">
            <a:extLst>
              <a:ext uri="{FF2B5EF4-FFF2-40B4-BE49-F238E27FC236}">
                <a16:creationId xmlns:a16="http://schemas.microsoft.com/office/drawing/2014/main" id="{25FD3D9A-B154-4175-B1C5-8B40923D79AD}"/>
              </a:ext>
            </a:extLst>
          </p:cNvPr>
          <p:cNvPicPr>
            <a:picLocks noChangeAspect="1"/>
          </p:cNvPicPr>
          <p:nvPr/>
        </p:nvPicPr>
        <p:blipFill>
          <a:blip r:embed="rId5"/>
          <a:stretch>
            <a:fillRect/>
          </a:stretch>
        </p:blipFill>
        <p:spPr>
          <a:xfrm>
            <a:off x="4435955" y="4559240"/>
            <a:ext cx="2345847" cy="2271712"/>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457200" y="1295400"/>
            <a:ext cx="8191500" cy="415925"/>
          </a:xfrm>
          <a:noFill/>
        </p:spPr>
        <p:txBody>
          <a:bodyPr/>
          <a:lstStyle/>
          <a:p>
            <a:r>
              <a:rPr lang="en-US"/>
              <a:t>R[rt]  =  R[rs]  OR  ZeroExt[Imm16]</a:t>
            </a:r>
          </a:p>
        </p:txBody>
      </p:sp>
      <p:grpSp>
        <p:nvGrpSpPr>
          <p:cNvPr id="33795" name="Group 3"/>
          <p:cNvGrpSpPr>
            <a:grpSpLocks/>
          </p:cNvGrpSpPr>
          <p:nvPr/>
        </p:nvGrpSpPr>
        <p:grpSpPr bwMode="auto">
          <a:xfrm>
            <a:off x="1743075" y="603250"/>
            <a:ext cx="5949950" cy="638175"/>
            <a:chOff x="1098" y="380"/>
            <a:chExt cx="3748" cy="402"/>
          </a:xfrm>
        </p:grpSpPr>
        <p:sp>
          <p:nvSpPr>
            <p:cNvPr id="33934" name="Rectangle 4"/>
            <p:cNvSpPr>
              <a:spLocks noChangeArrowheads="1"/>
            </p:cNvSpPr>
            <p:nvPr/>
          </p:nvSpPr>
          <p:spPr bwMode="auto">
            <a:xfrm>
              <a:off x="1167" y="58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33935" name="Group 5"/>
            <p:cNvGrpSpPr>
              <a:grpSpLocks/>
            </p:cNvGrpSpPr>
            <p:nvPr/>
          </p:nvGrpSpPr>
          <p:grpSpPr bwMode="auto">
            <a:xfrm>
              <a:off x="1163" y="572"/>
              <a:ext cx="624" cy="210"/>
              <a:chOff x="1163" y="572"/>
              <a:chExt cx="624" cy="210"/>
            </a:xfrm>
          </p:grpSpPr>
          <p:sp>
            <p:nvSpPr>
              <p:cNvPr id="33949" name="Rectangle 6"/>
              <p:cNvSpPr>
                <a:spLocks noChangeArrowheads="1"/>
              </p:cNvSpPr>
              <p:nvPr/>
            </p:nvSpPr>
            <p:spPr bwMode="auto">
              <a:xfrm>
                <a:off x="1163" y="58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3950" name="Rectangle 7"/>
              <p:cNvSpPr>
                <a:spLocks noChangeArrowheads="1"/>
              </p:cNvSpPr>
              <p:nvPr/>
            </p:nvSpPr>
            <p:spPr bwMode="auto">
              <a:xfrm>
                <a:off x="1341" y="572"/>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33936" name="Group 8"/>
            <p:cNvGrpSpPr>
              <a:grpSpLocks/>
            </p:cNvGrpSpPr>
            <p:nvPr/>
          </p:nvGrpSpPr>
          <p:grpSpPr bwMode="auto">
            <a:xfrm>
              <a:off x="1795" y="572"/>
              <a:ext cx="580" cy="210"/>
              <a:chOff x="1795" y="572"/>
              <a:chExt cx="580" cy="210"/>
            </a:xfrm>
          </p:grpSpPr>
          <p:sp>
            <p:nvSpPr>
              <p:cNvPr id="33947" name="Rectangle 9"/>
              <p:cNvSpPr>
                <a:spLocks noChangeArrowheads="1"/>
              </p:cNvSpPr>
              <p:nvPr/>
            </p:nvSpPr>
            <p:spPr bwMode="auto">
              <a:xfrm>
                <a:off x="1795" y="58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3948" name="Rectangle 10"/>
              <p:cNvSpPr>
                <a:spLocks noChangeArrowheads="1"/>
              </p:cNvSpPr>
              <p:nvPr/>
            </p:nvSpPr>
            <p:spPr bwMode="auto">
              <a:xfrm>
                <a:off x="1956" y="572"/>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33937" name="Group 11"/>
            <p:cNvGrpSpPr>
              <a:grpSpLocks/>
            </p:cNvGrpSpPr>
            <p:nvPr/>
          </p:nvGrpSpPr>
          <p:grpSpPr bwMode="auto">
            <a:xfrm>
              <a:off x="2383" y="572"/>
              <a:ext cx="579" cy="210"/>
              <a:chOff x="2383" y="572"/>
              <a:chExt cx="579" cy="210"/>
            </a:xfrm>
          </p:grpSpPr>
          <p:sp>
            <p:nvSpPr>
              <p:cNvPr id="33945" name="Rectangle 12"/>
              <p:cNvSpPr>
                <a:spLocks noChangeArrowheads="1"/>
              </p:cNvSpPr>
              <p:nvPr/>
            </p:nvSpPr>
            <p:spPr bwMode="auto">
              <a:xfrm>
                <a:off x="2383" y="58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3946" name="Rectangle 13"/>
              <p:cNvSpPr>
                <a:spLocks noChangeArrowheads="1"/>
              </p:cNvSpPr>
              <p:nvPr/>
            </p:nvSpPr>
            <p:spPr bwMode="auto">
              <a:xfrm>
                <a:off x="2543" y="572"/>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33938" name="Rectangle 14"/>
            <p:cNvSpPr>
              <a:spLocks noChangeArrowheads="1"/>
            </p:cNvSpPr>
            <p:nvPr/>
          </p:nvSpPr>
          <p:spPr bwMode="auto">
            <a:xfrm>
              <a:off x="2970" y="58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3939" name="Rectangle 15"/>
            <p:cNvSpPr>
              <a:spLocks noChangeArrowheads="1"/>
            </p:cNvSpPr>
            <p:nvPr/>
          </p:nvSpPr>
          <p:spPr bwMode="auto">
            <a:xfrm>
              <a:off x="3469" y="572"/>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33940" name="Rectangle 16"/>
            <p:cNvSpPr>
              <a:spLocks noChangeArrowheads="1"/>
            </p:cNvSpPr>
            <p:nvPr/>
          </p:nvSpPr>
          <p:spPr bwMode="auto">
            <a:xfrm>
              <a:off x="4668" y="38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3941" name="Rectangle 17"/>
            <p:cNvSpPr>
              <a:spLocks noChangeArrowheads="1"/>
            </p:cNvSpPr>
            <p:nvPr/>
          </p:nvSpPr>
          <p:spPr bwMode="auto">
            <a:xfrm>
              <a:off x="2770"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33942" name="Rectangle 18"/>
            <p:cNvSpPr>
              <a:spLocks noChangeArrowheads="1"/>
            </p:cNvSpPr>
            <p:nvPr/>
          </p:nvSpPr>
          <p:spPr bwMode="auto">
            <a:xfrm>
              <a:off x="2182"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33943" name="Rectangle 19"/>
            <p:cNvSpPr>
              <a:spLocks noChangeArrowheads="1"/>
            </p:cNvSpPr>
            <p:nvPr/>
          </p:nvSpPr>
          <p:spPr bwMode="auto">
            <a:xfrm>
              <a:off x="1594"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33944" name="Rectangle 20"/>
            <p:cNvSpPr>
              <a:spLocks noChangeArrowheads="1"/>
            </p:cNvSpPr>
            <p:nvPr/>
          </p:nvSpPr>
          <p:spPr bwMode="auto">
            <a:xfrm>
              <a:off x="1098"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grpSp>
      <p:sp>
        <p:nvSpPr>
          <p:cNvPr id="33796" name="Rectangle 21"/>
          <p:cNvSpPr>
            <a:spLocks noChangeArrowheads="1"/>
          </p:cNvSpPr>
          <p:nvPr/>
        </p:nvSpPr>
        <p:spPr bwMode="auto">
          <a:xfrm>
            <a:off x="228600" y="152400"/>
            <a:ext cx="8731250" cy="474663"/>
          </a:xfrm>
          <a:prstGeom prst="rect">
            <a:avLst/>
          </a:prstGeom>
          <a:noFill/>
          <a:ln w="12700">
            <a:noFill/>
            <a:miter lim="800000"/>
            <a:headEnd/>
            <a:tailEnd/>
          </a:ln>
        </p:spPr>
        <p:txBody>
          <a:bodyPr wrap="none" lIns="63500" tIns="25400" rIns="63500" bIns="25400">
            <a:prstTxWarp prst="textNoShape">
              <a:avLst/>
            </a:prstTxWarp>
            <a:spAutoFit/>
          </a:bodyPr>
          <a:lstStyle/>
          <a:p>
            <a:pPr>
              <a:lnSpc>
                <a:spcPct val="87000"/>
              </a:lnSpc>
            </a:pPr>
            <a:r>
              <a:rPr lang="en-US" sz="3200" b="1">
                <a:solidFill>
                  <a:schemeClr val="accent2"/>
                </a:solidFill>
              </a:rPr>
              <a:t>Single Cycle Datapath during Or Immediate?</a:t>
            </a:r>
          </a:p>
        </p:txBody>
      </p:sp>
      <p:sp>
        <p:nvSpPr>
          <p:cNvPr id="33797" name="Rectangle 22"/>
          <p:cNvSpPr>
            <a:spLocks noChangeArrowheads="1"/>
          </p:cNvSpPr>
          <p:nvPr/>
        </p:nvSpPr>
        <p:spPr bwMode="auto">
          <a:xfrm>
            <a:off x="5969000" y="40386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3798" name="Rectangle 23"/>
          <p:cNvSpPr>
            <a:spLocks noChangeArrowheads="1"/>
          </p:cNvSpPr>
          <p:nvPr/>
        </p:nvSpPr>
        <p:spPr bwMode="auto">
          <a:xfrm>
            <a:off x="5359400" y="3048000"/>
            <a:ext cx="1752600"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r>
              <a:rPr lang="en-US" sz="1800" u="sng">
                <a:latin typeface="Times" charset="0"/>
              </a:rPr>
              <a:t>OR</a:t>
            </a:r>
            <a:endParaRPr lang="en-US" sz="2000" u="sng">
              <a:latin typeface="Times" charset="0"/>
            </a:endParaRPr>
          </a:p>
        </p:txBody>
      </p:sp>
      <p:sp>
        <p:nvSpPr>
          <p:cNvPr id="33799" name="Rectangle 24"/>
          <p:cNvSpPr>
            <a:spLocks noChangeArrowheads="1"/>
          </p:cNvSpPr>
          <p:nvPr/>
        </p:nvSpPr>
        <p:spPr bwMode="auto">
          <a:xfrm>
            <a:off x="2082800" y="48006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3800" name="Rectangle 25"/>
          <p:cNvSpPr>
            <a:spLocks noChangeArrowheads="1"/>
          </p:cNvSpPr>
          <p:nvPr/>
        </p:nvSpPr>
        <p:spPr bwMode="auto">
          <a:xfrm>
            <a:off x="1538288" y="38957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33801" name="Rectangle 26"/>
          <p:cNvSpPr>
            <a:spLocks noChangeArrowheads="1"/>
          </p:cNvSpPr>
          <p:nvPr/>
        </p:nvSpPr>
        <p:spPr bwMode="auto">
          <a:xfrm>
            <a:off x="1473200" y="32004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RegWr=1</a:t>
            </a:r>
          </a:p>
        </p:txBody>
      </p:sp>
      <p:sp>
        <p:nvSpPr>
          <p:cNvPr id="33802" name="Line 27"/>
          <p:cNvSpPr>
            <a:spLocks noChangeShapeType="1"/>
          </p:cNvSpPr>
          <p:nvPr/>
        </p:nvSpPr>
        <p:spPr bwMode="auto">
          <a:xfrm flipH="1">
            <a:off x="1847850" y="42148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03" name="Rectangle 28"/>
          <p:cNvSpPr>
            <a:spLocks noChangeArrowheads="1"/>
          </p:cNvSpPr>
          <p:nvPr/>
        </p:nvSpPr>
        <p:spPr bwMode="auto">
          <a:xfrm>
            <a:off x="1700213" y="4314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3804" name="Line 29"/>
          <p:cNvSpPr>
            <a:spLocks noChangeShapeType="1"/>
          </p:cNvSpPr>
          <p:nvPr/>
        </p:nvSpPr>
        <p:spPr bwMode="auto">
          <a:xfrm flipH="1">
            <a:off x="4673600" y="40386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05" name="Rectangle 30"/>
          <p:cNvSpPr>
            <a:spLocks noChangeArrowheads="1"/>
          </p:cNvSpPr>
          <p:nvPr/>
        </p:nvSpPr>
        <p:spPr bwMode="auto">
          <a:xfrm>
            <a:off x="4521200" y="3733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3806" name="Rectangle 31"/>
          <p:cNvSpPr>
            <a:spLocks noChangeArrowheads="1"/>
          </p:cNvSpPr>
          <p:nvPr/>
        </p:nvSpPr>
        <p:spPr bwMode="auto">
          <a:xfrm>
            <a:off x="3727450" y="37338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33807" name="Line 32"/>
          <p:cNvSpPr>
            <a:spLocks noChangeShapeType="1"/>
          </p:cNvSpPr>
          <p:nvPr/>
        </p:nvSpPr>
        <p:spPr bwMode="auto">
          <a:xfrm flipV="1">
            <a:off x="3987800" y="4572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08" name="Rectangle 33"/>
          <p:cNvSpPr>
            <a:spLocks noChangeArrowheads="1"/>
          </p:cNvSpPr>
          <p:nvPr/>
        </p:nvSpPr>
        <p:spPr bwMode="auto">
          <a:xfrm>
            <a:off x="3832225" y="4695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3809" name="Rectangle 34"/>
          <p:cNvSpPr>
            <a:spLocks noChangeArrowheads="1"/>
          </p:cNvSpPr>
          <p:nvPr/>
        </p:nvSpPr>
        <p:spPr bwMode="auto">
          <a:xfrm>
            <a:off x="3759200" y="42672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33810" name="Line 35"/>
          <p:cNvSpPr>
            <a:spLocks noChangeShapeType="1"/>
          </p:cNvSpPr>
          <p:nvPr/>
        </p:nvSpPr>
        <p:spPr bwMode="auto">
          <a:xfrm flipV="1">
            <a:off x="33782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11" name="Line 36"/>
          <p:cNvSpPr>
            <a:spLocks noChangeShapeType="1"/>
          </p:cNvSpPr>
          <p:nvPr/>
        </p:nvSpPr>
        <p:spPr bwMode="auto">
          <a:xfrm flipV="1">
            <a:off x="26289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12" name="Rectangle 37"/>
          <p:cNvSpPr>
            <a:spLocks noChangeArrowheads="1"/>
          </p:cNvSpPr>
          <p:nvPr/>
        </p:nvSpPr>
        <p:spPr bwMode="auto">
          <a:xfrm>
            <a:off x="24860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3813" name="Line 38"/>
          <p:cNvSpPr>
            <a:spLocks noChangeShapeType="1"/>
          </p:cNvSpPr>
          <p:nvPr/>
        </p:nvSpPr>
        <p:spPr bwMode="auto">
          <a:xfrm flipV="1">
            <a:off x="30099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14" name="Rectangle 39"/>
          <p:cNvSpPr>
            <a:spLocks noChangeArrowheads="1"/>
          </p:cNvSpPr>
          <p:nvPr/>
        </p:nvSpPr>
        <p:spPr bwMode="auto">
          <a:xfrm>
            <a:off x="2844800"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3815" name="Rectangle 40"/>
          <p:cNvSpPr>
            <a:spLocks noChangeArrowheads="1"/>
          </p:cNvSpPr>
          <p:nvPr/>
        </p:nvSpPr>
        <p:spPr bwMode="auto">
          <a:xfrm>
            <a:off x="2424113" y="38052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33816" name="Rectangle 41"/>
          <p:cNvSpPr>
            <a:spLocks noChangeArrowheads="1"/>
          </p:cNvSpPr>
          <p:nvPr/>
        </p:nvSpPr>
        <p:spPr bwMode="auto">
          <a:xfrm>
            <a:off x="2881313" y="38052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33817" name="Rectangle 42"/>
          <p:cNvSpPr>
            <a:spLocks noChangeArrowheads="1"/>
          </p:cNvSpPr>
          <p:nvPr/>
        </p:nvSpPr>
        <p:spPr bwMode="auto">
          <a:xfrm>
            <a:off x="3262313" y="38052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33818" name="Rectangle 43"/>
          <p:cNvSpPr>
            <a:spLocks noChangeArrowheads="1"/>
          </p:cNvSpPr>
          <p:nvPr/>
        </p:nvSpPr>
        <p:spPr bwMode="auto">
          <a:xfrm>
            <a:off x="2424113" y="41910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33819" name="Rectangle 44"/>
          <p:cNvSpPr>
            <a:spLocks noChangeArrowheads="1"/>
          </p:cNvSpPr>
          <p:nvPr/>
        </p:nvSpPr>
        <p:spPr bwMode="auto">
          <a:xfrm>
            <a:off x="2844800" y="32004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33820" name="Rectangle 45"/>
          <p:cNvSpPr>
            <a:spLocks noChangeArrowheads="1"/>
          </p:cNvSpPr>
          <p:nvPr/>
        </p:nvSpPr>
        <p:spPr bwMode="auto">
          <a:xfrm>
            <a:off x="2676525" y="2438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33821" name="Rectangle 46"/>
          <p:cNvSpPr>
            <a:spLocks noChangeArrowheads="1"/>
          </p:cNvSpPr>
          <p:nvPr/>
        </p:nvSpPr>
        <p:spPr bwMode="auto">
          <a:xfrm>
            <a:off x="3225800" y="3200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33822" name="Rectangle 47"/>
          <p:cNvSpPr>
            <a:spLocks noChangeArrowheads="1"/>
          </p:cNvSpPr>
          <p:nvPr/>
        </p:nvSpPr>
        <p:spPr bwMode="auto">
          <a:xfrm>
            <a:off x="2244725" y="24384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33823" name="Rectangle 48"/>
          <p:cNvSpPr>
            <a:spLocks noChangeArrowheads="1"/>
          </p:cNvSpPr>
          <p:nvPr/>
        </p:nvSpPr>
        <p:spPr bwMode="auto">
          <a:xfrm>
            <a:off x="1520825" y="2133600"/>
            <a:ext cx="1212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RegDst=0</a:t>
            </a:r>
          </a:p>
        </p:txBody>
      </p:sp>
      <p:grpSp>
        <p:nvGrpSpPr>
          <p:cNvPr id="33824" name="Group 49"/>
          <p:cNvGrpSpPr>
            <a:grpSpLocks/>
          </p:cNvGrpSpPr>
          <p:nvPr/>
        </p:nvGrpSpPr>
        <p:grpSpPr bwMode="auto">
          <a:xfrm>
            <a:off x="3556000" y="5046663"/>
            <a:ext cx="376238" cy="1082675"/>
            <a:chOff x="2848" y="3083"/>
            <a:chExt cx="237" cy="682"/>
          </a:xfrm>
        </p:grpSpPr>
        <p:sp>
          <p:nvSpPr>
            <p:cNvPr id="33932" name="Rectangle 50"/>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3933" name="Rectangle 51"/>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33825" name="Rectangle 52"/>
          <p:cNvSpPr>
            <a:spLocks noChangeArrowheads="1"/>
          </p:cNvSpPr>
          <p:nvPr/>
        </p:nvSpPr>
        <p:spPr bwMode="auto">
          <a:xfrm>
            <a:off x="40640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3826" name="Line 53"/>
          <p:cNvSpPr>
            <a:spLocks noChangeShapeType="1"/>
          </p:cNvSpPr>
          <p:nvPr/>
        </p:nvSpPr>
        <p:spPr bwMode="auto">
          <a:xfrm flipH="1">
            <a:off x="4216400" y="54324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27" name="Line 54"/>
          <p:cNvSpPr>
            <a:spLocks noChangeShapeType="1"/>
          </p:cNvSpPr>
          <p:nvPr/>
        </p:nvSpPr>
        <p:spPr bwMode="auto">
          <a:xfrm flipH="1">
            <a:off x="3136900" y="5434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28" name="Rectangle 55"/>
          <p:cNvSpPr>
            <a:spLocks noChangeArrowheads="1"/>
          </p:cNvSpPr>
          <p:nvPr/>
        </p:nvSpPr>
        <p:spPr bwMode="auto">
          <a:xfrm>
            <a:off x="29210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33829" name="Rectangle 56"/>
          <p:cNvSpPr>
            <a:spLocks noChangeArrowheads="1"/>
          </p:cNvSpPr>
          <p:nvPr/>
        </p:nvSpPr>
        <p:spPr bwMode="auto">
          <a:xfrm>
            <a:off x="2006600" y="52578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33830" name="Rectangle 57"/>
          <p:cNvSpPr>
            <a:spLocks noChangeArrowheads="1"/>
          </p:cNvSpPr>
          <p:nvPr/>
        </p:nvSpPr>
        <p:spPr bwMode="auto">
          <a:xfrm>
            <a:off x="4140200" y="5943600"/>
            <a:ext cx="1311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ALUSrc=1</a:t>
            </a:r>
          </a:p>
        </p:txBody>
      </p:sp>
      <p:sp>
        <p:nvSpPr>
          <p:cNvPr id="33831" name="Rectangle 58"/>
          <p:cNvSpPr>
            <a:spLocks noChangeArrowheads="1"/>
          </p:cNvSpPr>
          <p:nvPr/>
        </p:nvSpPr>
        <p:spPr bwMode="auto">
          <a:xfrm>
            <a:off x="2311400" y="6019800"/>
            <a:ext cx="142398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ExtOp=zero</a:t>
            </a:r>
          </a:p>
        </p:txBody>
      </p:sp>
      <p:sp>
        <p:nvSpPr>
          <p:cNvPr id="33832" name="Line 59"/>
          <p:cNvSpPr>
            <a:spLocks noChangeShapeType="1"/>
          </p:cNvSpPr>
          <p:nvPr/>
        </p:nvSpPr>
        <p:spPr bwMode="auto">
          <a:xfrm flipV="1">
            <a:off x="7645400" y="3657600"/>
            <a:ext cx="0" cy="6445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33833" name="Rectangle 60"/>
          <p:cNvSpPr>
            <a:spLocks noChangeArrowheads="1"/>
          </p:cNvSpPr>
          <p:nvPr/>
        </p:nvSpPr>
        <p:spPr bwMode="auto">
          <a:xfrm>
            <a:off x="6502400" y="3276600"/>
            <a:ext cx="1593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MemtoReg=0</a:t>
            </a:r>
          </a:p>
        </p:txBody>
      </p:sp>
      <p:sp>
        <p:nvSpPr>
          <p:cNvPr id="33834" name="Rectangle 61"/>
          <p:cNvSpPr>
            <a:spLocks noChangeArrowheads="1"/>
          </p:cNvSpPr>
          <p:nvPr/>
        </p:nvSpPr>
        <p:spPr bwMode="auto">
          <a:xfrm>
            <a:off x="5326063" y="57912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3835" name="Rectangle 62"/>
          <p:cNvSpPr>
            <a:spLocks noChangeArrowheads="1"/>
          </p:cNvSpPr>
          <p:nvPr/>
        </p:nvSpPr>
        <p:spPr bwMode="auto">
          <a:xfrm>
            <a:off x="5054600" y="52578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33836" name="Line 63"/>
          <p:cNvSpPr>
            <a:spLocks noChangeShapeType="1"/>
          </p:cNvSpPr>
          <p:nvPr/>
        </p:nvSpPr>
        <p:spPr bwMode="auto">
          <a:xfrm flipH="1">
            <a:off x="5187950" y="51895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37" name="Rectangle 64"/>
          <p:cNvSpPr>
            <a:spLocks noChangeArrowheads="1"/>
          </p:cNvSpPr>
          <p:nvPr/>
        </p:nvSpPr>
        <p:spPr bwMode="auto">
          <a:xfrm>
            <a:off x="5218113" y="49657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3838" name="Line 65"/>
          <p:cNvSpPr>
            <a:spLocks noChangeShapeType="1"/>
          </p:cNvSpPr>
          <p:nvPr/>
        </p:nvSpPr>
        <p:spPr bwMode="auto">
          <a:xfrm flipV="1">
            <a:off x="6337300" y="4038600"/>
            <a:ext cx="12700" cy="10080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33839" name="Rectangle 66"/>
          <p:cNvSpPr>
            <a:spLocks noChangeArrowheads="1"/>
          </p:cNvSpPr>
          <p:nvPr/>
        </p:nvSpPr>
        <p:spPr bwMode="auto">
          <a:xfrm>
            <a:off x="6045200" y="3657600"/>
            <a:ext cx="1311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MemWr=0</a:t>
            </a:r>
          </a:p>
        </p:txBody>
      </p:sp>
      <p:sp>
        <p:nvSpPr>
          <p:cNvPr id="33840" name="Rectangle 67"/>
          <p:cNvSpPr>
            <a:spLocks noChangeArrowheads="1"/>
          </p:cNvSpPr>
          <p:nvPr/>
        </p:nvSpPr>
        <p:spPr bwMode="auto">
          <a:xfrm>
            <a:off x="4597400" y="3124200"/>
            <a:ext cx="617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zero</a:t>
            </a:r>
          </a:p>
        </p:txBody>
      </p:sp>
      <p:grpSp>
        <p:nvGrpSpPr>
          <p:cNvPr id="33841" name="Group 68"/>
          <p:cNvGrpSpPr>
            <a:grpSpLocks/>
          </p:cNvGrpSpPr>
          <p:nvPr/>
        </p:nvGrpSpPr>
        <p:grpSpPr bwMode="auto">
          <a:xfrm>
            <a:off x="2235200" y="2867025"/>
            <a:ext cx="838200" cy="333375"/>
            <a:chOff x="2640" y="1422"/>
            <a:chExt cx="528" cy="210"/>
          </a:xfrm>
        </p:grpSpPr>
        <p:sp>
          <p:nvSpPr>
            <p:cNvPr id="33929" name="Rectangle 69"/>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3930" name="Rectangle 70"/>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3931" name="Freeform 71"/>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33842" name="Rectangle 72"/>
          <p:cNvSpPr>
            <a:spLocks noChangeArrowheads="1"/>
          </p:cNvSpPr>
          <p:nvPr/>
        </p:nvSpPr>
        <p:spPr bwMode="auto">
          <a:xfrm>
            <a:off x="2235200" y="38100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33843" name="Group 73"/>
          <p:cNvGrpSpPr>
            <a:grpSpLocks/>
          </p:cNvGrpSpPr>
          <p:nvPr/>
        </p:nvGrpSpPr>
        <p:grpSpPr bwMode="auto">
          <a:xfrm>
            <a:off x="4543425" y="4419600"/>
            <a:ext cx="358775" cy="1219200"/>
            <a:chOff x="3518" y="2640"/>
            <a:chExt cx="226" cy="768"/>
          </a:xfrm>
        </p:grpSpPr>
        <p:sp>
          <p:nvSpPr>
            <p:cNvPr id="33926" name="Rectangle 74"/>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3927" name="Rectangle 75"/>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3928" name="Freeform 76"/>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3844" name="Group 77"/>
          <p:cNvGrpSpPr>
            <a:grpSpLocks/>
          </p:cNvGrpSpPr>
          <p:nvPr/>
        </p:nvGrpSpPr>
        <p:grpSpPr bwMode="auto">
          <a:xfrm>
            <a:off x="5407025" y="3810000"/>
            <a:ext cx="485775" cy="1143000"/>
            <a:chOff x="4009" y="2304"/>
            <a:chExt cx="306" cy="720"/>
          </a:xfrm>
        </p:grpSpPr>
        <p:sp>
          <p:nvSpPr>
            <p:cNvPr id="33923" name="Rectangle 78"/>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33924" name="Rectangle 79"/>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33925" name="Freeform 80"/>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3845" name="Group 81"/>
          <p:cNvGrpSpPr>
            <a:grpSpLocks/>
          </p:cNvGrpSpPr>
          <p:nvPr/>
        </p:nvGrpSpPr>
        <p:grpSpPr bwMode="auto">
          <a:xfrm>
            <a:off x="7439025" y="4191000"/>
            <a:ext cx="358775" cy="1600200"/>
            <a:chOff x="5294" y="2544"/>
            <a:chExt cx="226" cy="1008"/>
          </a:xfrm>
        </p:grpSpPr>
        <p:sp>
          <p:nvSpPr>
            <p:cNvPr id="33920" name="Rectangle 82"/>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3921" name="Rectangle 83"/>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3922" name="Freeform 84"/>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3846" name="Group 85"/>
          <p:cNvGrpSpPr>
            <a:grpSpLocks/>
          </p:cNvGrpSpPr>
          <p:nvPr/>
        </p:nvGrpSpPr>
        <p:grpSpPr bwMode="auto">
          <a:xfrm>
            <a:off x="6016625" y="5000625"/>
            <a:ext cx="1146175" cy="1181100"/>
            <a:chOff x="4398" y="3054"/>
            <a:chExt cx="722" cy="744"/>
          </a:xfrm>
        </p:grpSpPr>
        <p:sp>
          <p:nvSpPr>
            <p:cNvPr id="33914" name="Rectangle 86"/>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3915" name="Rectangle 87"/>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33916" name="Rectangle 88"/>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33917" name="Rectangle 89"/>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33918" name="Line 90"/>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919" name="Line 91"/>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33847" name="Line 92"/>
          <p:cNvSpPr>
            <a:spLocks noChangeShapeType="1"/>
          </p:cNvSpPr>
          <p:nvPr/>
        </p:nvSpPr>
        <p:spPr bwMode="auto">
          <a:xfrm>
            <a:off x="24638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48" name="Line 93"/>
          <p:cNvSpPr>
            <a:spLocks noChangeShapeType="1"/>
          </p:cNvSpPr>
          <p:nvPr/>
        </p:nvSpPr>
        <p:spPr bwMode="auto">
          <a:xfrm>
            <a:off x="28448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49" name="Freeform 94"/>
          <p:cNvSpPr>
            <a:spLocks/>
          </p:cNvSpPr>
          <p:nvPr/>
        </p:nvSpPr>
        <p:spPr bwMode="auto">
          <a:xfrm>
            <a:off x="1930400" y="25146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50" name="Line 95"/>
          <p:cNvSpPr>
            <a:spLocks noChangeShapeType="1"/>
          </p:cNvSpPr>
          <p:nvPr/>
        </p:nvSpPr>
        <p:spPr bwMode="auto">
          <a:xfrm>
            <a:off x="2387600" y="35814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3851" name="Line 96"/>
          <p:cNvSpPr>
            <a:spLocks noChangeShapeType="1"/>
          </p:cNvSpPr>
          <p:nvPr/>
        </p:nvSpPr>
        <p:spPr bwMode="auto">
          <a:xfrm>
            <a:off x="2692400" y="32004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3852" name="Line 97"/>
          <p:cNvSpPr>
            <a:spLocks noChangeShapeType="1"/>
          </p:cNvSpPr>
          <p:nvPr/>
        </p:nvSpPr>
        <p:spPr bwMode="auto">
          <a:xfrm>
            <a:off x="30734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3853" name="Line 98"/>
          <p:cNvSpPr>
            <a:spLocks noChangeShapeType="1"/>
          </p:cNvSpPr>
          <p:nvPr/>
        </p:nvSpPr>
        <p:spPr bwMode="auto">
          <a:xfrm>
            <a:off x="34544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3854" name="Rectangle 99"/>
          <p:cNvSpPr>
            <a:spLocks noChangeArrowheads="1"/>
          </p:cNvSpPr>
          <p:nvPr/>
        </p:nvSpPr>
        <p:spPr bwMode="auto">
          <a:xfrm>
            <a:off x="32480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3855" name="Line 100"/>
          <p:cNvSpPr>
            <a:spLocks noChangeShapeType="1"/>
          </p:cNvSpPr>
          <p:nvPr/>
        </p:nvSpPr>
        <p:spPr bwMode="auto">
          <a:xfrm>
            <a:off x="3683000" y="41148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56" name="Line 101"/>
          <p:cNvSpPr>
            <a:spLocks noChangeShapeType="1"/>
          </p:cNvSpPr>
          <p:nvPr/>
        </p:nvSpPr>
        <p:spPr bwMode="auto">
          <a:xfrm>
            <a:off x="5740400" y="3505200"/>
            <a:ext cx="0" cy="4953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57" name="Line 102"/>
          <p:cNvSpPr>
            <a:spLocks noChangeShapeType="1"/>
          </p:cNvSpPr>
          <p:nvPr/>
        </p:nvSpPr>
        <p:spPr bwMode="auto">
          <a:xfrm>
            <a:off x="3683000" y="46482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58" name="Line 103"/>
          <p:cNvSpPr>
            <a:spLocks noChangeShapeType="1"/>
          </p:cNvSpPr>
          <p:nvPr/>
        </p:nvSpPr>
        <p:spPr bwMode="auto">
          <a:xfrm>
            <a:off x="4902200" y="48006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59" name="Freeform 104"/>
          <p:cNvSpPr>
            <a:spLocks/>
          </p:cNvSpPr>
          <p:nvPr/>
        </p:nvSpPr>
        <p:spPr bwMode="auto">
          <a:xfrm>
            <a:off x="4216400" y="46482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60" name="Line 105"/>
          <p:cNvSpPr>
            <a:spLocks noChangeShapeType="1"/>
          </p:cNvSpPr>
          <p:nvPr/>
        </p:nvSpPr>
        <p:spPr bwMode="auto">
          <a:xfrm>
            <a:off x="39116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61" name="Line 106"/>
          <p:cNvSpPr>
            <a:spLocks noChangeShapeType="1"/>
          </p:cNvSpPr>
          <p:nvPr/>
        </p:nvSpPr>
        <p:spPr bwMode="auto">
          <a:xfrm>
            <a:off x="28448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62" name="Line 107"/>
          <p:cNvSpPr>
            <a:spLocks noChangeShapeType="1"/>
          </p:cNvSpPr>
          <p:nvPr/>
        </p:nvSpPr>
        <p:spPr bwMode="auto">
          <a:xfrm flipH="1">
            <a:off x="24638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3863" name="Line 108"/>
          <p:cNvSpPr>
            <a:spLocks noChangeShapeType="1"/>
          </p:cNvSpPr>
          <p:nvPr/>
        </p:nvSpPr>
        <p:spPr bwMode="auto">
          <a:xfrm>
            <a:off x="25400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3864" name="Line 109"/>
          <p:cNvSpPr>
            <a:spLocks noChangeShapeType="1"/>
          </p:cNvSpPr>
          <p:nvPr/>
        </p:nvSpPr>
        <p:spPr bwMode="auto">
          <a:xfrm>
            <a:off x="2540000" y="4800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3865" name="Line 110"/>
          <p:cNvSpPr>
            <a:spLocks noChangeShapeType="1"/>
          </p:cNvSpPr>
          <p:nvPr/>
        </p:nvSpPr>
        <p:spPr bwMode="auto">
          <a:xfrm flipV="1">
            <a:off x="37592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66" name="Line 111"/>
          <p:cNvSpPr>
            <a:spLocks noChangeShapeType="1"/>
          </p:cNvSpPr>
          <p:nvPr/>
        </p:nvSpPr>
        <p:spPr bwMode="auto">
          <a:xfrm flipV="1">
            <a:off x="4749800" y="5562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67" name="Line 112"/>
          <p:cNvSpPr>
            <a:spLocks noChangeShapeType="1"/>
          </p:cNvSpPr>
          <p:nvPr/>
        </p:nvSpPr>
        <p:spPr bwMode="auto">
          <a:xfrm flipH="1">
            <a:off x="5816600" y="60198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3868" name="Line 113"/>
          <p:cNvSpPr>
            <a:spLocks noChangeShapeType="1"/>
          </p:cNvSpPr>
          <p:nvPr/>
        </p:nvSpPr>
        <p:spPr bwMode="auto">
          <a:xfrm>
            <a:off x="5892800" y="44196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69" name="Line 114"/>
          <p:cNvSpPr>
            <a:spLocks noChangeShapeType="1"/>
          </p:cNvSpPr>
          <p:nvPr/>
        </p:nvSpPr>
        <p:spPr bwMode="auto">
          <a:xfrm>
            <a:off x="6883400" y="44196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70" name="Line 115"/>
          <p:cNvSpPr>
            <a:spLocks noChangeShapeType="1"/>
          </p:cNvSpPr>
          <p:nvPr/>
        </p:nvSpPr>
        <p:spPr bwMode="auto">
          <a:xfrm flipH="1">
            <a:off x="6121400" y="43434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71" name="Freeform 116"/>
          <p:cNvSpPr>
            <a:spLocks/>
          </p:cNvSpPr>
          <p:nvPr/>
        </p:nvSpPr>
        <p:spPr bwMode="auto">
          <a:xfrm>
            <a:off x="1701800" y="4267200"/>
            <a:ext cx="6248400" cy="2209800"/>
          </a:xfrm>
          <a:custGeom>
            <a:avLst/>
            <a:gdLst>
              <a:gd name="T0" fmla="*/ 6096000 w 3936"/>
              <a:gd name="T1" fmla="*/ 736600 h 1296"/>
              <a:gd name="T2" fmla="*/ 6248400 w 3936"/>
              <a:gd name="T3" fmla="*/ 736600 h 1296"/>
              <a:gd name="T4" fmla="*/ 6248400 w 3936"/>
              <a:gd name="T5" fmla="*/ 2209800 h 1296"/>
              <a:gd name="T6" fmla="*/ 0 w 3936"/>
              <a:gd name="T7" fmla="*/ 22098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72" name="Line 117"/>
          <p:cNvSpPr>
            <a:spLocks noChangeShapeType="1"/>
          </p:cNvSpPr>
          <p:nvPr/>
        </p:nvSpPr>
        <p:spPr bwMode="auto">
          <a:xfrm>
            <a:off x="7188200" y="55626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73" name="Line 118"/>
          <p:cNvSpPr>
            <a:spLocks noChangeShapeType="1"/>
          </p:cNvSpPr>
          <p:nvPr/>
        </p:nvSpPr>
        <p:spPr bwMode="auto">
          <a:xfrm>
            <a:off x="5022850" y="1968500"/>
            <a:ext cx="2489200"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33874" name="Rectangle 119"/>
          <p:cNvSpPr>
            <a:spLocks noChangeArrowheads="1"/>
          </p:cNvSpPr>
          <p:nvPr/>
        </p:nvSpPr>
        <p:spPr bwMode="auto">
          <a:xfrm>
            <a:off x="5283200" y="1587500"/>
            <a:ext cx="20193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33875" name="Line 120"/>
          <p:cNvSpPr>
            <a:spLocks noChangeShapeType="1"/>
          </p:cNvSpPr>
          <p:nvPr/>
        </p:nvSpPr>
        <p:spPr bwMode="auto">
          <a:xfrm>
            <a:off x="53594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3876" name="Rectangle 121"/>
          <p:cNvSpPr>
            <a:spLocks noChangeArrowheads="1"/>
          </p:cNvSpPr>
          <p:nvPr/>
        </p:nvSpPr>
        <p:spPr bwMode="auto">
          <a:xfrm rot="5400000">
            <a:off x="49950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33877" name="Rectangle 122"/>
          <p:cNvSpPr>
            <a:spLocks noChangeArrowheads="1"/>
          </p:cNvSpPr>
          <p:nvPr/>
        </p:nvSpPr>
        <p:spPr bwMode="auto">
          <a:xfrm rot="5400000">
            <a:off x="55284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33878" name="Rectangle 123"/>
          <p:cNvSpPr>
            <a:spLocks noChangeArrowheads="1"/>
          </p:cNvSpPr>
          <p:nvPr/>
        </p:nvSpPr>
        <p:spPr bwMode="auto">
          <a:xfrm rot="5400000">
            <a:off x="60618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33879" name="Rectangle 124"/>
          <p:cNvSpPr>
            <a:spLocks noChangeArrowheads="1"/>
          </p:cNvSpPr>
          <p:nvPr/>
        </p:nvSpPr>
        <p:spPr bwMode="auto">
          <a:xfrm rot="5400000">
            <a:off x="6607969" y="2235994"/>
            <a:ext cx="919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33880" name="Line 125"/>
          <p:cNvSpPr>
            <a:spLocks noChangeShapeType="1"/>
          </p:cNvSpPr>
          <p:nvPr/>
        </p:nvSpPr>
        <p:spPr bwMode="auto">
          <a:xfrm>
            <a:off x="58928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3881" name="Line 126"/>
          <p:cNvSpPr>
            <a:spLocks noChangeShapeType="1"/>
          </p:cNvSpPr>
          <p:nvPr/>
        </p:nvSpPr>
        <p:spPr bwMode="auto">
          <a:xfrm>
            <a:off x="64262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3882" name="Line 127"/>
          <p:cNvSpPr>
            <a:spLocks noChangeShapeType="1"/>
          </p:cNvSpPr>
          <p:nvPr/>
        </p:nvSpPr>
        <p:spPr bwMode="auto">
          <a:xfrm>
            <a:off x="69596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3883" name="Rectangle 128"/>
          <p:cNvSpPr>
            <a:spLocks noChangeArrowheads="1"/>
          </p:cNvSpPr>
          <p:nvPr/>
        </p:nvSpPr>
        <p:spPr bwMode="auto">
          <a:xfrm>
            <a:off x="6716713" y="28067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33884" name="Rectangle 129"/>
          <p:cNvSpPr>
            <a:spLocks noChangeArrowheads="1"/>
          </p:cNvSpPr>
          <p:nvPr/>
        </p:nvSpPr>
        <p:spPr bwMode="auto">
          <a:xfrm>
            <a:off x="6183313" y="2806700"/>
            <a:ext cx="4778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33885" name="Rectangle 130"/>
          <p:cNvSpPr>
            <a:spLocks noChangeArrowheads="1"/>
          </p:cNvSpPr>
          <p:nvPr/>
        </p:nvSpPr>
        <p:spPr bwMode="auto">
          <a:xfrm>
            <a:off x="5726113" y="2806700"/>
            <a:ext cx="42068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33886" name="Rectangle 131"/>
          <p:cNvSpPr>
            <a:spLocks noChangeArrowheads="1"/>
          </p:cNvSpPr>
          <p:nvPr/>
        </p:nvSpPr>
        <p:spPr bwMode="auto">
          <a:xfrm>
            <a:off x="5192713" y="2806700"/>
            <a:ext cx="4492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33887" name="Rectangle 132"/>
          <p:cNvSpPr>
            <a:spLocks noChangeArrowheads="1"/>
          </p:cNvSpPr>
          <p:nvPr/>
        </p:nvSpPr>
        <p:spPr bwMode="auto">
          <a:xfrm>
            <a:off x="3379788" y="1922463"/>
            <a:ext cx="239712" cy="369887"/>
          </a:xfrm>
          <a:prstGeom prst="rect">
            <a:avLst/>
          </a:prstGeom>
          <a:noFill/>
          <a:ln w="12700">
            <a:noFill/>
            <a:miter lim="800000"/>
            <a:headEnd/>
            <a:tailEnd/>
          </a:ln>
        </p:spPr>
        <p:txBody>
          <a:bodyPr wrap="none" anchor="ctr">
            <a:prstTxWarp prst="textNoShape">
              <a:avLst/>
            </a:prstTxWarp>
          </a:bodyPr>
          <a:lstStyle/>
          <a:p>
            <a:endParaRPr lang="en-US"/>
          </a:p>
        </p:txBody>
      </p:sp>
      <p:sp>
        <p:nvSpPr>
          <p:cNvPr id="33888" name="Rectangle 133"/>
          <p:cNvSpPr>
            <a:spLocks noChangeArrowheads="1"/>
          </p:cNvSpPr>
          <p:nvPr/>
        </p:nvSpPr>
        <p:spPr bwMode="auto">
          <a:xfrm>
            <a:off x="3379788" y="2740025"/>
            <a:ext cx="239712" cy="369888"/>
          </a:xfrm>
          <a:prstGeom prst="rect">
            <a:avLst/>
          </a:prstGeom>
          <a:noFill/>
          <a:ln w="12700">
            <a:noFill/>
            <a:miter lim="800000"/>
            <a:headEnd/>
            <a:tailEnd/>
          </a:ln>
        </p:spPr>
        <p:txBody>
          <a:bodyPr wrap="none" anchor="ctr">
            <a:prstTxWarp prst="textNoShape">
              <a:avLst/>
            </a:prstTxWarp>
          </a:bodyPr>
          <a:lstStyle/>
          <a:p>
            <a:endParaRPr lang="en-US"/>
          </a:p>
        </p:txBody>
      </p:sp>
      <p:sp>
        <p:nvSpPr>
          <p:cNvPr id="33889" name="Rectangle 134"/>
          <p:cNvSpPr>
            <a:spLocks noChangeArrowheads="1"/>
          </p:cNvSpPr>
          <p:nvPr/>
        </p:nvSpPr>
        <p:spPr bwMode="auto">
          <a:xfrm>
            <a:off x="2089150" y="1752600"/>
            <a:ext cx="14414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nPC_sel=+4</a:t>
            </a:r>
          </a:p>
        </p:txBody>
      </p:sp>
      <p:sp>
        <p:nvSpPr>
          <p:cNvPr id="33890" name="Rectangle 135"/>
          <p:cNvSpPr>
            <a:spLocks noChangeArrowheads="1"/>
          </p:cNvSpPr>
          <p:nvPr/>
        </p:nvSpPr>
        <p:spPr bwMode="auto">
          <a:xfrm>
            <a:off x="3927475" y="1770063"/>
            <a:ext cx="1101725" cy="1000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3891" name="Rectangle 136"/>
          <p:cNvSpPr>
            <a:spLocks noChangeArrowheads="1"/>
          </p:cNvSpPr>
          <p:nvPr/>
        </p:nvSpPr>
        <p:spPr bwMode="auto">
          <a:xfrm>
            <a:off x="4103688" y="1739900"/>
            <a:ext cx="717550" cy="100330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instr</a:t>
            </a:r>
          </a:p>
          <a:p>
            <a:pPr algn="ctr"/>
            <a:r>
              <a:rPr lang="en-US" sz="2000" b="1">
                <a:solidFill>
                  <a:schemeClr val="tx1"/>
                </a:solidFill>
                <a:latin typeface="Times" charset="0"/>
              </a:rPr>
              <a:t>fetch</a:t>
            </a:r>
          </a:p>
          <a:p>
            <a:pPr algn="ctr"/>
            <a:r>
              <a:rPr lang="en-US" sz="2000" b="1">
                <a:solidFill>
                  <a:schemeClr val="tx1"/>
                </a:solidFill>
                <a:latin typeface="Times" charset="0"/>
              </a:rPr>
              <a:t>unit</a:t>
            </a:r>
          </a:p>
        </p:txBody>
      </p:sp>
      <p:sp>
        <p:nvSpPr>
          <p:cNvPr id="33892" name="Line 137"/>
          <p:cNvSpPr>
            <a:spLocks noChangeShapeType="1"/>
          </p:cNvSpPr>
          <p:nvPr/>
        </p:nvSpPr>
        <p:spPr bwMode="auto">
          <a:xfrm>
            <a:off x="3530600" y="1981200"/>
            <a:ext cx="3810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93" name="Line 138"/>
          <p:cNvSpPr>
            <a:spLocks noChangeShapeType="1"/>
          </p:cNvSpPr>
          <p:nvPr/>
        </p:nvSpPr>
        <p:spPr bwMode="auto">
          <a:xfrm>
            <a:off x="3530600" y="1981200"/>
            <a:ext cx="3810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94" name="Rectangle 139"/>
          <p:cNvSpPr>
            <a:spLocks noChangeArrowheads="1"/>
          </p:cNvSpPr>
          <p:nvPr/>
        </p:nvSpPr>
        <p:spPr bwMode="auto">
          <a:xfrm>
            <a:off x="3192463" y="22860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3895" name="Line 140"/>
          <p:cNvSpPr>
            <a:spLocks noChangeShapeType="1"/>
          </p:cNvSpPr>
          <p:nvPr/>
        </p:nvSpPr>
        <p:spPr bwMode="auto">
          <a:xfrm flipH="1">
            <a:off x="3683000" y="25146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3896" name="Line 141"/>
          <p:cNvSpPr>
            <a:spLocks noChangeShapeType="1"/>
          </p:cNvSpPr>
          <p:nvPr/>
        </p:nvSpPr>
        <p:spPr bwMode="auto">
          <a:xfrm>
            <a:off x="3911600" y="24384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97" name="Line 142"/>
          <p:cNvSpPr>
            <a:spLocks noChangeShapeType="1"/>
          </p:cNvSpPr>
          <p:nvPr/>
        </p:nvSpPr>
        <p:spPr bwMode="auto">
          <a:xfrm flipH="1">
            <a:off x="3911600" y="25146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3898" name="Freeform 143"/>
          <p:cNvSpPr>
            <a:spLocks/>
          </p:cNvSpPr>
          <p:nvPr/>
        </p:nvSpPr>
        <p:spPr bwMode="auto">
          <a:xfrm>
            <a:off x="4521200" y="2819400"/>
            <a:ext cx="1066800" cy="1066800"/>
          </a:xfrm>
          <a:custGeom>
            <a:avLst/>
            <a:gdLst>
              <a:gd name="T0" fmla="*/ 1066800 w 672"/>
              <a:gd name="T1" fmla="*/ 1066800 h 1008"/>
              <a:gd name="T2" fmla="*/ 1066800 w 672"/>
              <a:gd name="T3" fmla="*/ 660400 h 1008"/>
              <a:gd name="T4" fmla="*/ 0 w 672"/>
              <a:gd name="T5" fmla="*/ 660400 h 1008"/>
              <a:gd name="T6" fmla="*/ 0 w 672"/>
              <a:gd name="T7" fmla="*/ 0 h 1008"/>
              <a:gd name="T8" fmla="*/ 0 60000 65536"/>
              <a:gd name="T9" fmla="*/ 0 60000 65536"/>
              <a:gd name="T10" fmla="*/ 0 60000 65536"/>
              <a:gd name="T11" fmla="*/ 0 60000 65536"/>
              <a:gd name="T12" fmla="*/ 0 w 672"/>
              <a:gd name="T13" fmla="*/ 0 h 1008"/>
              <a:gd name="T14" fmla="*/ 672 w 672"/>
              <a:gd name="T15" fmla="*/ 1008 h 1008"/>
            </a:gdLst>
            <a:ahLst/>
            <a:cxnLst>
              <a:cxn ang="T8">
                <a:pos x="T0" y="T1"/>
              </a:cxn>
              <a:cxn ang="T9">
                <a:pos x="T2" y="T3"/>
              </a:cxn>
              <a:cxn ang="T10">
                <a:pos x="T4" y="T5"/>
              </a:cxn>
              <a:cxn ang="T11">
                <a:pos x="T6" y="T7"/>
              </a:cxn>
            </a:cxnLst>
            <a:rect l="T12" t="T13" r="T14" b="T15"/>
            <a:pathLst>
              <a:path w="672" h="1008">
                <a:moveTo>
                  <a:pt x="672" y="1008"/>
                </a:moveTo>
                <a:lnTo>
                  <a:pt x="672" y="624"/>
                </a:lnTo>
                <a:lnTo>
                  <a:pt x="0" y="62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3899" name="Oval 144"/>
          <p:cNvSpPr>
            <a:spLocks noChangeArrowheads="1"/>
          </p:cNvSpPr>
          <p:nvPr/>
        </p:nvSpPr>
        <p:spPr bwMode="auto">
          <a:xfrm>
            <a:off x="1295400" y="19812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33900" name="Oval 145"/>
          <p:cNvSpPr>
            <a:spLocks noChangeArrowheads="1"/>
          </p:cNvSpPr>
          <p:nvPr/>
        </p:nvSpPr>
        <p:spPr bwMode="auto">
          <a:xfrm>
            <a:off x="2159000" y="58420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33901" name="Oval 146"/>
          <p:cNvSpPr>
            <a:spLocks noChangeArrowheads="1"/>
          </p:cNvSpPr>
          <p:nvPr/>
        </p:nvSpPr>
        <p:spPr bwMode="auto">
          <a:xfrm>
            <a:off x="3987800" y="57912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33902" name="Oval 147"/>
          <p:cNvSpPr>
            <a:spLocks noChangeArrowheads="1"/>
          </p:cNvSpPr>
          <p:nvPr/>
        </p:nvSpPr>
        <p:spPr bwMode="auto">
          <a:xfrm>
            <a:off x="5207000" y="28956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33903" name="Line 148"/>
          <p:cNvSpPr>
            <a:spLocks noChangeShapeType="1"/>
          </p:cNvSpPr>
          <p:nvPr/>
        </p:nvSpPr>
        <p:spPr bwMode="auto">
          <a:xfrm>
            <a:off x="2844800" y="2743200"/>
            <a:ext cx="0" cy="1524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3904" name="Line 149"/>
          <p:cNvSpPr>
            <a:spLocks noChangeShapeType="1"/>
          </p:cNvSpPr>
          <p:nvPr/>
        </p:nvSpPr>
        <p:spPr bwMode="auto">
          <a:xfrm>
            <a:off x="2692400" y="3200400"/>
            <a:ext cx="0" cy="6096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3905" name="Line 150"/>
          <p:cNvSpPr>
            <a:spLocks noChangeShapeType="1"/>
          </p:cNvSpPr>
          <p:nvPr/>
        </p:nvSpPr>
        <p:spPr bwMode="auto">
          <a:xfrm>
            <a:off x="3073400" y="3505200"/>
            <a:ext cx="0" cy="3048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3906" name="Line 151"/>
          <p:cNvSpPr>
            <a:spLocks noChangeShapeType="1"/>
          </p:cNvSpPr>
          <p:nvPr/>
        </p:nvSpPr>
        <p:spPr bwMode="auto">
          <a:xfrm>
            <a:off x="3683000" y="4114800"/>
            <a:ext cx="17526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3907" name="Line 152"/>
          <p:cNvSpPr>
            <a:spLocks noChangeShapeType="1"/>
          </p:cNvSpPr>
          <p:nvPr/>
        </p:nvSpPr>
        <p:spPr bwMode="auto">
          <a:xfrm>
            <a:off x="3911600" y="5486400"/>
            <a:ext cx="6858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3908" name="Line 153"/>
          <p:cNvSpPr>
            <a:spLocks noChangeShapeType="1"/>
          </p:cNvSpPr>
          <p:nvPr/>
        </p:nvSpPr>
        <p:spPr bwMode="auto">
          <a:xfrm flipV="1">
            <a:off x="4597400" y="4800600"/>
            <a:ext cx="304800" cy="6858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3909" name="Line 154"/>
          <p:cNvSpPr>
            <a:spLocks noChangeShapeType="1"/>
          </p:cNvSpPr>
          <p:nvPr/>
        </p:nvSpPr>
        <p:spPr bwMode="auto">
          <a:xfrm>
            <a:off x="4902200" y="4800600"/>
            <a:ext cx="5334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3910" name="Line 155"/>
          <p:cNvSpPr>
            <a:spLocks noChangeShapeType="1"/>
          </p:cNvSpPr>
          <p:nvPr/>
        </p:nvSpPr>
        <p:spPr bwMode="auto">
          <a:xfrm>
            <a:off x="5892800" y="4419600"/>
            <a:ext cx="16002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3911" name="Line 156"/>
          <p:cNvSpPr>
            <a:spLocks noChangeShapeType="1"/>
          </p:cNvSpPr>
          <p:nvPr/>
        </p:nvSpPr>
        <p:spPr bwMode="auto">
          <a:xfrm>
            <a:off x="7493000" y="4419600"/>
            <a:ext cx="304800" cy="6096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3912" name="Freeform 157"/>
          <p:cNvSpPr>
            <a:spLocks/>
          </p:cNvSpPr>
          <p:nvPr/>
        </p:nvSpPr>
        <p:spPr bwMode="auto">
          <a:xfrm>
            <a:off x="1701800" y="4267200"/>
            <a:ext cx="6248400" cy="2209800"/>
          </a:xfrm>
          <a:custGeom>
            <a:avLst/>
            <a:gdLst>
              <a:gd name="T0" fmla="*/ 6096000 w 3936"/>
              <a:gd name="T1" fmla="*/ 762000 h 1392"/>
              <a:gd name="T2" fmla="*/ 6248400 w 3936"/>
              <a:gd name="T3" fmla="*/ 762000 h 1392"/>
              <a:gd name="T4" fmla="*/ 6248400 w 3936"/>
              <a:gd name="T5" fmla="*/ 2209800 h 1392"/>
              <a:gd name="T6" fmla="*/ 0 w 3936"/>
              <a:gd name="T7" fmla="*/ 2209800 h 1392"/>
              <a:gd name="T8" fmla="*/ 0 w 3936"/>
              <a:gd name="T9" fmla="*/ 0 h 1392"/>
              <a:gd name="T10" fmla="*/ 457200 w 3936"/>
              <a:gd name="T11" fmla="*/ 0 h 1392"/>
              <a:gd name="T12" fmla="*/ 0 60000 65536"/>
              <a:gd name="T13" fmla="*/ 0 60000 65536"/>
              <a:gd name="T14" fmla="*/ 0 60000 65536"/>
              <a:gd name="T15" fmla="*/ 0 60000 65536"/>
              <a:gd name="T16" fmla="*/ 0 60000 65536"/>
              <a:gd name="T17" fmla="*/ 0 60000 65536"/>
              <a:gd name="T18" fmla="*/ 0 w 3936"/>
              <a:gd name="T19" fmla="*/ 0 h 1392"/>
              <a:gd name="T20" fmla="*/ 3936 w 3936"/>
              <a:gd name="T21" fmla="*/ 1392 h 1392"/>
            </a:gdLst>
            <a:ahLst/>
            <a:cxnLst>
              <a:cxn ang="T12">
                <a:pos x="T0" y="T1"/>
              </a:cxn>
              <a:cxn ang="T13">
                <a:pos x="T2" y="T3"/>
              </a:cxn>
              <a:cxn ang="T14">
                <a:pos x="T4" y="T5"/>
              </a:cxn>
              <a:cxn ang="T15">
                <a:pos x="T6" y="T7"/>
              </a:cxn>
              <a:cxn ang="T16">
                <a:pos x="T8" y="T9"/>
              </a:cxn>
              <a:cxn ang="T17">
                <a:pos x="T10" y="T11"/>
              </a:cxn>
            </a:cxnLst>
            <a:rect l="T18" t="T19" r="T20" b="T21"/>
            <a:pathLst>
              <a:path w="3936" h="1392">
                <a:moveTo>
                  <a:pt x="3840" y="480"/>
                </a:moveTo>
                <a:lnTo>
                  <a:pt x="3936" y="480"/>
                </a:lnTo>
                <a:lnTo>
                  <a:pt x="3936" y="1392"/>
                </a:lnTo>
                <a:lnTo>
                  <a:pt x="0" y="1392"/>
                </a:lnTo>
                <a:lnTo>
                  <a:pt x="0" y="0"/>
                </a:lnTo>
                <a:lnTo>
                  <a:pt x="288" y="0"/>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33913" name="Line 158"/>
          <p:cNvSpPr>
            <a:spLocks noChangeShapeType="1"/>
          </p:cNvSpPr>
          <p:nvPr/>
        </p:nvSpPr>
        <p:spPr bwMode="auto">
          <a:xfrm>
            <a:off x="2844800" y="5486400"/>
            <a:ext cx="6858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800100" y="228600"/>
            <a:ext cx="7939088" cy="474663"/>
          </a:xfrm>
          <a:noFill/>
        </p:spPr>
        <p:txBody>
          <a:bodyPr/>
          <a:lstStyle/>
          <a:p>
            <a:r>
              <a:rPr lang="en-US"/>
              <a:t>The Single Cycle Datapath during Load?</a:t>
            </a:r>
          </a:p>
        </p:txBody>
      </p:sp>
      <p:sp>
        <p:nvSpPr>
          <p:cNvPr id="35843" name="Rectangle 3"/>
          <p:cNvSpPr>
            <a:spLocks noGrp="1" noChangeArrowheads="1"/>
          </p:cNvSpPr>
          <p:nvPr>
            <p:ph type="body" idx="1"/>
          </p:nvPr>
        </p:nvSpPr>
        <p:spPr>
          <a:xfrm>
            <a:off x="419100" y="1295400"/>
            <a:ext cx="8420100" cy="371475"/>
          </a:xfrm>
          <a:noFill/>
        </p:spPr>
        <p:txBody>
          <a:bodyPr/>
          <a:lstStyle/>
          <a:p>
            <a:r>
              <a:rPr lang="en-US" sz="2800"/>
              <a:t>R[rt]  =  Data Memory {R[rs] + SignExt[imm16]}</a:t>
            </a:r>
          </a:p>
        </p:txBody>
      </p:sp>
      <p:grpSp>
        <p:nvGrpSpPr>
          <p:cNvPr id="35844" name="Group 4"/>
          <p:cNvGrpSpPr>
            <a:grpSpLocks/>
          </p:cNvGrpSpPr>
          <p:nvPr/>
        </p:nvGrpSpPr>
        <p:grpSpPr bwMode="auto">
          <a:xfrm>
            <a:off x="1743075" y="603250"/>
            <a:ext cx="5949950" cy="638175"/>
            <a:chOff x="1098" y="380"/>
            <a:chExt cx="3748" cy="402"/>
          </a:xfrm>
        </p:grpSpPr>
        <p:sp>
          <p:nvSpPr>
            <p:cNvPr id="35967" name="Rectangle 5"/>
            <p:cNvSpPr>
              <a:spLocks noChangeArrowheads="1"/>
            </p:cNvSpPr>
            <p:nvPr/>
          </p:nvSpPr>
          <p:spPr bwMode="auto">
            <a:xfrm>
              <a:off x="1167" y="58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35968" name="Group 6"/>
            <p:cNvGrpSpPr>
              <a:grpSpLocks/>
            </p:cNvGrpSpPr>
            <p:nvPr/>
          </p:nvGrpSpPr>
          <p:grpSpPr bwMode="auto">
            <a:xfrm>
              <a:off x="1163" y="572"/>
              <a:ext cx="624" cy="210"/>
              <a:chOff x="1163" y="572"/>
              <a:chExt cx="624" cy="210"/>
            </a:xfrm>
          </p:grpSpPr>
          <p:sp>
            <p:nvSpPr>
              <p:cNvPr id="35982" name="Rectangle 7"/>
              <p:cNvSpPr>
                <a:spLocks noChangeArrowheads="1"/>
              </p:cNvSpPr>
              <p:nvPr/>
            </p:nvSpPr>
            <p:spPr bwMode="auto">
              <a:xfrm>
                <a:off x="1163" y="58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5983" name="Rectangle 8"/>
              <p:cNvSpPr>
                <a:spLocks noChangeArrowheads="1"/>
              </p:cNvSpPr>
              <p:nvPr/>
            </p:nvSpPr>
            <p:spPr bwMode="auto">
              <a:xfrm>
                <a:off x="1341" y="572"/>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35969" name="Group 9"/>
            <p:cNvGrpSpPr>
              <a:grpSpLocks/>
            </p:cNvGrpSpPr>
            <p:nvPr/>
          </p:nvGrpSpPr>
          <p:grpSpPr bwMode="auto">
            <a:xfrm>
              <a:off x="1795" y="572"/>
              <a:ext cx="580" cy="210"/>
              <a:chOff x="1795" y="572"/>
              <a:chExt cx="580" cy="210"/>
            </a:xfrm>
          </p:grpSpPr>
          <p:sp>
            <p:nvSpPr>
              <p:cNvPr id="35980" name="Rectangle 10"/>
              <p:cNvSpPr>
                <a:spLocks noChangeArrowheads="1"/>
              </p:cNvSpPr>
              <p:nvPr/>
            </p:nvSpPr>
            <p:spPr bwMode="auto">
              <a:xfrm>
                <a:off x="1795" y="58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5981" name="Rectangle 11"/>
              <p:cNvSpPr>
                <a:spLocks noChangeArrowheads="1"/>
              </p:cNvSpPr>
              <p:nvPr/>
            </p:nvSpPr>
            <p:spPr bwMode="auto">
              <a:xfrm>
                <a:off x="1956" y="572"/>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35970" name="Group 12"/>
            <p:cNvGrpSpPr>
              <a:grpSpLocks/>
            </p:cNvGrpSpPr>
            <p:nvPr/>
          </p:nvGrpSpPr>
          <p:grpSpPr bwMode="auto">
            <a:xfrm>
              <a:off x="2383" y="572"/>
              <a:ext cx="579" cy="210"/>
              <a:chOff x="2383" y="572"/>
              <a:chExt cx="579" cy="210"/>
            </a:xfrm>
          </p:grpSpPr>
          <p:sp>
            <p:nvSpPr>
              <p:cNvPr id="35978" name="Rectangle 13"/>
              <p:cNvSpPr>
                <a:spLocks noChangeArrowheads="1"/>
              </p:cNvSpPr>
              <p:nvPr/>
            </p:nvSpPr>
            <p:spPr bwMode="auto">
              <a:xfrm>
                <a:off x="2383" y="58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5979" name="Rectangle 14"/>
              <p:cNvSpPr>
                <a:spLocks noChangeArrowheads="1"/>
              </p:cNvSpPr>
              <p:nvPr/>
            </p:nvSpPr>
            <p:spPr bwMode="auto">
              <a:xfrm>
                <a:off x="2543" y="572"/>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35971" name="Rectangle 15"/>
            <p:cNvSpPr>
              <a:spLocks noChangeArrowheads="1"/>
            </p:cNvSpPr>
            <p:nvPr/>
          </p:nvSpPr>
          <p:spPr bwMode="auto">
            <a:xfrm>
              <a:off x="2970" y="58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5972" name="Rectangle 16"/>
            <p:cNvSpPr>
              <a:spLocks noChangeArrowheads="1"/>
            </p:cNvSpPr>
            <p:nvPr/>
          </p:nvSpPr>
          <p:spPr bwMode="auto">
            <a:xfrm>
              <a:off x="3469" y="572"/>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35973" name="Rectangle 17"/>
            <p:cNvSpPr>
              <a:spLocks noChangeArrowheads="1"/>
            </p:cNvSpPr>
            <p:nvPr/>
          </p:nvSpPr>
          <p:spPr bwMode="auto">
            <a:xfrm>
              <a:off x="4668" y="38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5974" name="Rectangle 18"/>
            <p:cNvSpPr>
              <a:spLocks noChangeArrowheads="1"/>
            </p:cNvSpPr>
            <p:nvPr/>
          </p:nvSpPr>
          <p:spPr bwMode="auto">
            <a:xfrm>
              <a:off x="2770"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35975" name="Rectangle 19"/>
            <p:cNvSpPr>
              <a:spLocks noChangeArrowheads="1"/>
            </p:cNvSpPr>
            <p:nvPr/>
          </p:nvSpPr>
          <p:spPr bwMode="auto">
            <a:xfrm>
              <a:off x="2182"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35976" name="Rectangle 20"/>
            <p:cNvSpPr>
              <a:spLocks noChangeArrowheads="1"/>
            </p:cNvSpPr>
            <p:nvPr/>
          </p:nvSpPr>
          <p:spPr bwMode="auto">
            <a:xfrm>
              <a:off x="1594"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35977" name="Rectangle 21"/>
            <p:cNvSpPr>
              <a:spLocks noChangeArrowheads="1"/>
            </p:cNvSpPr>
            <p:nvPr/>
          </p:nvSpPr>
          <p:spPr bwMode="auto">
            <a:xfrm>
              <a:off x="1098"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grpSp>
      <p:sp>
        <p:nvSpPr>
          <p:cNvPr id="35845" name="Rectangle 22"/>
          <p:cNvSpPr>
            <a:spLocks noChangeArrowheads="1"/>
          </p:cNvSpPr>
          <p:nvPr/>
        </p:nvSpPr>
        <p:spPr bwMode="auto">
          <a:xfrm>
            <a:off x="5867400" y="40386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5846" name="Rectangle 23"/>
          <p:cNvSpPr>
            <a:spLocks noChangeArrowheads="1"/>
          </p:cNvSpPr>
          <p:nvPr/>
        </p:nvSpPr>
        <p:spPr bwMode="auto">
          <a:xfrm>
            <a:off x="5257800" y="3048000"/>
            <a:ext cx="1752600"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p>
        </p:txBody>
      </p:sp>
      <p:sp>
        <p:nvSpPr>
          <p:cNvPr id="35847" name="Rectangle 24"/>
          <p:cNvSpPr>
            <a:spLocks noChangeArrowheads="1"/>
          </p:cNvSpPr>
          <p:nvPr/>
        </p:nvSpPr>
        <p:spPr bwMode="auto">
          <a:xfrm>
            <a:off x="1981200" y="48006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5848" name="Rectangle 25"/>
          <p:cNvSpPr>
            <a:spLocks noChangeArrowheads="1"/>
          </p:cNvSpPr>
          <p:nvPr/>
        </p:nvSpPr>
        <p:spPr bwMode="auto">
          <a:xfrm>
            <a:off x="1436688" y="38957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35849" name="Rectangle 26"/>
          <p:cNvSpPr>
            <a:spLocks noChangeArrowheads="1"/>
          </p:cNvSpPr>
          <p:nvPr/>
        </p:nvSpPr>
        <p:spPr bwMode="auto">
          <a:xfrm>
            <a:off x="1371600" y="3200400"/>
            <a:ext cx="1057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a:t>
            </a:r>
          </a:p>
        </p:txBody>
      </p:sp>
      <p:sp>
        <p:nvSpPr>
          <p:cNvPr id="35850" name="Line 27"/>
          <p:cNvSpPr>
            <a:spLocks noChangeShapeType="1"/>
          </p:cNvSpPr>
          <p:nvPr/>
        </p:nvSpPr>
        <p:spPr bwMode="auto">
          <a:xfrm flipH="1">
            <a:off x="1746250" y="42148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851" name="Rectangle 28"/>
          <p:cNvSpPr>
            <a:spLocks noChangeArrowheads="1"/>
          </p:cNvSpPr>
          <p:nvPr/>
        </p:nvSpPr>
        <p:spPr bwMode="auto">
          <a:xfrm>
            <a:off x="1598613" y="4314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5852" name="Line 29"/>
          <p:cNvSpPr>
            <a:spLocks noChangeShapeType="1"/>
          </p:cNvSpPr>
          <p:nvPr/>
        </p:nvSpPr>
        <p:spPr bwMode="auto">
          <a:xfrm flipH="1">
            <a:off x="4572000" y="40386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853" name="Rectangle 30"/>
          <p:cNvSpPr>
            <a:spLocks noChangeArrowheads="1"/>
          </p:cNvSpPr>
          <p:nvPr/>
        </p:nvSpPr>
        <p:spPr bwMode="auto">
          <a:xfrm>
            <a:off x="4419600" y="3733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5854" name="Rectangle 31"/>
          <p:cNvSpPr>
            <a:spLocks noChangeArrowheads="1"/>
          </p:cNvSpPr>
          <p:nvPr/>
        </p:nvSpPr>
        <p:spPr bwMode="auto">
          <a:xfrm>
            <a:off x="3625850" y="37338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35855" name="Line 32"/>
          <p:cNvSpPr>
            <a:spLocks noChangeShapeType="1"/>
          </p:cNvSpPr>
          <p:nvPr/>
        </p:nvSpPr>
        <p:spPr bwMode="auto">
          <a:xfrm flipV="1">
            <a:off x="3886200" y="4572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856" name="Rectangle 33"/>
          <p:cNvSpPr>
            <a:spLocks noChangeArrowheads="1"/>
          </p:cNvSpPr>
          <p:nvPr/>
        </p:nvSpPr>
        <p:spPr bwMode="auto">
          <a:xfrm>
            <a:off x="3730625" y="4695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5857" name="Rectangle 34"/>
          <p:cNvSpPr>
            <a:spLocks noChangeArrowheads="1"/>
          </p:cNvSpPr>
          <p:nvPr/>
        </p:nvSpPr>
        <p:spPr bwMode="auto">
          <a:xfrm>
            <a:off x="3657600" y="42672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35858" name="Line 35"/>
          <p:cNvSpPr>
            <a:spLocks noChangeShapeType="1"/>
          </p:cNvSpPr>
          <p:nvPr/>
        </p:nvSpPr>
        <p:spPr bwMode="auto">
          <a:xfrm flipV="1">
            <a:off x="32766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859" name="Line 36"/>
          <p:cNvSpPr>
            <a:spLocks noChangeShapeType="1"/>
          </p:cNvSpPr>
          <p:nvPr/>
        </p:nvSpPr>
        <p:spPr bwMode="auto">
          <a:xfrm flipV="1">
            <a:off x="2527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860" name="Rectangle 37"/>
          <p:cNvSpPr>
            <a:spLocks noChangeArrowheads="1"/>
          </p:cNvSpPr>
          <p:nvPr/>
        </p:nvSpPr>
        <p:spPr bwMode="auto">
          <a:xfrm>
            <a:off x="2384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5861" name="Line 38"/>
          <p:cNvSpPr>
            <a:spLocks noChangeShapeType="1"/>
          </p:cNvSpPr>
          <p:nvPr/>
        </p:nvSpPr>
        <p:spPr bwMode="auto">
          <a:xfrm flipV="1">
            <a:off x="2908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862" name="Rectangle 39"/>
          <p:cNvSpPr>
            <a:spLocks noChangeArrowheads="1"/>
          </p:cNvSpPr>
          <p:nvPr/>
        </p:nvSpPr>
        <p:spPr bwMode="auto">
          <a:xfrm>
            <a:off x="2743200"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5863" name="Rectangle 40"/>
          <p:cNvSpPr>
            <a:spLocks noChangeArrowheads="1"/>
          </p:cNvSpPr>
          <p:nvPr/>
        </p:nvSpPr>
        <p:spPr bwMode="auto">
          <a:xfrm>
            <a:off x="2322513" y="38052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35864" name="Rectangle 41"/>
          <p:cNvSpPr>
            <a:spLocks noChangeArrowheads="1"/>
          </p:cNvSpPr>
          <p:nvPr/>
        </p:nvSpPr>
        <p:spPr bwMode="auto">
          <a:xfrm>
            <a:off x="2779713" y="38052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35865" name="Rectangle 42"/>
          <p:cNvSpPr>
            <a:spLocks noChangeArrowheads="1"/>
          </p:cNvSpPr>
          <p:nvPr/>
        </p:nvSpPr>
        <p:spPr bwMode="auto">
          <a:xfrm>
            <a:off x="3160713" y="38052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35866" name="Rectangle 43"/>
          <p:cNvSpPr>
            <a:spLocks noChangeArrowheads="1"/>
          </p:cNvSpPr>
          <p:nvPr/>
        </p:nvSpPr>
        <p:spPr bwMode="auto">
          <a:xfrm>
            <a:off x="2322513" y="41910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35867" name="Rectangle 44"/>
          <p:cNvSpPr>
            <a:spLocks noChangeArrowheads="1"/>
          </p:cNvSpPr>
          <p:nvPr/>
        </p:nvSpPr>
        <p:spPr bwMode="auto">
          <a:xfrm>
            <a:off x="2743200" y="32004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35868" name="Rectangle 45"/>
          <p:cNvSpPr>
            <a:spLocks noChangeArrowheads="1"/>
          </p:cNvSpPr>
          <p:nvPr/>
        </p:nvSpPr>
        <p:spPr bwMode="auto">
          <a:xfrm>
            <a:off x="2574925" y="2438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35869" name="Rectangle 46"/>
          <p:cNvSpPr>
            <a:spLocks noChangeArrowheads="1"/>
          </p:cNvSpPr>
          <p:nvPr/>
        </p:nvSpPr>
        <p:spPr bwMode="auto">
          <a:xfrm>
            <a:off x="3124200" y="3200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35870" name="Rectangle 47"/>
          <p:cNvSpPr>
            <a:spLocks noChangeArrowheads="1"/>
          </p:cNvSpPr>
          <p:nvPr/>
        </p:nvSpPr>
        <p:spPr bwMode="auto">
          <a:xfrm>
            <a:off x="2143125" y="24384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35871" name="Rectangle 48"/>
          <p:cNvSpPr>
            <a:spLocks noChangeArrowheads="1"/>
          </p:cNvSpPr>
          <p:nvPr/>
        </p:nvSpPr>
        <p:spPr bwMode="auto">
          <a:xfrm>
            <a:off x="1419225" y="2133600"/>
            <a:ext cx="1085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a:t>
            </a:r>
          </a:p>
        </p:txBody>
      </p:sp>
      <p:grpSp>
        <p:nvGrpSpPr>
          <p:cNvPr id="35872" name="Group 49"/>
          <p:cNvGrpSpPr>
            <a:grpSpLocks/>
          </p:cNvGrpSpPr>
          <p:nvPr/>
        </p:nvGrpSpPr>
        <p:grpSpPr bwMode="auto">
          <a:xfrm>
            <a:off x="3454400" y="5046663"/>
            <a:ext cx="376238" cy="1082675"/>
            <a:chOff x="2848" y="3083"/>
            <a:chExt cx="237" cy="682"/>
          </a:xfrm>
        </p:grpSpPr>
        <p:sp>
          <p:nvSpPr>
            <p:cNvPr id="35965" name="Rectangle 50"/>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5966" name="Rectangle 51"/>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35873" name="Rectangle 52"/>
          <p:cNvSpPr>
            <a:spLocks noChangeArrowheads="1"/>
          </p:cNvSpPr>
          <p:nvPr/>
        </p:nvSpPr>
        <p:spPr bwMode="auto">
          <a:xfrm>
            <a:off x="3962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5874" name="Line 53"/>
          <p:cNvSpPr>
            <a:spLocks noChangeShapeType="1"/>
          </p:cNvSpPr>
          <p:nvPr/>
        </p:nvSpPr>
        <p:spPr bwMode="auto">
          <a:xfrm flipH="1">
            <a:off x="4114800" y="54324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875" name="Line 54"/>
          <p:cNvSpPr>
            <a:spLocks noChangeShapeType="1"/>
          </p:cNvSpPr>
          <p:nvPr/>
        </p:nvSpPr>
        <p:spPr bwMode="auto">
          <a:xfrm flipH="1">
            <a:off x="3035300" y="5434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876" name="Rectangle 55"/>
          <p:cNvSpPr>
            <a:spLocks noChangeArrowheads="1"/>
          </p:cNvSpPr>
          <p:nvPr/>
        </p:nvSpPr>
        <p:spPr bwMode="auto">
          <a:xfrm>
            <a:off x="2819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35877" name="Rectangle 56"/>
          <p:cNvSpPr>
            <a:spLocks noChangeArrowheads="1"/>
          </p:cNvSpPr>
          <p:nvPr/>
        </p:nvSpPr>
        <p:spPr bwMode="auto">
          <a:xfrm>
            <a:off x="1905000" y="52578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35878" name="Rectangle 57"/>
          <p:cNvSpPr>
            <a:spLocks noChangeArrowheads="1"/>
          </p:cNvSpPr>
          <p:nvPr/>
        </p:nvSpPr>
        <p:spPr bwMode="auto">
          <a:xfrm>
            <a:off x="4038600" y="59436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a:t>
            </a:r>
          </a:p>
        </p:txBody>
      </p:sp>
      <p:sp>
        <p:nvSpPr>
          <p:cNvPr id="35879" name="Rectangle 58"/>
          <p:cNvSpPr>
            <a:spLocks noChangeArrowheads="1"/>
          </p:cNvSpPr>
          <p:nvPr/>
        </p:nvSpPr>
        <p:spPr bwMode="auto">
          <a:xfrm>
            <a:off x="2514600" y="6019800"/>
            <a:ext cx="9874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a:t>
            </a:r>
          </a:p>
        </p:txBody>
      </p:sp>
      <p:sp>
        <p:nvSpPr>
          <p:cNvPr id="35880" name="Line 59"/>
          <p:cNvSpPr>
            <a:spLocks noChangeShapeType="1"/>
          </p:cNvSpPr>
          <p:nvPr/>
        </p:nvSpPr>
        <p:spPr bwMode="auto">
          <a:xfrm flipV="1">
            <a:off x="7543800" y="3657600"/>
            <a:ext cx="0" cy="6445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35881" name="Rectangle 60"/>
          <p:cNvSpPr>
            <a:spLocks noChangeArrowheads="1"/>
          </p:cNvSpPr>
          <p:nvPr/>
        </p:nvSpPr>
        <p:spPr bwMode="auto">
          <a:xfrm>
            <a:off x="6400800" y="3276600"/>
            <a:ext cx="1466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a:t>
            </a:r>
          </a:p>
        </p:txBody>
      </p:sp>
      <p:sp>
        <p:nvSpPr>
          <p:cNvPr id="35882" name="Rectangle 61"/>
          <p:cNvSpPr>
            <a:spLocks noChangeArrowheads="1"/>
          </p:cNvSpPr>
          <p:nvPr/>
        </p:nvSpPr>
        <p:spPr bwMode="auto">
          <a:xfrm>
            <a:off x="5224463" y="57912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5883" name="Rectangle 62"/>
          <p:cNvSpPr>
            <a:spLocks noChangeArrowheads="1"/>
          </p:cNvSpPr>
          <p:nvPr/>
        </p:nvSpPr>
        <p:spPr bwMode="auto">
          <a:xfrm>
            <a:off x="4953000" y="52578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35884" name="Line 63"/>
          <p:cNvSpPr>
            <a:spLocks noChangeShapeType="1"/>
          </p:cNvSpPr>
          <p:nvPr/>
        </p:nvSpPr>
        <p:spPr bwMode="auto">
          <a:xfrm flipH="1">
            <a:off x="5086350" y="51895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885" name="Rectangle 64"/>
          <p:cNvSpPr>
            <a:spLocks noChangeArrowheads="1"/>
          </p:cNvSpPr>
          <p:nvPr/>
        </p:nvSpPr>
        <p:spPr bwMode="auto">
          <a:xfrm>
            <a:off x="5116513" y="49657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5886" name="Line 65"/>
          <p:cNvSpPr>
            <a:spLocks noChangeShapeType="1"/>
          </p:cNvSpPr>
          <p:nvPr/>
        </p:nvSpPr>
        <p:spPr bwMode="auto">
          <a:xfrm flipV="1">
            <a:off x="6235700" y="4038600"/>
            <a:ext cx="12700" cy="10080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35887" name="Rectangle 66"/>
          <p:cNvSpPr>
            <a:spLocks noChangeArrowheads="1"/>
          </p:cNvSpPr>
          <p:nvPr/>
        </p:nvSpPr>
        <p:spPr bwMode="auto">
          <a:xfrm>
            <a:off x="5943600" y="36576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a:t>
            </a:r>
          </a:p>
        </p:txBody>
      </p:sp>
      <p:sp>
        <p:nvSpPr>
          <p:cNvPr id="35888" name="Rectangle 67"/>
          <p:cNvSpPr>
            <a:spLocks noChangeArrowheads="1"/>
          </p:cNvSpPr>
          <p:nvPr/>
        </p:nvSpPr>
        <p:spPr bwMode="auto">
          <a:xfrm>
            <a:off x="4495800" y="3124200"/>
            <a:ext cx="617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zero</a:t>
            </a:r>
          </a:p>
        </p:txBody>
      </p:sp>
      <p:grpSp>
        <p:nvGrpSpPr>
          <p:cNvPr id="35889" name="Group 68"/>
          <p:cNvGrpSpPr>
            <a:grpSpLocks/>
          </p:cNvGrpSpPr>
          <p:nvPr/>
        </p:nvGrpSpPr>
        <p:grpSpPr bwMode="auto">
          <a:xfrm>
            <a:off x="2133600" y="2867025"/>
            <a:ext cx="838200" cy="333375"/>
            <a:chOff x="2640" y="1422"/>
            <a:chExt cx="528" cy="210"/>
          </a:xfrm>
        </p:grpSpPr>
        <p:sp>
          <p:nvSpPr>
            <p:cNvPr id="35962" name="Rectangle 69"/>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5963" name="Rectangle 70"/>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5964" name="Freeform 71"/>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35890" name="Rectangle 72"/>
          <p:cNvSpPr>
            <a:spLocks noChangeArrowheads="1"/>
          </p:cNvSpPr>
          <p:nvPr/>
        </p:nvSpPr>
        <p:spPr bwMode="auto">
          <a:xfrm>
            <a:off x="2133600" y="38100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35891" name="Group 73"/>
          <p:cNvGrpSpPr>
            <a:grpSpLocks/>
          </p:cNvGrpSpPr>
          <p:nvPr/>
        </p:nvGrpSpPr>
        <p:grpSpPr bwMode="auto">
          <a:xfrm>
            <a:off x="4441825" y="4419600"/>
            <a:ext cx="358775" cy="1219200"/>
            <a:chOff x="3518" y="2640"/>
            <a:chExt cx="226" cy="768"/>
          </a:xfrm>
        </p:grpSpPr>
        <p:sp>
          <p:nvSpPr>
            <p:cNvPr id="35959" name="Rectangle 74"/>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5960" name="Rectangle 75"/>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5961" name="Freeform 76"/>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5892" name="Group 77"/>
          <p:cNvGrpSpPr>
            <a:grpSpLocks/>
          </p:cNvGrpSpPr>
          <p:nvPr/>
        </p:nvGrpSpPr>
        <p:grpSpPr bwMode="auto">
          <a:xfrm>
            <a:off x="5305425" y="3810000"/>
            <a:ext cx="485775" cy="1143000"/>
            <a:chOff x="4009" y="2304"/>
            <a:chExt cx="306" cy="720"/>
          </a:xfrm>
        </p:grpSpPr>
        <p:sp>
          <p:nvSpPr>
            <p:cNvPr id="35956" name="Rectangle 78"/>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35957" name="Rectangle 79"/>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35958" name="Freeform 80"/>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5893" name="Group 81"/>
          <p:cNvGrpSpPr>
            <a:grpSpLocks/>
          </p:cNvGrpSpPr>
          <p:nvPr/>
        </p:nvGrpSpPr>
        <p:grpSpPr bwMode="auto">
          <a:xfrm>
            <a:off x="7337425" y="4191000"/>
            <a:ext cx="358775" cy="1600200"/>
            <a:chOff x="5294" y="2544"/>
            <a:chExt cx="226" cy="1008"/>
          </a:xfrm>
        </p:grpSpPr>
        <p:sp>
          <p:nvSpPr>
            <p:cNvPr id="35953" name="Rectangle 82"/>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5954" name="Rectangle 83"/>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5955" name="Freeform 84"/>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5894" name="Group 85"/>
          <p:cNvGrpSpPr>
            <a:grpSpLocks/>
          </p:cNvGrpSpPr>
          <p:nvPr/>
        </p:nvGrpSpPr>
        <p:grpSpPr bwMode="auto">
          <a:xfrm>
            <a:off x="5915025" y="5000625"/>
            <a:ext cx="1146175" cy="1181100"/>
            <a:chOff x="4398" y="3054"/>
            <a:chExt cx="722" cy="744"/>
          </a:xfrm>
        </p:grpSpPr>
        <p:sp>
          <p:nvSpPr>
            <p:cNvPr id="35947" name="Rectangle 86"/>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5948" name="Rectangle 87"/>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35949" name="Rectangle 88"/>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35950" name="Rectangle 89"/>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35951" name="Line 90"/>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952" name="Line 91"/>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35895" name="Line 92"/>
          <p:cNvSpPr>
            <a:spLocks noChangeShapeType="1"/>
          </p:cNvSpPr>
          <p:nvPr/>
        </p:nvSpPr>
        <p:spPr bwMode="auto">
          <a:xfrm>
            <a:off x="2362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896" name="Line 93"/>
          <p:cNvSpPr>
            <a:spLocks noChangeShapeType="1"/>
          </p:cNvSpPr>
          <p:nvPr/>
        </p:nvSpPr>
        <p:spPr bwMode="auto">
          <a:xfrm>
            <a:off x="2743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897" name="Freeform 94"/>
          <p:cNvSpPr>
            <a:spLocks/>
          </p:cNvSpPr>
          <p:nvPr/>
        </p:nvSpPr>
        <p:spPr bwMode="auto">
          <a:xfrm>
            <a:off x="1828800" y="25146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898" name="Line 95"/>
          <p:cNvSpPr>
            <a:spLocks noChangeShapeType="1"/>
          </p:cNvSpPr>
          <p:nvPr/>
        </p:nvSpPr>
        <p:spPr bwMode="auto">
          <a:xfrm>
            <a:off x="2286000" y="35814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5899" name="Line 96"/>
          <p:cNvSpPr>
            <a:spLocks noChangeShapeType="1"/>
          </p:cNvSpPr>
          <p:nvPr/>
        </p:nvSpPr>
        <p:spPr bwMode="auto">
          <a:xfrm>
            <a:off x="2590800" y="32004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5900" name="Line 97"/>
          <p:cNvSpPr>
            <a:spLocks noChangeShapeType="1"/>
          </p:cNvSpPr>
          <p:nvPr/>
        </p:nvSpPr>
        <p:spPr bwMode="auto">
          <a:xfrm>
            <a:off x="2971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5901" name="Line 98"/>
          <p:cNvSpPr>
            <a:spLocks noChangeShapeType="1"/>
          </p:cNvSpPr>
          <p:nvPr/>
        </p:nvSpPr>
        <p:spPr bwMode="auto">
          <a:xfrm>
            <a:off x="3352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5902" name="Rectangle 99"/>
          <p:cNvSpPr>
            <a:spLocks noChangeArrowheads="1"/>
          </p:cNvSpPr>
          <p:nvPr/>
        </p:nvSpPr>
        <p:spPr bwMode="auto">
          <a:xfrm>
            <a:off x="3146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5903" name="Line 100"/>
          <p:cNvSpPr>
            <a:spLocks noChangeShapeType="1"/>
          </p:cNvSpPr>
          <p:nvPr/>
        </p:nvSpPr>
        <p:spPr bwMode="auto">
          <a:xfrm>
            <a:off x="3581400" y="41148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04" name="Line 101"/>
          <p:cNvSpPr>
            <a:spLocks noChangeShapeType="1"/>
          </p:cNvSpPr>
          <p:nvPr/>
        </p:nvSpPr>
        <p:spPr bwMode="auto">
          <a:xfrm>
            <a:off x="5638800" y="3505200"/>
            <a:ext cx="0" cy="4953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05" name="Line 102"/>
          <p:cNvSpPr>
            <a:spLocks noChangeShapeType="1"/>
          </p:cNvSpPr>
          <p:nvPr/>
        </p:nvSpPr>
        <p:spPr bwMode="auto">
          <a:xfrm>
            <a:off x="3581400" y="46482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06" name="Line 103"/>
          <p:cNvSpPr>
            <a:spLocks noChangeShapeType="1"/>
          </p:cNvSpPr>
          <p:nvPr/>
        </p:nvSpPr>
        <p:spPr bwMode="auto">
          <a:xfrm>
            <a:off x="4800600" y="48006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07" name="Freeform 104"/>
          <p:cNvSpPr>
            <a:spLocks/>
          </p:cNvSpPr>
          <p:nvPr/>
        </p:nvSpPr>
        <p:spPr bwMode="auto">
          <a:xfrm>
            <a:off x="4114800" y="46482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08" name="Line 105"/>
          <p:cNvSpPr>
            <a:spLocks noChangeShapeType="1"/>
          </p:cNvSpPr>
          <p:nvPr/>
        </p:nvSpPr>
        <p:spPr bwMode="auto">
          <a:xfrm>
            <a:off x="38100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09" name="Line 106"/>
          <p:cNvSpPr>
            <a:spLocks noChangeShapeType="1"/>
          </p:cNvSpPr>
          <p:nvPr/>
        </p:nvSpPr>
        <p:spPr bwMode="auto">
          <a:xfrm>
            <a:off x="27432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10" name="Line 107"/>
          <p:cNvSpPr>
            <a:spLocks noChangeShapeType="1"/>
          </p:cNvSpPr>
          <p:nvPr/>
        </p:nvSpPr>
        <p:spPr bwMode="auto">
          <a:xfrm flipH="1">
            <a:off x="23622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5911" name="Line 108"/>
          <p:cNvSpPr>
            <a:spLocks noChangeShapeType="1"/>
          </p:cNvSpPr>
          <p:nvPr/>
        </p:nvSpPr>
        <p:spPr bwMode="auto">
          <a:xfrm>
            <a:off x="24384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5912" name="Line 109"/>
          <p:cNvSpPr>
            <a:spLocks noChangeShapeType="1"/>
          </p:cNvSpPr>
          <p:nvPr/>
        </p:nvSpPr>
        <p:spPr bwMode="auto">
          <a:xfrm>
            <a:off x="2438400" y="4800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5913" name="Line 110"/>
          <p:cNvSpPr>
            <a:spLocks noChangeShapeType="1"/>
          </p:cNvSpPr>
          <p:nvPr/>
        </p:nvSpPr>
        <p:spPr bwMode="auto">
          <a:xfrm flipV="1">
            <a:off x="36576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14" name="Line 111"/>
          <p:cNvSpPr>
            <a:spLocks noChangeShapeType="1"/>
          </p:cNvSpPr>
          <p:nvPr/>
        </p:nvSpPr>
        <p:spPr bwMode="auto">
          <a:xfrm flipV="1">
            <a:off x="4648200" y="5562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15" name="Line 112"/>
          <p:cNvSpPr>
            <a:spLocks noChangeShapeType="1"/>
          </p:cNvSpPr>
          <p:nvPr/>
        </p:nvSpPr>
        <p:spPr bwMode="auto">
          <a:xfrm flipH="1">
            <a:off x="5715000" y="60198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5916" name="Line 113"/>
          <p:cNvSpPr>
            <a:spLocks noChangeShapeType="1"/>
          </p:cNvSpPr>
          <p:nvPr/>
        </p:nvSpPr>
        <p:spPr bwMode="auto">
          <a:xfrm>
            <a:off x="5791200" y="44196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17" name="Line 114"/>
          <p:cNvSpPr>
            <a:spLocks noChangeShapeType="1"/>
          </p:cNvSpPr>
          <p:nvPr/>
        </p:nvSpPr>
        <p:spPr bwMode="auto">
          <a:xfrm>
            <a:off x="6781800" y="44196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18" name="Line 115"/>
          <p:cNvSpPr>
            <a:spLocks noChangeShapeType="1"/>
          </p:cNvSpPr>
          <p:nvPr/>
        </p:nvSpPr>
        <p:spPr bwMode="auto">
          <a:xfrm flipH="1">
            <a:off x="6019800" y="43434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919" name="Freeform 116"/>
          <p:cNvSpPr>
            <a:spLocks/>
          </p:cNvSpPr>
          <p:nvPr/>
        </p:nvSpPr>
        <p:spPr bwMode="auto">
          <a:xfrm>
            <a:off x="1600200" y="4267200"/>
            <a:ext cx="6248400" cy="2209800"/>
          </a:xfrm>
          <a:custGeom>
            <a:avLst/>
            <a:gdLst>
              <a:gd name="T0" fmla="*/ 6096000 w 3936"/>
              <a:gd name="T1" fmla="*/ 736600 h 1296"/>
              <a:gd name="T2" fmla="*/ 6248400 w 3936"/>
              <a:gd name="T3" fmla="*/ 736600 h 1296"/>
              <a:gd name="T4" fmla="*/ 6248400 w 3936"/>
              <a:gd name="T5" fmla="*/ 2209800 h 1296"/>
              <a:gd name="T6" fmla="*/ 0 w 3936"/>
              <a:gd name="T7" fmla="*/ 22098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20" name="Line 117"/>
          <p:cNvSpPr>
            <a:spLocks noChangeShapeType="1"/>
          </p:cNvSpPr>
          <p:nvPr/>
        </p:nvSpPr>
        <p:spPr bwMode="auto">
          <a:xfrm>
            <a:off x="7086600" y="55626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21" name="Line 118"/>
          <p:cNvSpPr>
            <a:spLocks noChangeShapeType="1"/>
          </p:cNvSpPr>
          <p:nvPr/>
        </p:nvSpPr>
        <p:spPr bwMode="auto">
          <a:xfrm>
            <a:off x="4921250" y="1968500"/>
            <a:ext cx="2489200"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35922" name="Rectangle 119"/>
          <p:cNvSpPr>
            <a:spLocks noChangeArrowheads="1"/>
          </p:cNvSpPr>
          <p:nvPr/>
        </p:nvSpPr>
        <p:spPr bwMode="auto">
          <a:xfrm>
            <a:off x="5181600" y="1587500"/>
            <a:ext cx="20193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35923" name="Line 120"/>
          <p:cNvSpPr>
            <a:spLocks noChangeShapeType="1"/>
          </p:cNvSpPr>
          <p:nvPr/>
        </p:nvSpPr>
        <p:spPr bwMode="auto">
          <a:xfrm>
            <a:off x="52578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5924" name="Rectangle 121"/>
          <p:cNvSpPr>
            <a:spLocks noChangeArrowheads="1"/>
          </p:cNvSpPr>
          <p:nvPr/>
        </p:nvSpPr>
        <p:spPr bwMode="auto">
          <a:xfrm rot="5400000">
            <a:off x="48934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35925" name="Rectangle 122"/>
          <p:cNvSpPr>
            <a:spLocks noChangeArrowheads="1"/>
          </p:cNvSpPr>
          <p:nvPr/>
        </p:nvSpPr>
        <p:spPr bwMode="auto">
          <a:xfrm rot="5400000">
            <a:off x="54268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35926" name="Rectangle 123"/>
          <p:cNvSpPr>
            <a:spLocks noChangeArrowheads="1"/>
          </p:cNvSpPr>
          <p:nvPr/>
        </p:nvSpPr>
        <p:spPr bwMode="auto">
          <a:xfrm rot="5400000">
            <a:off x="59602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35927" name="Rectangle 124"/>
          <p:cNvSpPr>
            <a:spLocks noChangeArrowheads="1"/>
          </p:cNvSpPr>
          <p:nvPr/>
        </p:nvSpPr>
        <p:spPr bwMode="auto">
          <a:xfrm rot="5400000">
            <a:off x="6506369" y="2235994"/>
            <a:ext cx="919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35928" name="Line 125"/>
          <p:cNvSpPr>
            <a:spLocks noChangeShapeType="1"/>
          </p:cNvSpPr>
          <p:nvPr/>
        </p:nvSpPr>
        <p:spPr bwMode="auto">
          <a:xfrm>
            <a:off x="57912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5929" name="Line 126"/>
          <p:cNvSpPr>
            <a:spLocks noChangeShapeType="1"/>
          </p:cNvSpPr>
          <p:nvPr/>
        </p:nvSpPr>
        <p:spPr bwMode="auto">
          <a:xfrm>
            <a:off x="63246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5930" name="Line 127"/>
          <p:cNvSpPr>
            <a:spLocks noChangeShapeType="1"/>
          </p:cNvSpPr>
          <p:nvPr/>
        </p:nvSpPr>
        <p:spPr bwMode="auto">
          <a:xfrm>
            <a:off x="68580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5931" name="Rectangle 128"/>
          <p:cNvSpPr>
            <a:spLocks noChangeArrowheads="1"/>
          </p:cNvSpPr>
          <p:nvPr/>
        </p:nvSpPr>
        <p:spPr bwMode="auto">
          <a:xfrm>
            <a:off x="6615113" y="28067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35932" name="Rectangle 129"/>
          <p:cNvSpPr>
            <a:spLocks noChangeArrowheads="1"/>
          </p:cNvSpPr>
          <p:nvPr/>
        </p:nvSpPr>
        <p:spPr bwMode="auto">
          <a:xfrm>
            <a:off x="6081713" y="2806700"/>
            <a:ext cx="4778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35933" name="Rectangle 130"/>
          <p:cNvSpPr>
            <a:spLocks noChangeArrowheads="1"/>
          </p:cNvSpPr>
          <p:nvPr/>
        </p:nvSpPr>
        <p:spPr bwMode="auto">
          <a:xfrm>
            <a:off x="5624513" y="2806700"/>
            <a:ext cx="42068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35934" name="Rectangle 131"/>
          <p:cNvSpPr>
            <a:spLocks noChangeArrowheads="1"/>
          </p:cNvSpPr>
          <p:nvPr/>
        </p:nvSpPr>
        <p:spPr bwMode="auto">
          <a:xfrm>
            <a:off x="5091113" y="2806700"/>
            <a:ext cx="4492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35935" name="Rectangle 132"/>
          <p:cNvSpPr>
            <a:spLocks noChangeArrowheads="1"/>
          </p:cNvSpPr>
          <p:nvPr/>
        </p:nvSpPr>
        <p:spPr bwMode="auto">
          <a:xfrm>
            <a:off x="3278188" y="1922463"/>
            <a:ext cx="239712" cy="369887"/>
          </a:xfrm>
          <a:prstGeom prst="rect">
            <a:avLst/>
          </a:prstGeom>
          <a:noFill/>
          <a:ln w="12700">
            <a:noFill/>
            <a:miter lim="800000"/>
            <a:headEnd/>
            <a:tailEnd/>
          </a:ln>
        </p:spPr>
        <p:txBody>
          <a:bodyPr wrap="none" anchor="ctr">
            <a:prstTxWarp prst="textNoShape">
              <a:avLst/>
            </a:prstTxWarp>
          </a:bodyPr>
          <a:lstStyle/>
          <a:p>
            <a:endParaRPr lang="en-US"/>
          </a:p>
        </p:txBody>
      </p:sp>
      <p:sp>
        <p:nvSpPr>
          <p:cNvPr id="35936" name="Rectangle 133"/>
          <p:cNvSpPr>
            <a:spLocks noChangeArrowheads="1"/>
          </p:cNvSpPr>
          <p:nvPr/>
        </p:nvSpPr>
        <p:spPr bwMode="auto">
          <a:xfrm>
            <a:off x="3278188" y="2740025"/>
            <a:ext cx="239712" cy="369888"/>
          </a:xfrm>
          <a:prstGeom prst="rect">
            <a:avLst/>
          </a:prstGeom>
          <a:noFill/>
          <a:ln w="12700">
            <a:noFill/>
            <a:miter lim="800000"/>
            <a:headEnd/>
            <a:tailEnd/>
          </a:ln>
        </p:spPr>
        <p:txBody>
          <a:bodyPr wrap="none" anchor="ctr">
            <a:prstTxWarp prst="textNoShape">
              <a:avLst/>
            </a:prstTxWarp>
          </a:bodyPr>
          <a:lstStyle/>
          <a:p>
            <a:endParaRPr lang="en-US"/>
          </a:p>
        </p:txBody>
      </p:sp>
      <p:sp>
        <p:nvSpPr>
          <p:cNvPr id="35937" name="Rectangle 134"/>
          <p:cNvSpPr>
            <a:spLocks noChangeArrowheads="1"/>
          </p:cNvSpPr>
          <p:nvPr/>
        </p:nvSpPr>
        <p:spPr bwMode="auto">
          <a:xfrm>
            <a:off x="1987550" y="1752600"/>
            <a:ext cx="11715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a:t>
            </a:r>
          </a:p>
        </p:txBody>
      </p:sp>
      <p:sp>
        <p:nvSpPr>
          <p:cNvPr id="35938" name="Rectangle 135"/>
          <p:cNvSpPr>
            <a:spLocks noChangeArrowheads="1"/>
          </p:cNvSpPr>
          <p:nvPr/>
        </p:nvSpPr>
        <p:spPr bwMode="auto">
          <a:xfrm>
            <a:off x="3825875" y="1770063"/>
            <a:ext cx="1101725" cy="1000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5939" name="Rectangle 136"/>
          <p:cNvSpPr>
            <a:spLocks noChangeArrowheads="1"/>
          </p:cNvSpPr>
          <p:nvPr/>
        </p:nvSpPr>
        <p:spPr bwMode="auto">
          <a:xfrm>
            <a:off x="4002088" y="1739900"/>
            <a:ext cx="717550" cy="100330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instr</a:t>
            </a:r>
          </a:p>
          <a:p>
            <a:pPr algn="ctr"/>
            <a:r>
              <a:rPr lang="en-US" sz="2000" b="1">
                <a:solidFill>
                  <a:schemeClr val="tx1"/>
                </a:solidFill>
                <a:latin typeface="Times" charset="0"/>
              </a:rPr>
              <a:t>fetch</a:t>
            </a:r>
          </a:p>
          <a:p>
            <a:pPr algn="ctr"/>
            <a:r>
              <a:rPr lang="en-US" sz="2000" b="1">
                <a:solidFill>
                  <a:schemeClr val="tx1"/>
                </a:solidFill>
                <a:latin typeface="Times" charset="0"/>
              </a:rPr>
              <a:t>unit</a:t>
            </a:r>
          </a:p>
        </p:txBody>
      </p:sp>
      <p:sp>
        <p:nvSpPr>
          <p:cNvPr id="35940" name="Line 137"/>
          <p:cNvSpPr>
            <a:spLocks noChangeShapeType="1"/>
          </p:cNvSpPr>
          <p:nvPr/>
        </p:nvSpPr>
        <p:spPr bwMode="auto">
          <a:xfrm>
            <a:off x="3429000" y="1981200"/>
            <a:ext cx="3810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941" name="Line 138"/>
          <p:cNvSpPr>
            <a:spLocks noChangeShapeType="1"/>
          </p:cNvSpPr>
          <p:nvPr/>
        </p:nvSpPr>
        <p:spPr bwMode="auto">
          <a:xfrm>
            <a:off x="3429000" y="1981200"/>
            <a:ext cx="3810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5942" name="Rectangle 139"/>
          <p:cNvSpPr>
            <a:spLocks noChangeArrowheads="1"/>
          </p:cNvSpPr>
          <p:nvPr/>
        </p:nvSpPr>
        <p:spPr bwMode="auto">
          <a:xfrm>
            <a:off x="3090863" y="22860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5943" name="Line 140"/>
          <p:cNvSpPr>
            <a:spLocks noChangeShapeType="1"/>
          </p:cNvSpPr>
          <p:nvPr/>
        </p:nvSpPr>
        <p:spPr bwMode="auto">
          <a:xfrm flipH="1">
            <a:off x="3581400" y="25146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5944" name="Line 141"/>
          <p:cNvSpPr>
            <a:spLocks noChangeShapeType="1"/>
          </p:cNvSpPr>
          <p:nvPr/>
        </p:nvSpPr>
        <p:spPr bwMode="auto">
          <a:xfrm>
            <a:off x="3810000" y="24384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945" name="Line 142"/>
          <p:cNvSpPr>
            <a:spLocks noChangeShapeType="1"/>
          </p:cNvSpPr>
          <p:nvPr/>
        </p:nvSpPr>
        <p:spPr bwMode="auto">
          <a:xfrm flipH="1">
            <a:off x="3810000" y="25146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5946" name="Freeform 143"/>
          <p:cNvSpPr>
            <a:spLocks/>
          </p:cNvSpPr>
          <p:nvPr/>
        </p:nvSpPr>
        <p:spPr bwMode="auto">
          <a:xfrm>
            <a:off x="4419600" y="2819400"/>
            <a:ext cx="1066800" cy="1066800"/>
          </a:xfrm>
          <a:custGeom>
            <a:avLst/>
            <a:gdLst>
              <a:gd name="T0" fmla="*/ 1066800 w 672"/>
              <a:gd name="T1" fmla="*/ 1066800 h 1008"/>
              <a:gd name="T2" fmla="*/ 1066800 w 672"/>
              <a:gd name="T3" fmla="*/ 660400 h 1008"/>
              <a:gd name="T4" fmla="*/ 0 w 672"/>
              <a:gd name="T5" fmla="*/ 660400 h 1008"/>
              <a:gd name="T6" fmla="*/ 0 w 672"/>
              <a:gd name="T7" fmla="*/ 0 h 1008"/>
              <a:gd name="T8" fmla="*/ 0 60000 65536"/>
              <a:gd name="T9" fmla="*/ 0 60000 65536"/>
              <a:gd name="T10" fmla="*/ 0 60000 65536"/>
              <a:gd name="T11" fmla="*/ 0 60000 65536"/>
              <a:gd name="T12" fmla="*/ 0 w 672"/>
              <a:gd name="T13" fmla="*/ 0 h 1008"/>
              <a:gd name="T14" fmla="*/ 672 w 672"/>
              <a:gd name="T15" fmla="*/ 1008 h 1008"/>
            </a:gdLst>
            <a:ahLst/>
            <a:cxnLst>
              <a:cxn ang="T8">
                <a:pos x="T0" y="T1"/>
              </a:cxn>
              <a:cxn ang="T9">
                <a:pos x="T2" y="T3"/>
              </a:cxn>
              <a:cxn ang="T10">
                <a:pos x="T4" y="T5"/>
              </a:cxn>
              <a:cxn ang="T11">
                <a:pos x="T6" y="T7"/>
              </a:cxn>
            </a:cxnLst>
            <a:rect l="T12" t="T13" r="T14" b="T15"/>
            <a:pathLst>
              <a:path w="672" h="1008">
                <a:moveTo>
                  <a:pt x="672" y="1008"/>
                </a:moveTo>
                <a:lnTo>
                  <a:pt x="672" y="624"/>
                </a:lnTo>
                <a:lnTo>
                  <a:pt x="0" y="62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800100" y="228600"/>
            <a:ext cx="7691438" cy="474663"/>
          </a:xfrm>
          <a:noFill/>
        </p:spPr>
        <p:txBody>
          <a:bodyPr/>
          <a:lstStyle/>
          <a:p>
            <a:r>
              <a:rPr lang="en-US"/>
              <a:t>The Single Cycle Datapath during Load</a:t>
            </a:r>
          </a:p>
        </p:txBody>
      </p:sp>
      <p:sp>
        <p:nvSpPr>
          <p:cNvPr id="37891" name="Rectangle 3"/>
          <p:cNvSpPr>
            <a:spLocks noGrp="1" noChangeArrowheads="1"/>
          </p:cNvSpPr>
          <p:nvPr>
            <p:ph type="body" idx="1"/>
          </p:nvPr>
        </p:nvSpPr>
        <p:spPr>
          <a:xfrm>
            <a:off x="419100" y="1295400"/>
            <a:ext cx="8420100" cy="371475"/>
          </a:xfrm>
          <a:noFill/>
        </p:spPr>
        <p:txBody>
          <a:bodyPr/>
          <a:lstStyle/>
          <a:p>
            <a:r>
              <a:rPr lang="en-US" sz="2800"/>
              <a:t>R[rt]  =  Data Memory {R[rs] + SignExt[imm16]}</a:t>
            </a:r>
          </a:p>
        </p:txBody>
      </p:sp>
      <p:grpSp>
        <p:nvGrpSpPr>
          <p:cNvPr id="37892" name="Group 4"/>
          <p:cNvGrpSpPr>
            <a:grpSpLocks/>
          </p:cNvGrpSpPr>
          <p:nvPr/>
        </p:nvGrpSpPr>
        <p:grpSpPr bwMode="auto">
          <a:xfrm>
            <a:off x="1743075" y="603250"/>
            <a:ext cx="5949950" cy="638175"/>
            <a:chOff x="1098" y="380"/>
            <a:chExt cx="3748" cy="402"/>
          </a:xfrm>
        </p:grpSpPr>
        <p:sp>
          <p:nvSpPr>
            <p:cNvPr id="38028" name="Rectangle 5"/>
            <p:cNvSpPr>
              <a:spLocks noChangeArrowheads="1"/>
            </p:cNvSpPr>
            <p:nvPr/>
          </p:nvSpPr>
          <p:spPr bwMode="auto">
            <a:xfrm>
              <a:off x="1167" y="58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38029" name="Group 6"/>
            <p:cNvGrpSpPr>
              <a:grpSpLocks/>
            </p:cNvGrpSpPr>
            <p:nvPr/>
          </p:nvGrpSpPr>
          <p:grpSpPr bwMode="auto">
            <a:xfrm>
              <a:off x="1163" y="572"/>
              <a:ext cx="624" cy="210"/>
              <a:chOff x="1163" y="572"/>
              <a:chExt cx="624" cy="210"/>
            </a:xfrm>
          </p:grpSpPr>
          <p:sp>
            <p:nvSpPr>
              <p:cNvPr id="38043" name="Rectangle 7"/>
              <p:cNvSpPr>
                <a:spLocks noChangeArrowheads="1"/>
              </p:cNvSpPr>
              <p:nvPr/>
            </p:nvSpPr>
            <p:spPr bwMode="auto">
              <a:xfrm>
                <a:off x="1163" y="58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8044" name="Rectangle 8"/>
              <p:cNvSpPr>
                <a:spLocks noChangeArrowheads="1"/>
              </p:cNvSpPr>
              <p:nvPr/>
            </p:nvSpPr>
            <p:spPr bwMode="auto">
              <a:xfrm>
                <a:off x="1341" y="572"/>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38030" name="Group 9"/>
            <p:cNvGrpSpPr>
              <a:grpSpLocks/>
            </p:cNvGrpSpPr>
            <p:nvPr/>
          </p:nvGrpSpPr>
          <p:grpSpPr bwMode="auto">
            <a:xfrm>
              <a:off x="1795" y="572"/>
              <a:ext cx="580" cy="210"/>
              <a:chOff x="1795" y="572"/>
              <a:chExt cx="580" cy="210"/>
            </a:xfrm>
          </p:grpSpPr>
          <p:sp>
            <p:nvSpPr>
              <p:cNvPr id="38041" name="Rectangle 10"/>
              <p:cNvSpPr>
                <a:spLocks noChangeArrowheads="1"/>
              </p:cNvSpPr>
              <p:nvPr/>
            </p:nvSpPr>
            <p:spPr bwMode="auto">
              <a:xfrm>
                <a:off x="1795" y="58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8042" name="Rectangle 11"/>
              <p:cNvSpPr>
                <a:spLocks noChangeArrowheads="1"/>
              </p:cNvSpPr>
              <p:nvPr/>
            </p:nvSpPr>
            <p:spPr bwMode="auto">
              <a:xfrm>
                <a:off x="1956" y="572"/>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38031" name="Group 12"/>
            <p:cNvGrpSpPr>
              <a:grpSpLocks/>
            </p:cNvGrpSpPr>
            <p:nvPr/>
          </p:nvGrpSpPr>
          <p:grpSpPr bwMode="auto">
            <a:xfrm>
              <a:off x="2383" y="572"/>
              <a:ext cx="579" cy="210"/>
              <a:chOff x="2383" y="572"/>
              <a:chExt cx="579" cy="210"/>
            </a:xfrm>
          </p:grpSpPr>
          <p:sp>
            <p:nvSpPr>
              <p:cNvPr id="38039" name="Rectangle 13"/>
              <p:cNvSpPr>
                <a:spLocks noChangeArrowheads="1"/>
              </p:cNvSpPr>
              <p:nvPr/>
            </p:nvSpPr>
            <p:spPr bwMode="auto">
              <a:xfrm>
                <a:off x="2383" y="58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8040" name="Rectangle 14"/>
              <p:cNvSpPr>
                <a:spLocks noChangeArrowheads="1"/>
              </p:cNvSpPr>
              <p:nvPr/>
            </p:nvSpPr>
            <p:spPr bwMode="auto">
              <a:xfrm>
                <a:off x="2543" y="572"/>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38032" name="Rectangle 15"/>
            <p:cNvSpPr>
              <a:spLocks noChangeArrowheads="1"/>
            </p:cNvSpPr>
            <p:nvPr/>
          </p:nvSpPr>
          <p:spPr bwMode="auto">
            <a:xfrm>
              <a:off x="2970" y="58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8033" name="Rectangle 16"/>
            <p:cNvSpPr>
              <a:spLocks noChangeArrowheads="1"/>
            </p:cNvSpPr>
            <p:nvPr/>
          </p:nvSpPr>
          <p:spPr bwMode="auto">
            <a:xfrm>
              <a:off x="3469" y="572"/>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38034" name="Rectangle 17"/>
            <p:cNvSpPr>
              <a:spLocks noChangeArrowheads="1"/>
            </p:cNvSpPr>
            <p:nvPr/>
          </p:nvSpPr>
          <p:spPr bwMode="auto">
            <a:xfrm>
              <a:off x="4668" y="38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8035" name="Rectangle 18"/>
            <p:cNvSpPr>
              <a:spLocks noChangeArrowheads="1"/>
            </p:cNvSpPr>
            <p:nvPr/>
          </p:nvSpPr>
          <p:spPr bwMode="auto">
            <a:xfrm>
              <a:off x="2770"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38036" name="Rectangle 19"/>
            <p:cNvSpPr>
              <a:spLocks noChangeArrowheads="1"/>
            </p:cNvSpPr>
            <p:nvPr/>
          </p:nvSpPr>
          <p:spPr bwMode="auto">
            <a:xfrm>
              <a:off x="2182"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38037" name="Rectangle 20"/>
            <p:cNvSpPr>
              <a:spLocks noChangeArrowheads="1"/>
            </p:cNvSpPr>
            <p:nvPr/>
          </p:nvSpPr>
          <p:spPr bwMode="auto">
            <a:xfrm>
              <a:off x="1594"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38038" name="Rectangle 21"/>
            <p:cNvSpPr>
              <a:spLocks noChangeArrowheads="1"/>
            </p:cNvSpPr>
            <p:nvPr/>
          </p:nvSpPr>
          <p:spPr bwMode="auto">
            <a:xfrm>
              <a:off x="1098"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grpSp>
      <p:sp>
        <p:nvSpPr>
          <p:cNvPr id="37893" name="Rectangle 22"/>
          <p:cNvSpPr>
            <a:spLocks noChangeArrowheads="1"/>
          </p:cNvSpPr>
          <p:nvPr/>
        </p:nvSpPr>
        <p:spPr bwMode="auto">
          <a:xfrm>
            <a:off x="5867400" y="40386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7894" name="Rectangle 23"/>
          <p:cNvSpPr>
            <a:spLocks noChangeArrowheads="1"/>
          </p:cNvSpPr>
          <p:nvPr/>
        </p:nvSpPr>
        <p:spPr bwMode="auto">
          <a:xfrm>
            <a:off x="5257800" y="3048000"/>
            <a:ext cx="1752600"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r>
              <a:rPr lang="en-US" sz="1800" u="sng">
                <a:latin typeface="Times" charset="0"/>
              </a:rPr>
              <a:t>ADD</a:t>
            </a:r>
            <a:endParaRPr lang="en-US" sz="2000" u="sng">
              <a:latin typeface="Times" charset="0"/>
            </a:endParaRPr>
          </a:p>
        </p:txBody>
      </p:sp>
      <p:sp>
        <p:nvSpPr>
          <p:cNvPr id="37895" name="Rectangle 24"/>
          <p:cNvSpPr>
            <a:spLocks noChangeArrowheads="1"/>
          </p:cNvSpPr>
          <p:nvPr/>
        </p:nvSpPr>
        <p:spPr bwMode="auto">
          <a:xfrm>
            <a:off x="1981200" y="48006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7896" name="Rectangle 25"/>
          <p:cNvSpPr>
            <a:spLocks noChangeArrowheads="1"/>
          </p:cNvSpPr>
          <p:nvPr/>
        </p:nvSpPr>
        <p:spPr bwMode="auto">
          <a:xfrm>
            <a:off x="1436688" y="38957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37897" name="Rectangle 26"/>
          <p:cNvSpPr>
            <a:spLocks noChangeArrowheads="1"/>
          </p:cNvSpPr>
          <p:nvPr/>
        </p:nvSpPr>
        <p:spPr bwMode="auto">
          <a:xfrm>
            <a:off x="1371600" y="32004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RegWr=1</a:t>
            </a:r>
          </a:p>
        </p:txBody>
      </p:sp>
      <p:sp>
        <p:nvSpPr>
          <p:cNvPr id="37898" name="Line 27"/>
          <p:cNvSpPr>
            <a:spLocks noChangeShapeType="1"/>
          </p:cNvSpPr>
          <p:nvPr/>
        </p:nvSpPr>
        <p:spPr bwMode="auto">
          <a:xfrm flipH="1">
            <a:off x="1746250" y="42148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899" name="Rectangle 28"/>
          <p:cNvSpPr>
            <a:spLocks noChangeArrowheads="1"/>
          </p:cNvSpPr>
          <p:nvPr/>
        </p:nvSpPr>
        <p:spPr bwMode="auto">
          <a:xfrm>
            <a:off x="1598613" y="4314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7900" name="Line 29"/>
          <p:cNvSpPr>
            <a:spLocks noChangeShapeType="1"/>
          </p:cNvSpPr>
          <p:nvPr/>
        </p:nvSpPr>
        <p:spPr bwMode="auto">
          <a:xfrm flipH="1">
            <a:off x="4572000" y="40386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01" name="Rectangle 30"/>
          <p:cNvSpPr>
            <a:spLocks noChangeArrowheads="1"/>
          </p:cNvSpPr>
          <p:nvPr/>
        </p:nvSpPr>
        <p:spPr bwMode="auto">
          <a:xfrm>
            <a:off x="4419600" y="3733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7902" name="Rectangle 31"/>
          <p:cNvSpPr>
            <a:spLocks noChangeArrowheads="1"/>
          </p:cNvSpPr>
          <p:nvPr/>
        </p:nvSpPr>
        <p:spPr bwMode="auto">
          <a:xfrm>
            <a:off x="3625850" y="37338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37903" name="Line 32"/>
          <p:cNvSpPr>
            <a:spLocks noChangeShapeType="1"/>
          </p:cNvSpPr>
          <p:nvPr/>
        </p:nvSpPr>
        <p:spPr bwMode="auto">
          <a:xfrm flipV="1">
            <a:off x="3886200" y="4572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04" name="Rectangle 33"/>
          <p:cNvSpPr>
            <a:spLocks noChangeArrowheads="1"/>
          </p:cNvSpPr>
          <p:nvPr/>
        </p:nvSpPr>
        <p:spPr bwMode="auto">
          <a:xfrm>
            <a:off x="3730625" y="4695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7905" name="Rectangle 34"/>
          <p:cNvSpPr>
            <a:spLocks noChangeArrowheads="1"/>
          </p:cNvSpPr>
          <p:nvPr/>
        </p:nvSpPr>
        <p:spPr bwMode="auto">
          <a:xfrm>
            <a:off x="3657600" y="42672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37906" name="Line 35"/>
          <p:cNvSpPr>
            <a:spLocks noChangeShapeType="1"/>
          </p:cNvSpPr>
          <p:nvPr/>
        </p:nvSpPr>
        <p:spPr bwMode="auto">
          <a:xfrm flipV="1">
            <a:off x="32766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07" name="Line 36"/>
          <p:cNvSpPr>
            <a:spLocks noChangeShapeType="1"/>
          </p:cNvSpPr>
          <p:nvPr/>
        </p:nvSpPr>
        <p:spPr bwMode="auto">
          <a:xfrm flipV="1">
            <a:off x="2527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08" name="Rectangle 37"/>
          <p:cNvSpPr>
            <a:spLocks noChangeArrowheads="1"/>
          </p:cNvSpPr>
          <p:nvPr/>
        </p:nvSpPr>
        <p:spPr bwMode="auto">
          <a:xfrm>
            <a:off x="2384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7909" name="Line 38"/>
          <p:cNvSpPr>
            <a:spLocks noChangeShapeType="1"/>
          </p:cNvSpPr>
          <p:nvPr/>
        </p:nvSpPr>
        <p:spPr bwMode="auto">
          <a:xfrm flipV="1">
            <a:off x="2908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10" name="Rectangle 39"/>
          <p:cNvSpPr>
            <a:spLocks noChangeArrowheads="1"/>
          </p:cNvSpPr>
          <p:nvPr/>
        </p:nvSpPr>
        <p:spPr bwMode="auto">
          <a:xfrm>
            <a:off x="2743200"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7911" name="Rectangle 40"/>
          <p:cNvSpPr>
            <a:spLocks noChangeArrowheads="1"/>
          </p:cNvSpPr>
          <p:nvPr/>
        </p:nvSpPr>
        <p:spPr bwMode="auto">
          <a:xfrm>
            <a:off x="2322513" y="38052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37912" name="Rectangle 41"/>
          <p:cNvSpPr>
            <a:spLocks noChangeArrowheads="1"/>
          </p:cNvSpPr>
          <p:nvPr/>
        </p:nvSpPr>
        <p:spPr bwMode="auto">
          <a:xfrm>
            <a:off x="2779713" y="38052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37913" name="Rectangle 42"/>
          <p:cNvSpPr>
            <a:spLocks noChangeArrowheads="1"/>
          </p:cNvSpPr>
          <p:nvPr/>
        </p:nvSpPr>
        <p:spPr bwMode="auto">
          <a:xfrm>
            <a:off x="3160713" y="38052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37914" name="Rectangle 43"/>
          <p:cNvSpPr>
            <a:spLocks noChangeArrowheads="1"/>
          </p:cNvSpPr>
          <p:nvPr/>
        </p:nvSpPr>
        <p:spPr bwMode="auto">
          <a:xfrm>
            <a:off x="2322513" y="41910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37915" name="Rectangle 44"/>
          <p:cNvSpPr>
            <a:spLocks noChangeArrowheads="1"/>
          </p:cNvSpPr>
          <p:nvPr/>
        </p:nvSpPr>
        <p:spPr bwMode="auto">
          <a:xfrm>
            <a:off x="2743200" y="32004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37916" name="Rectangle 45"/>
          <p:cNvSpPr>
            <a:spLocks noChangeArrowheads="1"/>
          </p:cNvSpPr>
          <p:nvPr/>
        </p:nvSpPr>
        <p:spPr bwMode="auto">
          <a:xfrm>
            <a:off x="2574925" y="2438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37917" name="Rectangle 46"/>
          <p:cNvSpPr>
            <a:spLocks noChangeArrowheads="1"/>
          </p:cNvSpPr>
          <p:nvPr/>
        </p:nvSpPr>
        <p:spPr bwMode="auto">
          <a:xfrm>
            <a:off x="3124200" y="3200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37918" name="Rectangle 47"/>
          <p:cNvSpPr>
            <a:spLocks noChangeArrowheads="1"/>
          </p:cNvSpPr>
          <p:nvPr/>
        </p:nvSpPr>
        <p:spPr bwMode="auto">
          <a:xfrm>
            <a:off x="2143125" y="24384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37919" name="Rectangle 48"/>
          <p:cNvSpPr>
            <a:spLocks noChangeArrowheads="1"/>
          </p:cNvSpPr>
          <p:nvPr/>
        </p:nvSpPr>
        <p:spPr bwMode="auto">
          <a:xfrm>
            <a:off x="1419225" y="2133600"/>
            <a:ext cx="1212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RegDst=0</a:t>
            </a:r>
          </a:p>
        </p:txBody>
      </p:sp>
      <p:grpSp>
        <p:nvGrpSpPr>
          <p:cNvPr id="37920" name="Group 49"/>
          <p:cNvGrpSpPr>
            <a:grpSpLocks/>
          </p:cNvGrpSpPr>
          <p:nvPr/>
        </p:nvGrpSpPr>
        <p:grpSpPr bwMode="auto">
          <a:xfrm>
            <a:off x="3454400" y="5046663"/>
            <a:ext cx="376238" cy="1082675"/>
            <a:chOff x="2848" y="3083"/>
            <a:chExt cx="237" cy="682"/>
          </a:xfrm>
        </p:grpSpPr>
        <p:sp>
          <p:nvSpPr>
            <p:cNvPr id="38026" name="Rectangle 50"/>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8027" name="Rectangle 51"/>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37921" name="Rectangle 52"/>
          <p:cNvSpPr>
            <a:spLocks noChangeArrowheads="1"/>
          </p:cNvSpPr>
          <p:nvPr/>
        </p:nvSpPr>
        <p:spPr bwMode="auto">
          <a:xfrm>
            <a:off x="3962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7922" name="Line 53"/>
          <p:cNvSpPr>
            <a:spLocks noChangeShapeType="1"/>
          </p:cNvSpPr>
          <p:nvPr/>
        </p:nvSpPr>
        <p:spPr bwMode="auto">
          <a:xfrm flipH="1">
            <a:off x="4114800" y="54324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23" name="Line 54"/>
          <p:cNvSpPr>
            <a:spLocks noChangeShapeType="1"/>
          </p:cNvSpPr>
          <p:nvPr/>
        </p:nvSpPr>
        <p:spPr bwMode="auto">
          <a:xfrm flipH="1">
            <a:off x="3035300" y="5434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24" name="Rectangle 55"/>
          <p:cNvSpPr>
            <a:spLocks noChangeArrowheads="1"/>
          </p:cNvSpPr>
          <p:nvPr/>
        </p:nvSpPr>
        <p:spPr bwMode="auto">
          <a:xfrm>
            <a:off x="2819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37925" name="Rectangle 56"/>
          <p:cNvSpPr>
            <a:spLocks noChangeArrowheads="1"/>
          </p:cNvSpPr>
          <p:nvPr/>
        </p:nvSpPr>
        <p:spPr bwMode="auto">
          <a:xfrm>
            <a:off x="1905000" y="52578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37926" name="Rectangle 57"/>
          <p:cNvSpPr>
            <a:spLocks noChangeArrowheads="1"/>
          </p:cNvSpPr>
          <p:nvPr/>
        </p:nvSpPr>
        <p:spPr bwMode="auto">
          <a:xfrm>
            <a:off x="4038600" y="5943600"/>
            <a:ext cx="1311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ALUSrc=1</a:t>
            </a:r>
          </a:p>
        </p:txBody>
      </p:sp>
      <p:sp>
        <p:nvSpPr>
          <p:cNvPr id="37927" name="Rectangle 58"/>
          <p:cNvSpPr>
            <a:spLocks noChangeArrowheads="1"/>
          </p:cNvSpPr>
          <p:nvPr/>
        </p:nvSpPr>
        <p:spPr bwMode="auto">
          <a:xfrm>
            <a:off x="2209800" y="6019800"/>
            <a:ext cx="141128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ExtOp=sign</a:t>
            </a:r>
          </a:p>
        </p:txBody>
      </p:sp>
      <p:sp>
        <p:nvSpPr>
          <p:cNvPr id="37928" name="Line 59"/>
          <p:cNvSpPr>
            <a:spLocks noChangeShapeType="1"/>
          </p:cNvSpPr>
          <p:nvPr/>
        </p:nvSpPr>
        <p:spPr bwMode="auto">
          <a:xfrm flipV="1">
            <a:off x="7543800" y="3657600"/>
            <a:ext cx="0" cy="6445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37929" name="Rectangle 60"/>
          <p:cNvSpPr>
            <a:spLocks noChangeArrowheads="1"/>
          </p:cNvSpPr>
          <p:nvPr/>
        </p:nvSpPr>
        <p:spPr bwMode="auto">
          <a:xfrm>
            <a:off x="6400800" y="3276600"/>
            <a:ext cx="1593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MemtoReg=1</a:t>
            </a:r>
          </a:p>
        </p:txBody>
      </p:sp>
      <p:sp>
        <p:nvSpPr>
          <p:cNvPr id="37930" name="Rectangle 61"/>
          <p:cNvSpPr>
            <a:spLocks noChangeArrowheads="1"/>
          </p:cNvSpPr>
          <p:nvPr/>
        </p:nvSpPr>
        <p:spPr bwMode="auto">
          <a:xfrm>
            <a:off x="5224463" y="57912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7931" name="Rectangle 62"/>
          <p:cNvSpPr>
            <a:spLocks noChangeArrowheads="1"/>
          </p:cNvSpPr>
          <p:nvPr/>
        </p:nvSpPr>
        <p:spPr bwMode="auto">
          <a:xfrm>
            <a:off x="4953000" y="52578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37932" name="Line 63"/>
          <p:cNvSpPr>
            <a:spLocks noChangeShapeType="1"/>
          </p:cNvSpPr>
          <p:nvPr/>
        </p:nvSpPr>
        <p:spPr bwMode="auto">
          <a:xfrm flipH="1">
            <a:off x="5086350" y="51895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33" name="Rectangle 64"/>
          <p:cNvSpPr>
            <a:spLocks noChangeArrowheads="1"/>
          </p:cNvSpPr>
          <p:nvPr/>
        </p:nvSpPr>
        <p:spPr bwMode="auto">
          <a:xfrm>
            <a:off x="5116513" y="49657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7934" name="Line 65"/>
          <p:cNvSpPr>
            <a:spLocks noChangeShapeType="1"/>
          </p:cNvSpPr>
          <p:nvPr/>
        </p:nvSpPr>
        <p:spPr bwMode="auto">
          <a:xfrm flipV="1">
            <a:off x="6235700" y="4038600"/>
            <a:ext cx="12700" cy="10080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37935" name="Rectangle 66"/>
          <p:cNvSpPr>
            <a:spLocks noChangeArrowheads="1"/>
          </p:cNvSpPr>
          <p:nvPr/>
        </p:nvSpPr>
        <p:spPr bwMode="auto">
          <a:xfrm>
            <a:off x="5943600" y="3657600"/>
            <a:ext cx="1311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MemWr=0</a:t>
            </a:r>
          </a:p>
        </p:txBody>
      </p:sp>
      <p:sp>
        <p:nvSpPr>
          <p:cNvPr id="37936" name="Rectangle 67"/>
          <p:cNvSpPr>
            <a:spLocks noChangeArrowheads="1"/>
          </p:cNvSpPr>
          <p:nvPr/>
        </p:nvSpPr>
        <p:spPr bwMode="auto">
          <a:xfrm>
            <a:off x="4495800" y="3124200"/>
            <a:ext cx="617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zero</a:t>
            </a:r>
          </a:p>
        </p:txBody>
      </p:sp>
      <p:grpSp>
        <p:nvGrpSpPr>
          <p:cNvPr id="37937" name="Group 68"/>
          <p:cNvGrpSpPr>
            <a:grpSpLocks/>
          </p:cNvGrpSpPr>
          <p:nvPr/>
        </p:nvGrpSpPr>
        <p:grpSpPr bwMode="auto">
          <a:xfrm>
            <a:off x="2133600" y="2867025"/>
            <a:ext cx="838200" cy="333375"/>
            <a:chOff x="2640" y="1422"/>
            <a:chExt cx="528" cy="210"/>
          </a:xfrm>
        </p:grpSpPr>
        <p:sp>
          <p:nvSpPr>
            <p:cNvPr id="38023" name="Rectangle 69"/>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8024" name="Rectangle 70"/>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8025" name="Freeform 71"/>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37938" name="Rectangle 72"/>
          <p:cNvSpPr>
            <a:spLocks noChangeArrowheads="1"/>
          </p:cNvSpPr>
          <p:nvPr/>
        </p:nvSpPr>
        <p:spPr bwMode="auto">
          <a:xfrm>
            <a:off x="2133600" y="38100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37939" name="Group 73"/>
          <p:cNvGrpSpPr>
            <a:grpSpLocks/>
          </p:cNvGrpSpPr>
          <p:nvPr/>
        </p:nvGrpSpPr>
        <p:grpSpPr bwMode="auto">
          <a:xfrm>
            <a:off x="4441825" y="4419600"/>
            <a:ext cx="358775" cy="1219200"/>
            <a:chOff x="3518" y="2640"/>
            <a:chExt cx="226" cy="768"/>
          </a:xfrm>
        </p:grpSpPr>
        <p:sp>
          <p:nvSpPr>
            <p:cNvPr id="38020" name="Rectangle 74"/>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8021" name="Rectangle 75"/>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8022" name="Freeform 76"/>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7940" name="Group 77"/>
          <p:cNvGrpSpPr>
            <a:grpSpLocks/>
          </p:cNvGrpSpPr>
          <p:nvPr/>
        </p:nvGrpSpPr>
        <p:grpSpPr bwMode="auto">
          <a:xfrm>
            <a:off x="5305425" y="3810000"/>
            <a:ext cx="485775" cy="1143000"/>
            <a:chOff x="4009" y="2304"/>
            <a:chExt cx="306" cy="720"/>
          </a:xfrm>
        </p:grpSpPr>
        <p:sp>
          <p:nvSpPr>
            <p:cNvPr id="38017" name="Rectangle 78"/>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38018" name="Rectangle 79"/>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38019" name="Freeform 80"/>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7941" name="Group 81"/>
          <p:cNvGrpSpPr>
            <a:grpSpLocks/>
          </p:cNvGrpSpPr>
          <p:nvPr/>
        </p:nvGrpSpPr>
        <p:grpSpPr bwMode="auto">
          <a:xfrm>
            <a:off x="7337425" y="4191000"/>
            <a:ext cx="358775" cy="1600200"/>
            <a:chOff x="5294" y="2544"/>
            <a:chExt cx="226" cy="1008"/>
          </a:xfrm>
        </p:grpSpPr>
        <p:sp>
          <p:nvSpPr>
            <p:cNvPr id="38014" name="Rectangle 82"/>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8015" name="Rectangle 83"/>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8016" name="Freeform 84"/>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7942" name="Group 85"/>
          <p:cNvGrpSpPr>
            <a:grpSpLocks/>
          </p:cNvGrpSpPr>
          <p:nvPr/>
        </p:nvGrpSpPr>
        <p:grpSpPr bwMode="auto">
          <a:xfrm>
            <a:off x="5915025" y="5000625"/>
            <a:ext cx="1146175" cy="1181100"/>
            <a:chOff x="4398" y="3054"/>
            <a:chExt cx="722" cy="744"/>
          </a:xfrm>
        </p:grpSpPr>
        <p:sp>
          <p:nvSpPr>
            <p:cNvPr id="38008" name="Rectangle 86"/>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8009" name="Rectangle 87"/>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38010" name="Rectangle 88"/>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38011" name="Rectangle 89"/>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38012" name="Line 90"/>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8013" name="Line 91"/>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37943" name="Line 92"/>
          <p:cNvSpPr>
            <a:spLocks noChangeShapeType="1"/>
          </p:cNvSpPr>
          <p:nvPr/>
        </p:nvSpPr>
        <p:spPr bwMode="auto">
          <a:xfrm>
            <a:off x="2362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44" name="Line 93"/>
          <p:cNvSpPr>
            <a:spLocks noChangeShapeType="1"/>
          </p:cNvSpPr>
          <p:nvPr/>
        </p:nvSpPr>
        <p:spPr bwMode="auto">
          <a:xfrm>
            <a:off x="2743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45" name="Freeform 94"/>
          <p:cNvSpPr>
            <a:spLocks/>
          </p:cNvSpPr>
          <p:nvPr/>
        </p:nvSpPr>
        <p:spPr bwMode="auto">
          <a:xfrm>
            <a:off x="1828800" y="25146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46" name="Line 95"/>
          <p:cNvSpPr>
            <a:spLocks noChangeShapeType="1"/>
          </p:cNvSpPr>
          <p:nvPr/>
        </p:nvSpPr>
        <p:spPr bwMode="auto">
          <a:xfrm>
            <a:off x="2286000" y="35814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7947" name="Line 96"/>
          <p:cNvSpPr>
            <a:spLocks noChangeShapeType="1"/>
          </p:cNvSpPr>
          <p:nvPr/>
        </p:nvSpPr>
        <p:spPr bwMode="auto">
          <a:xfrm>
            <a:off x="2590800" y="32004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7948" name="Line 97"/>
          <p:cNvSpPr>
            <a:spLocks noChangeShapeType="1"/>
          </p:cNvSpPr>
          <p:nvPr/>
        </p:nvSpPr>
        <p:spPr bwMode="auto">
          <a:xfrm>
            <a:off x="2971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7949" name="Line 98"/>
          <p:cNvSpPr>
            <a:spLocks noChangeShapeType="1"/>
          </p:cNvSpPr>
          <p:nvPr/>
        </p:nvSpPr>
        <p:spPr bwMode="auto">
          <a:xfrm>
            <a:off x="3352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7950" name="Rectangle 99"/>
          <p:cNvSpPr>
            <a:spLocks noChangeArrowheads="1"/>
          </p:cNvSpPr>
          <p:nvPr/>
        </p:nvSpPr>
        <p:spPr bwMode="auto">
          <a:xfrm>
            <a:off x="3146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7951" name="Line 100"/>
          <p:cNvSpPr>
            <a:spLocks noChangeShapeType="1"/>
          </p:cNvSpPr>
          <p:nvPr/>
        </p:nvSpPr>
        <p:spPr bwMode="auto">
          <a:xfrm>
            <a:off x="3581400" y="41148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52" name="Line 101"/>
          <p:cNvSpPr>
            <a:spLocks noChangeShapeType="1"/>
          </p:cNvSpPr>
          <p:nvPr/>
        </p:nvSpPr>
        <p:spPr bwMode="auto">
          <a:xfrm>
            <a:off x="5638800" y="3505200"/>
            <a:ext cx="0" cy="4953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53" name="Line 102"/>
          <p:cNvSpPr>
            <a:spLocks noChangeShapeType="1"/>
          </p:cNvSpPr>
          <p:nvPr/>
        </p:nvSpPr>
        <p:spPr bwMode="auto">
          <a:xfrm>
            <a:off x="3581400" y="46482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54" name="Line 103"/>
          <p:cNvSpPr>
            <a:spLocks noChangeShapeType="1"/>
          </p:cNvSpPr>
          <p:nvPr/>
        </p:nvSpPr>
        <p:spPr bwMode="auto">
          <a:xfrm>
            <a:off x="4800600" y="48006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55" name="Freeform 104"/>
          <p:cNvSpPr>
            <a:spLocks/>
          </p:cNvSpPr>
          <p:nvPr/>
        </p:nvSpPr>
        <p:spPr bwMode="auto">
          <a:xfrm>
            <a:off x="4114800" y="46482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56" name="Line 105"/>
          <p:cNvSpPr>
            <a:spLocks noChangeShapeType="1"/>
          </p:cNvSpPr>
          <p:nvPr/>
        </p:nvSpPr>
        <p:spPr bwMode="auto">
          <a:xfrm>
            <a:off x="38100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57" name="Line 106"/>
          <p:cNvSpPr>
            <a:spLocks noChangeShapeType="1"/>
          </p:cNvSpPr>
          <p:nvPr/>
        </p:nvSpPr>
        <p:spPr bwMode="auto">
          <a:xfrm>
            <a:off x="27432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58" name="Line 107"/>
          <p:cNvSpPr>
            <a:spLocks noChangeShapeType="1"/>
          </p:cNvSpPr>
          <p:nvPr/>
        </p:nvSpPr>
        <p:spPr bwMode="auto">
          <a:xfrm flipH="1">
            <a:off x="23622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7959" name="Line 108"/>
          <p:cNvSpPr>
            <a:spLocks noChangeShapeType="1"/>
          </p:cNvSpPr>
          <p:nvPr/>
        </p:nvSpPr>
        <p:spPr bwMode="auto">
          <a:xfrm>
            <a:off x="24384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7960" name="Line 109"/>
          <p:cNvSpPr>
            <a:spLocks noChangeShapeType="1"/>
          </p:cNvSpPr>
          <p:nvPr/>
        </p:nvSpPr>
        <p:spPr bwMode="auto">
          <a:xfrm>
            <a:off x="2438400" y="4800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7961" name="Line 110"/>
          <p:cNvSpPr>
            <a:spLocks noChangeShapeType="1"/>
          </p:cNvSpPr>
          <p:nvPr/>
        </p:nvSpPr>
        <p:spPr bwMode="auto">
          <a:xfrm flipV="1">
            <a:off x="36576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62" name="Line 111"/>
          <p:cNvSpPr>
            <a:spLocks noChangeShapeType="1"/>
          </p:cNvSpPr>
          <p:nvPr/>
        </p:nvSpPr>
        <p:spPr bwMode="auto">
          <a:xfrm flipV="1">
            <a:off x="4648200" y="5562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63" name="Line 112"/>
          <p:cNvSpPr>
            <a:spLocks noChangeShapeType="1"/>
          </p:cNvSpPr>
          <p:nvPr/>
        </p:nvSpPr>
        <p:spPr bwMode="auto">
          <a:xfrm flipH="1">
            <a:off x="5715000" y="60198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7964" name="Line 113"/>
          <p:cNvSpPr>
            <a:spLocks noChangeShapeType="1"/>
          </p:cNvSpPr>
          <p:nvPr/>
        </p:nvSpPr>
        <p:spPr bwMode="auto">
          <a:xfrm>
            <a:off x="5791200" y="44196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65" name="Line 114"/>
          <p:cNvSpPr>
            <a:spLocks noChangeShapeType="1"/>
          </p:cNvSpPr>
          <p:nvPr/>
        </p:nvSpPr>
        <p:spPr bwMode="auto">
          <a:xfrm>
            <a:off x="6781800" y="44196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66" name="Line 115"/>
          <p:cNvSpPr>
            <a:spLocks noChangeShapeType="1"/>
          </p:cNvSpPr>
          <p:nvPr/>
        </p:nvSpPr>
        <p:spPr bwMode="auto">
          <a:xfrm flipH="1">
            <a:off x="6019800" y="43434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67" name="Freeform 116"/>
          <p:cNvSpPr>
            <a:spLocks/>
          </p:cNvSpPr>
          <p:nvPr/>
        </p:nvSpPr>
        <p:spPr bwMode="auto">
          <a:xfrm>
            <a:off x="1600200" y="4267200"/>
            <a:ext cx="6248400" cy="2209800"/>
          </a:xfrm>
          <a:custGeom>
            <a:avLst/>
            <a:gdLst>
              <a:gd name="T0" fmla="*/ 6096000 w 3936"/>
              <a:gd name="T1" fmla="*/ 736600 h 1296"/>
              <a:gd name="T2" fmla="*/ 6248400 w 3936"/>
              <a:gd name="T3" fmla="*/ 736600 h 1296"/>
              <a:gd name="T4" fmla="*/ 6248400 w 3936"/>
              <a:gd name="T5" fmla="*/ 2209800 h 1296"/>
              <a:gd name="T6" fmla="*/ 0 w 3936"/>
              <a:gd name="T7" fmla="*/ 22098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68" name="Line 117"/>
          <p:cNvSpPr>
            <a:spLocks noChangeShapeType="1"/>
          </p:cNvSpPr>
          <p:nvPr/>
        </p:nvSpPr>
        <p:spPr bwMode="auto">
          <a:xfrm>
            <a:off x="7086600" y="55626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69" name="Line 118"/>
          <p:cNvSpPr>
            <a:spLocks noChangeShapeType="1"/>
          </p:cNvSpPr>
          <p:nvPr/>
        </p:nvSpPr>
        <p:spPr bwMode="auto">
          <a:xfrm>
            <a:off x="4921250" y="1968500"/>
            <a:ext cx="2489200"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37970" name="Rectangle 119"/>
          <p:cNvSpPr>
            <a:spLocks noChangeArrowheads="1"/>
          </p:cNvSpPr>
          <p:nvPr/>
        </p:nvSpPr>
        <p:spPr bwMode="auto">
          <a:xfrm>
            <a:off x="5181600" y="1587500"/>
            <a:ext cx="20193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37971" name="Line 120"/>
          <p:cNvSpPr>
            <a:spLocks noChangeShapeType="1"/>
          </p:cNvSpPr>
          <p:nvPr/>
        </p:nvSpPr>
        <p:spPr bwMode="auto">
          <a:xfrm>
            <a:off x="52578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7972" name="Rectangle 121"/>
          <p:cNvSpPr>
            <a:spLocks noChangeArrowheads="1"/>
          </p:cNvSpPr>
          <p:nvPr/>
        </p:nvSpPr>
        <p:spPr bwMode="auto">
          <a:xfrm rot="5400000">
            <a:off x="48934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37973" name="Rectangle 122"/>
          <p:cNvSpPr>
            <a:spLocks noChangeArrowheads="1"/>
          </p:cNvSpPr>
          <p:nvPr/>
        </p:nvSpPr>
        <p:spPr bwMode="auto">
          <a:xfrm rot="5400000">
            <a:off x="54268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37974" name="Rectangle 123"/>
          <p:cNvSpPr>
            <a:spLocks noChangeArrowheads="1"/>
          </p:cNvSpPr>
          <p:nvPr/>
        </p:nvSpPr>
        <p:spPr bwMode="auto">
          <a:xfrm rot="5400000">
            <a:off x="59602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37975" name="Rectangle 124"/>
          <p:cNvSpPr>
            <a:spLocks noChangeArrowheads="1"/>
          </p:cNvSpPr>
          <p:nvPr/>
        </p:nvSpPr>
        <p:spPr bwMode="auto">
          <a:xfrm rot="5400000">
            <a:off x="6506369" y="2235994"/>
            <a:ext cx="919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37976" name="Line 125"/>
          <p:cNvSpPr>
            <a:spLocks noChangeShapeType="1"/>
          </p:cNvSpPr>
          <p:nvPr/>
        </p:nvSpPr>
        <p:spPr bwMode="auto">
          <a:xfrm>
            <a:off x="57912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7977" name="Line 126"/>
          <p:cNvSpPr>
            <a:spLocks noChangeShapeType="1"/>
          </p:cNvSpPr>
          <p:nvPr/>
        </p:nvSpPr>
        <p:spPr bwMode="auto">
          <a:xfrm>
            <a:off x="63246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7978" name="Line 127"/>
          <p:cNvSpPr>
            <a:spLocks noChangeShapeType="1"/>
          </p:cNvSpPr>
          <p:nvPr/>
        </p:nvSpPr>
        <p:spPr bwMode="auto">
          <a:xfrm>
            <a:off x="68580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7979" name="Rectangle 128"/>
          <p:cNvSpPr>
            <a:spLocks noChangeArrowheads="1"/>
          </p:cNvSpPr>
          <p:nvPr/>
        </p:nvSpPr>
        <p:spPr bwMode="auto">
          <a:xfrm>
            <a:off x="6615113" y="28067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37980" name="Rectangle 129"/>
          <p:cNvSpPr>
            <a:spLocks noChangeArrowheads="1"/>
          </p:cNvSpPr>
          <p:nvPr/>
        </p:nvSpPr>
        <p:spPr bwMode="auto">
          <a:xfrm>
            <a:off x="6081713" y="2806700"/>
            <a:ext cx="4778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37981" name="Rectangle 130"/>
          <p:cNvSpPr>
            <a:spLocks noChangeArrowheads="1"/>
          </p:cNvSpPr>
          <p:nvPr/>
        </p:nvSpPr>
        <p:spPr bwMode="auto">
          <a:xfrm>
            <a:off x="5624513" y="2806700"/>
            <a:ext cx="42068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37982" name="Rectangle 131"/>
          <p:cNvSpPr>
            <a:spLocks noChangeArrowheads="1"/>
          </p:cNvSpPr>
          <p:nvPr/>
        </p:nvSpPr>
        <p:spPr bwMode="auto">
          <a:xfrm>
            <a:off x="5091113" y="2806700"/>
            <a:ext cx="4492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37983" name="Rectangle 132"/>
          <p:cNvSpPr>
            <a:spLocks noChangeArrowheads="1"/>
          </p:cNvSpPr>
          <p:nvPr/>
        </p:nvSpPr>
        <p:spPr bwMode="auto">
          <a:xfrm>
            <a:off x="3278188" y="1922463"/>
            <a:ext cx="239712" cy="369887"/>
          </a:xfrm>
          <a:prstGeom prst="rect">
            <a:avLst/>
          </a:prstGeom>
          <a:noFill/>
          <a:ln w="12700">
            <a:noFill/>
            <a:miter lim="800000"/>
            <a:headEnd/>
            <a:tailEnd/>
          </a:ln>
        </p:spPr>
        <p:txBody>
          <a:bodyPr wrap="none" anchor="ctr">
            <a:prstTxWarp prst="textNoShape">
              <a:avLst/>
            </a:prstTxWarp>
          </a:bodyPr>
          <a:lstStyle/>
          <a:p>
            <a:endParaRPr lang="en-US"/>
          </a:p>
        </p:txBody>
      </p:sp>
      <p:sp>
        <p:nvSpPr>
          <p:cNvPr id="37984" name="Rectangle 133"/>
          <p:cNvSpPr>
            <a:spLocks noChangeArrowheads="1"/>
          </p:cNvSpPr>
          <p:nvPr/>
        </p:nvSpPr>
        <p:spPr bwMode="auto">
          <a:xfrm>
            <a:off x="3278188" y="2740025"/>
            <a:ext cx="239712" cy="369888"/>
          </a:xfrm>
          <a:prstGeom prst="rect">
            <a:avLst/>
          </a:prstGeom>
          <a:noFill/>
          <a:ln w="12700">
            <a:noFill/>
            <a:miter lim="800000"/>
            <a:headEnd/>
            <a:tailEnd/>
          </a:ln>
        </p:spPr>
        <p:txBody>
          <a:bodyPr wrap="none" anchor="ctr">
            <a:prstTxWarp prst="textNoShape">
              <a:avLst/>
            </a:prstTxWarp>
          </a:bodyPr>
          <a:lstStyle/>
          <a:p>
            <a:endParaRPr lang="en-US"/>
          </a:p>
        </p:txBody>
      </p:sp>
      <p:sp>
        <p:nvSpPr>
          <p:cNvPr id="37985" name="Rectangle 134"/>
          <p:cNvSpPr>
            <a:spLocks noChangeArrowheads="1"/>
          </p:cNvSpPr>
          <p:nvPr/>
        </p:nvSpPr>
        <p:spPr bwMode="auto">
          <a:xfrm>
            <a:off x="1987550" y="1752600"/>
            <a:ext cx="14414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nPC_sel=+4</a:t>
            </a:r>
          </a:p>
        </p:txBody>
      </p:sp>
      <p:sp>
        <p:nvSpPr>
          <p:cNvPr id="37986" name="Rectangle 135"/>
          <p:cNvSpPr>
            <a:spLocks noChangeArrowheads="1"/>
          </p:cNvSpPr>
          <p:nvPr/>
        </p:nvSpPr>
        <p:spPr bwMode="auto">
          <a:xfrm>
            <a:off x="3825875" y="1770063"/>
            <a:ext cx="1101725" cy="1000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7987" name="Rectangle 136"/>
          <p:cNvSpPr>
            <a:spLocks noChangeArrowheads="1"/>
          </p:cNvSpPr>
          <p:nvPr/>
        </p:nvSpPr>
        <p:spPr bwMode="auto">
          <a:xfrm>
            <a:off x="4002088" y="1739900"/>
            <a:ext cx="717550" cy="100330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instr</a:t>
            </a:r>
          </a:p>
          <a:p>
            <a:pPr algn="ctr"/>
            <a:r>
              <a:rPr lang="en-US" sz="2000" b="1">
                <a:solidFill>
                  <a:schemeClr val="tx1"/>
                </a:solidFill>
                <a:latin typeface="Times" charset="0"/>
              </a:rPr>
              <a:t>fetch</a:t>
            </a:r>
          </a:p>
          <a:p>
            <a:pPr algn="ctr"/>
            <a:r>
              <a:rPr lang="en-US" sz="2000" b="1">
                <a:solidFill>
                  <a:schemeClr val="tx1"/>
                </a:solidFill>
                <a:latin typeface="Times" charset="0"/>
              </a:rPr>
              <a:t>unit</a:t>
            </a:r>
          </a:p>
        </p:txBody>
      </p:sp>
      <p:sp>
        <p:nvSpPr>
          <p:cNvPr id="37988" name="Line 137"/>
          <p:cNvSpPr>
            <a:spLocks noChangeShapeType="1"/>
          </p:cNvSpPr>
          <p:nvPr/>
        </p:nvSpPr>
        <p:spPr bwMode="auto">
          <a:xfrm>
            <a:off x="3429000" y="1981200"/>
            <a:ext cx="3810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89" name="Line 138"/>
          <p:cNvSpPr>
            <a:spLocks noChangeShapeType="1"/>
          </p:cNvSpPr>
          <p:nvPr/>
        </p:nvSpPr>
        <p:spPr bwMode="auto">
          <a:xfrm>
            <a:off x="3429000" y="1981200"/>
            <a:ext cx="3810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90" name="Rectangle 139"/>
          <p:cNvSpPr>
            <a:spLocks noChangeArrowheads="1"/>
          </p:cNvSpPr>
          <p:nvPr/>
        </p:nvSpPr>
        <p:spPr bwMode="auto">
          <a:xfrm>
            <a:off x="3090863" y="22860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7991" name="Line 140"/>
          <p:cNvSpPr>
            <a:spLocks noChangeShapeType="1"/>
          </p:cNvSpPr>
          <p:nvPr/>
        </p:nvSpPr>
        <p:spPr bwMode="auto">
          <a:xfrm flipH="1">
            <a:off x="3581400" y="25146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7992" name="Line 141"/>
          <p:cNvSpPr>
            <a:spLocks noChangeShapeType="1"/>
          </p:cNvSpPr>
          <p:nvPr/>
        </p:nvSpPr>
        <p:spPr bwMode="auto">
          <a:xfrm>
            <a:off x="3810000" y="24384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93" name="Line 142"/>
          <p:cNvSpPr>
            <a:spLocks noChangeShapeType="1"/>
          </p:cNvSpPr>
          <p:nvPr/>
        </p:nvSpPr>
        <p:spPr bwMode="auto">
          <a:xfrm flipH="1">
            <a:off x="3810000" y="25146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7994" name="Freeform 143"/>
          <p:cNvSpPr>
            <a:spLocks/>
          </p:cNvSpPr>
          <p:nvPr/>
        </p:nvSpPr>
        <p:spPr bwMode="auto">
          <a:xfrm>
            <a:off x="4419600" y="2819400"/>
            <a:ext cx="1066800" cy="1066800"/>
          </a:xfrm>
          <a:custGeom>
            <a:avLst/>
            <a:gdLst>
              <a:gd name="T0" fmla="*/ 1066800 w 672"/>
              <a:gd name="T1" fmla="*/ 1066800 h 1008"/>
              <a:gd name="T2" fmla="*/ 1066800 w 672"/>
              <a:gd name="T3" fmla="*/ 660400 h 1008"/>
              <a:gd name="T4" fmla="*/ 0 w 672"/>
              <a:gd name="T5" fmla="*/ 660400 h 1008"/>
              <a:gd name="T6" fmla="*/ 0 w 672"/>
              <a:gd name="T7" fmla="*/ 0 h 1008"/>
              <a:gd name="T8" fmla="*/ 0 60000 65536"/>
              <a:gd name="T9" fmla="*/ 0 60000 65536"/>
              <a:gd name="T10" fmla="*/ 0 60000 65536"/>
              <a:gd name="T11" fmla="*/ 0 60000 65536"/>
              <a:gd name="T12" fmla="*/ 0 w 672"/>
              <a:gd name="T13" fmla="*/ 0 h 1008"/>
              <a:gd name="T14" fmla="*/ 672 w 672"/>
              <a:gd name="T15" fmla="*/ 1008 h 1008"/>
            </a:gdLst>
            <a:ahLst/>
            <a:cxnLst>
              <a:cxn ang="T8">
                <a:pos x="T0" y="T1"/>
              </a:cxn>
              <a:cxn ang="T9">
                <a:pos x="T2" y="T3"/>
              </a:cxn>
              <a:cxn ang="T10">
                <a:pos x="T4" y="T5"/>
              </a:cxn>
              <a:cxn ang="T11">
                <a:pos x="T6" y="T7"/>
              </a:cxn>
            </a:cxnLst>
            <a:rect l="T12" t="T13" r="T14" b="T15"/>
            <a:pathLst>
              <a:path w="672" h="1008">
                <a:moveTo>
                  <a:pt x="672" y="1008"/>
                </a:moveTo>
                <a:lnTo>
                  <a:pt x="672" y="624"/>
                </a:lnTo>
                <a:lnTo>
                  <a:pt x="0" y="62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7995" name="Line 144"/>
          <p:cNvSpPr>
            <a:spLocks noChangeShapeType="1"/>
          </p:cNvSpPr>
          <p:nvPr/>
        </p:nvSpPr>
        <p:spPr bwMode="auto">
          <a:xfrm>
            <a:off x="2743200" y="2743200"/>
            <a:ext cx="0" cy="1524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7996" name="Line 145"/>
          <p:cNvSpPr>
            <a:spLocks noChangeShapeType="1"/>
          </p:cNvSpPr>
          <p:nvPr/>
        </p:nvSpPr>
        <p:spPr bwMode="auto">
          <a:xfrm>
            <a:off x="2590800" y="3200400"/>
            <a:ext cx="0" cy="6096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7997" name="Line 146"/>
          <p:cNvSpPr>
            <a:spLocks noChangeShapeType="1"/>
          </p:cNvSpPr>
          <p:nvPr/>
        </p:nvSpPr>
        <p:spPr bwMode="auto">
          <a:xfrm>
            <a:off x="2971800" y="3505200"/>
            <a:ext cx="0" cy="3048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7998" name="Line 147"/>
          <p:cNvSpPr>
            <a:spLocks noChangeShapeType="1"/>
          </p:cNvSpPr>
          <p:nvPr/>
        </p:nvSpPr>
        <p:spPr bwMode="auto">
          <a:xfrm>
            <a:off x="3581400" y="4114800"/>
            <a:ext cx="16764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7999" name="Line 148"/>
          <p:cNvSpPr>
            <a:spLocks noChangeShapeType="1"/>
          </p:cNvSpPr>
          <p:nvPr/>
        </p:nvSpPr>
        <p:spPr bwMode="auto">
          <a:xfrm>
            <a:off x="2743200" y="5486400"/>
            <a:ext cx="6858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8000" name="Line 149"/>
          <p:cNvSpPr>
            <a:spLocks noChangeShapeType="1"/>
          </p:cNvSpPr>
          <p:nvPr/>
        </p:nvSpPr>
        <p:spPr bwMode="auto">
          <a:xfrm>
            <a:off x="3810000" y="5486400"/>
            <a:ext cx="6858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8001" name="Line 150"/>
          <p:cNvSpPr>
            <a:spLocks noChangeShapeType="1"/>
          </p:cNvSpPr>
          <p:nvPr/>
        </p:nvSpPr>
        <p:spPr bwMode="auto">
          <a:xfrm flipV="1">
            <a:off x="4495800" y="4800600"/>
            <a:ext cx="304800" cy="6858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8002" name="Line 151"/>
          <p:cNvSpPr>
            <a:spLocks noChangeShapeType="1"/>
          </p:cNvSpPr>
          <p:nvPr/>
        </p:nvSpPr>
        <p:spPr bwMode="auto">
          <a:xfrm>
            <a:off x="4800600" y="4800600"/>
            <a:ext cx="5334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38003" name="Freeform 152"/>
          <p:cNvSpPr>
            <a:spLocks/>
          </p:cNvSpPr>
          <p:nvPr/>
        </p:nvSpPr>
        <p:spPr bwMode="auto">
          <a:xfrm>
            <a:off x="5791200" y="4419600"/>
            <a:ext cx="990600" cy="609600"/>
          </a:xfrm>
          <a:custGeom>
            <a:avLst/>
            <a:gdLst>
              <a:gd name="T0" fmla="*/ 0 w 624"/>
              <a:gd name="T1" fmla="*/ 0 h 384"/>
              <a:gd name="T2" fmla="*/ 990600 w 624"/>
              <a:gd name="T3" fmla="*/ 0 h 384"/>
              <a:gd name="T4" fmla="*/ 990600 w 624"/>
              <a:gd name="T5" fmla="*/ 609600 h 384"/>
              <a:gd name="T6" fmla="*/ 0 60000 65536"/>
              <a:gd name="T7" fmla="*/ 0 60000 65536"/>
              <a:gd name="T8" fmla="*/ 0 60000 65536"/>
              <a:gd name="T9" fmla="*/ 0 w 624"/>
              <a:gd name="T10" fmla="*/ 0 h 384"/>
              <a:gd name="T11" fmla="*/ 624 w 624"/>
              <a:gd name="T12" fmla="*/ 384 h 384"/>
            </a:gdLst>
            <a:ahLst/>
            <a:cxnLst>
              <a:cxn ang="T6">
                <a:pos x="T0" y="T1"/>
              </a:cxn>
              <a:cxn ang="T7">
                <a:pos x="T2" y="T3"/>
              </a:cxn>
              <a:cxn ang="T8">
                <a:pos x="T4" y="T5"/>
              </a:cxn>
            </a:cxnLst>
            <a:rect l="T9" t="T10" r="T11" b="T12"/>
            <a:pathLst>
              <a:path w="624" h="384">
                <a:moveTo>
                  <a:pt x="0" y="0"/>
                </a:moveTo>
                <a:lnTo>
                  <a:pt x="624" y="0"/>
                </a:lnTo>
                <a:lnTo>
                  <a:pt x="624" y="384"/>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38004" name="Freeform 153"/>
          <p:cNvSpPr>
            <a:spLocks/>
          </p:cNvSpPr>
          <p:nvPr/>
        </p:nvSpPr>
        <p:spPr bwMode="auto">
          <a:xfrm>
            <a:off x="1600200" y="4267200"/>
            <a:ext cx="6248400" cy="2209800"/>
          </a:xfrm>
          <a:custGeom>
            <a:avLst/>
            <a:gdLst>
              <a:gd name="T0" fmla="*/ 5486400 w 3936"/>
              <a:gd name="T1" fmla="*/ 1295400 h 1392"/>
              <a:gd name="T2" fmla="*/ 5791200 w 3936"/>
              <a:gd name="T3" fmla="*/ 1295400 h 1392"/>
              <a:gd name="T4" fmla="*/ 6096000 w 3936"/>
              <a:gd name="T5" fmla="*/ 762000 h 1392"/>
              <a:gd name="T6" fmla="*/ 6248400 w 3936"/>
              <a:gd name="T7" fmla="*/ 762000 h 1392"/>
              <a:gd name="T8" fmla="*/ 6248400 w 3936"/>
              <a:gd name="T9" fmla="*/ 2209800 h 1392"/>
              <a:gd name="T10" fmla="*/ 0 w 3936"/>
              <a:gd name="T11" fmla="*/ 2209800 h 1392"/>
              <a:gd name="T12" fmla="*/ 0 w 3936"/>
              <a:gd name="T13" fmla="*/ 0 h 1392"/>
              <a:gd name="T14" fmla="*/ 533400 w 3936"/>
              <a:gd name="T15" fmla="*/ 0 h 1392"/>
              <a:gd name="T16" fmla="*/ 0 60000 65536"/>
              <a:gd name="T17" fmla="*/ 0 60000 65536"/>
              <a:gd name="T18" fmla="*/ 0 60000 65536"/>
              <a:gd name="T19" fmla="*/ 0 60000 65536"/>
              <a:gd name="T20" fmla="*/ 0 60000 65536"/>
              <a:gd name="T21" fmla="*/ 0 60000 65536"/>
              <a:gd name="T22" fmla="*/ 0 60000 65536"/>
              <a:gd name="T23" fmla="*/ 0 60000 65536"/>
              <a:gd name="T24" fmla="*/ 0 w 3936"/>
              <a:gd name="T25" fmla="*/ 0 h 1392"/>
              <a:gd name="T26" fmla="*/ 3936 w 3936"/>
              <a:gd name="T27" fmla="*/ 1392 h 13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936" h="1392">
                <a:moveTo>
                  <a:pt x="3456" y="816"/>
                </a:moveTo>
                <a:lnTo>
                  <a:pt x="3648" y="816"/>
                </a:lnTo>
                <a:lnTo>
                  <a:pt x="3840" y="480"/>
                </a:lnTo>
                <a:lnTo>
                  <a:pt x="3936" y="480"/>
                </a:lnTo>
                <a:lnTo>
                  <a:pt x="3936" y="1392"/>
                </a:lnTo>
                <a:lnTo>
                  <a:pt x="0" y="1392"/>
                </a:lnTo>
                <a:lnTo>
                  <a:pt x="0" y="0"/>
                </a:lnTo>
                <a:lnTo>
                  <a:pt x="336" y="0"/>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38005" name="Oval 154"/>
          <p:cNvSpPr>
            <a:spLocks noChangeArrowheads="1"/>
          </p:cNvSpPr>
          <p:nvPr/>
        </p:nvSpPr>
        <p:spPr bwMode="auto">
          <a:xfrm>
            <a:off x="5308600" y="28448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38006" name="Oval 155"/>
          <p:cNvSpPr>
            <a:spLocks noChangeArrowheads="1"/>
          </p:cNvSpPr>
          <p:nvPr/>
        </p:nvSpPr>
        <p:spPr bwMode="auto">
          <a:xfrm>
            <a:off x="6375400" y="30988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38007" name="Oval 156"/>
          <p:cNvSpPr>
            <a:spLocks noChangeArrowheads="1"/>
          </p:cNvSpPr>
          <p:nvPr/>
        </p:nvSpPr>
        <p:spPr bwMode="auto">
          <a:xfrm>
            <a:off x="2082800" y="58674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2819400" y="6248400"/>
            <a:ext cx="2971800" cy="609600"/>
          </a:xfrm>
          <a:prstGeom prst="rect">
            <a:avLst/>
          </a:prstGeom>
          <a:solidFill>
            <a:schemeClr val="bg1"/>
          </a:solidFill>
          <a:ln w="12700">
            <a:noFill/>
            <a:miter lim="800000"/>
            <a:headEnd/>
            <a:tailEnd/>
          </a:ln>
        </p:spPr>
        <p:txBody>
          <a:bodyPr wrap="none" anchor="ctr">
            <a:prstTxWarp prst="textNoShape">
              <a:avLst/>
            </a:prstTxWarp>
          </a:bodyPr>
          <a:lstStyle/>
          <a:p>
            <a:endParaRPr lang="en-US"/>
          </a:p>
        </p:txBody>
      </p:sp>
      <p:sp>
        <p:nvSpPr>
          <p:cNvPr id="39939" name="Rectangle 3"/>
          <p:cNvSpPr>
            <a:spLocks noGrp="1" noChangeArrowheads="1"/>
          </p:cNvSpPr>
          <p:nvPr>
            <p:ph type="title"/>
          </p:nvPr>
        </p:nvSpPr>
        <p:spPr>
          <a:xfrm>
            <a:off x="800100" y="228600"/>
            <a:ext cx="8007350" cy="474663"/>
          </a:xfrm>
          <a:noFill/>
        </p:spPr>
        <p:txBody>
          <a:bodyPr/>
          <a:lstStyle/>
          <a:p>
            <a:r>
              <a:rPr lang="en-US"/>
              <a:t>The Single Cycle Datapath during Store?</a:t>
            </a:r>
          </a:p>
        </p:txBody>
      </p:sp>
      <p:grpSp>
        <p:nvGrpSpPr>
          <p:cNvPr id="39940" name="Group 4"/>
          <p:cNvGrpSpPr>
            <a:grpSpLocks/>
          </p:cNvGrpSpPr>
          <p:nvPr/>
        </p:nvGrpSpPr>
        <p:grpSpPr bwMode="auto">
          <a:xfrm>
            <a:off x="1743075" y="603250"/>
            <a:ext cx="5949950" cy="638175"/>
            <a:chOff x="1098" y="380"/>
            <a:chExt cx="3748" cy="402"/>
          </a:xfrm>
        </p:grpSpPr>
        <p:sp>
          <p:nvSpPr>
            <p:cNvPr id="40064" name="Rectangle 5"/>
            <p:cNvSpPr>
              <a:spLocks noChangeArrowheads="1"/>
            </p:cNvSpPr>
            <p:nvPr/>
          </p:nvSpPr>
          <p:spPr bwMode="auto">
            <a:xfrm>
              <a:off x="1167" y="58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0065" name="Group 6"/>
            <p:cNvGrpSpPr>
              <a:grpSpLocks/>
            </p:cNvGrpSpPr>
            <p:nvPr/>
          </p:nvGrpSpPr>
          <p:grpSpPr bwMode="auto">
            <a:xfrm>
              <a:off x="1163" y="572"/>
              <a:ext cx="624" cy="210"/>
              <a:chOff x="1163" y="572"/>
              <a:chExt cx="624" cy="210"/>
            </a:xfrm>
          </p:grpSpPr>
          <p:sp>
            <p:nvSpPr>
              <p:cNvPr id="40079" name="Rectangle 7"/>
              <p:cNvSpPr>
                <a:spLocks noChangeArrowheads="1"/>
              </p:cNvSpPr>
              <p:nvPr/>
            </p:nvSpPr>
            <p:spPr bwMode="auto">
              <a:xfrm>
                <a:off x="1163" y="58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080" name="Rectangle 8"/>
              <p:cNvSpPr>
                <a:spLocks noChangeArrowheads="1"/>
              </p:cNvSpPr>
              <p:nvPr/>
            </p:nvSpPr>
            <p:spPr bwMode="auto">
              <a:xfrm>
                <a:off x="1341" y="572"/>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40066" name="Group 9"/>
            <p:cNvGrpSpPr>
              <a:grpSpLocks/>
            </p:cNvGrpSpPr>
            <p:nvPr/>
          </p:nvGrpSpPr>
          <p:grpSpPr bwMode="auto">
            <a:xfrm>
              <a:off x="1795" y="572"/>
              <a:ext cx="580" cy="210"/>
              <a:chOff x="1795" y="572"/>
              <a:chExt cx="580" cy="210"/>
            </a:xfrm>
          </p:grpSpPr>
          <p:sp>
            <p:nvSpPr>
              <p:cNvPr id="40077" name="Rectangle 10"/>
              <p:cNvSpPr>
                <a:spLocks noChangeArrowheads="1"/>
              </p:cNvSpPr>
              <p:nvPr/>
            </p:nvSpPr>
            <p:spPr bwMode="auto">
              <a:xfrm>
                <a:off x="1795" y="58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078" name="Rectangle 11"/>
              <p:cNvSpPr>
                <a:spLocks noChangeArrowheads="1"/>
              </p:cNvSpPr>
              <p:nvPr/>
            </p:nvSpPr>
            <p:spPr bwMode="auto">
              <a:xfrm>
                <a:off x="1956" y="572"/>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40067" name="Group 12"/>
            <p:cNvGrpSpPr>
              <a:grpSpLocks/>
            </p:cNvGrpSpPr>
            <p:nvPr/>
          </p:nvGrpSpPr>
          <p:grpSpPr bwMode="auto">
            <a:xfrm>
              <a:off x="2383" y="572"/>
              <a:ext cx="579" cy="210"/>
              <a:chOff x="2383" y="572"/>
              <a:chExt cx="579" cy="210"/>
            </a:xfrm>
          </p:grpSpPr>
          <p:sp>
            <p:nvSpPr>
              <p:cNvPr id="40075" name="Rectangle 13"/>
              <p:cNvSpPr>
                <a:spLocks noChangeArrowheads="1"/>
              </p:cNvSpPr>
              <p:nvPr/>
            </p:nvSpPr>
            <p:spPr bwMode="auto">
              <a:xfrm>
                <a:off x="2383" y="58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076" name="Rectangle 14"/>
              <p:cNvSpPr>
                <a:spLocks noChangeArrowheads="1"/>
              </p:cNvSpPr>
              <p:nvPr/>
            </p:nvSpPr>
            <p:spPr bwMode="auto">
              <a:xfrm>
                <a:off x="2543" y="572"/>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40068" name="Rectangle 15"/>
            <p:cNvSpPr>
              <a:spLocks noChangeArrowheads="1"/>
            </p:cNvSpPr>
            <p:nvPr/>
          </p:nvSpPr>
          <p:spPr bwMode="auto">
            <a:xfrm>
              <a:off x="2970" y="58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069" name="Rectangle 16"/>
            <p:cNvSpPr>
              <a:spLocks noChangeArrowheads="1"/>
            </p:cNvSpPr>
            <p:nvPr/>
          </p:nvSpPr>
          <p:spPr bwMode="auto">
            <a:xfrm>
              <a:off x="3469" y="572"/>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40070" name="Rectangle 17"/>
            <p:cNvSpPr>
              <a:spLocks noChangeArrowheads="1"/>
            </p:cNvSpPr>
            <p:nvPr/>
          </p:nvSpPr>
          <p:spPr bwMode="auto">
            <a:xfrm>
              <a:off x="4668" y="38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0071" name="Rectangle 18"/>
            <p:cNvSpPr>
              <a:spLocks noChangeArrowheads="1"/>
            </p:cNvSpPr>
            <p:nvPr/>
          </p:nvSpPr>
          <p:spPr bwMode="auto">
            <a:xfrm>
              <a:off x="2770"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40072" name="Rectangle 19"/>
            <p:cNvSpPr>
              <a:spLocks noChangeArrowheads="1"/>
            </p:cNvSpPr>
            <p:nvPr/>
          </p:nvSpPr>
          <p:spPr bwMode="auto">
            <a:xfrm>
              <a:off x="2182"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40073" name="Rectangle 20"/>
            <p:cNvSpPr>
              <a:spLocks noChangeArrowheads="1"/>
            </p:cNvSpPr>
            <p:nvPr/>
          </p:nvSpPr>
          <p:spPr bwMode="auto">
            <a:xfrm>
              <a:off x="1594"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40074" name="Rectangle 21"/>
            <p:cNvSpPr>
              <a:spLocks noChangeArrowheads="1"/>
            </p:cNvSpPr>
            <p:nvPr/>
          </p:nvSpPr>
          <p:spPr bwMode="auto">
            <a:xfrm>
              <a:off x="1098"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grpSp>
      <p:sp>
        <p:nvSpPr>
          <p:cNvPr id="39941" name="Rectangle 22"/>
          <p:cNvSpPr>
            <a:spLocks noGrp="1" noChangeArrowheads="1"/>
          </p:cNvSpPr>
          <p:nvPr>
            <p:ph type="body" idx="1"/>
          </p:nvPr>
        </p:nvSpPr>
        <p:spPr>
          <a:xfrm>
            <a:off x="304800" y="1295400"/>
            <a:ext cx="8382000" cy="371475"/>
          </a:xfrm>
          <a:noFill/>
        </p:spPr>
        <p:txBody>
          <a:bodyPr/>
          <a:lstStyle/>
          <a:p>
            <a:r>
              <a:rPr lang="en-US" sz="2800"/>
              <a:t>Data Memory {R[rs] + SignExt[imm16]}  =  R[rt]</a:t>
            </a:r>
          </a:p>
        </p:txBody>
      </p:sp>
      <p:sp>
        <p:nvSpPr>
          <p:cNvPr id="39942" name="Rectangle 23"/>
          <p:cNvSpPr>
            <a:spLocks noChangeArrowheads="1"/>
          </p:cNvSpPr>
          <p:nvPr/>
        </p:nvSpPr>
        <p:spPr bwMode="auto">
          <a:xfrm>
            <a:off x="5867400" y="40386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9943" name="Rectangle 24"/>
          <p:cNvSpPr>
            <a:spLocks noChangeArrowheads="1"/>
          </p:cNvSpPr>
          <p:nvPr/>
        </p:nvSpPr>
        <p:spPr bwMode="auto">
          <a:xfrm>
            <a:off x="5257800" y="3048000"/>
            <a:ext cx="1752600"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p>
        </p:txBody>
      </p:sp>
      <p:sp>
        <p:nvSpPr>
          <p:cNvPr id="39944" name="Rectangle 25"/>
          <p:cNvSpPr>
            <a:spLocks noChangeArrowheads="1"/>
          </p:cNvSpPr>
          <p:nvPr/>
        </p:nvSpPr>
        <p:spPr bwMode="auto">
          <a:xfrm>
            <a:off x="1981200" y="48006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9945" name="Rectangle 26"/>
          <p:cNvSpPr>
            <a:spLocks noChangeArrowheads="1"/>
          </p:cNvSpPr>
          <p:nvPr/>
        </p:nvSpPr>
        <p:spPr bwMode="auto">
          <a:xfrm>
            <a:off x="1436688" y="38957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39946" name="Rectangle 27"/>
          <p:cNvSpPr>
            <a:spLocks noChangeArrowheads="1"/>
          </p:cNvSpPr>
          <p:nvPr/>
        </p:nvSpPr>
        <p:spPr bwMode="auto">
          <a:xfrm>
            <a:off x="1371600" y="3200400"/>
            <a:ext cx="1057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a:t>
            </a:r>
          </a:p>
        </p:txBody>
      </p:sp>
      <p:sp>
        <p:nvSpPr>
          <p:cNvPr id="39947" name="Line 28"/>
          <p:cNvSpPr>
            <a:spLocks noChangeShapeType="1"/>
          </p:cNvSpPr>
          <p:nvPr/>
        </p:nvSpPr>
        <p:spPr bwMode="auto">
          <a:xfrm flipH="1">
            <a:off x="1746250" y="42148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9948" name="Rectangle 29"/>
          <p:cNvSpPr>
            <a:spLocks noChangeArrowheads="1"/>
          </p:cNvSpPr>
          <p:nvPr/>
        </p:nvSpPr>
        <p:spPr bwMode="auto">
          <a:xfrm>
            <a:off x="1598613" y="4314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9949" name="Line 30"/>
          <p:cNvSpPr>
            <a:spLocks noChangeShapeType="1"/>
          </p:cNvSpPr>
          <p:nvPr/>
        </p:nvSpPr>
        <p:spPr bwMode="auto">
          <a:xfrm flipH="1">
            <a:off x="4572000" y="40386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9950" name="Rectangle 31"/>
          <p:cNvSpPr>
            <a:spLocks noChangeArrowheads="1"/>
          </p:cNvSpPr>
          <p:nvPr/>
        </p:nvSpPr>
        <p:spPr bwMode="auto">
          <a:xfrm>
            <a:off x="4419600" y="3733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9951" name="Rectangle 32"/>
          <p:cNvSpPr>
            <a:spLocks noChangeArrowheads="1"/>
          </p:cNvSpPr>
          <p:nvPr/>
        </p:nvSpPr>
        <p:spPr bwMode="auto">
          <a:xfrm>
            <a:off x="3625850" y="37338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39952" name="Line 33"/>
          <p:cNvSpPr>
            <a:spLocks noChangeShapeType="1"/>
          </p:cNvSpPr>
          <p:nvPr/>
        </p:nvSpPr>
        <p:spPr bwMode="auto">
          <a:xfrm flipV="1">
            <a:off x="3886200" y="4572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9953" name="Rectangle 34"/>
          <p:cNvSpPr>
            <a:spLocks noChangeArrowheads="1"/>
          </p:cNvSpPr>
          <p:nvPr/>
        </p:nvSpPr>
        <p:spPr bwMode="auto">
          <a:xfrm>
            <a:off x="3730625" y="4695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9954" name="Rectangle 35"/>
          <p:cNvSpPr>
            <a:spLocks noChangeArrowheads="1"/>
          </p:cNvSpPr>
          <p:nvPr/>
        </p:nvSpPr>
        <p:spPr bwMode="auto">
          <a:xfrm>
            <a:off x="3657600" y="42672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39955" name="Line 36"/>
          <p:cNvSpPr>
            <a:spLocks noChangeShapeType="1"/>
          </p:cNvSpPr>
          <p:nvPr/>
        </p:nvSpPr>
        <p:spPr bwMode="auto">
          <a:xfrm flipV="1">
            <a:off x="32766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9956" name="Line 37"/>
          <p:cNvSpPr>
            <a:spLocks noChangeShapeType="1"/>
          </p:cNvSpPr>
          <p:nvPr/>
        </p:nvSpPr>
        <p:spPr bwMode="auto">
          <a:xfrm flipV="1">
            <a:off x="2527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9957" name="Rectangle 38"/>
          <p:cNvSpPr>
            <a:spLocks noChangeArrowheads="1"/>
          </p:cNvSpPr>
          <p:nvPr/>
        </p:nvSpPr>
        <p:spPr bwMode="auto">
          <a:xfrm>
            <a:off x="2384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9958" name="Line 39"/>
          <p:cNvSpPr>
            <a:spLocks noChangeShapeType="1"/>
          </p:cNvSpPr>
          <p:nvPr/>
        </p:nvSpPr>
        <p:spPr bwMode="auto">
          <a:xfrm flipV="1">
            <a:off x="2908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9959" name="Rectangle 40"/>
          <p:cNvSpPr>
            <a:spLocks noChangeArrowheads="1"/>
          </p:cNvSpPr>
          <p:nvPr/>
        </p:nvSpPr>
        <p:spPr bwMode="auto">
          <a:xfrm>
            <a:off x="2743200"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9960" name="Rectangle 41"/>
          <p:cNvSpPr>
            <a:spLocks noChangeArrowheads="1"/>
          </p:cNvSpPr>
          <p:nvPr/>
        </p:nvSpPr>
        <p:spPr bwMode="auto">
          <a:xfrm>
            <a:off x="2322513" y="38052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39961" name="Rectangle 42"/>
          <p:cNvSpPr>
            <a:spLocks noChangeArrowheads="1"/>
          </p:cNvSpPr>
          <p:nvPr/>
        </p:nvSpPr>
        <p:spPr bwMode="auto">
          <a:xfrm>
            <a:off x="2779713" y="38052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39962" name="Rectangle 43"/>
          <p:cNvSpPr>
            <a:spLocks noChangeArrowheads="1"/>
          </p:cNvSpPr>
          <p:nvPr/>
        </p:nvSpPr>
        <p:spPr bwMode="auto">
          <a:xfrm>
            <a:off x="3160713" y="38052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39963" name="Rectangle 44"/>
          <p:cNvSpPr>
            <a:spLocks noChangeArrowheads="1"/>
          </p:cNvSpPr>
          <p:nvPr/>
        </p:nvSpPr>
        <p:spPr bwMode="auto">
          <a:xfrm>
            <a:off x="2322513" y="41910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39964" name="Rectangle 45"/>
          <p:cNvSpPr>
            <a:spLocks noChangeArrowheads="1"/>
          </p:cNvSpPr>
          <p:nvPr/>
        </p:nvSpPr>
        <p:spPr bwMode="auto">
          <a:xfrm>
            <a:off x="2743200" y="32004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39965" name="Rectangle 46"/>
          <p:cNvSpPr>
            <a:spLocks noChangeArrowheads="1"/>
          </p:cNvSpPr>
          <p:nvPr/>
        </p:nvSpPr>
        <p:spPr bwMode="auto">
          <a:xfrm>
            <a:off x="2574925" y="2438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39966" name="Rectangle 47"/>
          <p:cNvSpPr>
            <a:spLocks noChangeArrowheads="1"/>
          </p:cNvSpPr>
          <p:nvPr/>
        </p:nvSpPr>
        <p:spPr bwMode="auto">
          <a:xfrm>
            <a:off x="3124200" y="3200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39967" name="Rectangle 48"/>
          <p:cNvSpPr>
            <a:spLocks noChangeArrowheads="1"/>
          </p:cNvSpPr>
          <p:nvPr/>
        </p:nvSpPr>
        <p:spPr bwMode="auto">
          <a:xfrm>
            <a:off x="2143125" y="24384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39968" name="Rectangle 49"/>
          <p:cNvSpPr>
            <a:spLocks noChangeArrowheads="1"/>
          </p:cNvSpPr>
          <p:nvPr/>
        </p:nvSpPr>
        <p:spPr bwMode="auto">
          <a:xfrm>
            <a:off x="1419225" y="2133600"/>
            <a:ext cx="1085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a:t>
            </a:r>
          </a:p>
        </p:txBody>
      </p:sp>
      <p:grpSp>
        <p:nvGrpSpPr>
          <p:cNvPr id="39969" name="Group 50"/>
          <p:cNvGrpSpPr>
            <a:grpSpLocks/>
          </p:cNvGrpSpPr>
          <p:nvPr/>
        </p:nvGrpSpPr>
        <p:grpSpPr bwMode="auto">
          <a:xfrm>
            <a:off x="3454400" y="5046663"/>
            <a:ext cx="376238" cy="1082675"/>
            <a:chOff x="2848" y="3083"/>
            <a:chExt cx="237" cy="682"/>
          </a:xfrm>
        </p:grpSpPr>
        <p:sp>
          <p:nvSpPr>
            <p:cNvPr id="40062" name="Rectangle 51"/>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0063" name="Rectangle 52"/>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39970" name="Rectangle 53"/>
          <p:cNvSpPr>
            <a:spLocks noChangeArrowheads="1"/>
          </p:cNvSpPr>
          <p:nvPr/>
        </p:nvSpPr>
        <p:spPr bwMode="auto">
          <a:xfrm>
            <a:off x="3962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9971" name="Line 54"/>
          <p:cNvSpPr>
            <a:spLocks noChangeShapeType="1"/>
          </p:cNvSpPr>
          <p:nvPr/>
        </p:nvSpPr>
        <p:spPr bwMode="auto">
          <a:xfrm flipH="1">
            <a:off x="4114800" y="54324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9972" name="Line 55"/>
          <p:cNvSpPr>
            <a:spLocks noChangeShapeType="1"/>
          </p:cNvSpPr>
          <p:nvPr/>
        </p:nvSpPr>
        <p:spPr bwMode="auto">
          <a:xfrm flipH="1">
            <a:off x="3035300" y="5434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9973" name="Rectangle 56"/>
          <p:cNvSpPr>
            <a:spLocks noChangeArrowheads="1"/>
          </p:cNvSpPr>
          <p:nvPr/>
        </p:nvSpPr>
        <p:spPr bwMode="auto">
          <a:xfrm>
            <a:off x="2819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39974" name="Rectangle 57"/>
          <p:cNvSpPr>
            <a:spLocks noChangeArrowheads="1"/>
          </p:cNvSpPr>
          <p:nvPr/>
        </p:nvSpPr>
        <p:spPr bwMode="auto">
          <a:xfrm>
            <a:off x="1905000" y="52578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39975" name="Rectangle 58"/>
          <p:cNvSpPr>
            <a:spLocks noChangeArrowheads="1"/>
          </p:cNvSpPr>
          <p:nvPr/>
        </p:nvSpPr>
        <p:spPr bwMode="auto">
          <a:xfrm>
            <a:off x="4038600" y="59436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a:t>
            </a:r>
          </a:p>
        </p:txBody>
      </p:sp>
      <p:sp>
        <p:nvSpPr>
          <p:cNvPr id="39976" name="Rectangle 59"/>
          <p:cNvSpPr>
            <a:spLocks noChangeArrowheads="1"/>
          </p:cNvSpPr>
          <p:nvPr/>
        </p:nvSpPr>
        <p:spPr bwMode="auto">
          <a:xfrm>
            <a:off x="2514600" y="6019800"/>
            <a:ext cx="9874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a:t>
            </a:r>
          </a:p>
        </p:txBody>
      </p:sp>
      <p:sp>
        <p:nvSpPr>
          <p:cNvPr id="39977" name="Line 60"/>
          <p:cNvSpPr>
            <a:spLocks noChangeShapeType="1"/>
          </p:cNvSpPr>
          <p:nvPr/>
        </p:nvSpPr>
        <p:spPr bwMode="auto">
          <a:xfrm flipV="1">
            <a:off x="7543800" y="3657600"/>
            <a:ext cx="0" cy="6445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39978" name="Rectangle 61"/>
          <p:cNvSpPr>
            <a:spLocks noChangeArrowheads="1"/>
          </p:cNvSpPr>
          <p:nvPr/>
        </p:nvSpPr>
        <p:spPr bwMode="auto">
          <a:xfrm>
            <a:off x="6400800" y="3276600"/>
            <a:ext cx="1466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a:t>
            </a:r>
          </a:p>
        </p:txBody>
      </p:sp>
      <p:sp>
        <p:nvSpPr>
          <p:cNvPr id="39979" name="Rectangle 62"/>
          <p:cNvSpPr>
            <a:spLocks noChangeArrowheads="1"/>
          </p:cNvSpPr>
          <p:nvPr/>
        </p:nvSpPr>
        <p:spPr bwMode="auto">
          <a:xfrm>
            <a:off x="5224463" y="57912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9980" name="Rectangle 63"/>
          <p:cNvSpPr>
            <a:spLocks noChangeArrowheads="1"/>
          </p:cNvSpPr>
          <p:nvPr/>
        </p:nvSpPr>
        <p:spPr bwMode="auto">
          <a:xfrm>
            <a:off x="4953000" y="52578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39981" name="Line 64"/>
          <p:cNvSpPr>
            <a:spLocks noChangeShapeType="1"/>
          </p:cNvSpPr>
          <p:nvPr/>
        </p:nvSpPr>
        <p:spPr bwMode="auto">
          <a:xfrm flipH="1">
            <a:off x="5086350" y="51895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9982" name="Rectangle 65"/>
          <p:cNvSpPr>
            <a:spLocks noChangeArrowheads="1"/>
          </p:cNvSpPr>
          <p:nvPr/>
        </p:nvSpPr>
        <p:spPr bwMode="auto">
          <a:xfrm>
            <a:off x="5116513" y="49657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9983" name="Line 66"/>
          <p:cNvSpPr>
            <a:spLocks noChangeShapeType="1"/>
          </p:cNvSpPr>
          <p:nvPr/>
        </p:nvSpPr>
        <p:spPr bwMode="auto">
          <a:xfrm flipV="1">
            <a:off x="6235700" y="4038600"/>
            <a:ext cx="12700" cy="10080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39984" name="Rectangle 67"/>
          <p:cNvSpPr>
            <a:spLocks noChangeArrowheads="1"/>
          </p:cNvSpPr>
          <p:nvPr/>
        </p:nvSpPr>
        <p:spPr bwMode="auto">
          <a:xfrm>
            <a:off x="5943600" y="36576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a:t>
            </a:r>
          </a:p>
        </p:txBody>
      </p:sp>
      <p:sp>
        <p:nvSpPr>
          <p:cNvPr id="39985" name="Rectangle 68"/>
          <p:cNvSpPr>
            <a:spLocks noChangeArrowheads="1"/>
          </p:cNvSpPr>
          <p:nvPr/>
        </p:nvSpPr>
        <p:spPr bwMode="auto">
          <a:xfrm>
            <a:off x="4495800" y="3124200"/>
            <a:ext cx="617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zero</a:t>
            </a:r>
          </a:p>
        </p:txBody>
      </p:sp>
      <p:grpSp>
        <p:nvGrpSpPr>
          <p:cNvPr id="39986" name="Group 69"/>
          <p:cNvGrpSpPr>
            <a:grpSpLocks/>
          </p:cNvGrpSpPr>
          <p:nvPr/>
        </p:nvGrpSpPr>
        <p:grpSpPr bwMode="auto">
          <a:xfrm>
            <a:off x="2133600" y="2867025"/>
            <a:ext cx="838200" cy="333375"/>
            <a:chOff x="2640" y="1422"/>
            <a:chExt cx="528" cy="210"/>
          </a:xfrm>
        </p:grpSpPr>
        <p:sp>
          <p:nvSpPr>
            <p:cNvPr id="40059" name="Rectangle 70"/>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0060" name="Rectangle 71"/>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0061" name="Freeform 72"/>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39987" name="Rectangle 73"/>
          <p:cNvSpPr>
            <a:spLocks noChangeArrowheads="1"/>
          </p:cNvSpPr>
          <p:nvPr/>
        </p:nvSpPr>
        <p:spPr bwMode="auto">
          <a:xfrm>
            <a:off x="2133600" y="38100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39988" name="Group 74"/>
          <p:cNvGrpSpPr>
            <a:grpSpLocks/>
          </p:cNvGrpSpPr>
          <p:nvPr/>
        </p:nvGrpSpPr>
        <p:grpSpPr bwMode="auto">
          <a:xfrm>
            <a:off x="4441825" y="4419600"/>
            <a:ext cx="358775" cy="1219200"/>
            <a:chOff x="3518" y="2640"/>
            <a:chExt cx="226" cy="768"/>
          </a:xfrm>
        </p:grpSpPr>
        <p:sp>
          <p:nvSpPr>
            <p:cNvPr id="40056" name="Rectangle 75"/>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0057" name="Rectangle 76"/>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0058" name="Freeform 77"/>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9989" name="Group 78"/>
          <p:cNvGrpSpPr>
            <a:grpSpLocks/>
          </p:cNvGrpSpPr>
          <p:nvPr/>
        </p:nvGrpSpPr>
        <p:grpSpPr bwMode="auto">
          <a:xfrm>
            <a:off x="5305425" y="3810000"/>
            <a:ext cx="485775" cy="1143000"/>
            <a:chOff x="4009" y="2304"/>
            <a:chExt cx="306" cy="720"/>
          </a:xfrm>
        </p:grpSpPr>
        <p:sp>
          <p:nvSpPr>
            <p:cNvPr id="40053" name="Rectangle 79"/>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40054" name="Rectangle 80"/>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40055" name="Freeform 81"/>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9990" name="Group 82"/>
          <p:cNvGrpSpPr>
            <a:grpSpLocks/>
          </p:cNvGrpSpPr>
          <p:nvPr/>
        </p:nvGrpSpPr>
        <p:grpSpPr bwMode="auto">
          <a:xfrm>
            <a:off x="7337425" y="4191000"/>
            <a:ext cx="358775" cy="1600200"/>
            <a:chOff x="5294" y="2544"/>
            <a:chExt cx="226" cy="1008"/>
          </a:xfrm>
        </p:grpSpPr>
        <p:sp>
          <p:nvSpPr>
            <p:cNvPr id="40050" name="Rectangle 83"/>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0051" name="Rectangle 84"/>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0052" name="Freeform 85"/>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9991" name="Group 86"/>
          <p:cNvGrpSpPr>
            <a:grpSpLocks/>
          </p:cNvGrpSpPr>
          <p:nvPr/>
        </p:nvGrpSpPr>
        <p:grpSpPr bwMode="auto">
          <a:xfrm>
            <a:off x="5915025" y="5000625"/>
            <a:ext cx="1146175" cy="1181100"/>
            <a:chOff x="4398" y="3054"/>
            <a:chExt cx="722" cy="744"/>
          </a:xfrm>
        </p:grpSpPr>
        <p:sp>
          <p:nvSpPr>
            <p:cNvPr id="40044" name="Rectangle 87"/>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0045" name="Rectangle 88"/>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40046" name="Rectangle 89"/>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40047" name="Rectangle 90"/>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40048" name="Line 91"/>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0049" name="Line 92"/>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39992" name="Line 93"/>
          <p:cNvSpPr>
            <a:spLocks noChangeShapeType="1"/>
          </p:cNvSpPr>
          <p:nvPr/>
        </p:nvSpPr>
        <p:spPr bwMode="auto">
          <a:xfrm>
            <a:off x="2362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9993" name="Line 94"/>
          <p:cNvSpPr>
            <a:spLocks noChangeShapeType="1"/>
          </p:cNvSpPr>
          <p:nvPr/>
        </p:nvSpPr>
        <p:spPr bwMode="auto">
          <a:xfrm>
            <a:off x="2743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9994" name="Freeform 95"/>
          <p:cNvSpPr>
            <a:spLocks/>
          </p:cNvSpPr>
          <p:nvPr/>
        </p:nvSpPr>
        <p:spPr bwMode="auto">
          <a:xfrm>
            <a:off x="1828800" y="25146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9995" name="Line 96"/>
          <p:cNvSpPr>
            <a:spLocks noChangeShapeType="1"/>
          </p:cNvSpPr>
          <p:nvPr/>
        </p:nvSpPr>
        <p:spPr bwMode="auto">
          <a:xfrm>
            <a:off x="2286000" y="35814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9996" name="Line 97"/>
          <p:cNvSpPr>
            <a:spLocks noChangeShapeType="1"/>
          </p:cNvSpPr>
          <p:nvPr/>
        </p:nvSpPr>
        <p:spPr bwMode="auto">
          <a:xfrm>
            <a:off x="2590800" y="32004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9997" name="Line 98"/>
          <p:cNvSpPr>
            <a:spLocks noChangeShapeType="1"/>
          </p:cNvSpPr>
          <p:nvPr/>
        </p:nvSpPr>
        <p:spPr bwMode="auto">
          <a:xfrm>
            <a:off x="2971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9998" name="Line 99"/>
          <p:cNvSpPr>
            <a:spLocks noChangeShapeType="1"/>
          </p:cNvSpPr>
          <p:nvPr/>
        </p:nvSpPr>
        <p:spPr bwMode="auto">
          <a:xfrm>
            <a:off x="3352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9999" name="Rectangle 100"/>
          <p:cNvSpPr>
            <a:spLocks noChangeArrowheads="1"/>
          </p:cNvSpPr>
          <p:nvPr/>
        </p:nvSpPr>
        <p:spPr bwMode="auto">
          <a:xfrm>
            <a:off x="3146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40000" name="Line 101"/>
          <p:cNvSpPr>
            <a:spLocks noChangeShapeType="1"/>
          </p:cNvSpPr>
          <p:nvPr/>
        </p:nvSpPr>
        <p:spPr bwMode="auto">
          <a:xfrm>
            <a:off x="3581400" y="41148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01" name="Line 102"/>
          <p:cNvSpPr>
            <a:spLocks noChangeShapeType="1"/>
          </p:cNvSpPr>
          <p:nvPr/>
        </p:nvSpPr>
        <p:spPr bwMode="auto">
          <a:xfrm>
            <a:off x="5638800" y="3505200"/>
            <a:ext cx="0" cy="4953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02" name="Line 103"/>
          <p:cNvSpPr>
            <a:spLocks noChangeShapeType="1"/>
          </p:cNvSpPr>
          <p:nvPr/>
        </p:nvSpPr>
        <p:spPr bwMode="auto">
          <a:xfrm>
            <a:off x="3581400" y="46482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03" name="Line 104"/>
          <p:cNvSpPr>
            <a:spLocks noChangeShapeType="1"/>
          </p:cNvSpPr>
          <p:nvPr/>
        </p:nvSpPr>
        <p:spPr bwMode="auto">
          <a:xfrm>
            <a:off x="4800600" y="48006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04" name="Freeform 105"/>
          <p:cNvSpPr>
            <a:spLocks/>
          </p:cNvSpPr>
          <p:nvPr/>
        </p:nvSpPr>
        <p:spPr bwMode="auto">
          <a:xfrm>
            <a:off x="4114800" y="46482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05" name="Line 106"/>
          <p:cNvSpPr>
            <a:spLocks noChangeShapeType="1"/>
          </p:cNvSpPr>
          <p:nvPr/>
        </p:nvSpPr>
        <p:spPr bwMode="auto">
          <a:xfrm>
            <a:off x="38100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06" name="Line 107"/>
          <p:cNvSpPr>
            <a:spLocks noChangeShapeType="1"/>
          </p:cNvSpPr>
          <p:nvPr/>
        </p:nvSpPr>
        <p:spPr bwMode="auto">
          <a:xfrm>
            <a:off x="27432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07" name="Line 108"/>
          <p:cNvSpPr>
            <a:spLocks noChangeShapeType="1"/>
          </p:cNvSpPr>
          <p:nvPr/>
        </p:nvSpPr>
        <p:spPr bwMode="auto">
          <a:xfrm flipH="1">
            <a:off x="23622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0008" name="Line 109"/>
          <p:cNvSpPr>
            <a:spLocks noChangeShapeType="1"/>
          </p:cNvSpPr>
          <p:nvPr/>
        </p:nvSpPr>
        <p:spPr bwMode="auto">
          <a:xfrm>
            <a:off x="24384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0009" name="Line 110"/>
          <p:cNvSpPr>
            <a:spLocks noChangeShapeType="1"/>
          </p:cNvSpPr>
          <p:nvPr/>
        </p:nvSpPr>
        <p:spPr bwMode="auto">
          <a:xfrm>
            <a:off x="2438400" y="4800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0010" name="Line 111"/>
          <p:cNvSpPr>
            <a:spLocks noChangeShapeType="1"/>
          </p:cNvSpPr>
          <p:nvPr/>
        </p:nvSpPr>
        <p:spPr bwMode="auto">
          <a:xfrm flipV="1">
            <a:off x="36576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11" name="Line 112"/>
          <p:cNvSpPr>
            <a:spLocks noChangeShapeType="1"/>
          </p:cNvSpPr>
          <p:nvPr/>
        </p:nvSpPr>
        <p:spPr bwMode="auto">
          <a:xfrm flipV="1">
            <a:off x="4648200" y="5562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12" name="Line 113"/>
          <p:cNvSpPr>
            <a:spLocks noChangeShapeType="1"/>
          </p:cNvSpPr>
          <p:nvPr/>
        </p:nvSpPr>
        <p:spPr bwMode="auto">
          <a:xfrm flipH="1">
            <a:off x="5715000" y="60198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0013" name="Line 114"/>
          <p:cNvSpPr>
            <a:spLocks noChangeShapeType="1"/>
          </p:cNvSpPr>
          <p:nvPr/>
        </p:nvSpPr>
        <p:spPr bwMode="auto">
          <a:xfrm>
            <a:off x="5791200" y="44196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14" name="Line 115"/>
          <p:cNvSpPr>
            <a:spLocks noChangeShapeType="1"/>
          </p:cNvSpPr>
          <p:nvPr/>
        </p:nvSpPr>
        <p:spPr bwMode="auto">
          <a:xfrm>
            <a:off x="6781800" y="44196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15" name="Line 116"/>
          <p:cNvSpPr>
            <a:spLocks noChangeShapeType="1"/>
          </p:cNvSpPr>
          <p:nvPr/>
        </p:nvSpPr>
        <p:spPr bwMode="auto">
          <a:xfrm flipH="1">
            <a:off x="6019800" y="43434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0016" name="Freeform 117"/>
          <p:cNvSpPr>
            <a:spLocks/>
          </p:cNvSpPr>
          <p:nvPr/>
        </p:nvSpPr>
        <p:spPr bwMode="auto">
          <a:xfrm>
            <a:off x="1600200" y="4267200"/>
            <a:ext cx="6248400" cy="2209800"/>
          </a:xfrm>
          <a:custGeom>
            <a:avLst/>
            <a:gdLst>
              <a:gd name="T0" fmla="*/ 6096000 w 3936"/>
              <a:gd name="T1" fmla="*/ 736600 h 1296"/>
              <a:gd name="T2" fmla="*/ 6248400 w 3936"/>
              <a:gd name="T3" fmla="*/ 736600 h 1296"/>
              <a:gd name="T4" fmla="*/ 6248400 w 3936"/>
              <a:gd name="T5" fmla="*/ 2209800 h 1296"/>
              <a:gd name="T6" fmla="*/ 0 w 3936"/>
              <a:gd name="T7" fmla="*/ 22098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17" name="Line 118"/>
          <p:cNvSpPr>
            <a:spLocks noChangeShapeType="1"/>
          </p:cNvSpPr>
          <p:nvPr/>
        </p:nvSpPr>
        <p:spPr bwMode="auto">
          <a:xfrm>
            <a:off x="7086600" y="55626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18" name="Line 119"/>
          <p:cNvSpPr>
            <a:spLocks noChangeShapeType="1"/>
          </p:cNvSpPr>
          <p:nvPr/>
        </p:nvSpPr>
        <p:spPr bwMode="auto">
          <a:xfrm>
            <a:off x="4921250" y="1968500"/>
            <a:ext cx="2489200"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40019" name="Rectangle 120"/>
          <p:cNvSpPr>
            <a:spLocks noChangeArrowheads="1"/>
          </p:cNvSpPr>
          <p:nvPr/>
        </p:nvSpPr>
        <p:spPr bwMode="auto">
          <a:xfrm>
            <a:off x="5181600" y="1587500"/>
            <a:ext cx="20193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40020" name="Line 121"/>
          <p:cNvSpPr>
            <a:spLocks noChangeShapeType="1"/>
          </p:cNvSpPr>
          <p:nvPr/>
        </p:nvSpPr>
        <p:spPr bwMode="auto">
          <a:xfrm>
            <a:off x="52578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0021" name="Rectangle 122"/>
          <p:cNvSpPr>
            <a:spLocks noChangeArrowheads="1"/>
          </p:cNvSpPr>
          <p:nvPr/>
        </p:nvSpPr>
        <p:spPr bwMode="auto">
          <a:xfrm rot="5400000">
            <a:off x="48934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40022" name="Rectangle 123"/>
          <p:cNvSpPr>
            <a:spLocks noChangeArrowheads="1"/>
          </p:cNvSpPr>
          <p:nvPr/>
        </p:nvSpPr>
        <p:spPr bwMode="auto">
          <a:xfrm rot="5400000">
            <a:off x="54268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40023" name="Rectangle 124"/>
          <p:cNvSpPr>
            <a:spLocks noChangeArrowheads="1"/>
          </p:cNvSpPr>
          <p:nvPr/>
        </p:nvSpPr>
        <p:spPr bwMode="auto">
          <a:xfrm rot="5400000">
            <a:off x="59602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40024" name="Rectangle 125"/>
          <p:cNvSpPr>
            <a:spLocks noChangeArrowheads="1"/>
          </p:cNvSpPr>
          <p:nvPr/>
        </p:nvSpPr>
        <p:spPr bwMode="auto">
          <a:xfrm rot="5400000">
            <a:off x="6506369" y="2235994"/>
            <a:ext cx="919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40025" name="Line 126"/>
          <p:cNvSpPr>
            <a:spLocks noChangeShapeType="1"/>
          </p:cNvSpPr>
          <p:nvPr/>
        </p:nvSpPr>
        <p:spPr bwMode="auto">
          <a:xfrm>
            <a:off x="57912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0026" name="Line 127"/>
          <p:cNvSpPr>
            <a:spLocks noChangeShapeType="1"/>
          </p:cNvSpPr>
          <p:nvPr/>
        </p:nvSpPr>
        <p:spPr bwMode="auto">
          <a:xfrm>
            <a:off x="63246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0027" name="Line 128"/>
          <p:cNvSpPr>
            <a:spLocks noChangeShapeType="1"/>
          </p:cNvSpPr>
          <p:nvPr/>
        </p:nvSpPr>
        <p:spPr bwMode="auto">
          <a:xfrm>
            <a:off x="68580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0028" name="Rectangle 129"/>
          <p:cNvSpPr>
            <a:spLocks noChangeArrowheads="1"/>
          </p:cNvSpPr>
          <p:nvPr/>
        </p:nvSpPr>
        <p:spPr bwMode="auto">
          <a:xfrm>
            <a:off x="6615113" y="28067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40029" name="Rectangle 130"/>
          <p:cNvSpPr>
            <a:spLocks noChangeArrowheads="1"/>
          </p:cNvSpPr>
          <p:nvPr/>
        </p:nvSpPr>
        <p:spPr bwMode="auto">
          <a:xfrm>
            <a:off x="6081713" y="2806700"/>
            <a:ext cx="4778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40030" name="Rectangle 131"/>
          <p:cNvSpPr>
            <a:spLocks noChangeArrowheads="1"/>
          </p:cNvSpPr>
          <p:nvPr/>
        </p:nvSpPr>
        <p:spPr bwMode="auto">
          <a:xfrm>
            <a:off x="5624513" y="2806700"/>
            <a:ext cx="42068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40031" name="Rectangle 132"/>
          <p:cNvSpPr>
            <a:spLocks noChangeArrowheads="1"/>
          </p:cNvSpPr>
          <p:nvPr/>
        </p:nvSpPr>
        <p:spPr bwMode="auto">
          <a:xfrm>
            <a:off x="5091113" y="2806700"/>
            <a:ext cx="4492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40032" name="Rectangle 133"/>
          <p:cNvSpPr>
            <a:spLocks noChangeArrowheads="1"/>
          </p:cNvSpPr>
          <p:nvPr/>
        </p:nvSpPr>
        <p:spPr bwMode="auto">
          <a:xfrm>
            <a:off x="3278188" y="1922463"/>
            <a:ext cx="239712" cy="369887"/>
          </a:xfrm>
          <a:prstGeom prst="rect">
            <a:avLst/>
          </a:prstGeom>
          <a:noFill/>
          <a:ln w="12700">
            <a:noFill/>
            <a:miter lim="800000"/>
            <a:headEnd/>
            <a:tailEnd/>
          </a:ln>
        </p:spPr>
        <p:txBody>
          <a:bodyPr wrap="none" anchor="ctr">
            <a:prstTxWarp prst="textNoShape">
              <a:avLst/>
            </a:prstTxWarp>
          </a:bodyPr>
          <a:lstStyle/>
          <a:p>
            <a:endParaRPr lang="en-US"/>
          </a:p>
        </p:txBody>
      </p:sp>
      <p:sp>
        <p:nvSpPr>
          <p:cNvPr id="40033" name="Rectangle 134"/>
          <p:cNvSpPr>
            <a:spLocks noChangeArrowheads="1"/>
          </p:cNvSpPr>
          <p:nvPr/>
        </p:nvSpPr>
        <p:spPr bwMode="auto">
          <a:xfrm>
            <a:off x="3278188" y="2740025"/>
            <a:ext cx="239712" cy="369888"/>
          </a:xfrm>
          <a:prstGeom prst="rect">
            <a:avLst/>
          </a:prstGeom>
          <a:noFill/>
          <a:ln w="12700">
            <a:noFill/>
            <a:miter lim="800000"/>
            <a:headEnd/>
            <a:tailEnd/>
          </a:ln>
        </p:spPr>
        <p:txBody>
          <a:bodyPr wrap="none" anchor="ctr">
            <a:prstTxWarp prst="textNoShape">
              <a:avLst/>
            </a:prstTxWarp>
          </a:bodyPr>
          <a:lstStyle/>
          <a:p>
            <a:endParaRPr lang="en-US"/>
          </a:p>
        </p:txBody>
      </p:sp>
      <p:sp>
        <p:nvSpPr>
          <p:cNvPr id="40034" name="Rectangle 135"/>
          <p:cNvSpPr>
            <a:spLocks noChangeArrowheads="1"/>
          </p:cNvSpPr>
          <p:nvPr/>
        </p:nvSpPr>
        <p:spPr bwMode="auto">
          <a:xfrm>
            <a:off x="1987550" y="1752600"/>
            <a:ext cx="11715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a:t>
            </a:r>
          </a:p>
        </p:txBody>
      </p:sp>
      <p:sp>
        <p:nvSpPr>
          <p:cNvPr id="40035" name="Rectangle 136"/>
          <p:cNvSpPr>
            <a:spLocks noChangeArrowheads="1"/>
          </p:cNvSpPr>
          <p:nvPr/>
        </p:nvSpPr>
        <p:spPr bwMode="auto">
          <a:xfrm>
            <a:off x="3825875" y="1770063"/>
            <a:ext cx="1101725" cy="1000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0036" name="Rectangle 137"/>
          <p:cNvSpPr>
            <a:spLocks noChangeArrowheads="1"/>
          </p:cNvSpPr>
          <p:nvPr/>
        </p:nvSpPr>
        <p:spPr bwMode="auto">
          <a:xfrm>
            <a:off x="4002088" y="1739900"/>
            <a:ext cx="717550" cy="100330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instr</a:t>
            </a:r>
          </a:p>
          <a:p>
            <a:pPr algn="ctr"/>
            <a:r>
              <a:rPr lang="en-US" sz="2000" b="1">
                <a:solidFill>
                  <a:schemeClr val="tx1"/>
                </a:solidFill>
                <a:latin typeface="Times" charset="0"/>
              </a:rPr>
              <a:t>fetch</a:t>
            </a:r>
          </a:p>
          <a:p>
            <a:pPr algn="ctr"/>
            <a:r>
              <a:rPr lang="en-US" sz="2000" b="1">
                <a:solidFill>
                  <a:schemeClr val="tx1"/>
                </a:solidFill>
                <a:latin typeface="Times" charset="0"/>
              </a:rPr>
              <a:t>unit</a:t>
            </a:r>
          </a:p>
        </p:txBody>
      </p:sp>
      <p:sp>
        <p:nvSpPr>
          <p:cNvPr id="40037" name="Line 138"/>
          <p:cNvSpPr>
            <a:spLocks noChangeShapeType="1"/>
          </p:cNvSpPr>
          <p:nvPr/>
        </p:nvSpPr>
        <p:spPr bwMode="auto">
          <a:xfrm>
            <a:off x="3429000" y="1981200"/>
            <a:ext cx="3810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0038" name="Line 139"/>
          <p:cNvSpPr>
            <a:spLocks noChangeShapeType="1"/>
          </p:cNvSpPr>
          <p:nvPr/>
        </p:nvSpPr>
        <p:spPr bwMode="auto">
          <a:xfrm>
            <a:off x="3429000" y="1981200"/>
            <a:ext cx="3810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0039" name="Rectangle 140"/>
          <p:cNvSpPr>
            <a:spLocks noChangeArrowheads="1"/>
          </p:cNvSpPr>
          <p:nvPr/>
        </p:nvSpPr>
        <p:spPr bwMode="auto">
          <a:xfrm>
            <a:off x="3090863" y="22860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40040" name="Line 141"/>
          <p:cNvSpPr>
            <a:spLocks noChangeShapeType="1"/>
          </p:cNvSpPr>
          <p:nvPr/>
        </p:nvSpPr>
        <p:spPr bwMode="auto">
          <a:xfrm flipH="1">
            <a:off x="3581400" y="25146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0041" name="Line 142"/>
          <p:cNvSpPr>
            <a:spLocks noChangeShapeType="1"/>
          </p:cNvSpPr>
          <p:nvPr/>
        </p:nvSpPr>
        <p:spPr bwMode="auto">
          <a:xfrm>
            <a:off x="3810000" y="24384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0042" name="Line 143"/>
          <p:cNvSpPr>
            <a:spLocks noChangeShapeType="1"/>
          </p:cNvSpPr>
          <p:nvPr/>
        </p:nvSpPr>
        <p:spPr bwMode="auto">
          <a:xfrm flipH="1">
            <a:off x="3810000" y="25146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0043" name="Freeform 144"/>
          <p:cNvSpPr>
            <a:spLocks/>
          </p:cNvSpPr>
          <p:nvPr/>
        </p:nvSpPr>
        <p:spPr bwMode="auto">
          <a:xfrm>
            <a:off x="4419600" y="2819400"/>
            <a:ext cx="1066800" cy="1066800"/>
          </a:xfrm>
          <a:custGeom>
            <a:avLst/>
            <a:gdLst>
              <a:gd name="T0" fmla="*/ 1066800 w 672"/>
              <a:gd name="T1" fmla="*/ 1066800 h 1008"/>
              <a:gd name="T2" fmla="*/ 1066800 w 672"/>
              <a:gd name="T3" fmla="*/ 660400 h 1008"/>
              <a:gd name="T4" fmla="*/ 0 w 672"/>
              <a:gd name="T5" fmla="*/ 660400 h 1008"/>
              <a:gd name="T6" fmla="*/ 0 w 672"/>
              <a:gd name="T7" fmla="*/ 0 h 1008"/>
              <a:gd name="T8" fmla="*/ 0 60000 65536"/>
              <a:gd name="T9" fmla="*/ 0 60000 65536"/>
              <a:gd name="T10" fmla="*/ 0 60000 65536"/>
              <a:gd name="T11" fmla="*/ 0 60000 65536"/>
              <a:gd name="T12" fmla="*/ 0 w 672"/>
              <a:gd name="T13" fmla="*/ 0 h 1008"/>
              <a:gd name="T14" fmla="*/ 672 w 672"/>
              <a:gd name="T15" fmla="*/ 1008 h 1008"/>
            </a:gdLst>
            <a:ahLst/>
            <a:cxnLst>
              <a:cxn ang="T8">
                <a:pos x="T0" y="T1"/>
              </a:cxn>
              <a:cxn ang="T9">
                <a:pos x="T2" y="T3"/>
              </a:cxn>
              <a:cxn ang="T10">
                <a:pos x="T4" y="T5"/>
              </a:cxn>
              <a:cxn ang="T11">
                <a:pos x="T6" y="T7"/>
              </a:cxn>
            </a:cxnLst>
            <a:rect l="T12" t="T13" r="T14" b="T15"/>
            <a:pathLst>
              <a:path w="672" h="1008">
                <a:moveTo>
                  <a:pt x="672" y="1008"/>
                </a:moveTo>
                <a:lnTo>
                  <a:pt x="672" y="624"/>
                </a:lnTo>
                <a:lnTo>
                  <a:pt x="0" y="62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800100" y="228600"/>
            <a:ext cx="7759700" cy="474663"/>
          </a:xfrm>
          <a:noFill/>
        </p:spPr>
        <p:txBody>
          <a:bodyPr/>
          <a:lstStyle/>
          <a:p>
            <a:r>
              <a:rPr lang="en-US"/>
              <a:t>The Single Cycle Datapath during Store</a:t>
            </a:r>
          </a:p>
        </p:txBody>
      </p:sp>
      <p:sp>
        <p:nvSpPr>
          <p:cNvPr id="41987" name="Rectangle 3"/>
          <p:cNvSpPr>
            <a:spLocks noGrp="1" noChangeArrowheads="1"/>
          </p:cNvSpPr>
          <p:nvPr>
            <p:ph type="body" idx="1"/>
          </p:nvPr>
        </p:nvSpPr>
        <p:spPr>
          <a:xfrm>
            <a:off x="304800" y="1295400"/>
            <a:ext cx="8458200" cy="371475"/>
          </a:xfrm>
          <a:noFill/>
        </p:spPr>
        <p:txBody>
          <a:bodyPr/>
          <a:lstStyle/>
          <a:p>
            <a:r>
              <a:rPr lang="en-US" sz="2800"/>
              <a:t>Data Memory {R[rs] + SignExt[imm16]}  =  R[rt]</a:t>
            </a:r>
          </a:p>
        </p:txBody>
      </p:sp>
      <p:grpSp>
        <p:nvGrpSpPr>
          <p:cNvPr id="41988" name="Group 4"/>
          <p:cNvGrpSpPr>
            <a:grpSpLocks/>
          </p:cNvGrpSpPr>
          <p:nvPr/>
        </p:nvGrpSpPr>
        <p:grpSpPr bwMode="auto">
          <a:xfrm>
            <a:off x="1743075" y="603250"/>
            <a:ext cx="5949950" cy="638175"/>
            <a:chOff x="1098" y="380"/>
            <a:chExt cx="3748" cy="402"/>
          </a:xfrm>
        </p:grpSpPr>
        <p:sp>
          <p:nvSpPr>
            <p:cNvPr id="42121" name="Rectangle 5"/>
            <p:cNvSpPr>
              <a:spLocks noChangeArrowheads="1"/>
            </p:cNvSpPr>
            <p:nvPr/>
          </p:nvSpPr>
          <p:spPr bwMode="auto">
            <a:xfrm>
              <a:off x="1167" y="58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2122" name="Group 6"/>
            <p:cNvGrpSpPr>
              <a:grpSpLocks/>
            </p:cNvGrpSpPr>
            <p:nvPr/>
          </p:nvGrpSpPr>
          <p:grpSpPr bwMode="auto">
            <a:xfrm>
              <a:off x="1163" y="572"/>
              <a:ext cx="624" cy="210"/>
              <a:chOff x="1163" y="572"/>
              <a:chExt cx="624" cy="210"/>
            </a:xfrm>
          </p:grpSpPr>
          <p:sp>
            <p:nvSpPr>
              <p:cNvPr id="42136" name="Rectangle 7"/>
              <p:cNvSpPr>
                <a:spLocks noChangeArrowheads="1"/>
              </p:cNvSpPr>
              <p:nvPr/>
            </p:nvSpPr>
            <p:spPr bwMode="auto">
              <a:xfrm>
                <a:off x="1163" y="58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2137" name="Rectangle 8"/>
              <p:cNvSpPr>
                <a:spLocks noChangeArrowheads="1"/>
              </p:cNvSpPr>
              <p:nvPr/>
            </p:nvSpPr>
            <p:spPr bwMode="auto">
              <a:xfrm>
                <a:off x="1341" y="572"/>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42123" name="Group 9"/>
            <p:cNvGrpSpPr>
              <a:grpSpLocks/>
            </p:cNvGrpSpPr>
            <p:nvPr/>
          </p:nvGrpSpPr>
          <p:grpSpPr bwMode="auto">
            <a:xfrm>
              <a:off x="1795" y="572"/>
              <a:ext cx="580" cy="210"/>
              <a:chOff x="1795" y="572"/>
              <a:chExt cx="580" cy="210"/>
            </a:xfrm>
          </p:grpSpPr>
          <p:sp>
            <p:nvSpPr>
              <p:cNvPr id="42134" name="Rectangle 10"/>
              <p:cNvSpPr>
                <a:spLocks noChangeArrowheads="1"/>
              </p:cNvSpPr>
              <p:nvPr/>
            </p:nvSpPr>
            <p:spPr bwMode="auto">
              <a:xfrm>
                <a:off x="1795" y="58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2135" name="Rectangle 11"/>
              <p:cNvSpPr>
                <a:spLocks noChangeArrowheads="1"/>
              </p:cNvSpPr>
              <p:nvPr/>
            </p:nvSpPr>
            <p:spPr bwMode="auto">
              <a:xfrm>
                <a:off x="1956" y="572"/>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42124" name="Group 12"/>
            <p:cNvGrpSpPr>
              <a:grpSpLocks/>
            </p:cNvGrpSpPr>
            <p:nvPr/>
          </p:nvGrpSpPr>
          <p:grpSpPr bwMode="auto">
            <a:xfrm>
              <a:off x="2383" y="572"/>
              <a:ext cx="579" cy="210"/>
              <a:chOff x="2383" y="572"/>
              <a:chExt cx="579" cy="210"/>
            </a:xfrm>
          </p:grpSpPr>
          <p:sp>
            <p:nvSpPr>
              <p:cNvPr id="42132" name="Rectangle 13"/>
              <p:cNvSpPr>
                <a:spLocks noChangeArrowheads="1"/>
              </p:cNvSpPr>
              <p:nvPr/>
            </p:nvSpPr>
            <p:spPr bwMode="auto">
              <a:xfrm>
                <a:off x="2383" y="58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2133" name="Rectangle 14"/>
              <p:cNvSpPr>
                <a:spLocks noChangeArrowheads="1"/>
              </p:cNvSpPr>
              <p:nvPr/>
            </p:nvSpPr>
            <p:spPr bwMode="auto">
              <a:xfrm>
                <a:off x="2543" y="572"/>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42125" name="Rectangle 15"/>
            <p:cNvSpPr>
              <a:spLocks noChangeArrowheads="1"/>
            </p:cNvSpPr>
            <p:nvPr/>
          </p:nvSpPr>
          <p:spPr bwMode="auto">
            <a:xfrm>
              <a:off x="2970" y="58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2126" name="Rectangle 16"/>
            <p:cNvSpPr>
              <a:spLocks noChangeArrowheads="1"/>
            </p:cNvSpPr>
            <p:nvPr/>
          </p:nvSpPr>
          <p:spPr bwMode="auto">
            <a:xfrm>
              <a:off x="3469" y="572"/>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42127" name="Rectangle 17"/>
            <p:cNvSpPr>
              <a:spLocks noChangeArrowheads="1"/>
            </p:cNvSpPr>
            <p:nvPr/>
          </p:nvSpPr>
          <p:spPr bwMode="auto">
            <a:xfrm>
              <a:off x="4668" y="38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2128" name="Rectangle 18"/>
            <p:cNvSpPr>
              <a:spLocks noChangeArrowheads="1"/>
            </p:cNvSpPr>
            <p:nvPr/>
          </p:nvSpPr>
          <p:spPr bwMode="auto">
            <a:xfrm>
              <a:off x="2770"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42129" name="Rectangle 19"/>
            <p:cNvSpPr>
              <a:spLocks noChangeArrowheads="1"/>
            </p:cNvSpPr>
            <p:nvPr/>
          </p:nvSpPr>
          <p:spPr bwMode="auto">
            <a:xfrm>
              <a:off x="2182"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42130" name="Rectangle 20"/>
            <p:cNvSpPr>
              <a:spLocks noChangeArrowheads="1"/>
            </p:cNvSpPr>
            <p:nvPr/>
          </p:nvSpPr>
          <p:spPr bwMode="auto">
            <a:xfrm>
              <a:off x="1594"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42131" name="Rectangle 21"/>
            <p:cNvSpPr>
              <a:spLocks noChangeArrowheads="1"/>
            </p:cNvSpPr>
            <p:nvPr/>
          </p:nvSpPr>
          <p:spPr bwMode="auto">
            <a:xfrm>
              <a:off x="1098"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grpSp>
      <p:sp>
        <p:nvSpPr>
          <p:cNvPr id="41989" name="Rectangle 22"/>
          <p:cNvSpPr>
            <a:spLocks noChangeArrowheads="1"/>
          </p:cNvSpPr>
          <p:nvPr/>
        </p:nvSpPr>
        <p:spPr bwMode="auto">
          <a:xfrm>
            <a:off x="5867400" y="40386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1990" name="Rectangle 23"/>
          <p:cNvSpPr>
            <a:spLocks noChangeArrowheads="1"/>
          </p:cNvSpPr>
          <p:nvPr/>
        </p:nvSpPr>
        <p:spPr bwMode="auto">
          <a:xfrm>
            <a:off x="5257800" y="3048000"/>
            <a:ext cx="1752600"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r>
              <a:rPr lang="en-US" sz="1800" u="sng">
                <a:latin typeface="Times" charset="0"/>
              </a:rPr>
              <a:t>ADD</a:t>
            </a:r>
            <a:endParaRPr lang="en-US" sz="2000" u="sng">
              <a:latin typeface="Times" charset="0"/>
            </a:endParaRPr>
          </a:p>
        </p:txBody>
      </p:sp>
      <p:sp>
        <p:nvSpPr>
          <p:cNvPr id="41991" name="Rectangle 24"/>
          <p:cNvSpPr>
            <a:spLocks noChangeArrowheads="1"/>
          </p:cNvSpPr>
          <p:nvPr/>
        </p:nvSpPr>
        <p:spPr bwMode="auto">
          <a:xfrm>
            <a:off x="1981200" y="48006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41992" name="Rectangle 25"/>
          <p:cNvSpPr>
            <a:spLocks noChangeArrowheads="1"/>
          </p:cNvSpPr>
          <p:nvPr/>
        </p:nvSpPr>
        <p:spPr bwMode="auto">
          <a:xfrm>
            <a:off x="1436688" y="38957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41993" name="Rectangle 26"/>
          <p:cNvSpPr>
            <a:spLocks noChangeArrowheads="1"/>
          </p:cNvSpPr>
          <p:nvPr/>
        </p:nvSpPr>
        <p:spPr bwMode="auto">
          <a:xfrm>
            <a:off x="1371600" y="32004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RegWr=0</a:t>
            </a:r>
          </a:p>
        </p:txBody>
      </p:sp>
      <p:sp>
        <p:nvSpPr>
          <p:cNvPr id="41994" name="Line 27"/>
          <p:cNvSpPr>
            <a:spLocks noChangeShapeType="1"/>
          </p:cNvSpPr>
          <p:nvPr/>
        </p:nvSpPr>
        <p:spPr bwMode="auto">
          <a:xfrm flipH="1">
            <a:off x="1746250" y="42148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995" name="Rectangle 28"/>
          <p:cNvSpPr>
            <a:spLocks noChangeArrowheads="1"/>
          </p:cNvSpPr>
          <p:nvPr/>
        </p:nvSpPr>
        <p:spPr bwMode="auto">
          <a:xfrm>
            <a:off x="1598613" y="4314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1996" name="Line 29"/>
          <p:cNvSpPr>
            <a:spLocks noChangeShapeType="1"/>
          </p:cNvSpPr>
          <p:nvPr/>
        </p:nvSpPr>
        <p:spPr bwMode="auto">
          <a:xfrm flipH="1">
            <a:off x="4572000" y="40386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997" name="Rectangle 30"/>
          <p:cNvSpPr>
            <a:spLocks noChangeArrowheads="1"/>
          </p:cNvSpPr>
          <p:nvPr/>
        </p:nvSpPr>
        <p:spPr bwMode="auto">
          <a:xfrm>
            <a:off x="4419600" y="3733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1998" name="Rectangle 31"/>
          <p:cNvSpPr>
            <a:spLocks noChangeArrowheads="1"/>
          </p:cNvSpPr>
          <p:nvPr/>
        </p:nvSpPr>
        <p:spPr bwMode="auto">
          <a:xfrm>
            <a:off x="3625850" y="37338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41999" name="Line 32"/>
          <p:cNvSpPr>
            <a:spLocks noChangeShapeType="1"/>
          </p:cNvSpPr>
          <p:nvPr/>
        </p:nvSpPr>
        <p:spPr bwMode="auto">
          <a:xfrm flipV="1">
            <a:off x="3886200" y="4572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00" name="Rectangle 33"/>
          <p:cNvSpPr>
            <a:spLocks noChangeArrowheads="1"/>
          </p:cNvSpPr>
          <p:nvPr/>
        </p:nvSpPr>
        <p:spPr bwMode="auto">
          <a:xfrm>
            <a:off x="3730625" y="4695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2001" name="Rectangle 34"/>
          <p:cNvSpPr>
            <a:spLocks noChangeArrowheads="1"/>
          </p:cNvSpPr>
          <p:nvPr/>
        </p:nvSpPr>
        <p:spPr bwMode="auto">
          <a:xfrm>
            <a:off x="3657600" y="42672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42002" name="Line 35"/>
          <p:cNvSpPr>
            <a:spLocks noChangeShapeType="1"/>
          </p:cNvSpPr>
          <p:nvPr/>
        </p:nvSpPr>
        <p:spPr bwMode="auto">
          <a:xfrm flipV="1">
            <a:off x="32766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03" name="Line 36"/>
          <p:cNvSpPr>
            <a:spLocks noChangeShapeType="1"/>
          </p:cNvSpPr>
          <p:nvPr/>
        </p:nvSpPr>
        <p:spPr bwMode="auto">
          <a:xfrm flipV="1">
            <a:off x="2527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04" name="Rectangle 37"/>
          <p:cNvSpPr>
            <a:spLocks noChangeArrowheads="1"/>
          </p:cNvSpPr>
          <p:nvPr/>
        </p:nvSpPr>
        <p:spPr bwMode="auto">
          <a:xfrm>
            <a:off x="2384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42005" name="Line 38"/>
          <p:cNvSpPr>
            <a:spLocks noChangeShapeType="1"/>
          </p:cNvSpPr>
          <p:nvPr/>
        </p:nvSpPr>
        <p:spPr bwMode="auto">
          <a:xfrm flipV="1">
            <a:off x="2908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06" name="Rectangle 39"/>
          <p:cNvSpPr>
            <a:spLocks noChangeArrowheads="1"/>
          </p:cNvSpPr>
          <p:nvPr/>
        </p:nvSpPr>
        <p:spPr bwMode="auto">
          <a:xfrm>
            <a:off x="2743200"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42007" name="Rectangle 40"/>
          <p:cNvSpPr>
            <a:spLocks noChangeArrowheads="1"/>
          </p:cNvSpPr>
          <p:nvPr/>
        </p:nvSpPr>
        <p:spPr bwMode="auto">
          <a:xfrm>
            <a:off x="2322513" y="38052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42008" name="Rectangle 41"/>
          <p:cNvSpPr>
            <a:spLocks noChangeArrowheads="1"/>
          </p:cNvSpPr>
          <p:nvPr/>
        </p:nvSpPr>
        <p:spPr bwMode="auto">
          <a:xfrm>
            <a:off x="2779713" y="38052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42009" name="Rectangle 42"/>
          <p:cNvSpPr>
            <a:spLocks noChangeArrowheads="1"/>
          </p:cNvSpPr>
          <p:nvPr/>
        </p:nvSpPr>
        <p:spPr bwMode="auto">
          <a:xfrm>
            <a:off x="3160713" y="38052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42010" name="Rectangle 43"/>
          <p:cNvSpPr>
            <a:spLocks noChangeArrowheads="1"/>
          </p:cNvSpPr>
          <p:nvPr/>
        </p:nvSpPr>
        <p:spPr bwMode="auto">
          <a:xfrm>
            <a:off x="2322513" y="41910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42011" name="Rectangle 44"/>
          <p:cNvSpPr>
            <a:spLocks noChangeArrowheads="1"/>
          </p:cNvSpPr>
          <p:nvPr/>
        </p:nvSpPr>
        <p:spPr bwMode="auto">
          <a:xfrm>
            <a:off x="2743200" y="32004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42012" name="Rectangle 45"/>
          <p:cNvSpPr>
            <a:spLocks noChangeArrowheads="1"/>
          </p:cNvSpPr>
          <p:nvPr/>
        </p:nvSpPr>
        <p:spPr bwMode="auto">
          <a:xfrm>
            <a:off x="2574925" y="2438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42013" name="Rectangle 46"/>
          <p:cNvSpPr>
            <a:spLocks noChangeArrowheads="1"/>
          </p:cNvSpPr>
          <p:nvPr/>
        </p:nvSpPr>
        <p:spPr bwMode="auto">
          <a:xfrm>
            <a:off x="3124200" y="3200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42014" name="Rectangle 47"/>
          <p:cNvSpPr>
            <a:spLocks noChangeArrowheads="1"/>
          </p:cNvSpPr>
          <p:nvPr/>
        </p:nvSpPr>
        <p:spPr bwMode="auto">
          <a:xfrm>
            <a:off x="2143125" y="24384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42015" name="Rectangle 48"/>
          <p:cNvSpPr>
            <a:spLocks noChangeArrowheads="1"/>
          </p:cNvSpPr>
          <p:nvPr/>
        </p:nvSpPr>
        <p:spPr bwMode="auto">
          <a:xfrm>
            <a:off x="1419225" y="2133600"/>
            <a:ext cx="1212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RegDst=x</a:t>
            </a:r>
          </a:p>
        </p:txBody>
      </p:sp>
      <p:grpSp>
        <p:nvGrpSpPr>
          <p:cNvPr id="42016" name="Group 49"/>
          <p:cNvGrpSpPr>
            <a:grpSpLocks/>
          </p:cNvGrpSpPr>
          <p:nvPr/>
        </p:nvGrpSpPr>
        <p:grpSpPr bwMode="auto">
          <a:xfrm>
            <a:off x="3454400" y="5046663"/>
            <a:ext cx="376238" cy="1082675"/>
            <a:chOff x="2848" y="3083"/>
            <a:chExt cx="237" cy="682"/>
          </a:xfrm>
        </p:grpSpPr>
        <p:sp>
          <p:nvSpPr>
            <p:cNvPr id="42119" name="Rectangle 50"/>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2120" name="Rectangle 51"/>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42017" name="Rectangle 52"/>
          <p:cNvSpPr>
            <a:spLocks noChangeArrowheads="1"/>
          </p:cNvSpPr>
          <p:nvPr/>
        </p:nvSpPr>
        <p:spPr bwMode="auto">
          <a:xfrm>
            <a:off x="3962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2018" name="Line 53"/>
          <p:cNvSpPr>
            <a:spLocks noChangeShapeType="1"/>
          </p:cNvSpPr>
          <p:nvPr/>
        </p:nvSpPr>
        <p:spPr bwMode="auto">
          <a:xfrm flipH="1">
            <a:off x="4114800" y="54324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19" name="Line 54"/>
          <p:cNvSpPr>
            <a:spLocks noChangeShapeType="1"/>
          </p:cNvSpPr>
          <p:nvPr/>
        </p:nvSpPr>
        <p:spPr bwMode="auto">
          <a:xfrm flipH="1">
            <a:off x="3035300" y="5434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20" name="Rectangle 55"/>
          <p:cNvSpPr>
            <a:spLocks noChangeArrowheads="1"/>
          </p:cNvSpPr>
          <p:nvPr/>
        </p:nvSpPr>
        <p:spPr bwMode="auto">
          <a:xfrm>
            <a:off x="2819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42021" name="Rectangle 56"/>
          <p:cNvSpPr>
            <a:spLocks noChangeArrowheads="1"/>
          </p:cNvSpPr>
          <p:nvPr/>
        </p:nvSpPr>
        <p:spPr bwMode="auto">
          <a:xfrm>
            <a:off x="1905000" y="52578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42022" name="Rectangle 57"/>
          <p:cNvSpPr>
            <a:spLocks noChangeArrowheads="1"/>
          </p:cNvSpPr>
          <p:nvPr/>
        </p:nvSpPr>
        <p:spPr bwMode="auto">
          <a:xfrm>
            <a:off x="4038600" y="5943600"/>
            <a:ext cx="1311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ALUSrc=1</a:t>
            </a:r>
          </a:p>
        </p:txBody>
      </p:sp>
      <p:sp>
        <p:nvSpPr>
          <p:cNvPr id="42023" name="Rectangle 58"/>
          <p:cNvSpPr>
            <a:spLocks noChangeArrowheads="1"/>
          </p:cNvSpPr>
          <p:nvPr/>
        </p:nvSpPr>
        <p:spPr bwMode="auto">
          <a:xfrm>
            <a:off x="2209800" y="6019800"/>
            <a:ext cx="141128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ExtOp=sign</a:t>
            </a:r>
          </a:p>
        </p:txBody>
      </p:sp>
      <p:sp>
        <p:nvSpPr>
          <p:cNvPr id="42024" name="Line 59"/>
          <p:cNvSpPr>
            <a:spLocks noChangeShapeType="1"/>
          </p:cNvSpPr>
          <p:nvPr/>
        </p:nvSpPr>
        <p:spPr bwMode="auto">
          <a:xfrm flipV="1">
            <a:off x="7543800" y="3657600"/>
            <a:ext cx="0" cy="6445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42025" name="Rectangle 60"/>
          <p:cNvSpPr>
            <a:spLocks noChangeArrowheads="1"/>
          </p:cNvSpPr>
          <p:nvPr/>
        </p:nvSpPr>
        <p:spPr bwMode="auto">
          <a:xfrm>
            <a:off x="6400800" y="3276600"/>
            <a:ext cx="1593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MemtoReg=x</a:t>
            </a:r>
          </a:p>
        </p:txBody>
      </p:sp>
      <p:sp>
        <p:nvSpPr>
          <p:cNvPr id="42026" name="Rectangle 61"/>
          <p:cNvSpPr>
            <a:spLocks noChangeArrowheads="1"/>
          </p:cNvSpPr>
          <p:nvPr/>
        </p:nvSpPr>
        <p:spPr bwMode="auto">
          <a:xfrm>
            <a:off x="5224463" y="57912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42027" name="Rectangle 62"/>
          <p:cNvSpPr>
            <a:spLocks noChangeArrowheads="1"/>
          </p:cNvSpPr>
          <p:nvPr/>
        </p:nvSpPr>
        <p:spPr bwMode="auto">
          <a:xfrm>
            <a:off x="4953000" y="52578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42028" name="Line 63"/>
          <p:cNvSpPr>
            <a:spLocks noChangeShapeType="1"/>
          </p:cNvSpPr>
          <p:nvPr/>
        </p:nvSpPr>
        <p:spPr bwMode="auto">
          <a:xfrm flipH="1">
            <a:off x="5086350" y="51895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29" name="Rectangle 64"/>
          <p:cNvSpPr>
            <a:spLocks noChangeArrowheads="1"/>
          </p:cNvSpPr>
          <p:nvPr/>
        </p:nvSpPr>
        <p:spPr bwMode="auto">
          <a:xfrm>
            <a:off x="5116513" y="49657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2030" name="Line 65"/>
          <p:cNvSpPr>
            <a:spLocks noChangeShapeType="1"/>
          </p:cNvSpPr>
          <p:nvPr/>
        </p:nvSpPr>
        <p:spPr bwMode="auto">
          <a:xfrm flipV="1">
            <a:off x="6235700" y="4038600"/>
            <a:ext cx="12700" cy="10080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42031" name="Rectangle 66"/>
          <p:cNvSpPr>
            <a:spLocks noChangeArrowheads="1"/>
          </p:cNvSpPr>
          <p:nvPr/>
        </p:nvSpPr>
        <p:spPr bwMode="auto">
          <a:xfrm>
            <a:off x="5943600" y="3657600"/>
            <a:ext cx="1311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MemWr=1</a:t>
            </a:r>
          </a:p>
        </p:txBody>
      </p:sp>
      <p:sp>
        <p:nvSpPr>
          <p:cNvPr id="42032" name="Rectangle 67"/>
          <p:cNvSpPr>
            <a:spLocks noChangeArrowheads="1"/>
          </p:cNvSpPr>
          <p:nvPr/>
        </p:nvSpPr>
        <p:spPr bwMode="auto">
          <a:xfrm>
            <a:off x="4495800" y="3124200"/>
            <a:ext cx="617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zero</a:t>
            </a:r>
          </a:p>
        </p:txBody>
      </p:sp>
      <p:grpSp>
        <p:nvGrpSpPr>
          <p:cNvPr id="42033" name="Group 68"/>
          <p:cNvGrpSpPr>
            <a:grpSpLocks/>
          </p:cNvGrpSpPr>
          <p:nvPr/>
        </p:nvGrpSpPr>
        <p:grpSpPr bwMode="auto">
          <a:xfrm>
            <a:off x="2133600" y="2867025"/>
            <a:ext cx="838200" cy="333375"/>
            <a:chOff x="2640" y="1422"/>
            <a:chExt cx="528" cy="210"/>
          </a:xfrm>
        </p:grpSpPr>
        <p:sp>
          <p:nvSpPr>
            <p:cNvPr id="42116" name="Rectangle 69"/>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2117" name="Rectangle 70"/>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2118" name="Freeform 71"/>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42034" name="Rectangle 72"/>
          <p:cNvSpPr>
            <a:spLocks noChangeArrowheads="1"/>
          </p:cNvSpPr>
          <p:nvPr/>
        </p:nvSpPr>
        <p:spPr bwMode="auto">
          <a:xfrm>
            <a:off x="2133600" y="38100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42035" name="Group 73"/>
          <p:cNvGrpSpPr>
            <a:grpSpLocks/>
          </p:cNvGrpSpPr>
          <p:nvPr/>
        </p:nvGrpSpPr>
        <p:grpSpPr bwMode="auto">
          <a:xfrm>
            <a:off x="4441825" y="4419600"/>
            <a:ext cx="358775" cy="1219200"/>
            <a:chOff x="3518" y="2640"/>
            <a:chExt cx="226" cy="768"/>
          </a:xfrm>
        </p:grpSpPr>
        <p:sp>
          <p:nvSpPr>
            <p:cNvPr id="42113" name="Rectangle 74"/>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2114" name="Rectangle 75"/>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2115" name="Freeform 76"/>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42036" name="Group 77"/>
          <p:cNvGrpSpPr>
            <a:grpSpLocks/>
          </p:cNvGrpSpPr>
          <p:nvPr/>
        </p:nvGrpSpPr>
        <p:grpSpPr bwMode="auto">
          <a:xfrm>
            <a:off x="5305425" y="3810000"/>
            <a:ext cx="485775" cy="1143000"/>
            <a:chOff x="4009" y="2304"/>
            <a:chExt cx="306" cy="720"/>
          </a:xfrm>
        </p:grpSpPr>
        <p:sp>
          <p:nvSpPr>
            <p:cNvPr id="42110" name="Rectangle 78"/>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42111" name="Rectangle 79"/>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42112" name="Freeform 80"/>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42037" name="Group 81"/>
          <p:cNvGrpSpPr>
            <a:grpSpLocks/>
          </p:cNvGrpSpPr>
          <p:nvPr/>
        </p:nvGrpSpPr>
        <p:grpSpPr bwMode="auto">
          <a:xfrm>
            <a:off x="7337425" y="4191000"/>
            <a:ext cx="358775" cy="1600200"/>
            <a:chOff x="5294" y="2544"/>
            <a:chExt cx="226" cy="1008"/>
          </a:xfrm>
        </p:grpSpPr>
        <p:sp>
          <p:nvSpPr>
            <p:cNvPr id="42107" name="Rectangle 82"/>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2108" name="Rectangle 83"/>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2109" name="Freeform 84"/>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42038" name="Group 85"/>
          <p:cNvGrpSpPr>
            <a:grpSpLocks/>
          </p:cNvGrpSpPr>
          <p:nvPr/>
        </p:nvGrpSpPr>
        <p:grpSpPr bwMode="auto">
          <a:xfrm>
            <a:off x="5915025" y="5000625"/>
            <a:ext cx="1146175" cy="1181100"/>
            <a:chOff x="4398" y="3054"/>
            <a:chExt cx="722" cy="744"/>
          </a:xfrm>
        </p:grpSpPr>
        <p:sp>
          <p:nvSpPr>
            <p:cNvPr id="42101" name="Rectangle 86"/>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2102" name="Rectangle 87"/>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42103" name="Rectangle 88"/>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42104" name="Rectangle 89"/>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42105" name="Line 90"/>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106" name="Line 91"/>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42039" name="Line 92"/>
          <p:cNvSpPr>
            <a:spLocks noChangeShapeType="1"/>
          </p:cNvSpPr>
          <p:nvPr/>
        </p:nvSpPr>
        <p:spPr bwMode="auto">
          <a:xfrm>
            <a:off x="2362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40" name="Line 93"/>
          <p:cNvSpPr>
            <a:spLocks noChangeShapeType="1"/>
          </p:cNvSpPr>
          <p:nvPr/>
        </p:nvSpPr>
        <p:spPr bwMode="auto">
          <a:xfrm>
            <a:off x="2743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41" name="Freeform 94"/>
          <p:cNvSpPr>
            <a:spLocks/>
          </p:cNvSpPr>
          <p:nvPr/>
        </p:nvSpPr>
        <p:spPr bwMode="auto">
          <a:xfrm>
            <a:off x="1828800" y="25146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42" name="Line 95"/>
          <p:cNvSpPr>
            <a:spLocks noChangeShapeType="1"/>
          </p:cNvSpPr>
          <p:nvPr/>
        </p:nvSpPr>
        <p:spPr bwMode="auto">
          <a:xfrm>
            <a:off x="2286000" y="35814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2043" name="Line 96"/>
          <p:cNvSpPr>
            <a:spLocks noChangeShapeType="1"/>
          </p:cNvSpPr>
          <p:nvPr/>
        </p:nvSpPr>
        <p:spPr bwMode="auto">
          <a:xfrm>
            <a:off x="2590800" y="32004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2044" name="Line 97"/>
          <p:cNvSpPr>
            <a:spLocks noChangeShapeType="1"/>
          </p:cNvSpPr>
          <p:nvPr/>
        </p:nvSpPr>
        <p:spPr bwMode="auto">
          <a:xfrm>
            <a:off x="2971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2045" name="Line 98"/>
          <p:cNvSpPr>
            <a:spLocks noChangeShapeType="1"/>
          </p:cNvSpPr>
          <p:nvPr/>
        </p:nvSpPr>
        <p:spPr bwMode="auto">
          <a:xfrm>
            <a:off x="3352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2046" name="Rectangle 99"/>
          <p:cNvSpPr>
            <a:spLocks noChangeArrowheads="1"/>
          </p:cNvSpPr>
          <p:nvPr/>
        </p:nvSpPr>
        <p:spPr bwMode="auto">
          <a:xfrm>
            <a:off x="3146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42047" name="Line 100"/>
          <p:cNvSpPr>
            <a:spLocks noChangeShapeType="1"/>
          </p:cNvSpPr>
          <p:nvPr/>
        </p:nvSpPr>
        <p:spPr bwMode="auto">
          <a:xfrm>
            <a:off x="3581400" y="41148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48" name="Line 101"/>
          <p:cNvSpPr>
            <a:spLocks noChangeShapeType="1"/>
          </p:cNvSpPr>
          <p:nvPr/>
        </p:nvSpPr>
        <p:spPr bwMode="auto">
          <a:xfrm>
            <a:off x="5638800" y="3505200"/>
            <a:ext cx="0" cy="4953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49" name="Line 102"/>
          <p:cNvSpPr>
            <a:spLocks noChangeShapeType="1"/>
          </p:cNvSpPr>
          <p:nvPr/>
        </p:nvSpPr>
        <p:spPr bwMode="auto">
          <a:xfrm>
            <a:off x="3581400" y="46482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50" name="Line 103"/>
          <p:cNvSpPr>
            <a:spLocks noChangeShapeType="1"/>
          </p:cNvSpPr>
          <p:nvPr/>
        </p:nvSpPr>
        <p:spPr bwMode="auto">
          <a:xfrm>
            <a:off x="4800600" y="48006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51" name="Freeform 104"/>
          <p:cNvSpPr>
            <a:spLocks/>
          </p:cNvSpPr>
          <p:nvPr/>
        </p:nvSpPr>
        <p:spPr bwMode="auto">
          <a:xfrm>
            <a:off x="4114800" y="46482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52" name="Line 105"/>
          <p:cNvSpPr>
            <a:spLocks noChangeShapeType="1"/>
          </p:cNvSpPr>
          <p:nvPr/>
        </p:nvSpPr>
        <p:spPr bwMode="auto">
          <a:xfrm>
            <a:off x="38100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53" name="Line 106"/>
          <p:cNvSpPr>
            <a:spLocks noChangeShapeType="1"/>
          </p:cNvSpPr>
          <p:nvPr/>
        </p:nvSpPr>
        <p:spPr bwMode="auto">
          <a:xfrm>
            <a:off x="27432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54" name="Line 107"/>
          <p:cNvSpPr>
            <a:spLocks noChangeShapeType="1"/>
          </p:cNvSpPr>
          <p:nvPr/>
        </p:nvSpPr>
        <p:spPr bwMode="auto">
          <a:xfrm flipH="1">
            <a:off x="23622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2055" name="Line 108"/>
          <p:cNvSpPr>
            <a:spLocks noChangeShapeType="1"/>
          </p:cNvSpPr>
          <p:nvPr/>
        </p:nvSpPr>
        <p:spPr bwMode="auto">
          <a:xfrm>
            <a:off x="24384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2056" name="Line 109"/>
          <p:cNvSpPr>
            <a:spLocks noChangeShapeType="1"/>
          </p:cNvSpPr>
          <p:nvPr/>
        </p:nvSpPr>
        <p:spPr bwMode="auto">
          <a:xfrm>
            <a:off x="2438400" y="4800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2057" name="Line 110"/>
          <p:cNvSpPr>
            <a:spLocks noChangeShapeType="1"/>
          </p:cNvSpPr>
          <p:nvPr/>
        </p:nvSpPr>
        <p:spPr bwMode="auto">
          <a:xfrm flipV="1">
            <a:off x="36576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58" name="Line 111"/>
          <p:cNvSpPr>
            <a:spLocks noChangeShapeType="1"/>
          </p:cNvSpPr>
          <p:nvPr/>
        </p:nvSpPr>
        <p:spPr bwMode="auto">
          <a:xfrm flipV="1">
            <a:off x="4648200" y="5562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59" name="Line 112"/>
          <p:cNvSpPr>
            <a:spLocks noChangeShapeType="1"/>
          </p:cNvSpPr>
          <p:nvPr/>
        </p:nvSpPr>
        <p:spPr bwMode="auto">
          <a:xfrm flipH="1">
            <a:off x="5715000" y="60198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2060" name="Line 113"/>
          <p:cNvSpPr>
            <a:spLocks noChangeShapeType="1"/>
          </p:cNvSpPr>
          <p:nvPr/>
        </p:nvSpPr>
        <p:spPr bwMode="auto">
          <a:xfrm>
            <a:off x="5791200" y="44196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61" name="Line 114"/>
          <p:cNvSpPr>
            <a:spLocks noChangeShapeType="1"/>
          </p:cNvSpPr>
          <p:nvPr/>
        </p:nvSpPr>
        <p:spPr bwMode="auto">
          <a:xfrm>
            <a:off x="6781800" y="44196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62" name="Line 115"/>
          <p:cNvSpPr>
            <a:spLocks noChangeShapeType="1"/>
          </p:cNvSpPr>
          <p:nvPr/>
        </p:nvSpPr>
        <p:spPr bwMode="auto">
          <a:xfrm flipH="1">
            <a:off x="6019800" y="43434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63" name="Freeform 116"/>
          <p:cNvSpPr>
            <a:spLocks/>
          </p:cNvSpPr>
          <p:nvPr/>
        </p:nvSpPr>
        <p:spPr bwMode="auto">
          <a:xfrm>
            <a:off x="1600200" y="4267200"/>
            <a:ext cx="6248400" cy="2209800"/>
          </a:xfrm>
          <a:custGeom>
            <a:avLst/>
            <a:gdLst>
              <a:gd name="T0" fmla="*/ 6096000 w 3936"/>
              <a:gd name="T1" fmla="*/ 736600 h 1296"/>
              <a:gd name="T2" fmla="*/ 6248400 w 3936"/>
              <a:gd name="T3" fmla="*/ 736600 h 1296"/>
              <a:gd name="T4" fmla="*/ 6248400 w 3936"/>
              <a:gd name="T5" fmla="*/ 2209800 h 1296"/>
              <a:gd name="T6" fmla="*/ 0 w 3936"/>
              <a:gd name="T7" fmla="*/ 22098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64" name="Line 117"/>
          <p:cNvSpPr>
            <a:spLocks noChangeShapeType="1"/>
          </p:cNvSpPr>
          <p:nvPr/>
        </p:nvSpPr>
        <p:spPr bwMode="auto">
          <a:xfrm>
            <a:off x="7086600" y="55626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65" name="Line 118"/>
          <p:cNvSpPr>
            <a:spLocks noChangeShapeType="1"/>
          </p:cNvSpPr>
          <p:nvPr/>
        </p:nvSpPr>
        <p:spPr bwMode="auto">
          <a:xfrm>
            <a:off x="4921250" y="1968500"/>
            <a:ext cx="2489200"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42066" name="Rectangle 119"/>
          <p:cNvSpPr>
            <a:spLocks noChangeArrowheads="1"/>
          </p:cNvSpPr>
          <p:nvPr/>
        </p:nvSpPr>
        <p:spPr bwMode="auto">
          <a:xfrm>
            <a:off x="5181600" y="1587500"/>
            <a:ext cx="20193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42067" name="Line 120"/>
          <p:cNvSpPr>
            <a:spLocks noChangeShapeType="1"/>
          </p:cNvSpPr>
          <p:nvPr/>
        </p:nvSpPr>
        <p:spPr bwMode="auto">
          <a:xfrm>
            <a:off x="52578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2068" name="Rectangle 121"/>
          <p:cNvSpPr>
            <a:spLocks noChangeArrowheads="1"/>
          </p:cNvSpPr>
          <p:nvPr/>
        </p:nvSpPr>
        <p:spPr bwMode="auto">
          <a:xfrm rot="5400000">
            <a:off x="48934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42069" name="Rectangle 122"/>
          <p:cNvSpPr>
            <a:spLocks noChangeArrowheads="1"/>
          </p:cNvSpPr>
          <p:nvPr/>
        </p:nvSpPr>
        <p:spPr bwMode="auto">
          <a:xfrm rot="5400000">
            <a:off x="54268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42070" name="Rectangle 123"/>
          <p:cNvSpPr>
            <a:spLocks noChangeArrowheads="1"/>
          </p:cNvSpPr>
          <p:nvPr/>
        </p:nvSpPr>
        <p:spPr bwMode="auto">
          <a:xfrm rot="5400000">
            <a:off x="59602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42071" name="Rectangle 124"/>
          <p:cNvSpPr>
            <a:spLocks noChangeArrowheads="1"/>
          </p:cNvSpPr>
          <p:nvPr/>
        </p:nvSpPr>
        <p:spPr bwMode="auto">
          <a:xfrm rot="5400000">
            <a:off x="6506369" y="2235994"/>
            <a:ext cx="919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42072" name="Line 125"/>
          <p:cNvSpPr>
            <a:spLocks noChangeShapeType="1"/>
          </p:cNvSpPr>
          <p:nvPr/>
        </p:nvSpPr>
        <p:spPr bwMode="auto">
          <a:xfrm>
            <a:off x="57912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2073" name="Line 126"/>
          <p:cNvSpPr>
            <a:spLocks noChangeShapeType="1"/>
          </p:cNvSpPr>
          <p:nvPr/>
        </p:nvSpPr>
        <p:spPr bwMode="auto">
          <a:xfrm>
            <a:off x="63246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2074" name="Line 127"/>
          <p:cNvSpPr>
            <a:spLocks noChangeShapeType="1"/>
          </p:cNvSpPr>
          <p:nvPr/>
        </p:nvSpPr>
        <p:spPr bwMode="auto">
          <a:xfrm>
            <a:off x="68580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2075" name="Rectangle 128"/>
          <p:cNvSpPr>
            <a:spLocks noChangeArrowheads="1"/>
          </p:cNvSpPr>
          <p:nvPr/>
        </p:nvSpPr>
        <p:spPr bwMode="auto">
          <a:xfrm>
            <a:off x="6615113" y="28067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42076" name="Rectangle 129"/>
          <p:cNvSpPr>
            <a:spLocks noChangeArrowheads="1"/>
          </p:cNvSpPr>
          <p:nvPr/>
        </p:nvSpPr>
        <p:spPr bwMode="auto">
          <a:xfrm>
            <a:off x="6081713" y="2806700"/>
            <a:ext cx="4778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42077" name="Rectangle 130"/>
          <p:cNvSpPr>
            <a:spLocks noChangeArrowheads="1"/>
          </p:cNvSpPr>
          <p:nvPr/>
        </p:nvSpPr>
        <p:spPr bwMode="auto">
          <a:xfrm>
            <a:off x="5624513" y="2806700"/>
            <a:ext cx="42068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42078" name="Rectangle 131"/>
          <p:cNvSpPr>
            <a:spLocks noChangeArrowheads="1"/>
          </p:cNvSpPr>
          <p:nvPr/>
        </p:nvSpPr>
        <p:spPr bwMode="auto">
          <a:xfrm>
            <a:off x="5091113" y="2806700"/>
            <a:ext cx="4492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42079" name="Rectangle 132"/>
          <p:cNvSpPr>
            <a:spLocks noChangeArrowheads="1"/>
          </p:cNvSpPr>
          <p:nvPr/>
        </p:nvSpPr>
        <p:spPr bwMode="auto">
          <a:xfrm>
            <a:off x="3278188" y="1922463"/>
            <a:ext cx="239712" cy="369887"/>
          </a:xfrm>
          <a:prstGeom prst="rect">
            <a:avLst/>
          </a:prstGeom>
          <a:noFill/>
          <a:ln w="12700">
            <a:noFill/>
            <a:miter lim="800000"/>
            <a:headEnd/>
            <a:tailEnd/>
          </a:ln>
        </p:spPr>
        <p:txBody>
          <a:bodyPr wrap="none" anchor="ctr">
            <a:prstTxWarp prst="textNoShape">
              <a:avLst/>
            </a:prstTxWarp>
          </a:bodyPr>
          <a:lstStyle/>
          <a:p>
            <a:endParaRPr lang="en-US"/>
          </a:p>
        </p:txBody>
      </p:sp>
      <p:sp>
        <p:nvSpPr>
          <p:cNvPr id="42080" name="Rectangle 133"/>
          <p:cNvSpPr>
            <a:spLocks noChangeArrowheads="1"/>
          </p:cNvSpPr>
          <p:nvPr/>
        </p:nvSpPr>
        <p:spPr bwMode="auto">
          <a:xfrm>
            <a:off x="3278188" y="2740025"/>
            <a:ext cx="239712" cy="369888"/>
          </a:xfrm>
          <a:prstGeom prst="rect">
            <a:avLst/>
          </a:prstGeom>
          <a:noFill/>
          <a:ln w="12700">
            <a:noFill/>
            <a:miter lim="800000"/>
            <a:headEnd/>
            <a:tailEnd/>
          </a:ln>
        </p:spPr>
        <p:txBody>
          <a:bodyPr wrap="none" anchor="ctr">
            <a:prstTxWarp prst="textNoShape">
              <a:avLst/>
            </a:prstTxWarp>
          </a:bodyPr>
          <a:lstStyle/>
          <a:p>
            <a:endParaRPr lang="en-US"/>
          </a:p>
        </p:txBody>
      </p:sp>
      <p:sp>
        <p:nvSpPr>
          <p:cNvPr id="42081" name="Rectangle 134"/>
          <p:cNvSpPr>
            <a:spLocks noChangeArrowheads="1"/>
          </p:cNvSpPr>
          <p:nvPr/>
        </p:nvSpPr>
        <p:spPr bwMode="auto">
          <a:xfrm>
            <a:off x="1987550" y="1752600"/>
            <a:ext cx="14414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nPC_sel=+4</a:t>
            </a:r>
          </a:p>
        </p:txBody>
      </p:sp>
      <p:sp>
        <p:nvSpPr>
          <p:cNvPr id="42082" name="Rectangle 135"/>
          <p:cNvSpPr>
            <a:spLocks noChangeArrowheads="1"/>
          </p:cNvSpPr>
          <p:nvPr/>
        </p:nvSpPr>
        <p:spPr bwMode="auto">
          <a:xfrm>
            <a:off x="3825875" y="1770063"/>
            <a:ext cx="1101725" cy="1000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2083" name="Rectangle 136"/>
          <p:cNvSpPr>
            <a:spLocks noChangeArrowheads="1"/>
          </p:cNvSpPr>
          <p:nvPr/>
        </p:nvSpPr>
        <p:spPr bwMode="auto">
          <a:xfrm>
            <a:off x="4002088" y="1739900"/>
            <a:ext cx="717550" cy="100330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instr</a:t>
            </a:r>
          </a:p>
          <a:p>
            <a:pPr algn="ctr"/>
            <a:r>
              <a:rPr lang="en-US" sz="2000" b="1">
                <a:solidFill>
                  <a:schemeClr val="tx1"/>
                </a:solidFill>
                <a:latin typeface="Times" charset="0"/>
              </a:rPr>
              <a:t>fetch</a:t>
            </a:r>
          </a:p>
          <a:p>
            <a:pPr algn="ctr"/>
            <a:r>
              <a:rPr lang="en-US" sz="2000" b="1">
                <a:solidFill>
                  <a:schemeClr val="tx1"/>
                </a:solidFill>
                <a:latin typeface="Times" charset="0"/>
              </a:rPr>
              <a:t>unit</a:t>
            </a:r>
          </a:p>
        </p:txBody>
      </p:sp>
      <p:sp>
        <p:nvSpPr>
          <p:cNvPr id="42084" name="Line 137"/>
          <p:cNvSpPr>
            <a:spLocks noChangeShapeType="1"/>
          </p:cNvSpPr>
          <p:nvPr/>
        </p:nvSpPr>
        <p:spPr bwMode="auto">
          <a:xfrm>
            <a:off x="3429000" y="1981200"/>
            <a:ext cx="3810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85" name="Line 138"/>
          <p:cNvSpPr>
            <a:spLocks noChangeShapeType="1"/>
          </p:cNvSpPr>
          <p:nvPr/>
        </p:nvSpPr>
        <p:spPr bwMode="auto">
          <a:xfrm>
            <a:off x="3429000" y="1981200"/>
            <a:ext cx="3810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86" name="Rectangle 139"/>
          <p:cNvSpPr>
            <a:spLocks noChangeArrowheads="1"/>
          </p:cNvSpPr>
          <p:nvPr/>
        </p:nvSpPr>
        <p:spPr bwMode="auto">
          <a:xfrm>
            <a:off x="3090863" y="22860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42087" name="Line 140"/>
          <p:cNvSpPr>
            <a:spLocks noChangeShapeType="1"/>
          </p:cNvSpPr>
          <p:nvPr/>
        </p:nvSpPr>
        <p:spPr bwMode="auto">
          <a:xfrm flipH="1">
            <a:off x="3581400" y="25146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2088" name="Line 141"/>
          <p:cNvSpPr>
            <a:spLocks noChangeShapeType="1"/>
          </p:cNvSpPr>
          <p:nvPr/>
        </p:nvSpPr>
        <p:spPr bwMode="auto">
          <a:xfrm>
            <a:off x="3810000" y="24384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89" name="Line 142"/>
          <p:cNvSpPr>
            <a:spLocks noChangeShapeType="1"/>
          </p:cNvSpPr>
          <p:nvPr/>
        </p:nvSpPr>
        <p:spPr bwMode="auto">
          <a:xfrm flipH="1">
            <a:off x="3810000" y="25146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90" name="Freeform 143"/>
          <p:cNvSpPr>
            <a:spLocks/>
          </p:cNvSpPr>
          <p:nvPr/>
        </p:nvSpPr>
        <p:spPr bwMode="auto">
          <a:xfrm>
            <a:off x="4419600" y="2819400"/>
            <a:ext cx="1066800" cy="1066800"/>
          </a:xfrm>
          <a:custGeom>
            <a:avLst/>
            <a:gdLst>
              <a:gd name="T0" fmla="*/ 1066800 w 672"/>
              <a:gd name="T1" fmla="*/ 1066800 h 1008"/>
              <a:gd name="T2" fmla="*/ 1066800 w 672"/>
              <a:gd name="T3" fmla="*/ 660400 h 1008"/>
              <a:gd name="T4" fmla="*/ 0 w 672"/>
              <a:gd name="T5" fmla="*/ 660400 h 1008"/>
              <a:gd name="T6" fmla="*/ 0 w 672"/>
              <a:gd name="T7" fmla="*/ 0 h 1008"/>
              <a:gd name="T8" fmla="*/ 0 60000 65536"/>
              <a:gd name="T9" fmla="*/ 0 60000 65536"/>
              <a:gd name="T10" fmla="*/ 0 60000 65536"/>
              <a:gd name="T11" fmla="*/ 0 60000 65536"/>
              <a:gd name="T12" fmla="*/ 0 w 672"/>
              <a:gd name="T13" fmla="*/ 0 h 1008"/>
              <a:gd name="T14" fmla="*/ 672 w 672"/>
              <a:gd name="T15" fmla="*/ 1008 h 1008"/>
            </a:gdLst>
            <a:ahLst/>
            <a:cxnLst>
              <a:cxn ang="T8">
                <a:pos x="T0" y="T1"/>
              </a:cxn>
              <a:cxn ang="T9">
                <a:pos x="T2" y="T3"/>
              </a:cxn>
              <a:cxn ang="T10">
                <a:pos x="T4" y="T5"/>
              </a:cxn>
              <a:cxn ang="T11">
                <a:pos x="T6" y="T7"/>
              </a:cxn>
            </a:cxnLst>
            <a:rect l="T12" t="T13" r="T14" b="T15"/>
            <a:pathLst>
              <a:path w="672" h="1008">
                <a:moveTo>
                  <a:pt x="672" y="1008"/>
                </a:moveTo>
                <a:lnTo>
                  <a:pt x="672" y="624"/>
                </a:lnTo>
                <a:lnTo>
                  <a:pt x="0" y="62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2091" name="Line 144"/>
          <p:cNvSpPr>
            <a:spLocks noChangeShapeType="1"/>
          </p:cNvSpPr>
          <p:nvPr/>
        </p:nvSpPr>
        <p:spPr bwMode="auto">
          <a:xfrm>
            <a:off x="2971800" y="3505200"/>
            <a:ext cx="0" cy="3048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42092" name="Line 145"/>
          <p:cNvSpPr>
            <a:spLocks noChangeShapeType="1"/>
          </p:cNvSpPr>
          <p:nvPr/>
        </p:nvSpPr>
        <p:spPr bwMode="auto">
          <a:xfrm>
            <a:off x="3352800" y="3505200"/>
            <a:ext cx="0" cy="3048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42093" name="Freeform 146"/>
          <p:cNvSpPr>
            <a:spLocks/>
          </p:cNvSpPr>
          <p:nvPr/>
        </p:nvSpPr>
        <p:spPr bwMode="auto">
          <a:xfrm>
            <a:off x="3581400" y="4648200"/>
            <a:ext cx="2362200" cy="609600"/>
          </a:xfrm>
          <a:custGeom>
            <a:avLst/>
            <a:gdLst>
              <a:gd name="T0" fmla="*/ 0 w 1488"/>
              <a:gd name="T1" fmla="*/ 0 h 384"/>
              <a:gd name="T2" fmla="*/ 533400 w 1488"/>
              <a:gd name="T3" fmla="*/ 0 h 384"/>
              <a:gd name="T4" fmla="*/ 533400 w 1488"/>
              <a:gd name="T5" fmla="*/ 609600 h 384"/>
              <a:gd name="T6" fmla="*/ 2362200 w 1488"/>
              <a:gd name="T7" fmla="*/ 609600 h 384"/>
              <a:gd name="T8" fmla="*/ 0 60000 65536"/>
              <a:gd name="T9" fmla="*/ 0 60000 65536"/>
              <a:gd name="T10" fmla="*/ 0 60000 65536"/>
              <a:gd name="T11" fmla="*/ 0 60000 65536"/>
              <a:gd name="T12" fmla="*/ 0 w 1488"/>
              <a:gd name="T13" fmla="*/ 0 h 384"/>
              <a:gd name="T14" fmla="*/ 1488 w 1488"/>
              <a:gd name="T15" fmla="*/ 384 h 384"/>
            </a:gdLst>
            <a:ahLst/>
            <a:cxnLst>
              <a:cxn ang="T8">
                <a:pos x="T0" y="T1"/>
              </a:cxn>
              <a:cxn ang="T9">
                <a:pos x="T2" y="T3"/>
              </a:cxn>
              <a:cxn ang="T10">
                <a:pos x="T4" y="T5"/>
              </a:cxn>
              <a:cxn ang="T11">
                <a:pos x="T6" y="T7"/>
              </a:cxn>
            </a:cxnLst>
            <a:rect l="T12" t="T13" r="T14" b="T15"/>
            <a:pathLst>
              <a:path w="1488" h="384">
                <a:moveTo>
                  <a:pt x="0" y="0"/>
                </a:moveTo>
                <a:lnTo>
                  <a:pt x="336" y="0"/>
                </a:lnTo>
                <a:lnTo>
                  <a:pt x="336" y="384"/>
                </a:lnTo>
                <a:lnTo>
                  <a:pt x="1488" y="384"/>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42094" name="Freeform 147"/>
          <p:cNvSpPr>
            <a:spLocks/>
          </p:cNvSpPr>
          <p:nvPr/>
        </p:nvSpPr>
        <p:spPr bwMode="auto">
          <a:xfrm>
            <a:off x="3810000" y="4800600"/>
            <a:ext cx="1524000" cy="685800"/>
          </a:xfrm>
          <a:custGeom>
            <a:avLst/>
            <a:gdLst>
              <a:gd name="T0" fmla="*/ 0 w 960"/>
              <a:gd name="T1" fmla="*/ 685800 h 432"/>
              <a:gd name="T2" fmla="*/ 685800 w 960"/>
              <a:gd name="T3" fmla="*/ 685800 h 432"/>
              <a:gd name="T4" fmla="*/ 990600 w 960"/>
              <a:gd name="T5" fmla="*/ 0 h 432"/>
              <a:gd name="T6" fmla="*/ 1524000 w 960"/>
              <a:gd name="T7" fmla="*/ 0 h 432"/>
              <a:gd name="T8" fmla="*/ 0 60000 65536"/>
              <a:gd name="T9" fmla="*/ 0 60000 65536"/>
              <a:gd name="T10" fmla="*/ 0 60000 65536"/>
              <a:gd name="T11" fmla="*/ 0 60000 65536"/>
              <a:gd name="T12" fmla="*/ 0 w 960"/>
              <a:gd name="T13" fmla="*/ 0 h 432"/>
              <a:gd name="T14" fmla="*/ 960 w 960"/>
              <a:gd name="T15" fmla="*/ 432 h 432"/>
            </a:gdLst>
            <a:ahLst/>
            <a:cxnLst>
              <a:cxn ang="T8">
                <a:pos x="T0" y="T1"/>
              </a:cxn>
              <a:cxn ang="T9">
                <a:pos x="T2" y="T3"/>
              </a:cxn>
              <a:cxn ang="T10">
                <a:pos x="T4" y="T5"/>
              </a:cxn>
              <a:cxn ang="T11">
                <a:pos x="T6" y="T7"/>
              </a:cxn>
            </a:cxnLst>
            <a:rect l="T12" t="T13" r="T14" b="T15"/>
            <a:pathLst>
              <a:path w="960" h="432">
                <a:moveTo>
                  <a:pt x="0" y="432"/>
                </a:moveTo>
                <a:lnTo>
                  <a:pt x="432" y="432"/>
                </a:lnTo>
                <a:lnTo>
                  <a:pt x="624" y="0"/>
                </a:lnTo>
                <a:lnTo>
                  <a:pt x="960" y="0"/>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42095" name="Line 148"/>
          <p:cNvSpPr>
            <a:spLocks noChangeShapeType="1"/>
          </p:cNvSpPr>
          <p:nvPr/>
        </p:nvSpPr>
        <p:spPr bwMode="auto">
          <a:xfrm>
            <a:off x="2743200" y="5486400"/>
            <a:ext cx="6858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42096" name="Freeform 149"/>
          <p:cNvSpPr>
            <a:spLocks/>
          </p:cNvSpPr>
          <p:nvPr/>
        </p:nvSpPr>
        <p:spPr bwMode="auto">
          <a:xfrm>
            <a:off x="5791200" y="4419600"/>
            <a:ext cx="990600" cy="609600"/>
          </a:xfrm>
          <a:custGeom>
            <a:avLst/>
            <a:gdLst>
              <a:gd name="T0" fmla="*/ 0 w 624"/>
              <a:gd name="T1" fmla="*/ 0 h 384"/>
              <a:gd name="T2" fmla="*/ 990600 w 624"/>
              <a:gd name="T3" fmla="*/ 0 h 384"/>
              <a:gd name="T4" fmla="*/ 990600 w 624"/>
              <a:gd name="T5" fmla="*/ 609600 h 384"/>
              <a:gd name="T6" fmla="*/ 0 60000 65536"/>
              <a:gd name="T7" fmla="*/ 0 60000 65536"/>
              <a:gd name="T8" fmla="*/ 0 60000 65536"/>
              <a:gd name="T9" fmla="*/ 0 w 624"/>
              <a:gd name="T10" fmla="*/ 0 h 384"/>
              <a:gd name="T11" fmla="*/ 624 w 624"/>
              <a:gd name="T12" fmla="*/ 384 h 384"/>
            </a:gdLst>
            <a:ahLst/>
            <a:cxnLst>
              <a:cxn ang="T6">
                <a:pos x="T0" y="T1"/>
              </a:cxn>
              <a:cxn ang="T7">
                <a:pos x="T2" y="T3"/>
              </a:cxn>
              <a:cxn ang="T8">
                <a:pos x="T4" y="T5"/>
              </a:cxn>
            </a:cxnLst>
            <a:rect l="T9" t="T10" r="T11" b="T12"/>
            <a:pathLst>
              <a:path w="624" h="384">
                <a:moveTo>
                  <a:pt x="0" y="0"/>
                </a:moveTo>
                <a:lnTo>
                  <a:pt x="624" y="0"/>
                </a:lnTo>
                <a:lnTo>
                  <a:pt x="624" y="384"/>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42097" name="Oval 150"/>
          <p:cNvSpPr>
            <a:spLocks noChangeArrowheads="1"/>
          </p:cNvSpPr>
          <p:nvPr/>
        </p:nvSpPr>
        <p:spPr bwMode="auto">
          <a:xfrm>
            <a:off x="1219200" y="19812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42098" name="Oval 151"/>
          <p:cNvSpPr>
            <a:spLocks noChangeArrowheads="1"/>
          </p:cNvSpPr>
          <p:nvPr/>
        </p:nvSpPr>
        <p:spPr bwMode="auto">
          <a:xfrm>
            <a:off x="1143000" y="30480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42099" name="Oval 152"/>
          <p:cNvSpPr>
            <a:spLocks noChangeArrowheads="1"/>
          </p:cNvSpPr>
          <p:nvPr/>
        </p:nvSpPr>
        <p:spPr bwMode="auto">
          <a:xfrm>
            <a:off x="5791200" y="35052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42100" name="Oval 153"/>
          <p:cNvSpPr>
            <a:spLocks noChangeArrowheads="1"/>
          </p:cNvSpPr>
          <p:nvPr/>
        </p:nvSpPr>
        <p:spPr bwMode="auto">
          <a:xfrm>
            <a:off x="6375400" y="31242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28600"/>
            <a:ext cx="8369300" cy="474663"/>
          </a:xfrm>
          <a:noFill/>
        </p:spPr>
        <p:txBody>
          <a:bodyPr/>
          <a:lstStyle/>
          <a:p>
            <a:r>
              <a:rPr lang="en-US"/>
              <a:t>The Single Cycle Datapath during Branch?</a:t>
            </a:r>
          </a:p>
        </p:txBody>
      </p:sp>
      <p:sp>
        <p:nvSpPr>
          <p:cNvPr id="44035" name="Rectangle 3"/>
          <p:cNvSpPr>
            <a:spLocks noGrp="1" noChangeArrowheads="1"/>
          </p:cNvSpPr>
          <p:nvPr>
            <p:ph type="body" idx="1"/>
          </p:nvPr>
        </p:nvSpPr>
        <p:spPr>
          <a:xfrm>
            <a:off x="304800" y="1295400"/>
            <a:ext cx="8610600" cy="325438"/>
          </a:xfrm>
          <a:noFill/>
        </p:spPr>
        <p:txBody>
          <a:bodyPr/>
          <a:lstStyle/>
          <a:p>
            <a:r>
              <a:rPr lang="en-US" sz="2400"/>
              <a:t>if  (R[rs] - R[rt]  ==  0)   then  Zero  =  1 ;  else  Zero  =  0</a:t>
            </a:r>
          </a:p>
        </p:txBody>
      </p:sp>
      <p:grpSp>
        <p:nvGrpSpPr>
          <p:cNvPr id="44036" name="Group 4"/>
          <p:cNvGrpSpPr>
            <a:grpSpLocks/>
          </p:cNvGrpSpPr>
          <p:nvPr/>
        </p:nvGrpSpPr>
        <p:grpSpPr bwMode="auto">
          <a:xfrm>
            <a:off x="1743075" y="603250"/>
            <a:ext cx="5949950" cy="638175"/>
            <a:chOff x="1098" y="380"/>
            <a:chExt cx="3748" cy="402"/>
          </a:xfrm>
        </p:grpSpPr>
        <p:sp>
          <p:nvSpPr>
            <p:cNvPr id="44159" name="Rectangle 5"/>
            <p:cNvSpPr>
              <a:spLocks noChangeArrowheads="1"/>
            </p:cNvSpPr>
            <p:nvPr/>
          </p:nvSpPr>
          <p:spPr bwMode="auto">
            <a:xfrm>
              <a:off x="1167" y="58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4160" name="Group 6"/>
            <p:cNvGrpSpPr>
              <a:grpSpLocks/>
            </p:cNvGrpSpPr>
            <p:nvPr/>
          </p:nvGrpSpPr>
          <p:grpSpPr bwMode="auto">
            <a:xfrm>
              <a:off x="1163" y="572"/>
              <a:ext cx="624" cy="210"/>
              <a:chOff x="1163" y="572"/>
              <a:chExt cx="624" cy="210"/>
            </a:xfrm>
          </p:grpSpPr>
          <p:sp>
            <p:nvSpPr>
              <p:cNvPr id="44174" name="Rectangle 7"/>
              <p:cNvSpPr>
                <a:spLocks noChangeArrowheads="1"/>
              </p:cNvSpPr>
              <p:nvPr/>
            </p:nvSpPr>
            <p:spPr bwMode="auto">
              <a:xfrm>
                <a:off x="1163" y="58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4175" name="Rectangle 8"/>
              <p:cNvSpPr>
                <a:spLocks noChangeArrowheads="1"/>
              </p:cNvSpPr>
              <p:nvPr/>
            </p:nvSpPr>
            <p:spPr bwMode="auto">
              <a:xfrm>
                <a:off x="1341" y="572"/>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44161" name="Group 9"/>
            <p:cNvGrpSpPr>
              <a:grpSpLocks/>
            </p:cNvGrpSpPr>
            <p:nvPr/>
          </p:nvGrpSpPr>
          <p:grpSpPr bwMode="auto">
            <a:xfrm>
              <a:off x="1795" y="572"/>
              <a:ext cx="580" cy="210"/>
              <a:chOff x="1795" y="572"/>
              <a:chExt cx="580" cy="210"/>
            </a:xfrm>
          </p:grpSpPr>
          <p:sp>
            <p:nvSpPr>
              <p:cNvPr id="44172" name="Rectangle 10"/>
              <p:cNvSpPr>
                <a:spLocks noChangeArrowheads="1"/>
              </p:cNvSpPr>
              <p:nvPr/>
            </p:nvSpPr>
            <p:spPr bwMode="auto">
              <a:xfrm>
                <a:off x="1795" y="58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4173" name="Rectangle 11"/>
              <p:cNvSpPr>
                <a:spLocks noChangeArrowheads="1"/>
              </p:cNvSpPr>
              <p:nvPr/>
            </p:nvSpPr>
            <p:spPr bwMode="auto">
              <a:xfrm>
                <a:off x="1956" y="572"/>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44162" name="Group 12"/>
            <p:cNvGrpSpPr>
              <a:grpSpLocks/>
            </p:cNvGrpSpPr>
            <p:nvPr/>
          </p:nvGrpSpPr>
          <p:grpSpPr bwMode="auto">
            <a:xfrm>
              <a:off x="2383" y="572"/>
              <a:ext cx="579" cy="210"/>
              <a:chOff x="2383" y="572"/>
              <a:chExt cx="579" cy="210"/>
            </a:xfrm>
          </p:grpSpPr>
          <p:sp>
            <p:nvSpPr>
              <p:cNvPr id="44170" name="Rectangle 13"/>
              <p:cNvSpPr>
                <a:spLocks noChangeArrowheads="1"/>
              </p:cNvSpPr>
              <p:nvPr/>
            </p:nvSpPr>
            <p:spPr bwMode="auto">
              <a:xfrm>
                <a:off x="2383" y="58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4171" name="Rectangle 14"/>
              <p:cNvSpPr>
                <a:spLocks noChangeArrowheads="1"/>
              </p:cNvSpPr>
              <p:nvPr/>
            </p:nvSpPr>
            <p:spPr bwMode="auto">
              <a:xfrm>
                <a:off x="2543" y="572"/>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44163" name="Rectangle 15"/>
            <p:cNvSpPr>
              <a:spLocks noChangeArrowheads="1"/>
            </p:cNvSpPr>
            <p:nvPr/>
          </p:nvSpPr>
          <p:spPr bwMode="auto">
            <a:xfrm>
              <a:off x="2970" y="58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4164" name="Rectangle 16"/>
            <p:cNvSpPr>
              <a:spLocks noChangeArrowheads="1"/>
            </p:cNvSpPr>
            <p:nvPr/>
          </p:nvSpPr>
          <p:spPr bwMode="auto">
            <a:xfrm>
              <a:off x="3469" y="572"/>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44165" name="Rectangle 17"/>
            <p:cNvSpPr>
              <a:spLocks noChangeArrowheads="1"/>
            </p:cNvSpPr>
            <p:nvPr/>
          </p:nvSpPr>
          <p:spPr bwMode="auto">
            <a:xfrm>
              <a:off x="4668" y="38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4166" name="Rectangle 18"/>
            <p:cNvSpPr>
              <a:spLocks noChangeArrowheads="1"/>
            </p:cNvSpPr>
            <p:nvPr/>
          </p:nvSpPr>
          <p:spPr bwMode="auto">
            <a:xfrm>
              <a:off x="2770"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44167" name="Rectangle 19"/>
            <p:cNvSpPr>
              <a:spLocks noChangeArrowheads="1"/>
            </p:cNvSpPr>
            <p:nvPr/>
          </p:nvSpPr>
          <p:spPr bwMode="auto">
            <a:xfrm>
              <a:off x="2182"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44168" name="Rectangle 20"/>
            <p:cNvSpPr>
              <a:spLocks noChangeArrowheads="1"/>
            </p:cNvSpPr>
            <p:nvPr/>
          </p:nvSpPr>
          <p:spPr bwMode="auto">
            <a:xfrm>
              <a:off x="1594"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44169" name="Rectangle 21"/>
            <p:cNvSpPr>
              <a:spLocks noChangeArrowheads="1"/>
            </p:cNvSpPr>
            <p:nvPr/>
          </p:nvSpPr>
          <p:spPr bwMode="auto">
            <a:xfrm>
              <a:off x="1098"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grpSp>
      <p:sp>
        <p:nvSpPr>
          <p:cNvPr id="44037" name="Rectangle 22"/>
          <p:cNvSpPr>
            <a:spLocks noChangeArrowheads="1"/>
          </p:cNvSpPr>
          <p:nvPr/>
        </p:nvSpPr>
        <p:spPr bwMode="auto">
          <a:xfrm>
            <a:off x="5867400" y="40386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4038" name="Rectangle 23"/>
          <p:cNvSpPr>
            <a:spLocks noChangeArrowheads="1"/>
          </p:cNvSpPr>
          <p:nvPr/>
        </p:nvSpPr>
        <p:spPr bwMode="auto">
          <a:xfrm>
            <a:off x="5257800" y="3048000"/>
            <a:ext cx="1752600"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p>
        </p:txBody>
      </p:sp>
      <p:sp>
        <p:nvSpPr>
          <p:cNvPr id="44039" name="Rectangle 24"/>
          <p:cNvSpPr>
            <a:spLocks noChangeArrowheads="1"/>
          </p:cNvSpPr>
          <p:nvPr/>
        </p:nvSpPr>
        <p:spPr bwMode="auto">
          <a:xfrm>
            <a:off x="1981200" y="48006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44040" name="Rectangle 25"/>
          <p:cNvSpPr>
            <a:spLocks noChangeArrowheads="1"/>
          </p:cNvSpPr>
          <p:nvPr/>
        </p:nvSpPr>
        <p:spPr bwMode="auto">
          <a:xfrm>
            <a:off x="1436688" y="38957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44041" name="Rectangle 26"/>
          <p:cNvSpPr>
            <a:spLocks noChangeArrowheads="1"/>
          </p:cNvSpPr>
          <p:nvPr/>
        </p:nvSpPr>
        <p:spPr bwMode="auto">
          <a:xfrm>
            <a:off x="1371600" y="3200400"/>
            <a:ext cx="1057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a:t>
            </a:r>
          </a:p>
        </p:txBody>
      </p:sp>
      <p:sp>
        <p:nvSpPr>
          <p:cNvPr id="44042" name="Line 27"/>
          <p:cNvSpPr>
            <a:spLocks noChangeShapeType="1"/>
          </p:cNvSpPr>
          <p:nvPr/>
        </p:nvSpPr>
        <p:spPr bwMode="auto">
          <a:xfrm flipH="1">
            <a:off x="1746250" y="42148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043" name="Rectangle 28"/>
          <p:cNvSpPr>
            <a:spLocks noChangeArrowheads="1"/>
          </p:cNvSpPr>
          <p:nvPr/>
        </p:nvSpPr>
        <p:spPr bwMode="auto">
          <a:xfrm>
            <a:off x="1598613" y="4314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4044" name="Line 29"/>
          <p:cNvSpPr>
            <a:spLocks noChangeShapeType="1"/>
          </p:cNvSpPr>
          <p:nvPr/>
        </p:nvSpPr>
        <p:spPr bwMode="auto">
          <a:xfrm flipH="1">
            <a:off x="4572000" y="40386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045" name="Rectangle 30"/>
          <p:cNvSpPr>
            <a:spLocks noChangeArrowheads="1"/>
          </p:cNvSpPr>
          <p:nvPr/>
        </p:nvSpPr>
        <p:spPr bwMode="auto">
          <a:xfrm>
            <a:off x="4419600" y="3733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4046" name="Rectangle 31"/>
          <p:cNvSpPr>
            <a:spLocks noChangeArrowheads="1"/>
          </p:cNvSpPr>
          <p:nvPr/>
        </p:nvSpPr>
        <p:spPr bwMode="auto">
          <a:xfrm>
            <a:off x="3625850" y="37338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44047" name="Line 32"/>
          <p:cNvSpPr>
            <a:spLocks noChangeShapeType="1"/>
          </p:cNvSpPr>
          <p:nvPr/>
        </p:nvSpPr>
        <p:spPr bwMode="auto">
          <a:xfrm flipV="1">
            <a:off x="3886200" y="4572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048" name="Rectangle 33"/>
          <p:cNvSpPr>
            <a:spLocks noChangeArrowheads="1"/>
          </p:cNvSpPr>
          <p:nvPr/>
        </p:nvSpPr>
        <p:spPr bwMode="auto">
          <a:xfrm>
            <a:off x="3730625" y="4695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4049" name="Rectangle 34"/>
          <p:cNvSpPr>
            <a:spLocks noChangeArrowheads="1"/>
          </p:cNvSpPr>
          <p:nvPr/>
        </p:nvSpPr>
        <p:spPr bwMode="auto">
          <a:xfrm>
            <a:off x="3657600" y="42672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44050" name="Line 35"/>
          <p:cNvSpPr>
            <a:spLocks noChangeShapeType="1"/>
          </p:cNvSpPr>
          <p:nvPr/>
        </p:nvSpPr>
        <p:spPr bwMode="auto">
          <a:xfrm flipV="1">
            <a:off x="32766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051" name="Line 36"/>
          <p:cNvSpPr>
            <a:spLocks noChangeShapeType="1"/>
          </p:cNvSpPr>
          <p:nvPr/>
        </p:nvSpPr>
        <p:spPr bwMode="auto">
          <a:xfrm flipV="1">
            <a:off x="2527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052" name="Rectangle 37"/>
          <p:cNvSpPr>
            <a:spLocks noChangeArrowheads="1"/>
          </p:cNvSpPr>
          <p:nvPr/>
        </p:nvSpPr>
        <p:spPr bwMode="auto">
          <a:xfrm>
            <a:off x="2384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44053" name="Line 38"/>
          <p:cNvSpPr>
            <a:spLocks noChangeShapeType="1"/>
          </p:cNvSpPr>
          <p:nvPr/>
        </p:nvSpPr>
        <p:spPr bwMode="auto">
          <a:xfrm flipV="1">
            <a:off x="2908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054" name="Rectangle 39"/>
          <p:cNvSpPr>
            <a:spLocks noChangeArrowheads="1"/>
          </p:cNvSpPr>
          <p:nvPr/>
        </p:nvSpPr>
        <p:spPr bwMode="auto">
          <a:xfrm>
            <a:off x="2743200"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44055" name="Rectangle 40"/>
          <p:cNvSpPr>
            <a:spLocks noChangeArrowheads="1"/>
          </p:cNvSpPr>
          <p:nvPr/>
        </p:nvSpPr>
        <p:spPr bwMode="auto">
          <a:xfrm>
            <a:off x="2322513" y="38052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44056" name="Rectangle 41"/>
          <p:cNvSpPr>
            <a:spLocks noChangeArrowheads="1"/>
          </p:cNvSpPr>
          <p:nvPr/>
        </p:nvSpPr>
        <p:spPr bwMode="auto">
          <a:xfrm>
            <a:off x="2779713" y="38052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44057" name="Rectangle 42"/>
          <p:cNvSpPr>
            <a:spLocks noChangeArrowheads="1"/>
          </p:cNvSpPr>
          <p:nvPr/>
        </p:nvSpPr>
        <p:spPr bwMode="auto">
          <a:xfrm>
            <a:off x="3160713" y="38052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44058" name="Rectangle 43"/>
          <p:cNvSpPr>
            <a:spLocks noChangeArrowheads="1"/>
          </p:cNvSpPr>
          <p:nvPr/>
        </p:nvSpPr>
        <p:spPr bwMode="auto">
          <a:xfrm>
            <a:off x="2322513" y="41910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44059" name="Rectangle 44"/>
          <p:cNvSpPr>
            <a:spLocks noChangeArrowheads="1"/>
          </p:cNvSpPr>
          <p:nvPr/>
        </p:nvSpPr>
        <p:spPr bwMode="auto">
          <a:xfrm>
            <a:off x="2743200" y="32004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44060" name="Rectangle 45"/>
          <p:cNvSpPr>
            <a:spLocks noChangeArrowheads="1"/>
          </p:cNvSpPr>
          <p:nvPr/>
        </p:nvSpPr>
        <p:spPr bwMode="auto">
          <a:xfrm>
            <a:off x="2574925" y="2438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44061" name="Rectangle 46"/>
          <p:cNvSpPr>
            <a:spLocks noChangeArrowheads="1"/>
          </p:cNvSpPr>
          <p:nvPr/>
        </p:nvSpPr>
        <p:spPr bwMode="auto">
          <a:xfrm>
            <a:off x="3124200" y="3200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44062" name="Rectangle 47"/>
          <p:cNvSpPr>
            <a:spLocks noChangeArrowheads="1"/>
          </p:cNvSpPr>
          <p:nvPr/>
        </p:nvSpPr>
        <p:spPr bwMode="auto">
          <a:xfrm>
            <a:off x="2143125" y="24384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44063" name="Rectangle 48"/>
          <p:cNvSpPr>
            <a:spLocks noChangeArrowheads="1"/>
          </p:cNvSpPr>
          <p:nvPr/>
        </p:nvSpPr>
        <p:spPr bwMode="auto">
          <a:xfrm>
            <a:off x="1419225" y="2133600"/>
            <a:ext cx="1085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a:t>
            </a:r>
          </a:p>
        </p:txBody>
      </p:sp>
      <p:grpSp>
        <p:nvGrpSpPr>
          <p:cNvPr id="44064" name="Group 49"/>
          <p:cNvGrpSpPr>
            <a:grpSpLocks/>
          </p:cNvGrpSpPr>
          <p:nvPr/>
        </p:nvGrpSpPr>
        <p:grpSpPr bwMode="auto">
          <a:xfrm>
            <a:off x="3454400" y="5046663"/>
            <a:ext cx="376238" cy="1082675"/>
            <a:chOff x="2848" y="3083"/>
            <a:chExt cx="237" cy="682"/>
          </a:xfrm>
        </p:grpSpPr>
        <p:sp>
          <p:nvSpPr>
            <p:cNvPr id="44157" name="Rectangle 50"/>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4158" name="Rectangle 51"/>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44065" name="Rectangle 52"/>
          <p:cNvSpPr>
            <a:spLocks noChangeArrowheads="1"/>
          </p:cNvSpPr>
          <p:nvPr/>
        </p:nvSpPr>
        <p:spPr bwMode="auto">
          <a:xfrm>
            <a:off x="3962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4066" name="Line 53"/>
          <p:cNvSpPr>
            <a:spLocks noChangeShapeType="1"/>
          </p:cNvSpPr>
          <p:nvPr/>
        </p:nvSpPr>
        <p:spPr bwMode="auto">
          <a:xfrm flipH="1">
            <a:off x="4114800" y="54324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067" name="Line 54"/>
          <p:cNvSpPr>
            <a:spLocks noChangeShapeType="1"/>
          </p:cNvSpPr>
          <p:nvPr/>
        </p:nvSpPr>
        <p:spPr bwMode="auto">
          <a:xfrm flipH="1">
            <a:off x="3035300" y="5434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068" name="Rectangle 55"/>
          <p:cNvSpPr>
            <a:spLocks noChangeArrowheads="1"/>
          </p:cNvSpPr>
          <p:nvPr/>
        </p:nvSpPr>
        <p:spPr bwMode="auto">
          <a:xfrm>
            <a:off x="2819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44069" name="Rectangle 56"/>
          <p:cNvSpPr>
            <a:spLocks noChangeArrowheads="1"/>
          </p:cNvSpPr>
          <p:nvPr/>
        </p:nvSpPr>
        <p:spPr bwMode="auto">
          <a:xfrm>
            <a:off x="1905000" y="52578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44070" name="Rectangle 57"/>
          <p:cNvSpPr>
            <a:spLocks noChangeArrowheads="1"/>
          </p:cNvSpPr>
          <p:nvPr/>
        </p:nvSpPr>
        <p:spPr bwMode="auto">
          <a:xfrm>
            <a:off x="4038600" y="59436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a:t>
            </a:r>
          </a:p>
        </p:txBody>
      </p:sp>
      <p:sp>
        <p:nvSpPr>
          <p:cNvPr id="44071" name="Rectangle 58"/>
          <p:cNvSpPr>
            <a:spLocks noChangeArrowheads="1"/>
          </p:cNvSpPr>
          <p:nvPr/>
        </p:nvSpPr>
        <p:spPr bwMode="auto">
          <a:xfrm>
            <a:off x="2514600" y="6019800"/>
            <a:ext cx="9874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a:t>
            </a:r>
          </a:p>
        </p:txBody>
      </p:sp>
      <p:sp>
        <p:nvSpPr>
          <p:cNvPr id="44072" name="Line 59"/>
          <p:cNvSpPr>
            <a:spLocks noChangeShapeType="1"/>
          </p:cNvSpPr>
          <p:nvPr/>
        </p:nvSpPr>
        <p:spPr bwMode="auto">
          <a:xfrm flipV="1">
            <a:off x="7543800" y="3657600"/>
            <a:ext cx="0" cy="6445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44073" name="Rectangle 60"/>
          <p:cNvSpPr>
            <a:spLocks noChangeArrowheads="1"/>
          </p:cNvSpPr>
          <p:nvPr/>
        </p:nvSpPr>
        <p:spPr bwMode="auto">
          <a:xfrm>
            <a:off x="6400800" y="3276600"/>
            <a:ext cx="1466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a:t>
            </a:r>
          </a:p>
        </p:txBody>
      </p:sp>
      <p:sp>
        <p:nvSpPr>
          <p:cNvPr id="44074" name="Rectangle 61"/>
          <p:cNvSpPr>
            <a:spLocks noChangeArrowheads="1"/>
          </p:cNvSpPr>
          <p:nvPr/>
        </p:nvSpPr>
        <p:spPr bwMode="auto">
          <a:xfrm>
            <a:off x="5224463" y="57912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44075" name="Rectangle 62"/>
          <p:cNvSpPr>
            <a:spLocks noChangeArrowheads="1"/>
          </p:cNvSpPr>
          <p:nvPr/>
        </p:nvSpPr>
        <p:spPr bwMode="auto">
          <a:xfrm>
            <a:off x="4953000" y="52578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44076" name="Line 63"/>
          <p:cNvSpPr>
            <a:spLocks noChangeShapeType="1"/>
          </p:cNvSpPr>
          <p:nvPr/>
        </p:nvSpPr>
        <p:spPr bwMode="auto">
          <a:xfrm flipH="1">
            <a:off x="5086350" y="51895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077" name="Rectangle 64"/>
          <p:cNvSpPr>
            <a:spLocks noChangeArrowheads="1"/>
          </p:cNvSpPr>
          <p:nvPr/>
        </p:nvSpPr>
        <p:spPr bwMode="auto">
          <a:xfrm>
            <a:off x="5116513" y="49657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4078" name="Line 65"/>
          <p:cNvSpPr>
            <a:spLocks noChangeShapeType="1"/>
          </p:cNvSpPr>
          <p:nvPr/>
        </p:nvSpPr>
        <p:spPr bwMode="auto">
          <a:xfrm flipV="1">
            <a:off x="6235700" y="4038600"/>
            <a:ext cx="12700" cy="10080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44079" name="Rectangle 66"/>
          <p:cNvSpPr>
            <a:spLocks noChangeArrowheads="1"/>
          </p:cNvSpPr>
          <p:nvPr/>
        </p:nvSpPr>
        <p:spPr bwMode="auto">
          <a:xfrm>
            <a:off x="5943600" y="36576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a:t>
            </a:r>
          </a:p>
        </p:txBody>
      </p:sp>
      <p:sp>
        <p:nvSpPr>
          <p:cNvPr id="44080" name="Rectangle 67"/>
          <p:cNvSpPr>
            <a:spLocks noChangeArrowheads="1"/>
          </p:cNvSpPr>
          <p:nvPr/>
        </p:nvSpPr>
        <p:spPr bwMode="auto">
          <a:xfrm>
            <a:off x="4495800" y="3124200"/>
            <a:ext cx="617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zero</a:t>
            </a:r>
          </a:p>
        </p:txBody>
      </p:sp>
      <p:grpSp>
        <p:nvGrpSpPr>
          <p:cNvPr id="44081" name="Group 68"/>
          <p:cNvGrpSpPr>
            <a:grpSpLocks/>
          </p:cNvGrpSpPr>
          <p:nvPr/>
        </p:nvGrpSpPr>
        <p:grpSpPr bwMode="auto">
          <a:xfrm>
            <a:off x="2133600" y="2867025"/>
            <a:ext cx="838200" cy="333375"/>
            <a:chOff x="2640" y="1422"/>
            <a:chExt cx="528" cy="210"/>
          </a:xfrm>
        </p:grpSpPr>
        <p:sp>
          <p:nvSpPr>
            <p:cNvPr id="44154" name="Rectangle 69"/>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4155" name="Rectangle 70"/>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4156" name="Freeform 71"/>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44082" name="Rectangle 72"/>
          <p:cNvSpPr>
            <a:spLocks noChangeArrowheads="1"/>
          </p:cNvSpPr>
          <p:nvPr/>
        </p:nvSpPr>
        <p:spPr bwMode="auto">
          <a:xfrm>
            <a:off x="2133600" y="38100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44083" name="Group 73"/>
          <p:cNvGrpSpPr>
            <a:grpSpLocks/>
          </p:cNvGrpSpPr>
          <p:nvPr/>
        </p:nvGrpSpPr>
        <p:grpSpPr bwMode="auto">
          <a:xfrm>
            <a:off x="4441825" y="4419600"/>
            <a:ext cx="358775" cy="1219200"/>
            <a:chOff x="3518" y="2640"/>
            <a:chExt cx="226" cy="768"/>
          </a:xfrm>
        </p:grpSpPr>
        <p:sp>
          <p:nvSpPr>
            <p:cNvPr id="44151" name="Rectangle 74"/>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4152" name="Rectangle 75"/>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4153" name="Freeform 76"/>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44084" name="Group 77"/>
          <p:cNvGrpSpPr>
            <a:grpSpLocks/>
          </p:cNvGrpSpPr>
          <p:nvPr/>
        </p:nvGrpSpPr>
        <p:grpSpPr bwMode="auto">
          <a:xfrm>
            <a:off x="5305425" y="3810000"/>
            <a:ext cx="485775" cy="1143000"/>
            <a:chOff x="4009" y="2304"/>
            <a:chExt cx="306" cy="720"/>
          </a:xfrm>
        </p:grpSpPr>
        <p:sp>
          <p:nvSpPr>
            <p:cNvPr id="44148" name="Rectangle 78"/>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44149" name="Rectangle 79"/>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44150" name="Freeform 80"/>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44085" name="Group 81"/>
          <p:cNvGrpSpPr>
            <a:grpSpLocks/>
          </p:cNvGrpSpPr>
          <p:nvPr/>
        </p:nvGrpSpPr>
        <p:grpSpPr bwMode="auto">
          <a:xfrm>
            <a:off x="7337425" y="4191000"/>
            <a:ext cx="358775" cy="1600200"/>
            <a:chOff x="5294" y="2544"/>
            <a:chExt cx="226" cy="1008"/>
          </a:xfrm>
        </p:grpSpPr>
        <p:sp>
          <p:nvSpPr>
            <p:cNvPr id="44145" name="Rectangle 82"/>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4146" name="Rectangle 83"/>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4147" name="Freeform 84"/>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44086" name="Group 85"/>
          <p:cNvGrpSpPr>
            <a:grpSpLocks/>
          </p:cNvGrpSpPr>
          <p:nvPr/>
        </p:nvGrpSpPr>
        <p:grpSpPr bwMode="auto">
          <a:xfrm>
            <a:off x="5915025" y="5000625"/>
            <a:ext cx="1146175" cy="1181100"/>
            <a:chOff x="4398" y="3054"/>
            <a:chExt cx="722" cy="744"/>
          </a:xfrm>
        </p:grpSpPr>
        <p:sp>
          <p:nvSpPr>
            <p:cNvPr id="44139" name="Rectangle 86"/>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4140" name="Rectangle 87"/>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44141" name="Rectangle 88"/>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44142" name="Rectangle 89"/>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44143" name="Line 90"/>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144" name="Line 91"/>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44087" name="Line 92"/>
          <p:cNvSpPr>
            <a:spLocks noChangeShapeType="1"/>
          </p:cNvSpPr>
          <p:nvPr/>
        </p:nvSpPr>
        <p:spPr bwMode="auto">
          <a:xfrm>
            <a:off x="2362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088" name="Line 93"/>
          <p:cNvSpPr>
            <a:spLocks noChangeShapeType="1"/>
          </p:cNvSpPr>
          <p:nvPr/>
        </p:nvSpPr>
        <p:spPr bwMode="auto">
          <a:xfrm>
            <a:off x="2743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089" name="Freeform 94"/>
          <p:cNvSpPr>
            <a:spLocks/>
          </p:cNvSpPr>
          <p:nvPr/>
        </p:nvSpPr>
        <p:spPr bwMode="auto">
          <a:xfrm>
            <a:off x="1828800" y="25146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090" name="Line 95"/>
          <p:cNvSpPr>
            <a:spLocks noChangeShapeType="1"/>
          </p:cNvSpPr>
          <p:nvPr/>
        </p:nvSpPr>
        <p:spPr bwMode="auto">
          <a:xfrm>
            <a:off x="2286000" y="35814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4091" name="Line 96"/>
          <p:cNvSpPr>
            <a:spLocks noChangeShapeType="1"/>
          </p:cNvSpPr>
          <p:nvPr/>
        </p:nvSpPr>
        <p:spPr bwMode="auto">
          <a:xfrm>
            <a:off x="2590800" y="32004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4092" name="Line 97"/>
          <p:cNvSpPr>
            <a:spLocks noChangeShapeType="1"/>
          </p:cNvSpPr>
          <p:nvPr/>
        </p:nvSpPr>
        <p:spPr bwMode="auto">
          <a:xfrm>
            <a:off x="2971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4093" name="Line 98"/>
          <p:cNvSpPr>
            <a:spLocks noChangeShapeType="1"/>
          </p:cNvSpPr>
          <p:nvPr/>
        </p:nvSpPr>
        <p:spPr bwMode="auto">
          <a:xfrm>
            <a:off x="3352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4094" name="Rectangle 99"/>
          <p:cNvSpPr>
            <a:spLocks noChangeArrowheads="1"/>
          </p:cNvSpPr>
          <p:nvPr/>
        </p:nvSpPr>
        <p:spPr bwMode="auto">
          <a:xfrm>
            <a:off x="3146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44095" name="Line 100"/>
          <p:cNvSpPr>
            <a:spLocks noChangeShapeType="1"/>
          </p:cNvSpPr>
          <p:nvPr/>
        </p:nvSpPr>
        <p:spPr bwMode="auto">
          <a:xfrm>
            <a:off x="3581400" y="41148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096" name="Line 101"/>
          <p:cNvSpPr>
            <a:spLocks noChangeShapeType="1"/>
          </p:cNvSpPr>
          <p:nvPr/>
        </p:nvSpPr>
        <p:spPr bwMode="auto">
          <a:xfrm>
            <a:off x="5638800" y="3505200"/>
            <a:ext cx="0" cy="4953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097" name="Line 102"/>
          <p:cNvSpPr>
            <a:spLocks noChangeShapeType="1"/>
          </p:cNvSpPr>
          <p:nvPr/>
        </p:nvSpPr>
        <p:spPr bwMode="auto">
          <a:xfrm>
            <a:off x="3581400" y="46482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098" name="Line 103"/>
          <p:cNvSpPr>
            <a:spLocks noChangeShapeType="1"/>
          </p:cNvSpPr>
          <p:nvPr/>
        </p:nvSpPr>
        <p:spPr bwMode="auto">
          <a:xfrm>
            <a:off x="4800600" y="48006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099" name="Freeform 104"/>
          <p:cNvSpPr>
            <a:spLocks/>
          </p:cNvSpPr>
          <p:nvPr/>
        </p:nvSpPr>
        <p:spPr bwMode="auto">
          <a:xfrm>
            <a:off x="4114800" y="46482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100" name="Line 105"/>
          <p:cNvSpPr>
            <a:spLocks noChangeShapeType="1"/>
          </p:cNvSpPr>
          <p:nvPr/>
        </p:nvSpPr>
        <p:spPr bwMode="auto">
          <a:xfrm>
            <a:off x="38100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101" name="Line 106"/>
          <p:cNvSpPr>
            <a:spLocks noChangeShapeType="1"/>
          </p:cNvSpPr>
          <p:nvPr/>
        </p:nvSpPr>
        <p:spPr bwMode="auto">
          <a:xfrm>
            <a:off x="27432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102" name="Line 107"/>
          <p:cNvSpPr>
            <a:spLocks noChangeShapeType="1"/>
          </p:cNvSpPr>
          <p:nvPr/>
        </p:nvSpPr>
        <p:spPr bwMode="auto">
          <a:xfrm flipH="1">
            <a:off x="23622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4103" name="Line 108"/>
          <p:cNvSpPr>
            <a:spLocks noChangeShapeType="1"/>
          </p:cNvSpPr>
          <p:nvPr/>
        </p:nvSpPr>
        <p:spPr bwMode="auto">
          <a:xfrm>
            <a:off x="24384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4104" name="Line 109"/>
          <p:cNvSpPr>
            <a:spLocks noChangeShapeType="1"/>
          </p:cNvSpPr>
          <p:nvPr/>
        </p:nvSpPr>
        <p:spPr bwMode="auto">
          <a:xfrm>
            <a:off x="2438400" y="4800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4105" name="Line 110"/>
          <p:cNvSpPr>
            <a:spLocks noChangeShapeType="1"/>
          </p:cNvSpPr>
          <p:nvPr/>
        </p:nvSpPr>
        <p:spPr bwMode="auto">
          <a:xfrm flipV="1">
            <a:off x="36576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106" name="Line 111"/>
          <p:cNvSpPr>
            <a:spLocks noChangeShapeType="1"/>
          </p:cNvSpPr>
          <p:nvPr/>
        </p:nvSpPr>
        <p:spPr bwMode="auto">
          <a:xfrm flipV="1">
            <a:off x="4648200" y="5562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107" name="Line 112"/>
          <p:cNvSpPr>
            <a:spLocks noChangeShapeType="1"/>
          </p:cNvSpPr>
          <p:nvPr/>
        </p:nvSpPr>
        <p:spPr bwMode="auto">
          <a:xfrm flipH="1">
            <a:off x="5715000" y="60198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4108" name="Line 113"/>
          <p:cNvSpPr>
            <a:spLocks noChangeShapeType="1"/>
          </p:cNvSpPr>
          <p:nvPr/>
        </p:nvSpPr>
        <p:spPr bwMode="auto">
          <a:xfrm>
            <a:off x="5791200" y="44196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109" name="Line 114"/>
          <p:cNvSpPr>
            <a:spLocks noChangeShapeType="1"/>
          </p:cNvSpPr>
          <p:nvPr/>
        </p:nvSpPr>
        <p:spPr bwMode="auto">
          <a:xfrm>
            <a:off x="6781800" y="44196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110" name="Line 115"/>
          <p:cNvSpPr>
            <a:spLocks noChangeShapeType="1"/>
          </p:cNvSpPr>
          <p:nvPr/>
        </p:nvSpPr>
        <p:spPr bwMode="auto">
          <a:xfrm flipH="1">
            <a:off x="6019800" y="43434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111" name="Freeform 116"/>
          <p:cNvSpPr>
            <a:spLocks/>
          </p:cNvSpPr>
          <p:nvPr/>
        </p:nvSpPr>
        <p:spPr bwMode="auto">
          <a:xfrm>
            <a:off x="1600200" y="4267200"/>
            <a:ext cx="6248400" cy="2209800"/>
          </a:xfrm>
          <a:custGeom>
            <a:avLst/>
            <a:gdLst>
              <a:gd name="T0" fmla="*/ 6096000 w 3936"/>
              <a:gd name="T1" fmla="*/ 736600 h 1296"/>
              <a:gd name="T2" fmla="*/ 6248400 w 3936"/>
              <a:gd name="T3" fmla="*/ 736600 h 1296"/>
              <a:gd name="T4" fmla="*/ 6248400 w 3936"/>
              <a:gd name="T5" fmla="*/ 2209800 h 1296"/>
              <a:gd name="T6" fmla="*/ 0 w 3936"/>
              <a:gd name="T7" fmla="*/ 22098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112" name="Line 117"/>
          <p:cNvSpPr>
            <a:spLocks noChangeShapeType="1"/>
          </p:cNvSpPr>
          <p:nvPr/>
        </p:nvSpPr>
        <p:spPr bwMode="auto">
          <a:xfrm>
            <a:off x="7086600" y="55626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113" name="Line 118"/>
          <p:cNvSpPr>
            <a:spLocks noChangeShapeType="1"/>
          </p:cNvSpPr>
          <p:nvPr/>
        </p:nvSpPr>
        <p:spPr bwMode="auto">
          <a:xfrm>
            <a:off x="4921250" y="1968500"/>
            <a:ext cx="2489200"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44114" name="Rectangle 119"/>
          <p:cNvSpPr>
            <a:spLocks noChangeArrowheads="1"/>
          </p:cNvSpPr>
          <p:nvPr/>
        </p:nvSpPr>
        <p:spPr bwMode="auto">
          <a:xfrm>
            <a:off x="5181600" y="1587500"/>
            <a:ext cx="20193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44115" name="Line 120"/>
          <p:cNvSpPr>
            <a:spLocks noChangeShapeType="1"/>
          </p:cNvSpPr>
          <p:nvPr/>
        </p:nvSpPr>
        <p:spPr bwMode="auto">
          <a:xfrm>
            <a:off x="52578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4116" name="Rectangle 121"/>
          <p:cNvSpPr>
            <a:spLocks noChangeArrowheads="1"/>
          </p:cNvSpPr>
          <p:nvPr/>
        </p:nvSpPr>
        <p:spPr bwMode="auto">
          <a:xfrm rot="5400000">
            <a:off x="48934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44117" name="Rectangle 122"/>
          <p:cNvSpPr>
            <a:spLocks noChangeArrowheads="1"/>
          </p:cNvSpPr>
          <p:nvPr/>
        </p:nvSpPr>
        <p:spPr bwMode="auto">
          <a:xfrm rot="5400000">
            <a:off x="54268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44118" name="Rectangle 123"/>
          <p:cNvSpPr>
            <a:spLocks noChangeArrowheads="1"/>
          </p:cNvSpPr>
          <p:nvPr/>
        </p:nvSpPr>
        <p:spPr bwMode="auto">
          <a:xfrm rot="5400000">
            <a:off x="59602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44119" name="Rectangle 124"/>
          <p:cNvSpPr>
            <a:spLocks noChangeArrowheads="1"/>
          </p:cNvSpPr>
          <p:nvPr/>
        </p:nvSpPr>
        <p:spPr bwMode="auto">
          <a:xfrm rot="5400000">
            <a:off x="6506369" y="2235994"/>
            <a:ext cx="919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44120" name="Line 125"/>
          <p:cNvSpPr>
            <a:spLocks noChangeShapeType="1"/>
          </p:cNvSpPr>
          <p:nvPr/>
        </p:nvSpPr>
        <p:spPr bwMode="auto">
          <a:xfrm>
            <a:off x="57912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4121" name="Line 126"/>
          <p:cNvSpPr>
            <a:spLocks noChangeShapeType="1"/>
          </p:cNvSpPr>
          <p:nvPr/>
        </p:nvSpPr>
        <p:spPr bwMode="auto">
          <a:xfrm>
            <a:off x="63246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4122" name="Line 127"/>
          <p:cNvSpPr>
            <a:spLocks noChangeShapeType="1"/>
          </p:cNvSpPr>
          <p:nvPr/>
        </p:nvSpPr>
        <p:spPr bwMode="auto">
          <a:xfrm>
            <a:off x="68580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4123" name="Rectangle 128"/>
          <p:cNvSpPr>
            <a:spLocks noChangeArrowheads="1"/>
          </p:cNvSpPr>
          <p:nvPr/>
        </p:nvSpPr>
        <p:spPr bwMode="auto">
          <a:xfrm>
            <a:off x="6615113" y="28067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44124" name="Rectangle 129"/>
          <p:cNvSpPr>
            <a:spLocks noChangeArrowheads="1"/>
          </p:cNvSpPr>
          <p:nvPr/>
        </p:nvSpPr>
        <p:spPr bwMode="auto">
          <a:xfrm>
            <a:off x="6081713" y="2806700"/>
            <a:ext cx="4778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44125" name="Rectangle 130"/>
          <p:cNvSpPr>
            <a:spLocks noChangeArrowheads="1"/>
          </p:cNvSpPr>
          <p:nvPr/>
        </p:nvSpPr>
        <p:spPr bwMode="auto">
          <a:xfrm>
            <a:off x="5624513" y="2806700"/>
            <a:ext cx="42068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44126" name="Rectangle 131"/>
          <p:cNvSpPr>
            <a:spLocks noChangeArrowheads="1"/>
          </p:cNvSpPr>
          <p:nvPr/>
        </p:nvSpPr>
        <p:spPr bwMode="auto">
          <a:xfrm>
            <a:off x="5091113" y="2806700"/>
            <a:ext cx="4492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44127" name="Rectangle 132"/>
          <p:cNvSpPr>
            <a:spLocks noChangeArrowheads="1"/>
          </p:cNvSpPr>
          <p:nvPr/>
        </p:nvSpPr>
        <p:spPr bwMode="auto">
          <a:xfrm>
            <a:off x="3278188" y="1922463"/>
            <a:ext cx="239712" cy="369887"/>
          </a:xfrm>
          <a:prstGeom prst="rect">
            <a:avLst/>
          </a:prstGeom>
          <a:noFill/>
          <a:ln w="12700">
            <a:noFill/>
            <a:miter lim="800000"/>
            <a:headEnd/>
            <a:tailEnd/>
          </a:ln>
        </p:spPr>
        <p:txBody>
          <a:bodyPr wrap="none" anchor="ctr">
            <a:prstTxWarp prst="textNoShape">
              <a:avLst/>
            </a:prstTxWarp>
          </a:bodyPr>
          <a:lstStyle/>
          <a:p>
            <a:endParaRPr lang="en-US"/>
          </a:p>
        </p:txBody>
      </p:sp>
      <p:sp>
        <p:nvSpPr>
          <p:cNvPr id="44128" name="Rectangle 133"/>
          <p:cNvSpPr>
            <a:spLocks noChangeArrowheads="1"/>
          </p:cNvSpPr>
          <p:nvPr/>
        </p:nvSpPr>
        <p:spPr bwMode="auto">
          <a:xfrm>
            <a:off x="3278188" y="2740025"/>
            <a:ext cx="239712" cy="369888"/>
          </a:xfrm>
          <a:prstGeom prst="rect">
            <a:avLst/>
          </a:prstGeom>
          <a:noFill/>
          <a:ln w="12700">
            <a:noFill/>
            <a:miter lim="800000"/>
            <a:headEnd/>
            <a:tailEnd/>
          </a:ln>
        </p:spPr>
        <p:txBody>
          <a:bodyPr wrap="none" anchor="ctr">
            <a:prstTxWarp prst="textNoShape">
              <a:avLst/>
            </a:prstTxWarp>
          </a:bodyPr>
          <a:lstStyle/>
          <a:p>
            <a:endParaRPr lang="en-US"/>
          </a:p>
        </p:txBody>
      </p:sp>
      <p:sp>
        <p:nvSpPr>
          <p:cNvPr id="44129" name="Rectangle 134"/>
          <p:cNvSpPr>
            <a:spLocks noChangeArrowheads="1"/>
          </p:cNvSpPr>
          <p:nvPr/>
        </p:nvSpPr>
        <p:spPr bwMode="auto">
          <a:xfrm>
            <a:off x="1987550" y="1752600"/>
            <a:ext cx="11715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a:t>
            </a:r>
          </a:p>
        </p:txBody>
      </p:sp>
      <p:sp>
        <p:nvSpPr>
          <p:cNvPr id="44130" name="Rectangle 135"/>
          <p:cNvSpPr>
            <a:spLocks noChangeArrowheads="1"/>
          </p:cNvSpPr>
          <p:nvPr/>
        </p:nvSpPr>
        <p:spPr bwMode="auto">
          <a:xfrm>
            <a:off x="3825875" y="1770063"/>
            <a:ext cx="1101725" cy="1000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4131" name="Rectangle 136"/>
          <p:cNvSpPr>
            <a:spLocks noChangeArrowheads="1"/>
          </p:cNvSpPr>
          <p:nvPr/>
        </p:nvSpPr>
        <p:spPr bwMode="auto">
          <a:xfrm>
            <a:off x="4002088" y="1739900"/>
            <a:ext cx="717550" cy="100330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instr</a:t>
            </a:r>
          </a:p>
          <a:p>
            <a:pPr algn="ctr"/>
            <a:r>
              <a:rPr lang="en-US" sz="2000" b="1">
                <a:solidFill>
                  <a:schemeClr val="tx1"/>
                </a:solidFill>
                <a:latin typeface="Times" charset="0"/>
              </a:rPr>
              <a:t>fetch</a:t>
            </a:r>
          </a:p>
          <a:p>
            <a:pPr algn="ctr"/>
            <a:r>
              <a:rPr lang="en-US" sz="2000" b="1">
                <a:solidFill>
                  <a:schemeClr val="tx1"/>
                </a:solidFill>
                <a:latin typeface="Times" charset="0"/>
              </a:rPr>
              <a:t>unit</a:t>
            </a:r>
          </a:p>
        </p:txBody>
      </p:sp>
      <p:sp>
        <p:nvSpPr>
          <p:cNvPr id="44132" name="Line 137"/>
          <p:cNvSpPr>
            <a:spLocks noChangeShapeType="1"/>
          </p:cNvSpPr>
          <p:nvPr/>
        </p:nvSpPr>
        <p:spPr bwMode="auto">
          <a:xfrm>
            <a:off x="3429000" y="1981200"/>
            <a:ext cx="3810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133" name="Line 138"/>
          <p:cNvSpPr>
            <a:spLocks noChangeShapeType="1"/>
          </p:cNvSpPr>
          <p:nvPr/>
        </p:nvSpPr>
        <p:spPr bwMode="auto">
          <a:xfrm>
            <a:off x="3429000" y="1981200"/>
            <a:ext cx="3810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4134" name="Rectangle 139"/>
          <p:cNvSpPr>
            <a:spLocks noChangeArrowheads="1"/>
          </p:cNvSpPr>
          <p:nvPr/>
        </p:nvSpPr>
        <p:spPr bwMode="auto">
          <a:xfrm>
            <a:off x="3090863" y="22860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44135" name="Line 140"/>
          <p:cNvSpPr>
            <a:spLocks noChangeShapeType="1"/>
          </p:cNvSpPr>
          <p:nvPr/>
        </p:nvSpPr>
        <p:spPr bwMode="auto">
          <a:xfrm flipH="1">
            <a:off x="3581400" y="25146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4136" name="Line 141"/>
          <p:cNvSpPr>
            <a:spLocks noChangeShapeType="1"/>
          </p:cNvSpPr>
          <p:nvPr/>
        </p:nvSpPr>
        <p:spPr bwMode="auto">
          <a:xfrm>
            <a:off x="3810000" y="24384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137" name="Line 142"/>
          <p:cNvSpPr>
            <a:spLocks noChangeShapeType="1"/>
          </p:cNvSpPr>
          <p:nvPr/>
        </p:nvSpPr>
        <p:spPr bwMode="auto">
          <a:xfrm flipH="1">
            <a:off x="3810000" y="25146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4138" name="Freeform 143"/>
          <p:cNvSpPr>
            <a:spLocks/>
          </p:cNvSpPr>
          <p:nvPr/>
        </p:nvSpPr>
        <p:spPr bwMode="auto">
          <a:xfrm>
            <a:off x="4419600" y="2819400"/>
            <a:ext cx="1066800" cy="1066800"/>
          </a:xfrm>
          <a:custGeom>
            <a:avLst/>
            <a:gdLst>
              <a:gd name="T0" fmla="*/ 1066800 w 672"/>
              <a:gd name="T1" fmla="*/ 1066800 h 1008"/>
              <a:gd name="T2" fmla="*/ 1066800 w 672"/>
              <a:gd name="T3" fmla="*/ 660400 h 1008"/>
              <a:gd name="T4" fmla="*/ 0 w 672"/>
              <a:gd name="T5" fmla="*/ 660400 h 1008"/>
              <a:gd name="T6" fmla="*/ 0 w 672"/>
              <a:gd name="T7" fmla="*/ 0 h 1008"/>
              <a:gd name="T8" fmla="*/ 0 60000 65536"/>
              <a:gd name="T9" fmla="*/ 0 60000 65536"/>
              <a:gd name="T10" fmla="*/ 0 60000 65536"/>
              <a:gd name="T11" fmla="*/ 0 60000 65536"/>
              <a:gd name="T12" fmla="*/ 0 w 672"/>
              <a:gd name="T13" fmla="*/ 0 h 1008"/>
              <a:gd name="T14" fmla="*/ 672 w 672"/>
              <a:gd name="T15" fmla="*/ 1008 h 1008"/>
            </a:gdLst>
            <a:ahLst/>
            <a:cxnLst>
              <a:cxn ang="T8">
                <a:pos x="T0" y="T1"/>
              </a:cxn>
              <a:cxn ang="T9">
                <a:pos x="T2" y="T3"/>
              </a:cxn>
              <a:cxn ang="T10">
                <a:pos x="T4" y="T5"/>
              </a:cxn>
              <a:cxn ang="T11">
                <a:pos x="T6" y="T7"/>
              </a:cxn>
            </a:cxnLst>
            <a:rect l="T12" t="T13" r="T14" b="T15"/>
            <a:pathLst>
              <a:path w="672" h="1008">
                <a:moveTo>
                  <a:pt x="672" y="1008"/>
                </a:moveTo>
                <a:lnTo>
                  <a:pt x="672" y="624"/>
                </a:lnTo>
                <a:lnTo>
                  <a:pt x="0" y="62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28600"/>
            <a:ext cx="8120063" cy="474663"/>
          </a:xfrm>
          <a:noFill/>
        </p:spPr>
        <p:txBody>
          <a:bodyPr/>
          <a:lstStyle/>
          <a:p>
            <a:r>
              <a:rPr lang="en-US"/>
              <a:t>The Single Cycle Datapath during Branch</a:t>
            </a:r>
          </a:p>
        </p:txBody>
      </p:sp>
      <p:sp>
        <p:nvSpPr>
          <p:cNvPr id="46083" name="Rectangle 3"/>
          <p:cNvSpPr>
            <a:spLocks noGrp="1" noChangeArrowheads="1"/>
          </p:cNvSpPr>
          <p:nvPr>
            <p:ph type="body" idx="1"/>
          </p:nvPr>
        </p:nvSpPr>
        <p:spPr>
          <a:xfrm>
            <a:off x="304800" y="1295400"/>
            <a:ext cx="8610600" cy="325438"/>
          </a:xfrm>
          <a:noFill/>
        </p:spPr>
        <p:txBody>
          <a:bodyPr/>
          <a:lstStyle/>
          <a:p>
            <a:r>
              <a:rPr lang="en-US" sz="2400"/>
              <a:t>if  (R[rs] - R[rt]  ==  0)   then  Zero  =  1 ;  else  Zero  =  0</a:t>
            </a:r>
          </a:p>
        </p:txBody>
      </p:sp>
      <p:grpSp>
        <p:nvGrpSpPr>
          <p:cNvPr id="46084" name="Group 4"/>
          <p:cNvGrpSpPr>
            <a:grpSpLocks/>
          </p:cNvGrpSpPr>
          <p:nvPr/>
        </p:nvGrpSpPr>
        <p:grpSpPr bwMode="auto">
          <a:xfrm>
            <a:off x="1743075" y="603250"/>
            <a:ext cx="5949950" cy="638175"/>
            <a:chOff x="1098" y="380"/>
            <a:chExt cx="3748" cy="402"/>
          </a:xfrm>
        </p:grpSpPr>
        <p:sp>
          <p:nvSpPr>
            <p:cNvPr id="46216" name="Rectangle 5"/>
            <p:cNvSpPr>
              <a:spLocks noChangeArrowheads="1"/>
            </p:cNvSpPr>
            <p:nvPr/>
          </p:nvSpPr>
          <p:spPr bwMode="auto">
            <a:xfrm>
              <a:off x="1167" y="58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6217" name="Group 6"/>
            <p:cNvGrpSpPr>
              <a:grpSpLocks/>
            </p:cNvGrpSpPr>
            <p:nvPr/>
          </p:nvGrpSpPr>
          <p:grpSpPr bwMode="auto">
            <a:xfrm>
              <a:off x="1163" y="572"/>
              <a:ext cx="624" cy="210"/>
              <a:chOff x="1163" y="572"/>
              <a:chExt cx="624" cy="210"/>
            </a:xfrm>
          </p:grpSpPr>
          <p:sp>
            <p:nvSpPr>
              <p:cNvPr id="46231" name="Rectangle 7"/>
              <p:cNvSpPr>
                <a:spLocks noChangeArrowheads="1"/>
              </p:cNvSpPr>
              <p:nvPr/>
            </p:nvSpPr>
            <p:spPr bwMode="auto">
              <a:xfrm>
                <a:off x="1163" y="58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6232" name="Rectangle 8"/>
              <p:cNvSpPr>
                <a:spLocks noChangeArrowheads="1"/>
              </p:cNvSpPr>
              <p:nvPr/>
            </p:nvSpPr>
            <p:spPr bwMode="auto">
              <a:xfrm>
                <a:off x="1341" y="572"/>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46218" name="Group 9"/>
            <p:cNvGrpSpPr>
              <a:grpSpLocks/>
            </p:cNvGrpSpPr>
            <p:nvPr/>
          </p:nvGrpSpPr>
          <p:grpSpPr bwMode="auto">
            <a:xfrm>
              <a:off x="1795" y="572"/>
              <a:ext cx="580" cy="210"/>
              <a:chOff x="1795" y="572"/>
              <a:chExt cx="580" cy="210"/>
            </a:xfrm>
          </p:grpSpPr>
          <p:sp>
            <p:nvSpPr>
              <p:cNvPr id="46229" name="Rectangle 10"/>
              <p:cNvSpPr>
                <a:spLocks noChangeArrowheads="1"/>
              </p:cNvSpPr>
              <p:nvPr/>
            </p:nvSpPr>
            <p:spPr bwMode="auto">
              <a:xfrm>
                <a:off x="1795" y="58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6230" name="Rectangle 11"/>
              <p:cNvSpPr>
                <a:spLocks noChangeArrowheads="1"/>
              </p:cNvSpPr>
              <p:nvPr/>
            </p:nvSpPr>
            <p:spPr bwMode="auto">
              <a:xfrm>
                <a:off x="1956" y="572"/>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46219" name="Group 12"/>
            <p:cNvGrpSpPr>
              <a:grpSpLocks/>
            </p:cNvGrpSpPr>
            <p:nvPr/>
          </p:nvGrpSpPr>
          <p:grpSpPr bwMode="auto">
            <a:xfrm>
              <a:off x="2383" y="572"/>
              <a:ext cx="579" cy="210"/>
              <a:chOff x="2383" y="572"/>
              <a:chExt cx="579" cy="210"/>
            </a:xfrm>
          </p:grpSpPr>
          <p:sp>
            <p:nvSpPr>
              <p:cNvPr id="46227" name="Rectangle 13"/>
              <p:cNvSpPr>
                <a:spLocks noChangeArrowheads="1"/>
              </p:cNvSpPr>
              <p:nvPr/>
            </p:nvSpPr>
            <p:spPr bwMode="auto">
              <a:xfrm>
                <a:off x="2383" y="58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6228" name="Rectangle 14"/>
              <p:cNvSpPr>
                <a:spLocks noChangeArrowheads="1"/>
              </p:cNvSpPr>
              <p:nvPr/>
            </p:nvSpPr>
            <p:spPr bwMode="auto">
              <a:xfrm>
                <a:off x="2543" y="572"/>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46220" name="Rectangle 15"/>
            <p:cNvSpPr>
              <a:spLocks noChangeArrowheads="1"/>
            </p:cNvSpPr>
            <p:nvPr/>
          </p:nvSpPr>
          <p:spPr bwMode="auto">
            <a:xfrm>
              <a:off x="2970" y="58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6221" name="Rectangle 16"/>
            <p:cNvSpPr>
              <a:spLocks noChangeArrowheads="1"/>
            </p:cNvSpPr>
            <p:nvPr/>
          </p:nvSpPr>
          <p:spPr bwMode="auto">
            <a:xfrm>
              <a:off x="3469" y="572"/>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46222" name="Rectangle 17"/>
            <p:cNvSpPr>
              <a:spLocks noChangeArrowheads="1"/>
            </p:cNvSpPr>
            <p:nvPr/>
          </p:nvSpPr>
          <p:spPr bwMode="auto">
            <a:xfrm>
              <a:off x="4668" y="38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6223" name="Rectangle 18"/>
            <p:cNvSpPr>
              <a:spLocks noChangeArrowheads="1"/>
            </p:cNvSpPr>
            <p:nvPr/>
          </p:nvSpPr>
          <p:spPr bwMode="auto">
            <a:xfrm>
              <a:off x="2770"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46224" name="Rectangle 19"/>
            <p:cNvSpPr>
              <a:spLocks noChangeArrowheads="1"/>
            </p:cNvSpPr>
            <p:nvPr/>
          </p:nvSpPr>
          <p:spPr bwMode="auto">
            <a:xfrm>
              <a:off x="2182"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46225" name="Rectangle 20"/>
            <p:cNvSpPr>
              <a:spLocks noChangeArrowheads="1"/>
            </p:cNvSpPr>
            <p:nvPr/>
          </p:nvSpPr>
          <p:spPr bwMode="auto">
            <a:xfrm>
              <a:off x="1594"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46226" name="Rectangle 21"/>
            <p:cNvSpPr>
              <a:spLocks noChangeArrowheads="1"/>
            </p:cNvSpPr>
            <p:nvPr/>
          </p:nvSpPr>
          <p:spPr bwMode="auto">
            <a:xfrm>
              <a:off x="1098"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grpSp>
      <p:sp>
        <p:nvSpPr>
          <p:cNvPr id="46085" name="Rectangle 22"/>
          <p:cNvSpPr>
            <a:spLocks noChangeArrowheads="1"/>
          </p:cNvSpPr>
          <p:nvPr/>
        </p:nvSpPr>
        <p:spPr bwMode="auto">
          <a:xfrm>
            <a:off x="5867400" y="40386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6086" name="Rectangle 23"/>
          <p:cNvSpPr>
            <a:spLocks noChangeArrowheads="1"/>
          </p:cNvSpPr>
          <p:nvPr/>
        </p:nvSpPr>
        <p:spPr bwMode="auto">
          <a:xfrm>
            <a:off x="5257800" y="3048000"/>
            <a:ext cx="1752600"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r>
              <a:rPr lang="en-US" sz="1800" u="sng">
                <a:latin typeface="Times" charset="0"/>
              </a:rPr>
              <a:t>SUB</a:t>
            </a:r>
            <a:endParaRPr lang="en-US" sz="2000" u="sng">
              <a:latin typeface="Times" charset="0"/>
            </a:endParaRPr>
          </a:p>
        </p:txBody>
      </p:sp>
      <p:sp>
        <p:nvSpPr>
          <p:cNvPr id="46087" name="Rectangle 24"/>
          <p:cNvSpPr>
            <a:spLocks noChangeArrowheads="1"/>
          </p:cNvSpPr>
          <p:nvPr/>
        </p:nvSpPr>
        <p:spPr bwMode="auto">
          <a:xfrm>
            <a:off x="1981200" y="48006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46088" name="Rectangle 25"/>
          <p:cNvSpPr>
            <a:spLocks noChangeArrowheads="1"/>
          </p:cNvSpPr>
          <p:nvPr/>
        </p:nvSpPr>
        <p:spPr bwMode="auto">
          <a:xfrm>
            <a:off x="1436688" y="38957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46089" name="Rectangle 26"/>
          <p:cNvSpPr>
            <a:spLocks noChangeArrowheads="1"/>
          </p:cNvSpPr>
          <p:nvPr/>
        </p:nvSpPr>
        <p:spPr bwMode="auto">
          <a:xfrm>
            <a:off x="1371600" y="32004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RegWr=0</a:t>
            </a:r>
          </a:p>
        </p:txBody>
      </p:sp>
      <p:sp>
        <p:nvSpPr>
          <p:cNvPr id="46090" name="Line 27"/>
          <p:cNvSpPr>
            <a:spLocks noChangeShapeType="1"/>
          </p:cNvSpPr>
          <p:nvPr/>
        </p:nvSpPr>
        <p:spPr bwMode="auto">
          <a:xfrm flipH="1">
            <a:off x="1746250" y="42148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091" name="Rectangle 28"/>
          <p:cNvSpPr>
            <a:spLocks noChangeArrowheads="1"/>
          </p:cNvSpPr>
          <p:nvPr/>
        </p:nvSpPr>
        <p:spPr bwMode="auto">
          <a:xfrm>
            <a:off x="1598613" y="4314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6092" name="Line 29"/>
          <p:cNvSpPr>
            <a:spLocks noChangeShapeType="1"/>
          </p:cNvSpPr>
          <p:nvPr/>
        </p:nvSpPr>
        <p:spPr bwMode="auto">
          <a:xfrm flipH="1">
            <a:off x="4572000" y="40386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093" name="Rectangle 30"/>
          <p:cNvSpPr>
            <a:spLocks noChangeArrowheads="1"/>
          </p:cNvSpPr>
          <p:nvPr/>
        </p:nvSpPr>
        <p:spPr bwMode="auto">
          <a:xfrm>
            <a:off x="4419600" y="3733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6094" name="Rectangle 31"/>
          <p:cNvSpPr>
            <a:spLocks noChangeArrowheads="1"/>
          </p:cNvSpPr>
          <p:nvPr/>
        </p:nvSpPr>
        <p:spPr bwMode="auto">
          <a:xfrm>
            <a:off x="3625850" y="37338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46095" name="Line 32"/>
          <p:cNvSpPr>
            <a:spLocks noChangeShapeType="1"/>
          </p:cNvSpPr>
          <p:nvPr/>
        </p:nvSpPr>
        <p:spPr bwMode="auto">
          <a:xfrm flipV="1">
            <a:off x="3886200" y="4572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096" name="Rectangle 33"/>
          <p:cNvSpPr>
            <a:spLocks noChangeArrowheads="1"/>
          </p:cNvSpPr>
          <p:nvPr/>
        </p:nvSpPr>
        <p:spPr bwMode="auto">
          <a:xfrm>
            <a:off x="3730625" y="4695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6097" name="Rectangle 34"/>
          <p:cNvSpPr>
            <a:spLocks noChangeArrowheads="1"/>
          </p:cNvSpPr>
          <p:nvPr/>
        </p:nvSpPr>
        <p:spPr bwMode="auto">
          <a:xfrm>
            <a:off x="3657600" y="42672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46098" name="Line 35"/>
          <p:cNvSpPr>
            <a:spLocks noChangeShapeType="1"/>
          </p:cNvSpPr>
          <p:nvPr/>
        </p:nvSpPr>
        <p:spPr bwMode="auto">
          <a:xfrm flipV="1">
            <a:off x="32766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099" name="Line 36"/>
          <p:cNvSpPr>
            <a:spLocks noChangeShapeType="1"/>
          </p:cNvSpPr>
          <p:nvPr/>
        </p:nvSpPr>
        <p:spPr bwMode="auto">
          <a:xfrm flipV="1">
            <a:off x="2527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100" name="Rectangle 37"/>
          <p:cNvSpPr>
            <a:spLocks noChangeArrowheads="1"/>
          </p:cNvSpPr>
          <p:nvPr/>
        </p:nvSpPr>
        <p:spPr bwMode="auto">
          <a:xfrm>
            <a:off x="2384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46101" name="Line 38"/>
          <p:cNvSpPr>
            <a:spLocks noChangeShapeType="1"/>
          </p:cNvSpPr>
          <p:nvPr/>
        </p:nvSpPr>
        <p:spPr bwMode="auto">
          <a:xfrm flipV="1">
            <a:off x="29083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102" name="Rectangle 39"/>
          <p:cNvSpPr>
            <a:spLocks noChangeArrowheads="1"/>
          </p:cNvSpPr>
          <p:nvPr/>
        </p:nvSpPr>
        <p:spPr bwMode="auto">
          <a:xfrm>
            <a:off x="2743200"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46103" name="Rectangle 40"/>
          <p:cNvSpPr>
            <a:spLocks noChangeArrowheads="1"/>
          </p:cNvSpPr>
          <p:nvPr/>
        </p:nvSpPr>
        <p:spPr bwMode="auto">
          <a:xfrm>
            <a:off x="2322513" y="38052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46104" name="Rectangle 41"/>
          <p:cNvSpPr>
            <a:spLocks noChangeArrowheads="1"/>
          </p:cNvSpPr>
          <p:nvPr/>
        </p:nvSpPr>
        <p:spPr bwMode="auto">
          <a:xfrm>
            <a:off x="2779713" y="38052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46105" name="Rectangle 42"/>
          <p:cNvSpPr>
            <a:spLocks noChangeArrowheads="1"/>
          </p:cNvSpPr>
          <p:nvPr/>
        </p:nvSpPr>
        <p:spPr bwMode="auto">
          <a:xfrm>
            <a:off x="3160713" y="38052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46106" name="Rectangle 43"/>
          <p:cNvSpPr>
            <a:spLocks noChangeArrowheads="1"/>
          </p:cNvSpPr>
          <p:nvPr/>
        </p:nvSpPr>
        <p:spPr bwMode="auto">
          <a:xfrm>
            <a:off x="2322513" y="41910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46107" name="Rectangle 44"/>
          <p:cNvSpPr>
            <a:spLocks noChangeArrowheads="1"/>
          </p:cNvSpPr>
          <p:nvPr/>
        </p:nvSpPr>
        <p:spPr bwMode="auto">
          <a:xfrm>
            <a:off x="2743200" y="32004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46108" name="Rectangle 45"/>
          <p:cNvSpPr>
            <a:spLocks noChangeArrowheads="1"/>
          </p:cNvSpPr>
          <p:nvPr/>
        </p:nvSpPr>
        <p:spPr bwMode="auto">
          <a:xfrm>
            <a:off x="2574925" y="2438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46109" name="Rectangle 46"/>
          <p:cNvSpPr>
            <a:spLocks noChangeArrowheads="1"/>
          </p:cNvSpPr>
          <p:nvPr/>
        </p:nvSpPr>
        <p:spPr bwMode="auto">
          <a:xfrm>
            <a:off x="3124200" y="3200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46110" name="Rectangle 47"/>
          <p:cNvSpPr>
            <a:spLocks noChangeArrowheads="1"/>
          </p:cNvSpPr>
          <p:nvPr/>
        </p:nvSpPr>
        <p:spPr bwMode="auto">
          <a:xfrm>
            <a:off x="2143125" y="24384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46111" name="Rectangle 48"/>
          <p:cNvSpPr>
            <a:spLocks noChangeArrowheads="1"/>
          </p:cNvSpPr>
          <p:nvPr/>
        </p:nvSpPr>
        <p:spPr bwMode="auto">
          <a:xfrm>
            <a:off x="1419225" y="2133600"/>
            <a:ext cx="1212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RegDst=x</a:t>
            </a:r>
          </a:p>
        </p:txBody>
      </p:sp>
      <p:grpSp>
        <p:nvGrpSpPr>
          <p:cNvPr id="46112" name="Group 49"/>
          <p:cNvGrpSpPr>
            <a:grpSpLocks/>
          </p:cNvGrpSpPr>
          <p:nvPr/>
        </p:nvGrpSpPr>
        <p:grpSpPr bwMode="auto">
          <a:xfrm>
            <a:off x="3454400" y="5046663"/>
            <a:ext cx="376238" cy="1082675"/>
            <a:chOff x="2848" y="3083"/>
            <a:chExt cx="237" cy="682"/>
          </a:xfrm>
        </p:grpSpPr>
        <p:sp>
          <p:nvSpPr>
            <p:cNvPr id="46214" name="Rectangle 50"/>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6215" name="Rectangle 51"/>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46113" name="Rectangle 52"/>
          <p:cNvSpPr>
            <a:spLocks noChangeArrowheads="1"/>
          </p:cNvSpPr>
          <p:nvPr/>
        </p:nvSpPr>
        <p:spPr bwMode="auto">
          <a:xfrm>
            <a:off x="3962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6114" name="Line 53"/>
          <p:cNvSpPr>
            <a:spLocks noChangeShapeType="1"/>
          </p:cNvSpPr>
          <p:nvPr/>
        </p:nvSpPr>
        <p:spPr bwMode="auto">
          <a:xfrm flipH="1">
            <a:off x="4114800" y="54324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115" name="Line 54"/>
          <p:cNvSpPr>
            <a:spLocks noChangeShapeType="1"/>
          </p:cNvSpPr>
          <p:nvPr/>
        </p:nvSpPr>
        <p:spPr bwMode="auto">
          <a:xfrm flipH="1">
            <a:off x="3035300" y="5434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116" name="Rectangle 55"/>
          <p:cNvSpPr>
            <a:spLocks noChangeArrowheads="1"/>
          </p:cNvSpPr>
          <p:nvPr/>
        </p:nvSpPr>
        <p:spPr bwMode="auto">
          <a:xfrm>
            <a:off x="28194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46117" name="Rectangle 56"/>
          <p:cNvSpPr>
            <a:spLocks noChangeArrowheads="1"/>
          </p:cNvSpPr>
          <p:nvPr/>
        </p:nvSpPr>
        <p:spPr bwMode="auto">
          <a:xfrm>
            <a:off x="1905000" y="52578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46118" name="Rectangle 57"/>
          <p:cNvSpPr>
            <a:spLocks noChangeArrowheads="1"/>
          </p:cNvSpPr>
          <p:nvPr/>
        </p:nvSpPr>
        <p:spPr bwMode="auto">
          <a:xfrm>
            <a:off x="4038600" y="5943600"/>
            <a:ext cx="1311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ALUSrc=0</a:t>
            </a:r>
          </a:p>
        </p:txBody>
      </p:sp>
      <p:sp>
        <p:nvSpPr>
          <p:cNvPr id="46119" name="Rectangle 58"/>
          <p:cNvSpPr>
            <a:spLocks noChangeArrowheads="1"/>
          </p:cNvSpPr>
          <p:nvPr/>
        </p:nvSpPr>
        <p:spPr bwMode="auto">
          <a:xfrm>
            <a:off x="2514600" y="6019800"/>
            <a:ext cx="11144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ExtOp=x</a:t>
            </a:r>
          </a:p>
        </p:txBody>
      </p:sp>
      <p:sp>
        <p:nvSpPr>
          <p:cNvPr id="46120" name="Line 59"/>
          <p:cNvSpPr>
            <a:spLocks noChangeShapeType="1"/>
          </p:cNvSpPr>
          <p:nvPr/>
        </p:nvSpPr>
        <p:spPr bwMode="auto">
          <a:xfrm flipV="1">
            <a:off x="7543800" y="3657600"/>
            <a:ext cx="0" cy="6445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46121" name="Rectangle 60"/>
          <p:cNvSpPr>
            <a:spLocks noChangeArrowheads="1"/>
          </p:cNvSpPr>
          <p:nvPr/>
        </p:nvSpPr>
        <p:spPr bwMode="auto">
          <a:xfrm>
            <a:off x="6400800" y="3276600"/>
            <a:ext cx="1593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MemtoReg=x</a:t>
            </a:r>
          </a:p>
        </p:txBody>
      </p:sp>
      <p:sp>
        <p:nvSpPr>
          <p:cNvPr id="46122" name="Rectangle 61"/>
          <p:cNvSpPr>
            <a:spLocks noChangeArrowheads="1"/>
          </p:cNvSpPr>
          <p:nvPr/>
        </p:nvSpPr>
        <p:spPr bwMode="auto">
          <a:xfrm>
            <a:off x="5224463" y="57912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46123" name="Rectangle 62"/>
          <p:cNvSpPr>
            <a:spLocks noChangeArrowheads="1"/>
          </p:cNvSpPr>
          <p:nvPr/>
        </p:nvSpPr>
        <p:spPr bwMode="auto">
          <a:xfrm>
            <a:off x="4953000" y="52578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46124" name="Line 63"/>
          <p:cNvSpPr>
            <a:spLocks noChangeShapeType="1"/>
          </p:cNvSpPr>
          <p:nvPr/>
        </p:nvSpPr>
        <p:spPr bwMode="auto">
          <a:xfrm flipH="1">
            <a:off x="5086350" y="51895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125" name="Rectangle 64"/>
          <p:cNvSpPr>
            <a:spLocks noChangeArrowheads="1"/>
          </p:cNvSpPr>
          <p:nvPr/>
        </p:nvSpPr>
        <p:spPr bwMode="auto">
          <a:xfrm>
            <a:off x="5116513" y="49657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46126" name="Line 65"/>
          <p:cNvSpPr>
            <a:spLocks noChangeShapeType="1"/>
          </p:cNvSpPr>
          <p:nvPr/>
        </p:nvSpPr>
        <p:spPr bwMode="auto">
          <a:xfrm flipV="1">
            <a:off x="6235700" y="4038600"/>
            <a:ext cx="12700" cy="10080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46127" name="Rectangle 66"/>
          <p:cNvSpPr>
            <a:spLocks noChangeArrowheads="1"/>
          </p:cNvSpPr>
          <p:nvPr/>
        </p:nvSpPr>
        <p:spPr bwMode="auto">
          <a:xfrm>
            <a:off x="5943600" y="3657600"/>
            <a:ext cx="1311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MemWr=0</a:t>
            </a:r>
          </a:p>
        </p:txBody>
      </p:sp>
      <p:sp>
        <p:nvSpPr>
          <p:cNvPr id="46128" name="Rectangle 67"/>
          <p:cNvSpPr>
            <a:spLocks noChangeArrowheads="1"/>
          </p:cNvSpPr>
          <p:nvPr/>
        </p:nvSpPr>
        <p:spPr bwMode="auto">
          <a:xfrm>
            <a:off x="4495800" y="3124200"/>
            <a:ext cx="617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zero</a:t>
            </a:r>
          </a:p>
        </p:txBody>
      </p:sp>
      <p:grpSp>
        <p:nvGrpSpPr>
          <p:cNvPr id="46129" name="Group 68"/>
          <p:cNvGrpSpPr>
            <a:grpSpLocks/>
          </p:cNvGrpSpPr>
          <p:nvPr/>
        </p:nvGrpSpPr>
        <p:grpSpPr bwMode="auto">
          <a:xfrm>
            <a:off x="2133600" y="2867025"/>
            <a:ext cx="838200" cy="333375"/>
            <a:chOff x="2640" y="1422"/>
            <a:chExt cx="528" cy="210"/>
          </a:xfrm>
        </p:grpSpPr>
        <p:sp>
          <p:nvSpPr>
            <p:cNvPr id="46211" name="Rectangle 69"/>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6212" name="Rectangle 70"/>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6213" name="Freeform 71"/>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46130" name="Rectangle 72"/>
          <p:cNvSpPr>
            <a:spLocks noChangeArrowheads="1"/>
          </p:cNvSpPr>
          <p:nvPr/>
        </p:nvSpPr>
        <p:spPr bwMode="auto">
          <a:xfrm>
            <a:off x="2133600" y="38100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46131" name="Group 73"/>
          <p:cNvGrpSpPr>
            <a:grpSpLocks/>
          </p:cNvGrpSpPr>
          <p:nvPr/>
        </p:nvGrpSpPr>
        <p:grpSpPr bwMode="auto">
          <a:xfrm>
            <a:off x="4441825" y="4419600"/>
            <a:ext cx="358775" cy="1219200"/>
            <a:chOff x="3518" y="2640"/>
            <a:chExt cx="226" cy="768"/>
          </a:xfrm>
        </p:grpSpPr>
        <p:sp>
          <p:nvSpPr>
            <p:cNvPr id="46208" name="Rectangle 74"/>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6209" name="Rectangle 75"/>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6210" name="Freeform 76"/>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46132" name="Group 77"/>
          <p:cNvGrpSpPr>
            <a:grpSpLocks/>
          </p:cNvGrpSpPr>
          <p:nvPr/>
        </p:nvGrpSpPr>
        <p:grpSpPr bwMode="auto">
          <a:xfrm>
            <a:off x="5305425" y="3810000"/>
            <a:ext cx="485775" cy="1143000"/>
            <a:chOff x="4009" y="2304"/>
            <a:chExt cx="306" cy="720"/>
          </a:xfrm>
        </p:grpSpPr>
        <p:sp>
          <p:nvSpPr>
            <p:cNvPr id="46205" name="Rectangle 78"/>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46206" name="Rectangle 79"/>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46207" name="Freeform 80"/>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46133" name="Group 81"/>
          <p:cNvGrpSpPr>
            <a:grpSpLocks/>
          </p:cNvGrpSpPr>
          <p:nvPr/>
        </p:nvGrpSpPr>
        <p:grpSpPr bwMode="auto">
          <a:xfrm>
            <a:off x="7337425" y="4191000"/>
            <a:ext cx="358775" cy="1600200"/>
            <a:chOff x="5294" y="2544"/>
            <a:chExt cx="226" cy="1008"/>
          </a:xfrm>
        </p:grpSpPr>
        <p:sp>
          <p:nvSpPr>
            <p:cNvPr id="46202" name="Rectangle 82"/>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6203" name="Rectangle 83"/>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46204" name="Freeform 84"/>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46134" name="Group 85"/>
          <p:cNvGrpSpPr>
            <a:grpSpLocks/>
          </p:cNvGrpSpPr>
          <p:nvPr/>
        </p:nvGrpSpPr>
        <p:grpSpPr bwMode="auto">
          <a:xfrm>
            <a:off x="5915025" y="5000625"/>
            <a:ext cx="1146175" cy="1181100"/>
            <a:chOff x="4398" y="3054"/>
            <a:chExt cx="722" cy="744"/>
          </a:xfrm>
        </p:grpSpPr>
        <p:sp>
          <p:nvSpPr>
            <p:cNvPr id="46196" name="Rectangle 86"/>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6197" name="Rectangle 87"/>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46198" name="Rectangle 88"/>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46199" name="Rectangle 89"/>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46200" name="Line 90"/>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201" name="Line 91"/>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46135" name="Line 92"/>
          <p:cNvSpPr>
            <a:spLocks noChangeShapeType="1"/>
          </p:cNvSpPr>
          <p:nvPr/>
        </p:nvSpPr>
        <p:spPr bwMode="auto">
          <a:xfrm>
            <a:off x="2362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136" name="Line 93"/>
          <p:cNvSpPr>
            <a:spLocks noChangeShapeType="1"/>
          </p:cNvSpPr>
          <p:nvPr/>
        </p:nvSpPr>
        <p:spPr bwMode="auto">
          <a:xfrm>
            <a:off x="27432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137" name="Freeform 94"/>
          <p:cNvSpPr>
            <a:spLocks/>
          </p:cNvSpPr>
          <p:nvPr/>
        </p:nvSpPr>
        <p:spPr bwMode="auto">
          <a:xfrm>
            <a:off x="1828800" y="25146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38" name="Line 95"/>
          <p:cNvSpPr>
            <a:spLocks noChangeShapeType="1"/>
          </p:cNvSpPr>
          <p:nvPr/>
        </p:nvSpPr>
        <p:spPr bwMode="auto">
          <a:xfrm>
            <a:off x="2286000" y="35814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6139" name="Line 96"/>
          <p:cNvSpPr>
            <a:spLocks noChangeShapeType="1"/>
          </p:cNvSpPr>
          <p:nvPr/>
        </p:nvSpPr>
        <p:spPr bwMode="auto">
          <a:xfrm>
            <a:off x="2590800" y="32004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6140" name="Line 97"/>
          <p:cNvSpPr>
            <a:spLocks noChangeShapeType="1"/>
          </p:cNvSpPr>
          <p:nvPr/>
        </p:nvSpPr>
        <p:spPr bwMode="auto">
          <a:xfrm>
            <a:off x="2971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6141" name="Line 98"/>
          <p:cNvSpPr>
            <a:spLocks noChangeShapeType="1"/>
          </p:cNvSpPr>
          <p:nvPr/>
        </p:nvSpPr>
        <p:spPr bwMode="auto">
          <a:xfrm>
            <a:off x="33528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6142" name="Rectangle 99"/>
          <p:cNvSpPr>
            <a:spLocks noChangeArrowheads="1"/>
          </p:cNvSpPr>
          <p:nvPr/>
        </p:nvSpPr>
        <p:spPr bwMode="auto">
          <a:xfrm>
            <a:off x="31464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46143" name="Line 100"/>
          <p:cNvSpPr>
            <a:spLocks noChangeShapeType="1"/>
          </p:cNvSpPr>
          <p:nvPr/>
        </p:nvSpPr>
        <p:spPr bwMode="auto">
          <a:xfrm>
            <a:off x="3581400" y="41148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44" name="Line 101"/>
          <p:cNvSpPr>
            <a:spLocks noChangeShapeType="1"/>
          </p:cNvSpPr>
          <p:nvPr/>
        </p:nvSpPr>
        <p:spPr bwMode="auto">
          <a:xfrm>
            <a:off x="5638800" y="3505200"/>
            <a:ext cx="0" cy="4953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45" name="Line 102"/>
          <p:cNvSpPr>
            <a:spLocks noChangeShapeType="1"/>
          </p:cNvSpPr>
          <p:nvPr/>
        </p:nvSpPr>
        <p:spPr bwMode="auto">
          <a:xfrm>
            <a:off x="3581400" y="46482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46" name="Line 103"/>
          <p:cNvSpPr>
            <a:spLocks noChangeShapeType="1"/>
          </p:cNvSpPr>
          <p:nvPr/>
        </p:nvSpPr>
        <p:spPr bwMode="auto">
          <a:xfrm>
            <a:off x="4800600" y="48006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47" name="Freeform 104"/>
          <p:cNvSpPr>
            <a:spLocks/>
          </p:cNvSpPr>
          <p:nvPr/>
        </p:nvSpPr>
        <p:spPr bwMode="auto">
          <a:xfrm>
            <a:off x="4114800" y="46482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48" name="Line 105"/>
          <p:cNvSpPr>
            <a:spLocks noChangeShapeType="1"/>
          </p:cNvSpPr>
          <p:nvPr/>
        </p:nvSpPr>
        <p:spPr bwMode="auto">
          <a:xfrm>
            <a:off x="38100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49" name="Line 106"/>
          <p:cNvSpPr>
            <a:spLocks noChangeShapeType="1"/>
          </p:cNvSpPr>
          <p:nvPr/>
        </p:nvSpPr>
        <p:spPr bwMode="auto">
          <a:xfrm>
            <a:off x="27432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50" name="Line 107"/>
          <p:cNvSpPr>
            <a:spLocks noChangeShapeType="1"/>
          </p:cNvSpPr>
          <p:nvPr/>
        </p:nvSpPr>
        <p:spPr bwMode="auto">
          <a:xfrm flipH="1">
            <a:off x="23622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6151" name="Line 108"/>
          <p:cNvSpPr>
            <a:spLocks noChangeShapeType="1"/>
          </p:cNvSpPr>
          <p:nvPr/>
        </p:nvSpPr>
        <p:spPr bwMode="auto">
          <a:xfrm>
            <a:off x="24384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6152" name="Line 109"/>
          <p:cNvSpPr>
            <a:spLocks noChangeShapeType="1"/>
          </p:cNvSpPr>
          <p:nvPr/>
        </p:nvSpPr>
        <p:spPr bwMode="auto">
          <a:xfrm>
            <a:off x="2438400" y="4800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6153" name="Line 110"/>
          <p:cNvSpPr>
            <a:spLocks noChangeShapeType="1"/>
          </p:cNvSpPr>
          <p:nvPr/>
        </p:nvSpPr>
        <p:spPr bwMode="auto">
          <a:xfrm flipV="1">
            <a:off x="36576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54" name="Line 111"/>
          <p:cNvSpPr>
            <a:spLocks noChangeShapeType="1"/>
          </p:cNvSpPr>
          <p:nvPr/>
        </p:nvSpPr>
        <p:spPr bwMode="auto">
          <a:xfrm flipV="1">
            <a:off x="4648200" y="5562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55" name="Line 112"/>
          <p:cNvSpPr>
            <a:spLocks noChangeShapeType="1"/>
          </p:cNvSpPr>
          <p:nvPr/>
        </p:nvSpPr>
        <p:spPr bwMode="auto">
          <a:xfrm flipH="1">
            <a:off x="5715000" y="60198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6156" name="Line 113"/>
          <p:cNvSpPr>
            <a:spLocks noChangeShapeType="1"/>
          </p:cNvSpPr>
          <p:nvPr/>
        </p:nvSpPr>
        <p:spPr bwMode="auto">
          <a:xfrm>
            <a:off x="5791200" y="44196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57" name="Line 114"/>
          <p:cNvSpPr>
            <a:spLocks noChangeShapeType="1"/>
          </p:cNvSpPr>
          <p:nvPr/>
        </p:nvSpPr>
        <p:spPr bwMode="auto">
          <a:xfrm>
            <a:off x="6781800" y="44196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58" name="Line 115"/>
          <p:cNvSpPr>
            <a:spLocks noChangeShapeType="1"/>
          </p:cNvSpPr>
          <p:nvPr/>
        </p:nvSpPr>
        <p:spPr bwMode="auto">
          <a:xfrm flipH="1">
            <a:off x="6019800" y="43434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159" name="Freeform 116"/>
          <p:cNvSpPr>
            <a:spLocks/>
          </p:cNvSpPr>
          <p:nvPr/>
        </p:nvSpPr>
        <p:spPr bwMode="auto">
          <a:xfrm>
            <a:off x="1600200" y="4267200"/>
            <a:ext cx="6248400" cy="2209800"/>
          </a:xfrm>
          <a:custGeom>
            <a:avLst/>
            <a:gdLst>
              <a:gd name="T0" fmla="*/ 6096000 w 3936"/>
              <a:gd name="T1" fmla="*/ 736600 h 1296"/>
              <a:gd name="T2" fmla="*/ 6248400 w 3936"/>
              <a:gd name="T3" fmla="*/ 736600 h 1296"/>
              <a:gd name="T4" fmla="*/ 6248400 w 3936"/>
              <a:gd name="T5" fmla="*/ 2209800 h 1296"/>
              <a:gd name="T6" fmla="*/ 0 w 3936"/>
              <a:gd name="T7" fmla="*/ 22098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60" name="Line 117"/>
          <p:cNvSpPr>
            <a:spLocks noChangeShapeType="1"/>
          </p:cNvSpPr>
          <p:nvPr/>
        </p:nvSpPr>
        <p:spPr bwMode="auto">
          <a:xfrm>
            <a:off x="7086600" y="55626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61" name="Line 118"/>
          <p:cNvSpPr>
            <a:spLocks noChangeShapeType="1"/>
          </p:cNvSpPr>
          <p:nvPr/>
        </p:nvSpPr>
        <p:spPr bwMode="auto">
          <a:xfrm>
            <a:off x="4921250" y="1968500"/>
            <a:ext cx="2489200"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46162" name="Rectangle 119"/>
          <p:cNvSpPr>
            <a:spLocks noChangeArrowheads="1"/>
          </p:cNvSpPr>
          <p:nvPr/>
        </p:nvSpPr>
        <p:spPr bwMode="auto">
          <a:xfrm>
            <a:off x="5181600" y="1587500"/>
            <a:ext cx="20193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46163" name="Line 120"/>
          <p:cNvSpPr>
            <a:spLocks noChangeShapeType="1"/>
          </p:cNvSpPr>
          <p:nvPr/>
        </p:nvSpPr>
        <p:spPr bwMode="auto">
          <a:xfrm>
            <a:off x="52578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6164" name="Rectangle 121"/>
          <p:cNvSpPr>
            <a:spLocks noChangeArrowheads="1"/>
          </p:cNvSpPr>
          <p:nvPr/>
        </p:nvSpPr>
        <p:spPr bwMode="auto">
          <a:xfrm rot="5400000">
            <a:off x="48934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46165" name="Rectangle 122"/>
          <p:cNvSpPr>
            <a:spLocks noChangeArrowheads="1"/>
          </p:cNvSpPr>
          <p:nvPr/>
        </p:nvSpPr>
        <p:spPr bwMode="auto">
          <a:xfrm rot="5400000">
            <a:off x="54268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46166" name="Rectangle 123"/>
          <p:cNvSpPr>
            <a:spLocks noChangeArrowheads="1"/>
          </p:cNvSpPr>
          <p:nvPr/>
        </p:nvSpPr>
        <p:spPr bwMode="auto">
          <a:xfrm rot="5400000">
            <a:off x="59602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46167" name="Rectangle 124"/>
          <p:cNvSpPr>
            <a:spLocks noChangeArrowheads="1"/>
          </p:cNvSpPr>
          <p:nvPr/>
        </p:nvSpPr>
        <p:spPr bwMode="auto">
          <a:xfrm rot="5400000">
            <a:off x="6506369" y="2235994"/>
            <a:ext cx="919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46168" name="Line 125"/>
          <p:cNvSpPr>
            <a:spLocks noChangeShapeType="1"/>
          </p:cNvSpPr>
          <p:nvPr/>
        </p:nvSpPr>
        <p:spPr bwMode="auto">
          <a:xfrm>
            <a:off x="57912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6169" name="Line 126"/>
          <p:cNvSpPr>
            <a:spLocks noChangeShapeType="1"/>
          </p:cNvSpPr>
          <p:nvPr/>
        </p:nvSpPr>
        <p:spPr bwMode="auto">
          <a:xfrm>
            <a:off x="63246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6170" name="Line 127"/>
          <p:cNvSpPr>
            <a:spLocks noChangeShapeType="1"/>
          </p:cNvSpPr>
          <p:nvPr/>
        </p:nvSpPr>
        <p:spPr bwMode="auto">
          <a:xfrm>
            <a:off x="68580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6171" name="Rectangle 128"/>
          <p:cNvSpPr>
            <a:spLocks noChangeArrowheads="1"/>
          </p:cNvSpPr>
          <p:nvPr/>
        </p:nvSpPr>
        <p:spPr bwMode="auto">
          <a:xfrm>
            <a:off x="6615113" y="28067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46172" name="Rectangle 129"/>
          <p:cNvSpPr>
            <a:spLocks noChangeArrowheads="1"/>
          </p:cNvSpPr>
          <p:nvPr/>
        </p:nvSpPr>
        <p:spPr bwMode="auto">
          <a:xfrm>
            <a:off x="6081713" y="2806700"/>
            <a:ext cx="4778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46173" name="Rectangle 130"/>
          <p:cNvSpPr>
            <a:spLocks noChangeArrowheads="1"/>
          </p:cNvSpPr>
          <p:nvPr/>
        </p:nvSpPr>
        <p:spPr bwMode="auto">
          <a:xfrm>
            <a:off x="5624513" y="2806700"/>
            <a:ext cx="42068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46174" name="Rectangle 131"/>
          <p:cNvSpPr>
            <a:spLocks noChangeArrowheads="1"/>
          </p:cNvSpPr>
          <p:nvPr/>
        </p:nvSpPr>
        <p:spPr bwMode="auto">
          <a:xfrm>
            <a:off x="5091113" y="2806700"/>
            <a:ext cx="4492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46175" name="Rectangle 132"/>
          <p:cNvSpPr>
            <a:spLocks noChangeArrowheads="1"/>
          </p:cNvSpPr>
          <p:nvPr/>
        </p:nvSpPr>
        <p:spPr bwMode="auto">
          <a:xfrm>
            <a:off x="3278188" y="1922463"/>
            <a:ext cx="239712" cy="369887"/>
          </a:xfrm>
          <a:prstGeom prst="rect">
            <a:avLst/>
          </a:prstGeom>
          <a:noFill/>
          <a:ln w="12700">
            <a:noFill/>
            <a:miter lim="800000"/>
            <a:headEnd/>
            <a:tailEnd/>
          </a:ln>
        </p:spPr>
        <p:txBody>
          <a:bodyPr wrap="none" anchor="ctr">
            <a:prstTxWarp prst="textNoShape">
              <a:avLst/>
            </a:prstTxWarp>
          </a:bodyPr>
          <a:lstStyle/>
          <a:p>
            <a:endParaRPr lang="en-US"/>
          </a:p>
        </p:txBody>
      </p:sp>
      <p:sp>
        <p:nvSpPr>
          <p:cNvPr id="46176" name="Rectangle 133"/>
          <p:cNvSpPr>
            <a:spLocks noChangeArrowheads="1"/>
          </p:cNvSpPr>
          <p:nvPr/>
        </p:nvSpPr>
        <p:spPr bwMode="auto">
          <a:xfrm>
            <a:off x="3278188" y="2740025"/>
            <a:ext cx="239712" cy="369888"/>
          </a:xfrm>
          <a:prstGeom prst="rect">
            <a:avLst/>
          </a:prstGeom>
          <a:noFill/>
          <a:ln w="12700">
            <a:noFill/>
            <a:miter lim="800000"/>
            <a:headEnd/>
            <a:tailEnd/>
          </a:ln>
        </p:spPr>
        <p:txBody>
          <a:bodyPr wrap="none" anchor="ctr">
            <a:prstTxWarp prst="textNoShape">
              <a:avLst/>
            </a:prstTxWarp>
          </a:bodyPr>
          <a:lstStyle/>
          <a:p>
            <a:endParaRPr lang="en-US"/>
          </a:p>
        </p:txBody>
      </p:sp>
      <p:sp>
        <p:nvSpPr>
          <p:cNvPr id="46177" name="Rectangle 134"/>
          <p:cNvSpPr>
            <a:spLocks noChangeArrowheads="1"/>
          </p:cNvSpPr>
          <p:nvPr/>
        </p:nvSpPr>
        <p:spPr bwMode="auto">
          <a:xfrm>
            <a:off x="1987550" y="1752600"/>
            <a:ext cx="13827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nPC_sel=br</a:t>
            </a:r>
          </a:p>
        </p:txBody>
      </p:sp>
      <p:sp>
        <p:nvSpPr>
          <p:cNvPr id="46178" name="Rectangle 135"/>
          <p:cNvSpPr>
            <a:spLocks noChangeArrowheads="1"/>
          </p:cNvSpPr>
          <p:nvPr/>
        </p:nvSpPr>
        <p:spPr bwMode="auto">
          <a:xfrm>
            <a:off x="3825875" y="1770063"/>
            <a:ext cx="1101725" cy="1000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6179" name="Rectangle 136"/>
          <p:cNvSpPr>
            <a:spLocks noChangeArrowheads="1"/>
          </p:cNvSpPr>
          <p:nvPr/>
        </p:nvSpPr>
        <p:spPr bwMode="auto">
          <a:xfrm>
            <a:off x="4002088" y="1739900"/>
            <a:ext cx="717550" cy="100330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instr</a:t>
            </a:r>
          </a:p>
          <a:p>
            <a:pPr algn="ctr"/>
            <a:r>
              <a:rPr lang="en-US" sz="2000" b="1">
                <a:solidFill>
                  <a:schemeClr val="tx1"/>
                </a:solidFill>
                <a:latin typeface="Times" charset="0"/>
              </a:rPr>
              <a:t>fetch</a:t>
            </a:r>
          </a:p>
          <a:p>
            <a:pPr algn="ctr"/>
            <a:r>
              <a:rPr lang="en-US" sz="2000" b="1">
                <a:solidFill>
                  <a:schemeClr val="tx1"/>
                </a:solidFill>
                <a:latin typeface="Times" charset="0"/>
              </a:rPr>
              <a:t>unit</a:t>
            </a:r>
          </a:p>
        </p:txBody>
      </p:sp>
      <p:sp>
        <p:nvSpPr>
          <p:cNvPr id="46180" name="Line 137"/>
          <p:cNvSpPr>
            <a:spLocks noChangeShapeType="1"/>
          </p:cNvSpPr>
          <p:nvPr/>
        </p:nvSpPr>
        <p:spPr bwMode="auto">
          <a:xfrm>
            <a:off x="3429000" y="1981200"/>
            <a:ext cx="3810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181" name="Line 138"/>
          <p:cNvSpPr>
            <a:spLocks noChangeShapeType="1"/>
          </p:cNvSpPr>
          <p:nvPr/>
        </p:nvSpPr>
        <p:spPr bwMode="auto">
          <a:xfrm>
            <a:off x="3429000" y="1981200"/>
            <a:ext cx="3810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82" name="Rectangle 139"/>
          <p:cNvSpPr>
            <a:spLocks noChangeArrowheads="1"/>
          </p:cNvSpPr>
          <p:nvPr/>
        </p:nvSpPr>
        <p:spPr bwMode="auto">
          <a:xfrm>
            <a:off x="3090863" y="22860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46183" name="Line 140"/>
          <p:cNvSpPr>
            <a:spLocks noChangeShapeType="1"/>
          </p:cNvSpPr>
          <p:nvPr/>
        </p:nvSpPr>
        <p:spPr bwMode="auto">
          <a:xfrm flipH="1">
            <a:off x="3581400" y="25146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6184" name="Line 141"/>
          <p:cNvSpPr>
            <a:spLocks noChangeShapeType="1"/>
          </p:cNvSpPr>
          <p:nvPr/>
        </p:nvSpPr>
        <p:spPr bwMode="auto">
          <a:xfrm>
            <a:off x="3810000" y="24384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185" name="Line 142"/>
          <p:cNvSpPr>
            <a:spLocks noChangeShapeType="1"/>
          </p:cNvSpPr>
          <p:nvPr/>
        </p:nvSpPr>
        <p:spPr bwMode="auto">
          <a:xfrm flipH="1">
            <a:off x="3810000" y="25146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6186" name="Freeform 143"/>
          <p:cNvSpPr>
            <a:spLocks/>
          </p:cNvSpPr>
          <p:nvPr/>
        </p:nvSpPr>
        <p:spPr bwMode="auto">
          <a:xfrm>
            <a:off x="4419600" y="2819400"/>
            <a:ext cx="1066800" cy="1066800"/>
          </a:xfrm>
          <a:custGeom>
            <a:avLst/>
            <a:gdLst>
              <a:gd name="T0" fmla="*/ 1066800 w 672"/>
              <a:gd name="T1" fmla="*/ 1066800 h 1008"/>
              <a:gd name="T2" fmla="*/ 1066800 w 672"/>
              <a:gd name="T3" fmla="*/ 660400 h 1008"/>
              <a:gd name="T4" fmla="*/ 0 w 672"/>
              <a:gd name="T5" fmla="*/ 660400 h 1008"/>
              <a:gd name="T6" fmla="*/ 0 w 672"/>
              <a:gd name="T7" fmla="*/ 0 h 1008"/>
              <a:gd name="T8" fmla="*/ 0 60000 65536"/>
              <a:gd name="T9" fmla="*/ 0 60000 65536"/>
              <a:gd name="T10" fmla="*/ 0 60000 65536"/>
              <a:gd name="T11" fmla="*/ 0 60000 65536"/>
              <a:gd name="T12" fmla="*/ 0 w 672"/>
              <a:gd name="T13" fmla="*/ 0 h 1008"/>
              <a:gd name="T14" fmla="*/ 672 w 672"/>
              <a:gd name="T15" fmla="*/ 1008 h 1008"/>
            </a:gdLst>
            <a:ahLst/>
            <a:cxnLst>
              <a:cxn ang="T8">
                <a:pos x="T0" y="T1"/>
              </a:cxn>
              <a:cxn ang="T9">
                <a:pos x="T2" y="T3"/>
              </a:cxn>
              <a:cxn ang="T10">
                <a:pos x="T4" y="T5"/>
              </a:cxn>
              <a:cxn ang="T11">
                <a:pos x="T6" y="T7"/>
              </a:cxn>
            </a:cxnLst>
            <a:rect l="T12" t="T13" r="T14" b="T15"/>
            <a:pathLst>
              <a:path w="672" h="1008">
                <a:moveTo>
                  <a:pt x="672" y="1008"/>
                </a:moveTo>
                <a:lnTo>
                  <a:pt x="672" y="624"/>
                </a:lnTo>
                <a:lnTo>
                  <a:pt x="0" y="62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6187" name="Line 144"/>
          <p:cNvSpPr>
            <a:spLocks noChangeShapeType="1"/>
          </p:cNvSpPr>
          <p:nvPr/>
        </p:nvSpPr>
        <p:spPr bwMode="auto">
          <a:xfrm>
            <a:off x="2971800" y="3505200"/>
            <a:ext cx="0" cy="3048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46188" name="Line 145"/>
          <p:cNvSpPr>
            <a:spLocks noChangeShapeType="1"/>
          </p:cNvSpPr>
          <p:nvPr/>
        </p:nvSpPr>
        <p:spPr bwMode="auto">
          <a:xfrm>
            <a:off x="3352800" y="3505200"/>
            <a:ext cx="0" cy="3048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46189" name="Line 146"/>
          <p:cNvSpPr>
            <a:spLocks noChangeShapeType="1"/>
          </p:cNvSpPr>
          <p:nvPr/>
        </p:nvSpPr>
        <p:spPr bwMode="auto">
          <a:xfrm>
            <a:off x="3581400" y="4114800"/>
            <a:ext cx="17526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46190" name="Freeform 147"/>
          <p:cNvSpPr>
            <a:spLocks/>
          </p:cNvSpPr>
          <p:nvPr/>
        </p:nvSpPr>
        <p:spPr bwMode="auto">
          <a:xfrm>
            <a:off x="3581400" y="4648200"/>
            <a:ext cx="1676400" cy="152400"/>
          </a:xfrm>
          <a:custGeom>
            <a:avLst/>
            <a:gdLst>
              <a:gd name="T0" fmla="*/ 0 w 1056"/>
              <a:gd name="T1" fmla="*/ 0 h 96"/>
              <a:gd name="T2" fmla="*/ 838200 w 1056"/>
              <a:gd name="T3" fmla="*/ 0 h 96"/>
              <a:gd name="T4" fmla="*/ 1219200 w 1056"/>
              <a:gd name="T5" fmla="*/ 152400 h 96"/>
              <a:gd name="T6" fmla="*/ 1676400 w 1056"/>
              <a:gd name="T7" fmla="*/ 152400 h 96"/>
              <a:gd name="T8" fmla="*/ 0 60000 65536"/>
              <a:gd name="T9" fmla="*/ 0 60000 65536"/>
              <a:gd name="T10" fmla="*/ 0 60000 65536"/>
              <a:gd name="T11" fmla="*/ 0 60000 65536"/>
              <a:gd name="T12" fmla="*/ 0 w 1056"/>
              <a:gd name="T13" fmla="*/ 0 h 96"/>
              <a:gd name="T14" fmla="*/ 1056 w 1056"/>
              <a:gd name="T15" fmla="*/ 96 h 96"/>
            </a:gdLst>
            <a:ahLst/>
            <a:cxnLst>
              <a:cxn ang="T8">
                <a:pos x="T0" y="T1"/>
              </a:cxn>
              <a:cxn ang="T9">
                <a:pos x="T2" y="T3"/>
              </a:cxn>
              <a:cxn ang="T10">
                <a:pos x="T4" y="T5"/>
              </a:cxn>
              <a:cxn ang="T11">
                <a:pos x="T6" y="T7"/>
              </a:cxn>
            </a:cxnLst>
            <a:rect l="T12" t="T13" r="T14" b="T15"/>
            <a:pathLst>
              <a:path w="1056" h="96">
                <a:moveTo>
                  <a:pt x="0" y="0"/>
                </a:moveTo>
                <a:lnTo>
                  <a:pt x="528" y="0"/>
                </a:lnTo>
                <a:lnTo>
                  <a:pt x="768" y="96"/>
                </a:lnTo>
                <a:lnTo>
                  <a:pt x="1056" y="96"/>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46191" name="Freeform 148"/>
          <p:cNvSpPr>
            <a:spLocks/>
          </p:cNvSpPr>
          <p:nvPr/>
        </p:nvSpPr>
        <p:spPr bwMode="auto">
          <a:xfrm>
            <a:off x="4419600" y="2819400"/>
            <a:ext cx="1066800" cy="1066800"/>
          </a:xfrm>
          <a:custGeom>
            <a:avLst/>
            <a:gdLst>
              <a:gd name="T0" fmla="*/ 1066800 w 672"/>
              <a:gd name="T1" fmla="*/ 1066800 h 672"/>
              <a:gd name="T2" fmla="*/ 1066800 w 672"/>
              <a:gd name="T3" fmla="*/ 609600 h 672"/>
              <a:gd name="T4" fmla="*/ 0 w 672"/>
              <a:gd name="T5" fmla="*/ 609600 h 672"/>
              <a:gd name="T6" fmla="*/ 0 w 672"/>
              <a:gd name="T7" fmla="*/ 0 h 672"/>
              <a:gd name="T8" fmla="*/ 0 60000 65536"/>
              <a:gd name="T9" fmla="*/ 0 60000 65536"/>
              <a:gd name="T10" fmla="*/ 0 60000 65536"/>
              <a:gd name="T11" fmla="*/ 0 60000 65536"/>
              <a:gd name="T12" fmla="*/ 0 w 672"/>
              <a:gd name="T13" fmla="*/ 0 h 672"/>
              <a:gd name="T14" fmla="*/ 672 w 672"/>
              <a:gd name="T15" fmla="*/ 672 h 672"/>
            </a:gdLst>
            <a:ahLst/>
            <a:cxnLst>
              <a:cxn ang="T8">
                <a:pos x="T0" y="T1"/>
              </a:cxn>
              <a:cxn ang="T9">
                <a:pos x="T2" y="T3"/>
              </a:cxn>
              <a:cxn ang="T10">
                <a:pos x="T4" y="T5"/>
              </a:cxn>
              <a:cxn ang="T11">
                <a:pos x="T6" y="T7"/>
              </a:cxn>
            </a:cxnLst>
            <a:rect l="T12" t="T13" r="T14" b="T15"/>
            <a:pathLst>
              <a:path w="672" h="672">
                <a:moveTo>
                  <a:pt x="672" y="672"/>
                </a:moveTo>
                <a:lnTo>
                  <a:pt x="672" y="384"/>
                </a:lnTo>
                <a:lnTo>
                  <a:pt x="0" y="384"/>
                </a:lnTo>
                <a:lnTo>
                  <a:pt x="0" y="0"/>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46192" name="Oval 149"/>
          <p:cNvSpPr>
            <a:spLocks noChangeArrowheads="1"/>
          </p:cNvSpPr>
          <p:nvPr/>
        </p:nvSpPr>
        <p:spPr bwMode="auto">
          <a:xfrm>
            <a:off x="1905000" y="15748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46193" name="Oval 150"/>
          <p:cNvSpPr>
            <a:spLocks noChangeArrowheads="1"/>
          </p:cNvSpPr>
          <p:nvPr/>
        </p:nvSpPr>
        <p:spPr bwMode="auto">
          <a:xfrm>
            <a:off x="5232400" y="28194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46194" name="Oval 151"/>
          <p:cNvSpPr>
            <a:spLocks noChangeArrowheads="1"/>
          </p:cNvSpPr>
          <p:nvPr/>
        </p:nvSpPr>
        <p:spPr bwMode="auto">
          <a:xfrm>
            <a:off x="3937000" y="57658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46195" name="Oval 152"/>
          <p:cNvSpPr>
            <a:spLocks noChangeArrowheads="1"/>
          </p:cNvSpPr>
          <p:nvPr/>
        </p:nvSpPr>
        <p:spPr bwMode="auto">
          <a:xfrm>
            <a:off x="2209800" y="58420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a:xfrm>
            <a:off x="312738" y="152400"/>
            <a:ext cx="8413750" cy="474663"/>
          </a:xfrm>
          <a:noFill/>
        </p:spPr>
        <p:txBody>
          <a:bodyPr/>
          <a:lstStyle/>
          <a:p>
            <a:r>
              <a:rPr lang="en-US"/>
              <a:t>Instruction Fetch Unit at the End of Branch</a:t>
            </a:r>
          </a:p>
        </p:txBody>
      </p:sp>
      <p:sp>
        <p:nvSpPr>
          <p:cNvPr id="48132" name="Rectangle 3"/>
          <p:cNvSpPr>
            <a:spLocks noGrp="1" noChangeArrowheads="1"/>
          </p:cNvSpPr>
          <p:nvPr>
            <p:ph type="body" idx="1"/>
          </p:nvPr>
        </p:nvSpPr>
        <p:spPr>
          <a:xfrm>
            <a:off x="381000" y="1219200"/>
            <a:ext cx="8191500" cy="600075"/>
          </a:xfrm>
          <a:noFill/>
        </p:spPr>
        <p:txBody>
          <a:bodyPr/>
          <a:lstStyle/>
          <a:p>
            <a:r>
              <a:rPr lang="en-US" sz="2400"/>
              <a:t>if  (Zero == 1)   then  PC = PC + 4 + SignExt[imm16]*4 ;  else  PC = PC + 4</a:t>
            </a:r>
          </a:p>
        </p:txBody>
      </p:sp>
      <p:grpSp>
        <p:nvGrpSpPr>
          <p:cNvPr id="48133" name="Group 4"/>
          <p:cNvGrpSpPr>
            <a:grpSpLocks/>
          </p:cNvGrpSpPr>
          <p:nvPr/>
        </p:nvGrpSpPr>
        <p:grpSpPr bwMode="auto">
          <a:xfrm>
            <a:off x="1743075" y="527050"/>
            <a:ext cx="5949950" cy="638175"/>
            <a:chOff x="1098" y="332"/>
            <a:chExt cx="3748" cy="402"/>
          </a:xfrm>
        </p:grpSpPr>
        <p:sp>
          <p:nvSpPr>
            <p:cNvPr id="48187" name="Rectangle 5"/>
            <p:cNvSpPr>
              <a:spLocks noChangeArrowheads="1"/>
            </p:cNvSpPr>
            <p:nvPr/>
          </p:nvSpPr>
          <p:spPr bwMode="auto">
            <a:xfrm>
              <a:off x="1167" y="536"/>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8188" name="Group 6"/>
            <p:cNvGrpSpPr>
              <a:grpSpLocks/>
            </p:cNvGrpSpPr>
            <p:nvPr/>
          </p:nvGrpSpPr>
          <p:grpSpPr bwMode="auto">
            <a:xfrm>
              <a:off x="1163" y="524"/>
              <a:ext cx="624" cy="210"/>
              <a:chOff x="1163" y="524"/>
              <a:chExt cx="624" cy="210"/>
            </a:xfrm>
          </p:grpSpPr>
          <p:sp>
            <p:nvSpPr>
              <p:cNvPr id="48202" name="Rectangle 7"/>
              <p:cNvSpPr>
                <a:spLocks noChangeArrowheads="1"/>
              </p:cNvSpPr>
              <p:nvPr/>
            </p:nvSpPr>
            <p:spPr bwMode="auto">
              <a:xfrm>
                <a:off x="1163" y="532"/>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8203" name="Rectangle 8"/>
              <p:cNvSpPr>
                <a:spLocks noChangeArrowheads="1"/>
              </p:cNvSpPr>
              <p:nvPr/>
            </p:nvSpPr>
            <p:spPr bwMode="auto">
              <a:xfrm>
                <a:off x="1341" y="524"/>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48189" name="Group 9"/>
            <p:cNvGrpSpPr>
              <a:grpSpLocks/>
            </p:cNvGrpSpPr>
            <p:nvPr/>
          </p:nvGrpSpPr>
          <p:grpSpPr bwMode="auto">
            <a:xfrm>
              <a:off x="1795" y="524"/>
              <a:ext cx="580" cy="210"/>
              <a:chOff x="1795" y="524"/>
              <a:chExt cx="580" cy="210"/>
            </a:xfrm>
          </p:grpSpPr>
          <p:sp>
            <p:nvSpPr>
              <p:cNvPr id="48200" name="Rectangle 10"/>
              <p:cNvSpPr>
                <a:spLocks noChangeArrowheads="1"/>
              </p:cNvSpPr>
              <p:nvPr/>
            </p:nvSpPr>
            <p:spPr bwMode="auto">
              <a:xfrm>
                <a:off x="1795" y="532"/>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8201" name="Rectangle 11"/>
              <p:cNvSpPr>
                <a:spLocks noChangeArrowheads="1"/>
              </p:cNvSpPr>
              <p:nvPr/>
            </p:nvSpPr>
            <p:spPr bwMode="auto">
              <a:xfrm>
                <a:off x="1956" y="524"/>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48190" name="Group 12"/>
            <p:cNvGrpSpPr>
              <a:grpSpLocks/>
            </p:cNvGrpSpPr>
            <p:nvPr/>
          </p:nvGrpSpPr>
          <p:grpSpPr bwMode="auto">
            <a:xfrm>
              <a:off x="2383" y="524"/>
              <a:ext cx="579" cy="210"/>
              <a:chOff x="2383" y="524"/>
              <a:chExt cx="579" cy="210"/>
            </a:xfrm>
          </p:grpSpPr>
          <p:sp>
            <p:nvSpPr>
              <p:cNvPr id="48198" name="Rectangle 13"/>
              <p:cNvSpPr>
                <a:spLocks noChangeArrowheads="1"/>
              </p:cNvSpPr>
              <p:nvPr/>
            </p:nvSpPr>
            <p:spPr bwMode="auto">
              <a:xfrm>
                <a:off x="2383" y="532"/>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8199" name="Rectangle 14"/>
              <p:cNvSpPr>
                <a:spLocks noChangeArrowheads="1"/>
              </p:cNvSpPr>
              <p:nvPr/>
            </p:nvSpPr>
            <p:spPr bwMode="auto">
              <a:xfrm>
                <a:off x="2543" y="524"/>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48191" name="Rectangle 15"/>
            <p:cNvSpPr>
              <a:spLocks noChangeArrowheads="1"/>
            </p:cNvSpPr>
            <p:nvPr/>
          </p:nvSpPr>
          <p:spPr bwMode="auto">
            <a:xfrm>
              <a:off x="2970" y="532"/>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8192" name="Rectangle 16"/>
            <p:cNvSpPr>
              <a:spLocks noChangeArrowheads="1"/>
            </p:cNvSpPr>
            <p:nvPr/>
          </p:nvSpPr>
          <p:spPr bwMode="auto">
            <a:xfrm>
              <a:off x="3469" y="524"/>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48193" name="Rectangle 17"/>
            <p:cNvSpPr>
              <a:spLocks noChangeArrowheads="1"/>
            </p:cNvSpPr>
            <p:nvPr/>
          </p:nvSpPr>
          <p:spPr bwMode="auto">
            <a:xfrm>
              <a:off x="4668" y="33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48194" name="Rectangle 18"/>
            <p:cNvSpPr>
              <a:spLocks noChangeArrowheads="1"/>
            </p:cNvSpPr>
            <p:nvPr/>
          </p:nvSpPr>
          <p:spPr bwMode="auto">
            <a:xfrm>
              <a:off x="2770" y="332"/>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48195" name="Rectangle 19"/>
            <p:cNvSpPr>
              <a:spLocks noChangeArrowheads="1"/>
            </p:cNvSpPr>
            <p:nvPr/>
          </p:nvSpPr>
          <p:spPr bwMode="auto">
            <a:xfrm>
              <a:off x="2182" y="332"/>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48196" name="Rectangle 20"/>
            <p:cNvSpPr>
              <a:spLocks noChangeArrowheads="1"/>
            </p:cNvSpPr>
            <p:nvPr/>
          </p:nvSpPr>
          <p:spPr bwMode="auto">
            <a:xfrm>
              <a:off x="1594" y="332"/>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48197" name="Rectangle 21"/>
            <p:cNvSpPr>
              <a:spLocks noChangeArrowheads="1"/>
            </p:cNvSpPr>
            <p:nvPr/>
          </p:nvSpPr>
          <p:spPr bwMode="auto">
            <a:xfrm>
              <a:off x="1098" y="332"/>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grpSp>
      <p:sp>
        <p:nvSpPr>
          <p:cNvPr id="2672662" name="Rectangle 22"/>
          <p:cNvSpPr>
            <a:spLocks noChangeArrowheads="1"/>
          </p:cNvSpPr>
          <p:nvPr/>
        </p:nvSpPr>
        <p:spPr bwMode="auto">
          <a:xfrm>
            <a:off x="4343400" y="2514600"/>
            <a:ext cx="4419600" cy="2205038"/>
          </a:xfrm>
          <a:prstGeom prst="rect">
            <a:avLst/>
          </a:prstGeom>
          <a:noFill/>
          <a:ln w="12700">
            <a:noFill/>
            <a:miter lim="800000"/>
            <a:headEnd/>
            <a:tailEnd/>
          </a:ln>
        </p:spPr>
        <p:txBody>
          <a:bodyPr lIns="63500" tIns="25400" rIns="63500" bIns="25400">
            <a:prstTxWarp prst="textNoShape">
              <a:avLst/>
            </a:prstTxWarp>
            <a:spAutoFit/>
          </a:bodyPr>
          <a:lstStyle/>
          <a:p>
            <a:pPr marL="203200" indent="-203200">
              <a:lnSpc>
                <a:spcPct val="75000"/>
              </a:lnSpc>
              <a:spcBef>
                <a:spcPct val="65000"/>
              </a:spcBef>
              <a:buSzPct val="100000"/>
              <a:buFont typeface="Times" charset="0"/>
              <a:buChar char="•"/>
            </a:pPr>
            <a:r>
              <a:rPr lang="en-US" sz="2800" b="1">
                <a:solidFill>
                  <a:schemeClr val="tx1"/>
                </a:solidFill>
              </a:rPr>
              <a:t>What is encoding of nPC_sel?</a:t>
            </a:r>
          </a:p>
          <a:p>
            <a:pPr marL="685800" lvl="1" indent="-190500">
              <a:lnSpc>
                <a:spcPct val="85000"/>
              </a:lnSpc>
              <a:spcBef>
                <a:spcPct val="40000"/>
              </a:spcBef>
              <a:buSzPct val="100000"/>
              <a:buFontTx/>
              <a:buChar char="•"/>
            </a:pPr>
            <a:r>
              <a:rPr lang="en-US" sz="2400" b="1">
                <a:solidFill>
                  <a:srgbClr val="0D407F"/>
                </a:solidFill>
                <a:ea typeface="ＭＳ Ｐゴシック" charset="-128"/>
                <a:cs typeface="ＭＳ Ｐゴシック" charset="-128"/>
              </a:rPr>
              <a:t>Direct MUX select?</a:t>
            </a:r>
          </a:p>
          <a:p>
            <a:pPr marL="685800" lvl="1" indent="-190500">
              <a:lnSpc>
                <a:spcPct val="85000"/>
              </a:lnSpc>
              <a:spcBef>
                <a:spcPct val="40000"/>
              </a:spcBef>
              <a:buSzPct val="100000"/>
              <a:buFontTx/>
              <a:buChar char="•"/>
            </a:pPr>
            <a:r>
              <a:rPr lang="en-US" sz="2400" b="1">
                <a:solidFill>
                  <a:srgbClr val="0D407F"/>
                </a:solidFill>
                <a:ea typeface="ＭＳ Ｐゴシック" charset="-128"/>
                <a:cs typeface="ＭＳ Ｐゴシック" charset="-128"/>
              </a:rPr>
              <a:t>Branch inst. / not branch</a:t>
            </a:r>
          </a:p>
          <a:p>
            <a:pPr marL="203200" indent="-203200">
              <a:lnSpc>
                <a:spcPct val="75000"/>
              </a:lnSpc>
              <a:spcBef>
                <a:spcPct val="65000"/>
              </a:spcBef>
              <a:buSzPct val="100000"/>
              <a:buFont typeface="Times" charset="0"/>
              <a:buChar char="•"/>
            </a:pPr>
            <a:r>
              <a:rPr lang="en-US" sz="2800" b="1">
                <a:solidFill>
                  <a:schemeClr val="tx1"/>
                </a:solidFill>
              </a:rPr>
              <a:t>Let’s pick 2nd option</a:t>
            </a:r>
          </a:p>
        </p:txBody>
      </p:sp>
      <p:graphicFrame>
        <p:nvGraphicFramePr>
          <p:cNvPr id="2672663" name="Object 2"/>
          <p:cNvGraphicFramePr>
            <a:graphicFrameLocks noChangeAspect="1"/>
          </p:cNvGraphicFramePr>
          <p:nvPr/>
        </p:nvGraphicFramePr>
        <p:xfrm>
          <a:off x="3962400" y="5507038"/>
          <a:ext cx="2935288" cy="1046162"/>
        </p:xfrm>
        <a:graphic>
          <a:graphicData uri="http://schemas.openxmlformats.org/presentationml/2006/ole">
            <mc:AlternateContent xmlns:mc="http://schemas.openxmlformats.org/markup-compatibility/2006">
              <mc:Choice xmlns:v="urn:schemas-microsoft-com:vml" Requires="v">
                <p:oleObj spid="_x0000_s48134" name="Worksheet" r:id="rId4" imgW="1657350" imgH="704850" progId="Excel.Sheet.8">
                  <p:embed/>
                </p:oleObj>
              </mc:Choice>
              <mc:Fallback>
                <p:oleObj name="Worksheet" r:id="rId4" imgW="1657350" imgH="704850" progId="Excel.Sheet.8">
                  <p:embed/>
                  <p:pic>
                    <p:nvPicPr>
                      <p:cNvPr id="0" name="AutoShap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962400" y="5507038"/>
                        <a:ext cx="2935288" cy="1046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8135" name="Group 24"/>
          <p:cNvGrpSpPr>
            <a:grpSpLocks/>
          </p:cNvGrpSpPr>
          <p:nvPr/>
        </p:nvGrpSpPr>
        <p:grpSpPr bwMode="auto">
          <a:xfrm>
            <a:off x="3114675" y="1762125"/>
            <a:ext cx="1101725" cy="1038225"/>
            <a:chOff x="2474" y="1011"/>
            <a:chExt cx="694" cy="671"/>
          </a:xfrm>
        </p:grpSpPr>
        <p:sp>
          <p:nvSpPr>
            <p:cNvPr id="48184" name="Rectangle 25"/>
            <p:cNvSpPr>
              <a:spLocks noChangeArrowheads="1"/>
            </p:cNvSpPr>
            <p:nvPr/>
          </p:nvSpPr>
          <p:spPr bwMode="auto">
            <a:xfrm>
              <a:off x="2474" y="1011"/>
              <a:ext cx="694" cy="63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8185" name="Rectangle 26"/>
            <p:cNvSpPr>
              <a:spLocks noChangeArrowheads="1"/>
            </p:cNvSpPr>
            <p:nvPr/>
          </p:nvSpPr>
          <p:spPr bwMode="auto">
            <a:xfrm>
              <a:off x="2779" y="1467"/>
              <a:ext cx="313" cy="21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48186" name="Rectangle 27"/>
            <p:cNvSpPr>
              <a:spLocks noChangeArrowheads="1"/>
            </p:cNvSpPr>
            <p:nvPr/>
          </p:nvSpPr>
          <p:spPr bwMode="auto">
            <a:xfrm>
              <a:off x="2518" y="1108"/>
              <a:ext cx="583" cy="374"/>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600" b="1">
                  <a:solidFill>
                    <a:schemeClr val="tx1"/>
                  </a:solidFill>
                  <a:latin typeface="Times" charset="0"/>
                </a:rPr>
                <a:t>Inst</a:t>
              </a:r>
            </a:p>
            <a:p>
              <a:pPr algn="ctr"/>
              <a:r>
                <a:rPr lang="en-US" sz="1600" b="1">
                  <a:solidFill>
                    <a:schemeClr val="tx1"/>
                  </a:solidFill>
                  <a:latin typeface="Times" charset="0"/>
                </a:rPr>
                <a:t>Memory</a:t>
              </a:r>
            </a:p>
          </p:txBody>
        </p:sp>
      </p:grpSp>
      <p:sp>
        <p:nvSpPr>
          <p:cNvPr id="48136" name="Rectangle 28"/>
          <p:cNvSpPr>
            <a:spLocks noChangeArrowheads="1"/>
          </p:cNvSpPr>
          <p:nvPr/>
        </p:nvSpPr>
        <p:spPr bwMode="auto">
          <a:xfrm>
            <a:off x="225425" y="2389188"/>
            <a:ext cx="9810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nPC_sel</a:t>
            </a:r>
            <a:endParaRPr lang="en-US" sz="1800" u="sng">
              <a:latin typeface="Times" charset="0"/>
            </a:endParaRPr>
          </a:p>
        </p:txBody>
      </p:sp>
      <p:sp>
        <p:nvSpPr>
          <p:cNvPr id="48137" name="Line 29"/>
          <p:cNvSpPr>
            <a:spLocks noChangeShapeType="1"/>
          </p:cNvSpPr>
          <p:nvPr/>
        </p:nvSpPr>
        <p:spPr bwMode="auto">
          <a:xfrm>
            <a:off x="4229100" y="2278063"/>
            <a:ext cx="10414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48138" name="Rectangle 30"/>
          <p:cNvSpPr>
            <a:spLocks noChangeArrowheads="1"/>
          </p:cNvSpPr>
          <p:nvPr/>
        </p:nvSpPr>
        <p:spPr bwMode="auto">
          <a:xfrm>
            <a:off x="5262563" y="2122488"/>
            <a:ext cx="1835150"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Instruction&lt;31:0&gt;</a:t>
            </a:r>
          </a:p>
        </p:txBody>
      </p:sp>
      <p:sp>
        <p:nvSpPr>
          <p:cNvPr id="48139" name="Rectangle 31"/>
          <p:cNvSpPr>
            <a:spLocks noChangeArrowheads="1"/>
          </p:cNvSpPr>
          <p:nvPr/>
        </p:nvSpPr>
        <p:spPr bwMode="auto">
          <a:xfrm>
            <a:off x="1447800" y="2286000"/>
            <a:ext cx="1295400" cy="1066800"/>
          </a:xfrm>
          <a:prstGeom prst="rect">
            <a:avLst/>
          </a:prstGeom>
          <a:noFill/>
          <a:ln w="12700">
            <a:solidFill>
              <a:schemeClr val="tx1"/>
            </a:solidFill>
            <a:prstDash val="sysDot"/>
            <a:miter lim="800000"/>
            <a:headEnd/>
            <a:tailEnd/>
          </a:ln>
        </p:spPr>
        <p:txBody>
          <a:bodyPr wrap="none" anchor="ctr">
            <a:prstTxWarp prst="textNoShape">
              <a:avLst/>
            </a:prstTxWarp>
          </a:bodyPr>
          <a:lstStyle/>
          <a:p>
            <a:endParaRPr lang="en-US"/>
          </a:p>
        </p:txBody>
      </p:sp>
      <p:sp>
        <p:nvSpPr>
          <p:cNvPr id="48140" name="Rectangle 32"/>
          <p:cNvSpPr>
            <a:spLocks noChangeArrowheads="1"/>
          </p:cNvSpPr>
          <p:nvPr/>
        </p:nvSpPr>
        <p:spPr bwMode="auto">
          <a:xfrm>
            <a:off x="476250" y="2816225"/>
            <a:ext cx="650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Zero</a:t>
            </a:r>
            <a:endParaRPr lang="en-US" sz="1800" u="sng">
              <a:latin typeface="Times" charset="0"/>
            </a:endParaRPr>
          </a:p>
        </p:txBody>
      </p:sp>
      <p:sp>
        <p:nvSpPr>
          <p:cNvPr id="48141" name="Line 33"/>
          <p:cNvSpPr>
            <a:spLocks noChangeShapeType="1"/>
          </p:cNvSpPr>
          <p:nvPr/>
        </p:nvSpPr>
        <p:spPr bwMode="auto">
          <a:xfrm>
            <a:off x="1066800" y="3048000"/>
            <a:ext cx="685800" cy="0"/>
          </a:xfrm>
          <a:prstGeom prst="line">
            <a:avLst/>
          </a:prstGeom>
          <a:noFill/>
          <a:ln w="38100">
            <a:solidFill>
              <a:schemeClr val="accent2"/>
            </a:solidFill>
            <a:round/>
            <a:headEnd/>
            <a:tailEnd type="triangle" w="med" len="med"/>
          </a:ln>
        </p:spPr>
        <p:txBody>
          <a:bodyPr wrap="none" anchor="ctr">
            <a:prstTxWarp prst="textNoShape">
              <a:avLst/>
            </a:prstTxWarp>
          </a:bodyPr>
          <a:lstStyle/>
          <a:p>
            <a:endParaRPr lang="en-US"/>
          </a:p>
        </p:txBody>
      </p:sp>
      <p:sp>
        <p:nvSpPr>
          <p:cNvPr id="48142" name="Line 34"/>
          <p:cNvSpPr>
            <a:spLocks noChangeShapeType="1"/>
          </p:cNvSpPr>
          <p:nvPr/>
        </p:nvSpPr>
        <p:spPr bwMode="auto">
          <a:xfrm>
            <a:off x="1066800" y="2617788"/>
            <a:ext cx="685800" cy="0"/>
          </a:xfrm>
          <a:prstGeom prst="line">
            <a:avLst/>
          </a:prstGeom>
          <a:noFill/>
          <a:ln w="38100">
            <a:solidFill>
              <a:schemeClr val="accent2"/>
            </a:solidFill>
            <a:round/>
            <a:headEnd/>
            <a:tailEnd type="triangle" w="med" len="med"/>
          </a:ln>
        </p:spPr>
        <p:txBody>
          <a:bodyPr wrap="none" anchor="ctr">
            <a:prstTxWarp prst="textNoShape">
              <a:avLst/>
            </a:prstTxWarp>
          </a:bodyPr>
          <a:lstStyle/>
          <a:p>
            <a:endParaRPr lang="en-US"/>
          </a:p>
        </p:txBody>
      </p:sp>
      <p:sp>
        <p:nvSpPr>
          <p:cNvPr id="48143" name="Freeform 35"/>
          <p:cNvSpPr>
            <a:spLocks/>
          </p:cNvSpPr>
          <p:nvPr/>
        </p:nvSpPr>
        <p:spPr bwMode="auto">
          <a:xfrm>
            <a:off x="2576513" y="2819400"/>
            <a:ext cx="319087" cy="1828800"/>
          </a:xfrm>
          <a:custGeom>
            <a:avLst/>
            <a:gdLst>
              <a:gd name="T0" fmla="*/ 0 w 201"/>
              <a:gd name="T1" fmla="*/ 9525 h 1152"/>
              <a:gd name="T2" fmla="*/ 319087 w 201"/>
              <a:gd name="T3" fmla="*/ 0 h 1152"/>
              <a:gd name="T4" fmla="*/ 319087 w 201"/>
              <a:gd name="T5" fmla="*/ 1828800 h 1152"/>
              <a:gd name="T6" fmla="*/ 0 60000 65536"/>
              <a:gd name="T7" fmla="*/ 0 60000 65536"/>
              <a:gd name="T8" fmla="*/ 0 60000 65536"/>
              <a:gd name="T9" fmla="*/ 0 w 201"/>
              <a:gd name="T10" fmla="*/ 0 h 1152"/>
              <a:gd name="T11" fmla="*/ 201 w 201"/>
              <a:gd name="T12" fmla="*/ 1152 h 1152"/>
            </a:gdLst>
            <a:ahLst/>
            <a:cxnLst>
              <a:cxn ang="T6">
                <a:pos x="T0" y="T1"/>
              </a:cxn>
              <a:cxn ang="T7">
                <a:pos x="T2" y="T3"/>
              </a:cxn>
              <a:cxn ang="T8">
                <a:pos x="T4" y="T5"/>
              </a:cxn>
            </a:cxnLst>
            <a:rect l="T9" t="T10" r="T11" b="T12"/>
            <a:pathLst>
              <a:path w="201" h="1152">
                <a:moveTo>
                  <a:pt x="0" y="6"/>
                </a:moveTo>
                <a:lnTo>
                  <a:pt x="201" y="0"/>
                </a:lnTo>
                <a:lnTo>
                  <a:pt x="201" y="1152"/>
                </a:lnTo>
              </a:path>
            </a:pathLst>
          </a:custGeom>
          <a:noFill/>
          <a:ln w="57150" cap="rnd">
            <a:solidFill>
              <a:schemeClr val="accent2"/>
            </a:solidFill>
            <a:prstDash val="sysDot"/>
            <a:round/>
            <a:headEnd/>
            <a:tailEnd type="triangle" w="med" len="med"/>
          </a:ln>
        </p:spPr>
        <p:txBody>
          <a:bodyPr wrap="none" anchor="ctr">
            <a:prstTxWarp prst="textNoShape">
              <a:avLst/>
            </a:prstTxWarp>
          </a:bodyPr>
          <a:lstStyle/>
          <a:p>
            <a:endParaRPr lang="en-US"/>
          </a:p>
        </p:txBody>
      </p:sp>
      <p:sp>
        <p:nvSpPr>
          <p:cNvPr id="48144" name="Rectangle 36"/>
          <p:cNvSpPr>
            <a:spLocks noChangeArrowheads="1"/>
          </p:cNvSpPr>
          <p:nvPr/>
        </p:nvSpPr>
        <p:spPr bwMode="auto">
          <a:xfrm>
            <a:off x="2371725" y="3276600"/>
            <a:ext cx="981075" cy="363538"/>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nPC_sel</a:t>
            </a:r>
            <a:endParaRPr lang="en-US" sz="1800" u="sng">
              <a:latin typeface="Times" charset="0"/>
            </a:endParaRPr>
          </a:p>
        </p:txBody>
      </p:sp>
      <p:grpSp>
        <p:nvGrpSpPr>
          <p:cNvPr id="7" name="Group 37"/>
          <p:cNvGrpSpPr>
            <a:grpSpLocks/>
          </p:cNvGrpSpPr>
          <p:nvPr/>
        </p:nvGrpSpPr>
        <p:grpSpPr bwMode="auto">
          <a:xfrm>
            <a:off x="7010400" y="5181600"/>
            <a:ext cx="1981200" cy="1371600"/>
            <a:chOff x="4416" y="3264"/>
            <a:chExt cx="1248" cy="864"/>
          </a:xfrm>
        </p:grpSpPr>
        <p:sp>
          <p:nvSpPr>
            <p:cNvPr id="48182" name="Text Box 38"/>
            <p:cNvSpPr txBox="1">
              <a:spLocks noChangeArrowheads="1"/>
            </p:cNvSpPr>
            <p:nvPr/>
          </p:nvSpPr>
          <p:spPr bwMode="auto">
            <a:xfrm>
              <a:off x="4416" y="3264"/>
              <a:ext cx="1248" cy="518"/>
            </a:xfrm>
            <a:prstGeom prst="rect">
              <a:avLst/>
            </a:prstGeom>
            <a:noFill/>
            <a:ln w="12700">
              <a:noFill/>
              <a:miter lim="800000"/>
              <a:headEnd/>
              <a:tailEnd/>
            </a:ln>
          </p:spPr>
          <p:txBody>
            <a:bodyPr>
              <a:prstTxWarp prst="textNoShape">
                <a:avLst/>
              </a:prstTxWarp>
              <a:spAutoFit/>
            </a:bodyPr>
            <a:lstStyle/>
            <a:p>
              <a:pPr>
                <a:spcBef>
                  <a:spcPct val="50000"/>
                </a:spcBef>
              </a:pPr>
              <a:r>
                <a:rPr lang="en-US" sz="2400" b="1"/>
                <a:t>Q: What logic gate?</a:t>
              </a:r>
            </a:p>
          </p:txBody>
        </p:sp>
        <p:sp>
          <p:nvSpPr>
            <p:cNvPr id="48183" name="AutoShape 39"/>
            <p:cNvSpPr>
              <a:spLocks noChangeArrowheads="1"/>
            </p:cNvSpPr>
            <p:nvPr/>
          </p:nvSpPr>
          <p:spPr bwMode="auto">
            <a:xfrm flipH="1" flipV="1">
              <a:off x="4464" y="3792"/>
              <a:ext cx="480" cy="336"/>
            </a:xfrm>
            <a:custGeom>
              <a:avLst/>
              <a:gdLst>
                <a:gd name="T0" fmla="*/ 7 w 21600"/>
                <a:gd name="T1" fmla="*/ 0 h 21600"/>
                <a:gd name="T2" fmla="*/ 7 w 21600"/>
                <a:gd name="T3" fmla="*/ 3 h 21600"/>
                <a:gd name="T4" fmla="*/ 2 w 21600"/>
                <a:gd name="T5" fmla="*/ 5 h 21600"/>
                <a:gd name="T6" fmla="*/ 11 w 21600"/>
                <a:gd name="T7" fmla="*/ 1 h 21600"/>
                <a:gd name="T8" fmla="*/ 0 60000 65536"/>
                <a:gd name="T9" fmla="*/ 0 60000 65536"/>
                <a:gd name="T10" fmla="*/ 0 60000 65536"/>
                <a:gd name="T11" fmla="*/ 0 60000 65536"/>
                <a:gd name="T12" fmla="*/ 12420 w 21600"/>
                <a:gd name="T13" fmla="*/ 2893 h 21600"/>
                <a:gd name="T14" fmla="*/ 18225 w 21600"/>
                <a:gd name="T15" fmla="*/ 9257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12700">
              <a:solidFill>
                <a:schemeClr val="accent1"/>
              </a:solidFill>
              <a:miter lim="800000"/>
              <a:headEnd/>
              <a:tailEnd/>
            </a:ln>
          </p:spPr>
          <p:txBody>
            <a:bodyPr wrap="none" anchor="ctr">
              <a:prstTxWarp prst="textNoShape">
                <a:avLst/>
              </a:prstTxWarp>
            </a:bodyPr>
            <a:lstStyle/>
            <a:p>
              <a:endParaRPr lang="en-US"/>
            </a:p>
          </p:txBody>
        </p:sp>
      </p:grpSp>
      <p:sp>
        <p:nvSpPr>
          <p:cNvPr id="48146" name="Rectangle 40"/>
          <p:cNvSpPr>
            <a:spLocks noChangeArrowheads="1"/>
          </p:cNvSpPr>
          <p:nvPr/>
        </p:nvSpPr>
        <p:spPr bwMode="auto">
          <a:xfrm rot="10800000" flipV="1">
            <a:off x="381000" y="59436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48147" name="Rectangle 41"/>
          <p:cNvSpPr>
            <a:spLocks noChangeArrowheads="1"/>
          </p:cNvSpPr>
          <p:nvPr/>
        </p:nvSpPr>
        <p:spPr bwMode="auto">
          <a:xfrm>
            <a:off x="3087688" y="60071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grpSp>
        <p:nvGrpSpPr>
          <p:cNvPr id="48148" name="Group 42"/>
          <p:cNvGrpSpPr>
            <a:grpSpLocks/>
          </p:cNvGrpSpPr>
          <p:nvPr/>
        </p:nvGrpSpPr>
        <p:grpSpPr bwMode="auto">
          <a:xfrm>
            <a:off x="3163888" y="4610100"/>
            <a:ext cx="349250" cy="1270000"/>
            <a:chOff x="1326" y="2336"/>
            <a:chExt cx="220" cy="800"/>
          </a:xfrm>
        </p:grpSpPr>
        <p:sp>
          <p:nvSpPr>
            <p:cNvPr id="48178" name="Rectangle 43"/>
            <p:cNvSpPr>
              <a:spLocks noChangeArrowheads="1"/>
            </p:cNvSpPr>
            <p:nvPr/>
          </p:nvSpPr>
          <p:spPr bwMode="auto">
            <a:xfrm>
              <a:off x="1364" y="2384"/>
              <a:ext cx="145" cy="75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8179" name="Rectangle 44"/>
            <p:cNvSpPr>
              <a:spLocks noChangeArrowheads="1"/>
            </p:cNvSpPr>
            <p:nvPr/>
          </p:nvSpPr>
          <p:spPr bwMode="auto">
            <a:xfrm rot="5400000">
              <a:off x="1288" y="2681"/>
              <a:ext cx="2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PC</a:t>
              </a:r>
            </a:p>
          </p:txBody>
        </p:sp>
        <p:sp>
          <p:nvSpPr>
            <p:cNvPr id="48180" name="Rectangle 45"/>
            <p:cNvSpPr>
              <a:spLocks noChangeArrowheads="1"/>
            </p:cNvSpPr>
            <p:nvPr/>
          </p:nvSpPr>
          <p:spPr bwMode="auto">
            <a:xfrm rot="-5400000">
              <a:off x="1320" y="2352"/>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00</a:t>
              </a:r>
            </a:p>
          </p:txBody>
        </p:sp>
        <p:sp>
          <p:nvSpPr>
            <p:cNvPr id="48181" name="Rectangle 46"/>
            <p:cNvSpPr>
              <a:spLocks noChangeArrowheads="1"/>
            </p:cNvSpPr>
            <p:nvPr/>
          </p:nvSpPr>
          <p:spPr bwMode="auto">
            <a:xfrm>
              <a:off x="1367" y="2388"/>
              <a:ext cx="140" cy="14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grpSp>
      <p:sp>
        <p:nvSpPr>
          <p:cNvPr id="48149" name="Rectangle 47"/>
          <p:cNvSpPr>
            <a:spLocks noChangeArrowheads="1"/>
          </p:cNvSpPr>
          <p:nvPr/>
        </p:nvSpPr>
        <p:spPr bwMode="auto">
          <a:xfrm>
            <a:off x="1536700" y="4025900"/>
            <a:ext cx="307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4</a:t>
            </a:r>
          </a:p>
        </p:txBody>
      </p:sp>
      <p:sp>
        <p:nvSpPr>
          <p:cNvPr id="48150" name="Rectangle 48"/>
          <p:cNvSpPr>
            <a:spLocks noChangeArrowheads="1"/>
          </p:cNvSpPr>
          <p:nvPr/>
        </p:nvSpPr>
        <p:spPr bwMode="auto">
          <a:xfrm>
            <a:off x="1584325" y="5702300"/>
            <a:ext cx="295275" cy="10668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8151" name="Rectangle 49"/>
          <p:cNvSpPr>
            <a:spLocks noChangeArrowheads="1"/>
          </p:cNvSpPr>
          <p:nvPr/>
        </p:nvSpPr>
        <p:spPr bwMode="auto">
          <a:xfrm rot="5400000">
            <a:off x="1283494" y="6038057"/>
            <a:ext cx="88582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PC Ext</a:t>
            </a:r>
          </a:p>
        </p:txBody>
      </p:sp>
      <p:sp>
        <p:nvSpPr>
          <p:cNvPr id="48152" name="Rectangle 50"/>
          <p:cNvSpPr>
            <a:spLocks noChangeArrowheads="1"/>
          </p:cNvSpPr>
          <p:nvPr/>
        </p:nvSpPr>
        <p:spPr bwMode="auto">
          <a:xfrm rot="5400000">
            <a:off x="1877219" y="4433094"/>
            <a:ext cx="8032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48153" name="Freeform 51"/>
          <p:cNvSpPr>
            <a:spLocks/>
          </p:cNvSpPr>
          <p:nvPr/>
        </p:nvSpPr>
        <p:spPr bwMode="auto">
          <a:xfrm>
            <a:off x="2097088" y="4102100"/>
            <a:ext cx="381000" cy="1066800"/>
          </a:xfrm>
          <a:custGeom>
            <a:avLst/>
            <a:gdLst>
              <a:gd name="T0" fmla="*/ 0 w 240"/>
              <a:gd name="T1" fmla="*/ 0 h 672"/>
              <a:gd name="T2" fmla="*/ 0 w 240"/>
              <a:gd name="T3" fmla="*/ 457200 h 672"/>
              <a:gd name="T4" fmla="*/ 76200 w 240"/>
              <a:gd name="T5" fmla="*/ 533400 h 672"/>
              <a:gd name="T6" fmla="*/ 0 w 240"/>
              <a:gd name="T7" fmla="*/ 609600 h 672"/>
              <a:gd name="T8" fmla="*/ 0 w 240"/>
              <a:gd name="T9" fmla="*/ 1066800 h 672"/>
              <a:gd name="T10" fmla="*/ 381000 w 240"/>
              <a:gd name="T11" fmla="*/ 762000 h 672"/>
              <a:gd name="T12" fmla="*/ 381000 w 240"/>
              <a:gd name="T13" fmla="*/ 304800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48154" name="Rectangle 52"/>
          <p:cNvSpPr>
            <a:spLocks noChangeArrowheads="1"/>
          </p:cNvSpPr>
          <p:nvPr/>
        </p:nvSpPr>
        <p:spPr bwMode="auto">
          <a:xfrm rot="5400000">
            <a:off x="1877219" y="5652294"/>
            <a:ext cx="8032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48155" name="Freeform 53"/>
          <p:cNvSpPr>
            <a:spLocks/>
          </p:cNvSpPr>
          <p:nvPr/>
        </p:nvSpPr>
        <p:spPr bwMode="auto">
          <a:xfrm>
            <a:off x="2097088" y="5321300"/>
            <a:ext cx="381000" cy="1066800"/>
          </a:xfrm>
          <a:custGeom>
            <a:avLst/>
            <a:gdLst>
              <a:gd name="T0" fmla="*/ 0 w 240"/>
              <a:gd name="T1" fmla="*/ 0 h 672"/>
              <a:gd name="T2" fmla="*/ 0 w 240"/>
              <a:gd name="T3" fmla="*/ 457200 h 672"/>
              <a:gd name="T4" fmla="*/ 76200 w 240"/>
              <a:gd name="T5" fmla="*/ 533400 h 672"/>
              <a:gd name="T6" fmla="*/ 0 w 240"/>
              <a:gd name="T7" fmla="*/ 609600 h 672"/>
              <a:gd name="T8" fmla="*/ 0 w 240"/>
              <a:gd name="T9" fmla="*/ 1066800 h 672"/>
              <a:gd name="T10" fmla="*/ 381000 w 240"/>
              <a:gd name="T11" fmla="*/ 762000 h 672"/>
              <a:gd name="T12" fmla="*/ 381000 w 240"/>
              <a:gd name="T13" fmla="*/ 304800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48156" name="Rectangle 54"/>
          <p:cNvSpPr>
            <a:spLocks noChangeArrowheads="1"/>
          </p:cNvSpPr>
          <p:nvPr/>
        </p:nvSpPr>
        <p:spPr bwMode="auto">
          <a:xfrm rot="5400000">
            <a:off x="2569369" y="5125244"/>
            <a:ext cx="6381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48157" name="Freeform 55"/>
          <p:cNvSpPr>
            <a:spLocks/>
          </p:cNvSpPr>
          <p:nvPr/>
        </p:nvSpPr>
        <p:spPr bwMode="auto">
          <a:xfrm>
            <a:off x="2782888" y="4559300"/>
            <a:ext cx="228600" cy="1447800"/>
          </a:xfrm>
          <a:custGeom>
            <a:avLst/>
            <a:gdLst>
              <a:gd name="T0" fmla="*/ 0 w 144"/>
              <a:gd name="T1" fmla="*/ 0 h 912"/>
              <a:gd name="T2" fmla="*/ 0 w 144"/>
              <a:gd name="T3" fmla="*/ 1447800 h 912"/>
              <a:gd name="T4" fmla="*/ 228600 w 144"/>
              <a:gd name="T5" fmla="*/ 1219200 h 912"/>
              <a:gd name="T6" fmla="*/ 228600 w 144"/>
              <a:gd name="T7" fmla="*/ 228600 h 912"/>
              <a:gd name="T8" fmla="*/ 0 w 144"/>
              <a:gd name="T9" fmla="*/ 0 h 912"/>
              <a:gd name="T10" fmla="*/ 0 60000 65536"/>
              <a:gd name="T11" fmla="*/ 0 60000 65536"/>
              <a:gd name="T12" fmla="*/ 0 60000 65536"/>
              <a:gd name="T13" fmla="*/ 0 60000 65536"/>
              <a:gd name="T14" fmla="*/ 0 60000 65536"/>
              <a:gd name="T15" fmla="*/ 0 w 144"/>
              <a:gd name="T16" fmla="*/ 0 h 912"/>
              <a:gd name="T17" fmla="*/ 144 w 144"/>
              <a:gd name="T18" fmla="*/ 912 h 912"/>
            </a:gdLst>
            <a:ahLst/>
            <a:cxnLst>
              <a:cxn ang="T10">
                <a:pos x="T0" y="T1"/>
              </a:cxn>
              <a:cxn ang="T11">
                <a:pos x="T2" y="T3"/>
              </a:cxn>
              <a:cxn ang="T12">
                <a:pos x="T4" y="T5"/>
              </a:cxn>
              <a:cxn ang="T13">
                <a:pos x="T6" y="T7"/>
              </a:cxn>
              <a:cxn ang="T14">
                <a:pos x="T8" y="T9"/>
              </a:cxn>
            </a:cxnLst>
            <a:rect l="T15" t="T16" r="T17" b="T18"/>
            <a:pathLst>
              <a:path w="144" h="912">
                <a:moveTo>
                  <a:pt x="0" y="0"/>
                </a:moveTo>
                <a:lnTo>
                  <a:pt x="0" y="912"/>
                </a:lnTo>
                <a:lnTo>
                  <a:pt x="144" y="768"/>
                </a:lnTo>
                <a:lnTo>
                  <a:pt x="144"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48158" name="Freeform 56"/>
          <p:cNvSpPr>
            <a:spLocks/>
          </p:cNvSpPr>
          <p:nvPr/>
        </p:nvSpPr>
        <p:spPr bwMode="auto">
          <a:xfrm>
            <a:off x="3468688" y="2743200"/>
            <a:ext cx="188912" cy="2578100"/>
          </a:xfrm>
          <a:custGeom>
            <a:avLst/>
            <a:gdLst>
              <a:gd name="T0" fmla="*/ 0 w 144"/>
              <a:gd name="T1" fmla="*/ 2578100 h 1728"/>
              <a:gd name="T2" fmla="*/ 188912 w 144"/>
              <a:gd name="T3" fmla="*/ 2578100 h 1728"/>
              <a:gd name="T4" fmla="*/ 188912 w 144"/>
              <a:gd name="T5" fmla="*/ 0 h 1728"/>
              <a:gd name="T6" fmla="*/ 0 60000 65536"/>
              <a:gd name="T7" fmla="*/ 0 60000 65536"/>
              <a:gd name="T8" fmla="*/ 0 60000 65536"/>
              <a:gd name="T9" fmla="*/ 0 w 144"/>
              <a:gd name="T10" fmla="*/ 0 h 1728"/>
              <a:gd name="T11" fmla="*/ 144 w 144"/>
              <a:gd name="T12" fmla="*/ 1728 h 1728"/>
            </a:gdLst>
            <a:ahLst/>
            <a:cxnLst>
              <a:cxn ang="T6">
                <a:pos x="T0" y="T1"/>
              </a:cxn>
              <a:cxn ang="T7">
                <a:pos x="T2" y="T3"/>
              </a:cxn>
              <a:cxn ang="T8">
                <a:pos x="T4" y="T5"/>
              </a:cxn>
            </a:cxnLst>
            <a:rect l="T9" t="T10" r="T11" b="T12"/>
            <a:pathLst>
              <a:path w="144" h="1728">
                <a:moveTo>
                  <a:pt x="0" y="1728"/>
                </a:moveTo>
                <a:lnTo>
                  <a:pt x="144" y="1728"/>
                </a:lnTo>
                <a:lnTo>
                  <a:pt x="144"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8159" name="Freeform 57"/>
          <p:cNvSpPr>
            <a:spLocks/>
          </p:cNvSpPr>
          <p:nvPr/>
        </p:nvSpPr>
        <p:spPr bwMode="auto">
          <a:xfrm>
            <a:off x="1411288" y="3797300"/>
            <a:ext cx="2209800" cy="1219200"/>
          </a:xfrm>
          <a:custGeom>
            <a:avLst/>
            <a:gdLst>
              <a:gd name="T0" fmla="*/ 2209800 w 1440"/>
              <a:gd name="T1" fmla="*/ 0 h 768"/>
              <a:gd name="T2" fmla="*/ 0 w 1440"/>
              <a:gd name="T3" fmla="*/ 0 h 768"/>
              <a:gd name="T4" fmla="*/ 0 w 1440"/>
              <a:gd name="T5" fmla="*/ 1219200 h 768"/>
              <a:gd name="T6" fmla="*/ 662940 w 1440"/>
              <a:gd name="T7" fmla="*/ 1219200 h 768"/>
              <a:gd name="T8" fmla="*/ 0 60000 65536"/>
              <a:gd name="T9" fmla="*/ 0 60000 65536"/>
              <a:gd name="T10" fmla="*/ 0 60000 65536"/>
              <a:gd name="T11" fmla="*/ 0 60000 65536"/>
              <a:gd name="T12" fmla="*/ 0 w 1440"/>
              <a:gd name="T13" fmla="*/ 0 h 768"/>
              <a:gd name="T14" fmla="*/ 1440 w 1440"/>
              <a:gd name="T15" fmla="*/ 768 h 768"/>
            </a:gdLst>
            <a:ahLst/>
            <a:cxnLst>
              <a:cxn ang="T8">
                <a:pos x="T0" y="T1"/>
              </a:cxn>
              <a:cxn ang="T9">
                <a:pos x="T2" y="T3"/>
              </a:cxn>
              <a:cxn ang="T10">
                <a:pos x="T4" y="T5"/>
              </a:cxn>
              <a:cxn ang="T11">
                <a:pos x="T6" y="T7"/>
              </a:cxn>
            </a:cxnLst>
            <a:rect l="T12" t="T13" r="T14" b="T15"/>
            <a:pathLst>
              <a:path w="1440" h="768">
                <a:moveTo>
                  <a:pt x="1440" y="0"/>
                </a:moveTo>
                <a:lnTo>
                  <a:pt x="0" y="0"/>
                </a:lnTo>
                <a:lnTo>
                  <a:pt x="0" y="768"/>
                </a:lnTo>
                <a:lnTo>
                  <a:pt x="432" y="76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8160" name="Line 58"/>
          <p:cNvSpPr>
            <a:spLocks noChangeShapeType="1"/>
          </p:cNvSpPr>
          <p:nvPr/>
        </p:nvSpPr>
        <p:spPr bwMode="auto">
          <a:xfrm>
            <a:off x="1792288" y="42545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8161" name="Line 59"/>
          <p:cNvSpPr>
            <a:spLocks noChangeShapeType="1"/>
          </p:cNvSpPr>
          <p:nvPr/>
        </p:nvSpPr>
        <p:spPr bwMode="auto">
          <a:xfrm>
            <a:off x="2478088" y="47117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8162" name="Freeform 60"/>
          <p:cNvSpPr>
            <a:spLocks/>
          </p:cNvSpPr>
          <p:nvPr/>
        </p:nvSpPr>
        <p:spPr bwMode="auto">
          <a:xfrm>
            <a:off x="1716088" y="4711700"/>
            <a:ext cx="838200" cy="762000"/>
          </a:xfrm>
          <a:custGeom>
            <a:avLst/>
            <a:gdLst>
              <a:gd name="T0" fmla="*/ 838200 w 528"/>
              <a:gd name="T1" fmla="*/ 0 h 480"/>
              <a:gd name="T2" fmla="*/ 838200 w 528"/>
              <a:gd name="T3" fmla="*/ 533400 h 480"/>
              <a:gd name="T4" fmla="*/ 0 w 528"/>
              <a:gd name="T5" fmla="*/ 533400 h 480"/>
              <a:gd name="T6" fmla="*/ 0 w 528"/>
              <a:gd name="T7" fmla="*/ 762000 h 480"/>
              <a:gd name="T8" fmla="*/ 381000 w 528"/>
              <a:gd name="T9" fmla="*/ 762000 h 480"/>
              <a:gd name="T10" fmla="*/ 0 60000 65536"/>
              <a:gd name="T11" fmla="*/ 0 60000 65536"/>
              <a:gd name="T12" fmla="*/ 0 60000 65536"/>
              <a:gd name="T13" fmla="*/ 0 60000 65536"/>
              <a:gd name="T14" fmla="*/ 0 60000 65536"/>
              <a:gd name="T15" fmla="*/ 0 w 528"/>
              <a:gd name="T16" fmla="*/ 0 h 480"/>
              <a:gd name="T17" fmla="*/ 528 w 528"/>
              <a:gd name="T18" fmla="*/ 480 h 480"/>
            </a:gdLst>
            <a:ahLst/>
            <a:cxnLst>
              <a:cxn ang="T10">
                <a:pos x="T0" y="T1"/>
              </a:cxn>
              <a:cxn ang="T11">
                <a:pos x="T2" y="T3"/>
              </a:cxn>
              <a:cxn ang="T12">
                <a:pos x="T4" y="T5"/>
              </a:cxn>
              <a:cxn ang="T13">
                <a:pos x="T6" y="T7"/>
              </a:cxn>
              <a:cxn ang="T14">
                <a:pos x="T8" y="T9"/>
              </a:cxn>
            </a:cxnLst>
            <a:rect l="T15" t="T16" r="T17" b="T18"/>
            <a:pathLst>
              <a:path w="528" h="480">
                <a:moveTo>
                  <a:pt x="528" y="0"/>
                </a:moveTo>
                <a:lnTo>
                  <a:pt x="528" y="336"/>
                </a:lnTo>
                <a:lnTo>
                  <a:pt x="0" y="336"/>
                </a:lnTo>
                <a:lnTo>
                  <a:pt x="0" y="480"/>
                </a:lnTo>
                <a:lnTo>
                  <a:pt x="240" y="48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8163" name="Line 61"/>
          <p:cNvSpPr>
            <a:spLocks noChangeShapeType="1"/>
          </p:cNvSpPr>
          <p:nvPr/>
        </p:nvSpPr>
        <p:spPr bwMode="auto">
          <a:xfrm>
            <a:off x="1868488" y="6235700"/>
            <a:ext cx="228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8164" name="Line 62"/>
          <p:cNvSpPr>
            <a:spLocks noChangeShapeType="1"/>
          </p:cNvSpPr>
          <p:nvPr/>
        </p:nvSpPr>
        <p:spPr bwMode="auto">
          <a:xfrm>
            <a:off x="2478088" y="5854700"/>
            <a:ext cx="304800" cy="1588"/>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8165" name="Line 63"/>
          <p:cNvSpPr>
            <a:spLocks noChangeShapeType="1"/>
          </p:cNvSpPr>
          <p:nvPr/>
        </p:nvSpPr>
        <p:spPr bwMode="auto">
          <a:xfrm>
            <a:off x="3011488" y="53213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48166" name="Line 64"/>
          <p:cNvSpPr>
            <a:spLocks noChangeShapeType="1"/>
          </p:cNvSpPr>
          <p:nvPr/>
        </p:nvSpPr>
        <p:spPr bwMode="auto">
          <a:xfrm>
            <a:off x="1219200" y="6248400"/>
            <a:ext cx="3810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48167" name="Freeform 65"/>
          <p:cNvSpPr>
            <a:spLocks/>
          </p:cNvSpPr>
          <p:nvPr/>
        </p:nvSpPr>
        <p:spPr bwMode="auto">
          <a:xfrm>
            <a:off x="1447800" y="3810000"/>
            <a:ext cx="2209800" cy="1524000"/>
          </a:xfrm>
          <a:custGeom>
            <a:avLst/>
            <a:gdLst>
              <a:gd name="T0" fmla="*/ 1981200 w 1392"/>
              <a:gd name="T1" fmla="*/ 1524000 h 960"/>
              <a:gd name="T2" fmla="*/ 2209800 w 1392"/>
              <a:gd name="T3" fmla="*/ 1524000 h 960"/>
              <a:gd name="T4" fmla="*/ 2209800 w 1392"/>
              <a:gd name="T5" fmla="*/ 0 h 960"/>
              <a:gd name="T6" fmla="*/ 0 w 1392"/>
              <a:gd name="T7" fmla="*/ 0 h 960"/>
              <a:gd name="T8" fmla="*/ 0 w 1392"/>
              <a:gd name="T9" fmla="*/ 1219200 h 960"/>
              <a:gd name="T10" fmla="*/ 609600 w 1392"/>
              <a:gd name="T11" fmla="*/ 1219200 h 960"/>
              <a:gd name="T12" fmla="*/ 0 60000 65536"/>
              <a:gd name="T13" fmla="*/ 0 60000 65536"/>
              <a:gd name="T14" fmla="*/ 0 60000 65536"/>
              <a:gd name="T15" fmla="*/ 0 60000 65536"/>
              <a:gd name="T16" fmla="*/ 0 60000 65536"/>
              <a:gd name="T17" fmla="*/ 0 60000 65536"/>
              <a:gd name="T18" fmla="*/ 0 w 1392"/>
              <a:gd name="T19" fmla="*/ 0 h 960"/>
              <a:gd name="T20" fmla="*/ 1392 w 1392"/>
              <a:gd name="T21" fmla="*/ 960 h 960"/>
            </a:gdLst>
            <a:ahLst/>
            <a:cxnLst>
              <a:cxn ang="T12">
                <a:pos x="T0" y="T1"/>
              </a:cxn>
              <a:cxn ang="T13">
                <a:pos x="T2" y="T3"/>
              </a:cxn>
              <a:cxn ang="T14">
                <a:pos x="T4" y="T5"/>
              </a:cxn>
              <a:cxn ang="T15">
                <a:pos x="T6" y="T7"/>
              </a:cxn>
              <a:cxn ang="T16">
                <a:pos x="T8" y="T9"/>
              </a:cxn>
              <a:cxn ang="T17">
                <a:pos x="T10" y="T11"/>
              </a:cxn>
            </a:cxnLst>
            <a:rect l="T18" t="T19" r="T20" b="T21"/>
            <a:pathLst>
              <a:path w="1392" h="960">
                <a:moveTo>
                  <a:pt x="1248" y="960"/>
                </a:moveTo>
                <a:lnTo>
                  <a:pt x="1392" y="960"/>
                </a:lnTo>
                <a:lnTo>
                  <a:pt x="1392" y="0"/>
                </a:lnTo>
                <a:lnTo>
                  <a:pt x="0" y="0"/>
                </a:lnTo>
                <a:lnTo>
                  <a:pt x="0" y="768"/>
                </a:lnTo>
                <a:lnTo>
                  <a:pt x="384" y="768"/>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48168" name="Freeform 66"/>
          <p:cNvSpPr>
            <a:spLocks/>
          </p:cNvSpPr>
          <p:nvPr/>
        </p:nvSpPr>
        <p:spPr bwMode="auto">
          <a:xfrm>
            <a:off x="1676400" y="4724400"/>
            <a:ext cx="838200" cy="762000"/>
          </a:xfrm>
          <a:custGeom>
            <a:avLst/>
            <a:gdLst>
              <a:gd name="T0" fmla="*/ 838200 w 528"/>
              <a:gd name="T1" fmla="*/ 0 h 480"/>
              <a:gd name="T2" fmla="*/ 838200 w 528"/>
              <a:gd name="T3" fmla="*/ 533400 h 480"/>
              <a:gd name="T4" fmla="*/ 0 w 528"/>
              <a:gd name="T5" fmla="*/ 533400 h 480"/>
              <a:gd name="T6" fmla="*/ 0 w 528"/>
              <a:gd name="T7" fmla="*/ 762000 h 480"/>
              <a:gd name="T8" fmla="*/ 381000 w 528"/>
              <a:gd name="T9" fmla="*/ 762000 h 480"/>
              <a:gd name="T10" fmla="*/ 0 60000 65536"/>
              <a:gd name="T11" fmla="*/ 0 60000 65536"/>
              <a:gd name="T12" fmla="*/ 0 60000 65536"/>
              <a:gd name="T13" fmla="*/ 0 60000 65536"/>
              <a:gd name="T14" fmla="*/ 0 60000 65536"/>
              <a:gd name="T15" fmla="*/ 0 w 528"/>
              <a:gd name="T16" fmla="*/ 0 h 480"/>
              <a:gd name="T17" fmla="*/ 528 w 528"/>
              <a:gd name="T18" fmla="*/ 480 h 480"/>
            </a:gdLst>
            <a:ahLst/>
            <a:cxnLst>
              <a:cxn ang="T10">
                <a:pos x="T0" y="T1"/>
              </a:cxn>
              <a:cxn ang="T11">
                <a:pos x="T2" y="T3"/>
              </a:cxn>
              <a:cxn ang="T12">
                <a:pos x="T4" y="T5"/>
              </a:cxn>
              <a:cxn ang="T13">
                <a:pos x="T6" y="T7"/>
              </a:cxn>
              <a:cxn ang="T14">
                <a:pos x="T8" y="T9"/>
              </a:cxn>
            </a:cxnLst>
            <a:rect l="T15" t="T16" r="T17" b="T18"/>
            <a:pathLst>
              <a:path w="528" h="480">
                <a:moveTo>
                  <a:pt x="528" y="0"/>
                </a:moveTo>
                <a:lnTo>
                  <a:pt x="528" y="336"/>
                </a:lnTo>
                <a:lnTo>
                  <a:pt x="0" y="336"/>
                </a:lnTo>
                <a:lnTo>
                  <a:pt x="0" y="480"/>
                </a:lnTo>
                <a:lnTo>
                  <a:pt x="240" y="480"/>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48169" name="Line 67"/>
          <p:cNvSpPr>
            <a:spLocks noChangeShapeType="1"/>
          </p:cNvSpPr>
          <p:nvPr/>
        </p:nvSpPr>
        <p:spPr bwMode="auto">
          <a:xfrm>
            <a:off x="2438400" y="5867400"/>
            <a:ext cx="3810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48170" name="Text Box 68"/>
          <p:cNvSpPr txBox="1">
            <a:spLocks noChangeArrowheads="1"/>
          </p:cNvSpPr>
          <p:nvPr/>
        </p:nvSpPr>
        <p:spPr bwMode="auto">
          <a:xfrm>
            <a:off x="2725738" y="4648200"/>
            <a:ext cx="296862" cy="336550"/>
          </a:xfrm>
          <a:prstGeom prst="rect">
            <a:avLst/>
          </a:prstGeom>
          <a:noFill/>
          <a:ln w="12700">
            <a:noFill/>
            <a:miter lim="800000"/>
            <a:headEnd/>
            <a:tailEnd/>
          </a:ln>
        </p:spPr>
        <p:txBody>
          <a:bodyPr wrap="none">
            <a:prstTxWarp prst="textNoShape">
              <a:avLst/>
            </a:prstTxWarp>
            <a:spAutoFit/>
          </a:bodyPr>
          <a:lstStyle/>
          <a:p>
            <a:r>
              <a:rPr lang="en-US" sz="1600">
                <a:solidFill>
                  <a:schemeClr val="tx1"/>
                </a:solidFill>
              </a:rPr>
              <a:t>0</a:t>
            </a:r>
          </a:p>
        </p:txBody>
      </p:sp>
      <p:sp>
        <p:nvSpPr>
          <p:cNvPr id="48171" name="Text Box 69"/>
          <p:cNvSpPr txBox="1">
            <a:spLocks noChangeArrowheads="1"/>
          </p:cNvSpPr>
          <p:nvPr/>
        </p:nvSpPr>
        <p:spPr bwMode="auto">
          <a:xfrm>
            <a:off x="2717800" y="5607050"/>
            <a:ext cx="296863" cy="336550"/>
          </a:xfrm>
          <a:prstGeom prst="rect">
            <a:avLst/>
          </a:prstGeom>
          <a:noFill/>
          <a:ln w="12700">
            <a:noFill/>
            <a:miter lim="800000"/>
            <a:headEnd/>
            <a:tailEnd/>
          </a:ln>
        </p:spPr>
        <p:txBody>
          <a:bodyPr wrap="none">
            <a:prstTxWarp prst="textNoShape">
              <a:avLst/>
            </a:prstTxWarp>
            <a:spAutoFit/>
          </a:bodyPr>
          <a:lstStyle/>
          <a:p>
            <a:r>
              <a:rPr lang="en-US" sz="1600">
                <a:solidFill>
                  <a:schemeClr val="tx1"/>
                </a:solidFill>
              </a:rPr>
              <a:t>1</a:t>
            </a:r>
          </a:p>
        </p:txBody>
      </p:sp>
      <p:sp>
        <p:nvSpPr>
          <p:cNvPr id="48172" name="Line 70"/>
          <p:cNvSpPr>
            <a:spLocks noChangeShapeType="1"/>
          </p:cNvSpPr>
          <p:nvPr/>
        </p:nvSpPr>
        <p:spPr bwMode="auto">
          <a:xfrm>
            <a:off x="2971800" y="5334000"/>
            <a:ext cx="2286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48173" name="Line 71"/>
          <p:cNvSpPr>
            <a:spLocks noChangeShapeType="1"/>
          </p:cNvSpPr>
          <p:nvPr/>
        </p:nvSpPr>
        <p:spPr bwMode="auto">
          <a:xfrm flipV="1">
            <a:off x="3657600" y="2743200"/>
            <a:ext cx="0" cy="10668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48174" name="Line 72"/>
          <p:cNvSpPr>
            <a:spLocks noChangeShapeType="1"/>
          </p:cNvSpPr>
          <p:nvPr/>
        </p:nvSpPr>
        <p:spPr bwMode="auto">
          <a:xfrm>
            <a:off x="2438400" y="4724400"/>
            <a:ext cx="3048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grpSp>
        <p:nvGrpSpPr>
          <p:cNvPr id="9" name="Group 73"/>
          <p:cNvGrpSpPr>
            <a:grpSpLocks/>
          </p:cNvGrpSpPr>
          <p:nvPr/>
        </p:nvGrpSpPr>
        <p:grpSpPr bwMode="auto">
          <a:xfrm>
            <a:off x="1828800" y="2514600"/>
            <a:ext cx="1674813" cy="1106488"/>
            <a:chOff x="1152" y="1584"/>
            <a:chExt cx="1055" cy="697"/>
          </a:xfrm>
        </p:grpSpPr>
        <p:sp>
          <p:nvSpPr>
            <p:cNvPr id="48176" name="AutoShape 74"/>
            <p:cNvSpPr>
              <a:spLocks noChangeArrowheads="1"/>
            </p:cNvSpPr>
            <p:nvPr/>
          </p:nvSpPr>
          <p:spPr bwMode="auto">
            <a:xfrm>
              <a:off x="1152" y="1584"/>
              <a:ext cx="384" cy="384"/>
            </a:xfrm>
            <a:prstGeom prst="flowChartDelay">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8177" name="Text Box 75"/>
            <p:cNvSpPr txBox="1">
              <a:spLocks noChangeArrowheads="1"/>
            </p:cNvSpPr>
            <p:nvPr/>
          </p:nvSpPr>
          <p:spPr bwMode="auto">
            <a:xfrm>
              <a:off x="1478" y="2031"/>
              <a:ext cx="729" cy="250"/>
            </a:xfrm>
            <a:prstGeom prst="rect">
              <a:avLst/>
            </a:prstGeom>
            <a:solidFill>
              <a:schemeClr val="bg1"/>
            </a:solidFill>
            <a:ln w="12700">
              <a:noFill/>
              <a:miter lim="800000"/>
              <a:headEnd/>
              <a:tailEnd/>
            </a:ln>
          </p:spPr>
          <p:txBody>
            <a:bodyPr wrap="none">
              <a:prstTxWarp prst="textNoShape">
                <a:avLst/>
              </a:prstTxWarp>
              <a:spAutoFit/>
            </a:bodyPr>
            <a:lstStyle/>
            <a:p>
              <a:r>
                <a:rPr lang="en-US" sz="2000">
                  <a:solidFill>
                    <a:schemeClr val="tx1"/>
                  </a:solidFill>
                </a:rPr>
                <a:t>MUX ctrl</a:t>
              </a:r>
              <a:endParaRPr lang="en-US" sz="200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72662">
                                            <p:txEl>
                                              <p:pRg st="0" end="0"/>
                                            </p:txEl>
                                          </p:spTgt>
                                        </p:tgtEl>
                                        <p:attrNameLst>
                                          <p:attrName>style.visibility</p:attrName>
                                        </p:attrNameLst>
                                      </p:cBhvr>
                                      <p:to>
                                        <p:strVal val="visible"/>
                                      </p:to>
                                    </p:set>
                                    <p:anim calcmode="lin" valueType="num">
                                      <p:cBhvr additive="base">
                                        <p:cTn id="7" dur="500" fill="hold"/>
                                        <p:tgtEl>
                                          <p:spTgt spid="267266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7266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672662">
                                            <p:txEl>
                                              <p:pRg st="1" end="1"/>
                                            </p:txEl>
                                          </p:spTgt>
                                        </p:tgtEl>
                                        <p:attrNameLst>
                                          <p:attrName>style.visibility</p:attrName>
                                        </p:attrNameLst>
                                      </p:cBhvr>
                                      <p:to>
                                        <p:strVal val="visible"/>
                                      </p:to>
                                    </p:set>
                                    <p:anim calcmode="lin" valueType="num">
                                      <p:cBhvr additive="base">
                                        <p:cTn id="11" dur="500" fill="hold"/>
                                        <p:tgtEl>
                                          <p:spTgt spid="267266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67266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672662">
                                            <p:txEl>
                                              <p:pRg st="2" end="2"/>
                                            </p:txEl>
                                          </p:spTgt>
                                        </p:tgtEl>
                                        <p:attrNameLst>
                                          <p:attrName>style.visibility</p:attrName>
                                        </p:attrNameLst>
                                      </p:cBhvr>
                                      <p:to>
                                        <p:strVal val="visible"/>
                                      </p:to>
                                    </p:set>
                                    <p:anim calcmode="lin" valueType="num">
                                      <p:cBhvr additive="base">
                                        <p:cTn id="15" dur="500" fill="hold"/>
                                        <p:tgtEl>
                                          <p:spTgt spid="2672662">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67266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2672662">
                                            <p:txEl>
                                              <p:pRg st="3" end="3"/>
                                            </p:txEl>
                                          </p:spTgt>
                                        </p:tgtEl>
                                        <p:attrNameLst>
                                          <p:attrName>style.visibility</p:attrName>
                                        </p:attrNameLst>
                                      </p:cBhvr>
                                      <p:to>
                                        <p:strVal val="visible"/>
                                      </p:to>
                                    </p:set>
                                    <p:anim calcmode="lin" valueType="num">
                                      <p:cBhvr additive="base">
                                        <p:cTn id="21" dur="500" fill="hold"/>
                                        <p:tgtEl>
                                          <p:spTgt spid="2672662">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67266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nodeType="clickEffect">
                                  <p:stCondLst>
                                    <p:cond delay="0"/>
                                  </p:stCondLst>
                                  <p:childTnLst>
                                    <p:set>
                                      <p:cBhvr>
                                        <p:cTn id="26" dur="1" fill="hold">
                                          <p:stCondLst>
                                            <p:cond delay="0"/>
                                          </p:stCondLst>
                                        </p:cTn>
                                        <p:tgtEl>
                                          <p:spTgt spid="2672663"/>
                                        </p:tgtEl>
                                        <p:attrNameLst>
                                          <p:attrName>style.visibility</p:attrName>
                                        </p:attrNameLst>
                                      </p:cBhvr>
                                      <p:to>
                                        <p:strVal val="visible"/>
                                      </p:to>
                                    </p:set>
                                    <p:anim calcmode="lin" valueType="num">
                                      <p:cBhvr additive="base">
                                        <p:cTn id="27" dur="500" fill="hold"/>
                                        <p:tgtEl>
                                          <p:spTgt spid="2672663"/>
                                        </p:tgtEl>
                                        <p:attrNameLst>
                                          <p:attrName>ppt_x</p:attrName>
                                        </p:attrNameLst>
                                      </p:cBhvr>
                                      <p:tavLst>
                                        <p:tav tm="0">
                                          <p:val>
                                            <p:strVal val="1+#ppt_w/2"/>
                                          </p:val>
                                        </p:tav>
                                        <p:tav tm="100000">
                                          <p:val>
                                            <p:strVal val="#ppt_x"/>
                                          </p:val>
                                        </p:tav>
                                      </p:tavLst>
                                    </p:anim>
                                    <p:anim calcmode="lin" valueType="num">
                                      <p:cBhvr additive="base">
                                        <p:cTn id="28" dur="500" fill="hold"/>
                                        <p:tgtEl>
                                          <p:spTgt spid="2672663"/>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499"/>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dissolve">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62"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800100" y="228600"/>
            <a:ext cx="7681913" cy="474663"/>
          </a:xfrm>
          <a:noFill/>
        </p:spPr>
        <p:txBody>
          <a:bodyPr/>
          <a:lstStyle/>
          <a:p>
            <a:r>
              <a:rPr lang="en-US"/>
              <a:t>Step 4: Given Datapath: RTL </a:t>
            </a:r>
            <a:r>
              <a:rPr lang="en-US">
                <a:sym typeface="Wingdings" charset="2"/>
              </a:rPr>
              <a:t></a:t>
            </a:r>
            <a:r>
              <a:rPr lang="en-US"/>
              <a:t> Control</a:t>
            </a:r>
          </a:p>
        </p:txBody>
      </p:sp>
      <p:sp>
        <p:nvSpPr>
          <p:cNvPr id="51203" name="Rectangle 3"/>
          <p:cNvSpPr>
            <a:spLocks noChangeArrowheads="1"/>
          </p:cNvSpPr>
          <p:nvPr/>
        </p:nvSpPr>
        <p:spPr bwMode="auto">
          <a:xfrm>
            <a:off x="4522788" y="3859213"/>
            <a:ext cx="835025" cy="333375"/>
          </a:xfrm>
          <a:prstGeom prst="rect">
            <a:avLst/>
          </a:prstGeom>
          <a:noFill/>
          <a:ln w="12700">
            <a:noFill/>
            <a:miter lim="800000"/>
            <a:headEnd/>
            <a:tailEnd/>
          </a:ln>
        </p:spPr>
        <p:txBody>
          <a:bodyPr lIns="90488" tIns="44450" rIns="90488" bIns="44450">
            <a:prstTxWarp prst="textNoShape">
              <a:avLst/>
            </a:prstTxWarp>
            <a:spAutoFit/>
          </a:bodyPr>
          <a:lstStyle/>
          <a:p>
            <a:r>
              <a:rPr lang="en-US" sz="1600">
                <a:latin typeface="Times" charset="0"/>
              </a:rPr>
              <a:t>ALUctr</a:t>
            </a:r>
          </a:p>
        </p:txBody>
      </p:sp>
      <p:sp>
        <p:nvSpPr>
          <p:cNvPr id="51204" name="Rectangle 4"/>
          <p:cNvSpPr>
            <a:spLocks noChangeArrowheads="1"/>
          </p:cNvSpPr>
          <p:nvPr/>
        </p:nvSpPr>
        <p:spPr bwMode="auto">
          <a:xfrm>
            <a:off x="2525713" y="3897313"/>
            <a:ext cx="790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latin typeface="Times" charset="0"/>
              </a:rPr>
              <a:t>RegDst</a:t>
            </a:r>
          </a:p>
        </p:txBody>
      </p:sp>
      <p:sp>
        <p:nvSpPr>
          <p:cNvPr id="51205" name="Rectangle 5"/>
          <p:cNvSpPr>
            <a:spLocks noChangeArrowheads="1"/>
          </p:cNvSpPr>
          <p:nvPr/>
        </p:nvSpPr>
        <p:spPr bwMode="auto">
          <a:xfrm>
            <a:off x="3783013" y="3884613"/>
            <a:ext cx="8699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latin typeface="Times" charset="0"/>
              </a:rPr>
              <a:t>ALUSrc</a:t>
            </a:r>
          </a:p>
        </p:txBody>
      </p:sp>
      <p:sp>
        <p:nvSpPr>
          <p:cNvPr id="51206" name="Rectangle 6"/>
          <p:cNvSpPr>
            <a:spLocks noChangeArrowheads="1"/>
          </p:cNvSpPr>
          <p:nvPr/>
        </p:nvSpPr>
        <p:spPr bwMode="auto">
          <a:xfrm>
            <a:off x="3198813" y="3897313"/>
            <a:ext cx="7112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latin typeface="Times" charset="0"/>
              </a:rPr>
              <a:t>ExtOp</a:t>
            </a:r>
          </a:p>
        </p:txBody>
      </p:sp>
      <p:sp>
        <p:nvSpPr>
          <p:cNvPr id="51207" name="Rectangle 7"/>
          <p:cNvSpPr>
            <a:spLocks noChangeArrowheads="1"/>
          </p:cNvSpPr>
          <p:nvPr/>
        </p:nvSpPr>
        <p:spPr bwMode="auto">
          <a:xfrm>
            <a:off x="6107113" y="3871913"/>
            <a:ext cx="1095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latin typeface="Times" charset="0"/>
              </a:rPr>
              <a:t>MemtoReg</a:t>
            </a:r>
          </a:p>
        </p:txBody>
      </p:sp>
      <p:sp>
        <p:nvSpPr>
          <p:cNvPr id="51208" name="Rectangle 8"/>
          <p:cNvSpPr>
            <a:spLocks noChangeArrowheads="1"/>
          </p:cNvSpPr>
          <p:nvPr/>
        </p:nvSpPr>
        <p:spPr bwMode="auto">
          <a:xfrm>
            <a:off x="5281613" y="3871913"/>
            <a:ext cx="8699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latin typeface="Times" charset="0"/>
              </a:rPr>
              <a:t>MemWr</a:t>
            </a:r>
          </a:p>
        </p:txBody>
      </p:sp>
      <p:sp>
        <p:nvSpPr>
          <p:cNvPr id="51209" name="Line 9"/>
          <p:cNvSpPr>
            <a:spLocks noChangeShapeType="1"/>
          </p:cNvSpPr>
          <p:nvPr/>
        </p:nvSpPr>
        <p:spPr bwMode="auto">
          <a:xfrm>
            <a:off x="2070100" y="1498600"/>
            <a:ext cx="28702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210" name="Rectangle 10"/>
          <p:cNvSpPr>
            <a:spLocks noChangeArrowheads="1"/>
          </p:cNvSpPr>
          <p:nvPr/>
        </p:nvSpPr>
        <p:spPr bwMode="auto">
          <a:xfrm>
            <a:off x="2500313" y="1084263"/>
            <a:ext cx="165258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Instruction&lt;31:0&gt;</a:t>
            </a:r>
          </a:p>
        </p:txBody>
      </p:sp>
      <p:sp>
        <p:nvSpPr>
          <p:cNvPr id="51211" name="Line 11"/>
          <p:cNvSpPr>
            <a:spLocks noChangeShapeType="1"/>
          </p:cNvSpPr>
          <p:nvPr/>
        </p:nvSpPr>
        <p:spPr bwMode="auto">
          <a:xfrm>
            <a:off x="3340100" y="15367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1212" name="Rectangle 12"/>
          <p:cNvSpPr>
            <a:spLocks noChangeArrowheads="1"/>
          </p:cNvSpPr>
          <p:nvPr/>
        </p:nvSpPr>
        <p:spPr bwMode="auto">
          <a:xfrm rot="5400000">
            <a:off x="3095625" y="1751013"/>
            <a:ext cx="87312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&lt;21:25&gt;</a:t>
            </a:r>
          </a:p>
        </p:txBody>
      </p:sp>
      <p:sp>
        <p:nvSpPr>
          <p:cNvPr id="51213" name="Rectangle 13"/>
          <p:cNvSpPr>
            <a:spLocks noChangeArrowheads="1"/>
          </p:cNvSpPr>
          <p:nvPr/>
        </p:nvSpPr>
        <p:spPr bwMode="auto">
          <a:xfrm rot="5400000">
            <a:off x="3629025" y="1751013"/>
            <a:ext cx="87312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&lt;16:20&gt;</a:t>
            </a:r>
          </a:p>
        </p:txBody>
      </p:sp>
      <p:sp>
        <p:nvSpPr>
          <p:cNvPr id="51214" name="Rectangle 14"/>
          <p:cNvSpPr>
            <a:spLocks noChangeArrowheads="1"/>
          </p:cNvSpPr>
          <p:nvPr/>
        </p:nvSpPr>
        <p:spPr bwMode="auto">
          <a:xfrm rot="5400000">
            <a:off x="4162425" y="1751013"/>
            <a:ext cx="87312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&lt;11:15&gt;</a:t>
            </a:r>
          </a:p>
        </p:txBody>
      </p:sp>
      <p:sp>
        <p:nvSpPr>
          <p:cNvPr id="51215" name="Rectangle 15"/>
          <p:cNvSpPr>
            <a:spLocks noChangeArrowheads="1"/>
          </p:cNvSpPr>
          <p:nvPr/>
        </p:nvSpPr>
        <p:spPr bwMode="auto">
          <a:xfrm rot="5400000">
            <a:off x="4695825" y="1751013"/>
            <a:ext cx="77152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&lt;0:15&gt;</a:t>
            </a:r>
          </a:p>
        </p:txBody>
      </p:sp>
      <p:sp>
        <p:nvSpPr>
          <p:cNvPr id="51216" name="Line 16"/>
          <p:cNvSpPr>
            <a:spLocks noChangeShapeType="1"/>
          </p:cNvSpPr>
          <p:nvPr/>
        </p:nvSpPr>
        <p:spPr bwMode="auto">
          <a:xfrm>
            <a:off x="3873500" y="15367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1217" name="Line 17"/>
          <p:cNvSpPr>
            <a:spLocks noChangeShapeType="1"/>
          </p:cNvSpPr>
          <p:nvPr/>
        </p:nvSpPr>
        <p:spPr bwMode="auto">
          <a:xfrm>
            <a:off x="4406900" y="15367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1218" name="Line 18"/>
          <p:cNvSpPr>
            <a:spLocks noChangeShapeType="1"/>
          </p:cNvSpPr>
          <p:nvPr/>
        </p:nvSpPr>
        <p:spPr bwMode="auto">
          <a:xfrm>
            <a:off x="4940300" y="15367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1219" name="Rectangle 19"/>
          <p:cNvSpPr>
            <a:spLocks noChangeArrowheads="1"/>
          </p:cNvSpPr>
          <p:nvPr/>
        </p:nvSpPr>
        <p:spPr bwMode="auto">
          <a:xfrm>
            <a:off x="4697413" y="2362200"/>
            <a:ext cx="7683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Imm16</a:t>
            </a:r>
          </a:p>
        </p:txBody>
      </p:sp>
      <p:sp>
        <p:nvSpPr>
          <p:cNvPr id="51220" name="Rectangle 20"/>
          <p:cNvSpPr>
            <a:spLocks noChangeArrowheads="1"/>
          </p:cNvSpPr>
          <p:nvPr/>
        </p:nvSpPr>
        <p:spPr bwMode="auto">
          <a:xfrm>
            <a:off x="4164013" y="2362200"/>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Rd</a:t>
            </a:r>
          </a:p>
        </p:txBody>
      </p:sp>
      <p:sp>
        <p:nvSpPr>
          <p:cNvPr id="51221" name="Rectangle 21"/>
          <p:cNvSpPr>
            <a:spLocks noChangeArrowheads="1"/>
          </p:cNvSpPr>
          <p:nvPr/>
        </p:nvSpPr>
        <p:spPr bwMode="auto">
          <a:xfrm>
            <a:off x="3706813" y="2362200"/>
            <a:ext cx="39528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Rs</a:t>
            </a:r>
          </a:p>
        </p:txBody>
      </p:sp>
      <p:sp>
        <p:nvSpPr>
          <p:cNvPr id="51222" name="Rectangle 22"/>
          <p:cNvSpPr>
            <a:spLocks noChangeArrowheads="1"/>
          </p:cNvSpPr>
          <p:nvPr/>
        </p:nvSpPr>
        <p:spPr bwMode="auto">
          <a:xfrm>
            <a:off x="3173413" y="2362200"/>
            <a:ext cx="37306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Rt</a:t>
            </a:r>
          </a:p>
        </p:txBody>
      </p:sp>
      <p:sp>
        <p:nvSpPr>
          <p:cNvPr id="51223" name="Rectangle 23"/>
          <p:cNvSpPr>
            <a:spLocks noChangeArrowheads="1"/>
          </p:cNvSpPr>
          <p:nvPr/>
        </p:nvSpPr>
        <p:spPr bwMode="auto">
          <a:xfrm>
            <a:off x="1096963" y="3919538"/>
            <a:ext cx="85883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latin typeface="Times" charset="0"/>
              </a:rPr>
              <a:t>nPC_sel</a:t>
            </a:r>
          </a:p>
        </p:txBody>
      </p:sp>
      <p:sp>
        <p:nvSpPr>
          <p:cNvPr id="51224" name="Rectangle 24"/>
          <p:cNvSpPr>
            <a:spLocks noChangeArrowheads="1"/>
          </p:cNvSpPr>
          <p:nvPr/>
        </p:nvSpPr>
        <p:spPr bwMode="auto">
          <a:xfrm>
            <a:off x="930275" y="1320800"/>
            <a:ext cx="1101725" cy="1000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25" name="Rectangle 25"/>
          <p:cNvSpPr>
            <a:spLocks noChangeArrowheads="1"/>
          </p:cNvSpPr>
          <p:nvPr/>
        </p:nvSpPr>
        <p:spPr bwMode="auto">
          <a:xfrm>
            <a:off x="1420813" y="2052638"/>
            <a:ext cx="49688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51226" name="Rectangle 26"/>
          <p:cNvSpPr>
            <a:spLocks noChangeArrowheads="1"/>
          </p:cNvSpPr>
          <p:nvPr/>
        </p:nvSpPr>
        <p:spPr bwMode="auto">
          <a:xfrm>
            <a:off x="1000125" y="1481138"/>
            <a:ext cx="925513" cy="57785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600" b="1">
                <a:solidFill>
                  <a:schemeClr val="tx1"/>
                </a:solidFill>
                <a:latin typeface="Times" charset="0"/>
              </a:rPr>
              <a:t>Inst</a:t>
            </a:r>
          </a:p>
          <a:p>
            <a:pPr algn="ctr"/>
            <a:r>
              <a:rPr lang="en-US" sz="1600" b="1">
                <a:solidFill>
                  <a:schemeClr val="tx1"/>
                </a:solidFill>
                <a:latin typeface="Times" charset="0"/>
              </a:rPr>
              <a:t>Memory</a:t>
            </a:r>
          </a:p>
        </p:txBody>
      </p:sp>
      <p:sp>
        <p:nvSpPr>
          <p:cNvPr id="51227" name="Rectangle 27"/>
          <p:cNvSpPr>
            <a:spLocks noChangeArrowheads="1"/>
          </p:cNvSpPr>
          <p:nvPr/>
        </p:nvSpPr>
        <p:spPr bwMode="auto">
          <a:xfrm>
            <a:off x="1371600" y="4756150"/>
            <a:ext cx="6457950" cy="1206500"/>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1228" name="Rectangle 28"/>
          <p:cNvSpPr>
            <a:spLocks noChangeArrowheads="1"/>
          </p:cNvSpPr>
          <p:nvPr/>
        </p:nvSpPr>
        <p:spPr bwMode="auto">
          <a:xfrm>
            <a:off x="3592513" y="5105400"/>
            <a:ext cx="13716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DATA PATH</a:t>
            </a:r>
          </a:p>
        </p:txBody>
      </p:sp>
      <p:sp>
        <p:nvSpPr>
          <p:cNvPr id="51229" name="Line 29"/>
          <p:cNvSpPr>
            <a:spLocks noChangeShapeType="1"/>
          </p:cNvSpPr>
          <p:nvPr/>
        </p:nvSpPr>
        <p:spPr bwMode="auto">
          <a:xfrm>
            <a:off x="1536700" y="4298950"/>
            <a:ext cx="0" cy="4445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1230" name="Line 30"/>
          <p:cNvSpPr>
            <a:spLocks noChangeShapeType="1"/>
          </p:cNvSpPr>
          <p:nvPr/>
        </p:nvSpPr>
        <p:spPr bwMode="auto">
          <a:xfrm>
            <a:off x="2781300" y="4324350"/>
            <a:ext cx="0" cy="4445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1231" name="Line 31"/>
          <p:cNvSpPr>
            <a:spLocks noChangeShapeType="1"/>
          </p:cNvSpPr>
          <p:nvPr/>
        </p:nvSpPr>
        <p:spPr bwMode="auto">
          <a:xfrm>
            <a:off x="3467100" y="4337050"/>
            <a:ext cx="0" cy="4445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1232" name="Line 32"/>
          <p:cNvSpPr>
            <a:spLocks noChangeShapeType="1"/>
          </p:cNvSpPr>
          <p:nvPr/>
        </p:nvSpPr>
        <p:spPr bwMode="auto">
          <a:xfrm>
            <a:off x="4127500" y="4337050"/>
            <a:ext cx="0" cy="4445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1233" name="Line 33"/>
          <p:cNvSpPr>
            <a:spLocks noChangeShapeType="1"/>
          </p:cNvSpPr>
          <p:nvPr/>
        </p:nvSpPr>
        <p:spPr bwMode="auto">
          <a:xfrm>
            <a:off x="4699000" y="4311650"/>
            <a:ext cx="0" cy="4445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1234" name="Line 34"/>
          <p:cNvSpPr>
            <a:spLocks noChangeShapeType="1"/>
          </p:cNvSpPr>
          <p:nvPr/>
        </p:nvSpPr>
        <p:spPr bwMode="auto">
          <a:xfrm>
            <a:off x="5461000" y="4324350"/>
            <a:ext cx="0" cy="4445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1235" name="Line 35"/>
          <p:cNvSpPr>
            <a:spLocks noChangeShapeType="1"/>
          </p:cNvSpPr>
          <p:nvPr/>
        </p:nvSpPr>
        <p:spPr bwMode="auto">
          <a:xfrm>
            <a:off x="6591300" y="4273550"/>
            <a:ext cx="0" cy="4445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1236" name="AutoShape 36" descr="Wide downward diagonal"/>
          <p:cNvSpPr>
            <a:spLocks noChangeArrowheads="1"/>
          </p:cNvSpPr>
          <p:nvPr/>
        </p:nvSpPr>
        <p:spPr bwMode="auto">
          <a:xfrm>
            <a:off x="1025525" y="2655888"/>
            <a:ext cx="6908800" cy="1231900"/>
          </a:xfrm>
          <a:prstGeom prst="roundRect">
            <a:avLst>
              <a:gd name="adj" fmla="val 12495"/>
            </a:avLst>
          </a:prstGeom>
          <a:pattFill prst="wdDnDiag">
            <a:fgClr>
              <a:schemeClr val="hlink"/>
            </a:fgClr>
            <a:bgClr>
              <a:srgbClr val="FFFFFF"/>
            </a:bgClr>
          </a:pattFill>
          <a:ln w="12700">
            <a:solidFill>
              <a:schemeClr val="tx1"/>
            </a:solidFill>
            <a:round/>
            <a:headEnd/>
            <a:tailEnd/>
          </a:ln>
        </p:spPr>
        <p:txBody>
          <a:bodyPr wrap="none" anchor="ctr">
            <a:prstTxWarp prst="textNoShape">
              <a:avLst/>
            </a:prstTxWarp>
          </a:bodyPr>
          <a:lstStyle/>
          <a:p>
            <a:endParaRPr lang="en-US"/>
          </a:p>
        </p:txBody>
      </p:sp>
      <p:sp>
        <p:nvSpPr>
          <p:cNvPr id="51237" name="Rectangle 37"/>
          <p:cNvSpPr>
            <a:spLocks noChangeArrowheads="1"/>
          </p:cNvSpPr>
          <p:nvPr/>
        </p:nvSpPr>
        <p:spPr bwMode="auto">
          <a:xfrm>
            <a:off x="3681413" y="3060700"/>
            <a:ext cx="1196975"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sz="2400" b="1">
                <a:solidFill>
                  <a:schemeClr val="tx1"/>
                </a:solidFill>
                <a:latin typeface="Times" charset="0"/>
              </a:rPr>
              <a:t>Control</a:t>
            </a:r>
          </a:p>
        </p:txBody>
      </p:sp>
      <p:sp>
        <p:nvSpPr>
          <p:cNvPr id="51238" name="Line 38"/>
          <p:cNvSpPr>
            <a:spLocks noChangeShapeType="1"/>
          </p:cNvSpPr>
          <p:nvPr/>
        </p:nvSpPr>
        <p:spPr bwMode="auto">
          <a:xfrm>
            <a:off x="2387600" y="1511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1239" name="Rectangle 39"/>
          <p:cNvSpPr>
            <a:spLocks noChangeArrowheads="1"/>
          </p:cNvSpPr>
          <p:nvPr/>
        </p:nvSpPr>
        <p:spPr bwMode="auto">
          <a:xfrm>
            <a:off x="2220913" y="2336800"/>
            <a:ext cx="42862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Op</a:t>
            </a:r>
          </a:p>
        </p:txBody>
      </p:sp>
      <p:sp>
        <p:nvSpPr>
          <p:cNvPr id="51240" name="Line 40"/>
          <p:cNvSpPr>
            <a:spLocks noChangeShapeType="1"/>
          </p:cNvSpPr>
          <p:nvPr/>
        </p:nvSpPr>
        <p:spPr bwMode="auto">
          <a:xfrm>
            <a:off x="2781300" y="1511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1241" name="Rectangle 41"/>
          <p:cNvSpPr>
            <a:spLocks noChangeArrowheads="1"/>
          </p:cNvSpPr>
          <p:nvPr/>
        </p:nvSpPr>
        <p:spPr bwMode="auto">
          <a:xfrm rot="5400000">
            <a:off x="2636838" y="1622425"/>
            <a:ext cx="66992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&lt;0:5&gt;</a:t>
            </a:r>
          </a:p>
        </p:txBody>
      </p:sp>
      <p:sp>
        <p:nvSpPr>
          <p:cNvPr id="51242" name="Rectangle 42"/>
          <p:cNvSpPr>
            <a:spLocks noChangeArrowheads="1"/>
          </p:cNvSpPr>
          <p:nvPr/>
        </p:nvSpPr>
        <p:spPr bwMode="auto">
          <a:xfrm>
            <a:off x="2614613" y="2336800"/>
            <a:ext cx="49688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Fun</a:t>
            </a:r>
          </a:p>
        </p:txBody>
      </p:sp>
      <p:sp>
        <p:nvSpPr>
          <p:cNvPr id="51243" name="Rectangle 43"/>
          <p:cNvSpPr>
            <a:spLocks noChangeArrowheads="1"/>
          </p:cNvSpPr>
          <p:nvPr/>
        </p:nvSpPr>
        <p:spPr bwMode="auto">
          <a:xfrm>
            <a:off x="1901825" y="3889375"/>
            <a:ext cx="7683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latin typeface="Times" charset="0"/>
              </a:rPr>
              <a:t>RegWr</a:t>
            </a:r>
          </a:p>
        </p:txBody>
      </p:sp>
      <p:sp>
        <p:nvSpPr>
          <p:cNvPr id="51244" name="Line 44"/>
          <p:cNvSpPr>
            <a:spLocks noChangeShapeType="1"/>
          </p:cNvSpPr>
          <p:nvPr/>
        </p:nvSpPr>
        <p:spPr bwMode="auto">
          <a:xfrm>
            <a:off x="2260600" y="4273550"/>
            <a:ext cx="0" cy="4445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1245" name="Rectangle 45"/>
          <p:cNvSpPr>
            <a:spLocks noChangeArrowheads="1"/>
          </p:cNvSpPr>
          <p:nvPr/>
        </p:nvSpPr>
        <p:spPr bwMode="auto">
          <a:xfrm rot="5400000">
            <a:off x="2138363" y="1792288"/>
            <a:ext cx="87312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&lt;26:31&gt;</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800100" y="228600"/>
            <a:ext cx="7669213" cy="474663"/>
          </a:xfrm>
          <a:noFill/>
        </p:spPr>
        <p:txBody>
          <a:bodyPr/>
          <a:lstStyle/>
          <a:p>
            <a:r>
              <a:rPr lang="en-US"/>
              <a:t>A Summary of the Control Signals (1/2)</a:t>
            </a:r>
          </a:p>
        </p:txBody>
      </p:sp>
      <p:sp>
        <p:nvSpPr>
          <p:cNvPr id="53251" name="Rectangle 3"/>
          <p:cNvSpPr>
            <a:spLocks noChangeArrowheads="1"/>
          </p:cNvSpPr>
          <p:nvPr/>
        </p:nvSpPr>
        <p:spPr bwMode="auto">
          <a:xfrm>
            <a:off x="58738" y="762000"/>
            <a:ext cx="9009062" cy="5857875"/>
          </a:xfrm>
          <a:prstGeom prst="rect">
            <a:avLst/>
          </a:prstGeom>
          <a:noFill/>
          <a:ln w="12700">
            <a:noFill/>
            <a:miter lim="800000"/>
            <a:headEnd/>
            <a:tailEnd/>
          </a:ln>
        </p:spPr>
        <p:txBody>
          <a:bodyPr lIns="90488" tIns="44450" rIns="90488" bIns="44450">
            <a:prstTxWarp prst="textNoShape">
              <a:avLst/>
            </a:prstTxWarp>
            <a:spAutoFit/>
          </a:bodyPr>
          <a:lstStyle/>
          <a:p>
            <a:pPr>
              <a:spcBef>
                <a:spcPct val="50000"/>
              </a:spcBef>
              <a:tabLst>
                <a:tab pos="914400" algn="l"/>
                <a:tab pos="5092700" algn="l"/>
              </a:tabLst>
            </a:pPr>
            <a:r>
              <a:rPr lang="en-US" sz="1800" b="1" u="sng">
                <a:solidFill>
                  <a:schemeClr val="tx1"/>
                </a:solidFill>
                <a:latin typeface="Times" charset="0"/>
              </a:rPr>
              <a:t>inst 	Register Transfer</a:t>
            </a:r>
          </a:p>
          <a:p>
            <a:pPr>
              <a:spcBef>
                <a:spcPct val="50000"/>
              </a:spcBef>
              <a:tabLst>
                <a:tab pos="914400" algn="l"/>
                <a:tab pos="5092700" algn="l"/>
              </a:tabLst>
            </a:pPr>
            <a:r>
              <a:rPr lang="en-US" sz="2000" b="1">
                <a:solidFill>
                  <a:schemeClr val="tx1"/>
                </a:solidFill>
                <a:latin typeface="Times" charset="0"/>
              </a:rPr>
              <a:t>add</a:t>
            </a:r>
            <a:r>
              <a:rPr lang="en-US" sz="1800" b="1">
                <a:solidFill>
                  <a:schemeClr val="tx1"/>
                </a:solidFill>
                <a:latin typeface="Times" charset="0"/>
              </a:rPr>
              <a:t>	R[rd] </a:t>
            </a:r>
            <a:r>
              <a:rPr lang="en-US" sz="1800" b="1">
                <a:solidFill>
                  <a:schemeClr val="tx1"/>
                </a:solidFill>
                <a:latin typeface="Times" charset="0"/>
                <a:sym typeface="Symbol" charset="2"/>
              </a:rPr>
              <a:t></a:t>
            </a:r>
            <a:r>
              <a:rPr lang="en-US" sz="1800" b="1">
                <a:solidFill>
                  <a:schemeClr val="tx1"/>
                </a:solidFill>
                <a:latin typeface="Times" charset="0"/>
              </a:rPr>
              <a:t> R[rs] + R[rt];	PC </a:t>
            </a:r>
            <a:r>
              <a:rPr lang="en-US" sz="1800" b="1">
                <a:solidFill>
                  <a:schemeClr val="tx1"/>
                </a:solidFill>
                <a:latin typeface="Times" charset="0"/>
                <a:sym typeface="Symbol" charset="2"/>
              </a:rPr>
              <a:t></a:t>
            </a:r>
            <a:r>
              <a:rPr lang="en-US" sz="1800" b="1">
                <a:solidFill>
                  <a:schemeClr val="tx1"/>
                </a:solidFill>
                <a:latin typeface="Times" charset="0"/>
              </a:rPr>
              <a:t> PC + 4</a:t>
            </a:r>
          </a:p>
          <a:p>
            <a:pPr>
              <a:spcBef>
                <a:spcPct val="50000"/>
              </a:spcBef>
              <a:tabLst>
                <a:tab pos="914400" algn="l"/>
                <a:tab pos="5092700" algn="l"/>
              </a:tabLst>
            </a:pPr>
            <a:r>
              <a:rPr lang="en-US" sz="1800" b="1">
                <a:solidFill>
                  <a:schemeClr val="tx1"/>
                </a:solidFill>
                <a:latin typeface="Times" charset="0"/>
              </a:rPr>
              <a:t>	</a:t>
            </a:r>
            <a:r>
              <a:rPr lang="en-US" sz="1800" b="1">
                <a:latin typeface="Times" charset="0"/>
              </a:rPr>
              <a:t>ALUsrc = RegB, ALUctr = “</a:t>
            </a:r>
            <a:r>
              <a:rPr lang="en-US" sz="1600" b="1">
                <a:latin typeface="Times" charset="0"/>
              </a:rPr>
              <a:t>ADD</a:t>
            </a:r>
            <a:r>
              <a:rPr lang="en-US" sz="1800" b="1">
                <a:latin typeface="Times" charset="0"/>
              </a:rPr>
              <a:t>”, RegDst = rd, RegWr, nPC_sel = “+4”</a:t>
            </a:r>
            <a:endParaRPr lang="en-US" sz="1800" b="1">
              <a:solidFill>
                <a:schemeClr val="tx1"/>
              </a:solidFill>
              <a:latin typeface="Times" charset="0"/>
            </a:endParaRPr>
          </a:p>
          <a:p>
            <a:pPr>
              <a:spcBef>
                <a:spcPct val="50000"/>
              </a:spcBef>
              <a:tabLst>
                <a:tab pos="914400" algn="l"/>
                <a:tab pos="5092700" algn="l"/>
              </a:tabLst>
            </a:pPr>
            <a:r>
              <a:rPr lang="en-US" sz="2000" b="1">
                <a:solidFill>
                  <a:schemeClr val="tx1"/>
                </a:solidFill>
                <a:latin typeface="Times" charset="0"/>
              </a:rPr>
              <a:t>sub</a:t>
            </a:r>
            <a:r>
              <a:rPr lang="en-US" sz="1800" b="1">
                <a:solidFill>
                  <a:schemeClr val="tx1"/>
                </a:solidFill>
                <a:latin typeface="Times" charset="0"/>
              </a:rPr>
              <a:t>	R[rd] </a:t>
            </a:r>
            <a:r>
              <a:rPr lang="en-US" sz="1800" b="1">
                <a:solidFill>
                  <a:schemeClr val="tx1"/>
                </a:solidFill>
                <a:latin typeface="Times" charset="0"/>
                <a:sym typeface="Symbol" charset="2"/>
              </a:rPr>
              <a:t></a:t>
            </a:r>
            <a:r>
              <a:rPr lang="en-US" sz="1800" b="1">
                <a:solidFill>
                  <a:schemeClr val="tx1"/>
                </a:solidFill>
                <a:latin typeface="Times" charset="0"/>
              </a:rPr>
              <a:t> R[rs] – R[rt];	PC </a:t>
            </a:r>
            <a:r>
              <a:rPr lang="en-US" sz="1800" b="1">
                <a:solidFill>
                  <a:schemeClr val="tx1"/>
                </a:solidFill>
                <a:latin typeface="Times" charset="0"/>
                <a:sym typeface="Symbol" charset="2"/>
              </a:rPr>
              <a:t></a:t>
            </a:r>
            <a:r>
              <a:rPr lang="en-US" sz="1800" b="1">
                <a:solidFill>
                  <a:schemeClr val="tx1"/>
                </a:solidFill>
                <a:latin typeface="Times" charset="0"/>
              </a:rPr>
              <a:t> PC + 4</a:t>
            </a:r>
          </a:p>
          <a:p>
            <a:pPr>
              <a:spcBef>
                <a:spcPct val="50000"/>
              </a:spcBef>
              <a:tabLst>
                <a:tab pos="914400" algn="l"/>
                <a:tab pos="5092700" algn="l"/>
              </a:tabLst>
            </a:pPr>
            <a:r>
              <a:rPr lang="en-US" sz="1800" b="1">
                <a:solidFill>
                  <a:schemeClr val="tx1"/>
                </a:solidFill>
                <a:latin typeface="Times" charset="0"/>
              </a:rPr>
              <a:t>	</a:t>
            </a:r>
            <a:r>
              <a:rPr lang="en-US" sz="1800" b="1">
                <a:latin typeface="Times" charset="0"/>
              </a:rPr>
              <a:t>ALUsrc = RegB, ALUctr = “</a:t>
            </a:r>
            <a:r>
              <a:rPr lang="en-US" sz="1600" b="1">
                <a:latin typeface="Times" charset="0"/>
              </a:rPr>
              <a:t>SUB</a:t>
            </a:r>
            <a:r>
              <a:rPr lang="en-US" sz="1800" b="1">
                <a:latin typeface="Times" charset="0"/>
              </a:rPr>
              <a:t>”, RegDst = rd, RegWr, nPC_sel = “+4”</a:t>
            </a:r>
            <a:endParaRPr lang="en-US" sz="1800" b="1">
              <a:solidFill>
                <a:schemeClr val="tx1"/>
              </a:solidFill>
              <a:latin typeface="Times" charset="0"/>
            </a:endParaRPr>
          </a:p>
          <a:p>
            <a:pPr>
              <a:spcBef>
                <a:spcPct val="50000"/>
              </a:spcBef>
              <a:tabLst>
                <a:tab pos="914400" algn="l"/>
                <a:tab pos="5092700" algn="l"/>
              </a:tabLst>
            </a:pPr>
            <a:r>
              <a:rPr lang="en-US" sz="2000" b="1">
                <a:solidFill>
                  <a:schemeClr val="tx1"/>
                </a:solidFill>
                <a:latin typeface="Times" charset="0"/>
              </a:rPr>
              <a:t>ori</a:t>
            </a:r>
            <a:r>
              <a:rPr lang="en-US" sz="1800" b="1">
                <a:solidFill>
                  <a:schemeClr val="tx1"/>
                </a:solidFill>
                <a:latin typeface="Times" charset="0"/>
              </a:rPr>
              <a:t>	R[rt] </a:t>
            </a:r>
            <a:r>
              <a:rPr lang="en-US" sz="1800" b="1">
                <a:solidFill>
                  <a:schemeClr val="tx1"/>
                </a:solidFill>
                <a:latin typeface="Times" charset="0"/>
                <a:sym typeface="Symbol" charset="2"/>
              </a:rPr>
              <a:t></a:t>
            </a:r>
            <a:r>
              <a:rPr lang="en-US" sz="1800" b="1">
                <a:solidFill>
                  <a:schemeClr val="tx1"/>
                </a:solidFill>
                <a:latin typeface="Times" charset="0"/>
              </a:rPr>
              <a:t> R[rs] + zero_ext(Imm16); 	PC </a:t>
            </a:r>
            <a:r>
              <a:rPr lang="en-US" sz="1800" b="1">
                <a:solidFill>
                  <a:schemeClr val="tx1"/>
                </a:solidFill>
                <a:latin typeface="Times" charset="0"/>
                <a:sym typeface="Symbol" charset="2"/>
              </a:rPr>
              <a:t></a:t>
            </a:r>
            <a:r>
              <a:rPr lang="en-US" sz="1800" b="1">
                <a:solidFill>
                  <a:schemeClr val="tx1"/>
                </a:solidFill>
                <a:latin typeface="Times" charset="0"/>
              </a:rPr>
              <a:t> PC + 4</a:t>
            </a:r>
          </a:p>
          <a:p>
            <a:pPr>
              <a:spcBef>
                <a:spcPct val="50000"/>
              </a:spcBef>
              <a:tabLst>
                <a:tab pos="914400" algn="l"/>
                <a:tab pos="5092700" algn="l"/>
              </a:tabLst>
            </a:pPr>
            <a:r>
              <a:rPr lang="en-US" sz="1800" b="1">
                <a:solidFill>
                  <a:schemeClr val="tx1"/>
                </a:solidFill>
                <a:latin typeface="Times" charset="0"/>
              </a:rPr>
              <a:t>	 </a:t>
            </a:r>
            <a:r>
              <a:rPr lang="en-US" sz="1800" b="1">
                <a:latin typeface="Times" charset="0"/>
              </a:rPr>
              <a:t>ALUsrc = Im, Extop = “Z”,ALUctr = “</a:t>
            </a:r>
            <a:r>
              <a:rPr lang="en-US" sz="1600" b="1">
                <a:latin typeface="Times" charset="0"/>
              </a:rPr>
              <a:t>OR</a:t>
            </a:r>
            <a:r>
              <a:rPr lang="en-US" sz="1800" b="1">
                <a:latin typeface="Times" charset="0"/>
              </a:rPr>
              <a:t>”, RegDst = rt,RegWr, nPC_sel =“+4”</a:t>
            </a:r>
            <a:endParaRPr lang="en-US" sz="1800" b="1">
              <a:solidFill>
                <a:schemeClr val="tx1"/>
              </a:solidFill>
              <a:latin typeface="Times" charset="0"/>
            </a:endParaRPr>
          </a:p>
          <a:p>
            <a:pPr>
              <a:spcBef>
                <a:spcPct val="50000"/>
              </a:spcBef>
              <a:tabLst>
                <a:tab pos="914400" algn="l"/>
                <a:tab pos="5092700" algn="l"/>
              </a:tabLst>
            </a:pPr>
            <a:r>
              <a:rPr lang="en-US" sz="2000" b="1">
                <a:solidFill>
                  <a:schemeClr val="tx1"/>
                </a:solidFill>
                <a:latin typeface="Times" charset="0"/>
              </a:rPr>
              <a:t>lw</a:t>
            </a:r>
            <a:r>
              <a:rPr lang="en-US" sz="1800" b="1">
                <a:solidFill>
                  <a:schemeClr val="tx1"/>
                </a:solidFill>
                <a:latin typeface="Times" charset="0"/>
              </a:rPr>
              <a:t>	R[rt] </a:t>
            </a:r>
            <a:r>
              <a:rPr lang="en-US" sz="1800" b="1">
                <a:solidFill>
                  <a:schemeClr val="tx1"/>
                </a:solidFill>
                <a:latin typeface="Times" charset="0"/>
                <a:sym typeface="Symbol" charset="2"/>
              </a:rPr>
              <a:t></a:t>
            </a:r>
            <a:r>
              <a:rPr lang="en-US" sz="1800" b="1">
                <a:solidFill>
                  <a:schemeClr val="tx1"/>
                </a:solidFill>
                <a:latin typeface="Times" charset="0"/>
              </a:rPr>
              <a:t> MEM[ R[rs] + sign_ext(Imm16)];	PC </a:t>
            </a:r>
            <a:r>
              <a:rPr lang="en-US" sz="1800" b="1">
                <a:solidFill>
                  <a:schemeClr val="tx1"/>
                </a:solidFill>
                <a:latin typeface="Times" charset="0"/>
                <a:sym typeface="Symbol" charset="2"/>
              </a:rPr>
              <a:t></a:t>
            </a:r>
            <a:r>
              <a:rPr lang="en-US" sz="1800" b="1">
                <a:solidFill>
                  <a:schemeClr val="tx1"/>
                </a:solidFill>
                <a:latin typeface="Times" charset="0"/>
              </a:rPr>
              <a:t> PC + 4</a:t>
            </a:r>
          </a:p>
          <a:p>
            <a:pPr>
              <a:spcBef>
                <a:spcPct val="50000"/>
              </a:spcBef>
              <a:tabLst>
                <a:tab pos="914400" algn="l"/>
                <a:tab pos="5092700" algn="l"/>
              </a:tabLst>
            </a:pPr>
            <a:r>
              <a:rPr lang="en-US" sz="1800" b="1">
                <a:solidFill>
                  <a:schemeClr val="tx1"/>
                </a:solidFill>
                <a:latin typeface="Times" charset="0"/>
              </a:rPr>
              <a:t>	 </a:t>
            </a:r>
            <a:r>
              <a:rPr lang="en-US" sz="1800" b="1">
                <a:latin typeface="Times" charset="0"/>
              </a:rPr>
              <a:t>ALUsrc = Im, Extop = “sn”, ALUctr = “</a:t>
            </a:r>
            <a:r>
              <a:rPr lang="en-US" sz="1600" b="1">
                <a:latin typeface="Times" charset="0"/>
              </a:rPr>
              <a:t>ADD</a:t>
            </a:r>
            <a:r>
              <a:rPr lang="en-US" sz="1800" b="1">
                <a:latin typeface="Times" charset="0"/>
              </a:rPr>
              <a:t>”, 		MemtoReg, RegDst = rt, RegWr, 	nPC_sel = “+4”</a:t>
            </a:r>
            <a:endParaRPr lang="en-US" sz="1800" b="1">
              <a:solidFill>
                <a:schemeClr val="tx1"/>
              </a:solidFill>
              <a:latin typeface="Times" charset="0"/>
            </a:endParaRPr>
          </a:p>
          <a:p>
            <a:pPr>
              <a:spcBef>
                <a:spcPct val="50000"/>
              </a:spcBef>
              <a:tabLst>
                <a:tab pos="914400" algn="l"/>
                <a:tab pos="5092700" algn="l"/>
              </a:tabLst>
            </a:pPr>
            <a:r>
              <a:rPr lang="en-US" sz="2000" b="1">
                <a:solidFill>
                  <a:schemeClr val="tx1"/>
                </a:solidFill>
                <a:latin typeface="Times" charset="0"/>
              </a:rPr>
              <a:t>sw</a:t>
            </a:r>
            <a:r>
              <a:rPr lang="en-US" sz="1800" b="1">
                <a:solidFill>
                  <a:schemeClr val="tx1"/>
                </a:solidFill>
                <a:latin typeface="Times" charset="0"/>
              </a:rPr>
              <a:t>	MEM[ R[rs] + sign_ext(Imm16)] </a:t>
            </a:r>
            <a:r>
              <a:rPr lang="en-US" sz="1800" b="1">
                <a:solidFill>
                  <a:schemeClr val="tx1"/>
                </a:solidFill>
                <a:latin typeface="Times" charset="0"/>
                <a:sym typeface="Symbol" charset="2"/>
              </a:rPr>
              <a:t></a:t>
            </a:r>
            <a:r>
              <a:rPr lang="en-US" sz="1800" b="1">
                <a:solidFill>
                  <a:schemeClr val="tx1"/>
                </a:solidFill>
                <a:latin typeface="Times" charset="0"/>
              </a:rPr>
              <a:t> R[rs];	PC </a:t>
            </a:r>
            <a:r>
              <a:rPr lang="en-US" sz="1800" b="1">
                <a:solidFill>
                  <a:schemeClr val="tx1"/>
                </a:solidFill>
                <a:latin typeface="Times" charset="0"/>
                <a:sym typeface="Symbol" charset="2"/>
              </a:rPr>
              <a:t></a:t>
            </a:r>
            <a:r>
              <a:rPr lang="en-US" sz="1800" b="1">
                <a:solidFill>
                  <a:schemeClr val="tx1"/>
                </a:solidFill>
                <a:latin typeface="Times" charset="0"/>
              </a:rPr>
              <a:t> PC + 4</a:t>
            </a:r>
          </a:p>
          <a:p>
            <a:pPr>
              <a:spcBef>
                <a:spcPct val="50000"/>
              </a:spcBef>
              <a:tabLst>
                <a:tab pos="914400" algn="l"/>
                <a:tab pos="5092700" algn="l"/>
              </a:tabLst>
            </a:pPr>
            <a:r>
              <a:rPr lang="en-US" sz="1800" b="1">
                <a:solidFill>
                  <a:schemeClr val="tx1"/>
                </a:solidFill>
                <a:latin typeface="Times" charset="0"/>
              </a:rPr>
              <a:t>	 </a:t>
            </a:r>
            <a:r>
              <a:rPr lang="en-US" sz="1800" b="1">
                <a:latin typeface="Times" charset="0"/>
              </a:rPr>
              <a:t>ALUsrc = Im, Extop = “sn”, ALUctr = “</a:t>
            </a:r>
            <a:r>
              <a:rPr lang="en-US" sz="1600" b="1">
                <a:latin typeface="Times" charset="0"/>
              </a:rPr>
              <a:t>ADD</a:t>
            </a:r>
            <a:r>
              <a:rPr lang="en-US" sz="1800" b="1">
                <a:latin typeface="Times" charset="0"/>
              </a:rPr>
              <a:t>”, MemWr, nPC_sel = “+4”</a:t>
            </a:r>
            <a:endParaRPr lang="en-US" sz="1800" b="1">
              <a:solidFill>
                <a:schemeClr val="tx1"/>
              </a:solidFill>
              <a:latin typeface="Times" charset="0"/>
            </a:endParaRPr>
          </a:p>
          <a:p>
            <a:pPr>
              <a:spcBef>
                <a:spcPct val="50000"/>
              </a:spcBef>
              <a:tabLst>
                <a:tab pos="914400" algn="l"/>
                <a:tab pos="5092700" algn="l"/>
              </a:tabLst>
            </a:pPr>
            <a:r>
              <a:rPr lang="en-US" sz="2000" b="1">
                <a:solidFill>
                  <a:schemeClr val="tx1"/>
                </a:solidFill>
                <a:latin typeface="Times" charset="0"/>
              </a:rPr>
              <a:t>beq</a:t>
            </a:r>
            <a:r>
              <a:rPr lang="en-US" sz="1800" b="1">
                <a:solidFill>
                  <a:schemeClr val="tx1"/>
                </a:solidFill>
                <a:latin typeface="Times" charset="0"/>
              </a:rPr>
              <a:t>	if ( R[rs] == R[rt] ) then PC </a:t>
            </a:r>
            <a:r>
              <a:rPr lang="en-US" sz="1800" b="1">
                <a:solidFill>
                  <a:schemeClr val="tx1"/>
                </a:solidFill>
                <a:latin typeface="Times" charset="0"/>
                <a:sym typeface="Symbol" charset="2"/>
              </a:rPr>
              <a:t></a:t>
            </a:r>
            <a:r>
              <a:rPr lang="en-US" sz="1800" b="1">
                <a:solidFill>
                  <a:schemeClr val="tx1"/>
                </a:solidFill>
                <a:latin typeface="Times" charset="0"/>
              </a:rPr>
              <a:t> PC + sign_ext(Imm16)] || 00 else PC </a:t>
            </a:r>
            <a:r>
              <a:rPr lang="en-US" sz="1800" b="1">
                <a:solidFill>
                  <a:schemeClr val="tx1"/>
                </a:solidFill>
                <a:latin typeface="Times" charset="0"/>
                <a:sym typeface="Symbol" charset="2"/>
              </a:rPr>
              <a:t></a:t>
            </a:r>
            <a:r>
              <a:rPr lang="en-US" sz="1800" b="1">
                <a:solidFill>
                  <a:schemeClr val="tx1"/>
                </a:solidFill>
                <a:latin typeface="Times" charset="0"/>
              </a:rPr>
              <a:t> PC + 4</a:t>
            </a:r>
          </a:p>
          <a:p>
            <a:pPr>
              <a:spcBef>
                <a:spcPct val="50000"/>
              </a:spcBef>
              <a:tabLst>
                <a:tab pos="914400" algn="l"/>
                <a:tab pos="5092700" algn="l"/>
              </a:tabLst>
            </a:pPr>
            <a:r>
              <a:rPr lang="en-US" sz="1800" b="1">
                <a:solidFill>
                  <a:schemeClr val="tx1"/>
                </a:solidFill>
                <a:latin typeface="Times" charset="0"/>
              </a:rPr>
              <a:t>	</a:t>
            </a:r>
            <a:r>
              <a:rPr lang="en-US" sz="1800" b="1">
                <a:latin typeface="Times" charset="0"/>
              </a:rPr>
              <a:t>nPC_sel = “br”,  ALUctr = “</a:t>
            </a:r>
            <a:r>
              <a:rPr lang="en-US" sz="1600" b="1">
                <a:latin typeface="Times" charset="0"/>
              </a:rPr>
              <a:t>SUB</a:t>
            </a:r>
            <a:r>
              <a:rPr lang="en-US" sz="1800" b="1">
                <a:latin typeface="Times" charset="0"/>
              </a:rPr>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00100" y="228600"/>
            <a:ext cx="6450013" cy="474663"/>
          </a:xfrm>
          <a:noFill/>
        </p:spPr>
        <p:txBody>
          <a:bodyPr/>
          <a:lstStyle/>
          <a:p>
            <a:r>
              <a:rPr lang="en-US"/>
              <a:t>Review: A Single Cycle Datapath</a:t>
            </a:r>
          </a:p>
        </p:txBody>
      </p:sp>
      <p:sp>
        <p:nvSpPr>
          <p:cNvPr id="17411" name="Rectangle 3"/>
          <p:cNvSpPr>
            <a:spLocks noChangeArrowheads="1"/>
          </p:cNvSpPr>
          <p:nvPr/>
        </p:nvSpPr>
        <p:spPr bwMode="auto">
          <a:xfrm>
            <a:off x="6934200" y="38862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7412" name="Rectangle 4"/>
          <p:cNvSpPr>
            <a:spLocks noChangeArrowheads="1"/>
          </p:cNvSpPr>
          <p:nvPr/>
        </p:nvSpPr>
        <p:spPr bwMode="auto">
          <a:xfrm>
            <a:off x="6248400" y="2590800"/>
            <a:ext cx="1039813"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p>
        </p:txBody>
      </p:sp>
      <p:sp>
        <p:nvSpPr>
          <p:cNvPr id="17413" name="Rectangle 5"/>
          <p:cNvSpPr>
            <a:spLocks noChangeArrowheads="1"/>
          </p:cNvSpPr>
          <p:nvPr/>
        </p:nvSpPr>
        <p:spPr bwMode="auto">
          <a:xfrm>
            <a:off x="3048000" y="46482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7414" name="Rectangle 6"/>
          <p:cNvSpPr>
            <a:spLocks noChangeArrowheads="1"/>
          </p:cNvSpPr>
          <p:nvPr/>
        </p:nvSpPr>
        <p:spPr bwMode="auto">
          <a:xfrm>
            <a:off x="2503488" y="37433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17415" name="Rectangle 7"/>
          <p:cNvSpPr>
            <a:spLocks noChangeArrowheads="1"/>
          </p:cNvSpPr>
          <p:nvPr/>
        </p:nvSpPr>
        <p:spPr bwMode="auto">
          <a:xfrm>
            <a:off x="2625725" y="30480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a:t>
            </a:r>
          </a:p>
        </p:txBody>
      </p:sp>
      <p:sp>
        <p:nvSpPr>
          <p:cNvPr id="17416" name="Line 8"/>
          <p:cNvSpPr>
            <a:spLocks noChangeShapeType="1"/>
          </p:cNvSpPr>
          <p:nvPr/>
        </p:nvSpPr>
        <p:spPr bwMode="auto">
          <a:xfrm flipH="1">
            <a:off x="2813050" y="40624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17" name="Rectangle 9"/>
          <p:cNvSpPr>
            <a:spLocks noChangeArrowheads="1"/>
          </p:cNvSpPr>
          <p:nvPr/>
        </p:nvSpPr>
        <p:spPr bwMode="auto">
          <a:xfrm>
            <a:off x="2665413" y="41624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7418" name="Line 10"/>
          <p:cNvSpPr>
            <a:spLocks noChangeShapeType="1"/>
          </p:cNvSpPr>
          <p:nvPr/>
        </p:nvSpPr>
        <p:spPr bwMode="auto">
          <a:xfrm flipH="1">
            <a:off x="5638800" y="38862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19" name="Rectangle 11"/>
          <p:cNvSpPr>
            <a:spLocks noChangeArrowheads="1"/>
          </p:cNvSpPr>
          <p:nvPr/>
        </p:nvSpPr>
        <p:spPr bwMode="auto">
          <a:xfrm>
            <a:off x="5486400" y="35814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7420" name="Rectangle 12"/>
          <p:cNvSpPr>
            <a:spLocks noChangeArrowheads="1"/>
          </p:cNvSpPr>
          <p:nvPr/>
        </p:nvSpPr>
        <p:spPr bwMode="auto">
          <a:xfrm>
            <a:off x="4692650" y="35814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17421" name="Line 13"/>
          <p:cNvSpPr>
            <a:spLocks noChangeShapeType="1"/>
          </p:cNvSpPr>
          <p:nvPr/>
        </p:nvSpPr>
        <p:spPr bwMode="auto">
          <a:xfrm flipV="1">
            <a:off x="4953000" y="44196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22" name="Rectangle 14"/>
          <p:cNvSpPr>
            <a:spLocks noChangeArrowheads="1"/>
          </p:cNvSpPr>
          <p:nvPr/>
        </p:nvSpPr>
        <p:spPr bwMode="auto">
          <a:xfrm>
            <a:off x="4797425" y="45434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7423" name="Rectangle 15"/>
          <p:cNvSpPr>
            <a:spLocks noChangeArrowheads="1"/>
          </p:cNvSpPr>
          <p:nvPr/>
        </p:nvSpPr>
        <p:spPr bwMode="auto">
          <a:xfrm>
            <a:off x="4724400" y="41148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17424" name="Line 16"/>
          <p:cNvSpPr>
            <a:spLocks noChangeShapeType="1"/>
          </p:cNvSpPr>
          <p:nvPr/>
        </p:nvSpPr>
        <p:spPr bwMode="auto">
          <a:xfrm flipV="1">
            <a:off x="4343400" y="3425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25" name="Line 17"/>
          <p:cNvSpPr>
            <a:spLocks noChangeShapeType="1"/>
          </p:cNvSpPr>
          <p:nvPr/>
        </p:nvSpPr>
        <p:spPr bwMode="auto">
          <a:xfrm flipV="1">
            <a:off x="3594100" y="3425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26" name="Rectangle 18"/>
          <p:cNvSpPr>
            <a:spLocks noChangeArrowheads="1"/>
          </p:cNvSpPr>
          <p:nvPr/>
        </p:nvSpPr>
        <p:spPr bwMode="auto">
          <a:xfrm>
            <a:off x="3451225" y="3276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7427" name="Line 19"/>
          <p:cNvSpPr>
            <a:spLocks noChangeShapeType="1"/>
          </p:cNvSpPr>
          <p:nvPr/>
        </p:nvSpPr>
        <p:spPr bwMode="auto">
          <a:xfrm flipV="1">
            <a:off x="3975100" y="3425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28" name="Rectangle 20"/>
          <p:cNvSpPr>
            <a:spLocks noChangeArrowheads="1"/>
          </p:cNvSpPr>
          <p:nvPr/>
        </p:nvSpPr>
        <p:spPr bwMode="auto">
          <a:xfrm>
            <a:off x="3810000" y="3276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7429" name="Rectangle 21"/>
          <p:cNvSpPr>
            <a:spLocks noChangeArrowheads="1"/>
          </p:cNvSpPr>
          <p:nvPr/>
        </p:nvSpPr>
        <p:spPr bwMode="auto">
          <a:xfrm>
            <a:off x="3389313" y="36528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17430" name="Rectangle 22"/>
          <p:cNvSpPr>
            <a:spLocks noChangeArrowheads="1"/>
          </p:cNvSpPr>
          <p:nvPr/>
        </p:nvSpPr>
        <p:spPr bwMode="auto">
          <a:xfrm>
            <a:off x="3846513" y="36528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17431" name="Rectangle 23"/>
          <p:cNvSpPr>
            <a:spLocks noChangeArrowheads="1"/>
          </p:cNvSpPr>
          <p:nvPr/>
        </p:nvSpPr>
        <p:spPr bwMode="auto">
          <a:xfrm>
            <a:off x="4227513" y="36528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17432" name="Rectangle 24"/>
          <p:cNvSpPr>
            <a:spLocks noChangeArrowheads="1"/>
          </p:cNvSpPr>
          <p:nvPr/>
        </p:nvSpPr>
        <p:spPr bwMode="auto">
          <a:xfrm>
            <a:off x="3389313" y="40386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17433" name="Rectangle 25"/>
          <p:cNvSpPr>
            <a:spLocks noChangeArrowheads="1"/>
          </p:cNvSpPr>
          <p:nvPr/>
        </p:nvSpPr>
        <p:spPr bwMode="auto">
          <a:xfrm>
            <a:off x="3810000" y="30480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17434" name="Rectangle 26"/>
          <p:cNvSpPr>
            <a:spLocks noChangeArrowheads="1"/>
          </p:cNvSpPr>
          <p:nvPr/>
        </p:nvSpPr>
        <p:spPr bwMode="auto">
          <a:xfrm>
            <a:off x="3641725" y="22860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17435" name="Rectangle 27"/>
          <p:cNvSpPr>
            <a:spLocks noChangeArrowheads="1"/>
          </p:cNvSpPr>
          <p:nvPr/>
        </p:nvSpPr>
        <p:spPr bwMode="auto">
          <a:xfrm>
            <a:off x="4191000" y="30480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17436" name="Rectangle 28"/>
          <p:cNvSpPr>
            <a:spLocks noChangeArrowheads="1"/>
          </p:cNvSpPr>
          <p:nvPr/>
        </p:nvSpPr>
        <p:spPr bwMode="auto">
          <a:xfrm>
            <a:off x="3209925" y="22860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17437" name="Rectangle 29"/>
          <p:cNvSpPr>
            <a:spLocks noChangeArrowheads="1"/>
          </p:cNvSpPr>
          <p:nvPr/>
        </p:nvSpPr>
        <p:spPr bwMode="auto">
          <a:xfrm>
            <a:off x="2486025" y="1981200"/>
            <a:ext cx="942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a:t>
            </a:r>
          </a:p>
        </p:txBody>
      </p:sp>
      <p:grpSp>
        <p:nvGrpSpPr>
          <p:cNvPr id="17438" name="Group 30"/>
          <p:cNvGrpSpPr>
            <a:grpSpLocks/>
          </p:cNvGrpSpPr>
          <p:nvPr/>
        </p:nvGrpSpPr>
        <p:grpSpPr bwMode="auto">
          <a:xfrm>
            <a:off x="4521200" y="4894263"/>
            <a:ext cx="376238" cy="1082675"/>
            <a:chOff x="2848" y="3083"/>
            <a:chExt cx="237" cy="682"/>
          </a:xfrm>
        </p:grpSpPr>
        <p:sp>
          <p:nvSpPr>
            <p:cNvPr id="17533" name="Rectangle 31"/>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7534" name="Rectangle 32"/>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17439" name="Rectangle 33"/>
          <p:cNvSpPr>
            <a:spLocks noChangeArrowheads="1"/>
          </p:cNvSpPr>
          <p:nvPr/>
        </p:nvSpPr>
        <p:spPr bwMode="auto">
          <a:xfrm>
            <a:off x="5029200" y="53816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7440" name="Line 34"/>
          <p:cNvSpPr>
            <a:spLocks noChangeShapeType="1"/>
          </p:cNvSpPr>
          <p:nvPr/>
        </p:nvSpPr>
        <p:spPr bwMode="auto">
          <a:xfrm flipH="1">
            <a:off x="5181600" y="52800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41" name="Line 35"/>
          <p:cNvSpPr>
            <a:spLocks noChangeShapeType="1"/>
          </p:cNvSpPr>
          <p:nvPr/>
        </p:nvSpPr>
        <p:spPr bwMode="auto">
          <a:xfrm flipH="1">
            <a:off x="4102100" y="52816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42" name="Rectangle 36"/>
          <p:cNvSpPr>
            <a:spLocks noChangeArrowheads="1"/>
          </p:cNvSpPr>
          <p:nvPr/>
        </p:nvSpPr>
        <p:spPr bwMode="auto">
          <a:xfrm>
            <a:off x="3886200" y="53816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17443" name="Rectangle 37"/>
          <p:cNvSpPr>
            <a:spLocks noChangeArrowheads="1"/>
          </p:cNvSpPr>
          <p:nvPr/>
        </p:nvSpPr>
        <p:spPr bwMode="auto">
          <a:xfrm>
            <a:off x="2971800" y="51054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17444" name="Rectangle 38"/>
          <p:cNvSpPr>
            <a:spLocks noChangeArrowheads="1"/>
          </p:cNvSpPr>
          <p:nvPr/>
        </p:nvSpPr>
        <p:spPr bwMode="auto">
          <a:xfrm>
            <a:off x="5294313" y="63119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a:t>
            </a:r>
          </a:p>
        </p:txBody>
      </p:sp>
      <p:sp>
        <p:nvSpPr>
          <p:cNvPr id="17445" name="Rectangle 39"/>
          <p:cNvSpPr>
            <a:spLocks noChangeArrowheads="1"/>
          </p:cNvSpPr>
          <p:nvPr/>
        </p:nvSpPr>
        <p:spPr bwMode="auto">
          <a:xfrm>
            <a:off x="4343400" y="6311900"/>
            <a:ext cx="844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a:t>
            </a:r>
          </a:p>
        </p:txBody>
      </p:sp>
      <p:sp>
        <p:nvSpPr>
          <p:cNvPr id="17446" name="Line 40"/>
          <p:cNvSpPr>
            <a:spLocks noChangeShapeType="1"/>
          </p:cNvSpPr>
          <p:nvPr/>
        </p:nvSpPr>
        <p:spPr bwMode="auto">
          <a:xfrm flipV="1">
            <a:off x="8610600" y="3124200"/>
            <a:ext cx="0" cy="10255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17447" name="Rectangle 41"/>
          <p:cNvSpPr>
            <a:spLocks noChangeArrowheads="1"/>
          </p:cNvSpPr>
          <p:nvPr/>
        </p:nvSpPr>
        <p:spPr bwMode="auto">
          <a:xfrm>
            <a:off x="7696200" y="2743200"/>
            <a:ext cx="1323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a:t>
            </a:r>
          </a:p>
        </p:txBody>
      </p:sp>
      <p:sp>
        <p:nvSpPr>
          <p:cNvPr id="17448" name="Rectangle 42"/>
          <p:cNvSpPr>
            <a:spLocks noChangeArrowheads="1"/>
          </p:cNvSpPr>
          <p:nvPr/>
        </p:nvSpPr>
        <p:spPr bwMode="auto">
          <a:xfrm>
            <a:off x="6291263" y="56388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7449" name="Rectangle 43"/>
          <p:cNvSpPr>
            <a:spLocks noChangeArrowheads="1"/>
          </p:cNvSpPr>
          <p:nvPr/>
        </p:nvSpPr>
        <p:spPr bwMode="auto">
          <a:xfrm>
            <a:off x="6019800" y="51054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17450" name="Line 44"/>
          <p:cNvSpPr>
            <a:spLocks noChangeShapeType="1"/>
          </p:cNvSpPr>
          <p:nvPr/>
        </p:nvSpPr>
        <p:spPr bwMode="auto">
          <a:xfrm flipH="1">
            <a:off x="6153150" y="50371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51" name="Rectangle 45"/>
          <p:cNvSpPr>
            <a:spLocks noChangeArrowheads="1"/>
          </p:cNvSpPr>
          <p:nvPr/>
        </p:nvSpPr>
        <p:spPr bwMode="auto">
          <a:xfrm>
            <a:off x="6183313" y="48133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7452" name="Line 46"/>
          <p:cNvSpPr>
            <a:spLocks noChangeShapeType="1"/>
          </p:cNvSpPr>
          <p:nvPr/>
        </p:nvSpPr>
        <p:spPr bwMode="auto">
          <a:xfrm flipV="1">
            <a:off x="7302500" y="3657600"/>
            <a:ext cx="12700" cy="12366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17453" name="Rectangle 47"/>
          <p:cNvSpPr>
            <a:spLocks noChangeArrowheads="1"/>
          </p:cNvSpPr>
          <p:nvPr/>
        </p:nvSpPr>
        <p:spPr bwMode="auto">
          <a:xfrm>
            <a:off x="6934200" y="32004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a:t>
            </a:r>
          </a:p>
        </p:txBody>
      </p:sp>
      <p:sp>
        <p:nvSpPr>
          <p:cNvPr id="17454" name="Rectangle 48"/>
          <p:cNvSpPr>
            <a:spLocks noChangeArrowheads="1"/>
          </p:cNvSpPr>
          <p:nvPr/>
        </p:nvSpPr>
        <p:spPr bwMode="auto">
          <a:xfrm>
            <a:off x="5638800" y="3124200"/>
            <a:ext cx="617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zero</a:t>
            </a:r>
          </a:p>
        </p:txBody>
      </p:sp>
      <p:grpSp>
        <p:nvGrpSpPr>
          <p:cNvPr id="17455" name="Group 49"/>
          <p:cNvGrpSpPr>
            <a:grpSpLocks/>
          </p:cNvGrpSpPr>
          <p:nvPr/>
        </p:nvGrpSpPr>
        <p:grpSpPr bwMode="auto">
          <a:xfrm>
            <a:off x="3200400" y="2714625"/>
            <a:ext cx="838200" cy="333375"/>
            <a:chOff x="2640" y="1422"/>
            <a:chExt cx="528" cy="210"/>
          </a:xfrm>
        </p:grpSpPr>
        <p:sp>
          <p:nvSpPr>
            <p:cNvPr id="17530" name="Rectangle 50"/>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7531" name="Rectangle 51"/>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7532" name="Freeform 52"/>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17456" name="Rectangle 53"/>
          <p:cNvSpPr>
            <a:spLocks noChangeArrowheads="1"/>
          </p:cNvSpPr>
          <p:nvPr/>
        </p:nvSpPr>
        <p:spPr bwMode="auto">
          <a:xfrm>
            <a:off x="3200400" y="36576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17457" name="Group 54"/>
          <p:cNvGrpSpPr>
            <a:grpSpLocks/>
          </p:cNvGrpSpPr>
          <p:nvPr/>
        </p:nvGrpSpPr>
        <p:grpSpPr bwMode="auto">
          <a:xfrm>
            <a:off x="5508625" y="4267200"/>
            <a:ext cx="358775" cy="1219200"/>
            <a:chOff x="3518" y="2640"/>
            <a:chExt cx="226" cy="768"/>
          </a:xfrm>
        </p:grpSpPr>
        <p:sp>
          <p:nvSpPr>
            <p:cNvPr id="17527" name="Rectangle 55"/>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7528" name="Rectangle 56"/>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7529" name="Freeform 57"/>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7458" name="Group 58"/>
          <p:cNvGrpSpPr>
            <a:grpSpLocks/>
          </p:cNvGrpSpPr>
          <p:nvPr/>
        </p:nvGrpSpPr>
        <p:grpSpPr bwMode="auto">
          <a:xfrm>
            <a:off x="6372225" y="3657600"/>
            <a:ext cx="485775" cy="1143000"/>
            <a:chOff x="4009" y="2304"/>
            <a:chExt cx="306" cy="720"/>
          </a:xfrm>
        </p:grpSpPr>
        <p:sp>
          <p:nvSpPr>
            <p:cNvPr id="17524" name="Rectangle 59"/>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17525" name="Rectangle 60"/>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17526" name="Freeform 61"/>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7459" name="Group 62"/>
          <p:cNvGrpSpPr>
            <a:grpSpLocks/>
          </p:cNvGrpSpPr>
          <p:nvPr/>
        </p:nvGrpSpPr>
        <p:grpSpPr bwMode="auto">
          <a:xfrm>
            <a:off x="8404225" y="4038600"/>
            <a:ext cx="358775" cy="1600200"/>
            <a:chOff x="5294" y="2544"/>
            <a:chExt cx="226" cy="1008"/>
          </a:xfrm>
        </p:grpSpPr>
        <p:sp>
          <p:nvSpPr>
            <p:cNvPr id="17521" name="Rectangle 63"/>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7522" name="Rectangle 64"/>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7523" name="Freeform 65"/>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7460" name="Group 66"/>
          <p:cNvGrpSpPr>
            <a:grpSpLocks/>
          </p:cNvGrpSpPr>
          <p:nvPr/>
        </p:nvGrpSpPr>
        <p:grpSpPr bwMode="auto">
          <a:xfrm>
            <a:off x="6981825" y="4848225"/>
            <a:ext cx="1146175" cy="1181100"/>
            <a:chOff x="4398" y="3054"/>
            <a:chExt cx="722" cy="744"/>
          </a:xfrm>
        </p:grpSpPr>
        <p:sp>
          <p:nvSpPr>
            <p:cNvPr id="17515" name="Rectangle 67"/>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7516" name="Rectangle 68"/>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17517" name="Rectangle 69"/>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17518" name="Rectangle 70"/>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17519" name="Line 71"/>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520" name="Line 72"/>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17461" name="Line 73"/>
          <p:cNvSpPr>
            <a:spLocks noChangeShapeType="1"/>
          </p:cNvSpPr>
          <p:nvPr/>
        </p:nvSpPr>
        <p:spPr bwMode="auto">
          <a:xfrm>
            <a:off x="3429000" y="25908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62" name="Line 74"/>
          <p:cNvSpPr>
            <a:spLocks noChangeShapeType="1"/>
          </p:cNvSpPr>
          <p:nvPr/>
        </p:nvSpPr>
        <p:spPr bwMode="auto">
          <a:xfrm>
            <a:off x="3810000" y="25908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63" name="Freeform 75"/>
          <p:cNvSpPr>
            <a:spLocks/>
          </p:cNvSpPr>
          <p:nvPr/>
        </p:nvSpPr>
        <p:spPr bwMode="auto">
          <a:xfrm>
            <a:off x="2895600" y="23622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64" name="Line 76"/>
          <p:cNvSpPr>
            <a:spLocks noChangeShapeType="1"/>
          </p:cNvSpPr>
          <p:nvPr/>
        </p:nvSpPr>
        <p:spPr bwMode="auto">
          <a:xfrm>
            <a:off x="3352800" y="34290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7465" name="Line 77"/>
          <p:cNvSpPr>
            <a:spLocks noChangeShapeType="1"/>
          </p:cNvSpPr>
          <p:nvPr/>
        </p:nvSpPr>
        <p:spPr bwMode="auto">
          <a:xfrm>
            <a:off x="3657600" y="30480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7466" name="Line 78"/>
          <p:cNvSpPr>
            <a:spLocks noChangeShapeType="1"/>
          </p:cNvSpPr>
          <p:nvPr/>
        </p:nvSpPr>
        <p:spPr bwMode="auto">
          <a:xfrm>
            <a:off x="4038600" y="33528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7467" name="Line 79"/>
          <p:cNvSpPr>
            <a:spLocks noChangeShapeType="1"/>
          </p:cNvSpPr>
          <p:nvPr/>
        </p:nvSpPr>
        <p:spPr bwMode="auto">
          <a:xfrm>
            <a:off x="4419600" y="33528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7468" name="Rectangle 80"/>
          <p:cNvSpPr>
            <a:spLocks noChangeArrowheads="1"/>
          </p:cNvSpPr>
          <p:nvPr/>
        </p:nvSpPr>
        <p:spPr bwMode="auto">
          <a:xfrm>
            <a:off x="4213225" y="3276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7469" name="Line 81"/>
          <p:cNvSpPr>
            <a:spLocks noChangeShapeType="1"/>
          </p:cNvSpPr>
          <p:nvPr/>
        </p:nvSpPr>
        <p:spPr bwMode="auto">
          <a:xfrm>
            <a:off x="4648200" y="39624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70" name="Line 82"/>
          <p:cNvSpPr>
            <a:spLocks noChangeShapeType="1"/>
          </p:cNvSpPr>
          <p:nvPr/>
        </p:nvSpPr>
        <p:spPr bwMode="auto">
          <a:xfrm>
            <a:off x="6705600" y="2971800"/>
            <a:ext cx="0" cy="8763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71" name="Line 83"/>
          <p:cNvSpPr>
            <a:spLocks noChangeShapeType="1"/>
          </p:cNvSpPr>
          <p:nvPr/>
        </p:nvSpPr>
        <p:spPr bwMode="auto">
          <a:xfrm>
            <a:off x="4648200" y="44958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72" name="Line 84"/>
          <p:cNvSpPr>
            <a:spLocks noChangeShapeType="1"/>
          </p:cNvSpPr>
          <p:nvPr/>
        </p:nvSpPr>
        <p:spPr bwMode="auto">
          <a:xfrm>
            <a:off x="5867400" y="46482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73" name="Freeform 85"/>
          <p:cNvSpPr>
            <a:spLocks/>
          </p:cNvSpPr>
          <p:nvPr/>
        </p:nvSpPr>
        <p:spPr bwMode="auto">
          <a:xfrm>
            <a:off x="5181600" y="44958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74" name="Line 86"/>
          <p:cNvSpPr>
            <a:spLocks noChangeShapeType="1"/>
          </p:cNvSpPr>
          <p:nvPr/>
        </p:nvSpPr>
        <p:spPr bwMode="auto">
          <a:xfrm>
            <a:off x="4876800" y="53340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75" name="Line 87"/>
          <p:cNvSpPr>
            <a:spLocks noChangeShapeType="1"/>
          </p:cNvSpPr>
          <p:nvPr/>
        </p:nvSpPr>
        <p:spPr bwMode="auto">
          <a:xfrm>
            <a:off x="3810000" y="53340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76" name="Line 88"/>
          <p:cNvSpPr>
            <a:spLocks noChangeShapeType="1"/>
          </p:cNvSpPr>
          <p:nvPr/>
        </p:nvSpPr>
        <p:spPr bwMode="auto">
          <a:xfrm flipH="1">
            <a:off x="3429000" y="44958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7477" name="Line 89"/>
          <p:cNvSpPr>
            <a:spLocks noChangeShapeType="1"/>
          </p:cNvSpPr>
          <p:nvPr/>
        </p:nvSpPr>
        <p:spPr bwMode="auto">
          <a:xfrm>
            <a:off x="3505200" y="44958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7478" name="Line 90"/>
          <p:cNvSpPr>
            <a:spLocks noChangeShapeType="1"/>
          </p:cNvSpPr>
          <p:nvPr/>
        </p:nvSpPr>
        <p:spPr bwMode="auto">
          <a:xfrm>
            <a:off x="3505200" y="46482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7479" name="Line 91"/>
          <p:cNvSpPr>
            <a:spLocks noChangeShapeType="1"/>
          </p:cNvSpPr>
          <p:nvPr/>
        </p:nvSpPr>
        <p:spPr bwMode="auto">
          <a:xfrm flipV="1">
            <a:off x="4724400" y="5943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80" name="Line 92"/>
          <p:cNvSpPr>
            <a:spLocks noChangeShapeType="1"/>
          </p:cNvSpPr>
          <p:nvPr/>
        </p:nvSpPr>
        <p:spPr bwMode="auto">
          <a:xfrm flipV="1">
            <a:off x="5715000" y="5410200"/>
            <a:ext cx="0" cy="9144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81" name="Line 93"/>
          <p:cNvSpPr>
            <a:spLocks noChangeShapeType="1"/>
          </p:cNvSpPr>
          <p:nvPr/>
        </p:nvSpPr>
        <p:spPr bwMode="auto">
          <a:xfrm flipH="1">
            <a:off x="6781800" y="58674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7482" name="Line 94"/>
          <p:cNvSpPr>
            <a:spLocks noChangeShapeType="1"/>
          </p:cNvSpPr>
          <p:nvPr/>
        </p:nvSpPr>
        <p:spPr bwMode="auto">
          <a:xfrm>
            <a:off x="6858000" y="42672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83" name="Line 95"/>
          <p:cNvSpPr>
            <a:spLocks noChangeShapeType="1"/>
          </p:cNvSpPr>
          <p:nvPr/>
        </p:nvSpPr>
        <p:spPr bwMode="auto">
          <a:xfrm>
            <a:off x="7848600" y="42672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84" name="Line 96"/>
          <p:cNvSpPr>
            <a:spLocks noChangeShapeType="1"/>
          </p:cNvSpPr>
          <p:nvPr/>
        </p:nvSpPr>
        <p:spPr bwMode="auto">
          <a:xfrm flipH="1">
            <a:off x="7086600" y="4191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485" name="Freeform 97"/>
          <p:cNvSpPr>
            <a:spLocks/>
          </p:cNvSpPr>
          <p:nvPr/>
        </p:nvSpPr>
        <p:spPr bwMode="auto">
          <a:xfrm>
            <a:off x="2667000" y="4114800"/>
            <a:ext cx="6248400" cy="2057400"/>
          </a:xfrm>
          <a:custGeom>
            <a:avLst/>
            <a:gdLst>
              <a:gd name="T0" fmla="*/ 6096000 w 3936"/>
              <a:gd name="T1" fmla="*/ 685800 h 1296"/>
              <a:gd name="T2" fmla="*/ 6248400 w 3936"/>
              <a:gd name="T3" fmla="*/ 685800 h 1296"/>
              <a:gd name="T4" fmla="*/ 6248400 w 3936"/>
              <a:gd name="T5" fmla="*/ 2057400 h 1296"/>
              <a:gd name="T6" fmla="*/ 0 w 3936"/>
              <a:gd name="T7" fmla="*/ 20574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86" name="Line 98"/>
          <p:cNvSpPr>
            <a:spLocks noChangeShapeType="1"/>
          </p:cNvSpPr>
          <p:nvPr/>
        </p:nvSpPr>
        <p:spPr bwMode="auto">
          <a:xfrm>
            <a:off x="8153400" y="54102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grpSp>
        <p:nvGrpSpPr>
          <p:cNvPr id="17487" name="Group 99"/>
          <p:cNvGrpSpPr>
            <a:grpSpLocks/>
          </p:cNvGrpSpPr>
          <p:nvPr/>
        </p:nvGrpSpPr>
        <p:grpSpPr bwMode="auto">
          <a:xfrm>
            <a:off x="3505200" y="990600"/>
            <a:ext cx="5091113" cy="1612900"/>
            <a:chOff x="1440" y="288"/>
            <a:chExt cx="3207" cy="1016"/>
          </a:xfrm>
        </p:grpSpPr>
        <p:sp>
          <p:nvSpPr>
            <p:cNvPr id="17490" name="Line 100"/>
            <p:cNvSpPr>
              <a:spLocks noChangeShapeType="1"/>
            </p:cNvSpPr>
            <p:nvPr/>
          </p:nvSpPr>
          <p:spPr bwMode="auto">
            <a:xfrm>
              <a:off x="3004" y="528"/>
              <a:ext cx="1568"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17491" name="Rectangle 101"/>
            <p:cNvSpPr>
              <a:spLocks noChangeArrowheads="1"/>
            </p:cNvSpPr>
            <p:nvPr/>
          </p:nvSpPr>
          <p:spPr bwMode="auto">
            <a:xfrm>
              <a:off x="3168" y="288"/>
              <a:ext cx="1272"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17492" name="Line 102"/>
            <p:cNvSpPr>
              <a:spLocks noChangeShapeType="1"/>
            </p:cNvSpPr>
            <p:nvPr/>
          </p:nvSpPr>
          <p:spPr bwMode="auto">
            <a:xfrm>
              <a:off x="3216" y="536"/>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7493" name="Rectangle 103"/>
            <p:cNvSpPr>
              <a:spLocks noChangeArrowheads="1"/>
            </p:cNvSpPr>
            <p:nvPr/>
          </p:nvSpPr>
          <p:spPr bwMode="auto">
            <a:xfrm rot="5400000">
              <a:off x="2986" y="705"/>
              <a:ext cx="659"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17494" name="Rectangle 104"/>
            <p:cNvSpPr>
              <a:spLocks noChangeArrowheads="1"/>
            </p:cNvSpPr>
            <p:nvPr/>
          </p:nvSpPr>
          <p:spPr bwMode="auto">
            <a:xfrm rot="5400000">
              <a:off x="3322" y="705"/>
              <a:ext cx="659"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17495" name="Rectangle 105"/>
            <p:cNvSpPr>
              <a:spLocks noChangeArrowheads="1"/>
            </p:cNvSpPr>
            <p:nvPr/>
          </p:nvSpPr>
          <p:spPr bwMode="auto">
            <a:xfrm rot="5400000">
              <a:off x="3658" y="705"/>
              <a:ext cx="659"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17496" name="Rectangle 106"/>
            <p:cNvSpPr>
              <a:spLocks noChangeArrowheads="1"/>
            </p:cNvSpPr>
            <p:nvPr/>
          </p:nvSpPr>
          <p:spPr bwMode="auto">
            <a:xfrm rot="5400000">
              <a:off x="4002" y="697"/>
              <a:ext cx="579"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17497" name="Line 107"/>
            <p:cNvSpPr>
              <a:spLocks noChangeShapeType="1"/>
            </p:cNvSpPr>
            <p:nvPr/>
          </p:nvSpPr>
          <p:spPr bwMode="auto">
            <a:xfrm>
              <a:off x="3552" y="536"/>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7498" name="Line 108"/>
            <p:cNvSpPr>
              <a:spLocks noChangeShapeType="1"/>
            </p:cNvSpPr>
            <p:nvPr/>
          </p:nvSpPr>
          <p:spPr bwMode="auto">
            <a:xfrm>
              <a:off x="3888" y="536"/>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7499" name="Line 109"/>
            <p:cNvSpPr>
              <a:spLocks noChangeShapeType="1"/>
            </p:cNvSpPr>
            <p:nvPr/>
          </p:nvSpPr>
          <p:spPr bwMode="auto">
            <a:xfrm>
              <a:off x="4224" y="536"/>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7500" name="Rectangle 110"/>
            <p:cNvSpPr>
              <a:spLocks noChangeArrowheads="1"/>
            </p:cNvSpPr>
            <p:nvPr/>
          </p:nvSpPr>
          <p:spPr bwMode="auto">
            <a:xfrm>
              <a:off x="4071" y="1056"/>
              <a:ext cx="576"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17501" name="Rectangle 111"/>
            <p:cNvSpPr>
              <a:spLocks noChangeArrowheads="1"/>
            </p:cNvSpPr>
            <p:nvPr/>
          </p:nvSpPr>
          <p:spPr bwMode="auto">
            <a:xfrm>
              <a:off x="3735" y="1056"/>
              <a:ext cx="301"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17502" name="Rectangle 112"/>
            <p:cNvSpPr>
              <a:spLocks noChangeArrowheads="1"/>
            </p:cNvSpPr>
            <p:nvPr/>
          </p:nvSpPr>
          <p:spPr bwMode="auto">
            <a:xfrm>
              <a:off x="3447" y="1056"/>
              <a:ext cx="2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17503" name="Rectangle 113"/>
            <p:cNvSpPr>
              <a:spLocks noChangeArrowheads="1"/>
            </p:cNvSpPr>
            <p:nvPr/>
          </p:nvSpPr>
          <p:spPr bwMode="auto">
            <a:xfrm>
              <a:off x="3111" y="1056"/>
              <a:ext cx="283"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17504" name="Rectangle 114"/>
            <p:cNvSpPr>
              <a:spLocks noChangeArrowheads="1"/>
            </p:cNvSpPr>
            <p:nvPr/>
          </p:nvSpPr>
          <p:spPr bwMode="auto">
            <a:xfrm>
              <a:off x="1969" y="499"/>
              <a:ext cx="151" cy="233"/>
            </a:xfrm>
            <a:prstGeom prst="rect">
              <a:avLst/>
            </a:prstGeom>
            <a:noFill/>
            <a:ln w="12700">
              <a:noFill/>
              <a:miter lim="800000"/>
              <a:headEnd/>
              <a:tailEnd/>
            </a:ln>
          </p:spPr>
          <p:txBody>
            <a:bodyPr wrap="none" anchor="ctr">
              <a:prstTxWarp prst="textNoShape">
                <a:avLst/>
              </a:prstTxWarp>
            </a:bodyPr>
            <a:lstStyle/>
            <a:p>
              <a:endParaRPr lang="en-US"/>
            </a:p>
          </p:txBody>
        </p:sp>
        <p:sp>
          <p:nvSpPr>
            <p:cNvPr id="17505" name="Rectangle 115"/>
            <p:cNvSpPr>
              <a:spLocks noChangeArrowheads="1"/>
            </p:cNvSpPr>
            <p:nvPr/>
          </p:nvSpPr>
          <p:spPr bwMode="auto">
            <a:xfrm>
              <a:off x="1969" y="1014"/>
              <a:ext cx="151" cy="233"/>
            </a:xfrm>
            <a:prstGeom prst="rect">
              <a:avLst/>
            </a:prstGeom>
            <a:noFill/>
            <a:ln w="12700">
              <a:noFill/>
              <a:miter lim="800000"/>
              <a:headEnd/>
              <a:tailEnd/>
            </a:ln>
          </p:spPr>
          <p:txBody>
            <a:bodyPr wrap="none" anchor="ctr">
              <a:prstTxWarp prst="textNoShape">
                <a:avLst/>
              </a:prstTxWarp>
            </a:bodyPr>
            <a:lstStyle/>
            <a:p>
              <a:endParaRPr lang="en-US"/>
            </a:p>
          </p:txBody>
        </p:sp>
        <p:sp>
          <p:nvSpPr>
            <p:cNvPr id="17506" name="Rectangle 116"/>
            <p:cNvSpPr>
              <a:spLocks noChangeArrowheads="1"/>
            </p:cNvSpPr>
            <p:nvPr/>
          </p:nvSpPr>
          <p:spPr bwMode="auto">
            <a:xfrm>
              <a:off x="1440" y="392"/>
              <a:ext cx="647"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a:t>
              </a:r>
            </a:p>
          </p:txBody>
        </p:sp>
        <p:sp>
          <p:nvSpPr>
            <p:cNvPr id="17507" name="Rectangle 117"/>
            <p:cNvSpPr>
              <a:spLocks noChangeArrowheads="1"/>
            </p:cNvSpPr>
            <p:nvPr/>
          </p:nvSpPr>
          <p:spPr bwMode="auto">
            <a:xfrm>
              <a:off x="2314" y="403"/>
              <a:ext cx="694" cy="63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7508" name="Rectangle 118"/>
            <p:cNvSpPr>
              <a:spLocks noChangeArrowheads="1"/>
            </p:cNvSpPr>
            <p:nvPr/>
          </p:nvSpPr>
          <p:spPr bwMode="auto">
            <a:xfrm>
              <a:off x="2425" y="384"/>
              <a:ext cx="452" cy="632"/>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instr</a:t>
              </a:r>
            </a:p>
            <a:p>
              <a:pPr algn="ctr"/>
              <a:r>
                <a:rPr lang="en-US" sz="2000" b="1">
                  <a:solidFill>
                    <a:schemeClr val="tx1"/>
                  </a:solidFill>
                  <a:latin typeface="Times" charset="0"/>
                </a:rPr>
                <a:t>fetch</a:t>
              </a:r>
            </a:p>
            <a:p>
              <a:pPr algn="ctr"/>
              <a:r>
                <a:rPr lang="en-US" sz="2000" b="1">
                  <a:solidFill>
                    <a:schemeClr val="tx1"/>
                  </a:solidFill>
                  <a:latin typeface="Times" charset="0"/>
                </a:rPr>
                <a:t>unit</a:t>
              </a:r>
            </a:p>
          </p:txBody>
        </p:sp>
        <p:sp>
          <p:nvSpPr>
            <p:cNvPr id="17509" name="Line 119"/>
            <p:cNvSpPr>
              <a:spLocks noChangeShapeType="1"/>
            </p:cNvSpPr>
            <p:nvPr/>
          </p:nvSpPr>
          <p:spPr bwMode="auto">
            <a:xfrm>
              <a:off x="2064" y="536"/>
              <a:ext cx="24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510" name="Line 120"/>
            <p:cNvSpPr>
              <a:spLocks noChangeShapeType="1"/>
            </p:cNvSpPr>
            <p:nvPr/>
          </p:nvSpPr>
          <p:spPr bwMode="auto">
            <a:xfrm>
              <a:off x="2064" y="536"/>
              <a:ext cx="24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511" name="Rectangle 121"/>
            <p:cNvSpPr>
              <a:spLocks noChangeArrowheads="1"/>
            </p:cNvSpPr>
            <p:nvPr/>
          </p:nvSpPr>
          <p:spPr bwMode="auto">
            <a:xfrm>
              <a:off x="1851" y="728"/>
              <a:ext cx="309"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7512" name="Line 122"/>
            <p:cNvSpPr>
              <a:spLocks noChangeShapeType="1"/>
            </p:cNvSpPr>
            <p:nvPr/>
          </p:nvSpPr>
          <p:spPr bwMode="auto">
            <a:xfrm flipH="1">
              <a:off x="2160" y="872"/>
              <a:ext cx="144"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7513" name="Line 123"/>
            <p:cNvSpPr>
              <a:spLocks noChangeShapeType="1"/>
            </p:cNvSpPr>
            <p:nvPr/>
          </p:nvSpPr>
          <p:spPr bwMode="auto">
            <a:xfrm>
              <a:off x="2304" y="824"/>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7514" name="Line 124"/>
            <p:cNvSpPr>
              <a:spLocks noChangeShapeType="1"/>
            </p:cNvSpPr>
            <p:nvPr/>
          </p:nvSpPr>
          <p:spPr bwMode="auto">
            <a:xfrm flipH="1">
              <a:off x="2304" y="872"/>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17488" name="Freeform 125"/>
          <p:cNvSpPr>
            <a:spLocks/>
          </p:cNvSpPr>
          <p:nvPr/>
        </p:nvSpPr>
        <p:spPr bwMode="auto">
          <a:xfrm>
            <a:off x="5486400" y="2209800"/>
            <a:ext cx="1066800" cy="1524000"/>
          </a:xfrm>
          <a:custGeom>
            <a:avLst/>
            <a:gdLst>
              <a:gd name="T0" fmla="*/ 1066800 w 672"/>
              <a:gd name="T1" fmla="*/ 1524000 h 1008"/>
              <a:gd name="T2" fmla="*/ 1066800 w 672"/>
              <a:gd name="T3" fmla="*/ 943429 h 1008"/>
              <a:gd name="T4" fmla="*/ 0 w 672"/>
              <a:gd name="T5" fmla="*/ 943429 h 1008"/>
              <a:gd name="T6" fmla="*/ 0 w 672"/>
              <a:gd name="T7" fmla="*/ 0 h 1008"/>
              <a:gd name="T8" fmla="*/ 0 60000 65536"/>
              <a:gd name="T9" fmla="*/ 0 60000 65536"/>
              <a:gd name="T10" fmla="*/ 0 60000 65536"/>
              <a:gd name="T11" fmla="*/ 0 60000 65536"/>
              <a:gd name="T12" fmla="*/ 0 w 672"/>
              <a:gd name="T13" fmla="*/ 0 h 1008"/>
              <a:gd name="T14" fmla="*/ 672 w 672"/>
              <a:gd name="T15" fmla="*/ 1008 h 1008"/>
            </a:gdLst>
            <a:ahLst/>
            <a:cxnLst>
              <a:cxn ang="T8">
                <a:pos x="T0" y="T1"/>
              </a:cxn>
              <a:cxn ang="T9">
                <a:pos x="T2" y="T3"/>
              </a:cxn>
              <a:cxn ang="T10">
                <a:pos x="T4" y="T5"/>
              </a:cxn>
              <a:cxn ang="T11">
                <a:pos x="T6" y="T7"/>
              </a:cxn>
            </a:cxnLst>
            <a:rect l="T12" t="T13" r="T14" b="T15"/>
            <a:pathLst>
              <a:path w="672" h="1008">
                <a:moveTo>
                  <a:pt x="672" y="1008"/>
                </a:moveTo>
                <a:lnTo>
                  <a:pt x="672" y="624"/>
                </a:lnTo>
                <a:lnTo>
                  <a:pt x="0" y="62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7489" name="Rectangle 126"/>
          <p:cNvSpPr>
            <a:spLocks noGrp="1" noChangeArrowheads="1"/>
          </p:cNvSpPr>
          <p:nvPr>
            <p:ph type="body" idx="1"/>
          </p:nvPr>
        </p:nvSpPr>
        <p:spPr>
          <a:xfrm>
            <a:off x="228600" y="762000"/>
            <a:ext cx="3200400" cy="1333500"/>
          </a:xfrm>
          <a:noFill/>
        </p:spPr>
        <p:txBody>
          <a:bodyPr/>
          <a:lstStyle/>
          <a:p>
            <a:pPr>
              <a:spcBef>
                <a:spcPct val="20000"/>
              </a:spcBef>
            </a:pPr>
            <a:r>
              <a:rPr lang="en-US" sz="2800"/>
              <a:t>We have everything except </a:t>
            </a:r>
            <a:r>
              <a:rPr lang="en-US" sz="2800" u="sng">
                <a:solidFill>
                  <a:schemeClr val="accent1"/>
                </a:solidFill>
              </a:rPr>
              <a:t>control signals</a:t>
            </a:r>
            <a:endParaRPr lang="en-US" sz="2800">
              <a:solidFill>
                <a:schemeClr val="accent1"/>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800100" y="228600"/>
            <a:ext cx="7669213" cy="474663"/>
          </a:xfrm>
          <a:noFill/>
        </p:spPr>
        <p:txBody>
          <a:bodyPr/>
          <a:lstStyle/>
          <a:p>
            <a:r>
              <a:rPr lang="en-US"/>
              <a:t>A Summary of the Control Signals (2/2)</a:t>
            </a:r>
          </a:p>
        </p:txBody>
      </p:sp>
      <p:grpSp>
        <p:nvGrpSpPr>
          <p:cNvPr id="55299" name="Group 3"/>
          <p:cNvGrpSpPr>
            <a:grpSpLocks/>
          </p:cNvGrpSpPr>
          <p:nvPr/>
        </p:nvGrpSpPr>
        <p:grpSpPr bwMode="auto">
          <a:xfrm>
            <a:off x="1066800" y="1511300"/>
            <a:ext cx="6858000" cy="3098800"/>
            <a:chOff x="672" y="952"/>
            <a:chExt cx="4320" cy="1952"/>
          </a:xfrm>
        </p:grpSpPr>
        <p:grpSp>
          <p:nvGrpSpPr>
            <p:cNvPr id="55384" name="Group 4"/>
            <p:cNvGrpSpPr>
              <a:grpSpLocks/>
            </p:cNvGrpSpPr>
            <p:nvPr/>
          </p:nvGrpSpPr>
          <p:grpSpPr bwMode="auto">
            <a:xfrm>
              <a:off x="672" y="952"/>
              <a:ext cx="4320" cy="1942"/>
              <a:chOff x="672" y="952"/>
              <a:chExt cx="4320" cy="1942"/>
            </a:xfrm>
          </p:grpSpPr>
          <p:sp>
            <p:nvSpPr>
              <p:cNvPr id="55448" name="Rectangle 5"/>
              <p:cNvSpPr>
                <a:spLocks noChangeArrowheads="1"/>
              </p:cNvSpPr>
              <p:nvPr/>
            </p:nvSpPr>
            <p:spPr bwMode="auto">
              <a:xfrm>
                <a:off x="1715" y="956"/>
                <a:ext cx="3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add</a:t>
                </a:r>
              </a:p>
            </p:txBody>
          </p:sp>
          <p:sp>
            <p:nvSpPr>
              <p:cNvPr id="55449" name="Rectangle 6"/>
              <p:cNvSpPr>
                <a:spLocks noChangeArrowheads="1"/>
              </p:cNvSpPr>
              <p:nvPr/>
            </p:nvSpPr>
            <p:spPr bwMode="auto">
              <a:xfrm>
                <a:off x="2195" y="956"/>
                <a:ext cx="30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sub</a:t>
                </a:r>
              </a:p>
            </p:txBody>
          </p:sp>
          <p:sp>
            <p:nvSpPr>
              <p:cNvPr id="55450" name="Rectangle 7"/>
              <p:cNvSpPr>
                <a:spLocks noChangeArrowheads="1"/>
              </p:cNvSpPr>
              <p:nvPr/>
            </p:nvSpPr>
            <p:spPr bwMode="auto">
              <a:xfrm>
                <a:off x="2675" y="956"/>
                <a:ext cx="27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ori</a:t>
                </a:r>
              </a:p>
            </p:txBody>
          </p:sp>
          <p:sp>
            <p:nvSpPr>
              <p:cNvPr id="55451" name="Rectangle 8"/>
              <p:cNvSpPr>
                <a:spLocks noChangeArrowheads="1"/>
              </p:cNvSpPr>
              <p:nvPr/>
            </p:nvSpPr>
            <p:spPr bwMode="auto">
              <a:xfrm>
                <a:off x="3155" y="956"/>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lw</a:t>
                </a:r>
              </a:p>
            </p:txBody>
          </p:sp>
          <p:sp>
            <p:nvSpPr>
              <p:cNvPr id="55452" name="Rectangle 9"/>
              <p:cNvSpPr>
                <a:spLocks noChangeArrowheads="1"/>
              </p:cNvSpPr>
              <p:nvPr/>
            </p:nvSpPr>
            <p:spPr bwMode="auto">
              <a:xfrm>
                <a:off x="3635" y="956"/>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sw</a:t>
                </a:r>
              </a:p>
            </p:txBody>
          </p:sp>
          <p:sp>
            <p:nvSpPr>
              <p:cNvPr id="55453" name="Rectangle 10"/>
              <p:cNvSpPr>
                <a:spLocks noChangeArrowheads="1"/>
              </p:cNvSpPr>
              <p:nvPr/>
            </p:nvSpPr>
            <p:spPr bwMode="auto">
              <a:xfrm>
                <a:off x="4115" y="956"/>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beq</a:t>
                </a:r>
              </a:p>
            </p:txBody>
          </p:sp>
          <p:sp>
            <p:nvSpPr>
              <p:cNvPr id="55454" name="Rectangle 11"/>
              <p:cNvSpPr>
                <a:spLocks noChangeArrowheads="1"/>
              </p:cNvSpPr>
              <p:nvPr/>
            </p:nvSpPr>
            <p:spPr bwMode="auto">
              <a:xfrm>
                <a:off x="4547" y="956"/>
                <a:ext cx="40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jump</a:t>
                </a:r>
              </a:p>
            </p:txBody>
          </p:sp>
          <p:sp>
            <p:nvSpPr>
              <p:cNvPr id="55455" name="Rectangle 12"/>
              <p:cNvSpPr>
                <a:spLocks noChangeArrowheads="1"/>
              </p:cNvSpPr>
              <p:nvPr/>
            </p:nvSpPr>
            <p:spPr bwMode="auto">
              <a:xfrm>
                <a:off x="755" y="1148"/>
                <a:ext cx="51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RegDst</a:t>
                </a:r>
              </a:p>
            </p:txBody>
          </p:sp>
          <p:sp>
            <p:nvSpPr>
              <p:cNvPr id="55456" name="Rectangle 13"/>
              <p:cNvSpPr>
                <a:spLocks noChangeArrowheads="1"/>
              </p:cNvSpPr>
              <p:nvPr/>
            </p:nvSpPr>
            <p:spPr bwMode="auto">
              <a:xfrm>
                <a:off x="755" y="1340"/>
                <a:ext cx="56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ALUSrc</a:t>
                </a:r>
              </a:p>
            </p:txBody>
          </p:sp>
          <p:sp>
            <p:nvSpPr>
              <p:cNvPr id="55457" name="Rectangle 14"/>
              <p:cNvSpPr>
                <a:spLocks noChangeArrowheads="1"/>
              </p:cNvSpPr>
              <p:nvPr/>
            </p:nvSpPr>
            <p:spPr bwMode="auto">
              <a:xfrm>
                <a:off x="755" y="1532"/>
                <a:ext cx="71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MemtoReg</a:t>
                </a:r>
              </a:p>
            </p:txBody>
          </p:sp>
          <p:sp>
            <p:nvSpPr>
              <p:cNvPr id="55458" name="Rectangle 15"/>
              <p:cNvSpPr>
                <a:spLocks noChangeArrowheads="1"/>
              </p:cNvSpPr>
              <p:nvPr/>
            </p:nvSpPr>
            <p:spPr bwMode="auto">
              <a:xfrm>
                <a:off x="755" y="1724"/>
                <a:ext cx="64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RegWrite</a:t>
                </a:r>
              </a:p>
            </p:txBody>
          </p:sp>
          <p:sp>
            <p:nvSpPr>
              <p:cNvPr id="55459" name="Rectangle 16"/>
              <p:cNvSpPr>
                <a:spLocks noChangeArrowheads="1"/>
              </p:cNvSpPr>
              <p:nvPr/>
            </p:nvSpPr>
            <p:spPr bwMode="auto">
              <a:xfrm>
                <a:off x="755" y="1916"/>
                <a:ext cx="71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MemWrite</a:t>
                </a:r>
              </a:p>
            </p:txBody>
          </p:sp>
          <p:sp>
            <p:nvSpPr>
              <p:cNvPr id="55460" name="Rectangle 17"/>
              <p:cNvSpPr>
                <a:spLocks noChangeArrowheads="1"/>
              </p:cNvSpPr>
              <p:nvPr/>
            </p:nvSpPr>
            <p:spPr bwMode="auto">
              <a:xfrm>
                <a:off x="755" y="2108"/>
                <a:ext cx="4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nPCsel</a:t>
                </a:r>
              </a:p>
            </p:txBody>
          </p:sp>
          <p:sp>
            <p:nvSpPr>
              <p:cNvPr id="55461" name="Rectangle 18"/>
              <p:cNvSpPr>
                <a:spLocks noChangeArrowheads="1"/>
              </p:cNvSpPr>
              <p:nvPr/>
            </p:nvSpPr>
            <p:spPr bwMode="auto">
              <a:xfrm>
                <a:off x="755" y="2300"/>
                <a:ext cx="4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Jump</a:t>
                </a:r>
              </a:p>
            </p:txBody>
          </p:sp>
          <p:sp>
            <p:nvSpPr>
              <p:cNvPr id="55462" name="Rectangle 19"/>
              <p:cNvSpPr>
                <a:spLocks noChangeArrowheads="1"/>
              </p:cNvSpPr>
              <p:nvPr/>
            </p:nvSpPr>
            <p:spPr bwMode="auto">
              <a:xfrm>
                <a:off x="755" y="2492"/>
                <a:ext cx="4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ExtOp</a:t>
                </a:r>
              </a:p>
            </p:txBody>
          </p:sp>
          <p:sp>
            <p:nvSpPr>
              <p:cNvPr id="55463" name="Rectangle 20"/>
              <p:cNvSpPr>
                <a:spLocks noChangeArrowheads="1"/>
              </p:cNvSpPr>
              <p:nvPr/>
            </p:nvSpPr>
            <p:spPr bwMode="auto">
              <a:xfrm>
                <a:off x="755" y="2684"/>
                <a:ext cx="85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ALUctr&lt;2:0&gt;</a:t>
                </a:r>
              </a:p>
            </p:txBody>
          </p:sp>
          <p:sp>
            <p:nvSpPr>
              <p:cNvPr id="55464" name="Line 21"/>
              <p:cNvSpPr>
                <a:spLocks noChangeShapeType="1"/>
              </p:cNvSpPr>
              <p:nvPr/>
            </p:nvSpPr>
            <p:spPr bwMode="auto">
              <a:xfrm>
                <a:off x="680" y="1344"/>
                <a:ext cx="4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65" name="Line 22"/>
              <p:cNvSpPr>
                <a:spLocks noChangeShapeType="1"/>
              </p:cNvSpPr>
              <p:nvPr/>
            </p:nvSpPr>
            <p:spPr bwMode="auto">
              <a:xfrm>
                <a:off x="680" y="1536"/>
                <a:ext cx="4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66" name="Line 23"/>
              <p:cNvSpPr>
                <a:spLocks noChangeShapeType="1"/>
              </p:cNvSpPr>
              <p:nvPr/>
            </p:nvSpPr>
            <p:spPr bwMode="auto">
              <a:xfrm>
                <a:off x="680" y="1728"/>
                <a:ext cx="4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67" name="Line 24"/>
              <p:cNvSpPr>
                <a:spLocks noChangeShapeType="1"/>
              </p:cNvSpPr>
              <p:nvPr/>
            </p:nvSpPr>
            <p:spPr bwMode="auto">
              <a:xfrm>
                <a:off x="680" y="1920"/>
                <a:ext cx="4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68" name="Line 25"/>
              <p:cNvSpPr>
                <a:spLocks noChangeShapeType="1"/>
              </p:cNvSpPr>
              <p:nvPr/>
            </p:nvSpPr>
            <p:spPr bwMode="auto">
              <a:xfrm>
                <a:off x="680" y="2112"/>
                <a:ext cx="4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69" name="Line 26"/>
              <p:cNvSpPr>
                <a:spLocks noChangeShapeType="1"/>
              </p:cNvSpPr>
              <p:nvPr/>
            </p:nvSpPr>
            <p:spPr bwMode="auto">
              <a:xfrm>
                <a:off x="680" y="2304"/>
                <a:ext cx="4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70" name="Line 27"/>
              <p:cNvSpPr>
                <a:spLocks noChangeShapeType="1"/>
              </p:cNvSpPr>
              <p:nvPr/>
            </p:nvSpPr>
            <p:spPr bwMode="auto">
              <a:xfrm>
                <a:off x="680" y="2496"/>
                <a:ext cx="4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71" name="Line 28"/>
              <p:cNvSpPr>
                <a:spLocks noChangeShapeType="1"/>
              </p:cNvSpPr>
              <p:nvPr/>
            </p:nvSpPr>
            <p:spPr bwMode="auto">
              <a:xfrm>
                <a:off x="680" y="2688"/>
                <a:ext cx="4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72" name="Line 29"/>
              <p:cNvSpPr>
                <a:spLocks noChangeShapeType="1"/>
              </p:cNvSpPr>
              <p:nvPr/>
            </p:nvSpPr>
            <p:spPr bwMode="auto">
              <a:xfrm>
                <a:off x="680" y="1152"/>
                <a:ext cx="4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73" name="Line 30"/>
              <p:cNvSpPr>
                <a:spLocks noChangeShapeType="1"/>
              </p:cNvSpPr>
              <p:nvPr/>
            </p:nvSpPr>
            <p:spPr bwMode="auto">
              <a:xfrm>
                <a:off x="680" y="2880"/>
                <a:ext cx="4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74" name="Line 31"/>
              <p:cNvSpPr>
                <a:spLocks noChangeShapeType="1"/>
              </p:cNvSpPr>
              <p:nvPr/>
            </p:nvSpPr>
            <p:spPr bwMode="auto">
              <a:xfrm flipV="1">
                <a:off x="1632" y="952"/>
                <a:ext cx="0" cy="193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75" name="Line 32"/>
              <p:cNvSpPr>
                <a:spLocks noChangeShapeType="1"/>
              </p:cNvSpPr>
              <p:nvPr/>
            </p:nvSpPr>
            <p:spPr bwMode="auto">
              <a:xfrm>
                <a:off x="680" y="960"/>
                <a:ext cx="4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76" name="Line 33"/>
              <p:cNvSpPr>
                <a:spLocks noChangeShapeType="1"/>
              </p:cNvSpPr>
              <p:nvPr/>
            </p:nvSpPr>
            <p:spPr bwMode="auto">
              <a:xfrm flipV="1">
                <a:off x="2112" y="952"/>
                <a:ext cx="0" cy="193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77" name="Line 34"/>
              <p:cNvSpPr>
                <a:spLocks noChangeShapeType="1"/>
              </p:cNvSpPr>
              <p:nvPr/>
            </p:nvSpPr>
            <p:spPr bwMode="auto">
              <a:xfrm flipV="1">
                <a:off x="2592" y="952"/>
                <a:ext cx="0" cy="193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78" name="Line 35"/>
              <p:cNvSpPr>
                <a:spLocks noChangeShapeType="1"/>
              </p:cNvSpPr>
              <p:nvPr/>
            </p:nvSpPr>
            <p:spPr bwMode="auto">
              <a:xfrm flipV="1">
                <a:off x="3072" y="952"/>
                <a:ext cx="0" cy="193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79" name="Line 36"/>
              <p:cNvSpPr>
                <a:spLocks noChangeShapeType="1"/>
              </p:cNvSpPr>
              <p:nvPr/>
            </p:nvSpPr>
            <p:spPr bwMode="auto">
              <a:xfrm flipV="1">
                <a:off x="3552" y="952"/>
                <a:ext cx="0" cy="193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80" name="Line 37"/>
              <p:cNvSpPr>
                <a:spLocks noChangeShapeType="1"/>
              </p:cNvSpPr>
              <p:nvPr/>
            </p:nvSpPr>
            <p:spPr bwMode="auto">
              <a:xfrm flipV="1">
                <a:off x="4032" y="952"/>
                <a:ext cx="0" cy="193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81" name="Line 38"/>
              <p:cNvSpPr>
                <a:spLocks noChangeShapeType="1"/>
              </p:cNvSpPr>
              <p:nvPr/>
            </p:nvSpPr>
            <p:spPr bwMode="auto">
              <a:xfrm flipV="1">
                <a:off x="4512" y="952"/>
                <a:ext cx="0" cy="193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82" name="Line 39"/>
              <p:cNvSpPr>
                <a:spLocks noChangeShapeType="1"/>
              </p:cNvSpPr>
              <p:nvPr/>
            </p:nvSpPr>
            <p:spPr bwMode="auto">
              <a:xfrm flipV="1">
                <a:off x="4992" y="952"/>
                <a:ext cx="0" cy="193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483" name="Line 40"/>
              <p:cNvSpPr>
                <a:spLocks noChangeShapeType="1"/>
              </p:cNvSpPr>
              <p:nvPr/>
            </p:nvSpPr>
            <p:spPr bwMode="auto">
              <a:xfrm flipV="1">
                <a:off x="672" y="952"/>
                <a:ext cx="0" cy="1936"/>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55385" name="Rectangle 41"/>
            <p:cNvSpPr>
              <a:spLocks noChangeArrowheads="1"/>
            </p:cNvSpPr>
            <p:nvPr/>
          </p:nvSpPr>
          <p:spPr bwMode="auto">
            <a:xfrm>
              <a:off x="1763" y="114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386" name="Rectangle 42"/>
            <p:cNvSpPr>
              <a:spLocks noChangeArrowheads="1"/>
            </p:cNvSpPr>
            <p:nvPr/>
          </p:nvSpPr>
          <p:spPr bwMode="auto">
            <a:xfrm>
              <a:off x="1763" y="134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387" name="Rectangle 43"/>
            <p:cNvSpPr>
              <a:spLocks noChangeArrowheads="1"/>
            </p:cNvSpPr>
            <p:nvPr/>
          </p:nvSpPr>
          <p:spPr bwMode="auto">
            <a:xfrm>
              <a:off x="1763" y="153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388" name="Rectangle 44"/>
            <p:cNvSpPr>
              <a:spLocks noChangeArrowheads="1"/>
            </p:cNvSpPr>
            <p:nvPr/>
          </p:nvSpPr>
          <p:spPr bwMode="auto">
            <a:xfrm>
              <a:off x="1763" y="1724"/>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389" name="Rectangle 45"/>
            <p:cNvSpPr>
              <a:spLocks noChangeArrowheads="1"/>
            </p:cNvSpPr>
            <p:nvPr/>
          </p:nvSpPr>
          <p:spPr bwMode="auto">
            <a:xfrm>
              <a:off x="1763" y="191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390" name="Rectangle 46"/>
            <p:cNvSpPr>
              <a:spLocks noChangeArrowheads="1"/>
            </p:cNvSpPr>
            <p:nvPr/>
          </p:nvSpPr>
          <p:spPr bwMode="auto">
            <a:xfrm>
              <a:off x="1763" y="210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391" name="Rectangle 47"/>
            <p:cNvSpPr>
              <a:spLocks noChangeArrowheads="1"/>
            </p:cNvSpPr>
            <p:nvPr/>
          </p:nvSpPr>
          <p:spPr bwMode="auto">
            <a:xfrm>
              <a:off x="1763" y="230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392" name="Rectangle 48"/>
            <p:cNvSpPr>
              <a:spLocks noChangeArrowheads="1"/>
            </p:cNvSpPr>
            <p:nvPr/>
          </p:nvSpPr>
          <p:spPr bwMode="auto">
            <a:xfrm>
              <a:off x="1763" y="249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x</a:t>
              </a:r>
            </a:p>
          </p:txBody>
        </p:sp>
        <p:sp>
          <p:nvSpPr>
            <p:cNvPr id="55393" name="Rectangle 49"/>
            <p:cNvSpPr>
              <a:spLocks noChangeArrowheads="1"/>
            </p:cNvSpPr>
            <p:nvPr/>
          </p:nvSpPr>
          <p:spPr bwMode="auto">
            <a:xfrm>
              <a:off x="1715" y="2684"/>
              <a:ext cx="3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Add</a:t>
              </a:r>
            </a:p>
          </p:txBody>
        </p:sp>
        <p:sp>
          <p:nvSpPr>
            <p:cNvPr id="55394" name="Rectangle 50"/>
            <p:cNvSpPr>
              <a:spLocks noChangeArrowheads="1"/>
            </p:cNvSpPr>
            <p:nvPr/>
          </p:nvSpPr>
          <p:spPr bwMode="auto">
            <a:xfrm>
              <a:off x="2243" y="114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395" name="Rectangle 51"/>
            <p:cNvSpPr>
              <a:spLocks noChangeArrowheads="1"/>
            </p:cNvSpPr>
            <p:nvPr/>
          </p:nvSpPr>
          <p:spPr bwMode="auto">
            <a:xfrm>
              <a:off x="2243" y="134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396" name="Rectangle 52"/>
            <p:cNvSpPr>
              <a:spLocks noChangeArrowheads="1"/>
            </p:cNvSpPr>
            <p:nvPr/>
          </p:nvSpPr>
          <p:spPr bwMode="auto">
            <a:xfrm>
              <a:off x="2243" y="153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397" name="Rectangle 53"/>
            <p:cNvSpPr>
              <a:spLocks noChangeArrowheads="1"/>
            </p:cNvSpPr>
            <p:nvPr/>
          </p:nvSpPr>
          <p:spPr bwMode="auto">
            <a:xfrm>
              <a:off x="2243" y="1724"/>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398" name="Rectangle 54"/>
            <p:cNvSpPr>
              <a:spLocks noChangeArrowheads="1"/>
            </p:cNvSpPr>
            <p:nvPr/>
          </p:nvSpPr>
          <p:spPr bwMode="auto">
            <a:xfrm>
              <a:off x="2243" y="191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399" name="Rectangle 55"/>
            <p:cNvSpPr>
              <a:spLocks noChangeArrowheads="1"/>
            </p:cNvSpPr>
            <p:nvPr/>
          </p:nvSpPr>
          <p:spPr bwMode="auto">
            <a:xfrm>
              <a:off x="2243" y="210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00" name="Rectangle 56"/>
            <p:cNvSpPr>
              <a:spLocks noChangeArrowheads="1"/>
            </p:cNvSpPr>
            <p:nvPr/>
          </p:nvSpPr>
          <p:spPr bwMode="auto">
            <a:xfrm>
              <a:off x="2243" y="230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01" name="Rectangle 57"/>
            <p:cNvSpPr>
              <a:spLocks noChangeArrowheads="1"/>
            </p:cNvSpPr>
            <p:nvPr/>
          </p:nvSpPr>
          <p:spPr bwMode="auto">
            <a:xfrm>
              <a:off x="2243" y="249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x</a:t>
              </a:r>
            </a:p>
          </p:txBody>
        </p:sp>
        <p:sp>
          <p:nvSpPr>
            <p:cNvPr id="55402" name="Rectangle 58"/>
            <p:cNvSpPr>
              <a:spLocks noChangeArrowheads="1"/>
            </p:cNvSpPr>
            <p:nvPr/>
          </p:nvSpPr>
          <p:spPr bwMode="auto">
            <a:xfrm>
              <a:off x="2078" y="2684"/>
              <a:ext cx="54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Subtract</a:t>
              </a:r>
            </a:p>
          </p:txBody>
        </p:sp>
        <p:sp>
          <p:nvSpPr>
            <p:cNvPr id="55403" name="Rectangle 59"/>
            <p:cNvSpPr>
              <a:spLocks noChangeArrowheads="1"/>
            </p:cNvSpPr>
            <p:nvPr/>
          </p:nvSpPr>
          <p:spPr bwMode="auto">
            <a:xfrm>
              <a:off x="2723" y="114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04" name="Rectangle 60"/>
            <p:cNvSpPr>
              <a:spLocks noChangeArrowheads="1"/>
            </p:cNvSpPr>
            <p:nvPr/>
          </p:nvSpPr>
          <p:spPr bwMode="auto">
            <a:xfrm>
              <a:off x="2723" y="134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405" name="Rectangle 61"/>
            <p:cNvSpPr>
              <a:spLocks noChangeArrowheads="1"/>
            </p:cNvSpPr>
            <p:nvPr/>
          </p:nvSpPr>
          <p:spPr bwMode="auto">
            <a:xfrm>
              <a:off x="2723" y="153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06" name="Rectangle 62"/>
            <p:cNvSpPr>
              <a:spLocks noChangeArrowheads="1"/>
            </p:cNvSpPr>
            <p:nvPr/>
          </p:nvSpPr>
          <p:spPr bwMode="auto">
            <a:xfrm>
              <a:off x="2723" y="1724"/>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407" name="Rectangle 63"/>
            <p:cNvSpPr>
              <a:spLocks noChangeArrowheads="1"/>
            </p:cNvSpPr>
            <p:nvPr/>
          </p:nvSpPr>
          <p:spPr bwMode="auto">
            <a:xfrm>
              <a:off x="2723" y="191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08" name="Rectangle 64"/>
            <p:cNvSpPr>
              <a:spLocks noChangeArrowheads="1"/>
            </p:cNvSpPr>
            <p:nvPr/>
          </p:nvSpPr>
          <p:spPr bwMode="auto">
            <a:xfrm>
              <a:off x="2723" y="210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09" name="Rectangle 65"/>
            <p:cNvSpPr>
              <a:spLocks noChangeArrowheads="1"/>
            </p:cNvSpPr>
            <p:nvPr/>
          </p:nvSpPr>
          <p:spPr bwMode="auto">
            <a:xfrm>
              <a:off x="2723" y="230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10" name="Rectangle 66"/>
            <p:cNvSpPr>
              <a:spLocks noChangeArrowheads="1"/>
            </p:cNvSpPr>
            <p:nvPr/>
          </p:nvSpPr>
          <p:spPr bwMode="auto">
            <a:xfrm>
              <a:off x="2723" y="249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11" name="Rectangle 67"/>
            <p:cNvSpPr>
              <a:spLocks noChangeArrowheads="1"/>
            </p:cNvSpPr>
            <p:nvPr/>
          </p:nvSpPr>
          <p:spPr bwMode="auto">
            <a:xfrm>
              <a:off x="2675" y="2684"/>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Or</a:t>
              </a:r>
            </a:p>
          </p:txBody>
        </p:sp>
        <p:sp>
          <p:nvSpPr>
            <p:cNvPr id="55412" name="Rectangle 68"/>
            <p:cNvSpPr>
              <a:spLocks noChangeArrowheads="1"/>
            </p:cNvSpPr>
            <p:nvPr/>
          </p:nvSpPr>
          <p:spPr bwMode="auto">
            <a:xfrm>
              <a:off x="3203" y="114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13" name="Rectangle 69"/>
            <p:cNvSpPr>
              <a:spLocks noChangeArrowheads="1"/>
            </p:cNvSpPr>
            <p:nvPr/>
          </p:nvSpPr>
          <p:spPr bwMode="auto">
            <a:xfrm>
              <a:off x="3203" y="134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414" name="Rectangle 70"/>
            <p:cNvSpPr>
              <a:spLocks noChangeArrowheads="1"/>
            </p:cNvSpPr>
            <p:nvPr/>
          </p:nvSpPr>
          <p:spPr bwMode="auto">
            <a:xfrm>
              <a:off x="3203" y="153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415" name="Rectangle 71"/>
            <p:cNvSpPr>
              <a:spLocks noChangeArrowheads="1"/>
            </p:cNvSpPr>
            <p:nvPr/>
          </p:nvSpPr>
          <p:spPr bwMode="auto">
            <a:xfrm>
              <a:off x="3203" y="1724"/>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416" name="Rectangle 72"/>
            <p:cNvSpPr>
              <a:spLocks noChangeArrowheads="1"/>
            </p:cNvSpPr>
            <p:nvPr/>
          </p:nvSpPr>
          <p:spPr bwMode="auto">
            <a:xfrm>
              <a:off x="3203" y="191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17" name="Rectangle 73"/>
            <p:cNvSpPr>
              <a:spLocks noChangeArrowheads="1"/>
            </p:cNvSpPr>
            <p:nvPr/>
          </p:nvSpPr>
          <p:spPr bwMode="auto">
            <a:xfrm>
              <a:off x="3203" y="210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18" name="Rectangle 74"/>
            <p:cNvSpPr>
              <a:spLocks noChangeArrowheads="1"/>
            </p:cNvSpPr>
            <p:nvPr/>
          </p:nvSpPr>
          <p:spPr bwMode="auto">
            <a:xfrm>
              <a:off x="3203" y="230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19" name="Rectangle 75"/>
            <p:cNvSpPr>
              <a:spLocks noChangeArrowheads="1"/>
            </p:cNvSpPr>
            <p:nvPr/>
          </p:nvSpPr>
          <p:spPr bwMode="auto">
            <a:xfrm>
              <a:off x="3203" y="249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420" name="Rectangle 76"/>
            <p:cNvSpPr>
              <a:spLocks noChangeArrowheads="1"/>
            </p:cNvSpPr>
            <p:nvPr/>
          </p:nvSpPr>
          <p:spPr bwMode="auto">
            <a:xfrm>
              <a:off x="3155" y="2684"/>
              <a:ext cx="3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Add</a:t>
              </a:r>
            </a:p>
          </p:txBody>
        </p:sp>
        <p:sp>
          <p:nvSpPr>
            <p:cNvPr id="55421" name="Rectangle 77"/>
            <p:cNvSpPr>
              <a:spLocks noChangeArrowheads="1"/>
            </p:cNvSpPr>
            <p:nvPr/>
          </p:nvSpPr>
          <p:spPr bwMode="auto">
            <a:xfrm>
              <a:off x="3683" y="114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x</a:t>
              </a:r>
            </a:p>
          </p:txBody>
        </p:sp>
        <p:sp>
          <p:nvSpPr>
            <p:cNvPr id="55422" name="Rectangle 78"/>
            <p:cNvSpPr>
              <a:spLocks noChangeArrowheads="1"/>
            </p:cNvSpPr>
            <p:nvPr/>
          </p:nvSpPr>
          <p:spPr bwMode="auto">
            <a:xfrm>
              <a:off x="3683" y="134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423" name="Rectangle 79"/>
            <p:cNvSpPr>
              <a:spLocks noChangeArrowheads="1"/>
            </p:cNvSpPr>
            <p:nvPr/>
          </p:nvSpPr>
          <p:spPr bwMode="auto">
            <a:xfrm>
              <a:off x="3683" y="153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x</a:t>
              </a:r>
            </a:p>
          </p:txBody>
        </p:sp>
        <p:sp>
          <p:nvSpPr>
            <p:cNvPr id="55424" name="Rectangle 80"/>
            <p:cNvSpPr>
              <a:spLocks noChangeArrowheads="1"/>
            </p:cNvSpPr>
            <p:nvPr/>
          </p:nvSpPr>
          <p:spPr bwMode="auto">
            <a:xfrm>
              <a:off x="3683" y="1724"/>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25" name="Rectangle 81"/>
            <p:cNvSpPr>
              <a:spLocks noChangeArrowheads="1"/>
            </p:cNvSpPr>
            <p:nvPr/>
          </p:nvSpPr>
          <p:spPr bwMode="auto">
            <a:xfrm>
              <a:off x="3683" y="191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426" name="Rectangle 82"/>
            <p:cNvSpPr>
              <a:spLocks noChangeArrowheads="1"/>
            </p:cNvSpPr>
            <p:nvPr/>
          </p:nvSpPr>
          <p:spPr bwMode="auto">
            <a:xfrm>
              <a:off x="3683" y="210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27" name="Rectangle 83"/>
            <p:cNvSpPr>
              <a:spLocks noChangeArrowheads="1"/>
            </p:cNvSpPr>
            <p:nvPr/>
          </p:nvSpPr>
          <p:spPr bwMode="auto">
            <a:xfrm>
              <a:off x="3683" y="230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28" name="Rectangle 84"/>
            <p:cNvSpPr>
              <a:spLocks noChangeArrowheads="1"/>
            </p:cNvSpPr>
            <p:nvPr/>
          </p:nvSpPr>
          <p:spPr bwMode="auto">
            <a:xfrm>
              <a:off x="3683" y="249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429" name="Rectangle 85"/>
            <p:cNvSpPr>
              <a:spLocks noChangeArrowheads="1"/>
            </p:cNvSpPr>
            <p:nvPr/>
          </p:nvSpPr>
          <p:spPr bwMode="auto">
            <a:xfrm>
              <a:off x="3635" y="2684"/>
              <a:ext cx="3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Add</a:t>
              </a:r>
            </a:p>
          </p:txBody>
        </p:sp>
        <p:sp>
          <p:nvSpPr>
            <p:cNvPr id="55430" name="Rectangle 86"/>
            <p:cNvSpPr>
              <a:spLocks noChangeArrowheads="1"/>
            </p:cNvSpPr>
            <p:nvPr/>
          </p:nvSpPr>
          <p:spPr bwMode="auto">
            <a:xfrm>
              <a:off x="4163" y="114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x</a:t>
              </a:r>
            </a:p>
          </p:txBody>
        </p:sp>
        <p:sp>
          <p:nvSpPr>
            <p:cNvPr id="55431" name="Rectangle 87"/>
            <p:cNvSpPr>
              <a:spLocks noChangeArrowheads="1"/>
            </p:cNvSpPr>
            <p:nvPr/>
          </p:nvSpPr>
          <p:spPr bwMode="auto">
            <a:xfrm>
              <a:off x="4163" y="134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32" name="Rectangle 88"/>
            <p:cNvSpPr>
              <a:spLocks noChangeArrowheads="1"/>
            </p:cNvSpPr>
            <p:nvPr/>
          </p:nvSpPr>
          <p:spPr bwMode="auto">
            <a:xfrm>
              <a:off x="4163" y="153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x</a:t>
              </a:r>
            </a:p>
          </p:txBody>
        </p:sp>
        <p:sp>
          <p:nvSpPr>
            <p:cNvPr id="55433" name="Rectangle 89"/>
            <p:cNvSpPr>
              <a:spLocks noChangeArrowheads="1"/>
            </p:cNvSpPr>
            <p:nvPr/>
          </p:nvSpPr>
          <p:spPr bwMode="auto">
            <a:xfrm>
              <a:off x="4163" y="1724"/>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34" name="Rectangle 90"/>
            <p:cNvSpPr>
              <a:spLocks noChangeArrowheads="1"/>
            </p:cNvSpPr>
            <p:nvPr/>
          </p:nvSpPr>
          <p:spPr bwMode="auto">
            <a:xfrm>
              <a:off x="4163" y="191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35" name="Rectangle 91"/>
            <p:cNvSpPr>
              <a:spLocks noChangeArrowheads="1"/>
            </p:cNvSpPr>
            <p:nvPr/>
          </p:nvSpPr>
          <p:spPr bwMode="auto">
            <a:xfrm>
              <a:off x="4163" y="210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436" name="Rectangle 92"/>
            <p:cNvSpPr>
              <a:spLocks noChangeArrowheads="1"/>
            </p:cNvSpPr>
            <p:nvPr/>
          </p:nvSpPr>
          <p:spPr bwMode="auto">
            <a:xfrm>
              <a:off x="4163" y="230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37" name="Rectangle 93"/>
            <p:cNvSpPr>
              <a:spLocks noChangeArrowheads="1"/>
            </p:cNvSpPr>
            <p:nvPr/>
          </p:nvSpPr>
          <p:spPr bwMode="auto">
            <a:xfrm>
              <a:off x="4163" y="249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x</a:t>
              </a:r>
            </a:p>
          </p:txBody>
        </p:sp>
        <p:sp>
          <p:nvSpPr>
            <p:cNvPr id="55438" name="Rectangle 94"/>
            <p:cNvSpPr>
              <a:spLocks noChangeArrowheads="1"/>
            </p:cNvSpPr>
            <p:nvPr/>
          </p:nvSpPr>
          <p:spPr bwMode="auto">
            <a:xfrm>
              <a:off x="3997" y="2694"/>
              <a:ext cx="54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Subtract</a:t>
              </a:r>
            </a:p>
          </p:txBody>
        </p:sp>
        <p:sp>
          <p:nvSpPr>
            <p:cNvPr id="55439" name="Rectangle 95"/>
            <p:cNvSpPr>
              <a:spLocks noChangeArrowheads="1"/>
            </p:cNvSpPr>
            <p:nvPr/>
          </p:nvSpPr>
          <p:spPr bwMode="auto">
            <a:xfrm>
              <a:off x="4643" y="114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x</a:t>
              </a:r>
            </a:p>
          </p:txBody>
        </p:sp>
        <p:sp>
          <p:nvSpPr>
            <p:cNvPr id="55440" name="Rectangle 96"/>
            <p:cNvSpPr>
              <a:spLocks noChangeArrowheads="1"/>
            </p:cNvSpPr>
            <p:nvPr/>
          </p:nvSpPr>
          <p:spPr bwMode="auto">
            <a:xfrm>
              <a:off x="4643" y="134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x</a:t>
              </a:r>
            </a:p>
          </p:txBody>
        </p:sp>
        <p:sp>
          <p:nvSpPr>
            <p:cNvPr id="55441" name="Rectangle 97"/>
            <p:cNvSpPr>
              <a:spLocks noChangeArrowheads="1"/>
            </p:cNvSpPr>
            <p:nvPr/>
          </p:nvSpPr>
          <p:spPr bwMode="auto">
            <a:xfrm>
              <a:off x="4643" y="153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x</a:t>
              </a:r>
            </a:p>
          </p:txBody>
        </p:sp>
        <p:sp>
          <p:nvSpPr>
            <p:cNvPr id="55442" name="Rectangle 98"/>
            <p:cNvSpPr>
              <a:spLocks noChangeArrowheads="1"/>
            </p:cNvSpPr>
            <p:nvPr/>
          </p:nvSpPr>
          <p:spPr bwMode="auto">
            <a:xfrm>
              <a:off x="4643" y="1724"/>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43" name="Rectangle 99"/>
            <p:cNvSpPr>
              <a:spLocks noChangeArrowheads="1"/>
            </p:cNvSpPr>
            <p:nvPr/>
          </p:nvSpPr>
          <p:spPr bwMode="auto">
            <a:xfrm>
              <a:off x="4643" y="191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444" name="Rectangle 100"/>
            <p:cNvSpPr>
              <a:spLocks noChangeArrowheads="1"/>
            </p:cNvSpPr>
            <p:nvPr/>
          </p:nvSpPr>
          <p:spPr bwMode="auto">
            <a:xfrm>
              <a:off x="4643" y="2108"/>
              <a:ext cx="17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t>
              </a:r>
            </a:p>
          </p:txBody>
        </p:sp>
        <p:sp>
          <p:nvSpPr>
            <p:cNvPr id="55445" name="Rectangle 101"/>
            <p:cNvSpPr>
              <a:spLocks noChangeArrowheads="1"/>
            </p:cNvSpPr>
            <p:nvPr/>
          </p:nvSpPr>
          <p:spPr bwMode="auto">
            <a:xfrm>
              <a:off x="4643" y="230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55446" name="Rectangle 102"/>
            <p:cNvSpPr>
              <a:spLocks noChangeArrowheads="1"/>
            </p:cNvSpPr>
            <p:nvPr/>
          </p:nvSpPr>
          <p:spPr bwMode="auto">
            <a:xfrm>
              <a:off x="4643" y="249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x</a:t>
              </a:r>
            </a:p>
          </p:txBody>
        </p:sp>
        <p:sp>
          <p:nvSpPr>
            <p:cNvPr id="55447" name="Rectangle 103"/>
            <p:cNvSpPr>
              <a:spLocks noChangeArrowheads="1"/>
            </p:cNvSpPr>
            <p:nvPr/>
          </p:nvSpPr>
          <p:spPr bwMode="auto">
            <a:xfrm>
              <a:off x="4595" y="2684"/>
              <a:ext cx="21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 x</a:t>
              </a:r>
            </a:p>
          </p:txBody>
        </p:sp>
      </p:grpSp>
      <p:sp>
        <p:nvSpPr>
          <p:cNvPr id="55300" name="Line 104"/>
          <p:cNvSpPr>
            <a:spLocks noChangeShapeType="1"/>
          </p:cNvSpPr>
          <p:nvPr/>
        </p:nvSpPr>
        <p:spPr bwMode="auto">
          <a:xfrm>
            <a:off x="2603500" y="1219200"/>
            <a:ext cx="5308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nvGrpSpPr>
          <p:cNvPr id="55301" name="Group 105"/>
          <p:cNvGrpSpPr>
            <a:grpSpLocks/>
          </p:cNvGrpSpPr>
          <p:nvPr/>
        </p:nvGrpSpPr>
        <p:grpSpPr bwMode="auto">
          <a:xfrm>
            <a:off x="544513" y="4683125"/>
            <a:ext cx="8489950" cy="1552575"/>
            <a:chOff x="323" y="3068"/>
            <a:chExt cx="5348" cy="978"/>
          </a:xfrm>
        </p:grpSpPr>
        <p:grpSp>
          <p:nvGrpSpPr>
            <p:cNvPr id="55329" name="Group 106"/>
            <p:cNvGrpSpPr>
              <a:grpSpLocks/>
            </p:cNvGrpSpPr>
            <p:nvPr/>
          </p:nvGrpSpPr>
          <p:grpSpPr bwMode="auto">
            <a:xfrm>
              <a:off x="868" y="3836"/>
              <a:ext cx="3832" cy="210"/>
              <a:chOff x="868" y="3836"/>
              <a:chExt cx="3832" cy="210"/>
            </a:xfrm>
          </p:grpSpPr>
          <p:sp>
            <p:nvSpPr>
              <p:cNvPr id="55378" name="Rectangle 107"/>
              <p:cNvSpPr>
                <a:spLocks noChangeArrowheads="1"/>
              </p:cNvSpPr>
              <p:nvPr/>
            </p:nvSpPr>
            <p:spPr bwMode="auto">
              <a:xfrm>
                <a:off x="872" y="3848"/>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55379" name="Group 108"/>
              <p:cNvGrpSpPr>
                <a:grpSpLocks/>
              </p:cNvGrpSpPr>
              <p:nvPr/>
            </p:nvGrpSpPr>
            <p:grpSpPr bwMode="auto">
              <a:xfrm>
                <a:off x="868" y="3836"/>
                <a:ext cx="664" cy="210"/>
                <a:chOff x="868" y="3836"/>
                <a:chExt cx="664" cy="210"/>
              </a:xfrm>
            </p:grpSpPr>
            <p:sp>
              <p:nvSpPr>
                <p:cNvPr id="55382" name="Rectangle 109"/>
                <p:cNvSpPr>
                  <a:spLocks noChangeArrowheads="1"/>
                </p:cNvSpPr>
                <p:nvPr/>
              </p:nvSpPr>
              <p:spPr bwMode="auto">
                <a:xfrm>
                  <a:off x="868" y="3844"/>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83" name="Rectangle 110"/>
                <p:cNvSpPr>
                  <a:spLocks noChangeArrowheads="1"/>
                </p:cNvSpPr>
                <p:nvPr/>
              </p:nvSpPr>
              <p:spPr bwMode="auto">
                <a:xfrm>
                  <a:off x="1061" y="3836"/>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sp>
            <p:nvSpPr>
              <p:cNvPr id="55380" name="Rectangle 111"/>
              <p:cNvSpPr>
                <a:spLocks noChangeArrowheads="1"/>
              </p:cNvSpPr>
              <p:nvPr/>
            </p:nvSpPr>
            <p:spPr bwMode="auto">
              <a:xfrm>
                <a:off x="1540" y="3844"/>
                <a:ext cx="316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81" name="Rectangle 112"/>
              <p:cNvSpPr>
                <a:spLocks noChangeArrowheads="1"/>
              </p:cNvSpPr>
              <p:nvPr/>
            </p:nvSpPr>
            <p:spPr bwMode="auto">
              <a:xfrm>
                <a:off x="2542" y="3836"/>
                <a:ext cx="89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target address</a:t>
                </a:r>
              </a:p>
            </p:txBody>
          </p:sp>
        </p:grpSp>
        <p:grpSp>
          <p:nvGrpSpPr>
            <p:cNvPr id="55330" name="Group 113"/>
            <p:cNvGrpSpPr>
              <a:grpSpLocks/>
            </p:cNvGrpSpPr>
            <p:nvPr/>
          </p:nvGrpSpPr>
          <p:grpSpPr bwMode="auto">
            <a:xfrm>
              <a:off x="803" y="3068"/>
              <a:ext cx="3970" cy="402"/>
              <a:chOff x="803" y="3068"/>
              <a:chExt cx="3970" cy="402"/>
            </a:xfrm>
          </p:grpSpPr>
          <p:grpSp>
            <p:nvGrpSpPr>
              <p:cNvPr id="55350" name="Group 114"/>
              <p:cNvGrpSpPr>
                <a:grpSpLocks/>
              </p:cNvGrpSpPr>
              <p:nvPr/>
            </p:nvGrpSpPr>
            <p:grpSpPr bwMode="auto">
              <a:xfrm>
                <a:off x="868" y="3260"/>
                <a:ext cx="3832" cy="210"/>
                <a:chOff x="868" y="3260"/>
                <a:chExt cx="3832" cy="210"/>
              </a:xfrm>
            </p:grpSpPr>
            <p:sp>
              <p:nvSpPr>
                <p:cNvPr id="55358" name="Rectangle 115"/>
                <p:cNvSpPr>
                  <a:spLocks noChangeArrowheads="1"/>
                </p:cNvSpPr>
                <p:nvPr/>
              </p:nvSpPr>
              <p:spPr bwMode="auto">
                <a:xfrm>
                  <a:off x="872" y="3272"/>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55359" name="Group 116"/>
                <p:cNvGrpSpPr>
                  <a:grpSpLocks/>
                </p:cNvGrpSpPr>
                <p:nvPr/>
              </p:nvGrpSpPr>
              <p:grpSpPr bwMode="auto">
                <a:xfrm>
                  <a:off x="868" y="3260"/>
                  <a:ext cx="3832" cy="210"/>
                  <a:chOff x="868" y="3260"/>
                  <a:chExt cx="3832" cy="210"/>
                </a:xfrm>
              </p:grpSpPr>
              <p:grpSp>
                <p:nvGrpSpPr>
                  <p:cNvPr id="55360" name="Group 117"/>
                  <p:cNvGrpSpPr>
                    <a:grpSpLocks/>
                  </p:cNvGrpSpPr>
                  <p:nvPr/>
                </p:nvGrpSpPr>
                <p:grpSpPr bwMode="auto">
                  <a:xfrm>
                    <a:off x="868" y="3260"/>
                    <a:ext cx="664" cy="210"/>
                    <a:chOff x="868" y="3260"/>
                    <a:chExt cx="664" cy="210"/>
                  </a:xfrm>
                </p:grpSpPr>
                <p:sp>
                  <p:nvSpPr>
                    <p:cNvPr id="55376" name="Rectangle 118"/>
                    <p:cNvSpPr>
                      <a:spLocks noChangeArrowheads="1"/>
                    </p:cNvSpPr>
                    <p:nvPr/>
                  </p:nvSpPr>
                  <p:spPr bwMode="auto">
                    <a:xfrm>
                      <a:off x="868" y="3268"/>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77" name="Rectangle 119"/>
                    <p:cNvSpPr>
                      <a:spLocks noChangeArrowheads="1"/>
                    </p:cNvSpPr>
                    <p:nvPr/>
                  </p:nvSpPr>
                  <p:spPr bwMode="auto">
                    <a:xfrm>
                      <a:off x="1061" y="3260"/>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55361" name="Group 120"/>
                  <p:cNvGrpSpPr>
                    <a:grpSpLocks/>
                  </p:cNvGrpSpPr>
                  <p:nvPr/>
                </p:nvGrpSpPr>
                <p:grpSpPr bwMode="auto">
                  <a:xfrm>
                    <a:off x="1540" y="3260"/>
                    <a:ext cx="616" cy="210"/>
                    <a:chOff x="1540" y="3260"/>
                    <a:chExt cx="616" cy="210"/>
                  </a:xfrm>
                </p:grpSpPr>
                <p:sp>
                  <p:nvSpPr>
                    <p:cNvPr id="55374" name="Rectangle 121"/>
                    <p:cNvSpPr>
                      <a:spLocks noChangeArrowheads="1"/>
                    </p:cNvSpPr>
                    <p:nvPr/>
                  </p:nvSpPr>
                  <p:spPr bwMode="auto">
                    <a:xfrm>
                      <a:off x="1540" y="3268"/>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75" name="Rectangle 122"/>
                    <p:cNvSpPr>
                      <a:spLocks noChangeArrowheads="1"/>
                    </p:cNvSpPr>
                    <p:nvPr/>
                  </p:nvSpPr>
                  <p:spPr bwMode="auto">
                    <a:xfrm>
                      <a:off x="1715" y="3260"/>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55362" name="Group 123"/>
                  <p:cNvGrpSpPr>
                    <a:grpSpLocks/>
                  </p:cNvGrpSpPr>
                  <p:nvPr/>
                </p:nvGrpSpPr>
                <p:grpSpPr bwMode="auto">
                  <a:xfrm>
                    <a:off x="2164" y="3260"/>
                    <a:ext cx="616" cy="210"/>
                    <a:chOff x="2164" y="3260"/>
                    <a:chExt cx="616" cy="210"/>
                  </a:xfrm>
                </p:grpSpPr>
                <p:sp>
                  <p:nvSpPr>
                    <p:cNvPr id="55372" name="Rectangle 124"/>
                    <p:cNvSpPr>
                      <a:spLocks noChangeArrowheads="1"/>
                    </p:cNvSpPr>
                    <p:nvPr/>
                  </p:nvSpPr>
                  <p:spPr bwMode="auto">
                    <a:xfrm>
                      <a:off x="2164" y="3268"/>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73" name="Rectangle 125"/>
                    <p:cNvSpPr>
                      <a:spLocks noChangeArrowheads="1"/>
                    </p:cNvSpPr>
                    <p:nvPr/>
                  </p:nvSpPr>
                  <p:spPr bwMode="auto">
                    <a:xfrm>
                      <a:off x="2339" y="3260"/>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grpSp>
                <p:nvGrpSpPr>
                  <p:cNvPr id="55363" name="Group 126"/>
                  <p:cNvGrpSpPr>
                    <a:grpSpLocks/>
                  </p:cNvGrpSpPr>
                  <p:nvPr/>
                </p:nvGrpSpPr>
                <p:grpSpPr bwMode="auto">
                  <a:xfrm>
                    <a:off x="2788" y="3260"/>
                    <a:ext cx="616" cy="210"/>
                    <a:chOff x="2788" y="3260"/>
                    <a:chExt cx="616" cy="210"/>
                  </a:xfrm>
                </p:grpSpPr>
                <p:sp>
                  <p:nvSpPr>
                    <p:cNvPr id="55370" name="Rectangle 127"/>
                    <p:cNvSpPr>
                      <a:spLocks noChangeArrowheads="1"/>
                    </p:cNvSpPr>
                    <p:nvPr/>
                  </p:nvSpPr>
                  <p:spPr bwMode="auto">
                    <a:xfrm>
                      <a:off x="2788" y="3268"/>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71" name="Rectangle 128"/>
                    <p:cNvSpPr>
                      <a:spLocks noChangeArrowheads="1"/>
                    </p:cNvSpPr>
                    <p:nvPr/>
                  </p:nvSpPr>
                  <p:spPr bwMode="auto">
                    <a:xfrm>
                      <a:off x="2963" y="326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rd</a:t>
                      </a:r>
                    </a:p>
                  </p:txBody>
                </p:sp>
              </p:grpSp>
              <p:grpSp>
                <p:nvGrpSpPr>
                  <p:cNvPr id="55364" name="Group 129"/>
                  <p:cNvGrpSpPr>
                    <a:grpSpLocks/>
                  </p:cNvGrpSpPr>
                  <p:nvPr/>
                </p:nvGrpSpPr>
                <p:grpSpPr bwMode="auto">
                  <a:xfrm>
                    <a:off x="3412" y="3260"/>
                    <a:ext cx="616" cy="210"/>
                    <a:chOff x="3412" y="3260"/>
                    <a:chExt cx="616" cy="210"/>
                  </a:xfrm>
                </p:grpSpPr>
                <p:sp>
                  <p:nvSpPr>
                    <p:cNvPr id="55368" name="Rectangle 130"/>
                    <p:cNvSpPr>
                      <a:spLocks noChangeArrowheads="1"/>
                    </p:cNvSpPr>
                    <p:nvPr/>
                  </p:nvSpPr>
                  <p:spPr bwMode="auto">
                    <a:xfrm>
                      <a:off x="3412" y="3268"/>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69" name="Rectangle 131"/>
                    <p:cNvSpPr>
                      <a:spLocks noChangeArrowheads="1"/>
                    </p:cNvSpPr>
                    <p:nvPr/>
                  </p:nvSpPr>
                  <p:spPr bwMode="auto">
                    <a:xfrm>
                      <a:off x="3491" y="3260"/>
                      <a:ext cx="44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shamt</a:t>
                      </a:r>
                    </a:p>
                  </p:txBody>
                </p:sp>
              </p:grpSp>
              <p:grpSp>
                <p:nvGrpSpPr>
                  <p:cNvPr id="55365" name="Group 132"/>
                  <p:cNvGrpSpPr>
                    <a:grpSpLocks/>
                  </p:cNvGrpSpPr>
                  <p:nvPr/>
                </p:nvGrpSpPr>
                <p:grpSpPr bwMode="auto">
                  <a:xfrm>
                    <a:off x="4036" y="3260"/>
                    <a:ext cx="664" cy="210"/>
                    <a:chOff x="4036" y="3260"/>
                    <a:chExt cx="664" cy="210"/>
                  </a:xfrm>
                </p:grpSpPr>
                <p:sp>
                  <p:nvSpPr>
                    <p:cNvPr id="55366" name="Rectangle 133"/>
                    <p:cNvSpPr>
                      <a:spLocks noChangeArrowheads="1"/>
                    </p:cNvSpPr>
                    <p:nvPr/>
                  </p:nvSpPr>
                  <p:spPr bwMode="auto">
                    <a:xfrm>
                      <a:off x="4036" y="3268"/>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67" name="Rectangle 134"/>
                    <p:cNvSpPr>
                      <a:spLocks noChangeArrowheads="1"/>
                    </p:cNvSpPr>
                    <p:nvPr/>
                  </p:nvSpPr>
                  <p:spPr bwMode="auto">
                    <a:xfrm>
                      <a:off x="4229" y="3260"/>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funct</a:t>
                      </a:r>
                    </a:p>
                  </p:txBody>
                </p:sp>
              </p:grpSp>
            </p:grpSp>
          </p:grpSp>
          <p:sp>
            <p:nvSpPr>
              <p:cNvPr id="55351" name="Rectangle 135"/>
              <p:cNvSpPr>
                <a:spLocks noChangeArrowheads="1"/>
              </p:cNvSpPr>
              <p:nvPr/>
            </p:nvSpPr>
            <p:spPr bwMode="auto">
              <a:xfrm>
                <a:off x="4595" y="306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55352" name="Rectangle 136"/>
              <p:cNvSpPr>
                <a:spLocks noChangeArrowheads="1"/>
              </p:cNvSpPr>
              <p:nvPr/>
            </p:nvSpPr>
            <p:spPr bwMode="auto">
              <a:xfrm>
                <a:off x="3875" y="3068"/>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6</a:t>
                </a:r>
              </a:p>
            </p:txBody>
          </p:sp>
          <p:sp>
            <p:nvSpPr>
              <p:cNvPr id="55353" name="Rectangle 137"/>
              <p:cNvSpPr>
                <a:spLocks noChangeArrowheads="1"/>
              </p:cNvSpPr>
              <p:nvPr/>
            </p:nvSpPr>
            <p:spPr bwMode="auto">
              <a:xfrm>
                <a:off x="3203" y="3068"/>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11</a:t>
                </a:r>
              </a:p>
            </p:txBody>
          </p:sp>
          <p:sp>
            <p:nvSpPr>
              <p:cNvPr id="55354" name="Rectangle 138"/>
              <p:cNvSpPr>
                <a:spLocks noChangeArrowheads="1"/>
              </p:cNvSpPr>
              <p:nvPr/>
            </p:nvSpPr>
            <p:spPr bwMode="auto">
              <a:xfrm>
                <a:off x="2579" y="3068"/>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55355" name="Rectangle 139"/>
              <p:cNvSpPr>
                <a:spLocks noChangeArrowheads="1"/>
              </p:cNvSpPr>
              <p:nvPr/>
            </p:nvSpPr>
            <p:spPr bwMode="auto">
              <a:xfrm>
                <a:off x="1955" y="3068"/>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55356" name="Rectangle 140"/>
              <p:cNvSpPr>
                <a:spLocks noChangeArrowheads="1"/>
              </p:cNvSpPr>
              <p:nvPr/>
            </p:nvSpPr>
            <p:spPr bwMode="auto">
              <a:xfrm>
                <a:off x="1331" y="3068"/>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55357" name="Rectangle 141"/>
              <p:cNvSpPr>
                <a:spLocks noChangeArrowheads="1"/>
              </p:cNvSpPr>
              <p:nvPr/>
            </p:nvSpPr>
            <p:spPr bwMode="auto">
              <a:xfrm>
                <a:off x="803" y="3068"/>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grpSp>
        <p:grpSp>
          <p:nvGrpSpPr>
            <p:cNvPr id="55331" name="Group 142"/>
            <p:cNvGrpSpPr>
              <a:grpSpLocks/>
            </p:cNvGrpSpPr>
            <p:nvPr/>
          </p:nvGrpSpPr>
          <p:grpSpPr bwMode="auto">
            <a:xfrm>
              <a:off x="868" y="3537"/>
              <a:ext cx="3832" cy="221"/>
              <a:chOff x="868" y="3537"/>
              <a:chExt cx="3832" cy="221"/>
            </a:xfrm>
          </p:grpSpPr>
          <p:sp>
            <p:nvSpPr>
              <p:cNvPr id="55338" name="Rectangle 143"/>
              <p:cNvSpPr>
                <a:spLocks noChangeArrowheads="1"/>
              </p:cNvSpPr>
              <p:nvPr/>
            </p:nvSpPr>
            <p:spPr bwMode="auto">
              <a:xfrm>
                <a:off x="872" y="3560"/>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55339" name="Group 144"/>
              <p:cNvGrpSpPr>
                <a:grpSpLocks/>
              </p:cNvGrpSpPr>
              <p:nvPr/>
            </p:nvGrpSpPr>
            <p:grpSpPr bwMode="auto">
              <a:xfrm>
                <a:off x="868" y="3548"/>
                <a:ext cx="664" cy="210"/>
                <a:chOff x="868" y="3548"/>
                <a:chExt cx="664" cy="210"/>
              </a:xfrm>
            </p:grpSpPr>
            <p:sp>
              <p:nvSpPr>
                <p:cNvPr id="55348" name="Rectangle 145"/>
                <p:cNvSpPr>
                  <a:spLocks noChangeArrowheads="1"/>
                </p:cNvSpPr>
                <p:nvPr/>
              </p:nvSpPr>
              <p:spPr bwMode="auto">
                <a:xfrm>
                  <a:off x="868" y="3556"/>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49" name="Rectangle 146"/>
                <p:cNvSpPr>
                  <a:spLocks noChangeArrowheads="1"/>
                </p:cNvSpPr>
                <p:nvPr/>
              </p:nvSpPr>
              <p:spPr bwMode="auto">
                <a:xfrm>
                  <a:off x="1061" y="3548"/>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55340" name="Group 147"/>
              <p:cNvGrpSpPr>
                <a:grpSpLocks/>
              </p:cNvGrpSpPr>
              <p:nvPr/>
            </p:nvGrpSpPr>
            <p:grpSpPr bwMode="auto">
              <a:xfrm>
                <a:off x="1540" y="3548"/>
                <a:ext cx="616" cy="210"/>
                <a:chOff x="1540" y="3548"/>
                <a:chExt cx="616" cy="210"/>
              </a:xfrm>
            </p:grpSpPr>
            <p:sp>
              <p:nvSpPr>
                <p:cNvPr id="55346" name="Rectangle 148"/>
                <p:cNvSpPr>
                  <a:spLocks noChangeArrowheads="1"/>
                </p:cNvSpPr>
                <p:nvPr/>
              </p:nvSpPr>
              <p:spPr bwMode="auto">
                <a:xfrm>
                  <a:off x="1540" y="3556"/>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47" name="Rectangle 149"/>
                <p:cNvSpPr>
                  <a:spLocks noChangeArrowheads="1"/>
                </p:cNvSpPr>
                <p:nvPr/>
              </p:nvSpPr>
              <p:spPr bwMode="auto">
                <a:xfrm>
                  <a:off x="1715" y="3548"/>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55341" name="Group 150"/>
              <p:cNvGrpSpPr>
                <a:grpSpLocks/>
              </p:cNvGrpSpPr>
              <p:nvPr/>
            </p:nvGrpSpPr>
            <p:grpSpPr bwMode="auto">
              <a:xfrm>
                <a:off x="2164" y="3548"/>
                <a:ext cx="616" cy="210"/>
                <a:chOff x="2164" y="3548"/>
                <a:chExt cx="616" cy="210"/>
              </a:xfrm>
            </p:grpSpPr>
            <p:sp>
              <p:nvSpPr>
                <p:cNvPr id="55344" name="Rectangle 151"/>
                <p:cNvSpPr>
                  <a:spLocks noChangeArrowheads="1"/>
                </p:cNvSpPr>
                <p:nvPr/>
              </p:nvSpPr>
              <p:spPr bwMode="auto">
                <a:xfrm>
                  <a:off x="2164" y="3556"/>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45" name="Rectangle 152"/>
                <p:cNvSpPr>
                  <a:spLocks noChangeArrowheads="1"/>
                </p:cNvSpPr>
                <p:nvPr/>
              </p:nvSpPr>
              <p:spPr bwMode="auto">
                <a:xfrm>
                  <a:off x="2339" y="3548"/>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55342" name="Rectangle 153"/>
              <p:cNvSpPr>
                <a:spLocks noChangeArrowheads="1"/>
              </p:cNvSpPr>
              <p:nvPr/>
            </p:nvSpPr>
            <p:spPr bwMode="auto">
              <a:xfrm>
                <a:off x="2788" y="3556"/>
                <a:ext cx="1912"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55343" name="Rectangle 154"/>
              <p:cNvSpPr>
                <a:spLocks noChangeArrowheads="1"/>
              </p:cNvSpPr>
              <p:nvPr/>
            </p:nvSpPr>
            <p:spPr bwMode="auto">
              <a:xfrm>
                <a:off x="3363" y="3537"/>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grpSp>
        <p:sp>
          <p:nvSpPr>
            <p:cNvPr id="55332" name="Rectangle 155"/>
            <p:cNvSpPr>
              <a:spLocks noChangeArrowheads="1"/>
            </p:cNvSpPr>
            <p:nvPr/>
          </p:nvSpPr>
          <p:spPr bwMode="auto">
            <a:xfrm>
              <a:off x="323" y="3260"/>
              <a:ext cx="4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R-type</a:t>
              </a:r>
            </a:p>
          </p:txBody>
        </p:sp>
        <p:sp>
          <p:nvSpPr>
            <p:cNvPr id="55333" name="Rectangle 156"/>
            <p:cNvSpPr>
              <a:spLocks noChangeArrowheads="1"/>
            </p:cNvSpPr>
            <p:nvPr/>
          </p:nvSpPr>
          <p:spPr bwMode="auto">
            <a:xfrm>
              <a:off x="371" y="3548"/>
              <a:ext cx="44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I-type</a:t>
              </a:r>
            </a:p>
          </p:txBody>
        </p:sp>
        <p:sp>
          <p:nvSpPr>
            <p:cNvPr id="55334" name="Rectangle 157"/>
            <p:cNvSpPr>
              <a:spLocks noChangeArrowheads="1"/>
            </p:cNvSpPr>
            <p:nvPr/>
          </p:nvSpPr>
          <p:spPr bwMode="auto">
            <a:xfrm>
              <a:off x="371" y="3836"/>
              <a:ext cx="45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J-type</a:t>
              </a:r>
            </a:p>
          </p:txBody>
        </p:sp>
        <p:sp>
          <p:nvSpPr>
            <p:cNvPr id="55335" name="Rectangle 158"/>
            <p:cNvSpPr>
              <a:spLocks noChangeArrowheads="1"/>
            </p:cNvSpPr>
            <p:nvPr/>
          </p:nvSpPr>
          <p:spPr bwMode="auto">
            <a:xfrm>
              <a:off x="4739" y="3260"/>
              <a:ext cx="5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add, sub</a:t>
              </a:r>
            </a:p>
          </p:txBody>
        </p:sp>
        <p:sp>
          <p:nvSpPr>
            <p:cNvPr id="55336" name="Rectangle 159"/>
            <p:cNvSpPr>
              <a:spLocks noChangeArrowheads="1"/>
            </p:cNvSpPr>
            <p:nvPr/>
          </p:nvSpPr>
          <p:spPr bwMode="auto">
            <a:xfrm>
              <a:off x="4739" y="3548"/>
              <a:ext cx="93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ori, lw, sw, beq</a:t>
              </a:r>
            </a:p>
          </p:txBody>
        </p:sp>
        <p:sp>
          <p:nvSpPr>
            <p:cNvPr id="55337" name="Rectangle 160"/>
            <p:cNvSpPr>
              <a:spLocks noChangeArrowheads="1"/>
            </p:cNvSpPr>
            <p:nvPr/>
          </p:nvSpPr>
          <p:spPr bwMode="auto">
            <a:xfrm>
              <a:off x="4739" y="3836"/>
              <a:ext cx="40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jump</a:t>
              </a:r>
            </a:p>
          </p:txBody>
        </p:sp>
      </p:grpSp>
      <p:sp>
        <p:nvSpPr>
          <p:cNvPr id="55302" name="Rectangle 161"/>
          <p:cNvSpPr>
            <a:spLocks noChangeArrowheads="1"/>
          </p:cNvSpPr>
          <p:nvPr/>
        </p:nvSpPr>
        <p:spPr bwMode="auto">
          <a:xfrm>
            <a:off x="2036763" y="908050"/>
            <a:ext cx="565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func</a:t>
            </a:r>
          </a:p>
        </p:txBody>
      </p:sp>
      <p:sp>
        <p:nvSpPr>
          <p:cNvPr id="55303" name="Rectangle 162"/>
          <p:cNvSpPr>
            <a:spLocks noChangeArrowheads="1"/>
          </p:cNvSpPr>
          <p:nvPr/>
        </p:nvSpPr>
        <p:spPr bwMode="auto">
          <a:xfrm>
            <a:off x="2189163" y="1212850"/>
            <a:ext cx="39528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sp>
        <p:nvSpPr>
          <p:cNvPr id="55304" name="Rectangle 163"/>
          <p:cNvSpPr>
            <a:spLocks noChangeArrowheads="1"/>
          </p:cNvSpPr>
          <p:nvPr/>
        </p:nvSpPr>
        <p:spPr bwMode="auto">
          <a:xfrm>
            <a:off x="2570163" y="1212850"/>
            <a:ext cx="841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00 0000</a:t>
            </a:r>
          </a:p>
        </p:txBody>
      </p:sp>
      <p:sp>
        <p:nvSpPr>
          <p:cNvPr id="55305" name="Rectangle 164"/>
          <p:cNvSpPr>
            <a:spLocks noChangeArrowheads="1"/>
          </p:cNvSpPr>
          <p:nvPr/>
        </p:nvSpPr>
        <p:spPr bwMode="auto">
          <a:xfrm>
            <a:off x="3332163" y="1212850"/>
            <a:ext cx="841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00 0000</a:t>
            </a:r>
          </a:p>
        </p:txBody>
      </p:sp>
      <p:sp>
        <p:nvSpPr>
          <p:cNvPr id="55306" name="Rectangle 165"/>
          <p:cNvSpPr>
            <a:spLocks noChangeArrowheads="1"/>
          </p:cNvSpPr>
          <p:nvPr/>
        </p:nvSpPr>
        <p:spPr bwMode="auto">
          <a:xfrm>
            <a:off x="4094163" y="1212850"/>
            <a:ext cx="841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00 1101</a:t>
            </a:r>
          </a:p>
        </p:txBody>
      </p:sp>
      <p:sp>
        <p:nvSpPr>
          <p:cNvPr id="55307" name="Rectangle 166"/>
          <p:cNvSpPr>
            <a:spLocks noChangeArrowheads="1"/>
          </p:cNvSpPr>
          <p:nvPr/>
        </p:nvSpPr>
        <p:spPr bwMode="auto">
          <a:xfrm>
            <a:off x="4856163" y="1212850"/>
            <a:ext cx="841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10 0011</a:t>
            </a:r>
          </a:p>
        </p:txBody>
      </p:sp>
      <p:sp>
        <p:nvSpPr>
          <p:cNvPr id="55308" name="Rectangle 167"/>
          <p:cNvSpPr>
            <a:spLocks noChangeArrowheads="1"/>
          </p:cNvSpPr>
          <p:nvPr/>
        </p:nvSpPr>
        <p:spPr bwMode="auto">
          <a:xfrm>
            <a:off x="5618163" y="1212850"/>
            <a:ext cx="841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10 1011</a:t>
            </a:r>
          </a:p>
        </p:txBody>
      </p:sp>
      <p:sp>
        <p:nvSpPr>
          <p:cNvPr id="55309" name="Rectangle 168"/>
          <p:cNvSpPr>
            <a:spLocks noChangeArrowheads="1"/>
          </p:cNvSpPr>
          <p:nvPr/>
        </p:nvSpPr>
        <p:spPr bwMode="auto">
          <a:xfrm>
            <a:off x="6380163" y="1212850"/>
            <a:ext cx="841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00 0100</a:t>
            </a:r>
          </a:p>
        </p:txBody>
      </p:sp>
      <p:sp>
        <p:nvSpPr>
          <p:cNvPr id="55310" name="Rectangle 169"/>
          <p:cNvSpPr>
            <a:spLocks noChangeArrowheads="1"/>
          </p:cNvSpPr>
          <p:nvPr/>
        </p:nvSpPr>
        <p:spPr bwMode="auto">
          <a:xfrm>
            <a:off x="7142163" y="1212850"/>
            <a:ext cx="841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00 0010</a:t>
            </a:r>
          </a:p>
        </p:txBody>
      </p:sp>
      <p:sp>
        <p:nvSpPr>
          <p:cNvPr id="55311" name="Line 170"/>
          <p:cNvSpPr>
            <a:spLocks noChangeShapeType="1"/>
          </p:cNvSpPr>
          <p:nvPr/>
        </p:nvSpPr>
        <p:spPr bwMode="auto">
          <a:xfrm flipV="1">
            <a:off x="2590800" y="901700"/>
            <a:ext cx="0" cy="635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2" name="Line 171"/>
          <p:cNvSpPr>
            <a:spLocks noChangeShapeType="1"/>
          </p:cNvSpPr>
          <p:nvPr/>
        </p:nvSpPr>
        <p:spPr bwMode="auto">
          <a:xfrm>
            <a:off x="2603500" y="914400"/>
            <a:ext cx="5308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3" name="Line 172"/>
          <p:cNvSpPr>
            <a:spLocks noChangeShapeType="1"/>
          </p:cNvSpPr>
          <p:nvPr/>
        </p:nvSpPr>
        <p:spPr bwMode="auto">
          <a:xfrm flipV="1">
            <a:off x="3352800" y="901700"/>
            <a:ext cx="0" cy="635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4" name="Line 173"/>
          <p:cNvSpPr>
            <a:spLocks noChangeShapeType="1"/>
          </p:cNvSpPr>
          <p:nvPr/>
        </p:nvSpPr>
        <p:spPr bwMode="auto">
          <a:xfrm flipV="1">
            <a:off x="4114800" y="901700"/>
            <a:ext cx="0" cy="635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5" name="Line 174"/>
          <p:cNvSpPr>
            <a:spLocks noChangeShapeType="1"/>
          </p:cNvSpPr>
          <p:nvPr/>
        </p:nvSpPr>
        <p:spPr bwMode="auto">
          <a:xfrm flipV="1">
            <a:off x="4876800" y="1206500"/>
            <a:ext cx="0" cy="330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6" name="Line 175"/>
          <p:cNvSpPr>
            <a:spLocks noChangeShapeType="1"/>
          </p:cNvSpPr>
          <p:nvPr/>
        </p:nvSpPr>
        <p:spPr bwMode="auto">
          <a:xfrm flipV="1">
            <a:off x="5638800" y="1206500"/>
            <a:ext cx="0" cy="330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7" name="Line 176"/>
          <p:cNvSpPr>
            <a:spLocks noChangeShapeType="1"/>
          </p:cNvSpPr>
          <p:nvPr/>
        </p:nvSpPr>
        <p:spPr bwMode="auto">
          <a:xfrm flipV="1">
            <a:off x="6400800" y="1206500"/>
            <a:ext cx="0" cy="330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8" name="Line 177"/>
          <p:cNvSpPr>
            <a:spLocks noChangeShapeType="1"/>
          </p:cNvSpPr>
          <p:nvPr/>
        </p:nvSpPr>
        <p:spPr bwMode="auto">
          <a:xfrm flipV="1">
            <a:off x="7162800" y="1206500"/>
            <a:ext cx="0" cy="330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9" name="Line 178"/>
          <p:cNvSpPr>
            <a:spLocks noChangeShapeType="1"/>
          </p:cNvSpPr>
          <p:nvPr/>
        </p:nvSpPr>
        <p:spPr bwMode="auto">
          <a:xfrm flipV="1">
            <a:off x="7924800" y="901700"/>
            <a:ext cx="0" cy="635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20" name="Rectangle 179"/>
          <p:cNvSpPr>
            <a:spLocks noChangeArrowheads="1"/>
          </p:cNvSpPr>
          <p:nvPr/>
        </p:nvSpPr>
        <p:spPr bwMode="auto">
          <a:xfrm>
            <a:off x="214313" y="1136650"/>
            <a:ext cx="1179512" cy="3333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600">
                <a:solidFill>
                  <a:schemeClr val="tx1"/>
                </a:solidFill>
                <a:latin typeface="Times" charset="0"/>
              </a:rPr>
              <a:t>Appendix A</a:t>
            </a:r>
          </a:p>
        </p:txBody>
      </p:sp>
      <p:sp>
        <p:nvSpPr>
          <p:cNvPr id="55321" name="Line 180"/>
          <p:cNvSpPr>
            <a:spLocks noChangeShapeType="1"/>
          </p:cNvSpPr>
          <p:nvPr/>
        </p:nvSpPr>
        <p:spPr bwMode="auto">
          <a:xfrm>
            <a:off x="1155700" y="1066800"/>
            <a:ext cx="8890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22" name="Rectangle 181"/>
          <p:cNvSpPr>
            <a:spLocks noChangeArrowheads="1"/>
          </p:cNvSpPr>
          <p:nvPr/>
        </p:nvSpPr>
        <p:spPr bwMode="auto">
          <a:xfrm>
            <a:off x="2570163" y="908050"/>
            <a:ext cx="841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10 0000</a:t>
            </a:r>
          </a:p>
        </p:txBody>
      </p:sp>
      <p:sp>
        <p:nvSpPr>
          <p:cNvPr id="55323" name="Rectangle 182"/>
          <p:cNvSpPr>
            <a:spLocks noChangeArrowheads="1"/>
          </p:cNvSpPr>
          <p:nvPr/>
        </p:nvSpPr>
        <p:spPr bwMode="auto">
          <a:xfrm>
            <a:off x="719138" y="908050"/>
            <a:ext cx="474662" cy="3333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600">
                <a:solidFill>
                  <a:schemeClr val="tx1"/>
                </a:solidFill>
                <a:latin typeface="Times" charset="0"/>
              </a:rPr>
              <a:t>See</a:t>
            </a:r>
          </a:p>
        </p:txBody>
      </p:sp>
      <p:sp>
        <p:nvSpPr>
          <p:cNvPr id="55324" name="Line 183"/>
          <p:cNvSpPr>
            <a:spLocks noChangeShapeType="1"/>
          </p:cNvSpPr>
          <p:nvPr/>
        </p:nvSpPr>
        <p:spPr bwMode="auto">
          <a:xfrm>
            <a:off x="1524000" y="1079500"/>
            <a:ext cx="0" cy="2794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25" name="Line 184"/>
          <p:cNvSpPr>
            <a:spLocks noChangeShapeType="1"/>
          </p:cNvSpPr>
          <p:nvPr/>
        </p:nvSpPr>
        <p:spPr bwMode="auto">
          <a:xfrm>
            <a:off x="1536700" y="1371600"/>
            <a:ext cx="6604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55326" name="Rectangle 185"/>
          <p:cNvSpPr>
            <a:spLocks noChangeArrowheads="1"/>
          </p:cNvSpPr>
          <p:nvPr/>
        </p:nvSpPr>
        <p:spPr bwMode="auto">
          <a:xfrm>
            <a:off x="3332163" y="908050"/>
            <a:ext cx="841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10 0010</a:t>
            </a:r>
          </a:p>
        </p:txBody>
      </p:sp>
      <p:sp>
        <p:nvSpPr>
          <p:cNvPr id="55327" name="Rectangle 186"/>
          <p:cNvSpPr>
            <a:spLocks noChangeArrowheads="1"/>
          </p:cNvSpPr>
          <p:nvPr/>
        </p:nvSpPr>
        <p:spPr bwMode="auto">
          <a:xfrm>
            <a:off x="5084763" y="908050"/>
            <a:ext cx="17557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We Don’t Care :-)</a:t>
            </a:r>
          </a:p>
        </p:txBody>
      </p:sp>
      <p:sp>
        <p:nvSpPr>
          <p:cNvPr id="2691259" name="Oval 187"/>
          <p:cNvSpPr>
            <a:spLocks noChangeArrowheads="1"/>
          </p:cNvSpPr>
          <p:nvPr/>
        </p:nvSpPr>
        <p:spPr bwMode="auto">
          <a:xfrm>
            <a:off x="6934200" y="838200"/>
            <a:ext cx="1219200" cy="3962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691259"/>
                                        </p:tgtEl>
                                        <p:attrNameLst>
                                          <p:attrName>style.visibility</p:attrName>
                                        </p:attrNameLst>
                                      </p:cBhvr>
                                      <p:to>
                                        <p:strVal val="visible"/>
                                      </p:to>
                                    </p:set>
                                    <p:animEffect transition="in" filter="fade">
                                      <p:cBhvr>
                                        <p:cTn id="7" dur="1000"/>
                                        <p:tgtEl>
                                          <p:spTgt spid="2691259"/>
                                        </p:tgtEl>
                                      </p:cBhvr>
                                    </p:animEffect>
                                    <p:anim calcmode="lin" valueType="num">
                                      <p:cBhvr>
                                        <p:cTn id="8" dur="1000" fill="hold"/>
                                        <p:tgtEl>
                                          <p:spTgt spid="2691259"/>
                                        </p:tgtEl>
                                        <p:attrNameLst>
                                          <p:attrName>style.rotation</p:attrName>
                                        </p:attrNameLst>
                                      </p:cBhvr>
                                      <p:tavLst>
                                        <p:tav tm="0">
                                          <p:val>
                                            <p:fltVal val="720"/>
                                          </p:val>
                                        </p:tav>
                                        <p:tav tm="100000">
                                          <p:val>
                                            <p:fltVal val="0"/>
                                          </p:val>
                                        </p:tav>
                                      </p:tavLst>
                                    </p:anim>
                                    <p:anim calcmode="lin" valueType="num">
                                      <p:cBhvr>
                                        <p:cTn id="9" dur="1000" fill="hold"/>
                                        <p:tgtEl>
                                          <p:spTgt spid="2691259"/>
                                        </p:tgtEl>
                                        <p:attrNameLst>
                                          <p:attrName>ppt_h</p:attrName>
                                        </p:attrNameLst>
                                      </p:cBhvr>
                                      <p:tavLst>
                                        <p:tav tm="0">
                                          <p:val>
                                            <p:fltVal val="0"/>
                                          </p:val>
                                        </p:tav>
                                        <p:tav tm="100000">
                                          <p:val>
                                            <p:strVal val="#ppt_h"/>
                                          </p:val>
                                        </p:tav>
                                      </p:tavLst>
                                    </p:anim>
                                    <p:anim calcmode="lin" valueType="num">
                                      <p:cBhvr>
                                        <p:cTn id="10" dur="1000" fill="hold"/>
                                        <p:tgtEl>
                                          <p:spTgt spid="269125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125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762000" y="152400"/>
            <a:ext cx="6969125" cy="474663"/>
          </a:xfrm>
        </p:spPr>
        <p:txBody>
          <a:bodyPr/>
          <a:lstStyle/>
          <a:p>
            <a:r>
              <a:rPr lang="en-US"/>
              <a:t>Boolean Expressions for Controller</a:t>
            </a:r>
          </a:p>
        </p:txBody>
      </p:sp>
      <p:sp>
        <p:nvSpPr>
          <p:cNvPr id="57347" name="Rectangle 3"/>
          <p:cNvSpPr>
            <a:spLocks noChangeArrowheads="1"/>
          </p:cNvSpPr>
          <p:nvPr/>
        </p:nvSpPr>
        <p:spPr bwMode="auto">
          <a:xfrm>
            <a:off x="134938" y="838200"/>
            <a:ext cx="8780462" cy="5721350"/>
          </a:xfrm>
          <a:prstGeom prst="rect">
            <a:avLst/>
          </a:prstGeom>
          <a:noFill/>
          <a:ln w="12700">
            <a:noFill/>
            <a:miter lim="800000"/>
            <a:headEnd/>
            <a:tailEnd/>
          </a:ln>
        </p:spPr>
        <p:txBody>
          <a:bodyPr lIns="90488" tIns="44450" rIns="90488" bIns="44450">
            <a:prstTxWarp prst="textNoShape">
              <a:avLst/>
            </a:prstTxWarp>
            <a:spAutoFit/>
          </a:bodyPr>
          <a:lstStyle/>
          <a:p>
            <a:pPr>
              <a:spcBef>
                <a:spcPct val="50000"/>
              </a:spcBef>
              <a:tabLst>
                <a:tab pos="914400" algn="l"/>
                <a:tab pos="5092700" algn="l"/>
              </a:tabLst>
            </a:pPr>
            <a:r>
              <a:rPr lang="en-US" sz="1800" b="1">
                <a:solidFill>
                  <a:schemeClr val="tx1"/>
                </a:solidFill>
                <a:latin typeface="Times" charset="0"/>
              </a:rPr>
              <a:t>RegDst        =  add + sub</a:t>
            </a:r>
            <a:br>
              <a:rPr lang="en-US" sz="1800" b="1">
                <a:solidFill>
                  <a:schemeClr val="tx1"/>
                </a:solidFill>
                <a:latin typeface="Times" charset="0"/>
              </a:rPr>
            </a:br>
            <a:r>
              <a:rPr lang="en-US" sz="1800" b="1">
                <a:solidFill>
                  <a:schemeClr val="tx1"/>
                </a:solidFill>
                <a:latin typeface="Times" charset="0"/>
              </a:rPr>
              <a:t>ALUSrc	     = ori + lw + sw</a:t>
            </a:r>
            <a:br>
              <a:rPr lang="en-US" sz="1800" b="1">
                <a:solidFill>
                  <a:schemeClr val="tx1"/>
                </a:solidFill>
                <a:latin typeface="Times" charset="0"/>
              </a:rPr>
            </a:br>
            <a:r>
              <a:rPr lang="en-US" sz="1800" b="1">
                <a:solidFill>
                  <a:schemeClr val="tx1"/>
                </a:solidFill>
                <a:latin typeface="Times" charset="0"/>
              </a:rPr>
              <a:t>MemtoReg  = lw</a:t>
            </a:r>
            <a:br>
              <a:rPr lang="en-US" sz="1800" b="1">
                <a:solidFill>
                  <a:schemeClr val="tx1"/>
                </a:solidFill>
                <a:latin typeface="Times" charset="0"/>
              </a:rPr>
            </a:br>
            <a:r>
              <a:rPr lang="en-US" sz="1800" b="1">
                <a:solidFill>
                  <a:schemeClr val="tx1"/>
                </a:solidFill>
                <a:latin typeface="Times" charset="0"/>
              </a:rPr>
              <a:t>RegWrite    = add + sub + ori + lw  </a:t>
            </a:r>
            <a:br>
              <a:rPr lang="en-US" sz="1800" b="1">
                <a:solidFill>
                  <a:schemeClr val="tx1"/>
                </a:solidFill>
                <a:latin typeface="Times" charset="0"/>
              </a:rPr>
            </a:br>
            <a:r>
              <a:rPr lang="en-US" sz="1800" b="1">
                <a:solidFill>
                  <a:schemeClr val="tx1"/>
                </a:solidFill>
                <a:latin typeface="Times" charset="0"/>
              </a:rPr>
              <a:t>MemWrite  = sw</a:t>
            </a:r>
            <a:br>
              <a:rPr lang="en-US" sz="1800" b="1">
                <a:solidFill>
                  <a:schemeClr val="tx1"/>
                </a:solidFill>
                <a:latin typeface="Times" charset="0"/>
              </a:rPr>
            </a:br>
            <a:r>
              <a:rPr lang="en-US" sz="1800" b="1">
                <a:solidFill>
                  <a:schemeClr val="tx1"/>
                </a:solidFill>
                <a:latin typeface="Times" charset="0"/>
              </a:rPr>
              <a:t>nPCsel         = beq</a:t>
            </a:r>
            <a:br>
              <a:rPr lang="en-US" sz="1800" b="1">
                <a:solidFill>
                  <a:schemeClr val="tx1"/>
                </a:solidFill>
                <a:latin typeface="Times" charset="0"/>
              </a:rPr>
            </a:br>
            <a:r>
              <a:rPr lang="en-US" sz="1800" b="1">
                <a:solidFill>
                  <a:schemeClr val="tx1"/>
                </a:solidFill>
                <a:latin typeface="Times" charset="0"/>
              </a:rPr>
              <a:t>Jump           = jump </a:t>
            </a:r>
            <a:br>
              <a:rPr lang="en-US" sz="1800" b="1">
                <a:solidFill>
                  <a:schemeClr val="tx1"/>
                </a:solidFill>
                <a:latin typeface="Times" charset="0"/>
              </a:rPr>
            </a:br>
            <a:r>
              <a:rPr lang="en-US" sz="1800" b="1">
                <a:solidFill>
                  <a:schemeClr val="tx1"/>
                </a:solidFill>
                <a:latin typeface="Times" charset="0"/>
              </a:rPr>
              <a:t>ExtOp          = lw + sw</a:t>
            </a:r>
            <a:br>
              <a:rPr lang="en-US" sz="1800" b="1">
                <a:solidFill>
                  <a:schemeClr val="tx1"/>
                </a:solidFill>
                <a:latin typeface="Times" charset="0"/>
              </a:rPr>
            </a:br>
            <a:r>
              <a:rPr lang="en-US" sz="1800" b="1">
                <a:solidFill>
                  <a:schemeClr val="tx1"/>
                </a:solidFill>
                <a:latin typeface="Times" charset="0"/>
              </a:rPr>
              <a:t>ALUctr[0]   = sub + beq   (assume ALUctr is  00 </a:t>
            </a:r>
            <a:r>
              <a:rPr lang="en-US" sz="1600" b="1">
                <a:solidFill>
                  <a:schemeClr val="tx1"/>
                </a:solidFill>
                <a:latin typeface="Times" charset="0"/>
              </a:rPr>
              <a:t>ADD</a:t>
            </a:r>
            <a:r>
              <a:rPr lang="en-US" sz="1800" b="1">
                <a:solidFill>
                  <a:schemeClr val="tx1"/>
                </a:solidFill>
                <a:latin typeface="Times" charset="0"/>
              </a:rPr>
              <a:t>,  01: </a:t>
            </a:r>
            <a:r>
              <a:rPr lang="en-US" sz="1600" b="1">
                <a:solidFill>
                  <a:schemeClr val="tx1"/>
                </a:solidFill>
                <a:latin typeface="Times" charset="0"/>
              </a:rPr>
              <a:t>SUB</a:t>
            </a:r>
            <a:r>
              <a:rPr lang="en-US" sz="1800" b="1">
                <a:solidFill>
                  <a:schemeClr val="tx1"/>
                </a:solidFill>
                <a:latin typeface="Times" charset="0"/>
              </a:rPr>
              <a:t>,  10: </a:t>
            </a:r>
            <a:r>
              <a:rPr lang="en-US" sz="1600" b="1">
                <a:solidFill>
                  <a:schemeClr val="tx1"/>
                </a:solidFill>
                <a:latin typeface="Times" charset="0"/>
              </a:rPr>
              <a:t>OR</a:t>
            </a:r>
            <a:r>
              <a:rPr lang="en-US" sz="1800" b="1">
                <a:solidFill>
                  <a:schemeClr val="tx1"/>
                </a:solidFill>
                <a:latin typeface="Times" charset="0"/>
              </a:rPr>
              <a:t>)</a:t>
            </a:r>
            <a:br>
              <a:rPr lang="en-US" sz="1800" b="1">
                <a:solidFill>
                  <a:schemeClr val="tx1"/>
                </a:solidFill>
                <a:latin typeface="Times" charset="0"/>
              </a:rPr>
            </a:br>
            <a:r>
              <a:rPr lang="en-US" sz="1800" b="1">
                <a:solidFill>
                  <a:schemeClr val="tx1"/>
                </a:solidFill>
                <a:latin typeface="Times" charset="0"/>
              </a:rPr>
              <a:t>ALUctr[1]   = or</a:t>
            </a:r>
          </a:p>
          <a:p>
            <a:pPr>
              <a:spcBef>
                <a:spcPct val="50000"/>
              </a:spcBef>
              <a:tabLst>
                <a:tab pos="914400" algn="l"/>
                <a:tab pos="5092700" algn="l"/>
              </a:tabLst>
            </a:pPr>
            <a:r>
              <a:rPr lang="en-US" sz="1800" b="1" i="1">
                <a:solidFill>
                  <a:schemeClr val="tx1"/>
                </a:solidFill>
                <a:latin typeface="Times" charset="0"/>
              </a:rPr>
              <a:t>where,</a:t>
            </a:r>
            <a:endParaRPr lang="en-US" sz="1800" b="1">
              <a:solidFill>
                <a:schemeClr val="tx1"/>
              </a:solidFill>
              <a:latin typeface="Times" charset="0"/>
            </a:endParaRPr>
          </a:p>
          <a:p>
            <a:pPr>
              <a:spcBef>
                <a:spcPct val="50000"/>
              </a:spcBef>
              <a:tabLst>
                <a:tab pos="914400" algn="l"/>
                <a:tab pos="5092700" algn="l"/>
              </a:tabLst>
            </a:pPr>
            <a:r>
              <a:rPr lang="en-US" sz="1800" b="1">
                <a:solidFill>
                  <a:schemeClr val="tx1"/>
                </a:solidFill>
                <a:latin typeface="Times" charset="0"/>
              </a:rPr>
              <a:t>rtype = ~op</a:t>
            </a:r>
            <a:r>
              <a:rPr lang="en-US" sz="1800" b="1" baseline="-25000">
                <a:solidFill>
                  <a:schemeClr val="tx1"/>
                </a:solidFill>
                <a:latin typeface="Times" charset="0"/>
              </a:rPr>
              <a:t>5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4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3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2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1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0</a:t>
            </a:r>
            <a:r>
              <a:rPr lang="en-US" sz="1800" b="1">
                <a:solidFill>
                  <a:schemeClr val="tx1"/>
                </a:solidFill>
                <a:latin typeface="Times" charset="0"/>
              </a:rPr>
              <a:t>,  </a:t>
            </a:r>
            <a:br>
              <a:rPr lang="en-US" sz="1800" b="1" baseline="-25000">
                <a:solidFill>
                  <a:schemeClr val="tx1"/>
                </a:solidFill>
                <a:latin typeface="Times" charset="0"/>
              </a:rPr>
            </a:br>
            <a:r>
              <a:rPr lang="en-US" sz="1800" b="1">
                <a:solidFill>
                  <a:schemeClr val="tx1"/>
                </a:solidFill>
                <a:latin typeface="Times" charset="0"/>
              </a:rPr>
              <a:t>ori     = ~op</a:t>
            </a:r>
            <a:r>
              <a:rPr lang="en-US" sz="1800" b="1" baseline="-25000">
                <a:solidFill>
                  <a:schemeClr val="tx1"/>
                </a:solidFill>
                <a:latin typeface="Times" charset="0"/>
              </a:rPr>
              <a:t>5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4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3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2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1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0</a:t>
            </a:r>
            <a:r>
              <a:rPr lang="en-US" sz="1800" b="1">
                <a:solidFill>
                  <a:schemeClr val="tx1"/>
                </a:solidFill>
                <a:latin typeface="Times" charset="0"/>
              </a:rPr>
              <a:t> </a:t>
            </a:r>
            <a:br>
              <a:rPr lang="en-US" sz="1800" b="1">
                <a:solidFill>
                  <a:schemeClr val="tx1"/>
                </a:solidFill>
                <a:latin typeface="Times" charset="0"/>
              </a:rPr>
            </a:br>
            <a:r>
              <a:rPr lang="en-US" sz="1800" b="1">
                <a:solidFill>
                  <a:schemeClr val="tx1"/>
                </a:solidFill>
                <a:latin typeface="Times" charset="0"/>
              </a:rPr>
              <a:t>lw      =   op</a:t>
            </a:r>
            <a:r>
              <a:rPr lang="en-US" sz="1800" b="1" baseline="-25000">
                <a:solidFill>
                  <a:schemeClr val="tx1"/>
                </a:solidFill>
                <a:latin typeface="Times" charset="0"/>
              </a:rPr>
              <a:t>5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4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3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2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1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0</a:t>
            </a:r>
            <a:r>
              <a:rPr lang="en-US" sz="1800" b="1">
                <a:solidFill>
                  <a:schemeClr val="tx1"/>
                </a:solidFill>
                <a:latin typeface="Times" charset="0"/>
              </a:rPr>
              <a:t> </a:t>
            </a:r>
            <a:br>
              <a:rPr lang="en-US" sz="1800" b="1">
                <a:solidFill>
                  <a:schemeClr val="tx1"/>
                </a:solidFill>
                <a:latin typeface="Times" charset="0"/>
              </a:rPr>
            </a:br>
            <a:r>
              <a:rPr lang="en-US" sz="1800" b="1">
                <a:solidFill>
                  <a:schemeClr val="tx1"/>
                </a:solidFill>
                <a:latin typeface="Times" charset="0"/>
              </a:rPr>
              <a:t>sw      =   op</a:t>
            </a:r>
            <a:r>
              <a:rPr lang="en-US" sz="1800" b="1" baseline="-25000">
                <a:solidFill>
                  <a:schemeClr val="tx1"/>
                </a:solidFill>
                <a:latin typeface="Times" charset="0"/>
              </a:rPr>
              <a:t>5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4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3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2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1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0</a:t>
            </a:r>
            <a:br>
              <a:rPr lang="en-US" sz="1800" b="1" baseline="-25000">
                <a:solidFill>
                  <a:schemeClr val="tx1"/>
                </a:solidFill>
                <a:latin typeface="Times" charset="0"/>
              </a:rPr>
            </a:br>
            <a:r>
              <a:rPr lang="en-US" sz="1800" b="1">
                <a:solidFill>
                  <a:schemeClr val="tx1"/>
                </a:solidFill>
                <a:latin typeface="Times" charset="0"/>
              </a:rPr>
              <a:t>beq    = ~op</a:t>
            </a:r>
            <a:r>
              <a:rPr lang="en-US" sz="1800" b="1" baseline="-25000">
                <a:solidFill>
                  <a:schemeClr val="tx1"/>
                </a:solidFill>
                <a:latin typeface="Times" charset="0"/>
              </a:rPr>
              <a:t>5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4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3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2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1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0</a:t>
            </a:r>
            <a:r>
              <a:rPr lang="en-US" sz="1800" b="1">
                <a:solidFill>
                  <a:schemeClr val="tx1"/>
                </a:solidFill>
                <a:latin typeface="Times" charset="0"/>
              </a:rPr>
              <a:t>  </a:t>
            </a:r>
            <a:br>
              <a:rPr lang="en-US" sz="1800" b="1">
                <a:solidFill>
                  <a:schemeClr val="tx1"/>
                </a:solidFill>
                <a:latin typeface="Times" charset="0"/>
              </a:rPr>
            </a:br>
            <a:r>
              <a:rPr lang="en-US" sz="1800" b="1">
                <a:solidFill>
                  <a:schemeClr val="tx1"/>
                </a:solidFill>
                <a:latin typeface="Times" charset="0"/>
              </a:rPr>
              <a:t>jump = ~op</a:t>
            </a:r>
            <a:r>
              <a:rPr lang="en-US" sz="1800" b="1" baseline="-25000">
                <a:solidFill>
                  <a:schemeClr val="tx1"/>
                </a:solidFill>
                <a:latin typeface="Times" charset="0"/>
              </a:rPr>
              <a:t>5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4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3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2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1 </a:t>
            </a:r>
            <a:r>
              <a:rPr lang="en-US" sz="1800" b="1">
                <a:solidFill>
                  <a:schemeClr val="tx1"/>
                </a:solidFill>
                <a:latin typeface="Times" charset="0"/>
                <a:sym typeface="Symbol" charset="2"/>
              </a:rPr>
              <a:t></a:t>
            </a:r>
            <a:r>
              <a:rPr lang="en-US" sz="1800" b="1">
                <a:solidFill>
                  <a:schemeClr val="tx1"/>
                </a:solidFill>
                <a:latin typeface="Times" charset="0"/>
              </a:rPr>
              <a:t> ~op</a:t>
            </a:r>
            <a:r>
              <a:rPr lang="en-US" sz="1800" b="1" baseline="-25000">
                <a:solidFill>
                  <a:schemeClr val="tx1"/>
                </a:solidFill>
                <a:latin typeface="Times" charset="0"/>
              </a:rPr>
              <a:t>0</a:t>
            </a:r>
          </a:p>
          <a:p>
            <a:pPr>
              <a:spcBef>
                <a:spcPct val="50000"/>
              </a:spcBef>
              <a:tabLst>
                <a:tab pos="914400" algn="l"/>
                <a:tab pos="5092700" algn="l"/>
              </a:tabLst>
            </a:pPr>
            <a:r>
              <a:rPr lang="en-US" sz="1800" b="1">
                <a:solidFill>
                  <a:schemeClr val="tx1"/>
                </a:solidFill>
                <a:latin typeface="Times" charset="0"/>
              </a:rPr>
              <a:t>add = rtype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5</a:t>
            </a:r>
            <a:r>
              <a:rPr lang="en-US" sz="1800" b="1">
                <a:solidFill>
                  <a:schemeClr val="tx1"/>
                </a:solidFill>
                <a:latin typeface="Times" charset="0"/>
              </a:rPr>
              <a:t>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4</a:t>
            </a:r>
            <a:r>
              <a:rPr lang="en-US" sz="1800" b="1">
                <a:solidFill>
                  <a:schemeClr val="tx1"/>
                </a:solidFill>
                <a:latin typeface="Times" charset="0"/>
              </a:rPr>
              <a:t>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3</a:t>
            </a:r>
            <a:r>
              <a:rPr lang="en-US" sz="1800" b="1">
                <a:solidFill>
                  <a:schemeClr val="tx1"/>
                </a:solidFill>
                <a:latin typeface="Times" charset="0"/>
              </a:rPr>
              <a:t>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2</a:t>
            </a:r>
            <a:r>
              <a:rPr lang="en-US" sz="1800" b="1">
                <a:solidFill>
                  <a:schemeClr val="tx1"/>
                </a:solidFill>
                <a:latin typeface="Times" charset="0"/>
              </a:rPr>
              <a:t>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1</a:t>
            </a:r>
            <a:r>
              <a:rPr lang="en-US" sz="1800" b="1">
                <a:solidFill>
                  <a:schemeClr val="tx1"/>
                </a:solidFill>
                <a:latin typeface="Times" charset="0"/>
              </a:rPr>
              <a:t>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0</a:t>
            </a:r>
            <a:br>
              <a:rPr lang="en-US" sz="1800" b="1" baseline="-25000">
                <a:solidFill>
                  <a:schemeClr val="tx1"/>
                </a:solidFill>
                <a:latin typeface="Times" charset="0"/>
              </a:rPr>
            </a:br>
            <a:r>
              <a:rPr lang="en-US" sz="1800" b="1">
                <a:solidFill>
                  <a:schemeClr val="tx1"/>
                </a:solidFill>
                <a:latin typeface="Times" charset="0"/>
              </a:rPr>
              <a:t>sub = rtype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5</a:t>
            </a:r>
            <a:r>
              <a:rPr lang="en-US" sz="1800" b="1">
                <a:solidFill>
                  <a:schemeClr val="tx1"/>
                </a:solidFill>
                <a:latin typeface="Times" charset="0"/>
              </a:rPr>
              <a:t>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4</a:t>
            </a:r>
            <a:r>
              <a:rPr lang="en-US" sz="1800" b="1">
                <a:solidFill>
                  <a:schemeClr val="tx1"/>
                </a:solidFill>
                <a:latin typeface="Times" charset="0"/>
              </a:rPr>
              <a:t>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3</a:t>
            </a:r>
            <a:r>
              <a:rPr lang="en-US" sz="1800" b="1">
                <a:solidFill>
                  <a:schemeClr val="tx1"/>
                </a:solidFill>
                <a:latin typeface="Times" charset="0"/>
              </a:rPr>
              <a:t>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2</a:t>
            </a:r>
            <a:r>
              <a:rPr lang="en-US" sz="1800" b="1">
                <a:solidFill>
                  <a:schemeClr val="tx1"/>
                </a:solidFill>
                <a:latin typeface="Times" charset="0"/>
              </a:rPr>
              <a:t>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1</a:t>
            </a:r>
            <a:r>
              <a:rPr lang="en-US" sz="1800" b="1">
                <a:solidFill>
                  <a:schemeClr val="tx1"/>
                </a:solidFill>
                <a:latin typeface="Times" charset="0"/>
              </a:rPr>
              <a:t> </a:t>
            </a:r>
            <a:r>
              <a:rPr lang="en-US" sz="1800" b="1">
                <a:solidFill>
                  <a:schemeClr val="tx1"/>
                </a:solidFill>
                <a:latin typeface="Times" charset="0"/>
                <a:sym typeface="Symbol" charset="2"/>
              </a:rPr>
              <a:t></a:t>
            </a:r>
            <a:r>
              <a:rPr lang="en-US" sz="1800" b="1">
                <a:solidFill>
                  <a:schemeClr val="tx1"/>
                </a:solidFill>
                <a:latin typeface="Times" charset="0"/>
              </a:rPr>
              <a:t> ~func</a:t>
            </a:r>
            <a:r>
              <a:rPr lang="en-US" sz="1800" b="1" baseline="-25000">
                <a:solidFill>
                  <a:schemeClr val="tx1"/>
                </a:solidFill>
                <a:latin typeface="Times" charset="0"/>
              </a:rPr>
              <a:t>0</a:t>
            </a:r>
          </a:p>
        </p:txBody>
      </p:sp>
      <p:sp>
        <p:nvSpPr>
          <p:cNvPr id="57348" name="Text Box 4"/>
          <p:cNvSpPr txBox="1">
            <a:spLocks noChangeArrowheads="1"/>
          </p:cNvSpPr>
          <p:nvPr/>
        </p:nvSpPr>
        <p:spPr bwMode="auto">
          <a:xfrm>
            <a:off x="5791200" y="4038600"/>
            <a:ext cx="2709863" cy="1187450"/>
          </a:xfrm>
          <a:prstGeom prst="rect">
            <a:avLst/>
          </a:prstGeom>
          <a:noFill/>
          <a:ln w="12700">
            <a:noFill/>
            <a:miter lim="800000"/>
            <a:headEnd/>
            <a:tailEnd/>
          </a:ln>
        </p:spPr>
        <p:txBody>
          <a:bodyPr>
            <a:prstTxWarp prst="textNoShape">
              <a:avLst/>
            </a:prstTxWarp>
            <a:spAutoFit/>
          </a:bodyPr>
          <a:lstStyle/>
          <a:p>
            <a:pPr algn="ctr"/>
            <a:r>
              <a:rPr lang="en-US" sz="2400"/>
              <a:t>How do we implement this in gates?</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762000" y="152400"/>
            <a:ext cx="5184775" cy="474663"/>
          </a:xfrm>
        </p:spPr>
        <p:txBody>
          <a:bodyPr/>
          <a:lstStyle/>
          <a:p>
            <a:r>
              <a:rPr lang="en-US"/>
              <a:t>Controller Implementation</a:t>
            </a:r>
          </a:p>
        </p:txBody>
      </p:sp>
      <p:sp>
        <p:nvSpPr>
          <p:cNvPr id="59395" name="Rectangle 3"/>
          <p:cNvSpPr>
            <a:spLocks noChangeArrowheads="1"/>
          </p:cNvSpPr>
          <p:nvPr/>
        </p:nvSpPr>
        <p:spPr bwMode="auto">
          <a:xfrm>
            <a:off x="1143000" y="1981200"/>
            <a:ext cx="2590800" cy="28194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sp>
        <p:nvSpPr>
          <p:cNvPr id="59396" name="Line 4"/>
          <p:cNvSpPr>
            <a:spLocks noChangeShapeType="1"/>
          </p:cNvSpPr>
          <p:nvPr/>
        </p:nvSpPr>
        <p:spPr bwMode="auto">
          <a:xfrm>
            <a:off x="3733800" y="2209800"/>
            <a:ext cx="9144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397" name="Line 5"/>
          <p:cNvSpPr>
            <a:spLocks noChangeShapeType="1"/>
          </p:cNvSpPr>
          <p:nvPr/>
        </p:nvSpPr>
        <p:spPr bwMode="auto">
          <a:xfrm>
            <a:off x="3733800" y="2590800"/>
            <a:ext cx="9144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398" name="Line 6"/>
          <p:cNvSpPr>
            <a:spLocks noChangeShapeType="1"/>
          </p:cNvSpPr>
          <p:nvPr/>
        </p:nvSpPr>
        <p:spPr bwMode="auto">
          <a:xfrm>
            <a:off x="3733800" y="2971800"/>
            <a:ext cx="9144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399" name="Line 7"/>
          <p:cNvSpPr>
            <a:spLocks noChangeShapeType="1"/>
          </p:cNvSpPr>
          <p:nvPr/>
        </p:nvSpPr>
        <p:spPr bwMode="auto">
          <a:xfrm>
            <a:off x="3733800" y="3352800"/>
            <a:ext cx="9144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00" name="Line 8"/>
          <p:cNvSpPr>
            <a:spLocks noChangeShapeType="1"/>
          </p:cNvSpPr>
          <p:nvPr/>
        </p:nvSpPr>
        <p:spPr bwMode="auto">
          <a:xfrm>
            <a:off x="3733800" y="3733800"/>
            <a:ext cx="9144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01" name="Line 9"/>
          <p:cNvSpPr>
            <a:spLocks noChangeShapeType="1"/>
          </p:cNvSpPr>
          <p:nvPr/>
        </p:nvSpPr>
        <p:spPr bwMode="auto">
          <a:xfrm>
            <a:off x="3733800" y="4114800"/>
            <a:ext cx="9144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02" name="Line 10"/>
          <p:cNvSpPr>
            <a:spLocks noChangeShapeType="1"/>
          </p:cNvSpPr>
          <p:nvPr/>
        </p:nvSpPr>
        <p:spPr bwMode="auto">
          <a:xfrm>
            <a:off x="3733800" y="4495800"/>
            <a:ext cx="9144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03" name="Text Box 11"/>
          <p:cNvSpPr txBox="1">
            <a:spLocks noChangeArrowheads="1"/>
          </p:cNvSpPr>
          <p:nvPr/>
        </p:nvSpPr>
        <p:spPr bwMode="auto">
          <a:xfrm>
            <a:off x="3870325" y="1889125"/>
            <a:ext cx="608013" cy="396875"/>
          </a:xfrm>
          <a:prstGeom prst="rect">
            <a:avLst/>
          </a:prstGeom>
          <a:noFill/>
          <a:ln w="12700">
            <a:noFill/>
            <a:miter lim="800000"/>
            <a:headEnd/>
            <a:tailEnd/>
          </a:ln>
        </p:spPr>
        <p:txBody>
          <a:bodyPr wrap="none">
            <a:prstTxWarp prst="textNoShape">
              <a:avLst/>
            </a:prstTxWarp>
            <a:spAutoFit/>
          </a:bodyPr>
          <a:lstStyle/>
          <a:p>
            <a:r>
              <a:rPr lang="en-US" sz="2000">
                <a:solidFill>
                  <a:schemeClr val="tx1"/>
                </a:solidFill>
              </a:rPr>
              <a:t>add</a:t>
            </a:r>
            <a:endParaRPr lang="en-US" sz="2000"/>
          </a:p>
        </p:txBody>
      </p:sp>
      <p:sp>
        <p:nvSpPr>
          <p:cNvPr id="59404" name="Text Box 12"/>
          <p:cNvSpPr txBox="1">
            <a:spLocks noChangeArrowheads="1"/>
          </p:cNvSpPr>
          <p:nvPr/>
        </p:nvSpPr>
        <p:spPr bwMode="auto">
          <a:xfrm>
            <a:off x="3886200" y="2270125"/>
            <a:ext cx="593725" cy="396875"/>
          </a:xfrm>
          <a:prstGeom prst="rect">
            <a:avLst/>
          </a:prstGeom>
          <a:noFill/>
          <a:ln w="12700">
            <a:noFill/>
            <a:miter lim="800000"/>
            <a:headEnd/>
            <a:tailEnd/>
          </a:ln>
        </p:spPr>
        <p:txBody>
          <a:bodyPr wrap="none">
            <a:prstTxWarp prst="textNoShape">
              <a:avLst/>
            </a:prstTxWarp>
            <a:spAutoFit/>
          </a:bodyPr>
          <a:lstStyle/>
          <a:p>
            <a:r>
              <a:rPr lang="en-US" sz="2000">
                <a:solidFill>
                  <a:schemeClr val="tx1"/>
                </a:solidFill>
              </a:rPr>
              <a:t>sub</a:t>
            </a:r>
            <a:endParaRPr lang="en-US" sz="2000"/>
          </a:p>
        </p:txBody>
      </p:sp>
      <p:sp>
        <p:nvSpPr>
          <p:cNvPr id="59405" name="Text Box 13"/>
          <p:cNvSpPr txBox="1">
            <a:spLocks noChangeArrowheads="1"/>
          </p:cNvSpPr>
          <p:nvPr/>
        </p:nvSpPr>
        <p:spPr bwMode="auto">
          <a:xfrm>
            <a:off x="3886200" y="2651125"/>
            <a:ext cx="466725" cy="396875"/>
          </a:xfrm>
          <a:prstGeom prst="rect">
            <a:avLst/>
          </a:prstGeom>
          <a:noFill/>
          <a:ln w="12700">
            <a:noFill/>
            <a:miter lim="800000"/>
            <a:headEnd/>
            <a:tailEnd/>
          </a:ln>
        </p:spPr>
        <p:txBody>
          <a:bodyPr wrap="none">
            <a:prstTxWarp prst="textNoShape">
              <a:avLst/>
            </a:prstTxWarp>
            <a:spAutoFit/>
          </a:bodyPr>
          <a:lstStyle/>
          <a:p>
            <a:r>
              <a:rPr lang="en-US" sz="2000">
                <a:solidFill>
                  <a:schemeClr val="tx1"/>
                </a:solidFill>
              </a:rPr>
              <a:t>ori</a:t>
            </a:r>
            <a:endParaRPr lang="en-US" sz="2000"/>
          </a:p>
        </p:txBody>
      </p:sp>
      <p:sp>
        <p:nvSpPr>
          <p:cNvPr id="59406" name="Text Box 14"/>
          <p:cNvSpPr txBox="1">
            <a:spLocks noChangeArrowheads="1"/>
          </p:cNvSpPr>
          <p:nvPr/>
        </p:nvSpPr>
        <p:spPr bwMode="auto">
          <a:xfrm>
            <a:off x="3886200" y="3032125"/>
            <a:ext cx="423863" cy="396875"/>
          </a:xfrm>
          <a:prstGeom prst="rect">
            <a:avLst/>
          </a:prstGeom>
          <a:noFill/>
          <a:ln w="12700">
            <a:noFill/>
            <a:miter lim="800000"/>
            <a:headEnd/>
            <a:tailEnd/>
          </a:ln>
        </p:spPr>
        <p:txBody>
          <a:bodyPr wrap="none">
            <a:prstTxWarp prst="textNoShape">
              <a:avLst/>
            </a:prstTxWarp>
            <a:spAutoFit/>
          </a:bodyPr>
          <a:lstStyle/>
          <a:p>
            <a:r>
              <a:rPr lang="en-US" sz="2000">
                <a:solidFill>
                  <a:schemeClr val="tx1"/>
                </a:solidFill>
              </a:rPr>
              <a:t>lw</a:t>
            </a:r>
            <a:endParaRPr lang="en-US" sz="2000"/>
          </a:p>
        </p:txBody>
      </p:sp>
      <p:sp>
        <p:nvSpPr>
          <p:cNvPr id="59407" name="Text Box 15"/>
          <p:cNvSpPr txBox="1">
            <a:spLocks noChangeArrowheads="1"/>
          </p:cNvSpPr>
          <p:nvPr/>
        </p:nvSpPr>
        <p:spPr bwMode="auto">
          <a:xfrm>
            <a:off x="3886200" y="3413125"/>
            <a:ext cx="495300" cy="396875"/>
          </a:xfrm>
          <a:prstGeom prst="rect">
            <a:avLst/>
          </a:prstGeom>
          <a:noFill/>
          <a:ln w="12700">
            <a:noFill/>
            <a:miter lim="800000"/>
            <a:headEnd/>
            <a:tailEnd/>
          </a:ln>
        </p:spPr>
        <p:txBody>
          <a:bodyPr wrap="none">
            <a:prstTxWarp prst="textNoShape">
              <a:avLst/>
            </a:prstTxWarp>
            <a:spAutoFit/>
          </a:bodyPr>
          <a:lstStyle/>
          <a:p>
            <a:r>
              <a:rPr lang="en-US" sz="2000">
                <a:solidFill>
                  <a:schemeClr val="tx1"/>
                </a:solidFill>
              </a:rPr>
              <a:t>sw</a:t>
            </a:r>
            <a:endParaRPr lang="en-US" sz="2000"/>
          </a:p>
        </p:txBody>
      </p:sp>
      <p:sp>
        <p:nvSpPr>
          <p:cNvPr id="59408" name="Text Box 16"/>
          <p:cNvSpPr txBox="1">
            <a:spLocks noChangeArrowheads="1"/>
          </p:cNvSpPr>
          <p:nvPr/>
        </p:nvSpPr>
        <p:spPr bwMode="auto">
          <a:xfrm>
            <a:off x="3886200" y="3794125"/>
            <a:ext cx="608013" cy="396875"/>
          </a:xfrm>
          <a:prstGeom prst="rect">
            <a:avLst/>
          </a:prstGeom>
          <a:noFill/>
          <a:ln w="12700">
            <a:noFill/>
            <a:miter lim="800000"/>
            <a:headEnd/>
            <a:tailEnd/>
          </a:ln>
        </p:spPr>
        <p:txBody>
          <a:bodyPr wrap="none">
            <a:prstTxWarp prst="textNoShape">
              <a:avLst/>
            </a:prstTxWarp>
            <a:spAutoFit/>
          </a:bodyPr>
          <a:lstStyle/>
          <a:p>
            <a:r>
              <a:rPr lang="en-US" sz="2000">
                <a:solidFill>
                  <a:schemeClr val="tx1"/>
                </a:solidFill>
              </a:rPr>
              <a:t>beq</a:t>
            </a:r>
            <a:endParaRPr lang="en-US" sz="2000"/>
          </a:p>
        </p:txBody>
      </p:sp>
      <p:sp>
        <p:nvSpPr>
          <p:cNvPr id="59409" name="Text Box 17"/>
          <p:cNvSpPr txBox="1">
            <a:spLocks noChangeArrowheads="1"/>
          </p:cNvSpPr>
          <p:nvPr/>
        </p:nvSpPr>
        <p:spPr bwMode="auto">
          <a:xfrm>
            <a:off x="3886200" y="4175125"/>
            <a:ext cx="735013" cy="396875"/>
          </a:xfrm>
          <a:prstGeom prst="rect">
            <a:avLst/>
          </a:prstGeom>
          <a:noFill/>
          <a:ln w="12700">
            <a:noFill/>
            <a:miter lim="800000"/>
            <a:headEnd/>
            <a:tailEnd/>
          </a:ln>
        </p:spPr>
        <p:txBody>
          <a:bodyPr wrap="none">
            <a:prstTxWarp prst="textNoShape">
              <a:avLst/>
            </a:prstTxWarp>
            <a:spAutoFit/>
          </a:bodyPr>
          <a:lstStyle/>
          <a:p>
            <a:r>
              <a:rPr lang="en-US" sz="2000">
                <a:solidFill>
                  <a:schemeClr val="tx1"/>
                </a:solidFill>
              </a:rPr>
              <a:t>jump</a:t>
            </a:r>
            <a:endParaRPr lang="en-US" sz="2000"/>
          </a:p>
        </p:txBody>
      </p:sp>
      <p:sp>
        <p:nvSpPr>
          <p:cNvPr id="59410" name="Rectangle 18"/>
          <p:cNvSpPr>
            <a:spLocks noChangeArrowheads="1"/>
          </p:cNvSpPr>
          <p:nvPr/>
        </p:nvSpPr>
        <p:spPr bwMode="auto">
          <a:xfrm>
            <a:off x="4648200" y="1828800"/>
            <a:ext cx="2057400" cy="3048000"/>
          </a:xfrm>
          <a:prstGeom prst="rect">
            <a:avLst/>
          </a:prstGeom>
          <a:noFill/>
          <a:ln w="38100">
            <a:solidFill>
              <a:schemeClr val="tx1"/>
            </a:solidFill>
            <a:miter lim="800000"/>
            <a:headEnd/>
            <a:tailEnd/>
          </a:ln>
        </p:spPr>
        <p:txBody>
          <a:bodyPr wrap="none" anchor="ctr">
            <a:prstTxWarp prst="textNoShape">
              <a:avLst/>
            </a:prstTxWarp>
          </a:bodyPr>
          <a:lstStyle/>
          <a:p>
            <a:pPr algn="ctr"/>
            <a:endParaRPr lang="en-US" sz="2000">
              <a:solidFill>
                <a:schemeClr val="tx1"/>
              </a:solidFill>
            </a:endParaRPr>
          </a:p>
        </p:txBody>
      </p:sp>
      <p:sp>
        <p:nvSpPr>
          <p:cNvPr id="59411" name="Text Box 19"/>
          <p:cNvSpPr txBox="1">
            <a:spLocks noChangeArrowheads="1"/>
          </p:cNvSpPr>
          <p:nvPr/>
        </p:nvSpPr>
        <p:spPr bwMode="auto">
          <a:xfrm>
            <a:off x="7162800" y="1766888"/>
            <a:ext cx="946150" cy="366712"/>
          </a:xfrm>
          <a:prstGeom prst="rect">
            <a:avLst/>
          </a:prstGeom>
          <a:noFill/>
          <a:ln w="12700">
            <a:noFill/>
            <a:miter lim="800000"/>
            <a:headEnd/>
            <a:tailEnd/>
          </a:ln>
        </p:spPr>
        <p:txBody>
          <a:bodyPr wrap="none">
            <a:prstTxWarp prst="textNoShape">
              <a:avLst/>
            </a:prstTxWarp>
            <a:spAutoFit/>
          </a:bodyPr>
          <a:lstStyle/>
          <a:p>
            <a:r>
              <a:rPr lang="en-US" sz="1800">
                <a:solidFill>
                  <a:schemeClr val="tx1"/>
                </a:solidFill>
              </a:rPr>
              <a:t>RegDst</a:t>
            </a:r>
            <a:endParaRPr lang="en-US" sz="2000"/>
          </a:p>
        </p:txBody>
      </p:sp>
      <p:sp>
        <p:nvSpPr>
          <p:cNvPr id="59412" name="Line 20"/>
          <p:cNvSpPr>
            <a:spLocks noChangeShapeType="1"/>
          </p:cNvSpPr>
          <p:nvPr/>
        </p:nvSpPr>
        <p:spPr bwMode="auto">
          <a:xfrm>
            <a:off x="6705600" y="2286000"/>
            <a:ext cx="4572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13" name="Line 21"/>
          <p:cNvSpPr>
            <a:spLocks noChangeShapeType="1"/>
          </p:cNvSpPr>
          <p:nvPr/>
        </p:nvSpPr>
        <p:spPr bwMode="auto">
          <a:xfrm>
            <a:off x="6705600" y="2590800"/>
            <a:ext cx="4572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14" name="Line 22"/>
          <p:cNvSpPr>
            <a:spLocks noChangeShapeType="1"/>
          </p:cNvSpPr>
          <p:nvPr/>
        </p:nvSpPr>
        <p:spPr bwMode="auto">
          <a:xfrm>
            <a:off x="6705600" y="2895600"/>
            <a:ext cx="4572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15" name="Line 23"/>
          <p:cNvSpPr>
            <a:spLocks noChangeShapeType="1"/>
          </p:cNvSpPr>
          <p:nvPr/>
        </p:nvSpPr>
        <p:spPr bwMode="auto">
          <a:xfrm>
            <a:off x="6705600" y="3200400"/>
            <a:ext cx="4572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16" name="Line 24"/>
          <p:cNvSpPr>
            <a:spLocks noChangeShapeType="1"/>
          </p:cNvSpPr>
          <p:nvPr/>
        </p:nvSpPr>
        <p:spPr bwMode="auto">
          <a:xfrm>
            <a:off x="6705600" y="3505200"/>
            <a:ext cx="4572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17" name="Line 25"/>
          <p:cNvSpPr>
            <a:spLocks noChangeShapeType="1"/>
          </p:cNvSpPr>
          <p:nvPr/>
        </p:nvSpPr>
        <p:spPr bwMode="auto">
          <a:xfrm>
            <a:off x="6705600" y="3810000"/>
            <a:ext cx="4572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18" name="Line 26"/>
          <p:cNvSpPr>
            <a:spLocks noChangeShapeType="1"/>
          </p:cNvSpPr>
          <p:nvPr/>
        </p:nvSpPr>
        <p:spPr bwMode="auto">
          <a:xfrm>
            <a:off x="6705600" y="4114800"/>
            <a:ext cx="4572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19" name="Line 27"/>
          <p:cNvSpPr>
            <a:spLocks noChangeShapeType="1"/>
          </p:cNvSpPr>
          <p:nvPr/>
        </p:nvSpPr>
        <p:spPr bwMode="auto">
          <a:xfrm>
            <a:off x="6705600" y="4419600"/>
            <a:ext cx="4572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20" name="Line 28"/>
          <p:cNvSpPr>
            <a:spLocks noChangeShapeType="1"/>
          </p:cNvSpPr>
          <p:nvPr/>
        </p:nvSpPr>
        <p:spPr bwMode="auto">
          <a:xfrm>
            <a:off x="6705600" y="4724400"/>
            <a:ext cx="4572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21" name="Line 29"/>
          <p:cNvSpPr>
            <a:spLocks noChangeShapeType="1"/>
          </p:cNvSpPr>
          <p:nvPr/>
        </p:nvSpPr>
        <p:spPr bwMode="auto">
          <a:xfrm>
            <a:off x="6705600" y="1981200"/>
            <a:ext cx="4572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22" name="Text Box 30"/>
          <p:cNvSpPr txBox="1">
            <a:spLocks noChangeArrowheads="1"/>
          </p:cNvSpPr>
          <p:nvPr/>
        </p:nvSpPr>
        <p:spPr bwMode="auto">
          <a:xfrm>
            <a:off x="7162800" y="2071688"/>
            <a:ext cx="971550" cy="366712"/>
          </a:xfrm>
          <a:prstGeom prst="rect">
            <a:avLst/>
          </a:prstGeom>
          <a:noFill/>
          <a:ln w="12700">
            <a:noFill/>
            <a:miter lim="800000"/>
            <a:headEnd/>
            <a:tailEnd/>
          </a:ln>
        </p:spPr>
        <p:txBody>
          <a:bodyPr wrap="none">
            <a:prstTxWarp prst="textNoShape">
              <a:avLst/>
            </a:prstTxWarp>
            <a:spAutoFit/>
          </a:bodyPr>
          <a:lstStyle/>
          <a:p>
            <a:r>
              <a:rPr lang="en-US" sz="1800">
                <a:solidFill>
                  <a:schemeClr val="tx1"/>
                </a:solidFill>
              </a:rPr>
              <a:t>ALUSrc</a:t>
            </a:r>
            <a:endParaRPr lang="en-US" sz="2000"/>
          </a:p>
        </p:txBody>
      </p:sp>
      <p:sp>
        <p:nvSpPr>
          <p:cNvPr id="59423" name="Text Box 31"/>
          <p:cNvSpPr txBox="1">
            <a:spLocks noChangeArrowheads="1"/>
          </p:cNvSpPr>
          <p:nvPr/>
        </p:nvSpPr>
        <p:spPr bwMode="auto">
          <a:xfrm>
            <a:off x="7162800" y="2376488"/>
            <a:ext cx="1301750" cy="366712"/>
          </a:xfrm>
          <a:prstGeom prst="rect">
            <a:avLst/>
          </a:prstGeom>
          <a:noFill/>
          <a:ln w="12700">
            <a:noFill/>
            <a:miter lim="800000"/>
            <a:headEnd/>
            <a:tailEnd/>
          </a:ln>
        </p:spPr>
        <p:txBody>
          <a:bodyPr wrap="none">
            <a:prstTxWarp prst="textNoShape">
              <a:avLst/>
            </a:prstTxWarp>
            <a:spAutoFit/>
          </a:bodyPr>
          <a:lstStyle/>
          <a:p>
            <a:r>
              <a:rPr lang="en-US" sz="1800">
                <a:solidFill>
                  <a:schemeClr val="tx1"/>
                </a:solidFill>
              </a:rPr>
              <a:t>MemtoReg</a:t>
            </a:r>
            <a:endParaRPr lang="en-US" sz="2000"/>
          </a:p>
        </p:txBody>
      </p:sp>
      <p:sp>
        <p:nvSpPr>
          <p:cNvPr id="59424" name="Text Box 32"/>
          <p:cNvSpPr txBox="1">
            <a:spLocks noChangeArrowheads="1"/>
          </p:cNvSpPr>
          <p:nvPr/>
        </p:nvSpPr>
        <p:spPr bwMode="auto">
          <a:xfrm>
            <a:off x="7162800" y="2681288"/>
            <a:ext cx="1136650" cy="366712"/>
          </a:xfrm>
          <a:prstGeom prst="rect">
            <a:avLst/>
          </a:prstGeom>
          <a:noFill/>
          <a:ln w="12700">
            <a:noFill/>
            <a:miter lim="800000"/>
            <a:headEnd/>
            <a:tailEnd/>
          </a:ln>
        </p:spPr>
        <p:txBody>
          <a:bodyPr wrap="none">
            <a:prstTxWarp prst="textNoShape">
              <a:avLst/>
            </a:prstTxWarp>
            <a:spAutoFit/>
          </a:bodyPr>
          <a:lstStyle/>
          <a:p>
            <a:r>
              <a:rPr lang="en-US" sz="1800">
                <a:solidFill>
                  <a:schemeClr val="tx1"/>
                </a:solidFill>
              </a:rPr>
              <a:t>RegWrite</a:t>
            </a:r>
            <a:endParaRPr lang="en-US" sz="2000"/>
          </a:p>
        </p:txBody>
      </p:sp>
      <p:sp>
        <p:nvSpPr>
          <p:cNvPr id="59425" name="Text Box 33"/>
          <p:cNvSpPr txBox="1">
            <a:spLocks noChangeArrowheads="1"/>
          </p:cNvSpPr>
          <p:nvPr/>
        </p:nvSpPr>
        <p:spPr bwMode="auto">
          <a:xfrm>
            <a:off x="7162800" y="2986088"/>
            <a:ext cx="1225550" cy="366712"/>
          </a:xfrm>
          <a:prstGeom prst="rect">
            <a:avLst/>
          </a:prstGeom>
          <a:noFill/>
          <a:ln w="12700">
            <a:noFill/>
            <a:miter lim="800000"/>
            <a:headEnd/>
            <a:tailEnd/>
          </a:ln>
        </p:spPr>
        <p:txBody>
          <a:bodyPr wrap="none">
            <a:prstTxWarp prst="textNoShape">
              <a:avLst/>
            </a:prstTxWarp>
            <a:spAutoFit/>
          </a:bodyPr>
          <a:lstStyle/>
          <a:p>
            <a:r>
              <a:rPr lang="en-US" sz="1800">
                <a:solidFill>
                  <a:schemeClr val="tx1"/>
                </a:solidFill>
              </a:rPr>
              <a:t>MemWrite</a:t>
            </a:r>
            <a:endParaRPr lang="en-US" sz="2000"/>
          </a:p>
        </p:txBody>
      </p:sp>
      <p:sp>
        <p:nvSpPr>
          <p:cNvPr id="59426" name="Text Box 34"/>
          <p:cNvSpPr txBox="1">
            <a:spLocks noChangeArrowheads="1"/>
          </p:cNvSpPr>
          <p:nvPr/>
        </p:nvSpPr>
        <p:spPr bwMode="auto">
          <a:xfrm>
            <a:off x="7162800" y="3290888"/>
            <a:ext cx="920750" cy="366712"/>
          </a:xfrm>
          <a:prstGeom prst="rect">
            <a:avLst/>
          </a:prstGeom>
          <a:noFill/>
          <a:ln w="12700">
            <a:noFill/>
            <a:miter lim="800000"/>
            <a:headEnd/>
            <a:tailEnd/>
          </a:ln>
        </p:spPr>
        <p:txBody>
          <a:bodyPr wrap="none">
            <a:prstTxWarp prst="textNoShape">
              <a:avLst/>
            </a:prstTxWarp>
            <a:spAutoFit/>
          </a:bodyPr>
          <a:lstStyle/>
          <a:p>
            <a:r>
              <a:rPr lang="en-US" sz="1800">
                <a:solidFill>
                  <a:schemeClr val="tx1"/>
                </a:solidFill>
              </a:rPr>
              <a:t>nPCsel</a:t>
            </a:r>
            <a:endParaRPr lang="en-US" sz="2000"/>
          </a:p>
        </p:txBody>
      </p:sp>
      <p:sp>
        <p:nvSpPr>
          <p:cNvPr id="59427" name="Text Box 35"/>
          <p:cNvSpPr txBox="1">
            <a:spLocks noChangeArrowheads="1"/>
          </p:cNvSpPr>
          <p:nvPr/>
        </p:nvSpPr>
        <p:spPr bwMode="auto">
          <a:xfrm>
            <a:off x="7162800" y="3595688"/>
            <a:ext cx="742950" cy="366712"/>
          </a:xfrm>
          <a:prstGeom prst="rect">
            <a:avLst/>
          </a:prstGeom>
          <a:noFill/>
          <a:ln w="12700">
            <a:noFill/>
            <a:miter lim="800000"/>
            <a:headEnd/>
            <a:tailEnd/>
          </a:ln>
        </p:spPr>
        <p:txBody>
          <a:bodyPr wrap="none">
            <a:prstTxWarp prst="textNoShape">
              <a:avLst/>
            </a:prstTxWarp>
            <a:spAutoFit/>
          </a:bodyPr>
          <a:lstStyle/>
          <a:p>
            <a:r>
              <a:rPr lang="en-US" sz="1800">
                <a:solidFill>
                  <a:schemeClr val="tx1"/>
                </a:solidFill>
              </a:rPr>
              <a:t>Jump</a:t>
            </a:r>
            <a:endParaRPr lang="en-US" sz="2000"/>
          </a:p>
        </p:txBody>
      </p:sp>
      <p:sp>
        <p:nvSpPr>
          <p:cNvPr id="59428" name="Text Box 36"/>
          <p:cNvSpPr txBox="1">
            <a:spLocks noChangeArrowheads="1"/>
          </p:cNvSpPr>
          <p:nvPr/>
        </p:nvSpPr>
        <p:spPr bwMode="auto">
          <a:xfrm>
            <a:off x="7162800" y="3900488"/>
            <a:ext cx="819150" cy="366712"/>
          </a:xfrm>
          <a:prstGeom prst="rect">
            <a:avLst/>
          </a:prstGeom>
          <a:noFill/>
          <a:ln w="12700">
            <a:noFill/>
            <a:miter lim="800000"/>
            <a:headEnd/>
            <a:tailEnd/>
          </a:ln>
        </p:spPr>
        <p:txBody>
          <a:bodyPr wrap="none">
            <a:prstTxWarp prst="textNoShape">
              <a:avLst/>
            </a:prstTxWarp>
            <a:spAutoFit/>
          </a:bodyPr>
          <a:lstStyle/>
          <a:p>
            <a:r>
              <a:rPr lang="en-US" sz="1800">
                <a:solidFill>
                  <a:schemeClr val="tx1"/>
                </a:solidFill>
              </a:rPr>
              <a:t>ExtOp</a:t>
            </a:r>
            <a:endParaRPr lang="en-US" sz="2000"/>
          </a:p>
        </p:txBody>
      </p:sp>
      <p:sp>
        <p:nvSpPr>
          <p:cNvPr id="59429" name="Text Box 37"/>
          <p:cNvSpPr txBox="1">
            <a:spLocks noChangeArrowheads="1"/>
          </p:cNvSpPr>
          <p:nvPr/>
        </p:nvSpPr>
        <p:spPr bwMode="auto">
          <a:xfrm>
            <a:off x="7162800" y="4205288"/>
            <a:ext cx="1136650" cy="366712"/>
          </a:xfrm>
          <a:prstGeom prst="rect">
            <a:avLst/>
          </a:prstGeom>
          <a:noFill/>
          <a:ln w="12700">
            <a:noFill/>
            <a:miter lim="800000"/>
            <a:headEnd/>
            <a:tailEnd/>
          </a:ln>
        </p:spPr>
        <p:txBody>
          <a:bodyPr wrap="none">
            <a:prstTxWarp prst="textNoShape">
              <a:avLst/>
            </a:prstTxWarp>
            <a:spAutoFit/>
          </a:bodyPr>
          <a:lstStyle/>
          <a:p>
            <a:r>
              <a:rPr lang="en-US" sz="1800">
                <a:solidFill>
                  <a:schemeClr val="tx1"/>
                </a:solidFill>
              </a:rPr>
              <a:t>ALUctr[0]</a:t>
            </a:r>
            <a:endParaRPr lang="en-US" sz="2000"/>
          </a:p>
        </p:txBody>
      </p:sp>
      <p:sp>
        <p:nvSpPr>
          <p:cNvPr id="59430" name="Text Box 38"/>
          <p:cNvSpPr txBox="1">
            <a:spLocks noChangeArrowheads="1"/>
          </p:cNvSpPr>
          <p:nvPr/>
        </p:nvSpPr>
        <p:spPr bwMode="auto">
          <a:xfrm>
            <a:off x="7162800" y="4510088"/>
            <a:ext cx="1136650" cy="366712"/>
          </a:xfrm>
          <a:prstGeom prst="rect">
            <a:avLst/>
          </a:prstGeom>
          <a:noFill/>
          <a:ln w="12700">
            <a:noFill/>
            <a:miter lim="800000"/>
            <a:headEnd/>
            <a:tailEnd/>
          </a:ln>
        </p:spPr>
        <p:txBody>
          <a:bodyPr wrap="none">
            <a:prstTxWarp prst="textNoShape">
              <a:avLst/>
            </a:prstTxWarp>
            <a:spAutoFit/>
          </a:bodyPr>
          <a:lstStyle/>
          <a:p>
            <a:r>
              <a:rPr lang="en-US" sz="1800">
                <a:solidFill>
                  <a:schemeClr val="tx1"/>
                </a:solidFill>
              </a:rPr>
              <a:t>ALUctr[1]</a:t>
            </a:r>
            <a:endParaRPr lang="en-US" sz="2000"/>
          </a:p>
        </p:txBody>
      </p:sp>
      <p:sp>
        <p:nvSpPr>
          <p:cNvPr id="59431" name="Text Box 39"/>
          <p:cNvSpPr txBox="1">
            <a:spLocks noChangeArrowheads="1"/>
          </p:cNvSpPr>
          <p:nvPr/>
        </p:nvSpPr>
        <p:spPr bwMode="auto">
          <a:xfrm>
            <a:off x="1427163" y="2986088"/>
            <a:ext cx="2001837" cy="519112"/>
          </a:xfrm>
          <a:prstGeom prst="rect">
            <a:avLst/>
          </a:prstGeom>
          <a:noFill/>
          <a:ln w="12700">
            <a:noFill/>
            <a:miter lim="800000"/>
            <a:headEnd/>
            <a:tailEnd/>
          </a:ln>
        </p:spPr>
        <p:txBody>
          <a:bodyPr wrap="none">
            <a:prstTxWarp prst="textNoShape">
              <a:avLst/>
            </a:prstTxWarp>
            <a:spAutoFit/>
          </a:bodyPr>
          <a:lstStyle/>
          <a:p>
            <a:r>
              <a:rPr lang="en-US" sz="2800">
                <a:solidFill>
                  <a:schemeClr val="tx1"/>
                </a:solidFill>
              </a:rPr>
              <a:t>“AND” logic</a:t>
            </a:r>
            <a:endParaRPr lang="en-US" sz="2000"/>
          </a:p>
        </p:txBody>
      </p:sp>
      <p:sp>
        <p:nvSpPr>
          <p:cNvPr id="59432" name="Text Box 40"/>
          <p:cNvSpPr txBox="1">
            <a:spLocks noChangeArrowheads="1"/>
          </p:cNvSpPr>
          <p:nvPr/>
        </p:nvSpPr>
        <p:spPr bwMode="auto">
          <a:xfrm>
            <a:off x="4768850" y="2971800"/>
            <a:ext cx="1784350" cy="519113"/>
          </a:xfrm>
          <a:prstGeom prst="rect">
            <a:avLst/>
          </a:prstGeom>
          <a:noFill/>
          <a:ln w="12700">
            <a:noFill/>
            <a:miter lim="800000"/>
            <a:headEnd/>
            <a:tailEnd/>
          </a:ln>
        </p:spPr>
        <p:txBody>
          <a:bodyPr wrap="none">
            <a:prstTxWarp prst="textNoShape">
              <a:avLst/>
            </a:prstTxWarp>
            <a:spAutoFit/>
          </a:bodyPr>
          <a:lstStyle/>
          <a:p>
            <a:r>
              <a:rPr lang="en-US" sz="2800">
                <a:solidFill>
                  <a:schemeClr val="tx1"/>
                </a:solidFill>
              </a:rPr>
              <a:t>“OR” logic</a:t>
            </a:r>
            <a:endParaRPr lang="en-US" sz="2000"/>
          </a:p>
        </p:txBody>
      </p:sp>
      <p:sp>
        <p:nvSpPr>
          <p:cNvPr id="59433" name="Line 41"/>
          <p:cNvSpPr>
            <a:spLocks noChangeShapeType="1"/>
          </p:cNvSpPr>
          <p:nvPr/>
        </p:nvSpPr>
        <p:spPr bwMode="auto">
          <a:xfrm>
            <a:off x="1828800" y="1371600"/>
            <a:ext cx="0" cy="6096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34" name="Line 42"/>
          <p:cNvSpPr>
            <a:spLocks noChangeShapeType="1"/>
          </p:cNvSpPr>
          <p:nvPr/>
        </p:nvSpPr>
        <p:spPr bwMode="auto">
          <a:xfrm>
            <a:off x="2895600" y="1371600"/>
            <a:ext cx="0" cy="6096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59435" name="Text Box 43"/>
          <p:cNvSpPr txBox="1">
            <a:spLocks noChangeArrowheads="1"/>
          </p:cNvSpPr>
          <p:nvPr/>
        </p:nvSpPr>
        <p:spPr bwMode="auto">
          <a:xfrm>
            <a:off x="1371600" y="990600"/>
            <a:ext cx="1017588" cy="396875"/>
          </a:xfrm>
          <a:prstGeom prst="rect">
            <a:avLst/>
          </a:prstGeom>
          <a:noFill/>
          <a:ln w="12700">
            <a:noFill/>
            <a:miter lim="800000"/>
            <a:headEnd/>
            <a:tailEnd/>
          </a:ln>
        </p:spPr>
        <p:txBody>
          <a:bodyPr wrap="none">
            <a:prstTxWarp prst="textNoShape">
              <a:avLst/>
            </a:prstTxWarp>
            <a:spAutoFit/>
          </a:bodyPr>
          <a:lstStyle/>
          <a:p>
            <a:r>
              <a:rPr lang="en-US" sz="2000">
                <a:solidFill>
                  <a:schemeClr val="tx1"/>
                </a:solidFill>
              </a:rPr>
              <a:t>opcode</a:t>
            </a:r>
            <a:endParaRPr lang="en-US" sz="2000"/>
          </a:p>
        </p:txBody>
      </p:sp>
      <p:sp>
        <p:nvSpPr>
          <p:cNvPr id="59436" name="Text Box 44"/>
          <p:cNvSpPr txBox="1">
            <a:spLocks noChangeArrowheads="1"/>
          </p:cNvSpPr>
          <p:nvPr/>
        </p:nvSpPr>
        <p:spPr bwMode="auto">
          <a:xfrm>
            <a:off x="2590800" y="990600"/>
            <a:ext cx="663575" cy="396875"/>
          </a:xfrm>
          <a:prstGeom prst="rect">
            <a:avLst/>
          </a:prstGeom>
          <a:noFill/>
          <a:ln w="12700">
            <a:noFill/>
            <a:miter lim="800000"/>
            <a:headEnd/>
            <a:tailEnd/>
          </a:ln>
        </p:spPr>
        <p:txBody>
          <a:bodyPr wrap="none">
            <a:prstTxWarp prst="textNoShape">
              <a:avLst/>
            </a:prstTxWarp>
            <a:spAutoFit/>
          </a:bodyPr>
          <a:lstStyle/>
          <a:p>
            <a:r>
              <a:rPr lang="en-US" sz="2000">
                <a:solidFill>
                  <a:schemeClr val="tx1"/>
                </a:solidFill>
              </a:rPr>
              <a:t>func</a:t>
            </a:r>
            <a:endParaRPr lang="en-US" sz="2000"/>
          </a:p>
        </p:txBody>
      </p:sp>
      <p:sp>
        <p:nvSpPr>
          <p:cNvPr id="59437" name="Line 45"/>
          <p:cNvSpPr>
            <a:spLocks noChangeShapeType="1"/>
          </p:cNvSpPr>
          <p:nvPr/>
        </p:nvSpPr>
        <p:spPr bwMode="auto">
          <a:xfrm flipV="1">
            <a:off x="1752600" y="15240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9438" name="Line 46"/>
          <p:cNvSpPr>
            <a:spLocks noChangeShapeType="1"/>
          </p:cNvSpPr>
          <p:nvPr/>
        </p:nvSpPr>
        <p:spPr bwMode="auto">
          <a:xfrm flipV="1">
            <a:off x="2819400" y="15240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762000" y="152400"/>
            <a:ext cx="3221038" cy="474663"/>
          </a:xfrm>
        </p:spPr>
        <p:txBody>
          <a:bodyPr/>
          <a:lstStyle/>
          <a:p>
            <a:r>
              <a:rPr lang="en-US"/>
              <a:t>Peer Instruction</a:t>
            </a:r>
          </a:p>
        </p:txBody>
      </p:sp>
      <p:sp>
        <p:nvSpPr>
          <p:cNvPr id="61443" name="Rectangle 3"/>
          <p:cNvSpPr>
            <a:spLocks noGrp="1" noChangeArrowheads="1"/>
          </p:cNvSpPr>
          <p:nvPr>
            <p:ph type="body" idx="1"/>
          </p:nvPr>
        </p:nvSpPr>
        <p:spPr>
          <a:xfrm>
            <a:off x="152400" y="4648200"/>
            <a:ext cx="7467600" cy="2087238"/>
          </a:xfrm>
          <a:solidFill>
            <a:schemeClr val="bg1"/>
          </a:solidFill>
        </p:spPr>
        <p:txBody>
          <a:bodyPr/>
          <a:lstStyle/>
          <a:p>
            <a:pPr marL="609600" indent="-609600">
              <a:lnSpc>
                <a:spcPct val="85000"/>
              </a:lnSpc>
              <a:spcBef>
                <a:spcPct val="45000"/>
              </a:spcBef>
              <a:buSzTx/>
              <a:buFont typeface="+mj-lt"/>
              <a:buAutoNum type="arabicParenR"/>
              <a:tabLst>
                <a:tab pos="738188" algn="l"/>
              </a:tabLst>
            </a:pPr>
            <a:r>
              <a:rPr lang="en-US" sz="2800"/>
              <a:t>MemToReg=‘x’ &amp; ALUctr=‘sub’. </a:t>
            </a:r>
            <a:br>
              <a:rPr lang="en-US" sz="2800"/>
            </a:br>
            <a:r>
              <a:rPr lang="en-US" sz="2800" u="sng">
                <a:solidFill>
                  <a:schemeClr val="accent1"/>
                </a:solidFill>
              </a:rPr>
              <a:t>S</a:t>
            </a:r>
            <a:r>
              <a:rPr lang="en-US" sz="2800">
                <a:solidFill>
                  <a:schemeClr val="accent1"/>
                </a:solidFill>
              </a:rPr>
              <a:t>UB</a:t>
            </a:r>
            <a:r>
              <a:rPr lang="en-US" sz="2800"/>
              <a:t> or </a:t>
            </a:r>
            <a:r>
              <a:rPr lang="en-US" sz="2800" u="sng">
                <a:solidFill>
                  <a:srgbClr val="008000"/>
                </a:solidFill>
              </a:rPr>
              <a:t>B</a:t>
            </a:r>
            <a:r>
              <a:rPr lang="en-US" sz="2800">
                <a:solidFill>
                  <a:srgbClr val="008000"/>
                </a:solidFill>
              </a:rPr>
              <a:t>EQ</a:t>
            </a:r>
            <a:r>
              <a:rPr lang="en-US" sz="2800"/>
              <a:t>?</a:t>
            </a:r>
          </a:p>
          <a:p>
            <a:pPr marL="609600" indent="-609600">
              <a:lnSpc>
                <a:spcPct val="85000"/>
              </a:lnSpc>
              <a:spcBef>
                <a:spcPct val="45000"/>
              </a:spcBef>
              <a:buSzTx/>
              <a:buFont typeface="+mj-lt"/>
              <a:buAutoNum type="arabicParenR"/>
              <a:tabLst>
                <a:tab pos="738188" algn="l"/>
              </a:tabLst>
            </a:pPr>
            <a:r>
              <a:rPr lang="en-US" sz="2800"/>
              <a:t>ALUctr=‘add’. Which 1 signal is different for all 3 of: ADD, LW, &amp; SW? </a:t>
            </a:r>
            <a:r>
              <a:rPr lang="en-US" sz="2800" u="sng">
                <a:solidFill>
                  <a:schemeClr val="accent1"/>
                </a:solidFill>
              </a:rPr>
              <a:t>R</a:t>
            </a:r>
            <a:r>
              <a:rPr lang="en-US" sz="2800">
                <a:solidFill>
                  <a:schemeClr val="accent1"/>
                </a:solidFill>
              </a:rPr>
              <a:t>egDst </a:t>
            </a:r>
            <a:r>
              <a:rPr lang="en-US" sz="2800"/>
              <a:t>or </a:t>
            </a:r>
            <a:r>
              <a:rPr lang="en-US" sz="2800" u="sng">
                <a:solidFill>
                  <a:srgbClr val="008000"/>
                </a:solidFill>
              </a:rPr>
              <a:t>E</a:t>
            </a:r>
            <a:r>
              <a:rPr lang="en-US" sz="2800">
                <a:solidFill>
                  <a:srgbClr val="008000"/>
                </a:solidFill>
              </a:rPr>
              <a:t>xtOp</a:t>
            </a:r>
            <a:r>
              <a:rPr lang="en-US" sz="2800"/>
              <a:t>?</a:t>
            </a:r>
          </a:p>
        </p:txBody>
      </p:sp>
      <p:grpSp>
        <p:nvGrpSpPr>
          <p:cNvPr id="61445" name="Group 5"/>
          <p:cNvGrpSpPr>
            <a:grpSpLocks/>
          </p:cNvGrpSpPr>
          <p:nvPr/>
        </p:nvGrpSpPr>
        <p:grpSpPr bwMode="auto">
          <a:xfrm>
            <a:off x="609600" y="685800"/>
            <a:ext cx="7088188" cy="3903663"/>
            <a:chOff x="144" y="1095"/>
            <a:chExt cx="5608" cy="3088"/>
          </a:xfrm>
        </p:grpSpPr>
        <p:grpSp>
          <p:nvGrpSpPr>
            <p:cNvPr id="61447" name="Group 6"/>
            <p:cNvGrpSpPr>
              <a:grpSpLocks/>
            </p:cNvGrpSpPr>
            <p:nvPr/>
          </p:nvGrpSpPr>
          <p:grpSpPr bwMode="auto">
            <a:xfrm>
              <a:off x="3168" y="2302"/>
              <a:ext cx="288" cy="716"/>
              <a:chOff x="3168" y="2302"/>
              <a:chExt cx="288" cy="716"/>
            </a:xfrm>
          </p:grpSpPr>
          <p:sp>
            <p:nvSpPr>
              <p:cNvPr id="61588" name="Line 7"/>
              <p:cNvSpPr>
                <a:spLocks noChangeShapeType="1"/>
              </p:cNvSpPr>
              <p:nvPr/>
            </p:nvSpPr>
            <p:spPr bwMode="auto">
              <a:xfrm>
                <a:off x="3168" y="2302"/>
                <a:ext cx="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89" name="Line 8"/>
              <p:cNvSpPr>
                <a:spLocks noChangeShapeType="1"/>
              </p:cNvSpPr>
              <p:nvPr/>
            </p:nvSpPr>
            <p:spPr bwMode="auto">
              <a:xfrm>
                <a:off x="3176" y="2302"/>
                <a:ext cx="272"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90" name="Line 9"/>
              <p:cNvSpPr>
                <a:spLocks noChangeShapeType="1"/>
              </p:cNvSpPr>
              <p:nvPr/>
            </p:nvSpPr>
            <p:spPr bwMode="auto">
              <a:xfrm>
                <a:off x="3176" y="2481"/>
                <a:ext cx="128" cy="74"/>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91" name="Line 10"/>
              <p:cNvSpPr>
                <a:spLocks noChangeShapeType="1"/>
              </p:cNvSpPr>
              <p:nvPr/>
            </p:nvSpPr>
            <p:spPr bwMode="auto">
              <a:xfrm>
                <a:off x="3312" y="2571"/>
                <a:ext cx="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92" name="Line 11"/>
              <p:cNvSpPr>
                <a:spLocks noChangeShapeType="1"/>
              </p:cNvSpPr>
              <p:nvPr/>
            </p:nvSpPr>
            <p:spPr bwMode="auto">
              <a:xfrm>
                <a:off x="3456" y="2481"/>
                <a:ext cx="0" cy="342"/>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93" name="Line 12"/>
              <p:cNvSpPr>
                <a:spLocks noChangeShapeType="1"/>
              </p:cNvSpPr>
              <p:nvPr/>
            </p:nvSpPr>
            <p:spPr bwMode="auto">
              <a:xfrm flipV="1">
                <a:off x="3176" y="2734"/>
                <a:ext cx="128" cy="10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94" name="Line 13"/>
              <p:cNvSpPr>
                <a:spLocks noChangeShapeType="1"/>
              </p:cNvSpPr>
              <p:nvPr/>
            </p:nvSpPr>
            <p:spPr bwMode="auto">
              <a:xfrm>
                <a:off x="3168" y="2839"/>
                <a:ext cx="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95" name="Line 14"/>
              <p:cNvSpPr>
                <a:spLocks noChangeShapeType="1"/>
              </p:cNvSpPr>
              <p:nvPr/>
            </p:nvSpPr>
            <p:spPr bwMode="auto">
              <a:xfrm flipV="1">
                <a:off x="3176" y="2823"/>
                <a:ext cx="272" cy="195"/>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61448" name="Line 15"/>
            <p:cNvSpPr>
              <a:spLocks noChangeShapeType="1"/>
            </p:cNvSpPr>
            <p:nvPr/>
          </p:nvSpPr>
          <p:spPr bwMode="auto">
            <a:xfrm flipH="1">
              <a:off x="3448" y="2652"/>
              <a:ext cx="1456"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1449" name="Line 16"/>
            <p:cNvSpPr>
              <a:spLocks noChangeShapeType="1"/>
            </p:cNvSpPr>
            <p:nvPr/>
          </p:nvSpPr>
          <p:spPr bwMode="auto">
            <a:xfrm flipH="1">
              <a:off x="3692" y="2612"/>
              <a:ext cx="56" cy="81"/>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450" name="Rectangle 17"/>
            <p:cNvSpPr>
              <a:spLocks noChangeArrowheads="1"/>
            </p:cNvSpPr>
            <p:nvPr/>
          </p:nvSpPr>
          <p:spPr bwMode="auto">
            <a:xfrm>
              <a:off x="3491" y="2647"/>
              <a:ext cx="284"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32</a:t>
              </a:r>
            </a:p>
          </p:txBody>
        </p:sp>
        <p:sp>
          <p:nvSpPr>
            <p:cNvPr id="61451" name="Line 18"/>
            <p:cNvSpPr>
              <a:spLocks noChangeShapeType="1"/>
            </p:cNvSpPr>
            <p:nvPr/>
          </p:nvSpPr>
          <p:spPr bwMode="auto">
            <a:xfrm>
              <a:off x="3312" y="2072"/>
              <a:ext cx="0" cy="304"/>
            </a:xfrm>
            <a:prstGeom prst="line">
              <a:avLst/>
            </a:prstGeom>
            <a:noFill/>
            <a:ln w="25400">
              <a:solidFill>
                <a:schemeClr val="accent2"/>
              </a:solidFill>
              <a:round/>
              <a:headEnd/>
              <a:tailEnd type="triangle" w="med" len="med"/>
            </a:ln>
          </p:spPr>
          <p:txBody>
            <a:bodyPr wrap="none" anchor="ctr">
              <a:prstTxWarp prst="textNoShape">
                <a:avLst/>
              </a:prstTxWarp>
            </a:bodyPr>
            <a:lstStyle/>
            <a:p>
              <a:endParaRPr lang="en-US"/>
            </a:p>
          </p:txBody>
        </p:sp>
        <p:sp>
          <p:nvSpPr>
            <p:cNvPr id="61452" name="Rectangle 19"/>
            <p:cNvSpPr>
              <a:spLocks noChangeArrowheads="1"/>
            </p:cNvSpPr>
            <p:nvPr/>
          </p:nvSpPr>
          <p:spPr bwMode="auto">
            <a:xfrm>
              <a:off x="2688" y="1979"/>
              <a:ext cx="675" cy="239"/>
            </a:xfrm>
            <a:prstGeom prst="rect">
              <a:avLst/>
            </a:prstGeom>
            <a:noFill/>
            <a:ln w="12700">
              <a:noFill/>
              <a:miter lim="800000"/>
              <a:headEnd/>
              <a:tailEnd/>
            </a:ln>
          </p:spPr>
          <p:txBody>
            <a:bodyPr lIns="90488" tIns="44450" rIns="90488" bIns="44450">
              <a:prstTxWarp prst="textNoShape">
                <a:avLst/>
              </a:prstTxWarp>
              <a:spAutoFit/>
            </a:bodyPr>
            <a:lstStyle/>
            <a:p>
              <a:r>
                <a:rPr lang="en-US" sz="1400" b="1" u="sng">
                  <a:solidFill>
                    <a:schemeClr val="accent2"/>
                  </a:solidFill>
                  <a:latin typeface="Times" charset="0"/>
                </a:rPr>
                <a:t>ALUctr</a:t>
              </a:r>
            </a:p>
          </p:txBody>
        </p:sp>
        <p:sp>
          <p:nvSpPr>
            <p:cNvPr id="61453" name="Rectangle 20"/>
            <p:cNvSpPr>
              <a:spLocks noChangeArrowheads="1"/>
            </p:cNvSpPr>
            <p:nvPr/>
          </p:nvSpPr>
          <p:spPr bwMode="auto">
            <a:xfrm>
              <a:off x="665" y="2741"/>
              <a:ext cx="347"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Clk</a:t>
              </a:r>
            </a:p>
          </p:txBody>
        </p:sp>
        <p:sp>
          <p:nvSpPr>
            <p:cNvPr id="61454" name="Rectangle 21"/>
            <p:cNvSpPr>
              <a:spLocks noChangeArrowheads="1"/>
            </p:cNvSpPr>
            <p:nvPr/>
          </p:nvSpPr>
          <p:spPr bwMode="auto">
            <a:xfrm>
              <a:off x="419" y="2378"/>
              <a:ext cx="471"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busW</a:t>
              </a:r>
            </a:p>
          </p:txBody>
        </p:sp>
        <p:sp>
          <p:nvSpPr>
            <p:cNvPr id="61455" name="Rectangle 22"/>
            <p:cNvSpPr>
              <a:spLocks noChangeArrowheads="1"/>
            </p:cNvSpPr>
            <p:nvPr/>
          </p:nvSpPr>
          <p:spPr bwMode="auto">
            <a:xfrm>
              <a:off x="1106" y="2302"/>
              <a:ext cx="902" cy="71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1456" name="Line 23"/>
            <p:cNvSpPr>
              <a:spLocks noChangeShapeType="1"/>
            </p:cNvSpPr>
            <p:nvPr/>
          </p:nvSpPr>
          <p:spPr bwMode="auto">
            <a:xfrm>
              <a:off x="1101" y="2883"/>
              <a:ext cx="158" cy="4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457" name="Line 24"/>
            <p:cNvSpPr>
              <a:spLocks noChangeShapeType="1"/>
            </p:cNvSpPr>
            <p:nvPr/>
          </p:nvSpPr>
          <p:spPr bwMode="auto">
            <a:xfrm flipH="1">
              <a:off x="1114" y="2929"/>
              <a:ext cx="190" cy="62"/>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458" name="Oval 25"/>
            <p:cNvSpPr>
              <a:spLocks noChangeArrowheads="1"/>
            </p:cNvSpPr>
            <p:nvPr/>
          </p:nvSpPr>
          <p:spPr bwMode="auto">
            <a:xfrm>
              <a:off x="1010" y="2895"/>
              <a:ext cx="80" cy="74"/>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61459" name="Rectangle 26"/>
            <p:cNvSpPr>
              <a:spLocks noChangeArrowheads="1"/>
            </p:cNvSpPr>
            <p:nvPr/>
          </p:nvSpPr>
          <p:spPr bwMode="auto">
            <a:xfrm>
              <a:off x="624" y="1968"/>
              <a:ext cx="580"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u="sng">
                  <a:solidFill>
                    <a:schemeClr val="accent2"/>
                  </a:solidFill>
                  <a:latin typeface="Times" charset="0"/>
                </a:rPr>
                <a:t>RegWr</a:t>
              </a:r>
            </a:p>
          </p:txBody>
        </p:sp>
        <p:sp>
          <p:nvSpPr>
            <p:cNvPr id="61460" name="Line 27"/>
            <p:cNvSpPr>
              <a:spLocks noChangeShapeType="1"/>
            </p:cNvSpPr>
            <p:nvPr/>
          </p:nvSpPr>
          <p:spPr bwMode="auto">
            <a:xfrm flipH="1">
              <a:off x="472" y="2608"/>
              <a:ext cx="64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1461" name="Line 28"/>
            <p:cNvSpPr>
              <a:spLocks noChangeShapeType="1"/>
            </p:cNvSpPr>
            <p:nvPr/>
          </p:nvSpPr>
          <p:spPr bwMode="auto">
            <a:xfrm flipH="1">
              <a:off x="812" y="2567"/>
              <a:ext cx="56" cy="81"/>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462" name="Rectangle 29"/>
            <p:cNvSpPr>
              <a:spLocks noChangeArrowheads="1"/>
            </p:cNvSpPr>
            <p:nvPr/>
          </p:nvSpPr>
          <p:spPr bwMode="auto">
            <a:xfrm>
              <a:off x="611" y="2602"/>
              <a:ext cx="284"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32</a:t>
              </a:r>
            </a:p>
          </p:txBody>
        </p:sp>
        <p:sp>
          <p:nvSpPr>
            <p:cNvPr id="61463" name="Line 30"/>
            <p:cNvSpPr>
              <a:spLocks noChangeShapeType="1"/>
            </p:cNvSpPr>
            <p:nvPr/>
          </p:nvSpPr>
          <p:spPr bwMode="auto">
            <a:xfrm>
              <a:off x="2024" y="2384"/>
              <a:ext cx="1136"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464" name="Line 31"/>
            <p:cNvSpPr>
              <a:spLocks noChangeShapeType="1"/>
            </p:cNvSpPr>
            <p:nvPr/>
          </p:nvSpPr>
          <p:spPr bwMode="auto">
            <a:xfrm flipH="1">
              <a:off x="2636" y="2343"/>
              <a:ext cx="56" cy="8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465" name="Rectangle 32"/>
            <p:cNvSpPr>
              <a:spLocks noChangeArrowheads="1"/>
            </p:cNvSpPr>
            <p:nvPr/>
          </p:nvSpPr>
          <p:spPr bwMode="auto">
            <a:xfrm>
              <a:off x="2435" y="2422"/>
              <a:ext cx="284"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32</a:t>
              </a:r>
            </a:p>
          </p:txBody>
        </p:sp>
        <p:sp>
          <p:nvSpPr>
            <p:cNvPr id="61466" name="Rectangle 33"/>
            <p:cNvSpPr>
              <a:spLocks noChangeArrowheads="1"/>
            </p:cNvSpPr>
            <p:nvPr/>
          </p:nvSpPr>
          <p:spPr bwMode="auto">
            <a:xfrm>
              <a:off x="2243" y="2199"/>
              <a:ext cx="439"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busA</a:t>
              </a:r>
            </a:p>
          </p:txBody>
        </p:sp>
        <p:sp>
          <p:nvSpPr>
            <p:cNvPr id="61467" name="Line 34"/>
            <p:cNvSpPr>
              <a:spLocks noChangeShapeType="1"/>
            </p:cNvSpPr>
            <p:nvPr/>
          </p:nvSpPr>
          <p:spPr bwMode="auto">
            <a:xfrm flipV="1">
              <a:off x="1200" y="2056"/>
              <a:ext cx="0" cy="246"/>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1468" name="Line 35"/>
            <p:cNvSpPr>
              <a:spLocks noChangeShapeType="1"/>
            </p:cNvSpPr>
            <p:nvPr/>
          </p:nvSpPr>
          <p:spPr bwMode="auto">
            <a:xfrm>
              <a:off x="2024" y="2825"/>
              <a:ext cx="608"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469" name="Line 36"/>
            <p:cNvSpPr>
              <a:spLocks noChangeShapeType="1"/>
            </p:cNvSpPr>
            <p:nvPr/>
          </p:nvSpPr>
          <p:spPr bwMode="auto">
            <a:xfrm flipV="1">
              <a:off x="2308" y="2732"/>
              <a:ext cx="88" cy="15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470" name="Rectangle 37"/>
            <p:cNvSpPr>
              <a:spLocks noChangeArrowheads="1"/>
            </p:cNvSpPr>
            <p:nvPr/>
          </p:nvSpPr>
          <p:spPr bwMode="auto">
            <a:xfrm>
              <a:off x="2052" y="2819"/>
              <a:ext cx="284"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32</a:t>
              </a:r>
            </a:p>
          </p:txBody>
        </p:sp>
        <p:sp>
          <p:nvSpPr>
            <p:cNvPr id="61471" name="Rectangle 38"/>
            <p:cNvSpPr>
              <a:spLocks noChangeArrowheads="1"/>
            </p:cNvSpPr>
            <p:nvPr/>
          </p:nvSpPr>
          <p:spPr bwMode="auto">
            <a:xfrm>
              <a:off x="2003" y="2640"/>
              <a:ext cx="432"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busB</a:t>
              </a:r>
            </a:p>
          </p:txBody>
        </p:sp>
        <p:sp>
          <p:nvSpPr>
            <p:cNvPr id="61472" name="Line 39"/>
            <p:cNvSpPr>
              <a:spLocks noChangeShapeType="1"/>
            </p:cNvSpPr>
            <p:nvPr/>
          </p:nvSpPr>
          <p:spPr bwMode="auto">
            <a:xfrm flipH="1">
              <a:off x="712" y="2921"/>
              <a:ext cx="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473" name="Line 40"/>
            <p:cNvSpPr>
              <a:spLocks noChangeShapeType="1"/>
            </p:cNvSpPr>
            <p:nvPr/>
          </p:nvSpPr>
          <p:spPr bwMode="auto">
            <a:xfrm>
              <a:off x="1920" y="2034"/>
              <a:ext cx="0" cy="252"/>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474" name="Line 41"/>
            <p:cNvSpPr>
              <a:spLocks noChangeShapeType="1"/>
            </p:cNvSpPr>
            <p:nvPr/>
          </p:nvSpPr>
          <p:spPr bwMode="auto">
            <a:xfrm flipV="1">
              <a:off x="1876" y="2111"/>
              <a:ext cx="88" cy="9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475" name="Rectangle 42"/>
            <p:cNvSpPr>
              <a:spLocks noChangeArrowheads="1"/>
            </p:cNvSpPr>
            <p:nvPr/>
          </p:nvSpPr>
          <p:spPr bwMode="auto">
            <a:xfrm>
              <a:off x="1763" y="2020"/>
              <a:ext cx="213"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5</a:t>
              </a:r>
            </a:p>
          </p:txBody>
        </p:sp>
        <p:sp>
          <p:nvSpPr>
            <p:cNvPr id="61476" name="Line 43"/>
            <p:cNvSpPr>
              <a:spLocks noChangeShapeType="1"/>
            </p:cNvSpPr>
            <p:nvPr/>
          </p:nvSpPr>
          <p:spPr bwMode="auto">
            <a:xfrm>
              <a:off x="1392" y="1900"/>
              <a:ext cx="0" cy="38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477" name="Line 44"/>
            <p:cNvSpPr>
              <a:spLocks noChangeShapeType="1"/>
            </p:cNvSpPr>
            <p:nvPr/>
          </p:nvSpPr>
          <p:spPr bwMode="auto">
            <a:xfrm flipV="1">
              <a:off x="1348" y="2111"/>
              <a:ext cx="88" cy="9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478" name="Rectangle 45"/>
            <p:cNvSpPr>
              <a:spLocks noChangeArrowheads="1"/>
            </p:cNvSpPr>
            <p:nvPr/>
          </p:nvSpPr>
          <p:spPr bwMode="auto">
            <a:xfrm>
              <a:off x="1235" y="2020"/>
              <a:ext cx="214"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5</a:t>
              </a:r>
            </a:p>
          </p:txBody>
        </p:sp>
        <p:sp>
          <p:nvSpPr>
            <p:cNvPr id="61479" name="Line 46"/>
            <p:cNvSpPr>
              <a:spLocks noChangeShapeType="1"/>
            </p:cNvSpPr>
            <p:nvPr/>
          </p:nvSpPr>
          <p:spPr bwMode="auto">
            <a:xfrm>
              <a:off x="1632" y="2034"/>
              <a:ext cx="0" cy="252"/>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480" name="Line 47"/>
            <p:cNvSpPr>
              <a:spLocks noChangeShapeType="1"/>
            </p:cNvSpPr>
            <p:nvPr/>
          </p:nvSpPr>
          <p:spPr bwMode="auto">
            <a:xfrm flipV="1">
              <a:off x="1588" y="2111"/>
              <a:ext cx="88" cy="9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481" name="Rectangle 48"/>
            <p:cNvSpPr>
              <a:spLocks noChangeArrowheads="1"/>
            </p:cNvSpPr>
            <p:nvPr/>
          </p:nvSpPr>
          <p:spPr bwMode="auto">
            <a:xfrm>
              <a:off x="1475" y="2020"/>
              <a:ext cx="214"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5</a:t>
              </a:r>
            </a:p>
          </p:txBody>
        </p:sp>
        <p:sp>
          <p:nvSpPr>
            <p:cNvPr id="61482" name="Rectangle 49"/>
            <p:cNvSpPr>
              <a:spLocks noChangeArrowheads="1"/>
            </p:cNvSpPr>
            <p:nvPr/>
          </p:nvSpPr>
          <p:spPr bwMode="auto">
            <a:xfrm>
              <a:off x="1235" y="2289"/>
              <a:ext cx="339"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Rw</a:t>
              </a:r>
            </a:p>
          </p:txBody>
        </p:sp>
        <p:sp>
          <p:nvSpPr>
            <p:cNvPr id="61483" name="Rectangle 50"/>
            <p:cNvSpPr>
              <a:spLocks noChangeArrowheads="1"/>
            </p:cNvSpPr>
            <p:nvPr/>
          </p:nvSpPr>
          <p:spPr bwMode="auto">
            <a:xfrm>
              <a:off x="1523" y="2289"/>
              <a:ext cx="299"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Ra</a:t>
              </a:r>
            </a:p>
          </p:txBody>
        </p:sp>
        <p:sp>
          <p:nvSpPr>
            <p:cNvPr id="61484" name="Rectangle 51"/>
            <p:cNvSpPr>
              <a:spLocks noChangeArrowheads="1"/>
            </p:cNvSpPr>
            <p:nvPr/>
          </p:nvSpPr>
          <p:spPr bwMode="auto">
            <a:xfrm>
              <a:off x="1763" y="2289"/>
              <a:ext cx="308"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Rb</a:t>
              </a:r>
            </a:p>
          </p:txBody>
        </p:sp>
        <p:sp>
          <p:nvSpPr>
            <p:cNvPr id="61485" name="Rectangle 52"/>
            <p:cNvSpPr>
              <a:spLocks noChangeArrowheads="1"/>
            </p:cNvSpPr>
            <p:nvPr/>
          </p:nvSpPr>
          <p:spPr bwMode="auto">
            <a:xfrm>
              <a:off x="1235" y="2468"/>
              <a:ext cx="699" cy="406"/>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a:solidFill>
                    <a:schemeClr val="tx1"/>
                  </a:solidFill>
                  <a:latin typeface="Times" charset="0"/>
                </a:rPr>
                <a:t>32 32-bit</a:t>
              </a:r>
            </a:p>
            <a:p>
              <a:r>
                <a:rPr lang="en-US" sz="1400" b="1">
                  <a:solidFill>
                    <a:schemeClr val="tx1"/>
                  </a:solidFill>
                  <a:latin typeface="Times" charset="0"/>
                </a:rPr>
                <a:t>Registers</a:t>
              </a:r>
            </a:p>
          </p:txBody>
        </p:sp>
        <p:sp>
          <p:nvSpPr>
            <p:cNvPr id="61486" name="Line 53"/>
            <p:cNvSpPr>
              <a:spLocks noChangeShapeType="1"/>
            </p:cNvSpPr>
            <p:nvPr/>
          </p:nvSpPr>
          <p:spPr bwMode="auto">
            <a:xfrm flipH="1">
              <a:off x="472" y="3888"/>
              <a:ext cx="491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487" name="Line 54"/>
            <p:cNvSpPr>
              <a:spLocks noChangeShapeType="1"/>
            </p:cNvSpPr>
            <p:nvPr/>
          </p:nvSpPr>
          <p:spPr bwMode="auto">
            <a:xfrm flipV="1">
              <a:off x="480" y="2600"/>
              <a:ext cx="0" cy="129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488" name="Rectangle 55"/>
            <p:cNvSpPr>
              <a:spLocks noChangeArrowheads="1"/>
            </p:cNvSpPr>
            <p:nvPr/>
          </p:nvSpPr>
          <p:spPr bwMode="auto">
            <a:xfrm>
              <a:off x="1620" y="1886"/>
              <a:ext cx="291"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Rs</a:t>
              </a:r>
            </a:p>
          </p:txBody>
        </p:sp>
        <p:sp>
          <p:nvSpPr>
            <p:cNvPr id="61489" name="Rectangle 56"/>
            <p:cNvSpPr>
              <a:spLocks noChangeArrowheads="1"/>
            </p:cNvSpPr>
            <p:nvPr/>
          </p:nvSpPr>
          <p:spPr bwMode="auto">
            <a:xfrm>
              <a:off x="1475" y="1483"/>
              <a:ext cx="277"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Rt</a:t>
              </a:r>
            </a:p>
          </p:txBody>
        </p:sp>
        <p:grpSp>
          <p:nvGrpSpPr>
            <p:cNvPr id="61490" name="Group 57"/>
            <p:cNvGrpSpPr>
              <a:grpSpLocks/>
            </p:cNvGrpSpPr>
            <p:nvPr/>
          </p:nvGrpSpPr>
          <p:grpSpPr bwMode="auto">
            <a:xfrm>
              <a:off x="2640" y="2648"/>
              <a:ext cx="192" cy="773"/>
              <a:chOff x="2640" y="2648"/>
              <a:chExt cx="192" cy="773"/>
            </a:xfrm>
          </p:grpSpPr>
          <p:sp>
            <p:nvSpPr>
              <p:cNvPr id="61584" name="Line 58"/>
              <p:cNvSpPr>
                <a:spLocks noChangeShapeType="1"/>
              </p:cNvSpPr>
              <p:nvPr/>
            </p:nvSpPr>
            <p:spPr bwMode="auto">
              <a:xfrm>
                <a:off x="2640" y="2648"/>
                <a:ext cx="0" cy="757"/>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85" name="Line 59"/>
              <p:cNvSpPr>
                <a:spLocks noChangeShapeType="1"/>
              </p:cNvSpPr>
              <p:nvPr/>
            </p:nvSpPr>
            <p:spPr bwMode="auto">
              <a:xfrm>
                <a:off x="2648" y="2648"/>
                <a:ext cx="176" cy="8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86" name="Line 60"/>
              <p:cNvSpPr>
                <a:spLocks noChangeShapeType="1"/>
              </p:cNvSpPr>
              <p:nvPr/>
            </p:nvSpPr>
            <p:spPr bwMode="auto">
              <a:xfrm flipV="1">
                <a:off x="2648" y="3303"/>
                <a:ext cx="176" cy="11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87" name="Line 61"/>
              <p:cNvSpPr>
                <a:spLocks noChangeShapeType="1"/>
              </p:cNvSpPr>
              <p:nvPr/>
            </p:nvSpPr>
            <p:spPr bwMode="auto">
              <a:xfrm>
                <a:off x="2832" y="2750"/>
                <a:ext cx="0" cy="553"/>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grpSp>
          <p:nvGrpSpPr>
            <p:cNvPr id="61491" name="Group 62"/>
            <p:cNvGrpSpPr>
              <a:grpSpLocks/>
            </p:cNvGrpSpPr>
            <p:nvPr/>
          </p:nvGrpSpPr>
          <p:grpSpPr bwMode="auto">
            <a:xfrm>
              <a:off x="928" y="1735"/>
              <a:ext cx="736" cy="179"/>
              <a:chOff x="928" y="1735"/>
              <a:chExt cx="736" cy="179"/>
            </a:xfrm>
          </p:grpSpPr>
          <p:sp>
            <p:nvSpPr>
              <p:cNvPr id="61580" name="Line 63"/>
              <p:cNvSpPr>
                <a:spLocks noChangeShapeType="1"/>
              </p:cNvSpPr>
              <p:nvPr/>
            </p:nvSpPr>
            <p:spPr bwMode="auto">
              <a:xfrm flipH="1">
                <a:off x="928" y="1735"/>
                <a:ext cx="736"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81" name="Line 64"/>
              <p:cNvSpPr>
                <a:spLocks noChangeShapeType="1"/>
              </p:cNvSpPr>
              <p:nvPr/>
            </p:nvSpPr>
            <p:spPr bwMode="auto">
              <a:xfrm flipH="1">
                <a:off x="1552" y="1743"/>
                <a:ext cx="112"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82" name="Line 65"/>
              <p:cNvSpPr>
                <a:spLocks noChangeShapeType="1"/>
              </p:cNvSpPr>
              <p:nvPr/>
            </p:nvSpPr>
            <p:spPr bwMode="auto">
              <a:xfrm>
                <a:off x="944" y="1743"/>
                <a:ext cx="8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83" name="Line 66"/>
              <p:cNvSpPr>
                <a:spLocks noChangeShapeType="1"/>
              </p:cNvSpPr>
              <p:nvPr/>
            </p:nvSpPr>
            <p:spPr bwMode="auto">
              <a:xfrm flipH="1">
                <a:off x="1024" y="1914"/>
                <a:ext cx="54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61492" name="Rectangle 67"/>
            <p:cNvSpPr>
              <a:spLocks noChangeArrowheads="1"/>
            </p:cNvSpPr>
            <p:nvPr/>
          </p:nvSpPr>
          <p:spPr bwMode="auto">
            <a:xfrm>
              <a:off x="1875" y="1886"/>
              <a:ext cx="276" cy="239"/>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400">
                  <a:solidFill>
                    <a:schemeClr val="tx1"/>
                  </a:solidFill>
                  <a:latin typeface="Times" charset="0"/>
                </a:rPr>
                <a:t>Rt</a:t>
              </a:r>
            </a:p>
          </p:txBody>
        </p:sp>
        <p:sp>
          <p:nvSpPr>
            <p:cNvPr id="61493" name="Line 68"/>
            <p:cNvSpPr>
              <a:spLocks noChangeShapeType="1"/>
            </p:cNvSpPr>
            <p:nvPr/>
          </p:nvSpPr>
          <p:spPr bwMode="auto">
            <a:xfrm>
              <a:off x="1488" y="1586"/>
              <a:ext cx="0" cy="119"/>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494" name="Line 69"/>
            <p:cNvSpPr>
              <a:spLocks noChangeShapeType="1"/>
            </p:cNvSpPr>
            <p:nvPr/>
          </p:nvSpPr>
          <p:spPr bwMode="auto">
            <a:xfrm>
              <a:off x="1104" y="1586"/>
              <a:ext cx="0" cy="119"/>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495" name="Rectangle 70"/>
            <p:cNvSpPr>
              <a:spLocks noChangeArrowheads="1"/>
            </p:cNvSpPr>
            <p:nvPr/>
          </p:nvSpPr>
          <p:spPr bwMode="auto">
            <a:xfrm>
              <a:off x="1091" y="1483"/>
              <a:ext cx="308"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Rd</a:t>
              </a:r>
            </a:p>
          </p:txBody>
        </p:sp>
        <p:sp>
          <p:nvSpPr>
            <p:cNvPr id="61496" name="Line 71"/>
            <p:cNvSpPr>
              <a:spLocks noChangeShapeType="1"/>
            </p:cNvSpPr>
            <p:nvPr/>
          </p:nvSpPr>
          <p:spPr bwMode="auto">
            <a:xfrm flipH="1">
              <a:off x="664" y="1824"/>
              <a:ext cx="352" cy="0"/>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1497" name="Rectangle 72"/>
            <p:cNvSpPr>
              <a:spLocks noChangeArrowheads="1"/>
            </p:cNvSpPr>
            <p:nvPr/>
          </p:nvSpPr>
          <p:spPr bwMode="auto">
            <a:xfrm>
              <a:off x="144" y="1680"/>
              <a:ext cx="580"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u="sng">
                  <a:solidFill>
                    <a:schemeClr val="accent2"/>
                  </a:solidFill>
                  <a:latin typeface="Times" charset="0"/>
                </a:rPr>
                <a:t>RegDst</a:t>
              </a:r>
            </a:p>
          </p:txBody>
        </p:sp>
        <p:sp>
          <p:nvSpPr>
            <p:cNvPr id="61498" name="Rectangle 73"/>
            <p:cNvSpPr>
              <a:spLocks noChangeArrowheads="1"/>
            </p:cNvSpPr>
            <p:nvPr/>
          </p:nvSpPr>
          <p:spPr bwMode="auto">
            <a:xfrm>
              <a:off x="1976" y="3080"/>
              <a:ext cx="224" cy="608"/>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1499" name="Rectangle 74"/>
            <p:cNvSpPr>
              <a:spLocks noChangeArrowheads="1"/>
            </p:cNvSpPr>
            <p:nvPr/>
          </p:nvSpPr>
          <p:spPr bwMode="auto">
            <a:xfrm rot="5400000">
              <a:off x="1711" y="3312"/>
              <a:ext cx="698"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a:solidFill>
                    <a:schemeClr val="tx1"/>
                  </a:solidFill>
                  <a:latin typeface="Times" charset="0"/>
                </a:rPr>
                <a:t>Extender</a:t>
              </a:r>
            </a:p>
          </p:txBody>
        </p:sp>
        <p:sp>
          <p:nvSpPr>
            <p:cNvPr id="61500" name="Rectangle 75"/>
            <p:cNvSpPr>
              <a:spLocks noChangeArrowheads="1"/>
            </p:cNvSpPr>
            <p:nvPr/>
          </p:nvSpPr>
          <p:spPr bwMode="auto">
            <a:xfrm rot="5400000">
              <a:off x="2491" y="2914"/>
              <a:ext cx="424"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a:solidFill>
                    <a:schemeClr val="tx1"/>
                  </a:solidFill>
                  <a:latin typeface="Times" charset="0"/>
                </a:rPr>
                <a:t>Mux</a:t>
              </a:r>
            </a:p>
          </p:txBody>
        </p:sp>
        <p:sp>
          <p:nvSpPr>
            <p:cNvPr id="61501" name="Rectangle 76"/>
            <p:cNvSpPr>
              <a:spLocks noChangeArrowheads="1"/>
            </p:cNvSpPr>
            <p:nvPr/>
          </p:nvSpPr>
          <p:spPr bwMode="auto">
            <a:xfrm>
              <a:off x="1115" y="1729"/>
              <a:ext cx="424"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a:solidFill>
                    <a:schemeClr val="tx1"/>
                  </a:solidFill>
                  <a:latin typeface="Times" charset="0"/>
                </a:rPr>
                <a:t>Mux</a:t>
              </a:r>
            </a:p>
          </p:txBody>
        </p:sp>
        <p:sp>
          <p:nvSpPr>
            <p:cNvPr id="61502" name="Line 77"/>
            <p:cNvSpPr>
              <a:spLocks noChangeShapeType="1"/>
            </p:cNvSpPr>
            <p:nvPr/>
          </p:nvSpPr>
          <p:spPr bwMode="auto">
            <a:xfrm>
              <a:off x="2216" y="3324"/>
              <a:ext cx="416"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503" name="Rectangle 78"/>
            <p:cNvSpPr>
              <a:spLocks noChangeArrowheads="1"/>
            </p:cNvSpPr>
            <p:nvPr/>
          </p:nvSpPr>
          <p:spPr bwMode="auto">
            <a:xfrm>
              <a:off x="2207" y="3340"/>
              <a:ext cx="284"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32</a:t>
              </a:r>
            </a:p>
          </p:txBody>
        </p:sp>
        <p:sp>
          <p:nvSpPr>
            <p:cNvPr id="61504" name="Line 79"/>
            <p:cNvSpPr>
              <a:spLocks noChangeShapeType="1"/>
            </p:cNvSpPr>
            <p:nvPr/>
          </p:nvSpPr>
          <p:spPr bwMode="auto">
            <a:xfrm flipH="1">
              <a:off x="2396" y="3283"/>
              <a:ext cx="56" cy="8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505" name="Line 80"/>
            <p:cNvSpPr>
              <a:spLocks noChangeShapeType="1"/>
            </p:cNvSpPr>
            <p:nvPr/>
          </p:nvSpPr>
          <p:spPr bwMode="auto">
            <a:xfrm>
              <a:off x="1352" y="3413"/>
              <a:ext cx="608"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506" name="Line 81"/>
            <p:cNvSpPr>
              <a:spLocks noChangeShapeType="1"/>
            </p:cNvSpPr>
            <p:nvPr/>
          </p:nvSpPr>
          <p:spPr bwMode="auto">
            <a:xfrm flipH="1">
              <a:off x="1628" y="3373"/>
              <a:ext cx="56" cy="81"/>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507" name="Rectangle 82"/>
            <p:cNvSpPr>
              <a:spLocks noChangeArrowheads="1"/>
            </p:cNvSpPr>
            <p:nvPr/>
          </p:nvSpPr>
          <p:spPr bwMode="auto">
            <a:xfrm>
              <a:off x="1428" y="3407"/>
              <a:ext cx="283"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16</a:t>
              </a:r>
            </a:p>
          </p:txBody>
        </p:sp>
        <p:sp>
          <p:nvSpPr>
            <p:cNvPr id="61508" name="Rectangle 83"/>
            <p:cNvSpPr>
              <a:spLocks noChangeArrowheads="1"/>
            </p:cNvSpPr>
            <p:nvPr/>
          </p:nvSpPr>
          <p:spPr bwMode="auto">
            <a:xfrm>
              <a:off x="899" y="3318"/>
              <a:ext cx="541"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imm16</a:t>
              </a:r>
            </a:p>
          </p:txBody>
        </p:sp>
        <p:sp>
          <p:nvSpPr>
            <p:cNvPr id="61509" name="Line 84"/>
            <p:cNvSpPr>
              <a:spLocks noChangeShapeType="1"/>
            </p:cNvSpPr>
            <p:nvPr/>
          </p:nvSpPr>
          <p:spPr bwMode="auto">
            <a:xfrm>
              <a:off x="2736" y="3377"/>
              <a:ext cx="0" cy="252"/>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1510" name="Rectangle 85"/>
            <p:cNvSpPr>
              <a:spLocks noChangeArrowheads="1"/>
            </p:cNvSpPr>
            <p:nvPr/>
          </p:nvSpPr>
          <p:spPr bwMode="auto">
            <a:xfrm>
              <a:off x="2484" y="3638"/>
              <a:ext cx="643"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u="sng">
                  <a:solidFill>
                    <a:schemeClr val="accent2"/>
                  </a:solidFill>
                  <a:latin typeface="Times" charset="0"/>
                </a:rPr>
                <a:t>ALUSrc</a:t>
              </a:r>
            </a:p>
          </p:txBody>
        </p:sp>
        <p:sp>
          <p:nvSpPr>
            <p:cNvPr id="61511" name="Line 86"/>
            <p:cNvSpPr>
              <a:spLocks noChangeShapeType="1"/>
            </p:cNvSpPr>
            <p:nvPr/>
          </p:nvSpPr>
          <p:spPr bwMode="auto">
            <a:xfrm>
              <a:off x="2840" y="2921"/>
              <a:ext cx="32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512" name="Line 87"/>
            <p:cNvSpPr>
              <a:spLocks noChangeShapeType="1"/>
            </p:cNvSpPr>
            <p:nvPr/>
          </p:nvSpPr>
          <p:spPr bwMode="auto">
            <a:xfrm>
              <a:off x="5376" y="2839"/>
              <a:ext cx="0" cy="1041"/>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13" name="Line 88"/>
            <p:cNvSpPr>
              <a:spLocks noChangeShapeType="1"/>
            </p:cNvSpPr>
            <p:nvPr/>
          </p:nvSpPr>
          <p:spPr bwMode="auto">
            <a:xfrm>
              <a:off x="2112" y="3693"/>
              <a:ext cx="0" cy="297"/>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1514" name="Rectangle 89"/>
            <p:cNvSpPr>
              <a:spLocks noChangeArrowheads="1"/>
            </p:cNvSpPr>
            <p:nvPr/>
          </p:nvSpPr>
          <p:spPr bwMode="auto">
            <a:xfrm>
              <a:off x="1955" y="3944"/>
              <a:ext cx="541"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u="sng">
                  <a:solidFill>
                    <a:schemeClr val="accent2"/>
                  </a:solidFill>
                  <a:latin typeface="Times" charset="0"/>
                </a:rPr>
                <a:t>ExtOp</a:t>
              </a:r>
            </a:p>
          </p:txBody>
        </p:sp>
        <p:grpSp>
          <p:nvGrpSpPr>
            <p:cNvPr id="61515" name="Group 90"/>
            <p:cNvGrpSpPr>
              <a:grpSpLocks/>
            </p:cNvGrpSpPr>
            <p:nvPr/>
          </p:nvGrpSpPr>
          <p:grpSpPr bwMode="auto">
            <a:xfrm>
              <a:off x="4896" y="2481"/>
              <a:ext cx="192" cy="791"/>
              <a:chOff x="4896" y="2481"/>
              <a:chExt cx="192" cy="791"/>
            </a:xfrm>
          </p:grpSpPr>
          <p:sp>
            <p:nvSpPr>
              <p:cNvPr id="61576" name="Line 91"/>
              <p:cNvSpPr>
                <a:spLocks noChangeShapeType="1"/>
              </p:cNvSpPr>
              <p:nvPr/>
            </p:nvSpPr>
            <p:spPr bwMode="auto">
              <a:xfrm>
                <a:off x="4896" y="2481"/>
                <a:ext cx="0" cy="77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77" name="Line 92"/>
              <p:cNvSpPr>
                <a:spLocks noChangeShapeType="1"/>
              </p:cNvSpPr>
              <p:nvPr/>
            </p:nvSpPr>
            <p:spPr bwMode="auto">
              <a:xfrm>
                <a:off x="4904" y="2481"/>
                <a:ext cx="176" cy="9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78" name="Line 93"/>
              <p:cNvSpPr>
                <a:spLocks noChangeShapeType="1"/>
              </p:cNvSpPr>
              <p:nvPr/>
            </p:nvSpPr>
            <p:spPr bwMode="auto">
              <a:xfrm flipV="1">
                <a:off x="4904" y="3150"/>
                <a:ext cx="176" cy="122"/>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79" name="Line 94"/>
              <p:cNvSpPr>
                <a:spLocks noChangeShapeType="1"/>
              </p:cNvSpPr>
              <p:nvPr/>
            </p:nvSpPr>
            <p:spPr bwMode="auto">
              <a:xfrm>
                <a:off x="5088" y="2587"/>
                <a:ext cx="0" cy="563"/>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61516" name="Rectangle 95"/>
            <p:cNvSpPr>
              <a:spLocks noChangeArrowheads="1"/>
            </p:cNvSpPr>
            <p:nvPr/>
          </p:nvSpPr>
          <p:spPr bwMode="auto">
            <a:xfrm rot="5400000">
              <a:off x="4734" y="2823"/>
              <a:ext cx="425"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a:solidFill>
                    <a:schemeClr val="tx1"/>
                  </a:solidFill>
                  <a:latin typeface="Times" charset="0"/>
                </a:rPr>
                <a:t>Mux</a:t>
              </a:r>
            </a:p>
          </p:txBody>
        </p:sp>
        <p:sp>
          <p:nvSpPr>
            <p:cNvPr id="61517" name="Line 96"/>
            <p:cNvSpPr>
              <a:spLocks noChangeShapeType="1"/>
            </p:cNvSpPr>
            <p:nvPr/>
          </p:nvSpPr>
          <p:spPr bwMode="auto">
            <a:xfrm flipV="1">
              <a:off x="4992" y="2242"/>
              <a:ext cx="0" cy="284"/>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1518" name="Rectangle 97"/>
            <p:cNvSpPr>
              <a:spLocks noChangeArrowheads="1"/>
            </p:cNvSpPr>
            <p:nvPr/>
          </p:nvSpPr>
          <p:spPr bwMode="auto">
            <a:xfrm>
              <a:off x="4944" y="2161"/>
              <a:ext cx="808"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u="sng">
                  <a:solidFill>
                    <a:schemeClr val="accent2"/>
                  </a:solidFill>
                  <a:latin typeface="Times" charset="0"/>
                </a:rPr>
                <a:t>MemtoReg</a:t>
              </a:r>
            </a:p>
          </p:txBody>
        </p:sp>
        <p:sp>
          <p:nvSpPr>
            <p:cNvPr id="61519" name="Line 98"/>
            <p:cNvSpPr>
              <a:spLocks noChangeShapeType="1"/>
            </p:cNvSpPr>
            <p:nvPr/>
          </p:nvSpPr>
          <p:spPr bwMode="auto">
            <a:xfrm>
              <a:off x="5096" y="2831"/>
              <a:ext cx="27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20" name="Rectangle 99"/>
            <p:cNvSpPr>
              <a:spLocks noChangeArrowheads="1"/>
            </p:cNvSpPr>
            <p:nvPr/>
          </p:nvSpPr>
          <p:spPr bwMode="auto">
            <a:xfrm>
              <a:off x="3794" y="3063"/>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1521" name="Line 100"/>
            <p:cNvSpPr>
              <a:spLocks noChangeShapeType="1"/>
            </p:cNvSpPr>
            <p:nvPr/>
          </p:nvSpPr>
          <p:spPr bwMode="auto">
            <a:xfrm flipH="1">
              <a:off x="3400" y="3682"/>
              <a:ext cx="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22" name="Rectangle 101"/>
            <p:cNvSpPr>
              <a:spLocks noChangeArrowheads="1"/>
            </p:cNvSpPr>
            <p:nvPr/>
          </p:nvSpPr>
          <p:spPr bwMode="auto">
            <a:xfrm>
              <a:off x="3353" y="3502"/>
              <a:ext cx="347"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Clk</a:t>
              </a:r>
            </a:p>
          </p:txBody>
        </p:sp>
        <p:sp>
          <p:nvSpPr>
            <p:cNvPr id="61523" name="Rectangle 102"/>
            <p:cNvSpPr>
              <a:spLocks noChangeArrowheads="1"/>
            </p:cNvSpPr>
            <p:nvPr/>
          </p:nvSpPr>
          <p:spPr bwMode="auto">
            <a:xfrm>
              <a:off x="2915" y="3183"/>
              <a:ext cx="561"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Data In</a:t>
              </a:r>
            </a:p>
          </p:txBody>
        </p:sp>
        <p:sp>
          <p:nvSpPr>
            <p:cNvPr id="61524" name="Line 103"/>
            <p:cNvSpPr>
              <a:spLocks noChangeShapeType="1"/>
            </p:cNvSpPr>
            <p:nvPr/>
          </p:nvSpPr>
          <p:spPr bwMode="auto">
            <a:xfrm>
              <a:off x="3798" y="3634"/>
              <a:ext cx="158" cy="4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25" name="Line 104"/>
            <p:cNvSpPr>
              <a:spLocks noChangeShapeType="1"/>
            </p:cNvSpPr>
            <p:nvPr/>
          </p:nvSpPr>
          <p:spPr bwMode="auto">
            <a:xfrm flipH="1">
              <a:off x="3802" y="3690"/>
              <a:ext cx="190" cy="62"/>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26" name="Oval 105"/>
            <p:cNvSpPr>
              <a:spLocks noChangeArrowheads="1"/>
            </p:cNvSpPr>
            <p:nvPr/>
          </p:nvSpPr>
          <p:spPr bwMode="auto">
            <a:xfrm>
              <a:off x="3698" y="3656"/>
              <a:ext cx="80" cy="74"/>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61527" name="Rectangle 106"/>
            <p:cNvSpPr>
              <a:spLocks noChangeArrowheads="1"/>
            </p:cNvSpPr>
            <p:nvPr/>
          </p:nvSpPr>
          <p:spPr bwMode="auto">
            <a:xfrm>
              <a:off x="3779" y="3048"/>
              <a:ext cx="478"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WrEn</a:t>
              </a:r>
            </a:p>
          </p:txBody>
        </p:sp>
        <p:sp>
          <p:nvSpPr>
            <p:cNvPr id="61528" name="Line 107"/>
            <p:cNvSpPr>
              <a:spLocks noChangeShapeType="1"/>
            </p:cNvSpPr>
            <p:nvPr/>
          </p:nvSpPr>
          <p:spPr bwMode="auto">
            <a:xfrm flipH="1">
              <a:off x="3160" y="3189"/>
              <a:ext cx="64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1529" name="Line 108"/>
            <p:cNvSpPr>
              <a:spLocks noChangeShapeType="1"/>
            </p:cNvSpPr>
            <p:nvPr/>
          </p:nvSpPr>
          <p:spPr bwMode="auto">
            <a:xfrm flipH="1">
              <a:off x="3500" y="3149"/>
              <a:ext cx="56" cy="81"/>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530" name="Rectangle 109"/>
            <p:cNvSpPr>
              <a:spLocks noChangeArrowheads="1"/>
            </p:cNvSpPr>
            <p:nvPr/>
          </p:nvSpPr>
          <p:spPr bwMode="auto">
            <a:xfrm>
              <a:off x="3374" y="3227"/>
              <a:ext cx="284"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32</a:t>
              </a:r>
            </a:p>
          </p:txBody>
        </p:sp>
        <p:sp>
          <p:nvSpPr>
            <p:cNvPr id="61531" name="Line 110"/>
            <p:cNvSpPr>
              <a:spLocks noChangeShapeType="1"/>
            </p:cNvSpPr>
            <p:nvPr/>
          </p:nvSpPr>
          <p:spPr bwMode="auto">
            <a:xfrm flipV="1">
              <a:off x="3984" y="2242"/>
              <a:ext cx="0" cy="821"/>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1532" name="Line 111"/>
            <p:cNvSpPr>
              <a:spLocks noChangeShapeType="1"/>
            </p:cNvSpPr>
            <p:nvPr/>
          </p:nvSpPr>
          <p:spPr bwMode="auto">
            <a:xfrm>
              <a:off x="4320" y="2660"/>
              <a:ext cx="0" cy="387"/>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533" name="Rectangle 112"/>
            <p:cNvSpPr>
              <a:spLocks noChangeArrowheads="1"/>
            </p:cNvSpPr>
            <p:nvPr/>
          </p:nvSpPr>
          <p:spPr bwMode="auto">
            <a:xfrm>
              <a:off x="4197" y="3049"/>
              <a:ext cx="362"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Adr</a:t>
              </a:r>
            </a:p>
          </p:txBody>
        </p:sp>
        <p:sp>
          <p:nvSpPr>
            <p:cNvPr id="61534" name="Rectangle 113"/>
            <p:cNvSpPr>
              <a:spLocks noChangeArrowheads="1"/>
            </p:cNvSpPr>
            <p:nvPr/>
          </p:nvSpPr>
          <p:spPr bwMode="auto">
            <a:xfrm>
              <a:off x="3793" y="3273"/>
              <a:ext cx="658" cy="40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400" b="1">
                  <a:solidFill>
                    <a:schemeClr val="tx1"/>
                  </a:solidFill>
                  <a:latin typeface="Times" charset="0"/>
                </a:rPr>
                <a:t>Data</a:t>
              </a:r>
            </a:p>
            <a:p>
              <a:pPr algn="ctr"/>
              <a:r>
                <a:rPr lang="en-US" sz="1400" b="1">
                  <a:solidFill>
                    <a:schemeClr val="tx1"/>
                  </a:solidFill>
                  <a:latin typeface="Times" charset="0"/>
                </a:rPr>
                <a:t>Memory</a:t>
              </a:r>
            </a:p>
          </p:txBody>
        </p:sp>
        <p:sp>
          <p:nvSpPr>
            <p:cNvPr id="61535" name="Line 114"/>
            <p:cNvSpPr>
              <a:spLocks noChangeShapeType="1"/>
            </p:cNvSpPr>
            <p:nvPr/>
          </p:nvSpPr>
          <p:spPr bwMode="auto">
            <a:xfrm>
              <a:off x="4616" y="3158"/>
              <a:ext cx="272"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536" name="Line 115"/>
            <p:cNvSpPr>
              <a:spLocks noChangeShapeType="1"/>
            </p:cNvSpPr>
            <p:nvPr/>
          </p:nvSpPr>
          <p:spPr bwMode="auto">
            <a:xfrm>
              <a:off x="4608" y="3176"/>
              <a:ext cx="0" cy="274"/>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37" name="Line 116"/>
            <p:cNvSpPr>
              <a:spLocks noChangeShapeType="1"/>
            </p:cNvSpPr>
            <p:nvPr/>
          </p:nvSpPr>
          <p:spPr bwMode="auto">
            <a:xfrm flipH="1">
              <a:off x="4504" y="3458"/>
              <a:ext cx="11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38" name="Line 117"/>
            <p:cNvSpPr>
              <a:spLocks noChangeShapeType="1"/>
            </p:cNvSpPr>
            <p:nvPr/>
          </p:nvSpPr>
          <p:spPr bwMode="auto">
            <a:xfrm flipH="1">
              <a:off x="4652" y="3117"/>
              <a:ext cx="56" cy="81"/>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539" name="Rectangle 118"/>
            <p:cNvSpPr>
              <a:spLocks noChangeArrowheads="1"/>
            </p:cNvSpPr>
            <p:nvPr/>
          </p:nvSpPr>
          <p:spPr bwMode="auto">
            <a:xfrm>
              <a:off x="4500" y="2925"/>
              <a:ext cx="284"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32</a:t>
              </a:r>
            </a:p>
          </p:txBody>
        </p:sp>
        <p:sp>
          <p:nvSpPr>
            <p:cNvPr id="61540" name="Rectangle 119"/>
            <p:cNvSpPr>
              <a:spLocks noChangeArrowheads="1"/>
            </p:cNvSpPr>
            <p:nvPr/>
          </p:nvSpPr>
          <p:spPr bwMode="auto">
            <a:xfrm>
              <a:off x="3985" y="2160"/>
              <a:ext cx="658"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u="sng">
                  <a:solidFill>
                    <a:schemeClr val="accent2"/>
                  </a:solidFill>
                  <a:latin typeface="Times" charset="0"/>
                </a:rPr>
                <a:t>MemWr</a:t>
              </a:r>
            </a:p>
          </p:txBody>
        </p:sp>
        <p:sp>
          <p:nvSpPr>
            <p:cNvPr id="61541" name="Line 120"/>
            <p:cNvSpPr>
              <a:spLocks noChangeShapeType="1"/>
            </p:cNvSpPr>
            <p:nvPr/>
          </p:nvSpPr>
          <p:spPr bwMode="auto">
            <a:xfrm>
              <a:off x="2400" y="2840"/>
              <a:ext cx="0" cy="341"/>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42" name="Line 121"/>
            <p:cNvSpPr>
              <a:spLocks noChangeShapeType="1"/>
            </p:cNvSpPr>
            <p:nvPr/>
          </p:nvSpPr>
          <p:spPr bwMode="auto">
            <a:xfrm>
              <a:off x="2397" y="3184"/>
              <a:ext cx="763" cy="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43" name="Rectangle 122"/>
            <p:cNvSpPr>
              <a:spLocks noChangeArrowheads="1"/>
            </p:cNvSpPr>
            <p:nvPr/>
          </p:nvSpPr>
          <p:spPr bwMode="auto">
            <a:xfrm rot="5400000">
              <a:off x="3138" y="2572"/>
              <a:ext cx="440"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a:solidFill>
                    <a:schemeClr val="tx1"/>
                  </a:solidFill>
                  <a:latin typeface="Times" charset="0"/>
                </a:rPr>
                <a:t>ALU</a:t>
              </a:r>
            </a:p>
          </p:txBody>
        </p:sp>
        <p:sp>
          <p:nvSpPr>
            <p:cNvPr id="61544" name="Rectangle 123"/>
            <p:cNvSpPr>
              <a:spLocks noChangeArrowheads="1"/>
            </p:cNvSpPr>
            <p:nvPr/>
          </p:nvSpPr>
          <p:spPr bwMode="auto">
            <a:xfrm>
              <a:off x="2882" y="1256"/>
              <a:ext cx="758" cy="55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1545" name="Line 124"/>
            <p:cNvSpPr>
              <a:spLocks noChangeShapeType="1"/>
            </p:cNvSpPr>
            <p:nvPr/>
          </p:nvSpPr>
          <p:spPr bwMode="auto">
            <a:xfrm flipH="1">
              <a:off x="2488" y="1714"/>
              <a:ext cx="30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46" name="Line 125"/>
            <p:cNvSpPr>
              <a:spLocks noChangeShapeType="1"/>
            </p:cNvSpPr>
            <p:nvPr/>
          </p:nvSpPr>
          <p:spPr bwMode="auto">
            <a:xfrm>
              <a:off x="2906" y="1666"/>
              <a:ext cx="158" cy="4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47" name="Line 126"/>
            <p:cNvSpPr>
              <a:spLocks noChangeShapeType="1"/>
            </p:cNvSpPr>
            <p:nvPr/>
          </p:nvSpPr>
          <p:spPr bwMode="auto">
            <a:xfrm flipH="1">
              <a:off x="2890" y="1722"/>
              <a:ext cx="190" cy="62"/>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1548" name="Oval 127"/>
            <p:cNvSpPr>
              <a:spLocks noChangeArrowheads="1"/>
            </p:cNvSpPr>
            <p:nvPr/>
          </p:nvSpPr>
          <p:spPr bwMode="auto">
            <a:xfrm>
              <a:off x="2786" y="1688"/>
              <a:ext cx="80" cy="74"/>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61549" name="Rectangle 128"/>
            <p:cNvSpPr>
              <a:spLocks noChangeArrowheads="1"/>
            </p:cNvSpPr>
            <p:nvPr/>
          </p:nvSpPr>
          <p:spPr bwMode="auto">
            <a:xfrm>
              <a:off x="2852" y="1305"/>
              <a:ext cx="815" cy="407"/>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400" b="1">
                  <a:solidFill>
                    <a:schemeClr val="tx1"/>
                  </a:solidFill>
                  <a:latin typeface="Times" charset="0"/>
                </a:rPr>
                <a:t>Instruction</a:t>
              </a:r>
            </a:p>
            <a:p>
              <a:pPr algn="ctr"/>
              <a:r>
                <a:rPr lang="en-US" sz="1400" b="1">
                  <a:solidFill>
                    <a:schemeClr val="tx1"/>
                  </a:solidFill>
                  <a:latin typeface="Times" charset="0"/>
                </a:rPr>
                <a:t>Fetch Unit</a:t>
              </a:r>
            </a:p>
          </p:txBody>
        </p:sp>
        <p:sp>
          <p:nvSpPr>
            <p:cNvPr id="61550" name="Rectangle 129"/>
            <p:cNvSpPr>
              <a:spLocks noChangeArrowheads="1"/>
            </p:cNvSpPr>
            <p:nvPr/>
          </p:nvSpPr>
          <p:spPr bwMode="auto">
            <a:xfrm>
              <a:off x="2201" y="1590"/>
              <a:ext cx="347"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Clk</a:t>
              </a:r>
            </a:p>
          </p:txBody>
        </p:sp>
        <p:sp>
          <p:nvSpPr>
            <p:cNvPr id="61551" name="Line 130"/>
            <p:cNvSpPr>
              <a:spLocks noChangeShapeType="1"/>
            </p:cNvSpPr>
            <p:nvPr/>
          </p:nvSpPr>
          <p:spPr bwMode="auto">
            <a:xfrm flipV="1">
              <a:off x="3552" y="1816"/>
              <a:ext cx="0" cy="736"/>
            </a:xfrm>
            <a:prstGeom prst="line">
              <a:avLst/>
            </a:prstGeom>
            <a:noFill/>
            <a:ln w="25400">
              <a:solidFill>
                <a:schemeClr val="accent2"/>
              </a:solidFill>
              <a:round/>
              <a:headEnd/>
              <a:tailEnd type="triangle" w="med" len="med"/>
            </a:ln>
          </p:spPr>
          <p:txBody>
            <a:bodyPr wrap="none" anchor="ctr">
              <a:prstTxWarp prst="textNoShape">
                <a:avLst/>
              </a:prstTxWarp>
            </a:bodyPr>
            <a:lstStyle/>
            <a:p>
              <a:endParaRPr lang="en-US"/>
            </a:p>
          </p:txBody>
        </p:sp>
        <p:sp>
          <p:nvSpPr>
            <p:cNvPr id="61552" name="Line 131"/>
            <p:cNvSpPr>
              <a:spLocks noChangeShapeType="1"/>
            </p:cNvSpPr>
            <p:nvPr/>
          </p:nvSpPr>
          <p:spPr bwMode="auto">
            <a:xfrm flipH="1">
              <a:off x="3448" y="2544"/>
              <a:ext cx="112" cy="0"/>
            </a:xfrm>
            <a:prstGeom prst="line">
              <a:avLst/>
            </a:prstGeom>
            <a:noFill/>
            <a:ln w="25400">
              <a:solidFill>
                <a:schemeClr val="accent2"/>
              </a:solidFill>
              <a:round/>
              <a:headEnd/>
              <a:tailEnd/>
            </a:ln>
          </p:spPr>
          <p:txBody>
            <a:bodyPr wrap="none" anchor="ctr">
              <a:prstTxWarp prst="textNoShape">
                <a:avLst/>
              </a:prstTxWarp>
            </a:bodyPr>
            <a:lstStyle/>
            <a:p>
              <a:endParaRPr lang="en-US"/>
            </a:p>
          </p:txBody>
        </p:sp>
        <p:sp>
          <p:nvSpPr>
            <p:cNvPr id="61553" name="Rectangle 132"/>
            <p:cNvSpPr>
              <a:spLocks noChangeArrowheads="1"/>
            </p:cNvSpPr>
            <p:nvPr/>
          </p:nvSpPr>
          <p:spPr bwMode="auto">
            <a:xfrm>
              <a:off x="3553" y="2015"/>
              <a:ext cx="432"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b="1">
                  <a:solidFill>
                    <a:schemeClr val="accent2"/>
                  </a:solidFill>
                  <a:latin typeface="Times" charset="0"/>
                </a:rPr>
                <a:t>Zero</a:t>
              </a:r>
            </a:p>
          </p:txBody>
        </p:sp>
        <p:sp>
          <p:nvSpPr>
            <p:cNvPr id="61554" name="Line 133"/>
            <p:cNvSpPr>
              <a:spLocks noChangeShapeType="1"/>
            </p:cNvSpPr>
            <p:nvPr/>
          </p:nvSpPr>
          <p:spPr bwMode="auto">
            <a:xfrm>
              <a:off x="3656" y="1344"/>
              <a:ext cx="1568"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555" name="Rectangle 134"/>
            <p:cNvSpPr>
              <a:spLocks noChangeArrowheads="1"/>
            </p:cNvSpPr>
            <p:nvPr/>
          </p:nvSpPr>
          <p:spPr bwMode="auto">
            <a:xfrm>
              <a:off x="3683" y="1095"/>
              <a:ext cx="1162"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Instruction&lt;31:0&gt;</a:t>
              </a:r>
            </a:p>
          </p:txBody>
        </p:sp>
        <p:sp>
          <p:nvSpPr>
            <p:cNvPr id="61556" name="Rectangle 135"/>
            <p:cNvSpPr>
              <a:spLocks noChangeArrowheads="1"/>
            </p:cNvSpPr>
            <p:nvPr/>
          </p:nvSpPr>
          <p:spPr bwMode="auto">
            <a:xfrm>
              <a:off x="4868" y="2540"/>
              <a:ext cx="213"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0</a:t>
              </a:r>
            </a:p>
          </p:txBody>
        </p:sp>
        <p:sp>
          <p:nvSpPr>
            <p:cNvPr id="61557" name="Rectangle 136"/>
            <p:cNvSpPr>
              <a:spLocks noChangeArrowheads="1"/>
            </p:cNvSpPr>
            <p:nvPr/>
          </p:nvSpPr>
          <p:spPr bwMode="auto">
            <a:xfrm>
              <a:off x="4868" y="3031"/>
              <a:ext cx="213"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1</a:t>
              </a:r>
            </a:p>
          </p:txBody>
        </p:sp>
        <p:sp>
          <p:nvSpPr>
            <p:cNvPr id="61558" name="Rectangle 137"/>
            <p:cNvSpPr>
              <a:spLocks noChangeArrowheads="1"/>
            </p:cNvSpPr>
            <p:nvPr/>
          </p:nvSpPr>
          <p:spPr bwMode="auto">
            <a:xfrm>
              <a:off x="2611" y="2684"/>
              <a:ext cx="213"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0</a:t>
              </a:r>
            </a:p>
          </p:txBody>
        </p:sp>
        <p:sp>
          <p:nvSpPr>
            <p:cNvPr id="61559" name="Rectangle 138"/>
            <p:cNvSpPr>
              <a:spLocks noChangeArrowheads="1"/>
            </p:cNvSpPr>
            <p:nvPr/>
          </p:nvSpPr>
          <p:spPr bwMode="auto">
            <a:xfrm>
              <a:off x="2611" y="3175"/>
              <a:ext cx="213"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1</a:t>
              </a:r>
            </a:p>
          </p:txBody>
        </p:sp>
        <p:sp>
          <p:nvSpPr>
            <p:cNvPr id="61560" name="Rectangle 139"/>
            <p:cNvSpPr>
              <a:spLocks noChangeArrowheads="1"/>
            </p:cNvSpPr>
            <p:nvPr/>
          </p:nvSpPr>
          <p:spPr bwMode="auto">
            <a:xfrm>
              <a:off x="1433" y="1708"/>
              <a:ext cx="213"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0</a:t>
              </a:r>
            </a:p>
          </p:txBody>
        </p:sp>
        <p:sp>
          <p:nvSpPr>
            <p:cNvPr id="61561" name="Rectangle 140"/>
            <p:cNvSpPr>
              <a:spLocks noChangeArrowheads="1"/>
            </p:cNvSpPr>
            <p:nvPr/>
          </p:nvSpPr>
          <p:spPr bwMode="auto">
            <a:xfrm>
              <a:off x="1001" y="1708"/>
              <a:ext cx="213"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1</a:t>
              </a:r>
            </a:p>
          </p:txBody>
        </p:sp>
        <p:sp>
          <p:nvSpPr>
            <p:cNvPr id="61562" name="Line 141"/>
            <p:cNvSpPr>
              <a:spLocks noChangeShapeType="1"/>
            </p:cNvSpPr>
            <p:nvPr/>
          </p:nvSpPr>
          <p:spPr bwMode="auto">
            <a:xfrm>
              <a:off x="3840" y="1352"/>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563" name="Rectangle 142"/>
            <p:cNvSpPr>
              <a:spLocks noChangeArrowheads="1"/>
            </p:cNvSpPr>
            <p:nvPr/>
          </p:nvSpPr>
          <p:spPr bwMode="auto">
            <a:xfrm rot="5400000">
              <a:off x="3630" y="1504"/>
              <a:ext cx="622"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&lt;21:25&gt;</a:t>
              </a:r>
            </a:p>
          </p:txBody>
        </p:sp>
        <p:sp>
          <p:nvSpPr>
            <p:cNvPr id="61564" name="Rectangle 143"/>
            <p:cNvSpPr>
              <a:spLocks noChangeArrowheads="1"/>
            </p:cNvSpPr>
            <p:nvPr/>
          </p:nvSpPr>
          <p:spPr bwMode="auto">
            <a:xfrm rot="5400000">
              <a:off x="3966" y="1503"/>
              <a:ext cx="622"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&lt;16:20&gt;</a:t>
              </a:r>
            </a:p>
          </p:txBody>
        </p:sp>
        <p:sp>
          <p:nvSpPr>
            <p:cNvPr id="61565" name="Rectangle 144"/>
            <p:cNvSpPr>
              <a:spLocks noChangeArrowheads="1"/>
            </p:cNvSpPr>
            <p:nvPr/>
          </p:nvSpPr>
          <p:spPr bwMode="auto">
            <a:xfrm rot="5400000">
              <a:off x="4302" y="1503"/>
              <a:ext cx="622"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&lt;11:15&gt;</a:t>
              </a:r>
            </a:p>
          </p:txBody>
        </p:sp>
        <p:sp>
          <p:nvSpPr>
            <p:cNvPr id="61566" name="Rectangle 145"/>
            <p:cNvSpPr>
              <a:spLocks noChangeArrowheads="1"/>
            </p:cNvSpPr>
            <p:nvPr/>
          </p:nvSpPr>
          <p:spPr bwMode="auto">
            <a:xfrm rot="5400000">
              <a:off x="4641" y="1501"/>
              <a:ext cx="551" cy="23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&lt;0:15&gt;</a:t>
              </a:r>
            </a:p>
          </p:txBody>
        </p:sp>
        <p:sp>
          <p:nvSpPr>
            <p:cNvPr id="61567" name="Line 146"/>
            <p:cNvSpPr>
              <a:spLocks noChangeShapeType="1"/>
            </p:cNvSpPr>
            <p:nvPr/>
          </p:nvSpPr>
          <p:spPr bwMode="auto">
            <a:xfrm>
              <a:off x="4176" y="1352"/>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568" name="Line 147"/>
            <p:cNvSpPr>
              <a:spLocks noChangeShapeType="1"/>
            </p:cNvSpPr>
            <p:nvPr/>
          </p:nvSpPr>
          <p:spPr bwMode="auto">
            <a:xfrm>
              <a:off x="4512" y="1352"/>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569" name="Line 148"/>
            <p:cNvSpPr>
              <a:spLocks noChangeShapeType="1"/>
            </p:cNvSpPr>
            <p:nvPr/>
          </p:nvSpPr>
          <p:spPr bwMode="auto">
            <a:xfrm>
              <a:off x="4848" y="1352"/>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1570" name="Rectangle 149"/>
            <p:cNvSpPr>
              <a:spLocks noChangeArrowheads="1"/>
            </p:cNvSpPr>
            <p:nvPr/>
          </p:nvSpPr>
          <p:spPr bwMode="auto">
            <a:xfrm>
              <a:off x="4692" y="1869"/>
              <a:ext cx="550"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Imm16</a:t>
              </a:r>
            </a:p>
          </p:txBody>
        </p:sp>
        <p:sp>
          <p:nvSpPr>
            <p:cNvPr id="61571" name="Rectangle 150"/>
            <p:cNvSpPr>
              <a:spLocks noChangeArrowheads="1"/>
            </p:cNvSpPr>
            <p:nvPr/>
          </p:nvSpPr>
          <p:spPr bwMode="auto">
            <a:xfrm>
              <a:off x="4355" y="1869"/>
              <a:ext cx="308"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Rd</a:t>
              </a:r>
            </a:p>
          </p:txBody>
        </p:sp>
        <p:sp>
          <p:nvSpPr>
            <p:cNvPr id="61572" name="Rectangle 151"/>
            <p:cNvSpPr>
              <a:spLocks noChangeArrowheads="1"/>
            </p:cNvSpPr>
            <p:nvPr/>
          </p:nvSpPr>
          <p:spPr bwMode="auto">
            <a:xfrm>
              <a:off x="4068" y="1869"/>
              <a:ext cx="291"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Rs</a:t>
              </a:r>
            </a:p>
          </p:txBody>
        </p:sp>
        <p:sp>
          <p:nvSpPr>
            <p:cNvPr id="61573" name="Rectangle 152"/>
            <p:cNvSpPr>
              <a:spLocks noChangeArrowheads="1"/>
            </p:cNvSpPr>
            <p:nvPr/>
          </p:nvSpPr>
          <p:spPr bwMode="auto">
            <a:xfrm>
              <a:off x="3731" y="1869"/>
              <a:ext cx="276" cy="2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400">
                  <a:solidFill>
                    <a:schemeClr val="tx1"/>
                  </a:solidFill>
                  <a:latin typeface="Times" charset="0"/>
                </a:rPr>
                <a:t>Rt</a:t>
              </a:r>
            </a:p>
          </p:txBody>
        </p:sp>
        <p:sp>
          <p:nvSpPr>
            <p:cNvPr id="61574" name="Rectangle 153"/>
            <p:cNvSpPr>
              <a:spLocks noChangeArrowheads="1"/>
            </p:cNvSpPr>
            <p:nvPr/>
          </p:nvSpPr>
          <p:spPr bwMode="auto">
            <a:xfrm>
              <a:off x="2003" y="1296"/>
              <a:ext cx="635" cy="239"/>
            </a:xfrm>
            <a:prstGeom prst="rect">
              <a:avLst/>
            </a:prstGeom>
            <a:noFill/>
            <a:ln w="12700">
              <a:noFill/>
              <a:miter lim="800000"/>
              <a:headEnd/>
              <a:tailEnd/>
            </a:ln>
          </p:spPr>
          <p:txBody>
            <a:bodyPr wrap="none" lIns="90488" tIns="44450" rIns="90488" bIns="44450">
              <a:prstTxWarp prst="textNoShape">
                <a:avLst/>
              </a:prstTxWarp>
              <a:spAutoFit/>
            </a:bodyPr>
            <a:lstStyle/>
            <a:p>
              <a:pPr algn="r"/>
              <a:r>
                <a:rPr lang="en-US" sz="1400" b="1" u="sng">
                  <a:solidFill>
                    <a:schemeClr val="accent2"/>
                  </a:solidFill>
                  <a:latin typeface="Times" charset="0"/>
                </a:rPr>
                <a:t>nPC_sel</a:t>
              </a:r>
            </a:p>
          </p:txBody>
        </p:sp>
        <p:sp>
          <p:nvSpPr>
            <p:cNvPr id="61575" name="Line 154"/>
            <p:cNvSpPr>
              <a:spLocks noChangeShapeType="1"/>
            </p:cNvSpPr>
            <p:nvPr/>
          </p:nvSpPr>
          <p:spPr bwMode="auto">
            <a:xfrm flipH="1">
              <a:off x="2536" y="1440"/>
              <a:ext cx="352" cy="0"/>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grpSp>
      <p:sp>
        <p:nvSpPr>
          <p:cNvPr id="157" name="Rectangle 15"/>
          <p:cNvSpPr>
            <a:spLocks noChangeArrowheads="1"/>
          </p:cNvSpPr>
          <p:nvPr/>
        </p:nvSpPr>
        <p:spPr bwMode="auto">
          <a:xfrm>
            <a:off x="7696200" y="4648200"/>
            <a:ext cx="1219200" cy="1676400"/>
          </a:xfrm>
          <a:prstGeom prst="rect">
            <a:avLst/>
          </a:prstGeom>
          <a:solidFill>
            <a:schemeClr val="bg1"/>
          </a:solidFill>
          <a:ln w="12700">
            <a:solidFill>
              <a:schemeClr val="tx1"/>
            </a:solidFill>
            <a:miter lim="800000"/>
            <a:headEnd/>
            <a:tailEnd/>
          </a:ln>
        </p:spPr>
        <p:txBody>
          <a:bodyPr lIns="90487" tIns="44450" rIns="90487" bIns="44450">
            <a:prstTxWarp prst="textNoShape">
              <a:avLst/>
            </a:prstTxWarp>
          </a:bodyPr>
          <a:lstStyle/>
          <a:p>
            <a:pPr>
              <a:lnSpc>
                <a:spcPct val="80000"/>
              </a:lnSpc>
            </a:pPr>
            <a:r>
              <a:rPr lang="en-US" sz="2400" b="1">
                <a:solidFill>
                  <a:schemeClr val="tx1"/>
                </a:solidFill>
                <a:latin typeface="Courier New" charset="0"/>
              </a:rPr>
              <a:t>   12</a:t>
            </a:r>
          </a:p>
          <a:p>
            <a:pPr>
              <a:lnSpc>
                <a:spcPct val="80000"/>
              </a:lnSpc>
            </a:pPr>
            <a:r>
              <a:rPr lang="en-US" sz="2400" b="1">
                <a:solidFill>
                  <a:schemeClr val="tx1"/>
                </a:solidFill>
                <a:latin typeface="Courier New" charset="0"/>
              </a:rPr>
              <a:t>a) </a:t>
            </a:r>
            <a:r>
              <a:rPr lang="en-US" sz="2400" b="1">
                <a:latin typeface="Courier New" charset="0"/>
              </a:rPr>
              <a:t>SR</a:t>
            </a:r>
            <a:endParaRPr lang="en-US" sz="2400" b="1">
              <a:solidFill>
                <a:schemeClr val="tx1"/>
              </a:solidFill>
              <a:latin typeface="Courier New" charset="0"/>
            </a:endParaRPr>
          </a:p>
          <a:p>
            <a:pPr>
              <a:lnSpc>
                <a:spcPct val="80000"/>
              </a:lnSpc>
            </a:pPr>
            <a:r>
              <a:rPr lang="en-US" sz="2400" b="1">
                <a:solidFill>
                  <a:schemeClr val="tx1"/>
                </a:solidFill>
                <a:latin typeface="Courier New" charset="0"/>
              </a:rPr>
              <a:t>b) </a:t>
            </a:r>
            <a:r>
              <a:rPr lang="en-US" sz="2400" b="1">
                <a:latin typeface="Courier New" charset="0"/>
              </a:rPr>
              <a:t>S</a:t>
            </a:r>
            <a:r>
              <a:rPr lang="en-US" sz="2400" b="1">
                <a:solidFill>
                  <a:srgbClr val="008000"/>
                </a:solidFill>
                <a:latin typeface="Courier New" charset="0"/>
              </a:rPr>
              <a:t>E</a:t>
            </a:r>
          </a:p>
          <a:p>
            <a:pPr>
              <a:lnSpc>
                <a:spcPct val="80000"/>
              </a:lnSpc>
            </a:pPr>
            <a:r>
              <a:rPr lang="en-US" sz="2400" b="1">
                <a:solidFill>
                  <a:schemeClr val="tx1"/>
                </a:solidFill>
                <a:latin typeface="Courier New" charset="0"/>
              </a:rPr>
              <a:t>c) </a:t>
            </a:r>
            <a:r>
              <a:rPr lang="en-US" sz="2400" b="1">
                <a:solidFill>
                  <a:srgbClr val="008000"/>
                </a:solidFill>
                <a:latin typeface="Courier New" charset="0"/>
              </a:rPr>
              <a:t>B</a:t>
            </a:r>
            <a:r>
              <a:rPr lang="en-US" sz="2400" b="1">
                <a:latin typeface="Courier New" charset="0"/>
              </a:rPr>
              <a:t>R</a:t>
            </a:r>
            <a:endParaRPr lang="en-US" sz="2400" b="1">
              <a:solidFill>
                <a:schemeClr val="tx1"/>
              </a:solidFill>
              <a:latin typeface="Courier New" charset="0"/>
            </a:endParaRPr>
          </a:p>
          <a:p>
            <a:pPr>
              <a:lnSpc>
                <a:spcPct val="80000"/>
              </a:lnSpc>
            </a:pPr>
            <a:r>
              <a:rPr lang="en-US" sz="2400" b="1">
                <a:solidFill>
                  <a:schemeClr val="tx1"/>
                </a:solidFill>
                <a:latin typeface="Courier New" charset="0"/>
              </a:rPr>
              <a:t>d) </a:t>
            </a:r>
            <a:r>
              <a:rPr lang="en-US" sz="2400" b="1">
                <a:solidFill>
                  <a:srgbClr val="008000"/>
                </a:solidFill>
                <a:latin typeface="Courier New" charset="0"/>
              </a:rPr>
              <a:t>BE</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838200"/>
            <a:ext cx="8953500" cy="4090988"/>
          </a:xfrm>
          <a:prstGeom prst="rect">
            <a:avLst/>
          </a:prstGeom>
          <a:noFill/>
          <a:ln w="12700">
            <a:noFill/>
            <a:miter lim="800000"/>
            <a:headEnd/>
            <a:tailEnd/>
          </a:ln>
        </p:spPr>
        <p:txBody>
          <a:bodyPr lIns="63500" tIns="25400" rIns="63500" bIns="25400">
            <a:prstTxWarp prst="textNoShape">
              <a:avLst/>
            </a:prstTxWarp>
            <a:spAutoFit/>
          </a:bodyPr>
          <a:lstStyle/>
          <a:p>
            <a:pPr marL="203200" indent="-203200">
              <a:lnSpc>
                <a:spcPct val="75000"/>
              </a:lnSpc>
              <a:spcBef>
                <a:spcPct val="30000"/>
              </a:spcBef>
              <a:buFontTx/>
              <a:buChar char="°"/>
            </a:pPr>
            <a:r>
              <a:rPr lang="en-US" sz="3200" b="1">
                <a:solidFill>
                  <a:schemeClr val="tx1"/>
                </a:solidFill>
                <a:latin typeface="Arial" charset="0"/>
              </a:rPr>
              <a:t>5 steps to design a processor</a:t>
            </a:r>
          </a:p>
          <a:p>
            <a:pPr marL="508000" lvl="1" indent="-190500">
              <a:lnSpc>
                <a:spcPct val="75000"/>
              </a:lnSpc>
              <a:spcBef>
                <a:spcPct val="30000"/>
              </a:spcBef>
              <a:buFontTx/>
              <a:buChar char="•"/>
            </a:pPr>
            <a:r>
              <a:rPr lang="en-US" sz="2400" b="1">
                <a:solidFill>
                  <a:schemeClr val="tx1"/>
                </a:solidFill>
                <a:latin typeface="Arial" charset="0"/>
              </a:rPr>
              <a:t>1. Analyze instruction set </a:t>
            </a:r>
            <a:r>
              <a:rPr lang="en-US" sz="2400" b="1">
                <a:solidFill>
                  <a:schemeClr val="tx1"/>
                </a:solidFill>
                <a:latin typeface="Arial" charset="0"/>
                <a:sym typeface="Wingdings" charset="2"/>
              </a:rPr>
              <a:t></a:t>
            </a:r>
            <a:r>
              <a:rPr lang="en-US" sz="2400" b="1">
                <a:solidFill>
                  <a:schemeClr val="tx1"/>
                </a:solidFill>
                <a:latin typeface="Arial" charset="0"/>
              </a:rPr>
              <a:t> datapath </a:t>
            </a:r>
            <a:r>
              <a:rPr lang="en-US" sz="2400" b="1" u="sng">
                <a:solidFill>
                  <a:schemeClr val="accent2"/>
                </a:solidFill>
                <a:latin typeface="Arial" charset="0"/>
              </a:rPr>
              <a:t>requirements</a:t>
            </a:r>
            <a:endParaRPr lang="en-US" sz="2400" b="1">
              <a:solidFill>
                <a:schemeClr val="tx1"/>
              </a:solidFill>
              <a:latin typeface="Arial" charset="0"/>
            </a:endParaRPr>
          </a:p>
          <a:p>
            <a:pPr marL="508000" lvl="1" indent="-190500">
              <a:lnSpc>
                <a:spcPct val="75000"/>
              </a:lnSpc>
              <a:spcBef>
                <a:spcPct val="30000"/>
              </a:spcBef>
              <a:buFontTx/>
              <a:buChar char="•"/>
            </a:pPr>
            <a:r>
              <a:rPr lang="en-US" sz="2400" b="1">
                <a:solidFill>
                  <a:schemeClr val="tx1"/>
                </a:solidFill>
                <a:latin typeface="Arial" charset="0"/>
              </a:rPr>
              <a:t>2. Select set of datapath components &amp; establish clock methodology</a:t>
            </a:r>
          </a:p>
          <a:p>
            <a:pPr marL="508000" lvl="1" indent="-190500">
              <a:lnSpc>
                <a:spcPct val="75000"/>
              </a:lnSpc>
              <a:spcBef>
                <a:spcPct val="30000"/>
              </a:spcBef>
              <a:buFontTx/>
              <a:buChar char="•"/>
            </a:pPr>
            <a:r>
              <a:rPr lang="en-US" sz="2400" b="1">
                <a:solidFill>
                  <a:schemeClr val="tx1"/>
                </a:solidFill>
                <a:latin typeface="Arial" charset="0"/>
              </a:rPr>
              <a:t>3. </a:t>
            </a:r>
            <a:r>
              <a:rPr lang="en-US" sz="2400" b="1" u="sng">
                <a:solidFill>
                  <a:schemeClr val="accent2"/>
                </a:solidFill>
                <a:latin typeface="Arial" charset="0"/>
              </a:rPr>
              <a:t>Assemble</a:t>
            </a:r>
            <a:r>
              <a:rPr lang="en-US" sz="2400" b="1">
                <a:solidFill>
                  <a:schemeClr val="tx1"/>
                </a:solidFill>
                <a:latin typeface="Arial" charset="0"/>
              </a:rPr>
              <a:t> datapath meeting the requirements</a:t>
            </a:r>
          </a:p>
          <a:p>
            <a:pPr marL="508000" lvl="1" indent="-190500">
              <a:lnSpc>
                <a:spcPct val="75000"/>
              </a:lnSpc>
              <a:spcBef>
                <a:spcPct val="30000"/>
              </a:spcBef>
              <a:buFontTx/>
              <a:buChar char="•"/>
            </a:pPr>
            <a:r>
              <a:rPr lang="en-US" sz="2400" b="1">
                <a:solidFill>
                  <a:schemeClr val="tx1"/>
                </a:solidFill>
                <a:latin typeface="Arial" charset="0"/>
              </a:rPr>
              <a:t>4. Analyze implementation of each instruction to determine setting of control points that effects the register transfer.</a:t>
            </a:r>
          </a:p>
          <a:p>
            <a:pPr marL="508000" lvl="1" indent="-190500">
              <a:lnSpc>
                <a:spcPct val="75000"/>
              </a:lnSpc>
              <a:spcBef>
                <a:spcPct val="30000"/>
              </a:spcBef>
              <a:buFontTx/>
              <a:buChar char="•"/>
            </a:pPr>
            <a:r>
              <a:rPr lang="en-US" sz="2400" b="1">
                <a:solidFill>
                  <a:schemeClr val="tx1"/>
                </a:solidFill>
                <a:latin typeface="Arial" charset="0"/>
              </a:rPr>
              <a:t>5. Assemble the control logic</a:t>
            </a:r>
            <a:endParaRPr lang="en-US" sz="2000" b="1">
              <a:solidFill>
                <a:schemeClr val="tx1"/>
              </a:solidFill>
              <a:latin typeface="Arial" charset="0"/>
            </a:endParaRPr>
          </a:p>
          <a:p>
            <a:pPr marL="1257300" lvl="2" indent="-342900">
              <a:lnSpc>
                <a:spcPct val="75000"/>
              </a:lnSpc>
              <a:spcBef>
                <a:spcPct val="30000"/>
              </a:spcBef>
              <a:buFontTx/>
              <a:buChar char="•"/>
            </a:pPr>
            <a:r>
              <a:rPr lang="en-US" sz="2000" b="1">
                <a:solidFill>
                  <a:schemeClr val="tx1"/>
                </a:solidFill>
                <a:latin typeface="Arial" charset="0"/>
              </a:rPr>
              <a:t>Formulate Logic Equations</a:t>
            </a:r>
          </a:p>
          <a:p>
            <a:pPr marL="1257300" lvl="2" indent="-342900">
              <a:lnSpc>
                <a:spcPct val="75000"/>
              </a:lnSpc>
              <a:spcBef>
                <a:spcPct val="30000"/>
              </a:spcBef>
              <a:buFontTx/>
              <a:buChar char="•"/>
            </a:pPr>
            <a:r>
              <a:rPr lang="en-US" sz="2000" b="1">
                <a:solidFill>
                  <a:schemeClr val="tx1"/>
                </a:solidFill>
                <a:latin typeface="Arial" charset="0"/>
              </a:rPr>
              <a:t>Design Circuits</a:t>
            </a:r>
            <a:endParaRPr lang="en-US" sz="3200" b="1">
              <a:solidFill>
                <a:schemeClr val="tx1"/>
              </a:solidFill>
              <a:latin typeface="Arial" charset="0"/>
            </a:endParaRPr>
          </a:p>
          <a:p>
            <a:pPr marL="203200" indent="-203200">
              <a:lnSpc>
                <a:spcPct val="75000"/>
              </a:lnSpc>
              <a:spcBef>
                <a:spcPct val="30000"/>
              </a:spcBef>
            </a:pPr>
            <a:endParaRPr lang="en-US" sz="1800" b="1">
              <a:solidFill>
                <a:schemeClr val="tx1"/>
              </a:solidFill>
              <a:latin typeface="Arial" charset="0"/>
            </a:endParaRPr>
          </a:p>
        </p:txBody>
      </p:sp>
      <p:sp>
        <p:nvSpPr>
          <p:cNvPr id="63491" name="Rectangle 3"/>
          <p:cNvSpPr>
            <a:spLocks noGrp="1" noChangeArrowheads="1"/>
          </p:cNvSpPr>
          <p:nvPr>
            <p:ph type="title"/>
          </p:nvPr>
        </p:nvSpPr>
        <p:spPr>
          <a:xfrm>
            <a:off x="800100" y="152400"/>
            <a:ext cx="7259638" cy="528638"/>
          </a:xfrm>
          <a:noFill/>
        </p:spPr>
        <p:txBody>
          <a:bodyPr/>
          <a:lstStyle/>
          <a:p>
            <a:r>
              <a:rPr lang="en-US"/>
              <a:t>Summary: </a:t>
            </a:r>
            <a:r>
              <a:rPr lang="en-US" sz="3600">
                <a:latin typeface="Arial" charset="0"/>
              </a:rPr>
              <a:t>Single-cycle Processor</a:t>
            </a:r>
            <a:endParaRPr lang="en-US" sz="3600" b="0">
              <a:latin typeface="Arial" charset="0"/>
            </a:endParaRPr>
          </a:p>
        </p:txBody>
      </p:sp>
      <p:sp>
        <p:nvSpPr>
          <p:cNvPr id="63492" name="Rectangle 4" descr="10%"/>
          <p:cNvSpPr>
            <a:spLocks noChangeArrowheads="1"/>
          </p:cNvSpPr>
          <p:nvPr/>
        </p:nvSpPr>
        <p:spPr bwMode="auto">
          <a:xfrm>
            <a:off x="5341938" y="4043363"/>
            <a:ext cx="1123950" cy="649287"/>
          </a:xfrm>
          <a:prstGeom prst="rect">
            <a:avLst/>
          </a:prstGeom>
          <a:pattFill prst="pct10">
            <a:fgClr>
              <a:schemeClr val="accent1"/>
            </a:fgClr>
            <a:bgClr>
              <a:srgbClr val="FFFFFF"/>
            </a:bgClr>
          </a:pattFill>
          <a:ln w="25400">
            <a:solidFill>
              <a:schemeClr val="accent1"/>
            </a:solidFill>
            <a:miter lim="800000"/>
            <a:headEnd/>
            <a:tailEnd/>
          </a:ln>
        </p:spPr>
        <p:txBody>
          <a:bodyPr wrap="none" anchor="ctr">
            <a:prstTxWarp prst="textNoShape">
              <a:avLst/>
            </a:prstTxWarp>
          </a:bodyPr>
          <a:lstStyle/>
          <a:p>
            <a:pPr algn="ctr"/>
            <a:endParaRPr lang="en-US" sz="2000"/>
          </a:p>
        </p:txBody>
      </p:sp>
      <p:sp>
        <p:nvSpPr>
          <p:cNvPr id="63493" name="Rectangle 5"/>
          <p:cNvSpPr>
            <a:spLocks noChangeArrowheads="1"/>
          </p:cNvSpPr>
          <p:nvPr/>
        </p:nvSpPr>
        <p:spPr bwMode="auto">
          <a:xfrm>
            <a:off x="5422900" y="4149725"/>
            <a:ext cx="858838"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charset="0"/>
              </a:rPr>
              <a:t>Control</a:t>
            </a:r>
            <a:endParaRPr lang="en-US" sz="1600" b="1">
              <a:solidFill>
                <a:schemeClr val="tx1"/>
              </a:solidFill>
              <a:latin typeface="Times" charset="0"/>
            </a:endParaRPr>
          </a:p>
        </p:txBody>
      </p:sp>
      <p:sp>
        <p:nvSpPr>
          <p:cNvPr id="63494" name="Rectangle 6" descr="10%"/>
          <p:cNvSpPr>
            <a:spLocks noChangeArrowheads="1"/>
          </p:cNvSpPr>
          <p:nvPr/>
        </p:nvSpPr>
        <p:spPr bwMode="auto">
          <a:xfrm>
            <a:off x="5341938" y="4852988"/>
            <a:ext cx="1123950" cy="650875"/>
          </a:xfrm>
          <a:prstGeom prst="rect">
            <a:avLst/>
          </a:prstGeom>
          <a:pattFill prst="pct10">
            <a:fgClr>
              <a:schemeClr val="accent2"/>
            </a:fgClr>
            <a:bgClr>
              <a:srgbClr val="FFFFFF"/>
            </a:bgClr>
          </a:pattFill>
          <a:ln w="25400">
            <a:solidFill>
              <a:schemeClr val="accent2"/>
            </a:solidFill>
            <a:miter lim="800000"/>
            <a:headEnd/>
            <a:tailEnd/>
          </a:ln>
        </p:spPr>
        <p:txBody>
          <a:bodyPr wrap="none" anchor="ctr">
            <a:prstTxWarp prst="textNoShape">
              <a:avLst/>
            </a:prstTxWarp>
          </a:bodyPr>
          <a:lstStyle/>
          <a:p>
            <a:pPr algn="ctr"/>
            <a:endParaRPr lang="en-US" sz="2000">
              <a:solidFill>
                <a:schemeClr val="accent2"/>
              </a:solidFill>
            </a:endParaRPr>
          </a:p>
        </p:txBody>
      </p:sp>
      <p:sp>
        <p:nvSpPr>
          <p:cNvPr id="63495" name="Rectangle 7"/>
          <p:cNvSpPr>
            <a:spLocks noChangeArrowheads="1"/>
          </p:cNvSpPr>
          <p:nvPr/>
        </p:nvSpPr>
        <p:spPr bwMode="auto">
          <a:xfrm>
            <a:off x="5441950" y="5018088"/>
            <a:ext cx="9937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latin typeface="Times" charset="0"/>
              </a:rPr>
              <a:t>Datapath</a:t>
            </a:r>
            <a:endParaRPr lang="en-US" sz="1600" b="1">
              <a:latin typeface="Times" charset="0"/>
            </a:endParaRPr>
          </a:p>
        </p:txBody>
      </p:sp>
      <p:sp>
        <p:nvSpPr>
          <p:cNvPr id="63496" name="Rectangle 8"/>
          <p:cNvSpPr>
            <a:spLocks noChangeArrowheads="1"/>
          </p:cNvSpPr>
          <p:nvPr/>
        </p:nvSpPr>
        <p:spPr bwMode="auto">
          <a:xfrm>
            <a:off x="6761163" y="3705225"/>
            <a:ext cx="920750" cy="19335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3497" name="Rectangle 9"/>
          <p:cNvSpPr>
            <a:spLocks noChangeArrowheads="1"/>
          </p:cNvSpPr>
          <p:nvPr/>
        </p:nvSpPr>
        <p:spPr bwMode="auto">
          <a:xfrm>
            <a:off x="6813550" y="4454525"/>
            <a:ext cx="925513"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Memory</a:t>
            </a:r>
          </a:p>
        </p:txBody>
      </p:sp>
      <p:sp>
        <p:nvSpPr>
          <p:cNvPr id="63498" name="Rectangle 10"/>
          <p:cNvSpPr>
            <a:spLocks noChangeArrowheads="1"/>
          </p:cNvSpPr>
          <p:nvPr/>
        </p:nvSpPr>
        <p:spPr bwMode="auto">
          <a:xfrm>
            <a:off x="5207000" y="3705225"/>
            <a:ext cx="1393825" cy="19335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3499" name="Rectangle 11"/>
          <p:cNvSpPr>
            <a:spLocks noChangeArrowheads="1"/>
          </p:cNvSpPr>
          <p:nvPr/>
        </p:nvSpPr>
        <p:spPr bwMode="auto">
          <a:xfrm>
            <a:off x="5441950" y="3687763"/>
            <a:ext cx="1027113"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Processor</a:t>
            </a:r>
          </a:p>
        </p:txBody>
      </p:sp>
      <p:sp>
        <p:nvSpPr>
          <p:cNvPr id="63500" name="Rectangle 12"/>
          <p:cNvSpPr>
            <a:spLocks noChangeArrowheads="1"/>
          </p:cNvSpPr>
          <p:nvPr/>
        </p:nvSpPr>
        <p:spPr bwMode="auto">
          <a:xfrm>
            <a:off x="7842250" y="3705225"/>
            <a:ext cx="920750" cy="785813"/>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3501" name="Rectangle 13"/>
          <p:cNvSpPr>
            <a:spLocks noChangeArrowheads="1"/>
          </p:cNvSpPr>
          <p:nvPr/>
        </p:nvSpPr>
        <p:spPr bwMode="auto">
          <a:xfrm>
            <a:off x="7962900" y="3957638"/>
            <a:ext cx="666750" cy="3333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600" b="1">
                <a:solidFill>
                  <a:schemeClr val="tx1"/>
                </a:solidFill>
                <a:latin typeface="Times" charset="0"/>
              </a:rPr>
              <a:t>Input</a:t>
            </a:r>
          </a:p>
        </p:txBody>
      </p:sp>
      <p:sp>
        <p:nvSpPr>
          <p:cNvPr id="63502" name="Rectangle 14"/>
          <p:cNvSpPr>
            <a:spLocks noChangeArrowheads="1"/>
          </p:cNvSpPr>
          <p:nvPr/>
        </p:nvSpPr>
        <p:spPr bwMode="auto">
          <a:xfrm>
            <a:off x="7842250" y="4852988"/>
            <a:ext cx="920750" cy="78581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3503" name="Rectangle 15"/>
          <p:cNvSpPr>
            <a:spLocks noChangeArrowheads="1"/>
          </p:cNvSpPr>
          <p:nvPr/>
        </p:nvSpPr>
        <p:spPr bwMode="auto">
          <a:xfrm>
            <a:off x="7889875" y="5105400"/>
            <a:ext cx="812800" cy="3333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600" b="1">
                <a:solidFill>
                  <a:schemeClr val="tx1"/>
                </a:solidFill>
                <a:latin typeface="Times" charset="0"/>
              </a:rPr>
              <a:t>Output</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762000" y="152400"/>
            <a:ext cx="2655888" cy="474663"/>
          </a:xfrm>
        </p:spPr>
        <p:txBody>
          <a:bodyPr/>
          <a:lstStyle/>
          <a:p>
            <a:r>
              <a:rPr lang="en-US"/>
              <a:t>Bonus slides</a:t>
            </a:r>
          </a:p>
        </p:txBody>
      </p:sp>
      <p:sp>
        <p:nvSpPr>
          <p:cNvPr id="65539" name="Rectangle 3"/>
          <p:cNvSpPr>
            <a:spLocks noGrp="1" noChangeArrowheads="1"/>
          </p:cNvSpPr>
          <p:nvPr>
            <p:ph type="body" idx="1"/>
          </p:nvPr>
        </p:nvSpPr>
        <p:spPr>
          <a:xfrm>
            <a:off x="685800" y="1143000"/>
            <a:ext cx="7848600" cy="2559050"/>
          </a:xfrm>
        </p:spPr>
        <p:txBody>
          <a:bodyPr/>
          <a:lstStyle/>
          <a:p>
            <a:r>
              <a:rPr lang="en-US"/>
              <a:t>These are extra slides that used to be included in lecture notes, but have been moved to this, the “bonus” area to serve as a supplement.</a:t>
            </a:r>
          </a:p>
          <a:p>
            <a:r>
              <a:rPr lang="en-US"/>
              <a:t>The slides will appear in the order they would have in the normal presentation</a:t>
            </a:r>
          </a:p>
        </p:txBody>
      </p:sp>
      <p:sp>
        <p:nvSpPr>
          <p:cNvPr id="65540" name="WordArt 4"/>
          <p:cNvSpPr>
            <a:spLocks noChangeArrowheads="1" noChangeShapeType="1" noTextEdit="1"/>
          </p:cNvSpPr>
          <p:nvPr/>
        </p:nvSpPr>
        <p:spPr bwMode="auto">
          <a:xfrm>
            <a:off x="1905000" y="3733800"/>
            <a:ext cx="6019800" cy="2847975"/>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blurRad="63500" dist="35921" dir="2700000" algn="ctr" rotWithShape="0">
                    <a:srgbClr val="990000"/>
                  </a:outerShdw>
                </a:effectLst>
                <a:latin typeface="Impact"/>
                <a:ea typeface="Impact"/>
                <a:cs typeface="Impact"/>
              </a:rPr>
              <a:t>Bonus</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6" name="Group 2"/>
          <p:cNvGrpSpPr>
            <a:grpSpLocks/>
          </p:cNvGrpSpPr>
          <p:nvPr/>
        </p:nvGrpSpPr>
        <p:grpSpPr bwMode="auto">
          <a:xfrm>
            <a:off x="5029200" y="3654425"/>
            <a:ext cx="457200" cy="1136650"/>
            <a:chOff x="3168" y="2302"/>
            <a:chExt cx="288" cy="716"/>
          </a:xfrm>
        </p:grpSpPr>
        <p:sp>
          <p:nvSpPr>
            <p:cNvPr id="67748" name="Line 3"/>
            <p:cNvSpPr>
              <a:spLocks noChangeShapeType="1"/>
            </p:cNvSpPr>
            <p:nvPr/>
          </p:nvSpPr>
          <p:spPr bwMode="auto">
            <a:xfrm>
              <a:off x="3168" y="2302"/>
              <a:ext cx="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49" name="Line 4"/>
            <p:cNvSpPr>
              <a:spLocks noChangeShapeType="1"/>
            </p:cNvSpPr>
            <p:nvPr/>
          </p:nvSpPr>
          <p:spPr bwMode="auto">
            <a:xfrm>
              <a:off x="3176" y="2302"/>
              <a:ext cx="272"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50" name="Line 5"/>
            <p:cNvSpPr>
              <a:spLocks noChangeShapeType="1"/>
            </p:cNvSpPr>
            <p:nvPr/>
          </p:nvSpPr>
          <p:spPr bwMode="auto">
            <a:xfrm>
              <a:off x="3176" y="2481"/>
              <a:ext cx="128" cy="74"/>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51" name="Line 6"/>
            <p:cNvSpPr>
              <a:spLocks noChangeShapeType="1"/>
            </p:cNvSpPr>
            <p:nvPr/>
          </p:nvSpPr>
          <p:spPr bwMode="auto">
            <a:xfrm>
              <a:off x="3312" y="2571"/>
              <a:ext cx="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52" name="Line 7"/>
            <p:cNvSpPr>
              <a:spLocks noChangeShapeType="1"/>
            </p:cNvSpPr>
            <p:nvPr/>
          </p:nvSpPr>
          <p:spPr bwMode="auto">
            <a:xfrm>
              <a:off x="3456" y="2481"/>
              <a:ext cx="0" cy="342"/>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53" name="Line 8"/>
            <p:cNvSpPr>
              <a:spLocks noChangeShapeType="1"/>
            </p:cNvSpPr>
            <p:nvPr/>
          </p:nvSpPr>
          <p:spPr bwMode="auto">
            <a:xfrm flipV="1">
              <a:off x="3176" y="2734"/>
              <a:ext cx="128" cy="10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54" name="Line 9"/>
            <p:cNvSpPr>
              <a:spLocks noChangeShapeType="1"/>
            </p:cNvSpPr>
            <p:nvPr/>
          </p:nvSpPr>
          <p:spPr bwMode="auto">
            <a:xfrm>
              <a:off x="3168" y="2839"/>
              <a:ext cx="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55" name="Line 10"/>
            <p:cNvSpPr>
              <a:spLocks noChangeShapeType="1"/>
            </p:cNvSpPr>
            <p:nvPr/>
          </p:nvSpPr>
          <p:spPr bwMode="auto">
            <a:xfrm flipV="1">
              <a:off x="3176" y="2823"/>
              <a:ext cx="272" cy="195"/>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67587" name="Line 11"/>
          <p:cNvSpPr>
            <a:spLocks noChangeShapeType="1"/>
          </p:cNvSpPr>
          <p:nvPr/>
        </p:nvSpPr>
        <p:spPr bwMode="auto">
          <a:xfrm flipH="1">
            <a:off x="5473700" y="4210050"/>
            <a:ext cx="23114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7588" name="Line 12"/>
          <p:cNvSpPr>
            <a:spLocks noChangeShapeType="1"/>
          </p:cNvSpPr>
          <p:nvPr/>
        </p:nvSpPr>
        <p:spPr bwMode="auto">
          <a:xfrm flipH="1">
            <a:off x="5861050" y="4146550"/>
            <a:ext cx="88900" cy="12858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7589" name="Rectangle 13"/>
          <p:cNvSpPr>
            <a:spLocks noChangeArrowheads="1"/>
          </p:cNvSpPr>
          <p:nvPr/>
        </p:nvSpPr>
        <p:spPr bwMode="auto">
          <a:xfrm>
            <a:off x="5541963" y="4202113"/>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7590" name="Line 14"/>
          <p:cNvSpPr>
            <a:spLocks noChangeShapeType="1"/>
          </p:cNvSpPr>
          <p:nvPr/>
        </p:nvSpPr>
        <p:spPr bwMode="auto">
          <a:xfrm>
            <a:off x="5257800" y="3289300"/>
            <a:ext cx="0" cy="482600"/>
          </a:xfrm>
          <a:prstGeom prst="line">
            <a:avLst/>
          </a:prstGeom>
          <a:noFill/>
          <a:ln w="25400">
            <a:solidFill>
              <a:schemeClr val="accent2"/>
            </a:solidFill>
            <a:round/>
            <a:headEnd/>
            <a:tailEnd type="triangle" w="med" len="med"/>
          </a:ln>
        </p:spPr>
        <p:txBody>
          <a:bodyPr wrap="none" anchor="ctr">
            <a:prstTxWarp prst="textNoShape">
              <a:avLst/>
            </a:prstTxWarp>
          </a:bodyPr>
          <a:lstStyle/>
          <a:p>
            <a:endParaRPr lang="en-US"/>
          </a:p>
        </p:txBody>
      </p:sp>
      <p:sp>
        <p:nvSpPr>
          <p:cNvPr id="67591" name="Rectangle 15"/>
          <p:cNvSpPr>
            <a:spLocks noChangeArrowheads="1"/>
          </p:cNvSpPr>
          <p:nvPr/>
        </p:nvSpPr>
        <p:spPr bwMode="auto">
          <a:xfrm>
            <a:off x="3962400" y="2971800"/>
            <a:ext cx="1573213"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b="1">
                <a:solidFill>
                  <a:schemeClr val="accent2"/>
                </a:solidFill>
                <a:latin typeface="Times" charset="0"/>
              </a:rPr>
              <a:t>ALUctr =</a:t>
            </a:r>
          </a:p>
        </p:txBody>
      </p:sp>
      <p:sp>
        <p:nvSpPr>
          <p:cNvPr id="67592" name="Rectangle 16"/>
          <p:cNvSpPr>
            <a:spLocks noChangeArrowheads="1"/>
          </p:cNvSpPr>
          <p:nvPr/>
        </p:nvSpPr>
        <p:spPr bwMode="auto">
          <a:xfrm>
            <a:off x="1055688" y="4352925"/>
            <a:ext cx="511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Clk</a:t>
            </a:r>
          </a:p>
        </p:txBody>
      </p:sp>
      <p:sp>
        <p:nvSpPr>
          <p:cNvPr id="67593" name="Rectangle 17"/>
          <p:cNvSpPr>
            <a:spLocks noChangeArrowheads="1"/>
          </p:cNvSpPr>
          <p:nvPr/>
        </p:nvSpPr>
        <p:spPr bwMode="auto">
          <a:xfrm>
            <a:off x="665163" y="377507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67594" name="Rectangle 18"/>
          <p:cNvSpPr>
            <a:spLocks noChangeArrowheads="1"/>
          </p:cNvSpPr>
          <p:nvPr/>
        </p:nvSpPr>
        <p:spPr bwMode="auto">
          <a:xfrm>
            <a:off x="1755775" y="3654425"/>
            <a:ext cx="1431925" cy="11303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7595" name="Line 19"/>
          <p:cNvSpPr>
            <a:spLocks noChangeShapeType="1"/>
          </p:cNvSpPr>
          <p:nvPr/>
        </p:nvSpPr>
        <p:spPr bwMode="auto">
          <a:xfrm>
            <a:off x="1746250" y="4576763"/>
            <a:ext cx="250825" cy="635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596" name="Line 20"/>
          <p:cNvSpPr>
            <a:spLocks noChangeShapeType="1"/>
          </p:cNvSpPr>
          <p:nvPr/>
        </p:nvSpPr>
        <p:spPr bwMode="auto">
          <a:xfrm flipH="1">
            <a:off x="1768475" y="4649788"/>
            <a:ext cx="301625" cy="9842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597" name="Oval 21"/>
          <p:cNvSpPr>
            <a:spLocks noChangeArrowheads="1"/>
          </p:cNvSpPr>
          <p:nvPr/>
        </p:nvSpPr>
        <p:spPr bwMode="auto">
          <a:xfrm>
            <a:off x="1603375" y="4595813"/>
            <a:ext cx="127000" cy="117475"/>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67598" name="Rectangle 22"/>
          <p:cNvSpPr>
            <a:spLocks noChangeArrowheads="1"/>
          </p:cNvSpPr>
          <p:nvPr/>
        </p:nvSpPr>
        <p:spPr bwMode="auto">
          <a:xfrm>
            <a:off x="815975" y="3057525"/>
            <a:ext cx="107950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RegWr =</a:t>
            </a:r>
          </a:p>
        </p:txBody>
      </p:sp>
      <p:sp>
        <p:nvSpPr>
          <p:cNvPr id="67599" name="Line 23"/>
          <p:cNvSpPr>
            <a:spLocks noChangeShapeType="1"/>
          </p:cNvSpPr>
          <p:nvPr/>
        </p:nvSpPr>
        <p:spPr bwMode="auto">
          <a:xfrm flipH="1">
            <a:off x="749300" y="4140200"/>
            <a:ext cx="10160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7600" name="Line 24"/>
          <p:cNvSpPr>
            <a:spLocks noChangeShapeType="1"/>
          </p:cNvSpPr>
          <p:nvPr/>
        </p:nvSpPr>
        <p:spPr bwMode="auto">
          <a:xfrm flipH="1">
            <a:off x="1289050" y="40751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7601" name="Rectangle 25"/>
          <p:cNvSpPr>
            <a:spLocks noChangeArrowheads="1"/>
          </p:cNvSpPr>
          <p:nvPr/>
        </p:nvSpPr>
        <p:spPr bwMode="auto">
          <a:xfrm>
            <a:off x="969963" y="4130675"/>
            <a:ext cx="4095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7602" name="Line 26"/>
          <p:cNvSpPr>
            <a:spLocks noChangeShapeType="1"/>
          </p:cNvSpPr>
          <p:nvPr/>
        </p:nvSpPr>
        <p:spPr bwMode="auto">
          <a:xfrm>
            <a:off x="3225800" y="3784600"/>
            <a:ext cx="17780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603" name="Line 27"/>
          <p:cNvSpPr>
            <a:spLocks noChangeShapeType="1"/>
          </p:cNvSpPr>
          <p:nvPr/>
        </p:nvSpPr>
        <p:spPr bwMode="auto">
          <a:xfrm flipH="1">
            <a:off x="4184650" y="3719513"/>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7604" name="Rectangle 28"/>
          <p:cNvSpPr>
            <a:spLocks noChangeArrowheads="1"/>
          </p:cNvSpPr>
          <p:nvPr/>
        </p:nvSpPr>
        <p:spPr bwMode="auto">
          <a:xfrm>
            <a:off x="3865563" y="3846513"/>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7605" name="Rectangle 29"/>
          <p:cNvSpPr>
            <a:spLocks noChangeArrowheads="1"/>
          </p:cNvSpPr>
          <p:nvPr/>
        </p:nvSpPr>
        <p:spPr bwMode="auto">
          <a:xfrm>
            <a:off x="3560763" y="3490913"/>
            <a:ext cx="663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busA</a:t>
            </a:r>
          </a:p>
        </p:txBody>
      </p:sp>
      <p:sp>
        <p:nvSpPr>
          <p:cNvPr id="67606" name="Line 30"/>
          <p:cNvSpPr>
            <a:spLocks noChangeShapeType="1"/>
          </p:cNvSpPr>
          <p:nvPr/>
        </p:nvSpPr>
        <p:spPr bwMode="auto">
          <a:xfrm flipV="1">
            <a:off x="1905000" y="3263900"/>
            <a:ext cx="0" cy="390525"/>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7607" name="Line 31"/>
          <p:cNvSpPr>
            <a:spLocks noChangeShapeType="1"/>
          </p:cNvSpPr>
          <p:nvPr/>
        </p:nvSpPr>
        <p:spPr bwMode="auto">
          <a:xfrm>
            <a:off x="3225800" y="4484688"/>
            <a:ext cx="9398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608" name="Line 32"/>
          <p:cNvSpPr>
            <a:spLocks noChangeShapeType="1"/>
          </p:cNvSpPr>
          <p:nvPr/>
        </p:nvSpPr>
        <p:spPr bwMode="auto">
          <a:xfrm flipV="1">
            <a:off x="3663950" y="4337050"/>
            <a:ext cx="139700" cy="2413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7609" name="Rectangle 33"/>
          <p:cNvSpPr>
            <a:spLocks noChangeArrowheads="1"/>
          </p:cNvSpPr>
          <p:nvPr/>
        </p:nvSpPr>
        <p:spPr bwMode="auto">
          <a:xfrm>
            <a:off x="3255963" y="4475163"/>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7610" name="Rectangle 34"/>
          <p:cNvSpPr>
            <a:spLocks noChangeArrowheads="1"/>
          </p:cNvSpPr>
          <p:nvPr/>
        </p:nvSpPr>
        <p:spPr bwMode="auto">
          <a:xfrm>
            <a:off x="3179763" y="4191000"/>
            <a:ext cx="650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busB</a:t>
            </a:r>
          </a:p>
        </p:txBody>
      </p:sp>
      <p:sp>
        <p:nvSpPr>
          <p:cNvPr id="67611" name="Line 35"/>
          <p:cNvSpPr>
            <a:spLocks noChangeShapeType="1"/>
          </p:cNvSpPr>
          <p:nvPr/>
        </p:nvSpPr>
        <p:spPr bwMode="auto">
          <a:xfrm flipH="1">
            <a:off x="1130300" y="4637088"/>
            <a:ext cx="482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12" name="Line 36"/>
          <p:cNvSpPr>
            <a:spLocks noChangeShapeType="1"/>
          </p:cNvSpPr>
          <p:nvPr/>
        </p:nvSpPr>
        <p:spPr bwMode="auto">
          <a:xfrm>
            <a:off x="3048000" y="3241675"/>
            <a:ext cx="0" cy="37465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13" name="Line 37"/>
          <p:cNvSpPr>
            <a:spLocks noChangeShapeType="1"/>
          </p:cNvSpPr>
          <p:nvPr/>
        </p:nvSpPr>
        <p:spPr bwMode="auto">
          <a:xfrm flipV="1">
            <a:off x="2978150" y="3351213"/>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7614" name="Rectangle 38"/>
          <p:cNvSpPr>
            <a:spLocks noChangeArrowheads="1"/>
          </p:cNvSpPr>
          <p:nvPr/>
        </p:nvSpPr>
        <p:spPr bwMode="auto">
          <a:xfrm>
            <a:off x="2798763" y="32067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5</a:t>
            </a:r>
          </a:p>
        </p:txBody>
      </p:sp>
      <p:sp>
        <p:nvSpPr>
          <p:cNvPr id="67615" name="Line 39"/>
          <p:cNvSpPr>
            <a:spLocks noChangeShapeType="1"/>
          </p:cNvSpPr>
          <p:nvPr/>
        </p:nvSpPr>
        <p:spPr bwMode="auto">
          <a:xfrm>
            <a:off x="2209800" y="3016250"/>
            <a:ext cx="0" cy="61277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16" name="Line 40"/>
          <p:cNvSpPr>
            <a:spLocks noChangeShapeType="1"/>
          </p:cNvSpPr>
          <p:nvPr/>
        </p:nvSpPr>
        <p:spPr bwMode="auto">
          <a:xfrm flipV="1">
            <a:off x="2139950" y="3351213"/>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7617" name="Rectangle 41"/>
          <p:cNvSpPr>
            <a:spLocks noChangeArrowheads="1"/>
          </p:cNvSpPr>
          <p:nvPr/>
        </p:nvSpPr>
        <p:spPr bwMode="auto">
          <a:xfrm>
            <a:off x="1960563" y="32067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5</a:t>
            </a:r>
          </a:p>
        </p:txBody>
      </p:sp>
      <p:sp>
        <p:nvSpPr>
          <p:cNvPr id="67618" name="Line 42"/>
          <p:cNvSpPr>
            <a:spLocks noChangeShapeType="1"/>
          </p:cNvSpPr>
          <p:nvPr/>
        </p:nvSpPr>
        <p:spPr bwMode="auto">
          <a:xfrm>
            <a:off x="2590800" y="3241675"/>
            <a:ext cx="0" cy="37465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19" name="Line 43"/>
          <p:cNvSpPr>
            <a:spLocks noChangeShapeType="1"/>
          </p:cNvSpPr>
          <p:nvPr/>
        </p:nvSpPr>
        <p:spPr bwMode="auto">
          <a:xfrm flipV="1">
            <a:off x="2520950" y="3351213"/>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7620" name="Rectangle 44"/>
          <p:cNvSpPr>
            <a:spLocks noChangeArrowheads="1"/>
          </p:cNvSpPr>
          <p:nvPr/>
        </p:nvSpPr>
        <p:spPr bwMode="auto">
          <a:xfrm>
            <a:off x="2341563" y="32067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5</a:t>
            </a:r>
          </a:p>
        </p:txBody>
      </p:sp>
      <p:sp>
        <p:nvSpPr>
          <p:cNvPr id="67621" name="Rectangle 45"/>
          <p:cNvSpPr>
            <a:spLocks noChangeArrowheads="1"/>
          </p:cNvSpPr>
          <p:nvPr/>
        </p:nvSpPr>
        <p:spPr bwMode="auto">
          <a:xfrm>
            <a:off x="1960563" y="3633788"/>
            <a:ext cx="4984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Rw</a:t>
            </a:r>
          </a:p>
        </p:txBody>
      </p:sp>
      <p:sp>
        <p:nvSpPr>
          <p:cNvPr id="67622" name="Rectangle 46"/>
          <p:cNvSpPr>
            <a:spLocks noChangeArrowheads="1"/>
          </p:cNvSpPr>
          <p:nvPr/>
        </p:nvSpPr>
        <p:spPr bwMode="auto">
          <a:xfrm>
            <a:off x="2417763" y="3633788"/>
            <a:ext cx="4349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Ra</a:t>
            </a:r>
          </a:p>
        </p:txBody>
      </p:sp>
      <p:sp>
        <p:nvSpPr>
          <p:cNvPr id="67623" name="Rectangle 47"/>
          <p:cNvSpPr>
            <a:spLocks noChangeArrowheads="1"/>
          </p:cNvSpPr>
          <p:nvPr/>
        </p:nvSpPr>
        <p:spPr bwMode="auto">
          <a:xfrm>
            <a:off x="2798763" y="3633788"/>
            <a:ext cx="4476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Rb</a:t>
            </a:r>
          </a:p>
        </p:txBody>
      </p:sp>
      <p:sp>
        <p:nvSpPr>
          <p:cNvPr id="67624" name="Rectangle 48"/>
          <p:cNvSpPr>
            <a:spLocks noChangeArrowheads="1"/>
          </p:cNvSpPr>
          <p:nvPr/>
        </p:nvSpPr>
        <p:spPr bwMode="auto">
          <a:xfrm>
            <a:off x="1960563" y="3917950"/>
            <a:ext cx="1082675" cy="6381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32 32-bit</a:t>
            </a:r>
          </a:p>
          <a:p>
            <a:r>
              <a:rPr lang="en-US" sz="1800" b="1">
                <a:solidFill>
                  <a:schemeClr val="tx1"/>
                </a:solidFill>
                <a:latin typeface="Times" charset="0"/>
              </a:rPr>
              <a:t>Registers</a:t>
            </a:r>
          </a:p>
        </p:txBody>
      </p:sp>
      <p:sp>
        <p:nvSpPr>
          <p:cNvPr id="67625" name="Line 49"/>
          <p:cNvSpPr>
            <a:spLocks noChangeShapeType="1"/>
          </p:cNvSpPr>
          <p:nvPr/>
        </p:nvSpPr>
        <p:spPr bwMode="auto">
          <a:xfrm flipH="1">
            <a:off x="749300" y="6172200"/>
            <a:ext cx="77978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26" name="Line 50"/>
          <p:cNvSpPr>
            <a:spLocks noChangeShapeType="1"/>
          </p:cNvSpPr>
          <p:nvPr/>
        </p:nvSpPr>
        <p:spPr bwMode="auto">
          <a:xfrm flipV="1">
            <a:off x="762000" y="4127500"/>
            <a:ext cx="0" cy="20574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27" name="Rectangle 51"/>
          <p:cNvSpPr>
            <a:spLocks noChangeArrowheads="1"/>
          </p:cNvSpPr>
          <p:nvPr/>
        </p:nvSpPr>
        <p:spPr bwMode="auto">
          <a:xfrm>
            <a:off x="2570163" y="2994025"/>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67628" name="Rectangle 52"/>
          <p:cNvSpPr>
            <a:spLocks noChangeArrowheads="1"/>
          </p:cNvSpPr>
          <p:nvPr/>
        </p:nvSpPr>
        <p:spPr bwMode="auto">
          <a:xfrm>
            <a:off x="2341563" y="2354263"/>
            <a:ext cx="3968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grpSp>
        <p:nvGrpSpPr>
          <p:cNvPr id="67629" name="Group 53"/>
          <p:cNvGrpSpPr>
            <a:grpSpLocks/>
          </p:cNvGrpSpPr>
          <p:nvPr/>
        </p:nvGrpSpPr>
        <p:grpSpPr bwMode="auto">
          <a:xfrm>
            <a:off x="4191000" y="4203700"/>
            <a:ext cx="304800" cy="1227138"/>
            <a:chOff x="2640" y="2648"/>
            <a:chExt cx="192" cy="773"/>
          </a:xfrm>
        </p:grpSpPr>
        <p:sp>
          <p:nvSpPr>
            <p:cNvPr id="67744" name="Line 54"/>
            <p:cNvSpPr>
              <a:spLocks noChangeShapeType="1"/>
            </p:cNvSpPr>
            <p:nvPr/>
          </p:nvSpPr>
          <p:spPr bwMode="auto">
            <a:xfrm>
              <a:off x="2640" y="2648"/>
              <a:ext cx="0" cy="757"/>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45" name="Line 55"/>
            <p:cNvSpPr>
              <a:spLocks noChangeShapeType="1"/>
            </p:cNvSpPr>
            <p:nvPr/>
          </p:nvSpPr>
          <p:spPr bwMode="auto">
            <a:xfrm>
              <a:off x="2648" y="2648"/>
              <a:ext cx="176" cy="8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46" name="Line 56"/>
            <p:cNvSpPr>
              <a:spLocks noChangeShapeType="1"/>
            </p:cNvSpPr>
            <p:nvPr/>
          </p:nvSpPr>
          <p:spPr bwMode="auto">
            <a:xfrm flipV="1">
              <a:off x="2648" y="3303"/>
              <a:ext cx="176" cy="11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47" name="Line 57"/>
            <p:cNvSpPr>
              <a:spLocks noChangeShapeType="1"/>
            </p:cNvSpPr>
            <p:nvPr/>
          </p:nvSpPr>
          <p:spPr bwMode="auto">
            <a:xfrm>
              <a:off x="2832" y="2750"/>
              <a:ext cx="0" cy="553"/>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grpSp>
        <p:nvGrpSpPr>
          <p:cNvPr id="67630" name="Group 58"/>
          <p:cNvGrpSpPr>
            <a:grpSpLocks/>
          </p:cNvGrpSpPr>
          <p:nvPr/>
        </p:nvGrpSpPr>
        <p:grpSpPr bwMode="auto">
          <a:xfrm>
            <a:off x="1473200" y="2754313"/>
            <a:ext cx="1168400" cy="284162"/>
            <a:chOff x="928" y="1735"/>
            <a:chExt cx="736" cy="179"/>
          </a:xfrm>
        </p:grpSpPr>
        <p:sp>
          <p:nvSpPr>
            <p:cNvPr id="67740" name="Line 59"/>
            <p:cNvSpPr>
              <a:spLocks noChangeShapeType="1"/>
            </p:cNvSpPr>
            <p:nvPr/>
          </p:nvSpPr>
          <p:spPr bwMode="auto">
            <a:xfrm flipH="1">
              <a:off x="928" y="1735"/>
              <a:ext cx="736"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41" name="Line 60"/>
            <p:cNvSpPr>
              <a:spLocks noChangeShapeType="1"/>
            </p:cNvSpPr>
            <p:nvPr/>
          </p:nvSpPr>
          <p:spPr bwMode="auto">
            <a:xfrm flipH="1">
              <a:off x="1552" y="1743"/>
              <a:ext cx="112"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42" name="Line 61"/>
            <p:cNvSpPr>
              <a:spLocks noChangeShapeType="1"/>
            </p:cNvSpPr>
            <p:nvPr/>
          </p:nvSpPr>
          <p:spPr bwMode="auto">
            <a:xfrm>
              <a:off x="944" y="1743"/>
              <a:ext cx="8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43" name="Line 62"/>
            <p:cNvSpPr>
              <a:spLocks noChangeShapeType="1"/>
            </p:cNvSpPr>
            <p:nvPr/>
          </p:nvSpPr>
          <p:spPr bwMode="auto">
            <a:xfrm flipH="1">
              <a:off x="1024" y="1914"/>
              <a:ext cx="54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67631" name="Rectangle 63"/>
          <p:cNvSpPr>
            <a:spLocks noChangeArrowheads="1"/>
          </p:cNvSpPr>
          <p:nvPr/>
        </p:nvSpPr>
        <p:spPr bwMode="auto">
          <a:xfrm>
            <a:off x="2998788" y="2994025"/>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67632" name="Line 64"/>
          <p:cNvSpPr>
            <a:spLocks noChangeShapeType="1"/>
          </p:cNvSpPr>
          <p:nvPr/>
        </p:nvSpPr>
        <p:spPr bwMode="auto">
          <a:xfrm>
            <a:off x="2362200" y="2517775"/>
            <a:ext cx="0" cy="18891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33" name="Line 65"/>
          <p:cNvSpPr>
            <a:spLocks noChangeShapeType="1"/>
          </p:cNvSpPr>
          <p:nvPr/>
        </p:nvSpPr>
        <p:spPr bwMode="auto">
          <a:xfrm>
            <a:off x="1752600" y="2517775"/>
            <a:ext cx="0" cy="18891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34" name="Rectangle 66"/>
          <p:cNvSpPr>
            <a:spLocks noChangeArrowheads="1"/>
          </p:cNvSpPr>
          <p:nvPr/>
        </p:nvSpPr>
        <p:spPr bwMode="auto">
          <a:xfrm>
            <a:off x="1731963" y="2354263"/>
            <a:ext cx="4476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67635" name="Line 67"/>
          <p:cNvSpPr>
            <a:spLocks noChangeShapeType="1"/>
          </p:cNvSpPr>
          <p:nvPr/>
        </p:nvSpPr>
        <p:spPr bwMode="auto">
          <a:xfrm flipH="1">
            <a:off x="1054100" y="2895600"/>
            <a:ext cx="558800" cy="0"/>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7636" name="Rectangle 68"/>
          <p:cNvSpPr>
            <a:spLocks noChangeArrowheads="1"/>
          </p:cNvSpPr>
          <p:nvPr/>
        </p:nvSpPr>
        <p:spPr bwMode="auto">
          <a:xfrm>
            <a:off x="207963" y="2562225"/>
            <a:ext cx="107950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RegDst =</a:t>
            </a:r>
          </a:p>
        </p:txBody>
      </p:sp>
      <p:sp>
        <p:nvSpPr>
          <p:cNvPr id="67637" name="Rectangle 69"/>
          <p:cNvSpPr>
            <a:spLocks noChangeArrowheads="1"/>
          </p:cNvSpPr>
          <p:nvPr/>
        </p:nvSpPr>
        <p:spPr bwMode="auto">
          <a:xfrm>
            <a:off x="3136900" y="4889500"/>
            <a:ext cx="355600" cy="9652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7638" name="Rectangle 70"/>
          <p:cNvSpPr>
            <a:spLocks noChangeArrowheads="1"/>
          </p:cNvSpPr>
          <p:nvPr/>
        </p:nvSpPr>
        <p:spPr bwMode="auto">
          <a:xfrm rot="5400000">
            <a:off x="2737644" y="5253832"/>
            <a:ext cx="10826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p>
        </p:txBody>
      </p:sp>
      <p:sp>
        <p:nvSpPr>
          <p:cNvPr id="67639" name="Rectangle 71"/>
          <p:cNvSpPr>
            <a:spLocks noChangeArrowheads="1"/>
          </p:cNvSpPr>
          <p:nvPr/>
        </p:nvSpPr>
        <p:spPr bwMode="auto">
          <a:xfrm rot="5400000">
            <a:off x="3980656" y="4618832"/>
            <a:ext cx="638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67640" name="Rectangle 72"/>
          <p:cNvSpPr>
            <a:spLocks noChangeArrowheads="1"/>
          </p:cNvSpPr>
          <p:nvPr/>
        </p:nvSpPr>
        <p:spPr bwMode="auto">
          <a:xfrm>
            <a:off x="1770063" y="2744788"/>
            <a:ext cx="6381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67641" name="Line 73"/>
          <p:cNvSpPr>
            <a:spLocks noChangeShapeType="1"/>
          </p:cNvSpPr>
          <p:nvPr/>
        </p:nvSpPr>
        <p:spPr bwMode="auto">
          <a:xfrm>
            <a:off x="3517900" y="5276850"/>
            <a:ext cx="6604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642" name="Rectangle 74"/>
          <p:cNvSpPr>
            <a:spLocks noChangeArrowheads="1"/>
          </p:cNvSpPr>
          <p:nvPr/>
        </p:nvSpPr>
        <p:spPr bwMode="auto">
          <a:xfrm>
            <a:off x="3503613" y="5302250"/>
            <a:ext cx="4095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7643" name="Line 75"/>
          <p:cNvSpPr>
            <a:spLocks noChangeShapeType="1"/>
          </p:cNvSpPr>
          <p:nvPr/>
        </p:nvSpPr>
        <p:spPr bwMode="auto">
          <a:xfrm flipH="1">
            <a:off x="3803650" y="5211763"/>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7644" name="Line 76"/>
          <p:cNvSpPr>
            <a:spLocks noChangeShapeType="1"/>
          </p:cNvSpPr>
          <p:nvPr/>
        </p:nvSpPr>
        <p:spPr bwMode="auto">
          <a:xfrm>
            <a:off x="2146300" y="5418138"/>
            <a:ext cx="9652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645" name="Line 77"/>
          <p:cNvSpPr>
            <a:spLocks noChangeShapeType="1"/>
          </p:cNvSpPr>
          <p:nvPr/>
        </p:nvSpPr>
        <p:spPr bwMode="auto">
          <a:xfrm flipH="1">
            <a:off x="2584450" y="53546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7646" name="Rectangle 78"/>
          <p:cNvSpPr>
            <a:spLocks noChangeArrowheads="1"/>
          </p:cNvSpPr>
          <p:nvPr/>
        </p:nvSpPr>
        <p:spPr bwMode="auto">
          <a:xfrm>
            <a:off x="2265363" y="5408613"/>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16</a:t>
            </a:r>
          </a:p>
        </p:txBody>
      </p:sp>
      <p:sp>
        <p:nvSpPr>
          <p:cNvPr id="67647" name="Rectangle 79"/>
          <p:cNvSpPr>
            <a:spLocks noChangeArrowheads="1"/>
          </p:cNvSpPr>
          <p:nvPr/>
        </p:nvSpPr>
        <p:spPr bwMode="auto">
          <a:xfrm>
            <a:off x="1427163" y="5267325"/>
            <a:ext cx="828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imm16</a:t>
            </a:r>
          </a:p>
        </p:txBody>
      </p:sp>
      <p:sp>
        <p:nvSpPr>
          <p:cNvPr id="67648" name="Line 80"/>
          <p:cNvSpPr>
            <a:spLocks noChangeShapeType="1"/>
          </p:cNvSpPr>
          <p:nvPr/>
        </p:nvSpPr>
        <p:spPr bwMode="auto">
          <a:xfrm>
            <a:off x="4343400" y="5360988"/>
            <a:ext cx="0" cy="400050"/>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7649" name="Rectangle 81"/>
          <p:cNvSpPr>
            <a:spLocks noChangeArrowheads="1"/>
          </p:cNvSpPr>
          <p:nvPr/>
        </p:nvSpPr>
        <p:spPr bwMode="auto">
          <a:xfrm>
            <a:off x="3789363" y="5775325"/>
            <a:ext cx="118110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ALUSrc =</a:t>
            </a:r>
          </a:p>
        </p:txBody>
      </p:sp>
      <p:sp>
        <p:nvSpPr>
          <p:cNvPr id="67650" name="Line 82"/>
          <p:cNvSpPr>
            <a:spLocks noChangeShapeType="1"/>
          </p:cNvSpPr>
          <p:nvPr/>
        </p:nvSpPr>
        <p:spPr bwMode="auto">
          <a:xfrm>
            <a:off x="4521200" y="4637088"/>
            <a:ext cx="4826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651" name="Line 83"/>
          <p:cNvSpPr>
            <a:spLocks noChangeShapeType="1"/>
          </p:cNvSpPr>
          <p:nvPr/>
        </p:nvSpPr>
        <p:spPr bwMode="auto">
          <a:xfrm>
            <a:off x="8534400" y="4506913"/>
            <a:ext cx="0" cy="1652587"/>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52" name="Line 84"/>
          <p:cNvSpPr>
            <a:spLocks noChangeShapeType="1"/>
          </p:cNvSpPr>
          <p:nvPr/>
        </p:nvSpPr>
        <p:spPr bwMode="auto">
          <a:xfrm>
            <a:off x="3352800" y="5862638"/>
            <a:ext cx="0" cy="471487"/>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7653" name="Rectangle 85"/>
          <p:cNvSpPr>
            <a:spLocks noChangeArrowheads="1"/>
          </p:cNvSpPr>
          <p:nvPr/>
        </p:nvSpPr>
        <p:spPr bwMode="auto">
          <a:xfrm>
            <a:off x="2438400" y="6292850"/>
            <a:ext cx="101600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ExtOp =</a:t>
            </a:r>
          </a:p>
        </p:txBody>
      </p:sp>
      <p:grpSp>
        <p:nvGrpSpPr>
          <p:cNvPr id="67654" name="Group 86"/>
          <p:cNvGrpSpPr>
            <a:grpSpLocks/>
          </p:cNvGrpSpPr>
          <p:nvPr/>
        </p:nvGrpSpPr>
        <p:grpSpPr bwMode="auto">
          <a:xfrm>
            <a:off x="7772400" y="3938588"/>
            <a:ext cx="304800" cy="1255712"/>
            <a:chOff x="4896" y="2481"/>
            <a:chExt cx="192" cy="791"/>
          </a:xfrm>
        </p:grpSpPr>
        <p:sp>
          <p:nvSpPr>
            <p:cNvPr id="67736" name="Line 87"/>
            <p:cNvSpPr>
              <a:spLocks noChangeShapeType="1"/>
            </p:cNvSpPr>
            <p:nvPr/>
          </p:nvSpPr>
          <p:spPr bwMode="auto">
            <a:xfrm>
              <a:off x="4896" y="2481"/>
              <a:ext cx="0" cy="77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37" name="Line 88"/>
            <p:cNvSpPr>
              <a:spLocks noChangeShapeType="1"/>
            </p:cNvSpPr>
            <p:nvPr/>
          </p:nvSpPr>
          <p:spPr bwMode="auto">
            <a:xfrm>
              <a:off x="4904" y="2481"/>
              <a:ext cx="176" cy="9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38" name="Line 89"/>
            <p:cNvSpPr>
              <a:spLocks noChangeShapeType="1"/>
            </p:cNvSpPr>
            <p:nvPr/>
          </p:nvSpPr>
          <p:spPr bwMode="auto">
            <a:xfrm flipV="1">
              <a:off x="4904" y="3150"/>
              <a:ext cx="176" cy="122"/>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739" name="Line 90"/>
            <p:cNvSpPr>
              <a:spLocks noChangeShapeType="1"/>
            </p:cNvSpPr>
            <p:nvPr/>
          </p:nvSpPr>
          <p:spPr bwMode="auto">
            <a:xfrm>
              <a:off x="5088" y="2587"/>
              <a:ext cx="0" cy="563"/>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67655" name="Rectangle 91"/>
          <p:cNvSpPr>
            <a:spLocks noChangeArrowheads="1"/>
          </p:cNvSpPr>
          <p:nvPr/>
        </p:nvSpPr>
        <p:spPr bwMode="auto">
          <a:xfrm rot="5400000">
            <a:off x="7543006" y="4474369"/>
            <a:ext cx="638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67656" name="Line 92"/>
          <p:cNvSpPr>
            <a:spLocks noChangeShapeType="1"/>
          </p:cNvSpPr>
          <p:nvPr/>
        </p:nvSpPr>
        <p:spPr bwMode="auto">
          <a:xfrm flipV="1">
            <a:off x="7924800" y="3559175"/>
            <a:ext cx="0" cy="45085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7657" name="Rectangle 93"/>
          <p:cNvSpPr>
            <a:spLocks noChangeArrowheads="1"/>
          </p:cNvSpPr>
          <p:nvPr/>
        </p:nvSpPr>
        <p:spPr bwMode="auto">
          <a:xfrm>
            <a:off x="7523163" y="3201988"/>
            <a:ext cx="1447800"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MemtoReg =</a:t>
            </a:r>
          </a:p>
        </p:txBody>
      </p:sp>
      <p:sp>
        <p:nvSpPr>
          <p:cNvPr id="67658" name="Line 94"/>
          <p:cNvSpPr>
            <a:spLocks noChangeShapeType="1"/>
          </p:cNvSpPr>
          <p:nvPr/>
        </p:nvSpPr>
        <p:spPr bwMode="auto">
          <a:xfrm>
            <a:off x="8089900" y="4494213"/>
            <a:ext cx="4318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59" name="Rectangle 95"/>
          <p:cNvSpPr>
            <a:spLocks noChangeArrowheads="1"/>
          </p:cNvSpPr>
          <p:nvPr/>
        </p:nvSpPr>
        <p:spPr bwMode="auto">
          <a:xfrm>
            <a:off x="6022975" y="4862513"/>
            <a:ext cx="1127125" cy="112871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7660" name="Line 96"/>
          <p:cNvSpPr>
            <a:spLocks noChangeShapeType="1"/>
          </p:cNvSpPr>
          <p:nvPr/>
        </p:nvSpPr>
        <p:spPr bwMode="auto">
          <a:xfrm flipH="1">
            <a:off x="5397500" y="5845175"/>
            <a:ext cx="482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61" name="Rectangle 97"/>
          <p:cNvSpPr>
            <a:spLocks noChangeArrowheads="1"/>
          </p:cNvSpPr>
          <p:nvPr/>
        </p:nvSpPr>
        <p:spPr bwMode="auto">
          <a:xfrm>
            <a:off x="5322888" y="5559425"/>
            <a:ext cx="511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Clk</a:t>
            </a:r>
          </a:p>
        </p:txBody>
      </p:sp>
      <p:sp>
        <p:nvSpPr>
          <p:cNvPr id="67662" name="Rectangle 98"/>
          <p:cNvSpPr>
            <a:spLocks noChangeArrowheads="1"/>
          </p:cNvSpPr>
          <p:nvPr/>
        </p:nvSpPr>
        <p:spPr bwMode="auto">
          <a:xfrm>
            <a:off x="4627563" y="5054600"/>
            <a:ext cx="86042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Data In</a:t>
            </a:r>
          </a:p>
        </p:txBody>
      </p:sp>
      <p:sp>
        <p:nvSpPr>
          <p:cNvPr id="67663" name="Line 99"/>
          <p:cNvSpPr>
            <a:spLocks noChangeShapeType="1"/>
          </p:cNvSpPr>
          <p:nvPr/>
        </p:nvSpPr>
        <p:spPr bwMode="auto">
          <a:xfrm>
            <a:off x="6045200" y="5816600"/>
            <a:ext cx="250825" cy="635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64" name="Line 100"/>
          <p:cNvSpPr>
            <a:spLocks noChangeShapeType="1"/>
          </p:cNvSpPr>
          <p:nvPr/>
        </p:nvSpPr>
        <p:spPr bwMode="auto">
          <a:xfrm flipH="1">
            <a:off x="6035675" y="5857875"/>
            <a:ext cx="301625" cy="9842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65" name="Oval 101"/>
          <p:cNvSpPr>
            <a:spLocks noChangeArrowheads="1"/>
          </p:cNvSpPr>
          <p:nvPr/>
        </p:nvSpPr>
        <p:spPr bwMode="auto">
          <a:xfrm>
            <a:off x="5870575" y="5803900"/>
            <a:ext cx="127000" cy="117475"/>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67666" name="Rectangle 102"/>
          <p:cNvSpPr>
            <a:spLocks noChangeArrowheads="1"/>
          </p:cNvSpPr>
          <p:nvPr/>
        </p:nvSpPr>
        <p:spPr bwMode="auto">
          <a:xfrm>
            <a:off x="5997575" y="4838700"/>
            <a:ext cx="7270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WrEn</a:t>
            </a:r>
          </a:p>
        </p:txBody>
      </p:sp>
      <p:sp>
        <p:nvSpPr>
          <p:cNvPr id="67667" name="Line 103"/>
          <p:cNvSpPr>
            <a:spLocks noChangeShapeType="1"/>
          </p:cNvSpPr>
          <p:nvPr/>
        </p:nvSpPr>
        <p:spPr bwMode="auto">
          <a:xfrm flipH="1">
            <a:off x="5016500" y="5062538"/>
            <a:ext cx="10160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7668" name="Line 104"/>
          <p:cNvSpPr>
            <a:spLocks noChangeShapeType="1"/>
          </p:cNvSpPr>
          <p:nvPr/>
        </p:nvSpPr>
        <p:spPr bwMode="auto">
          <a:xfrm flipH="1">
            <a:off x="5556250" y="49990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7669" name="Rectangle 105"/>
          <p:cNvSpPr>
            <a:spLocks noChangeArrowheads="1"/>
          </p:cNvSpPr>
          <p:nvPr/>
        </p:nvSpPr>
        <p:spPr bwMode="auto">
          <a:xfrm>
            <a:off x="5313363" y="5124450"/>
            <a:ext cx="4095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7670" name="Line 106"/>
          <p:cNvSpPr>
            <a:spLocks noChangeShapeType="1"/>
          </p:cNvSpPr>
          <p:nvPr/>
        </p:nvSpPr>
        <p:spPr bwMode="auto">
          <a:xfrm flipV="1">
            <a:off x="6324600" y="3559175"/>
            <a:ext cx="0" cy="1303338"/>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7671" name="Line 107"/>
          <p:cNvSpPr>
            <a:spLocks noChangeShapeType="1"/>
          </p:cNvSpPr>
          <p:nvPr/>
        </p:nvSpPr>
        <p:spPr bwMode="auto">
          <a:xfrm>
            <a:off x="6858000" y="4222750"/>
            <a:ext cx="0" cy="61436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672" name="Rectangle 108"/>
          <p:cNvSpPr>
            <a:spLocks noChangeArrowheads="1"/>
          </p:cNvSpPr>
          <p:nvPr/>
        </p:nvSpPr>
        <p:spPr bwMode="auto">
          <a:xfrm>
            <a:off x="6608763" y="4840288"/>
            <a:ext cx="536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Adr</a:t>
            </a:r>
          </a:p>
        </p:txBody>
      </p:sp>
      <p:sp>
        <p:nvSpPr>
          <p:cNvPr id="67673" name="Rectangle 109"/>
          <p:cNvSpPr>
            <a:spLocks noChangeArrowheads="1"/>
          </p:cNvSpPr>
          <p:nvPr/>
        </p:nvSpPr>
        <p:spPr bwMode="auto">
          <a:xfrm>
            <a:off x="6034088" y="5195888"/>
            <a:ext cx="1019175" cy="6381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b="1">
                <a:solidFill>
                  <a:schemeClr val="tx1"/>
                </a:solidFill>
                <a:latin typeface="Times" charset="0"/>
              </a:rPr>
              <a:t>Data</a:t>
            </a:r>
          </a:p>
          <a:p>
            <a:pPr algn="ctr"/>
            <a:r>
              <a:rPr lang="en-US" sz="1800" b="1">
                <a:solidFill>
                  <a:schemeClr val="tx1"/>
                </a:solidFill>
                <a:latin typeface="Times" charset="0"/>
              </a:rPr>
              <a:t>Memory</a:t>
            </a:r>
          </a:p>
        </p:txBody>
      </p:sp>
      <p:sp>
        <p:nvSpPr>
          <p:cNvPr id="67674" name="Line 110"/>
          <p:cNvSpPr>
            <a:spLocks noChangeShapeType="1"/>
          </p:cNvSpPr>
          <p:nvPr/>
        </p:nvSpPr>
        <p:spPr bwMode="auto">
          <a:xfrm>
            <a:off x="7327900" y="5013325"/>
            <a:ext cx="4318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675" name="Line 111"/>
          <p:cNvSpPr>
            <a:spLocks noChangeShapeType="1"/>
          </p:cNvSpPr>
          <p:nvPr/>
        </p:nvSpPr>
        <p:spPr bwMode="auto">
          <a:xfrm>
            <a:off x="7315200" y="5041900"/>
            <a:ext cx="0" cy="43497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76" name="Line 112"/>
          <p:cNvSpPr>
            <a:spLocks noChangeShapeType="1"/>
          </p:cNvSpPr>
          <p:nvPr/>
        </p:nvSpPr>
        <p:spPr bwMode="auto">
          <a:xfrm flipH="1">
            <a:off x="7150100" y="5489575"/>
            <a:ext cx="1778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77" name="Line 113"/>
          <p:cNvSpPr>
            <a:spLocks noChangeShapeType="1"/>
          </p:cNvSpPr>
          <p:nvPr/>
        </p:nvSpPr>
        <p:spPr bwMode="auto">
          <a:xfrm flipH="1">
            <a:off x="7385050" y="49482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7678" name="Rectangle 114"/>
          <p:cNvSpPr>
            <a:spLocks noChangeArrowheads="1"/>
          </p:cNvSpPr>
          <p:nvPr/>
        </p:nvSpPr>
        <p:spPr bwMode="auto">
          <a:xfrm>
            <a:off x="7142163" y="4643438"/>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7679" name="Rectangle 115"/>
          <p:cNvSpPr>
            <a:spLocks noChangeArrowheads="1"/>
          </p:cNvSpPr>
          <p:nvPr/>
        </p:nvSpPr>
        <p:spPr bwMode="auto">
          <a:xfrm>
            <a:off x="6303963" y="3506788"/>
            <a:ext cx="1206500"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MemWr =</a:t>
            </a:r>
          </a:p>
        </p:txBody>
      </p:sp>
      <p:sp>
        <p:nvSpPr>
          <p:cNvPr id="67680" name="Line 116"/>
          <p:cNvSpPr>
            <a:spLocks noChangeShapeType="1"/>
          </p:cNvSpPr>
          <p:nvPr/>
        </p:nvSpPr>
        <p:spPr bwMode="auto">
          <a:xfrm>
            <a:off x="3810000" y="4508500"/>
            <a:ext cx="0" cy="54133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81" name="Line 117"/>
          <p:cNvSpPr>
            <a:spLocks noChangeShapeType="1"/>
          </p:cNvSpPr>
          <p:nvPr/>
        </p:nvSpPr>
        <p:spPr bwMode="auto">
          <a:xfrm>
            <a:off x="3805238" y="5054600"/>
            <a:ext cx="1211262" cy="793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82" name="Rectangle 118"/>
          <p:cNvSpPr>
            <a:spLocks noChangeArrowheads="1"/>
          </p:cNvSpPr>
          <p:nvPr/>
        </p:nvSpPr>
        <p:spPr bwMode="auto">
          <a:xfrm rot="5400000">
            <a:off x="5015706" y="4077494"/>
            <a:ext cx="6635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ALU</a:t>
            </a:r>
          </a:p>
        </p:txBody>
      </p:sp>
      <p:sp>
        <p:nvSpPr>
          <p:cNvPr id="67683" name="Rectangle 119"/>
          <p:cNvSpPr>
            <a:spLocks noChangeArrowheads="1"/>
          </p:cNvSpPr>
          <p:nvPr/>
        </p:nvSpPr>
        <p:spPr bwMode="auto">
          <a:xfrm>
            <a:off x="4575175" y="1993900"/>
            <a:ext cx="1203325" cy="873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7684" name="Line 120"/>
          <p:cNvSpPr>
            <a:spLocks noChangeShapeType="1"/>
          </p:cNvSpPr>
          <p:nvPr/>
        </p:nvSpPr>
        <p:spPr bwMode="auto">
          <a:xfrm flipH="1">
            <a:off x="3949700" y="2720975"/>
            <a:ext cx="482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85" name="Line 121"/>
          <p:cNvSpPr>
            <a:spLocks noChangeShapeType="1"/>
          </p:cNvSpPr>
          <p:nvPr/>
        </p:nvSpPr>
        <p:spPr bwMode="auto">
          <a:xfrm>
            <a:off x="4613275" y="2644775"/>
            <a:ext cx="250825" cy="635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86" name="Line 122"/>
          <p:cNvSpPr>
            <a:spLocks noChangeShapeType="1"/>
          </p:cNvSpPr>
          <p:nvPr/>
        </p:nvSpPr>
        <p:spPr bwMode="auto">
          <a:xfrm flipH="1">
            <a:off x="4587875" y="2733675"/>
            <a:ext cx="301625" cy="9842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87" name="Oval 123"/>
          <p:cNvSpPr>
            <a:spLocks noChangeArrowheads="1"/>
          </p:cNvSpPr>
          <p:nvPr/>
        </p:nvSpPr>
        <p:spPr bwMode="auto">
          <a:xfrm>
            <a:off x="4422775" y="2679700"/>
            <a:ext cx="127000" cy="117475"/>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67688" name="Rectangle 124"/>
          <p:cNvSpPr>
            <a:spLocks noChangeArrowheads="1"/>
          </p:cNvSpPr>
          <p:nvPr/>
        </p:nvSpPr>
        <p:spPr bwMode="auto">
          <a:xfrm>
            <a:off x="4538663" y="2071688"/>
            <a:ext cx="1273175" cy="6381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b="1">
                <a:solidFill>
                  <a:schemeClr val="tx1"/>
                </a:solidFill>
                <a:latin typeface="Times" charset="0"/>
              </a:rPr>
              <a:t>Instruction</a:t>
            </a:r>
          </a:p>
          <a:p>
            <a:pPr algn="ctr"/>
            <a:r>
              <a:rPr lang="en-US" sz="1800" b="1">
                <a:solidFill>
                  <a:schemeClr val="tx1"/>
                </a:solidFill>
                <a:latin typeface="Times" charset="0"/>
              </a:rPr>
              <a:t>Fetch Unit</a:t>
            </a:r>
          </a:p>
        </p:txBody>
      </p:sp>
      <p:sp>
        <p:nvSpPr>
          <p:cNvPr id="67689" name="Rectangle 125"/>
          <p:cNvSpPr>
            <a:spLocks noChangeArrowheads="1"/>
          </p:cNvSpPr>
          <p:nvPr/>
        </p:nvSpPr>
        <p:spPr bwMode="auto">
          <a:xfrm>
            <a:off x="3494088" y="2524125"/>
            <a:ext cx="511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Clk</a:t>
            </a:r>
          </a:p>
        </p:txBody>
      </p:sp>
      <p:sp>
        <p:nvSpPr>
          <p:cNvPr id="67690" name="Line 126"/>
          <p:cNvSpPr>
            <a:spLocks noChangeShapeType="1"/>
          </p:cNvSpPr>
          <p:nvPr/>
        </p:nvSpPr>
        <p:spPr bwMode="auto">
          <a:xfrm flipV="1">
            <a:off x="5638800" y="2870200"/>
            <a:ext cx="0" cy="11938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691" name="Line 127"/>
          <p:cNvSpPr>
            <a:spLocks noChangeShapeType="1"/>
          </p:cNvSpPr>
          <p:nvPr/>
        </p:nvSpPr>
        <p:spPr bwMode="auto">
          <a:xfrm flipH="1">
            <a:off x="5461000" y="4038600"/>
            <a:ext cx="2032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7692" name="Rectangle 128"/>
          <p:cNvSpPr>
            <a:spLocks noChangeArrowheads="1"/>
          </p:cNvSpPr>
          <p:nvPr/>
        </p:nvSpPr>
        <p:spPr bwMode="auto">
          <a:xfrm>
            <a:off x="5618163" y="3498850"/>
            <a:ext cx="650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Zero</a:t>
            </a:r>
          </a:p>
        </p:txBody>
      </p:sp>
      <p:sp>
        <p:nvSpPr>
          <p:cNvPr id="67693" name="Line 129"/>
          <p:cNvSpPr>
            <a:spLocks noChangeShapeType="1"/>
          </p:cNvSpPr>
          <p:nvPr/>
        </p:nvSpPr>
        <p:spPr bwMode="auto">
          <a:xfrm>
            <a:off x="5803900" y="2133600"/>
            <a:ext cx="31115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694" name="Rectangle 130"/>
          <p:cNvSpPr>
            <a:spLocks noChangeArrowheads="1"/>
          </p:cNvSpPr>
          <p:nvPr/>
        </p:nvSpPr>
        <p:spPr bwMode="auto">
          <a:xfrm>
            <a:off x="5846763" y="1738313"/>
            <a:ext cx="1835150"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Instruction&lt;31:0&gt;</a:t>
            </a:r>
          </a:p>
        </p:txBody>
      </p:sp>
      <p:sp>
        <p:nvSpPr>
          <p:cNvPr id="67695" name="Rectangle 131"/>
          <p:cNvSpPr>
            <a:spLocks noChangeArrowheads="1"/>
          </p:cNvSpPr>
          <p:nvPr/>
        </p:nvSpPr>
        <p:spPr bwMode="auto">
          <a:xfrm>
            <a:off x="7726363" y="40322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0</a:t>
            </a:r>
          </a:p>
        </p:txBody>
      </p:sp>
      <p:sp>
        <p:nvSpPr>
          <p:cNvPr id="67696" name="Rectangle 132"/>
          <p:cNvSpPr>
            <a:spLocks noChangeArrowheads="1"/>
          </p:cNvSpPr>
          <p:nvPr/>
        </p:nvSpPr>
        <p:spPr bwMode="auto">
          <a:xfrm>
            <a:off x="7726363" y="4811713"/>
            <a:ext cx="2952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1</a:t>
            </a:r>
          </a:p>
        </p:txBody>
      </p:sp>
      <p:sp>
        <p:nvSpPr>
          <p:cNvPr id="67697" name="Rectangle 133"/>
          <p:cNvSpPr>
            <a:spLocks noChangeArrowheads="1"/>
          </p:cNvSpPr>
          <p:nvPr/>
        </p:nvSpPr>
        <p:spPr bwMode="auto">
          <a:xfrm>
            <a:off x="4144963" y="42608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0</a:t>
            </a:r>
          </a:p>
        </p:txBody>
      </p:sp>
      <p:sp>
        <p:nvSpPr>
          <p:cNvPr id="67698" name="Rectangle 134"/>
          <p:cNvSpPr>
            <a:spLocks noChangeArrowheads="1"/>
          </p:cNvSpPr>
          <p:nvPr/>
        </p:nvSpPr>
        <p:spPr bwMode="auto">
          <a:xfrm>
            <a:off x="4144963" y="5040313"/>
            <a:ext cx="2952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1</a:t>
            </a:r>
          </a:p>
        </p:txBody>
      </p:sp>
      <p:sp>
        <p:nvSpPr>
          <p:cNvPr id="67699" name="Rectangle 135"/>
          <p:cNvSpPr>
            <a:spLocks noChangeArrowheads="1"/>
          </p:cNvSpPr>
          <p:nvPr/>
        </p:nvSpPr>
        <p:spPr bwMode="auto">
          <a:xfrm>
            <a:off x="2274888" y="27114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0</a:t>
            </a:r>
          </a:p>
        </p:txBody>
      </p:sp>
      <p:sp>
        <p:nvSpPr>
          <p:cNvPr id="67700" name="Rectangle 136"/>
          <p:cNvSpPr>
            <a:spLocks noChangeArrowheads="1"/>
          </p:cNvSpPr>
          <p:nvPr/>
        </p:nvSpPr>
        <p:spPr bwMode="auto">
          <a:xfrm>
            <a:off x="1589088" y="27114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1</a:t>
            </a:r>
          </a:p>
        </p:txBody>
      </p:sp>
      <p:sp>
        <p:nvSpPr>
          <p:cNvPr id="67701" name="Line 137"/>
          <p:cNvSpPr>
            <a:spLocks noChangeShapeType="1"/>
          </p:cNvSpPr>
          <p:nvPr/>
        </p:nvSpPr>
        <p:spPr bwMode="auto">
          <a:xfrm>
            <a:off x="6096000" y="2146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702" name="Rectangle 138"/>
          <p:cNvSpPr>
            <a:spLocks noChangeArrowheads="1"/>
          </p:cNvSpPr>
          <p:nvPr/>
        </p:nvSpPr>
        <p:spPr bwMode="auto">
          <a:xfrm rot="5400000">
            <a:off x="5791994" y="2386806"/>
            <a:ext cx="9588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&lt;21:25&gt;</a:t>
            </a:r>
          </a:p>
        </p:txBody>
      </p:sp>
      <p:sp>
        <p:nvSpPr>
          <p:cNvPr id="67703" name="Rectangle 139"/>
          <p:cNvSpPr>
            <a:spLocks noChangeArrowheads="1"/>
          </p:cNvSpPr>
          <p:nvPr/>
        </p:nvSpPr>
        <p:spPr bwMode="auto">
          <a:xfrm rot="5400000">
            <a:off x="6325394" y="2386806"/>
            <a:ext cx="9588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&lt;16:20&gt;</a:t>
            </a:r>
          </a:p>
        </p:txBody>
      </p:sp>
      <p:sp>
        <p:nvSpPr>
          <p:cNvPr id="67704" name="Rectangle 140"/>
          <p:cNvSpPr>
            <a:spLocks noChangeArrowheads="1"/>
          </p:cNvSpPr>
          <p:nvPr/>
        </p:nvSpPr>
        <p:spPr bwMode="auto">
          <a:xfrm rot="5400000">
            <a:off x="6858794" y="2386806"/>
            <a:ext cx="9588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&lt;11:15&gt;</a:t>
            </a:r>
          </a:p>
        </p:txBody>
      </p:sp>
      <p:sp>
        <p:nvSpPr>
          <p:cNvPr id="67705" name="Rectangle 141"/>
          <p:cNvSpPr>
            <a:spLocks noChangeArrowheads="1"/>
          </p:cNvSpPr>
          <p:nvPr/>
        </p:nvSpPr>
        <p:spPr bwMode="auto">
          <a:xfrm rot="5400000">
            <a:off x="7398544" y="2380456"/>
            <a:ext cx="8445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&lt;0:15&gt;</a:t>
            </a:r>
          </a:p>
        </p:txBody>
      </p:sp>
      <p:sp>
        <p:nvSpPr>
          <p:cNvPr id="67706" name="Line 142"/>
          <p:cNvSpPr>
            <a:spLocks noChangeShapeType="1"/>
          </p:cNvSpPr>
          <p:nvPr/>
        </p:nvSpPr>
        <p:spPr bwMode="auto">
          <a:xfrm>
            <a:off x="6629400" y="2146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707" name="Line 143"/>
          <p:cNvSpPr>
            <a:spLocks noChangeShapeType="1"/>
          </p:cNvSpPr>
          <p:nvPr/>
        </p:nvSpPr>
        <p:spPr bwMode="auto">
          <a:xfrm>
            <a:off x="7162800" y="2146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708" name="Line 144"/>
          <p:cNvSpPr>
            <a:spLocks noChangeShapeType="1"/>
          </p:cNvSpPr>
          <p:nvPr/>
        </p:nvSpPr>
        <p:spPr bwMode="auto">
          <a:xfrm>
            <a:off x="7696200" y="2146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709" name="Rectangle 145"/>
          <p:cNvSpPr>
            <a:spLocks noChangeArrowheads="1"/>
          </p:cNvSpPr>
          <p:nvPr/>
        </p:nvSpPr>
        <p:spPr bwMode="auto">
          <a:xfrm>
            <a:off x="7315200" y="2965450"/>
            <a:ext cx="841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Imm16</a:t>
            </a:r>
          </a:p>
        </p:txBody>
      </p:sp>
      <p:sp>
        <p:nvSpPr>
          <p:cNvPr id="67710" name="Rectangle 146"/>
          <p:cNvSpPr>
            <a:spLocks noChangeArrowheads="1"/>
          </p:cNvSpPr>
          <p:nvPr/>
        </p:nvSpPr>
        <p:spPr bwMode="auto">
          <a:xfrm>
            <a:off x="6913563" y="296545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67711" name="Rectangle 147"/>
          <p:cNvSpPr>
            <a:spLocks noChangeArrowheads="1"/>
          </p:cNvSpPr>
          <p:nvPr/>
        </p:nvSpPr>
        <p:spPr bwMode="auto">
          <a:xfrm>
            <a:off x="6456363" y="296545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67712" name="Rectangle 148"/>
          <p:cNvSpPr>
            <a:spLocks noChangeArrowheads="1"/>
          </p:cNvSpPr>
          <p:nvPr/>
        </p:nvSpPr>
        <p:spPr bwMode="auto">
          <a:xfrm>
            <a:off x="5922963" y="296545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67713" name="Rectangle 149"/>
          <p:cNvSpPr>
            <a:spLocks noGrp="1" noChangeArrowheads="1"/>
          </p:cNvSpPr>
          <p:nvPr>
            <p:ph type="body" idx="1"/>
          </p:nvPr>
        </p:nvSpPr>
        <p:spPr>
          <a:xfrm>
            <a:off x="304800" y="1295400"/>
            <a:ext cx="8610600" cy="415925"/>
          </a:xfrm>
          <a:noFill/>
        </p:spPr>
        <p:txBody>
          <a:bodyPr/>
          <a:lstStyle/>
          <a:p>
            <a:r>
              <a:rPr lang="en-US"/>
              <a:t>New PC = { PC[31..28], target address, 00 }</a:t>
            </a:r>
          </a:p>
        </p:txBody>
      </p:sp>
      <p:sp>
        <p:nvSpPr>
          <p:cNvPr id="67714" name="Rectangle 150"/>
          <p:cNvSpPr>
            <a:spLocks noChangeArrowheads="1"/>
          </p:cNvSpPr>
          <p:nvPr/>
        </p:nvSpPr>
        <p:spPr bwMode="auto">
          <a:xfrm>
            <a:off x="2667000" y="2133600"/>
            <a:ext cx="116840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nPC_sel= </a:t>
            </a:r>
          </a:p>
        </p:txBody>
      </p:sp>
      <p:sp>
        <p:nvSpPr>
          <p:cNvPr id="67715" name="Line 151"/>
          <p:cNvSpPr>
            <a:spLocks noChangeShapeType="1"/>
          </p:cNvSpPr>
          <p:nvPr/>
        </p:nvSpPr>
        <p:spPr bwMode="auto">
          <a:xfrm flipH="1">
            <a:off x="4025900" y="2286000"/>
            <a:ext cx="558800" cy="0"/>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7716" name="Rectangle 152"/>
          <p:cNvSpPr>
            <a:spLocks noGrp="1" noChangeArrowheads="1"/>
          </p:cNvSpPr>
          <p:nvPr>
            <p:ph type="title"/>
          </p:nvPr>
        </p:nvSpPr>
        <p:spPr>
          <a:xfrm>
            <a:off x="762000" y="152400"/>
            <a:ext cx="7804150" cy="474663"/>
          </a:xfrm>
        </p:spPr>
        <p:txBody>
          <a:bodyPr/>
          <a:lstStyle/>
          <a:p>
            <a:r>
              <a:rPr lang="en-US"/>
              <a:t>The Single Cycle Datapath during Jump</a:t>
            </a:r>
          </a:p>
        </p:txBody>
      </p:sp>
      <p:grpSp>
        <p:nvGrpSpPr>
          <p:cNvPr id="67717" name="Group 153"/>
          <p:cNvGrpSpPr>
            <a:grpSpLocks/>
          </p:cNvGrpSpPr>
          <p:nvPr/>
        </p:nvGrpSpPr>
        <p:grpSpPr bwMode="auto">
          <a:xfrm>
            <a:off x="381000" y="685800"/>
            <a:ext cx="7578725" cy="590550"/>
            <a:chOff x="240" y="510"/>
            <a:chExt cx="4774" cy="372"/>
          </a:xfrm>
        </p:grpSpPr>
        <p:grpSp>
          <p:nvGrpSpPr>
            <p:cNvPr id="67723" name="Group 154"/>
            <p:cNvGrpSpPr>
              <a:grpSpLocks/>
            </p:cNvGrpSpPr>
            <p:nvPr/>
          </p:nvGrpSpPr>
          <p:grpSpPr bwMode="auto">
            <a:xfrm>
              <a:off x="737" y="672"/>
              <a:ext cx="3832" cy="210"/>
              <a:chOff x="868" y="3836"/>
              <a:chExt cx="3832" cy="210"/>
            </a:xfrm>
          </p:grpSpPr>
          <p:sp>
            <p:nvSpPr>
              <p:cNvPr id="67730" name="Rectangle 155"/>
              <p:cNvSpPr>
                <a:spLocks noChangeArrowheads="1"/>
              </p:cNvSpPr>
              <p:nvPr/>
            </p:nvSpPr>
            <p:spPr bwMode="auto">
              <a:xfrm>
                <a:off x="872" y="3848"/>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67731" name="Group 156"/>
              <p:cNvGrpSpPr>
                <a:grpSpLocks/>
              </p:cNvGrpSpPr>
              <p:nvPr/>
            </p:nvGrpSpPr>
            <p:grpSpPr bwMode="auto">
              <a:xfrm>
                <a:off x="868" y="3836"/>
                <a:ext cx="664" cy="210"/>
                <a:chOff x="868" y="3836"/>
                <a:chExt cx="664" cy="210"/>
              </a:xfrm>
            </p:grpSpPr>
            <p:sp>
              <p:nvSpPr>
                <p:cNvPr id="67734" name="Rectangle 157"/>
                <p:cNvSpPr>
                  <a:spLocks noChangeArrowheads="1"/>
                </p:cNvSpPr>
                <p:nvPr/>
              </p:nvSpPr>
              <p:spPr bwMode="auto">
                <a:xfrm>
                  <a:off x="868" y="3844"/>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67735" name="Rectangle 158"/>
                <p:cNvSpPr>
                  <a:spLocks noChangeArrowheads="1"/>
                </p:cNvSpPr>
                <p:nvPr/>
              </p:nvSpPr>
              <p:spPr bwMode="auto">
                <a:xfrm>
                  <a:off x="1061" y="3836"/>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sp>
            <p:nvSpPr>
              <p:cNvPr id="67732" name="Rectangle 159"/>
              <p:cNvSpPr>
                <a:spLocks noChangeArrowheads="1"/>
              </p:cNvSpPr>
              <p:nvPr/>
            </p:nvSpPr>
            <p:spPr bwMode="auto">
              <a:xfrm>
                <a:off x="1540" y="3844"/>
                <a:ext cx="316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67733" name="Rectangle 160"/>
              <p:cNvSpPr>
                <a:spLocks noChangeArrowheads="1"/>
              </p:cNvSpPr>
              <p:nvPr/>
            </p:nvSpPr>
            <p:spPr bwMode="auto">
              <a:xfrm>
                <a:off x="2542" y="3836"/>
                <a:ext cx="89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target address</a:t>
                </a:r>
              </a:p>
            </p:txBody>
          </p:sp>
        </p:grpSp>
        <p:sp>
          <p:nvSpPr>
            <p:cNvPr id="67724" name="Rectangle 161"/>
            <p:cNvSpPr>
              <a:spLocks noChangeArrowheads="1"/>
            </p:cNvSpPr>
            <p:nvPr/>
          </p:nvSpPr>
          <p:spPr bwMode="auto">
            <a:xfrm>
              <a:off x="4464" y="51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67725" name="Rectangle 162"/>
            <p:cNvSpPr>
              <a:spLocks noChangeArrowheads="1"/>
            </p:cNvSpPr>
            <p:nvPr/>
          </p:nvSpPr>
          <p:spPr bwMode="auto">
            <a:xfrm>
              <a:off x="1200"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67726" name="Rectangle 163"/>
            <p:cNvSpPr>
              <a:spLocks noChangeArrowheads="1"/>
            </p:cNvSpPr>
            <p:nvPr/>
          </p:nvSpPr>
          <p:spPr bwMode="auto">
            <a:xfrm>
              <a:off x="672"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sp>
          <p:nvSpPr>
            <p:cNvPr id="67727" name="Rectangle 164"/>
            <p:cNvSpPr>
              <a:spLocks noChangeArrowheads="1"/>
            </p:cNvSpPr>
            <p:nvPr/>
          </p:nvSpPr>
          <p:spPr bwMode="auto">
            <a:xfrm>
              <a:off x="240" y="672"/>
              <a:ext cx="45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J-type</a:t>
              </a:r>
            </a:p>
          </p:txBody>
        </p:sp>
        <p:sp>
          <p:nvSpPr>
            <p:cNvPr id="67728" name="Rectangle 165"/>
            <p:cNvSpPr>
              <a:spLocks noChangeArrowheads="1"/>
            </p:cNvSpPr>
            <p:nvPr/>
          </p:nvSpPr>
          <p:spPr bwMode="auto">
            <a:xfrm>
              <a:off x="4608" y="672"/>
              <a:ext cx="40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jump</a:t>
              </a:r>
            </a:p>
          </p:txBody>
        </p:sp>
        <p:sp>
          <p:nvSpPr>
            <p:cNvPr id="67729" name="Rectangle 166"/>
            <p:cNvSpPr>
              <a:spLocks noChangeArrowheads="1"/>
            </p:cNvSpPr>
            <p:nvPr/>
          </p:nvSpPr>
          <p:spPr bwMode="auto">
            <a:xfrm>
              <a:off x="1392"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25</a:t>
              </a:r>
            </a:p>
          </p:txBody>
        </p:sp>
      </p:grpSp>
      <p:sp>
        <p:nvSpPr>
          <p:cNvPr id="67718" name="Rectangle 167"/>
          <p:cNvSpPr>
            <a:spLocks noChangeArrowheads="1"/>
          </p:cNvSpPr>
          <p:nvPr/>
        </p:nvSpPr>
        <p:spPr bwMode="auto">
          <a:xfrm>
            <a:off x="2882900" y="1752600"/>
            <a:ext cx="92710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Jump= </a:t>
            </a:r>
          </a:p>
        </p:txBody>
      </p:sp>
      <p:sp>
        <p:nvSpPr>
          <p:cNvPr id="67719" name="Line 168"/>
          <p:cNvSpPr>
            <a:spLocks noChangeShapeType="1"/>
          </p:cNvSpPr>
          <p:nvPr/>
        </p:nvSpPr>
        <p:spPr bwMode="auto">
          <a:xfrm flipH="1">
            <a:off x="4038600" y="1981200"/>
            <a:ext cx="558800" cy="0"/>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7720" name="Rectangle 169"/>
          <p:cNvSpPr>
            <a:spLocks noChangeArrowheads="1"/>
          </p:cNvSpPr>
          <p:nvPr/>
        </p:nvSpPr>
        <p:spPr bwMode="auto">
          <a:xfrm rot="5400000">
            <a:off x="8065294" y="2380456"/>
            <a:ext cx="8445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&lt;0:25&gt;</a:t>
            </a:r>
          </a:p>
        </p:txBody>
      </p:sp>
      <p:sp>
        <p:nvSpPr>
          <p:cNvPr id="67721" name="Line 170"/>
          <p:cNvSpPr>
            <a:spLocks noChangeShapeType="1"/>
          </p:cNvSpPr>
          <p:nvPr/>
        </p:nvSpPr>
        <p:spPr bwMode="auto">
          <a:xfrm>
            <a:off x="8362950" y="2146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7722" name="Rectangle 171"/>
          <p:cNvSpPr>
            <a:spLocks noChangeArrowheads="1"/>
          </p:cNvSpPr>
          <p:nvPr/>
        </p:nvSpPr>
        <p:spPr bwMode="auto">
          <a:xfrm>
            <a:off x="8113713" y="2965450"/>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TA26</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228600"/>
            <a:ext cx="7804150" cy="474663"/>
          </a:xfrm>
          <a:noFill/>
        </p:spPr>
        <p:txBody>
          <a:bodyPr/>
          <a:lstStyle/>
          <a:p>
            <a:r>
              <a:rPr lang="en-US"/>
              <a:t>The Single Cycle Datapath during Jump</a:t>
            </a:r>
          </a:p>
        </p:txBody>
      </p:sp>
      <p:grpSp>
        <p:nvGrpSpPr>
          <p:cNvPr id="69635" name="Group 3"/>
          <p:cNvGrpSpPr>
            <a:grpSpLocks/>
          </p:cNvGrpSpPr>
          <p:nvPr/>
        </p:nvGrpSpPr>
        <p:grpSpPr bwMode="auto">
          <a:xfrm>
            <a:off x="5029200" y="3654425"/>
            <a:ext cx="457200" cy="1136650"/>
            <a:chOff x="3168" y="2302"/>
            <a:chExt cx="288" cy="716"/>
          </a:xfrm>
        </p:grpSpPr>
        <p:sp>
          <p:nvSpPr>
            <p:cNvPr id="69799" name="Line 4"/>
            <p:cNvSpPr>
              <a:spLocks noChangeShapeType="1"/>
            </p:cNvSpPr>
            <p:nvPr/>
          </p:nvSpPr>
          <p:spPr bwMode="auto">
            <a:xfrm>
              <a:off x="3168" y="2302"/>
              <a:ext cx="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800" name="Line 5"/>
            <p:cNvSpPr>
              <a:spLocks noChangeShapeType="1"/>
            </p:cNvSpPr>
            <p:nvPr/>
          </p:nvSpPr>
          <p:spPr bwMode="auto">
            <a:xfrm>
              <a:off x="3176" y="2302"/>
              <a:ext cx="272"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801" name="Line 6"/>
            <p:cNvSpPr>
              <a:spLocks noChangeShapeType="1"/>
            </p:cNvSpPr>
            <p:nvPr/>
          </p:nvSpPr>
          <p:spPr bwMode="auto">
            <a:xfrm>
              <a:off x="3176" y="2481"/>
              <a:ext cx="128" cy="74"/>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802" name="Line 7"/>
            <p:cNvSpPr>
              <a:spLocks noChangeShapeType="1"/>
            </p:cNvSpPr>
            <p:nvPr/>
          </p:nvSpPr>
          <p:spPr bwMode="auto">
            <a:xfrm>
              <a:off x="3312" y="2571"/>
              <a:ext cx="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803" name="Line 8"/>
            <p:cNvSpPr>
              <a:spLocks noChangeShapeType="1"/>
            </p:cNvSpPr>
            <p:nvPr/>
          </p:nvSpPr>
          <p:spPr bwMode="auto">
            <a:xfrm>
              <a:off x="3456" y="2481"/>
              <a:ext cx="0" cy="342"/>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804" name="Line 9"/>
            <p:cNvSpPr>
              <a:spLocks noChangeShapeType="1"/>
            </p:cNvSpPr>
            <p:nvPr/>
          </p:nvSpPr>
          <p:spPr bwMode="auto">
            <a:xfrm flipV="1">
              <a:off x="3176" y="2734"/>
              <a:ext cx="128" cy="10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805" name="Line 10"/>
            <p:cNvSpPr>
              <a:spLocks noChangeShapeType="1"/>
            </p:cNvSpPr>
            <p:nvPr/>
          </p:nvSpPr>
          <p:spPr bwMode="auto">
            <a:xfrm>
              <a:off x="3168" y="2839"/>
              <a:ext cx="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806" name="Line 11"/>
            <p:cNvSpPr>
              <a:spLocks noChangeShapeType="1"/>
            </p:cNvSpPr>
            <p:nvPr/>
          </p:nvSpPr>
          <p:spPr bwMode="auto">
            <a:xfrm flipV="1">
              <a:off x="3176" y="2823"/>
              <a:ext cx="272" cy="195"/>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69636" name="Line 12"/>
          <p:cNvSpPr>
            <a:spLocks noChangeShapeType="1"/>
          </p:cNvSpPr>
          <p:nvPr/>
        </p:nvSpPr>
        <p:spPr bwMode="auto">
          <a:xfrm flipH="1">
            <a:off x="5473700" y="4210050"/>
            <a:ext cx="23114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9637" name="Line 13"/>
          <p:cNvSpPr>
            <a:spLocks noChangeShapeType="1"/>
          </p:cNvSpPr>
          <p:nvPr/>
        </p:nvSpPr>
        <p:spPr bwMode="auto">
          <a:xfrm flipH="1">
            <a:off x="5861050" y="4146550"/>
            <a:ext cx="88900" cy="12858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9638" name="Rectangle 14"/>
          <p:cNvSpPr>
            <a:spLocks noChangeArrowheads="1"/>
          </p:cNvSpPr>
          <p:nvPr/>
        </p:nvSpPr>
        <p:spPr bwMode="auto">
          <a:xfrm>
            <a:off x="5541963" y="4202113"/>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9639" name="Line 15"/>
          <p:cNvSpPr>
            <a:spLocks noChangeShapeType="1"/>
          </p:cNvSpPr>
          <p:nvPr/>
        </p:nvSpPr>
        <p:spPr bwMode="auto">
          <a:xfrm>
            <a:off x="5257800" y="3289300"/>
            <a:ext cx="0" cy="482600"/>
          </a:xfrm>
          <a:prstGeom prst="line">
            <a:avLst/>
          </a:prstGeom>
          <a:noFill/>
          <a:ln w="25400">
            <a:solidFill>
              <a:schemeClr val="accent2"/>
            </a:solidFill>
            <a:round/>
            <a:headEnd/>
            <a:tailEnd type="triangle" w="med" len="med"/>
          </a:ln>
        </p:spPr>
        <p:txBody>
          <a:bodyPr wrap="none" anchor="ctr">
            <a:prstTxWarp prst="textNoShape">
              <a:avLst/>
            </a:prstTxWarp>
          </a:bodyPr>
          <a:lstStyle/>
          <a:p>
            <a:endParaRPr lang="en-US"/>
          </a:p>
        </p:txBody>
      </p:sp>
      <p:sp>
        <p:nvSpPr>
          <p:cNvPr id="69640" name="Rectangle 16"/>
          <p:cNvSpPr>
            <a:spLocks noChangeArrowheads="1"/>
          </p:cNvSpPr>
          <p:nvPr/>
        </p:nvSpPr>
        <p:spPr bwMode="auto">
          <a:xfrm>
            <a:off x="3962400" y="2971800"/>
            <a:ext cx="1573213"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b="1">
                <a:solidFill>
                  <a:schemeClr val="accent2"/>
                </a:solidFill>
                <a:latin typeface="Times" charset="0"/>
              </a:rPr>
              <a:t>ALUctr =x</a:t>
            </a:r>
          </a:p>
        </p:txBody>
      </p:sp>
      <p:sp>
        <p:nvSpPr>
          <p:cNvPr id="69641" name="Rectangle 17"/>
          <p:cNvSpPr>
            <a:spLocks noChangeArrowheads="1"/>
          </p:cNvSpPr>
          <p:nvPr/>
        </p:nvSpPr>
        <p:spPr bwMode="auto">
          <a:xfrm>
            <a:off x="1055688" y="4352925"/>
            <a:ext cx="511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Clk</a:t>
            </a:r>
          </a:p>
        </p:txBody>
      </p:sp>
      <p:sp>
        <p:nvSpPr>
          <p:cNvPr id="69642" name="Rectangle 18"/>
          <p:cNvSpPr>
            <a:spLocks noChangeArrowheads="1"/>
          </p:cNvSpPr>
          <p:nvPr/>
        </p:nvSpPr>
        <p:spPr bwMode="auto">
          <a:xfrm>
            <a:off x="665163" y="377507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69643" name="Rectangle 19"/>
          <p:cNvSpPr>
            <a:spLocks noChangeArrowheads="1"/>
          </p:cNvSpPr>
          <p:nvPr/>
        </p:nvSpPr>
        <p:spPr bwMode="auto">
          <a:xfrm>
            <a:off x="1755775" y="3654425"/>
            <a:ext cx="1431925" cy="11303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9644" name="Line 20"/>
          <p:cNvSpPr>
            <a:spLocks noChangeShapeType="1"/>
          </p:cNvSpPr>
          <p:nvPr/>
        </p:nvSpPr>
        <p:spPr bwMode="auto">
          <a:xfrm>
            <a:off x="1746250" y="4576763"/>
            <a:ext cx="250825" cy="635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645" name="Line 21"/>
          <p:cNvSpPr>
            <a:spLocks noChangeShapeType="1"/>
          </p:cNvSpPr>
          <p:nvPr/>
        </p:nvSpPr>
        <p:spPr bwMode="auto">
          <a:xfrm flipH="1">
            <a:off x="1768475" y="4649788"/>
            <a:ext cx="301625" cy="9842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646" name="Oval 22"/>
          <p:cNvSpPr>
            <a:spLocks noChangeArrowheads="1"/>
          </p:cNvSpPr>
          <p:nvPr/>
        </p:nvSpPr>
        <p:spPr bwMode="auto">
          <a:xfrm>
            <a:off x="1603375" y="4595813"/>
            <a:ext cx="127000" cy="117475"/>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69647" name="Rectangle 23"/>
          <p:cNvSpPr>
            <a:spLocks noChangeArrowheads="1"/>
          </p:cNvSpPr>
          <p:nvPr/>
        </p:nvSpPr>
        <p:spPr bwMode="auto">
          <a:xfrm>
            <a:off x="815975" y="3057525"/>
            <a:ext cx="12509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RegWr = 0</a:t>
            </a:r>
          </a:p>
        </p:txBody>
      </p:sp>
      <p:sp>
        <p:nvSpPr>
          <p:cNvPr id="69648" name="Line 24"/>
          <p:cNvSpPr>
            <a:spLocks noChangeShapeType="1"/>
          </p:cNvSpPr>
          <p:nvPr/>
        </p:nvSpPr>
        <p:spPr bwMode="auto">
          <a:xfrm flipH="1">
            <a:off x="749300" y="4140200"/>
            <a:ext cx="10160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9649" name="Line 25"/>
          <p:cNvSpPr>
            <a:spLocks noChangeShapeType="1"/>
          </p:cNvSpPr>
          <p:nvPr/>
        </p:nvSpPr>
        <p:spPr bwMode="auto">
          <a:xfrm flipH="1">
            <a:off x="1289050" y="40751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9650" name="Rectangle 26"/>
          <p:cNvSpPr>
            <a:spLocks noChangeArrowheads="1"/>
          </p:cNvSpPr>
          <p:nvPr/>
        </p:nvSpPr>
        <p:spPr bwMode="auto">
          <a:xfrm>
            <a:off x="969963" y="4130675"/>
            <a:ext cx="4095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9651" name="Line 27"/>
          <p:cNvSpPr>
            <a:spLocks noChangeShapeType="1"/>
          </p:cNvSpPr>
          <p:nvPr/>
        </p:nvSpPr>
        <p:spPr bwMode="auto">
          <a:xfrm>
            <a:off x="3225800" y="3784600"/>
            <a:ext cx="17780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69652" name="Line 28"/>
          <p:cNvSpPr>
            <a:spLocks noChangeShapeType="1"/>
          </p:cNvSpPr>
          <p:nvPr/>
        </p:nvSpPr>
        <p:spPr bwMode="auto">
          <a:xfrm flipH="1">
            <a:off x="4184650" y="3719513"/>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9653" name="Rectangle 29"/>
          <p:cNvSpPr>
            <a:spLocks noChangeArrowheads="1"/>
          </p:cNvSpPr>
          <p:nvPr/>
        </p:nvSpPr>
        <p:spPr bwMode="auto">
          <a:xfrm>
            <a:off x="3865563" y="3846513"/>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9654" name="Rectangle 30"/>
          <p:cNvSpPr>
            <a:spLocks noChangeArrowheads="1"/>
          </p:cNvSpPr>
          <p:nvPr/>
        </p:nvSpPr>
        <p:spPr bwMode="auto">
          <a:xfrm>
            <a:off x="3560763" y="3490913"/>
            <a:ext cx="663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busA</a:t>
            </a:r>
          </a:p>
        </p:txBody>
      </p:sp>
      <p:sp>
        <p:nvSpPr>
          <p:cNvPr id="69655" name="Line 31"/>
          <p:cNvSpPr>
            <a:spLocks noChangeShapeType="1"/>
          </p:cNvSpPr>
          <p:nvPr/>
        </p:nvSpPr>
        <p:spPr bwMode="auto">
          <a:xfrm flipV="1">
            <a:off x="1905000" y="3263900"/>
            <a:ext cx="0" cy="390525"/>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9656" name="Line 32"/>
          <p:cNvSpPr>
            <a:spLocks noChangeShapeType="1"/>
          </p:cNvSpPr>
          <p:nvPr/>
        </p:nvSpPr>
        <p:spPr bwMode="auto">
          <a:xfrm>
            <a:off x="3225800" y="4484688"/>
            <a:ext cx="939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69657" name="Line 33"/>
          <p:cNvSpPr>
            <a:spLocks noChangeShapeType="1"/>
          </p:cNvSpPr>
          <p:nvPr/>
        </p:nvSpPr>
        <p:spPr bwMode="auto">
          <a:xfrm flipV="1">
            <a:off x="3663950" y="4337050"/>
            <a:ext cx="139700" cy="2413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9658" name="Rectangle 34"/>
          <p:cNvSpPr>
            <a:spLocks noChangeArrowheads="1"/>
          </p:cNvSpPr>
          <p:nvPr/>
        </p:nvSpPr>
        <p:spPr bwMode="auto">
          <a:xfrm>
            <a:off x="3255963" y="4475163"/>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9659" name="Rectangle 35"/>
          <p:cNvSpPr>
            <a:spLocks noChangeArrowheads="1"/>
          </p:cNvSpPr>
          <p:nvPr/>
        </p:nvSpPr>
        <p:spPr bwMode="auto">
          <a:xfrm>
            <a:off x="3179763" y="4191000"/>
            <a:ext cx="650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busB</a:t>
            </a:r>
          </a:p>
        </p:txBody>
      </p:sp>
      <p:sp>
        <p:nvSpPr>
          <p:cNvPr id="69660" name="Line 36"/>
          <p:cNvSpPr>
            <a:spLocks noChangeShapeType="1"/>
          </p:cNvSpPr>
          <p:nvPr/>
        </p:nvSpPr>
        <p:spPr bwMode="auto">
          <a:xfrm flipH="1">
            <a:off x="1130300" y="4637088"/>
            <a:ext cx="482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661" name="Line 37"/>
          <p:cNvSpPr>
            <a:spLocks noChangeShapeType="1"/>
          </p:cNvSpPr>
          <p:nvPr/>
        </p:nvSpPr>
        <p:spPr bwMode="auto">
          <a:xfrm>
            <a:off x="3048000" y="3241675"/>
            <a:ext cx="0" cy="37465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69662" name="Line 38"/>
          <p:cNvSpPr>
            <a:spLocks noChangeShapeType="1"/>
          </p:cNvSpPr>
          <p:nvPr/>
        </p:nvSpPr>
        <p:spPr bwMode="auto">
          <a:xfrm flipV="1">
            <a:off x="2978150" y="3351213"/>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9663" name="Rectangle 39"/>
          <p:cNvSpPr>
            <a:spLocks noChangeArrowheads="1"/>
          </p:cNvSpPr>
          <p:nvPr/>
        </p:nvSpPr>
        <p:spPr bwMode="auto">
          <a:xfrm>
            <a:off x="2798763" y="32067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5</a:t>
            </a:r>
          </a:p>
        </p:txBody>
      </p:sp>
      <p:sp>
        <p:nvSpPr>
          <p:cNvPr id="69664" name="Line 40"/>
          <p:cNvSpPr>
            <a:spLocks noChangeShapeType="1"/>
          </p:cNvSpPr>
          <p:nvPr/>
        </p:nvSpPr>
        <p:spPr bwMode="auto">
          <a:xfrm>
            <a:off x="2209800" y="3016250"/>
            <a:ext cx="0" cy="61277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665" name="Line 41"/>
          <p:cNvSpPr>
            <a:spLocks noChangeShapeType="1"/>
          </p:cNvSpPr>
          <p:nvPr/>
        </p:nvSpPr>
        <p:spPr bwMode="auto">
          <a:xfrm flipV="1">
            <a:off x="2139950" y="3351213"/>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9666" name="Rectangle 42"/>
          <p:cNvSpPr>
            <a:spLocks noChangeArrowheads="1"/>
          </p:cNvSpPr>
          <p:nvPr/>
        </p:nvSpPr>
        <p:spPr bwMode="auto">
          <a:xfrm>
            <a:off x="1960563" y="32067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5</a:t>
            </a:r>
          </a:p>
        </p:txBody>
      </p:sp>
      <p:sp>
        <p:nvSpPr>
          <p:cNvPr id="69667" name="Line 43"/>
          <p:cNvSpPr>
            <a:spLocks noChangeShapeType="1"/>
          </p:cNvSpPr>
          <p:nvPr/>
        </p:nvSpPr>
        <p:spPr bwMode="auto">
          <a:xfrm>
            <a:off x="2590800" y="3241675"/>
            <a:ext cx="0" cy="37465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69668" name="Line 44"/>
          <p:cNvSpPr>
            <a:spLocks noChangeShapeType="1"/>
          </p:cNvSpPr>
          <p:nvPr/>
        </p:nvSpPr>
        <p:spPr bwMode="auto">
          <a:xfrm flipV="1">
            <a:off x="2520950" y="3351213"/>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9669" name="Rectangle 45"/>
          <p:cNvSpPr>
            <a:spLocks noChangeArrowheads="1"/>
          </p:cNvSpPr>
          <p:nvPr/>
        </p:nvSpPr>
        <p:spPr bwMode="auto">
          <a:xfrm>
            <a:off x="2341563" y="32067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5</a:t>
            </a:r>
          </a:p>
        </p:txBody>
      </p:sp>
      <p:sp>
        <p:nvSpPr>
          <p:cNvPr id="69670" name="Rectangle 46"/>
          <p:cNvSpPr>
            <a:spLocks noChangeArrowheads="1"/>
          </p:cNvSpPr>
          <p:nvPr/>
        </p:nvSpPr>
        <p:spPr bwMode="auto">
          <a:xfrm>
            <a:off x="1960563" y="3633788"/>
            <a:ext cx="4984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Rw</a:t>
            </a:r>
          </a:p>
        </p:txBody>
      </p:sp>
      <p:sp>
        <p:nvSpPr>
          <p:cNvPr id="69671" name="Rectangle 47"/>
          <p:cNvSpPr>
            <a:spLocks noChangeArrowheads="1"/>
          </p:cNvSpPr>
          <p:nvPr/>
        </p:nvSpPr>
        <p:spPr bwMode="auto">
          <a:xfrm>
            <a:off x="2417763" y="3633788"/>
            <a:ext cx="4349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Ra</a:t>
            </a:r>
          </a:p>
        </p:txBody>
      </p:sp>
      <p:sp>
        <p:nvSpPr>
          <p:cNvPr id="69672" name="Rectangle 48"/>
          <p:cNvSpPr>
            <a:spLocks noChangeArrowheads="1"/>
          </p:cNvSpPr>
          <p:nvPr/>
        </p:nvSpPr>
        <p:spPr bwMode="auto">
          <a:xfrm>
            <a:off x="2798763" y="3633788"/>
            <a:ext cx="4476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Rb</a:t>
            </a:r>
          </a:p>
        </p:txBody>
      </p:sp>
      <p:sp>
        <p:nvSpPr>
          <p:cNvPr id="69673" name="Rectangle 49"/>
          <p:cNvSpPr>
            <a:spLocks noChangeArrowheads="1"/>
          </p:cNvSpPr>
          <p:nvPr/>
        </p:nvSpPr>
        <p:spPr bwMode="auto">
          <a:xfrm>
            <a:off x="1960563" y="3917950"/>
            <a:ext cx="1082675" cy="6381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32 32-bit</a:t>
            </a:r>
          </a:p>
          <a:p>
            <a:r>
              <a:rPr lang="en-US" sz="1800" b="1">
                <a:solidFill>
                  <a:schemeClr val="tx1"/>
                </a:solidFill>
                <a:latin typeface="Times" charset="0"/>
              </a:rPr>
              <a:t>Registers</a:t>
            </a:r>
          </a:p>
        </p:txBody>
      </p:sp>
      <p:sp>
        <p:nvSpPr>
          <p:cNvPr id="69674" name="Line 50"/>
          <p:cNvSpPr>
            <a:spLocks noChangeShapeType="1"/>
          </p:cNvSpPr>
          <p:nvPr/>
        </p:nvSpPr>
        <p:spPr bwMode="auto">
          <a:xfrm flipH="1">
            <a:off x="749300" y="6172200"/>
            <a:ext cx="77978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675" name="Line 51"/>
          <p:cNvSpPr>
            <a:spLocks noChangeShapeType="1"/>
          </p:cNvSpPr>
          <p:nvPr/>
        </p:nvSpPr>
        <p:spPr bwMode="auto">
          <a:xfrm flipV="1">
            <a:off x="762000" y="4127500"/>
            <a:ext cx="0" cy="20574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676" name="Rectangle 52"/>
          <p:cNvSpPr>
            <a:spLocks noChangeArrowheads="1"/>
          </p:cNvSpPr>
          <p:nvPr/>
        </p:nvSpPr>
        <p:spPr bwMode="auto">
          <a:xfrm>
            <a:off x="2570163" y="2994025"/>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69677" name="Rectangle 53"/>
          <p:cNvSpPr>
            <a:spLocks noChangeArrowheads="1"/>
          </p:cNvSpPr>
          <p:nvPr/>
        </p:nvSpPr>
        <p:spPr bwMode="auto">
          <a:xfrm>
            <a:off x="2341563" y="2354263"/>
            <a:ext cx="3968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grpSp>
        <p:nvGrpSpPr>
          <p:cNvPr id="69678" name="Group 54"/>
          <p:cNvGrpSpPr>
            <a:grpSpLocks/>
          </p:cNvGrpSpPr>
          <p:nvPr/>
        </p:nvGrpSpPr>
        <p:grpSpPr bwMode="auto">
          <a:xfrm>
            <a:off x="4191000" y="4203700"/>
            <a:ext cx="304800" cy="1227138"/>
            <a:chOff x="2640" y="2648"/>
            <a:chExt cx="192" cy="773"/>
          </a:xfrm>
        </p:grpSpPr>
        <p:sp>
          <p:nvSpPr>
            <p:cNvPr id="69795" name="Line 55"/>
            <p:cNvSpPr>
              <a:spLocks noChangeShapeType="1"/>
            </p:cNvSpPr>
            <p:nvPr/>
          </p:nvSpPr>
          <p:spPr bwMode="auto">
            <a:xfrm>
              <a:off x="2640" y="2648"/>
              <a:ext cx="0" cy="757"/>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96" name="Line 56"/>
            <p:cNvSpPr>
              <a:spLocks noChangeShapeType="1"/>
            </p:cNvSpPr>
            <p:nvPr/>
          </p:nvSpPr>
          <p:spPr bwMode="auto">
            <a:xfrm>
              <a:off x="2648" y="2648"/>
              <a:ext cx="176" cy="8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97" name="Line 57"/>
            <p:cNvSpPr>
              <a:spLocks noChangeShapeType="1"/>
            </p:cNvSpPr>
            <p:nvPr/>
          </p:nvSpPr>
          <p:spPr bwMode="auto">
            <a:xfrm flipV="1">
              <a:off x="2648" y="3303"/>
              <a:ext cx="176" cy="11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98" name="Line 58"/>
            <p:cNvSpPr>
              <a:spLocks noChangeShapeType="1"/>
            </p:cNvSpPr>
            <p:nvPr/>
          </p:nvSpPr>
          <p:spPr bwMode="auto">
            <a:xfrm>
              <a:off x="2832" y="2750"/>
              <a:ext cx="0" cy="553"/>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grpSp>
        <p:nvGrpSpPr>
          <p:cNvPr id="69679" name="Group 59"/>
          <p:cNvGrpSpPr>
            <a:grpSpLocks/>
          </p:cNvGrpSpPr>
          <p:nvPr/>
        </p:nvGrpSpPr>
        <p:grpSpPr bwMode="auto">
          <a:xfrm>
            <a:off x="1473200" y="2754313"/>
            <a:ext cx="1168400" cy="284162"/>
            <a:chOff x="928" y="1735"/>
            <a:chExt cx="736" cy="179"/>
          </a:xfrm>
        </p:grpSpPr>
        <p:sp>
          <p:nvSpPr>
            <p:cNvPr id="69791" name="Line 60"/>
            <p:cNvSpPr>
              <a:spLocks noChangeShapeType="1"/>
            </p:cNvSpPr>
            <p:nvPr/>
          </p:nvSpPr>
          <p:spPr bwMode="auto">
            <a:xfrm flipH="1">
              <a:off x="928" y="1735"/>
              <a:ext cx="736"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92" name="Line 61"/>
            <p:cNvSpPr>
              <a:spLocks noChangeShapeType="1"/>
            </p:cNvSpPr>
            <p:nvPr/>
          </p:nvSpPr>
          <p:spPr bwMode="auto">
            <a:xfrm flipH="1">
              <a:off x="1552" y="1743"/>
              <a:ext cx="112"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93" name="Line 62"/>
            <p:cNvSpPr>
              <a:spLocks noChangeShapeType="1"/>
            </p:cNvSpPr>
            <p:nvPr/>
          </p:nvSpPr>
          <p:spPr bwMode="auto">
            <a:xfrm>
              <a:off x="944" y="1743"/>
              <a:ext cx="80" cy="16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94" name="Line 63"/>
            <p:cNvSpPr>
              <a:spLocks noChangeShapeType="1"/>
            </p:cNvSpPr>
            <p:nvPr/>
          </p:nvSpPr>
          <p:spPr bwMode="auto">
            <a:xfrm flipH="1">
              <a:off x="1024" y="1914"/>
              <a:ext cx="54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69680" name="Rectangle 64"/>
          <p:cNvSpPr>
            <a:spLocks noChangeArrowheads="1"/>
          </p:cNvSpPr>
          <p:nvPr/>
        </p:nvSpPr>
        <p:spPr bwMode="auto">
          <a:xfrm>
            <a:off x="2998788" y="2994025"/>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69681" name="Line 65"/>
          <p:cNvSpPr>
            <a:spLocks noChangeShapeType="1"/>
          </p:cNvSpPr>
          <p:nvPr/>
        </p:nvSpPr>
        <p:spPr bwMode="auto">
          <a:xfrm>
            <a:off x="2362200" y="2517775"/>
            <a:ext cx="0" cy="18891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682" name="Line 66"/>
          <p:cNvSpPr>
            <a:spLocks noChangeShapeType="1"/>
          </p:cNvSpPr>
          <p:nvPr/>
        </p:nvSpPr>
        <p:spPr bwMode="auto">
          <a:xfrm>
            <a:off x="1752600" y="2517775"/>
            <a:ext cx="0" cy="18891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683" name="Rectangle 67"/>
          <p:cNvSpPr>
            <a:spLocks noChangeArrowheads="1"/>
          </p:cNvSpPr>
          <p:nvPr/>
        </p:nvSpPr>
        <p:spPr bwMode="auto">
          <a:xfrm>
            <a:off x="1731963" y="2354263"/>
            <a:ext cx="4476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69684" name="Line 68"/>
          <p:cNvSpPr>
            <a:spLocks noChangeShapeType="1"/>
          </p:cNvSpPr>
          <p:nvPr/>
        </p:nvSpPr>
        <p:spPr bwMode="auto">
          <a:xfrm flipH="1">
            <a:off x="1054100" y="2895600"/>
            <a:ext cx="558800" cy="0"/>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9685" name="Rectangle 69"/>
          <p:cNvSpPr>
            <a:spLocks noChangeArrowheads="1"/>
          </p:cNvSpPr>
          <p:nvPr/>
        </p:nvSpPr>
        <p:spPr bwMode="auto">
          <a:xfrm>
            <a:off x="207963" y="2562225"/>
            <a:ext cx="12509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RegDst = x</a:t>
            </a:r>
          </a:p>
        </p:txBody>
      </p:sp>
      <p:sp>
        <p:nvSpPr>
          <p:cNvPr id="69686" name="Rectangle 70"/>
          <p:cNvSpPr>
            <a:spLocks noChangeArrowheads="1"/>
          </p:cNvSpPr>
          <p:nvPr/>
        </p:nvSpPr>
        <p:spPr bwMode="auto">
          <a:xfrm>
            <a:off x="3136900" y="4889500"/>
            <a:ext cx="355600" cy="9652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9687" name="Rectangle 71"/>
          <p:cNvSpPr>
            <a:spLocks noChangeArrowheads="1"/>
          </p:cNvSpPr>
          <p:nvPr/>
        </p:nvSpPr>
        <p:spPr bwMode="auto">
          <a:xfrm rot="5400000">
            <a:off x="2737644" y="5253832"/>
            <a:ext cx="10826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p>
        </p:txBody>
      </p:sp>
      <p:sp>
        <p:nvSpPr>
          <p:cNvPr id="69688" name="Rectangle 72"/>
          <p:cNvSpPr>
            <a:spLocks noChangeArrowheads="1"/>
          </p:cNvSpPr>
          <p:nvPr/>
        </p:nvSpPr>
        <p:spPr bwMode="auto">
          <a:xfrm rot="5400000">
            <a:off x="3980656" y="4618832"/>
            <a:ext cx="638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69689" name="Rectangle 73"/>
          <p:cNvSpPr>
            <a:spLocks noChangeArrowheads="1"/>
          </p:cNvSpPr>
          <p:nvPr/>
        </p:nvSpPr>
        <p:spPr bwMode="auto">
          <a:xfrm>
            <a:off x="1770063" y="2744788"/>
            <a:ext cx="6381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69690" name="Line 74"/>
          <p:cNvSpPr>
            <a:spLocks noChangeShapeType="1"/>
          </p:cNvSpPr>
          <p:nvPr/>
        </p:nvSpPr>
        <p:spPr bwMode="auto">
          <a:xfrm>
            <a:off x="3517900" y="5276850"/>
            <a:ext cx="6604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691" name="Rectangle 75"/>
          <p:cNvSpPr>
            <a:spLocks noChangeArrowheads="1"/>
          </p:cNvSpPr>
          <p:nvPr/>
        </p:nvSpPr>
        <p:spPr bwMode="auto">
          <a:xfrm>
            <a:off x="3503613" y="5302250"/>
            <a:ext cx="4095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9692" name="Line 76"/>
          <p:cNvSpPr>
            <a:spLocks noChangeShapeType="1"/>
          </p:cNvSpPr>
          <p:nvPr/>
        </p:nvSpPr>
        <p:spPr bwMode="auto">
          <a:xfrm flipH="1">
            <a:off x="3803650" y="5211763"/>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9693" name="Line 77"/>
          <p:cNvSpPr>
            <a:spLocks noChangeShapeType="1"/>
          </p:cNvSpPr>
          <p:nvPr/>
        </p:nvSpPr>
        <p:spPr bwMode="auto">
          <a:xfrm>
            <a:off x="2146300" y="5418138"/>
            <a:ext cx="9652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694" name="Line 78"/>
          <p:cNvSpPr>
            <a:spLocks noChangeShapeType="1"/>
          </p:cNvSpPr>
          <p:nvPr/>
        </p:nvSpPr>
        <p:spPr bwMode="auto">
          <a:xfrm flipH="1">
            <a:off x="2584450" y="53546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9695" name="Rectangle 79"/>
          <p:cNvSpPr>
            <a:spLocks noChangeArrowheads="1"/>
          </p:cNvSpPr>
          <p:nvPr/>
        </p:nvSpPr>
        <p:spPr bwMode="auto">
          <a:xfrm>
            <a:off x="2265363" y="5408613"/>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16</a:t>
            </a:r>
          </a:p>
        </p:txBody>
      </p:sp>
      <p:sp>
        <p:nvSpPr>
          <p:cNvPr id="69696" name="Rectangle 80"/>
          <p:cNvSpPr>
            <a:spLocks noChangeArrowheads="1"/>
          </p:cNvSpPr>
          <p:nvPr/>
        </p:nvSpPr>
        <p:spPr bwMode="auto">
          <a:xfrm>
            <a:off x="1427163" y="5267325"/>
            <a:ext cx="828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imm16</a:t>
            </a:r>
          </a:p>
        </p:txBody>
      </p:sp>
      <p:sp>
        <p:nvSpPr>
          <p:cNvPr id="69697" name="Line 81"/>
          <p:cNvSpPr>
            <a:spLocks noChangeShapeType="1"/>
          </p:cNvSpPr>
          <p:nvPr/>
        </p:nvSpPr>
        <p:spPr bwMode="auto">
          <a:xfrm>
            <a:off x="4343400" y="5360988"/>
            <a:ext cx="0" cy="400050"/>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9698" name="Rectangle 82"/>
          <p:cNvSpPr>
            <a:spLocks noChangeArrowheads="1"/>
          </p:cNvSpPr>
          <p:nvPr/>
        </p:nvSpPr>
        <p:spPr bwMode="auto">
          <a:xfrm>
            <a:off x="3789363" y="5775325"/>
            <a:ext cx="13525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ALUSrc = x</a:t>
            </a:r>
          </a:p>
        </p:txBody>
      </p:sp>
      <p:sp>
        <p:nvSpPr>
          <p:cNvPr id="69699" name="Line 83"/>
          <p:cNvSpPr>
            <a:spLocks noChangeShapeType="1"/>
          </p:cNvSpPr>
          <p:nvPr/>
        </p:nvSpPr>
        <p:spPr bwMode="auto">
          <a:xfrm>
            <a:off x="4521200" y="4637088"/>
            <a:ext cx="48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69700" name="Line 84"/>
          <p:cNvSpPr>
            <a:spLocks noChangeShapeType="1"/>
          </p:cNvSpPr>
          <p:nvPr/>
        </p:nvSpPr>
        <p:spPr bwMode="auto">
          <a:xfrm>
            <a:off x="8534400" y="4506913"/>
            <a:ext cx="0" cy="1652587"/>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01" name="Line 85"/>
          <p:cNvSpPr>
            <a:spLocks noChangeShapeType="1"/>
          </p:cNvSpPr>
          <p:nvPr/>
        </p:nvSpPr>
        <p:spPr bwMode="auto">
          <a:xfrm>
            <a:off x="3352800" y="5862638"/>
            <a:ext cx="0" cy="471487"/>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9702" name="Rectangle 86"/>
          <p:cNvSpPr>
            <a:spLocks noChangeArrowheads="1"/>
          </p:cNvSpPr>
          <p:nvPr/>
        </p:nvSpPr>
        <p:spPr bwMode="auto">
          <a:xfrm>
            <a:off x="2438400" y="6292850"/>
            <a:ext cx="11874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ExtOp = x</a:t>
            </a:r>
          </a:p>
        </p:txBody>
      </p:sp>
      <p:grpSp>
        <p:nvGrpSpPr>
          <p:cNvPr id="69703" name="Group 87"/>
          <p:cNvGrpSpPr>
            <a:grpSpLocks/>
          </p:cNvGrpSpPr>
          <p:nvPr/>
        </p:nvGrpSpPr>
        <p:grpSpPr bwMode="auto">
          <a:xfrm>
            <a:off x="7772400" y="3938588"/>
            <a:ext cx="304800" cy="1255712"/>
            <a:chOff x="4896" y="2481"/>
            <a:chExt cx="192" cy="791"/>
          </a:xfrm>
        </p:grpSpPr>
        <p:sp>
          <p:nvSpPr>
            <p:cNvPr id="69787" name="Line 88"/>
            <p:cNvSpPr>
              <a:spLocks noChangeShapeType="1"/>
            </p:cNvSpPr>
            <p:nvPr/>
          </p:nvSpPr>
          <p:spPr bwMode="auto">
            <a:xfrm>
              <a:off x="4896" y="2481"/>
              <a:ext cx="0" cy="77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88" name="Line 89"/>
            <p:cNvSpPr>
              <a:spLocks noChangeShapeType="1"/>
            </p:cNvSpPr>
            <p:nvPr/>
          </p:nvSpPr>
          <p:spPr bwMode="auto">
            <a:xfrm>
              <a:off x="4904" y="2481"/>
              <a:ext cx="176" cy="9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89" name="Line 90"/>
            <p:cNvSpPr>
              <a:spLocks noChangeShapeType="1"/>
            </p:cNvSpPr>
            <p:nvPr/>
          </p:nvSpPr>
          <p:spPr bwMode="auto">
            <a:xfrm flipV="1">
              <a:off x="4904" y="3150"/>
              <a:ext cx="176" cy="122"/>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90" name="Line 91"/>
            <p:cNvSpPr>
              <a:spLocks noChangeShapeType="1"/>
            </p:cNvSpPr>
            <p:nvPr/>
          </p:nvSpPr>
          <p:spPr bwMode="auto">
            <a:xfrm>
              <a:off x="5088" y="2587"/>
              <a:ext cx="0" cy="563"/>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69704" name="Rectangle 92"/>
          <p:cNvSpPr>
            <a:spLocks noChangeArrowheads="1"/>
          </p:cNvSpPr>
          <p:nvPr/>
        </p:nvSpPr>
        <p:spPr bwMode="auto">
          <a:xfrm rot="5400000">
            <a:off x="7543006" y="4474369"/>
            <a:ext cx="638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69705" name="Line 93"/>
          <p:cNvSpPr>
            <a:spLocks noChangeShapeType="1"/>
          </p:cNvSpPr>
          <p:nvPr/>
        </p:nvSpPr>
        <p:spPr bwMode="auto">
          <a:xfrm flipV="1">
            <a:off x="7924800" y="3559175"/>
            <a:ext cx="0" cy="45085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9706" name="Rectangle 94"/>
          <p:cNvSpPr>
            <a:spLocks noChangeArrowheads="1"/>
          </p:cNvSpPr>
          <p:nvPr/>
        </p:nvSpPr>
        <p:spPr bwMode="auto">
          <a:xfrm>
            <a:off x="7523163" y="3201988"/>
            <a:ext cx="1619250"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MemtoReg = x</a:t>
            </a:r>
          </a:p>
        </p:txBody>
      </p:sp>
      <p:sp>
        <p:nvSpPr>
          <p:cNvPr id="69707" name="Line 95"/>
          <p:cNvSpPr>
            <a:spLocks noChangeShapeType="1"/>
          </p:cNvSpPr>
          <p:nvPr/>
        </p:nvSpPr>
        <p:spPr bwMode="auto">
          <a:xfrm>
            <a:off x="8089900" y="4494213"/>
            <a:ext cx="4318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08" name="Rectangle 96"/>
          <p:cNvSpPr>
            <a:spLocks noChangeArrowheads="1"/>
          </p:cNvSpPr>
          <p:nvPr/>
        </p:nvSpPr>
        <p:spPr bwMode="auto">
          <a:xfrm>
            <a:off x="6022975" y="4862513"/>
            <a:ext cx="1127125" cy="112871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9709" name="Line 97"/>
          <p:cNvSpPr>
            <a:spLocks noChangeShapeType="1"/>
          </p:cNvSpPr>
          <p:nvPr/>
        </p:nvSpPr>
        <p:spPr bwMode="auto">
          <a:xfrm flipH="1">
            <a:off x="5397500" y="5845175"/>
            <a:ext cx="482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10" name="Rectangle 98"/>
          <p:cNvSpPr>
            <a:spLocks noChangeArrowheads="1"/>
          </p:cNvSpPr>
          <p:nvPr/>
        </p:nvSpPr>
        <p:spPr bwMode="auto">
          <a:xfrm>
            <a:off x="5322888" y="5559425"/>
            <a:ext cx="511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Clk</a:t>
            </a:r>
          </a:p>
        </p:txBody>
      </p:sp>
      <p:sp>
        <p:nvSpPr>
          <p:cNvPr id="69711" name="Rectangle 99"/>
          <p:cNvSpPr>
            <a:spLocks noChangeArrowheads="1"/>
          </p:cNvSpPr>
          <p:nvPr/>
        </p:nvSpPr>
        <p:spPr bwMode="auto">
          <a:xfrm>
            <a:off x="4627563" y="5054600"/>
            <a:ext cx="86042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Data In</a:t>
            </a:r>
          </a:p>
        </p:txBody>
      </p:sp>
      <p:sp>
        <p:nvSpPr>
          <p:cNvPr id="69712" name="Line 100"/>
          <p:cNvSpPr>
            <a:spLocks noChangeShapeType="1"/>
          </p:cNvSpPr>
          <p:nvPr/>
        </p:nvSpPr>
        <p:spPr bwMode="auto">
          <a:xfrm>
            <a:off x="6045200" y="5816600"/>
            <a:ext cx="250825" cy="635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13" name="Line 101"/>
          <p:cNvSpPr>
            <a:spLocks noChangeShapeType="1"/>
          </p:cNvSpPr>
          <p:nvPr/>
        </p:nvSpPr>
        <p:spPr bwMode="auto">
          <a:xfrm flipH="1">
            <a:off x="6035675" y="5857875"/>
            <a:ext cx="301625" cy="9842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14" name="Oval 102"/>
          <p:cNvSpPr>
            <a:spLocks noChangeArrowheads="1"/>
          </p:cNvSpPr>
          <p:nvPr/>
        </p:nvSpPr>
        <p:spPr bwMode="auto">
          <a:xfrm>
            <a:off x="5870575" y="5803900"/>
            <a:ext cx="127000" cy="117475"/>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69715" name="Rectangle 103"/>
          <p:cNvSpPr>
            <a:spLocks noChangeArrowheads="1"/>
          </p:cNvSpPr>
          <p:nvPr/>
        </p:nvSpPr>
        <p:spPr bwMode="auto">
          <a:xfrm>
            <a:off x="5997575" y="4838700"/>
            <a:ext cx="7270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WrEn</a:t>
            </a:r>
          </a:p>
        </p:txBody>
      </p:sp>
      <p:sp>
        <p:nvSpPr>
          <p:cNvPr id="69716" name="Line 104"/>
          <p:cNvSpPr>
            <a:spLocks noChangeShapeType="1"/>
          </p:cNvSpPr>
          <p:nvPr/>
        </p:nvSpPr>
        <p:spPr bwMode="auto">
          <a:xfrm flipH="1">
            <a:off x="5016500" y="5062538"/>
            <a:ext cx="10160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9717" name="Line 105"/>
          <p:cNvSpPr>
            <a:spLocks noChangeShapeType="1"/>
          </p:cNvSpPr>
          <p:nvPr/>
        </p:nvSpPr>
        <p:spPr bwMode="auto">
          <a:xfrm flipH="1">
            <a:off x="5556250" y="49990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9718" name="Rectangle 106"/>
          <p:cNvSpPr>
            <a:spLocks noChangeArrowheads="1"/>
          </p:cNvSpPr>
          <p:nvPr/>
        </p:nvSpPr>
        <p:spPr bwMode="auto">
          <a:xfrm>
            <a:off x="5313363" y="5124450"/>
            <a:ext cx="4095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9719" name="Line 107"/>
          <p:cNvSpPr>
            <a:spLocks noChangeShapeType="1"/>
          </p:cNvSpPr>
          <p:nvPr/>
        </p:nvSpPr>
        <p:spPr bwMode="auto">
          <a:xfrm flipV="1">
            <a:off x="6324600" y="3559175"/>
            <a:ext cx="0" cy="1303338"/>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69720" name="Line 108"/>
          <p:cNvSpPr>
            <a:spLocks noChangeShapeType="1"/>
          </p:cNvSpPr>
          <p:nvPr/>
        </p:nvSpPr>
        <p:spPr bwMode="auto">
          <a:xfrm>
            <a:off x="6858000" y="4222750"/>
            <a:ext cx="0" cy="614363"/>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721" name="Rectangle 109"/>
          <p:cNvSpPr>
            <a:spLocks noChangeArrowheads="1"/>
          </p:cNvSpPr>
          <p:nvPr/>
        </p:nvSpPr>
        <p:spPr bwMode="auto">
          <a:xfrm>
            <a:off x="6608763" y="4840288"/>
            <a:ext cx="536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Adr</a:t>
            </a:r>
          </a:p>
        </p:txBody>
      </p:sp>
      <p:sp>
        <p:nvSpPr>
          <p:cNvPr id="69722" name="Rectangle 110"/>
          <p:cNvSpPr>
            <a:spLocks noChangeArrowheads="1"/>
          </p:cNvSpPr>
          <p:nvPr/>
        </p:nvSpPr>
        <p:spPr bwMode="auto">
          <a:xfrm>
            <a:off x="6034088" y="5195888"/>
            <a:ext cx="1019175" cy="6381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b="1">
                <a:solidFill>
                  <a:schemeClr val="tx1"/>
                </a:solidFill>
                <a:latin typeface="Times" charset="0"/>
              </a:rPr>
              <a:t>Data</a:t>
            </a:r>
          </a:p>
          <a:p>
            <a:pPr algn="ctr"/>
            <a:r>
              <a:rPr lang="en-US" sz="1800" b="1">
                <a:solidFill>
                  <a:schemeClr val="tx1"/>
                </a:solidFill>
                <a:latin typeface="Times" charset="0"/>
              </a:rPr>
              <a:t>Memory</a:t>
            </a:r>
          </a:p>
        </p:txBody>
      </p:sp>
      <p:sp>
        <p:nvSpPr>
          <p:cNvPr id="69723" name="Line 111"/>
          <p:cNvSpPr>
            <a:spLocks noChangeShapeType="1"/>
          </p:cNvSpPr>
          <p:nvPr/>
        </p:nvSpPr>
        <p:spPr bwMode="auto">
          <a:xfrm>
            <a:off x="7327900" y="5013325"/>
            <a:ext cx="4318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724" name="Line 112"/>
          <p:cNvSpPr>
            <a:spLocks noChangeShapeType="1"/>
          </p:cNvSpPr>
          <p:nvPr/>
        </p:nvSpPr>
        <p:spPr bwMode="auto">
          <a:xfrm>
            <a:off x="7315200" y="5041900"/>
            <a:ext cx="0" cy="43497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25" name="Line 113"/>
          <p:cNvSpPr>
            <a:spLocks noChangeShapeType="1"/>
          </p:cNvSpPr>
          <p:nvPr/>
        </p:nvSpPr>
        <p:spPr bwMode="auto">
          <a:xfrm flipH="1">
            <a:off x="7150100" y="5489575"/>
            <a:ext cx="1778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26" name="Line 114"/>
          <p:cNvSpPr>
            <a:spLocks noChangeShapeType="1"/>
          </p:cNvSpPr>
          <p:nvPr/>
        </p:nvSpPr>
        <p:spPr bwMode="auto">
          <a:xfrm flipH="1">
            <a:off x="7385050" y="49482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9727" name="Rectangle 115"/>
          <p:cNvSpPr>
            <a:spLocks noChangeArrowheads="1"/>
          </p:cNvSpPr>
          <p:nvPr/>
        </p:nvSpPr>
        <p:spPr bwMode="auto">
          <a:xfrm>
            <a:off x="7142163" y="4643438"/>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32</a:t>
            </a:r>
          </a:p>
        </p:txBody>
      </p:sp>
      <p:sp>
        <p:nvSpPr>
          <p:cNvPr id="69728" name="Rectangle 116"/>
          <p:cNvSpPr>
            <a:spLocks noChangeArrowheads="1"/>
          </p:cNvSpPr>
          <p:nvPr/>
        </p:nvSpPr>
        <p:spPr bwMode="auto">
          <a:xfrm>
            <a:off x="6303963" y="3506788"/>
            <a:ext cx="1377950"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MemWr = 0</a:t>
            </a:r>
          </a:p>
        </p:txBody>
      </p:sp>
      <p:sp>
        <p:nvSpPr>
          <p:cNvPr id="69729" name="Line 117"/>
          <p:cNvSpPr>
            <a:spLocks noChangeShapeType="1"/>
          </p:cNvSpPr>
          <p:nvPr/>
        </p:nvSpPr>
        <p:spPr bwMode="auto">
          <a:xfrm>
            <a:off x="3810000" y="4508500"/>
            <a:ext cx="0" cy="54133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30" name="Line 118"/>
          <p:cNvSpPr>
            <a:spLocks noChangeShapeType="1"/>
          </p:cNvSpPr>
          <p:nvPr/>
        </p:nvSpPr>
        <p:spPr bwMode="auto">
          <a:xfrm>
            <a:off x="3805238" y="5054600"/>
            <a:ext cx="1211262" cy="793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31" name="Rectangle 119"/>
          <p:cNvSpPr>
            <a:spLocks noChangeArrowheads="1"/>
          </p:cNvSpPr>
          <p:nvPr/>
        </p:nvSpPr>
        <p:spPr bwMode="auto">
          <a:xfrm rot="5400000">
            <a:off x="5015706" y="4077494"/>
            <a:ext cx="6635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ALU</a:t>
            </a:r>
          </a:p>
        </p:txBody>
      </p:sp>
      <p:sp>
        <p:nvSpPr>
          <p:cNvPr id="69732" name="Rectangle 120"/>
          <p:cNvSpPr>
            <a:spLocks noChangeArrowheads="1"/>
          </p:cNvSpPr>
          <p:nvPr/>
        </p:nvSpPr>
        <p:spPr bwMode="auto">
          <a:xfrm>
            <a:off x="4575175" y="1993900"/>
            <a:ext cx="1203325" cy="873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9733" name="Line 121"/>
          <p:cNvSpPr>
            <a:spLocks noChangeShapeType="1"/>
          </p:cNvSpPr>
          <p:nvPr/>
        </p:nvSpPr>
        <p:spPr bwMode="auto">
          <a:xfrm flipH="1">
            <a:off x="3949700" y="2720975"/>
            <a:ext cx="482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34" name="Line 122"/>
          <p:cNvSpPr>
            <a:spLocks noChangeShapeType="1"/>
          </p:cNvSpPr>
          <p:nvPr/>
        </p:nvSpPr>
        <p:spPr bwMode="auto">
          <a:xfrm>
            <a:off x="4613275" y="2644775"/>
            <a:ext cx="250825" cy="635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35" name="Line 123"/>
          <p:cNvSpPr>
            <a:spLocks noChangeShapeType="1"/>
          </p:cNvSpPr>
          <p:nvPr/>
        </p:nvSpPr>
        <p:spPr bwMode="auto">
          <a:xfrm flipH="1">
            <a:off x="4587875" y="2733675"/>
            <a:ext cx="301625" cy="9842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69736" name="Oval 124"/>
          <p:cNvSpPr>
            <a:spLocks noChangeArrowheads="1"/>
          </p:cNvSpPr>
          <p:nvPr/>
        </p:nvSpPr>
        <p:spPr bwMode="auto">
          <a:xfrm>
            <a:off x="4422775" y="2679700"/>
            <a:ext cx="127000" cy="117475"/>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69737" name="Rectangle 125"/>
          <p:cNvSpPr>
            <a:spLocks noChangeArrowheads="1"/>
          </p:cNvSpPr>
          <p:nvPr/>
        </p:nvSpPr>
        <p:spPr bwMode="auto">
          <a:xfrm>
            <a:off x="4538663" y="2071688"/>
            <a:ext cx="1273175" cy="6381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b="1">
                <a:solidFill>
                  <a:schemeClr val="tx1"/>
                </a:solidFill>
                <a:latin typeface="Times" charset="0"/>
              </a:rPr>
              <a:t>Instruction</a:t>
            </a:r>
          </a:p>
          <a:p>
            <a:pPr algn="ctr"/>
            <a:r>
              <a:rPr lang="en-US" sz="1800" b="1">
                <a:solidFill>
                  <a:schemeClr val="tx1"/>
                </a:solidFill>
                <a:latin typeface="Times" charset="0"/>
              </a:rPr>
              <a:t>Fetch Unit</a:t>
            </a:r>
          </a:p>
        </p:txBody>
      </p:sp>
      <p:sp>
        <p:nvSpPr>
          <p:cNvPr id="69738" name="Rectangle 126"/>
          <p:cNvSpPr>
            <a:spLocks noChangeArrowheads="1"/>
          </p:cNvSpPr>
          <p:nvPr/>
        </p:nvSpPr>
        <p:spPr bwMode="auto">
          <a:xfrm>
            <a:off x="3494088" y="2524125"/>
            <a:ext cx="511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Clk</a:t>
            </a:r>
          </a:p>
        </p:txBody>
      </p:sp>
      <p:sp>
        <p:nvSpPr>
          <p:cNvPr id="69739" name="Line 127"/>
          <p:cNvSpPr>
            <a:spLocks noChangeShapeType="1"/>
          </p:cNvSpPr>
          <p:nvPr/>
        </p:nvSpPr>
        <p:spPr bwMode="auto">
          <a:xfrm flipV="1">
            <a:off x="5638800" y="2870200"/>
            <a:ext cx="0" cy="11938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69740" name="Line 128"/>
          <p:cNvSpPr>
            <a:spLocks noChangeShapeType="1"/>
          </p:cNvSpPr>
          <p:nvPr/>
        </p:nvSpPr>
        <p:spPr bwMode="auto">
          <a:xfrm flipH="1">
            <a:off x="5461000" y="4038600"/>
            <a:ext cx="2032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69741" name="Rectangle 129"/>
          <p:cNvSpPr>
            <a:spLocks noChangeArrowheads="1"/>
          </p:cNvSpPr>
          <p:nvPr/>
        </p:nvSpPr>
        <p:spPr bwMode="auto">
          <a:xfrm>
            <a:off x="5618163" y="3498850"/>
            <a:ext cx="650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Zero</a:t>
            </a:r>
          </a:p>
        </p:txBody>
      </p:sp>
      <p:sp>
        <p:nvSpPr>
          <p:cNvPr id="69742" name="Rectangle 130"/>
          <p:cNvSpPr>
            <a:spLocks noChangeArrowheads="1"/>
          </p:cNvSpPr>
          <p:nvPr/>
        </p:nvSpPr>
        <p:spPr bwMode="auto">
          <a:xfrm>
            <a:off x="5846763" y="1738313"/>
            <a:ext cx="1835150"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Instruction&lt;31:0&gt;</a:t>
            </a:r>
          </a:p>
        </p:txBody>
      </p:sp>
      <p:sp>
        <p:nvSpPr>
          <p:cNvPr id="69743" name="Rectangle 131"/>
          <p:cNvSpPr>
            <a:spLocks noChangeArrowheads="1"/>
          </p:cNvSpPr>
          <p:nvPr/>
        </p:nvSpPr>
        <p:spPr bwMode="auto">
          <a:xfrm>
            <a:off x="7726363" y="40322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0</a:t>
            </a:r>
          </a:p>
        </p:txBody>
      </p:sp>
      <p:sp>
        <p:nvSpPr>
          <p:cNvPr id="69744" name="Rectangle 132"/>
          <p:cNvSpPr>
            <a:spLocks noChangeArrowheads="1"/>
          </p:cNvSpPr>
          <p:nvPr/>
        </p:nvSpPr>
        <p:spPr bwMode="auto">
          <a:xfrm>
            <a:off x="7726363" y="4811713"/>
            <a:ext cx="2952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1</a:t>
            </a:r>
          </a:p>
        </p:txBody>
      </p:sp>
      <p:sp>
        <p:nvSpPr>
          <p:cNvPr id="69745" name="Rectangle 133"/>
          <p:cNvSpPr>
            <a:spLocks noChangeArrowheads="1"/>
          </p:cNvSpPr>
          <p:nvPr/>
        </p:nvSpPr>
        <p:spPr bwMode="auto">
          <a:xfrm>
            <a:off x="4144963" y="42608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0</a:t>
            </a:r>
          </a:p>
        </p:txBody>
      </p:sp>
      <p:sp>
        <p:nvSpPr>
          <p:cNvPr id="69746" name="Rectangle 134"/>
          <p:cNvSpPr>
            <a:spLocks noChangeArrowheads="1"/>
          </p:cNvSpPr>
          <p:nvPr/>
        </p:nvSpPr>
        <p:spPr bwMode="auto">
          <a:xfrm>
            <a:off x="4144963" y="5040313"/>
            <a:ext cx="2952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1</a:t>
            </a:r>
          </a:p>
        </p:txBody>
      </p:sp>
      <p:sp>
        <p:nvSpPr>
          <p:cNvPr id="69747" name="Rectangle 135"/>
          <p:cNvSpPr>
            <a:spLocks noChangeArrowheads="1"/>
          </p:cNvSpPr>
          <p:nvPr/>
        </p:nvSpPr>
        <p:spPr bwMode="auto">
          <a:xfrm>
            <a:off x="2274888" y="27114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0</a:t>
            </a:r>
          </a:p>
        </p:txBody>
      </p:sp>
      <p:sp>
        <p:nvSpPr>
          <p:cNvPr id="69748" name="Rectangle 136"/>
          <p:cNvSpPr>
            <a:spLocks noChangeArrowheads="1"/>
          </p:cNvSpPr>
          <p:nvPr/>
        </p:nvSpPr>
        <p:spPr bwMode="auto">
          <a:xfrm>
            <a:off x="1589088" y="271145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1</a:t>
            </a:r>
          </a:p>
        </p:txBody>
      </p:sp>
      <p:sp>
        <p:nvSpPr>
          <p:cNvPr id="69749" name="Line 137"/>
          <p:cNvSpPr>
            <a:spLocks noChangeShapeType="1"/>
          </p:cNvSpPr>
          <p:nvPr/>
        </p:nvSpPr>
        <p:spPr bwMode="auto">
          <a:xfrm>
            <a:off x="6096000" y="2146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750" name="Rectangle 138"/>
          <p:cNvSpPr>
            <a:spLocks noChangeArrowheads="1"/>
          </p:cNvSpPr>
          <p:nvPr/>
        </p:nvSpPr>
        <p:spPr bwMode="auto">
          <a:xfrm rot="5400000">
            <a:off x="5791994" y="2386806"/>
            <a:ext cx="9588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&lt;21:25&gt;</a:t>
            </a:r>
          </a:p>
        </p:txBody>
      </p:sp>
      <p:sp>
        <p:nvSpPr>
          <p:cNvPr id="69751" name="Rectangle 139"/>
          <p:cNvSpPr>
            <a:spLocks noChangeArrowheads="1"/>
          </p:cNvSpPr>
          <p:nvPr/>
        </p:nvSpPr>
        <p:spPr bwMode="auto">
          <a:xfrm rot="5400000">
            <a:off x="6325394" y="2386806"/>
            <a:ext cx="9588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&lt;16:20&gt;</a:t>
            </a:r>
          </a:p>
        </p:txBody>
      </p:sp>
      <p:sp>
        <p:nvSpPr>
          <p:cNvPr id="69752" name="Rectangle 140"/>
          <p:cNvSpPr>
            <a:spLocks noChangeArrowheads="1"/>
          </p:cNvSpPr>
          <p:nvPr/>
        </p:nvSpPr>
        <p:spPr bwMode="auto">
          <a:xfrm rot="5400000">
            <a:off x="6858794" y="2386806"/>
            <a:ext cx="9588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&lt;11:15&gt;</a:t>
            </a:r>
          </a:p>
        </p:txBody>
      </p:sp>
      <p:sp>
        <p:nvSpPr>
          <p:cNvPr id="69753" name="Rectangle 141"/>
          <p:cNvSpPr>
            <a:spLocks noChangeArrowheads="1"/>
          </p:cNvSpPr>
          <p:nvPr/>
        </p:nvSpPr>
        <p:spPr bwMode="auto">
          <a:xfrm rot="5400000">
            <a:off x="7398544" y="2380456"/>
            <a:ext cx="8445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&lt;0:15&gt;</a:t>
            </a:r>
          </a:p>
        </p:txBody>
      </p:sp>
      <p:sp>
        <p:nvSpPr>
          <p:cNvPr id="69754" name="Line 142"/>
          <p:cNvSpPr>
            <a:spLocks noChangeShapeType="1"/>
          </p:cNvSpPr>
          <p:nvPr/>
        </p:nvSpPr>
        <p:spPr bwMode="auto">
          <a:xfrm>
            <a:off x="6629400" y="2146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755" name="Line 143"/>
          <p:cNvSpPr>
            <a:spLocks noChangeShapeType="1"/>
          </p:cNvSpPr>
          <p:nvPr/>
        </p:nvSpPr>
        <p:spPr bwMode="auto">
          <a:xfrm>
            <a:off x="7162800" y="2146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756" name="Line 144"/>
          <p:cNvSpPr>
            <a:spLocks noChangeShapeType="1"/>
          </p:cNvSpPr>
          <p:nvPr/>
        </p:nvSpPr>
        <p:spPr bwMode="auto">
          <a:xfrm>
            <a:off x="7696200" y="2146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757" name="Rectangle 145"/>
          <p:cNvSpPr>
            <a:spLocks noChangeArrowheads="1"/>
          </p:cNvSpPr>
          <p:nvPr/>
        </p:nvSpPr>
        <p:spPr bwMode="auto">
          <a:xfrm>
            <a:off x="6913563" y="296545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69758" name="Rectangle 146"/>
          <p:cNvSpPr>
            <a:spLocks noChangeArrowheads="1"/>
          </p:cNvSpPr>
          <p:nvPr/>
        </p:nvSpPr>
        <p:spPr bwMode="auto">
          <a:xfrm>
            <a:off x="6456363" y="296545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69759" name="Rectangle 147"/>
          <p:cNvSpPr>
            <a:spLocks noChangeArrowheads="1"/>
          </p:cNvSpPr>
          <p:nvPr/>
        </p:nvSpPr>
        <p:spPr bwMode="auto">
          <a:xfrm>
            <a:off x="5922963" y="296545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69760" name="Rectangle 148"/>
          <p:cNvSpPr>
            <a:spLocks noGrp="1" noChangeArrowheads="1"/>
          </p:cNvSpPr>
          <p:nvPr>
            <p:ph type="body" idx="1"/>
          </p:nvPr>
        </p:nvSpPr>
        <p:spPr>
          <a:xfrm>
            <a:off x="304800" y="1295400"/>
            <a:ext cx="8610600" cy="415925"/>
          </a:xfrm>
          <a:noFill/>
        </p:spPr>
        <p:txBody>
          <a:bodyPr/>
          <a:lstStyle/>
          <a:p>
            <a:r>
              <a:rPr lang="en-US"/>
              <a:t>New PC = { PC[31..28], target address, 00 }</a:t>
            </a:r>
          </a:p>
        </p:txBody>
      </p:sp>
      <p:sp>
        <p:nvSpPr>
          <p:cNvPr id="69761" name="Oval 149"/>
          <p:cNvSpPr>
            <a:spLocks noChangeArrowheads="1"/>
          </p:cNvSpPr>
          <p:nvPr/>
        </p:nvSpPr>
        <p:spPr bwMode="auto">
          <a:xfrm>
            <a:off x="2514600" y="1676400"/>
            <a:ext cx="1778000" cy="9906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69762" name="Oval 150"/>
          <p:cNvSpPr>
            <a:spLocks noChangeArrowheads="1"/>
          </p:cNvSpPr>
          <p:nvPr/>
        </p:nvSpPr>
        <p:spPr bwMode="auto">
          <a:xfrm>
            <a:off x="6248400" y="32766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69763" name="Oval 151"/>
          <p:cNvSpPr>
            <a:spLocks noChangeArrowheads="1"/>
          </p:cNvSpPr>
          <p:nvPr/>
        </p:nvSpPr>
        <p:spPr bwMode="auto">
          <a:xfrm>
            <a:off x="609600" y="2895600"/>
            <a:ext cx="1625600" cy="787400"/>
          </a:xfrm>
          <a:prstGeom prst="ellipse">
            <a:avLst/>
          </a:prstGeom>
          <a:noFill/>
          <a:ln w="50800">
            <a:solidFill>
              <a:srgbClr val="33CC33"/>
            </a:solidFill>
            <a:round/>
            <a:headEnd/>
            <a:tailEnd/>
          </a:ln>
        </p:spPr>
        <p:txBody>
          <a:bodyPr wrap="none" anchor="ctr">
            <a:prstTxWarp prst="textNoShape">
              <a:avLst/>
            </a:prstTxWarp>
          </a:bodyPr>
          <a:lstStyle/>
          <a:p>
            <a:endParaRPr lang="en-US"/>
          </a:p>
        </p:txBody>
      </p:sp>
      <p:sp>
        <p:nvSpPr>
          <p:cNvPr id="69764" name="Rectangle 152"/>
          <p:cNvSpPr>
            <a:spLocks noChangeArrowheads="1"/>
          </p:cNvSpPr>
          <p:nvPr/>
        </p:nvSpPr>
        <p:spPr bwMode="auto">
          <a:xfrm>
            <a:off x="2667000" y="2133600"/>
            <a:ext cx="128270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nPC_sel=? </a:t>
            </a:r>
          </a:p>
        </p:txBody>
      </p:sp>
      <p:sp>
        <p:nvSpPr>
          <p:cNvPr id="69765" name="Line 153"/>
          <p:cNvSpPr>
            <a:spLocks noChangeShapeType="1"/>
          </p:cNvSpPr>
          <p:nvPr/>
        </p:nvSpPr>
        <p:spPr bwMode="auto">
          <a:xfrm flipH="1">
            <a:off x="4025900" y="2286000"/>
            <a:ext cx="558800" cy="0"/>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9766" name="Rectangle 154"/>
          <p:cNvSpPr>
            <a:spLocks noChangeArrowheads="1"/>
          </p:cNvSpPr>
          <p:nvPr/>
        </p:nvSpPr>
        <p:spPr bwMode="auto">
          <a:xfrm>
            <a:off x="2882900" y="1752600"/>
            <a:ext cx="104140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Jump=1 </a:t>
            </a:r>
          </a:p>
        </p:txBody>
      </p:sp>
      <p:sp>
        <p:nvSpPr>
          <p:cNvPr id="69767" name="Line 155"/>
          <p:cNvSpPr>
            <a:spLocks noChangeShapeType="1"/>
          </p:cNvSpPr>
          <p:nvPr/>
        </p:nvSpPr>
        <p:spPr bwMode="auto">
          <a:xfrm flipH="1">
            <a:off x="4038600" y="1981200"/>
            <a:ext cx="558800" cy="0"/>
          </a:xfrm>
          <a:prstGeom prst="line">
            <a:avLst/>
          </a:prstGeom>
          <a:noFill/>
          <a:ln w="25400">
            <a:solidFill>
              <a:schemeClr val="accent2"/>
            </a:solidFill>
            <a:round/>
            <a:headEnd type="triangle" w="med" len="med"/>
            <a:tailEnd/>
          </a:ln>
        </p:spPr>
        <p:txBody>
          <a:bodyPr wrap="none" anchor="ctr">
            <a:prstTxWarp prst="textNoShape">
              <a:avLst/>
            </a:prstTxWarp>
          </a:bodyPr>
          <a:lstStyle/>
          <a:p>
            <a:endParaRPr lang="en-US"/>
          </a:p>
        </p:txBody>
      </p:sp>
      <p:sp>
        <p:nvSpPr>
          <p:cNvPr id="69768" name="Line 156"/>
          <p:cNvSpPr>
            <a:spLocks noChangeShapeType="1"/>
          </p:cNvSpPr>
          <p:nvPr/>
        </p:nvSpPr>
        <p:spPr bwMode="auto">
          <a:xfrm>
            <a:off x="5803900" y="2133600"/>
            <a:ext cx="31115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769" name="Rectangle 157"/>
          <p:cNvSpPr>
            <a:spLocks noChangeArrowheads="1"/>
          </p:cNvSpPr>
          <p:nvPr/>
        </p:nvSpPr>
        <p:spPr bwMode="auto">
          <a:xfrm>
            <a:off x="7315200" y="2965450"/>
            <a:ext cx="841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Imm16</a:t>
            </a:r>
          </a:p>
        </p:txBody>
      </p:sp>
      <p:sp>
        <p:nvSpPr>
          <p:cNvPr id="69770" name="Rectangle 158"/>
          <p:cNvSpPr>
            <a:spLocks noChangeArrowheads="1"/>
          </p:cNvSpPr>
          <p:nvPr/>
        </p:nvSpPr>
        <p:spPr bwMode="auto">
          <a:xfrm rot="5400000">
            <a:off x="8065294" y="2380456"/>
            <a:ext cx="844550"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&lt;0:25&gt;</a:t>
            </a:r>
          </a:p>
        </p:txBody>
      </p:sp>
      <p:sp>
        <p:nvSpPr>
          <p:cNvPr id="69771" name="Line 159"/>
          <p:cNvSpPr>
            <a:spLocks noChangeShapeType="1"/>
          </p:cNvSpPr>
          <p:nvPr/>
        </p:nvSpPr>
        <p:spPr bwMode="auto">
          <a:xfrm>
            <a:off x="8362950" y="21463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772" name="Rectangle 160"/>
          <p:cNvSpPr>
            <a:spLocks noChangeArrowheads="1"/>
          </p:cNvSpPr>
          <p:nvPr/>
        </p:nvSpPr>
        <p:spPr bwMode="auto">
          <a:xfrm>
            <a:off x="8113713" y="2965450"/>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TA26</a:t>
            </a:r>
          </a:p>
        </p:txBody>
      </p:sp>
      <p:grpSp>
        <p:nvGrpSpPr>
          <p:cNvPr id="69773" name="Group 161"/>
          <p:cNvGrpSpPr>
            <a:grpSpLocks/>
          </p:cNvGrpSpPr>
          <p:nvPr/>
        </p:nvGrpSpPr>
        <p:grpSpPr bwMode="auto">
          <a:xfrm>
            <a:off x="381000" y="685800"/>
            <a:ext cx="7578725" cy="590550"/>
            <a:chOff x="240" y="510"/>
            <a:chExt cx="4774" cy="372"/>
          </a:xfrm>
        </p:grpSpPr>
        <p:grpSp>
          <p:nvGrpSpPr>
            <p:cNvPr id="69774" name="Group 162"/>
            <p:cNvGrpSpPr>
              <a:grpSpLocks/>
            </p:cNvGrpSpPr>
            <p:nvPr/>
          </p:nvGrpSpPr>
          <p:grpSpPr bwMode="auto">
            <a:xfrm>
              <a:off x="737" y="672"/>
              <a:ext cx="3832" cy="210"/>
              <a:chOff x="868" y="3836"/>
              <a:chExt cx="3832" cy="210"/>
            </a:xfrm>
          </p:grpSpPr>
          <p:sp>
            <p:nvSpPr>
              <p:cNvPr id="69781" name="Rectangle 163"/>
              <p:cNvSpPr>
                <a:spLocks noChangeArrowheads="1"/>
              </p:cNvSpPr>
              <p:nvPr/>
            </p:nvSpPr>
            <p:spPr bwMode="auto">
              <a:xfrm>
                <a:off x="872" y="3848"/>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69782" name="Group 164"/>
              <p:cNvGrpSpPr>
                <a:grpSpLocks/>
              </p:cNvGrpSpPr>
              <p:nvPr/>
            </p:nvGrpSpPr>
            <p:grpSpPr bwMode="auto">
              <a:xfrm>
                <a:off x="868" y="3836"/>
                <a:ext cx="664" cy="210"/>
                <a:chOff x="868" y="3836"/>
                <a:chExt cx="664" cy="210"/>
              </a:xfrm>
            </p:grpSpPr>
            <p:sp>
              <p:nvSpPr>
                <p:cNvPr id="69785" name="Rectangle 165"/>
                <p:cNvSpPr>
                  <a:spLocks noChangeArrowheads="1"/>
                </p:cNvSpPr>
                <p:nvPr/>
              </p:nvSpPr>
              <p:spPr bwMode="auto">
                <a:xfrm>
                  <a:off x="868" y="3844"/>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69786" name="Rectangle 166"/>
                <p:cNvSpPr>
                  <a:spLocks noChangeArrowheads="1"/>
                </p:cNvSpPr>
                <p:nvPr/>
              </p:nvSpPr>
              <p:spPr bwMode="auto">
                <a:xfrm>
                  <a:off x="1061" y="3836"/>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sp>
            <p:nvSpPr>
              <p:cNvPr id="69783" name="Rectangle 167"/>
              <p:cNvSpPr>
                <a:spLocks noChangeArrowheads="1"/>
              </p:cNvSpPr>
              <p:nvPr/>
            </p:nvSpPr>
            <p:spPr bwMode="auto">
              <a:xfrm>
                <a:off x="1540" y="3844"/>
                <a:ext cx="316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69784" name="Rectangle 168"/>
              <p:cNvSpPr>
                <a:spLocks noChangeArrowheads="1"/>
              </p:cNvSpPr>
              <p:nvPr/>
            </p:nvSpPr>
            <p:spPr bwMode="auto">
              <a:xfrm>
                <a:off x="2542" y="3836"/>
                <a:ext cx="89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target address</a:t>
                </a:r>
              </a:p>
            </p:txBody>
          </p:sp>
        </p:grpSp>
        <p:sp>
          <p:nvSpPr>
            <p:cNvPr id="69775" name="Rectangle 169"/>
            <p:cNvSpPr>
              <a:spLocks noChangeArrowheads="1"/>
            </p:cNvSpPr>
            <p:nvPr/>
          </p:nvSpPr>
          <p:spPr bwMode="auto">
            <a:xfrm>
              <a:off x="4464" y="51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69776" name="Rectangle 170"/>
            <p:cNvSpPr>
              <a:spLocks noChangeArrowheads="1"/>
            </p:cNvSpPr>
            <p:nvPr/>
          </p:nvSpPr>
          <p:spPr bwMode="auto">
            <a:xfrm>
              <a:off x="1200"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69777" name="Rectangle 171"/>
            <p:cNvSpPr>
              <a:spLocks noChangeArrowheads="1"/>
            </p:cNvSpPr>
            <p:nvPr/>
          </p:nvSpPr>
          <p:spPr bwMode="auto">
            <a:xfrm>
              <a:off x="672"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sp>
          <p:nvSpPr>
            <p:cNvPr id="69778" name="Rectangle 172"/>
            <p:cNvSpPr>
              <a:spLocks noChangeArrowheads="1"/>
            </p:cNvSpPr>
            <p:nvPr/>
          </p:nvSpPr>
          <p:spPr bwMode="auto">
            <a:xfrm>
              <a:off x="240" y="672"/>
              <a:ext cx="45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J-type</a:t>
              </a:r>
            </a:p>
          </p:txBody>
        </p:sp>
        <p:sp>
          <p:nvSpPr>
            <p:cNvPr id="69779" name="Rectangle 173"/>
            <p:cNvSpPr>
              <a:spLocks noChangeArrowheads="1"/>
            </p:cNvSpPr>
            <p:nvPr/>
          </p:nvSpPr>
          <p:spPr bwMode="auto">
            <a:xfrm>
              <a:off x="4608" y="672"/>
              <a:ext cx="40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jump</a:t>
              </a:r>
            </a:p>
          </p:txBody>
        </p:sp>
        <p:sp>
          <p:nvSpPr>
            <p:cNvPr id="69780" name="Rectangle 174"/>
            <p:cNvSpPr>
              <a:spLocks noChangeArrowheads="1"/>
            </p:cNvSpPr>
            <p:nvPr/>
          </p:nvSpPr>
          <p:spPr bwMode="auto">
            <a:xfrm>
              <a:off x="1392"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25</a:t>
              </a:r>
            </a:p>
          </p:txBody>
        </p:sp>
      </p:gr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312738" y="152400"/>
            <a:ext cx="8210550" cy="474663"/>
          </a:xfrm>
          <a:noFill/>
        </p:spPr>
        <p:txBody>
          <a:bodyPr/>
          <a:lstStyle/>
          <a:p>
            <a:r>
              <a:rPr lang="en-US"/>
              <a:t>Instruction Fetch Unit at the End of  Jump</a:t>
            </a:r>
          </a:p>
        </p:txBody>
      </p:sp>
      <p:grpSp>
        <p:nvGrpSpPr>
          <p:cNvPr id="71683" name="Group 3"/>
          <p:cNvGrpSpPr>
            <a:grpSpLocks/>
          </p:cNvGrpSpPr>
          <p:nvPr/>
        </p:nvGrpSpPr>
        <p:grpSpPr bwMode="auto">
          <a:xfrm>
            <a:off x="3114675" y="1762125"/>
            <a:ext cx="1101725" cy="1038225"/>
            <a:chOff x="2474" y="1011"/>
            <a:chExt cx="694" cy="671"/>
          </a:xfrm>
        </p:grpSpPr>
        <p:sp>
          <p:nvSpPr>
            <p:cNvPr id="71765" name="Rectangle 4"/>
            <p:cNvSpPr>
              <a:spLocks noChangeArrowheads="1"/>
            </p:cNvSpPr>
            <p:nvPr/>
          </p:nvSpPr>
          <p:spPr bwMode="auto">
            <a:xfrm>
              <a:off x="2474" y="1011"/>
              <a:ext cx="694" cy="63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71766" name="Rectangle 5"/>
            <p:cNvSpPr>
              <a:spLocks noChangeArrowheads="1"/>
            </p:cNvSpPr>
            <p:nvPr/>
          </p:nvSpPr>
          <p:spPr bwMode="auto">
            <a:xfrm>
              <a:off x="2779" y="1467"/>
              <a:ext cx="313" cy="21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71767" name="Rectangle 6"/>
            <p:cNvSpPr>
              <a:spLocks noChangeArrowheads="1"/>
            </p:cNvSpPr>
            <p:nvPr/>
          </p:nvSpPr>
          <p:spPr bwMode="auto">
            <a:xfrm>
              <a:off x="2518" y="1108"/>
              <a:ext cx="583" cy="374"/>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600" b="1">
                  <a:solidFill>
                    <a:schemeClr val="tx1"/>
                  </a:solidFill>
                  <a:latin typeface="Times" charset="0"/>
                </a:rPr>
                <a:t>Inst</a:t>
              </a:r>
            </a:p>
            <a:p>
              <a:pPr algn="ctr"/>
              <a:r>
                <a:rPr lang="en-US" sz="1600" b="1">
                  <a:solidFill>
                    <a:schemeClr val="tx1"/>
                  </a:solidFill>
                  <a:latin typeface="Times" charset="0"/>
                </a:rPr>
                <a:t>Memory</a:t>
              </a:r>
            </a:p>
          </p:txBody>
        </p:sp>
      </p:grpSp>
      <p:sp>
        <p:nvSpPr>
          <p:cNvPr id="71684" name="Line 7"/>
          <p:cNvSpPr>
            <a:spLocks noChangeShapeType="1"/>
          </p:cNvSpPr>
          <p:nvPr/>
        </p:nvSpPr>
        <p:spPr bwMode="auto">
          <a:xfrm>
            <a:off x="1412875" y="5119688"/>
            <a:ext cx="398463" cy="0"/>
          </a:xfrm>
          <a:prstGeom prst="line">
            <a:avLst/>
          </a:prstGeom>
          <a:noFill/>
          <a:ln w="50800">
            <a:solidFill>
              <a:schemeClr val="accent1"/>
            </a:solidFill>
            <a:round/>
            <a:headEnd/>
            <a:tailEnd type="triangle" w="med" len="med"/>
          </a:ln>
        </p:spPr>
        <p:txBody>
          <a:bodyPr wrap="none" anchor="ctr">
            <a:prstTxWarp prst="textNoShape">
              <a:avLst/>
            </a:prstTxWarp>
          </a:bodyPr>
          <a:lstStyle/>
          <a:p>
            <a:endParaRPr lang="en-US"/>
          </a:p>
        </p:txBody>
      </p:sp>
      <p:grpSp>
        <p:nvGrpSpPr>
          <p:cNvPr id="71685" name="Group 8"/>
          <p:cNvGrpSpPr>
            <a:grpSpLocks/>
          </p:cNvGrpSpPr>
          <p:nvPr/>
        </p:nvGrpSpPr>
        <p:grpSpPr bwMode="auto">
          <a:xfrm>
            <a:off x="1836738" y="4143375"/>
            <a:ext cx="466725" cy="1128713"/>
            <a:chOff x="1669" y="2549"/>
            <a:chExt cx="294" cy="729"/>
          </a:xfrm>
        </p:grpSpPr>
        <p:grpSp>
          <p:nvGrpSpPr>
            <p:cNvPr id="71755" name="Group 9"/>
            <p:cNvGrpSpPr>
              <a:grpSpLocks/>
            </p:cNvGrpSpPr>
            <p:nvPr/>
          </p:nvGrpSpPr>
          <p:grpSpPr bwMode="auto">
            <a:xfrm>
              <a:off x="1669" y="2549"/>
              <a:ext cx="242" cy="729"/>
              <a:chOff x="1669" y="2549"/>
              <a:chExt cx="242" cy="729"/>
            </a:xfrm>
          </p:grpSpPr>
          <p:sp>
            <p:nvSpPr>
              <p:cNvPr id="71757" name="Line 10"/>
              <p:cNvSpPr>
                <a:spLocks noChangeShapeType="1"/>
              </p:cNvSpPr>
              <p:nvPr/>
            </p:nvSpPr>
            <p:spPr bwMode="auto">
              <a:xfrm>
                <a:off x="1669" y="2549"/>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58" name="Line 11"/>
              <p:cNvSpPr>
                <a:spLocks noChangeShapeType="1"/>
              </p:cNvSpPr>
              <p:nvPr/>
            </p:nvSpPr>
            <p:spPr bwMode="auto">
              <a:xfrm>
                <a:off x="1677" y="2549"/>
                <a:ext cx="226"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59" name="Line 12"/>
              <p:cNvSpPr>
                <a:spLocks noChangeShapeType="1"/>
              </p:cNvSpPr>
              <p:nvPr/>
            </p:nvSpPr>
            <p:spPr bwMode="auto">
              <a:xfrm>
                <a:off x="1677" y="2731"/>
                <a:ext cx="105" cy="7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60" name="Line 13"/>
              <p:cNvSpPr>
                <a:spLocks noChangeShapeType="1"/>
              </p:cNvSpPr>
              <p:nvPr/>
            </p:nvSpPr>
            <p:spPr bwMode="auto">
              <a:xfrm>
                <a:off x="1790" y="2823"/>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61" name="Line 14"/>
              <p:cNvSpPr>
                <a:spLocks noChangeShapeType="1"/>
              </p:cNvSpPr>
              <p:nvPr/>
            </p:nvSpPr>
            <p:spPr bwMode="auto">
              <a:xfrm>
                <a:off x="1911" y="2731"/>
                <a:ext cx="0" cy="349"/>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62" name="Line 15"/>
              <p:cNvSpPr>
                <a:spLocks noChangeShapeType="1"/>
              </p:cNvSpPr>
              <p:nvPr/>
            </p:nvSpPr>
            <p:spPr bwMode="auto">
              <a:xfrm flipV="1">
                <a:off x="1677" y="2989"/>
                <a:ext cx="105" cy="107"/>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63" name="Line 16"/>
              <p:cNvSpPr>
                <a:spLocks noChangeShapeType="1"/>
              </p:cNvSpPr>
              <p:nvPr/>
            </p:nvSpPr>
            <p:spPr bwMode="auto">
              <a:xfrm>
                <a:off x="1669" y="3096"/>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64" name="Line 17"/>
              <p:cNvSpPr>
                <a:spLocks noChangeShapeType="1"/>
              </p:cNvSpPr>
              <p:nvPr/>
            </p:nvSpPr>
            <p:spPr bwMode="auto">
              <a:xfrm flipV="1">
                <a:off x="1677" y="3080"/>
                <a:ext cx="226" cy="198"/>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71756" name="Rectangle 18"/>
            <p:cNvSpPr>
              <a:spLocks noChangeArrowheads="1"/>
            </p:cNvSpPr>
            <p:nvPr/>
          </p:nvSpPr>
          <p:spPr bwMode="auto">
            <a:xfrm rot="5400000">
              <a:off x="1589" y="2829"/>
              <a:ext cx="519"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grpSp>
      <p:grpSp>
        <p:nvGrpSpPr>
          <p:cNvPr id="71686" name="Group 19"/>
          <p:cNvGrpSpPr>
            <a:grpSpLocks/>
          </p:cNvGrpSpPr>
          <p:nvPr/>
        </p:nvGrpSpPr>
        <p:grpSpPr bwMode="auto">
          <a:xfrm>
            <a:off x="2151063" y="5345113"/>
            <a:ext cx="468312" cy="1128712"/>
            <a:chOff x="1867" y="3325"/>
            <a:chExt cx="295" cy="729"/>
          </a:xfrm>
        </p:grpSpPr>
        <p:grpSp>
          <p:nvGrpSpPr>
            <p:cNvPr id="71745" name="Group 20"/>
            <p:cNvGrpSpPr>
              <a:grpSpLocks/>
            </p:cNvGrpSpPr>
            <p:nvPr/>
          </p:nvGrpSpPr>
          <p:grpSpPr bwMode="auto">
            <a:xfrm>
              <a:off x="1867" y="3325"/>
              <a:ext cx="242" cy="729"/>
              <a:chOff x="1867" y="3325"/>
              <a:chExt cx="242" cy="729"/>
            </a:xfrm>
          </p:grpSpPr>
          <p:sp>
            <p:nvSpPr>
              <p:cNvPr id="71747" name="Line 21"/>
              <p:cNvSpPr>
                <a:spLocks noChangeShapeType="1"/>
              </p:cNvSpPr>
              <p:nvPr/>
            </p:nvSpPr>
            <p:spPr bwMode="auto">
              <a:xfrm>
                <a:off x="1867" y="3325"/>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48" name="Line 22"/>
              <p:cNvSpPr>
                <a:spLocks noChangeShapeType="1"/>
              </p:cNvSpPr>
              <p:nvPr/>
            </p:nvSpPr>
            <p:spPr bwMode="auto">
              <a:xfrm>
                <a:off x="1875" y="3325"/>
                <a:ext cx="226"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49" name="Line 23"/>
              <p:cNvSpPr>
                <a:spLocks noChangeShapeType="1"/>
              </p:cNvSpPr>
              <p:nvPr/>
            </p:nvSpPr>
            <p:spPr bwMode="auto">
              <a:xfrm>
                <a:off x="1875" y="3507"/>
                <a:ext cx="105" cy="7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50" name="Line 24"/>
              <p:cNvSpPr>
                <a:spLocks noChangeShapeType="1"/>
              </p:cNvSpPr>
              <p:nvPr/>
            </p:nvSpPr>
            <p:spPr bwMode="auto">
              <a:xfrm>
                <a:off x="1988" y="3599"/>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51" name="Line 25"/>
              <p:cNvSpPr>
                <a:spLocks noChangeShapeType="1"/>
              </p:cNvSpPr>
              <p:nvPr/>
            </p:nvSpPr>
            <p:spPr bwMode="auto">
              <a:xfrm>
                <a:off x="2109" y="3507"/>
                <a:ext cx="0" cy="349"/>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52" name="Line 26"/>
              <p:cNvSpPr>
                <a:spLocks noChangeShapeType="1"/>
              </p:cNvSpPr>
              <p:nvPr/>
            </p:nvSpPr>
            <p:spPr bwMode="auto">
              <a:xfrm flipV="1">
                <a:off x="1875" y="3765"/>
                <a:ext cx="105" cy="107"/>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53" name="Line 27"/>
              <p:cNvSpPr>
                <a:spLocks noChangeShapeType="1"/>
              </p:cNvSpPr>
              <p:nvPr/>
            </p:nvSpPr>
            <p:spPr bwMode="auto">
              <a:xfrm>
                <a:off x="1867" y="3872"/>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54" name="Line 28"/>
              <p:cNvSpPr>
                <a:spLocks noChangeShapeType="1"/>
              </p:cNvSpPr>
              <p:nvPr/>
            </p:nvSpPr>
            <p:spPr bwMode="auto">
              <a:xfrm flipV="1">
                <a:off x="1875" y="3856"/>
                <a:ext cx="226" cy="198"/>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71746" name="Rectangle 29"/>
            <p:cNvSpPr>
              <a:spLocks noChangeArrowheads="1"/>
            </p:cNvSpPr>
            <p:nvPr/>
          </p:nvSpPr>
          <p:spPr bwMode="auto">
            <a:xfrm rot="5400000">
              <a:off x="1788" y="3605"/>
              <a:ext cx="519"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grpSp>
      <p:sp>
        <p:nvSpPr>
          <p:cNvPr id="71687" name="Rectangle 30"/>
          <p:cNvSpPr>
            <a:spLocks noChangeArrowheads="1"/>
          </p:cNvSpPr>
          <p:nvPr/>
        </p:nvSpPr>
        <p:spPr bwMode="auto">
          <a:xfrm>
            <a:off x="3284538" y="4730750"/>
            <a:ext cx="230187" cy="1163638"/>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71688" name="Oval 31"/>
          <p:cNvSpPr>
            <a:spLocks noChangeArrowheads="1"/>
          </p:cNvSpPr>
          <p:nvPr/>
        </p:nvSpPr>
        <p:spPr bwMode="auto">
          <a:xfrm>
            <a:off x="3348038" y="5919788"/>
            <a:ext cx="103187" cy="123825"/>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71689" name="Line 32"/>
          <p:cNvSpPr>
            <a:spLocks noChangeShapeType="1"/>
          </p:cNvSpPr>
          <p:nvPr/>
        </p:nvSpPr>
        <p:spPr bwMode="auto">
          <a:xfrm flipH="1">
            <a:off x="3384550" y="6069013"/>
            <a:ext cx="28575" cy="173037"/>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690" name="Rectangle 33"/>
          <p:cNvSpPr>
            <a:spLocks noChangeArrowheads="1"/>
          </p:cNvSpPr>
          <p:nvPr/>
        </p:nvSpPr>
        <p:spPr bwMode="auto">
          <a:xfrm rot="5400000">
            <a:off x="3144044" y="5239544"/>
            <a:ext cx="4857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PC</a:t>
            </a:r>
          </a:p>
        </p:txBody>
      </p:sp>
      <p:sp>
        <p:nvSpPr>
          <p:cNvPr id="71691" name="Rectangle 34"/>
          <p:cNvSpPr>
            <a:spLocks noChangeArrowheads="1"/>
          </p:cNvSpPr>
          <p:nvPr/>
        </p:nvSpPr>
        <p:spPr bwMode="auto">
          <a:xfrm>
            <a:off x="2951163" y="5938838"/>
            <a:ext cx="5111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Clk</a:t>
            </a:r>
          </a:p>
        </p:txBody>
      </p:sp>
      <p:sp>
        <p:nvSpPr>
          <p:cNvPr id="71692" name="Rectangle 35"/>
          <p:cNvSpPr>
            <a:spLocks noChangeArrowheads="1"/>
          </p:cNvSpPr>
          <p:nvPr/>
        </p:nvSpPr>
        <p:spPr bwMode="auto">
          <a:xfrm rot="-5400000">
            <a:off x="3221831" y="4688682"/>
            <a:ext cx="4095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00</a:t>
            </a:r>
          </a:p>
        </p:txBody>
      </p:sp>
      <p:sp>
        <p:nvSpPr>
          <p:cNvPr id="71693" name="Rectangle 36"/>
          <p:cNvSpPr>
            <a:spLocks noChangeArrowheads="1"/>
          </p:cNvSpPr>
          <p:nvPr/>
        </p:nvSpPr>
        <p:spPr bwMode="auto">
          <a:xfrm>
            <a:off x="3289300" y="4773613"/>
            <a:ext cx="222250" cy="223837"/>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grpSp>
        <p:nvGrpSpPr>
          <p:cNvPr id="71694" name="Group 37"/>
          <p:cNvGrpSpPr>
            <a:grpSpLocks/>
          </p:cNvGrpSpPr>
          <p:nvPr/>
        </p:nvGrpSpPr>
        <p:grpSpPr bwMode="auto">
          <a:xfrm>
            <a:off x="2719388" y="4602163"/>
            <a:ext cx="363537" cy="1416050"/>
            <a:chOff x="2225" y="2845"/>
            <a:chExt cx="229" cy="915"/>
          </a:xfrm>
        </p:grpSpPr>
        <p:grpSp>
          <p:nvGrpSpPr>
            <p:cNvPr id="71737" name="Group 38"/>
            <p:cNvGrpSpPr>
              <a:grpSpLocks/>
            </p:cNvGrpSpPr>
            <p:nvPr/>
          </p:nvGrpSpPr>
          <p:grpSpPr bwMode="auto">
            <a:xfrm>
              <a:off x="2264" y="2845"/>
              <a:ext cx="161" cy="915"/>
              <a:chOff x="2264" y="2845"/>
              <a:chExt cx="161" cy="915"/>
            </a:xfrm>
          </p:grpSpPr>
          <p:sp>
            <p:nvSpPr>
              <p:cNvPr id="71741" name="Line 39"/>
              <p:cNvSpPr>
                <a:spLocks noChangeShapeType="1"/>
              </p:cNvSpPr>
              <p:nvPr/>
            </p:nvSpPr>
            <p:spPr bwMode="auto">
              <a:xfrm>
                <a:off x="2264" y="2845"/>
                <a:ext cx="0" cy="899"/>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42" name="Line 40"/>
              <p:cNvSpPr>
                <a:spLocks noChangeShapeType="1"/>
              </p:cNvSpPr>
              <p:nvPr/>
            </p:nvSpPr>
            <p:spPr bwMode="auto">
              <a:xfrm>
                <a:off x="2272" y="2845"/>
                <a:ext cx="145" cy="10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43" name="Line 41"/>
              <p:cNvSpPr>
                <a:spLocks noChangeShapeType="1"/>
              </p:cNvSpPr>
              <p:nvPr/>
            </p:nvSpPr>
            <p:spPr bwMode="auto">
              <a:xfrm flipV="1">
                <a:off x="2272" y="3622"/>
                <a:ext cx="145" cy="13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1744" name="Line 42"/>
              <p:cNvSpPr>
                <a:spLocks noChangeShapeType="1"/>
              </p:cNvSpPr>
              <p:nvPr/>
            </p:nvSpPr>
            <p:spPr bwMode="auto">
              <a:xfrm>
                <a:off x="2425" y="2967"/>
                <a:ext cx="0" cy="655"/>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71738" name="Rectangle 43"/>
            <p:cNvSpPr>
              <a:spLocks noChangeArrowheads="1"/>
            </p:cNvSpPr>
            <p:nvPr/>
          </p:nvSpPr>
          <p:spPr bwMode="auto">
            <a:xfrm rot="5400000">
              <a:off x="2134" y="3204"/>
              <a:ext cx="41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71739" name="Rectangle 44"/>
            <p:cNvSpPr>
              <a:spLocks noChangeArrowheads="1"/>
            </p:cNvSpPr>
            <p:nvPr/>
          </p:nvSpPr>
          <p:spPr bwMode="auto">
            <a:xfrm>
              <a:off x="2256" y="2932"/>
              <a:ext cx="151" cy="233"/>
            </a:xfrm>
            <a:prstGeom prst="rect">
              <a:avLst/>
            </a:prstGeom>
            <a:noFill/>
            <a:ln w="12700">
              <a:noFill/>
              <a:miter lim="800000"/>
              <a:headEnd/>
              <a:tailEnd/>
            </a:ln>
          </p:spPr>
          <p:txBody>
            <a:bodyPr wrap="none" anchor="ctr">
              <a:prstTxWarp prst="textNoShape">
                <a:avLst/>
              </a:prstTxWarp>
            </a:bodyPr>
            <a:lstStyle/>
            <a:p>
              <a:endParaRPr lang="en-US"/>
            </a:p>
          </p:txBody>
        </p:sp>
        <p:sp>
          <p:nvSpPr>
            <p:cNvPr id="71740" name="Rectangle 45"/>
            <p:cNvSpPr>
              <a:spLocks noChangeArrowheads="1"/>
            </p:cNvSpPr>
            <p:nvPr/>
          </p:nvSpPr>
          <p:spPr bwMode="auto">
            <a:xfrm>
              <a:off x="2256" y="3447"/>
              <a:ext cx="151" cy="233"/>
            </a:xfrm>
            <a:prstGeom prst="rect">
              <a:avLst/>
            </a:prstGeom>
            <a:noFill/>
            <a:ln w="12700">
              <a:noFill/>
              <a:miter lim="800000"/>
              <a:headEnd/>
              <a:tailEnd/>
            </a:ln>
          </p:spPr>
          <p:txBody>
            <a:bodyPr wrap="none" anchor="ctr">
              <a:prstTxWarp prst="textNoShape">
                <a:avLst/>
              </a:prstTxWarp>
            </a:bodyPr>
            <a:lstStyle/>
            <a:p>
              <a:endParaRPr lang="en-US"/>
            </a:p>
          </p:txBody>
        </p:sp>
      </p:grpSp>
      <p:sp>
        <p:nvSpPr>
          <p:cNvPr id="71695" name="Line 46"/>
          <p:cNvSpPr>
            <a:spLocks noChangeShapeType="1"/>
          </p:cNvSpPr>
          <p:nvPr/>
        </p:nvSpPr>
        <p:spPr bwMode="auto">
          <a:xfrm>
            <a:off x="2547938" y="5886450"/>
            <a:ext cx="274637" cy="0"/>
          </a:xfrm>
          <a:prstGeom prst="line">
            <a:avLst/>
          </a:prstGeom>
          <a:noFill/>
          <a:ln w="57150">
            <a:solidFill>
              <a:schemeClr val="accent1"/>
            </a:solidFill>
            <a:round/>
            <a:headEnd/>
            <a:tailEnd type="triangle" w="med" len="med"/>
          </a:ln>
        </p:spPr>
        <p:txBody>
          <a:bodyPr wrap="none" anchor="ctr">
            <a:prstTxWarp prst="textNoShape">
              <a:avLst/>
            </a:prstTxWarp>
          </a:bodyPr>
          <a:lstStyle/>
          <a:p>
            <a:endParaRPr lang="en-US"/>
          </a:p>
        </p:txBody>
      </p:sp>
      <p:sp>
        <p:nvSpPr>
          <p:cNvPr id="71696" name="Rectangle 47"/>
          <p:cNvSpPr>
            <a:spLocks noChangeArrowheads="1"/>
          </p:cNvSpPr>
          <p:nvPr/>
        </p:nvSpPr>
        <p:spPr bwMode="auto">
          <a:xfrm>
            <a:off x="1314450" y="4079875"/>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4</a:t>
            </a:r>
          </a:p>
        </p:txBody>
      </p:sp>
      <p:sp>
        <p:nvSpPr>
          <p:cNvPr id="71697" name="Line 48"/>
          <p:cNvSpPr>
            <a:spLocks noChangeShapeType="1"/>
          </p:cNvSpPr>
          <p:nvPr/>
        </p:nvSpPr>
        <p:spPr bwMode="auto">
          <a:xfrm>
            <a:off x="1539875" y="4276725"/>
            <a:ext cx="27305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71698" name="Rectangle 49"/>
          <p:cNvSpPr>
            <a:spLocks noChangeArrowheads="1"/>
          </p:cNvSpPr>
          <p:nvPr/>
        </p:nvSpPr>
        <p:spPr bwMode="auto">
          <a:xfrm>
            <a:off x="225425" y="2389188"/>
            <a:ext cx="9810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nPC_sel</a:t>
            </a:r>
            <a:endParaRPr lang="en-US" sz="1800" u="sng">
              <a:latin typeface="Times" charset="0"/>
            </a:endParaRPr>
          </a:p>
        </p:txBody>
      </p:sp>
      <p:sp>
        <p:nvSpPr>
          <p:cNvPr id="71699" name="Rectangle 50"/>
          <p:cNvSpPr>
            <a:spLocks noChangeArrowheads="1"/>
          </p:cNvSpPr>
          <p:nvPr/>
        </p:nvSpPr>
        <p:spPr bwMode="auto">
          <a:xfrm>
            <a:off x="1538288" y="5945188"/>
            <a:ext cx="295275" cy="79216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71700" name="Line 51"/>
          <p:cNvSpPr>
            <a:spLocks noChangeShapeType="1"/>
          </p:cNvSpPr>
          <p:nvPr/>
        </p:nvSpPr>
        <p:spPr bwMode="auto">
          <a:xfrm flipV="1">
            <a:off x="1193800" y="6273800"/>
            <a:ext cx="344488" cy="42863"/>
          </a:xfrm>
          <a:prstGeom prst="line">
            <a:avLst/>
          </a:prstGeom>
          <a:noFill/>
          <a:ln w="50800">
            <a:solidFill>
              <a:schemeClr val="accent1"/>
            </a:solidFill>
            <a:round/>
            <a:headEnd/>
            <a:tailEnd type="triangle" w="med" len="med"/>
          </a:ln>
        </p:spPr>
        <p:txBody>
          <a:bodyPr wrap="none" anchor="ctr">
            <a:prstTxWarp prst="textNoShape">
              <a:avLst/>
            </a:prstTxWarp>
          </a:bodyPr>
          <a:lstStyle/>
          <a:p>
            <a:endParaRPr lang="en-US"/>
          </a:p>
        </p:txBody>
      </p:sp>
      <p:sp>
        <p:nvSpPr>
          <p:cNvPr id="71701" name="Line 52"/>
          <p:cNvSpPr>
            <a:spLocks noChangeShapeType="1"/>
          </p:cNvSpPr>
          <p:nvPr/>
        </p:nvSpPr>
        <p:spPr bwMode="auto">
          <a:xfrm>
            <a:off x="1841500" y="6313488"/>
            <a:ext cx="295275" cy="19050"/>
          </a:xfrm>
          <a:prstGeom prst="line">
            <a:avLst/>
          </a:prstGeom>
          <a:noFill/>
          <a:ln w="50800">
            <a:solidFill>
              <a:schemeClr val="accent1"/>
            </a:solidFill>
            <a:round/>
            <a:headEnd/>
            <a:tailEnd type="triangle" w="med" len="med"/>
          </a:ln>
        </p:spPr>
        <p:txBody>
          <a:bodyPr wrap="none" anchor="ctr">
            <a:prstTxWarp prst="textNoShape">
              <a:avLst/>
            </a:prstTxWarp>
          </a:bodyPr>
          <a:lstStyle/>
          <a:p>
            <a:endParaRPr lang="en-US"/>
          </a:p>
        </p:txBody>
      </p:sp>
      <p:sp>
        <p:nvSpPr>
          <p:cNvPr id="71702" name="Freeform 53"/>
          <p:cNvSpPr>
            <a:spLocks/>
          </p:cNvSpPr>
          <p:nvPr/>
        </p:nvSpPr>
        <p:spPr bwMode="auto">
          <a:xfrm>
            <a:off x="3544888" y="2711450"/>
            <a:ext cx="141287" cy="2405063"/>
          </a:xfrm>
          <a:custGeom>
            <a:avLst/>
            <a:gdLst>
              <a:gd name="T0" fmla="*/ 0 w 89"/>
              <a:gd name="T1" fmla="*/ 2403514 h 1553"/>
              <a:gd name="T2" fmla="*/ 139700 w 89"/>
              <a:gd name="T3" fmla="*/ 2403514 h 1553"/>
              <a:gd name="T4" fmla="*/ 139700 w 89"/>
              <a:gd name="T5" fmla="*/ 0 h 1553"/>
              <a:gd name="T6" fmla="*/ 0 60000 65536"/>
              <a:gd name="T7" fmla="*/ 0 60000 65536"/>
              <a:gd name="T8" fmla="*/ 0 60000 65536"/>
              <a:gd name="T9" fmla="*/ 0 w 89"/>
              <a:gd name="T10" fmla="*/ 0 h 1553"/>
              <a:gd name="T11" fmla="*/ 89 w 89"/>
              <a:gd name="T12" fmla="*/ 1553 h 1553"/>
            </a:gdLst>
            <a:ahLst/>
            <a:cxnLst>
              <a:cxn ang="T6">
                <a:pos x="T0" y="T1"/>
              </a:cxn>
              <a:cxn ang="T7">
                <a:pos x="T2" y="T3"/>
              </a:cxn>
              <a:cxn ang="T8">
                <a:pos x="T4" y="T5"/>
              </a:cxn>
            </a:cxnLst>
            <a:rect l="T9" t="T10" r="T11" b="T12"/>
            <a:pathLst>
              <a:path w="89" h="1553">
                <a:moveTo>
                  <a:pt x="0" y="1552"/>
                </a:moveTo>
                <a:lnTo>
                  <a:pt x="88" y="1552"/>
                </a:lnTo>
                <a:lnTo>
                  <a:pt x="88" y="0"/>
                </a:lnTo>
              </a:path>
            </a:pathLst>
          </a:custGeom>
          <a:noFill/>
          <a:ln w="50800" cap="rnd">
            <a:solidFill>
              <a:schemeClr val="accent1"/>
            </a:solidFill>
            <a:round/>
            <a:headEnd/>
            <a:tailEnd type="triangle" w="med" len="med"/>
          </a:ln>
        </p:spPr>
        <p:txBody>
          <a:bodyPr>
            <a:prstTxWarp prst="textNoShape">
              <a:avLst/>
            </a:prstTxWarp>
          </a:bodyPr>
          <a:lstStyle/>
          <a:p>
            <a:endParaRPr lang="en-US"/>
          </a:p>
        </p:txBody>
      </p:sp>
      <p:sp>
        <p:nvSpPr>
          <p:cNvPr id="71703" name="Freeform 54"/>
          <p:cNvSpPr>
            <a:spLocks/>
          </p:cNvSpPr>
          <p:nvPr/>
        </p:nvSpPr>
        <p:spPr bwMode="auto">
          <a:xfrm>
            <a:off x="1168400" y="4060825"/>
            <a:ext cx="2516188" cy="1042988"/>
          </a:xfrm>
          <a:custGeom>
            <a:avLst/>
            <a:gdLst>
              <a:gd name="T0" fmla="*/ 2514600 w 1585"/>
              <a:gd name="T1" fmla="*/ 0 h 673"/>
              <a:gd name="T2" fmla="*/ 0 w 1585"/>
              <a:gd name="T3" fmla="*/ 0 h 673"/>
              <a:gd name="T4" fmla="*/ 0 w 1585"/>
              <a:gd name="T5" fmla="*/ 1041438 h 673"/>
              <a:gd name="T6" fmla="*/ 352425 w 1585"/>
              <a:gd name="T7" fmla="*/ 1041438 h 673"/>
              <a:gd name="T8" fmla="*/ 0 60000 65536"/>
              <a:gd name="T9" fmla="*/ 0 60000 65536"/>
              <a:gd name="T10" fmla="*/ 0 60000 65536"/>
              <a:gd name="T11" fmla="*/ 0 60000 65536"/>
              <a:gd name="T12" fmla="*/ 0 w 1585"/>
              <a:gd name="T13" fmla="*/ 0 h 673"/>
              <a:gd name="T14" fmla="*/ 1585 w 1585"/>
              <a:gd name="T15" fmla="*/ 673 h 673"/>
            </a:gdLst>
            <a:ahLst/>
            <a:cxnLst>
              <a:cxn ang="T8">
                <a:pos x="T0" y="T1"/>
              </a:cxn>
              <a:cxn ang="T9">
                <a:pos x="T2" y="T3"/>
              </a:cxn>
              <a:cxn ang="T10">
                <a:pos x="T4" y="T5"/>
              </a:cxn>
              <a:cxn ang="T11">
                <a:pos x="T6" y="T7"/>
              </a:cxn>
            </a:cxnLst>
            <a:rect l="T12" t="T13" r="T14" b="T15"/>
            <a:pathLst>
              <a:path w="1585" h="673">
                <a:moveTo>
                  <a:pt x="1584" y="0"/>
                </a:moveTo>
                <a:lnTo>
                  <a:pt x="0" y="0"/>
                </a:lnTo>
                <a:lnTo>
                  <a:pt x="0" y="672"/>
                </a:lnTo>
                <a:lnTo>
                  <a:pt x="222" y="672"/>
                </a:lnTo>
              </a:path>
            </a:pathLst>
          </a:custGeom>
          <a:noFill/>
          <a:ln w="50800" cap="rnd">
            <a:solidFill>
              <a:schemeClr val="accent1"/>
            </a:solidFill>
            <a:round/>
            <a:headEnd/>
            <a:tailEnd/>
          </a:ln>
        </p:spPr>
        <p:txBody>
          <a:bodyPr>
            <a:prstTxWarp prst="textNoShape">
              <a:avLst/>
            </a:prstTxWarp>
          </a:bodyPr>
          <a:lstStyle/>
          <a:p>
            <a:endParaRPr lang="en-US"/>
          </a:p>
        </p:txBody>
      </p:sp>
      <p:sp>
        <p:nvSpPr>
          <p:cNvPr id="71704" name="Line 55"/>
          <p:cNvSpPr>
            <a:spLocks noChangeShapeType="1"/>
          </p:cNvSpPr>
          <p:nvPr/>
        </p:nvSpPr>
        <p:spPr bwMode="auto">
          <a:xfrm>
            <a:off x="3043238" y="5375275"/>
            <a:ext cx="249237" cy="4763"/>
          </a:xfrm>
          <a:prstGeom prst="line">
            <a:avLst/>
          </a:prstGeom>
          <a:noFill/>
          <a:ln w="50800">
            <a:solidFill>
              <a:schemeClr val="accent1"/>
            </a:solidFill>
            <a:round/>
            <a:headEnd/>
            <a:tailEnd type="triangle" w="med" len="med"/>
          </a:ln>
        </p:spPr>
        <p:txBody>
          <a:bodyPr wrap="none" anchor="ctr">
            <a:prstTxWarp prst="textNoShape">
              <a:avLst/>
            </a:prstTxWarp>
          </a:bodyPr>
          <a:lstStyle/>
          <a:p>
            <a:endParaRPr lang="en-US"/>
          </a:p>
        </p:txBody>
      </p:sp>
      <p:sp>
        <p:nvSpPr>
          <p:cNvPr id="71705" name="Rectangle 56"/>
          <p:cNvSpPr>
            <a:spLocks noChangeArrowheads="1"/>
          </p:cNvSpPr>
          <p:nvPr/>
        </p:nvSpPr>
        <p:spPr bwMode="auto">
          <a:xfrm rot="-5400000">
            <a:off x="654844" y="6077744"/>
            <a:ext cx="8286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imm16</a:t>
            </a:r>
          </a:p>
        </p:txBody>
      </p:sp>
      <p:sp>
        <p:nvSpPr>
          <p:cNvPr id="71706" name="Freeform 57"/>
          <p:cNvSpPr>
            <a:spLocks/>
          </p:cNvSpPr>
          <p:nvPr/>
        </p:nvSpPr>
        <p:spPr bwMode="auto">
          <a:xfrm>
            <a:off x="1676400" y="4762500"/>
            <a:ext cx="711200" cy="703263"/>
          </a:xfrm>
          <a:custGeom>
            <a:avLst/>
            <a:gdLst>
              <a:gd name="T0" fmla="*/ 492125 w 448"/>
              <a:gd name="T1" fmla="*/ 703263 h 443"/>
              <a:gd name="T2" fmla="*/ 0 w 448"/>
              <a:gd name="T3" fmla="*/ 693738 h 443"/>
              <a:gd name="T4" fmla="*/ 0 w 448"/>
              <a:gd name="T5" fmla="*/ 512763 h 443"/>
              <a:gd name="T6" fmla="*/ 711200 w 448"/>
              <a:gd name="T7" fmla="*/ 512763 h 443"/>
              <a:gd name="T8" fmla="*/ 711200 w 448"/>
              <a:gd name="T9" fmla="*/ 0 h 443"/>
              <a:gd name="T10" fmla="*/ 0 60000 65536"/>
              <a:gd name="T11" fmla="*/ 0 60000 65536"/>
              <a:gd name="T12" fmla="*/ 0 60000 65536"/>
              <a:gd name="T13" fmla="*/ 0 60000 65536"/>
              <a:gd name="T14" fmla="*/ 0 60000 65536"/>
              <a:gd name="T15" fmla="*/ 0 w 448"/>
              <a:gd name="T16" fmla="*/ 0 h 443"/>
              <a:gd name="T17" fmla="*/ 448 w 448"/>
              <a:gd name="T18" fmla="*/ 443 h 443"/>
            </a:gdLst>
            <a:ahLst/>
            <a:cxnLst>
              <a:cxn ang="T10">
                <a:pos x="T0" y="T1"/>
              </a:cxn>
              <a:cxn ang="T11">
                <a:pos x="T2" y="T3"/>
              </a:cxn>
              <a:cxn ang="T12">
                <a:pos x="T4" y="T5"/>
              </a:cxn>
              <a:cxn ang="T13">
                <a:pos x="T6" y="T7"/>
              </a:cxn>
              <a:cxn ang="T14">
                <a:pos x="T8" y="T9"/>
              </a:cxn>
            </a:cxnLst>
            <a:rect l="T15" t="T16" r="T17" b="T18"/>
            <a:pathLst>
              <a:path w="448" h="443">
                <a:moveTo>
                  <a:pt x="310" y="443"/>
                </a:moveTo>
                <a:lnTo>
                  <a:pt x="0" y="437"/>
                </a:lnTo>
                <a:lnTo>
                  <a:pt x="0" y="323"/>
                </a:lnTo>
                <a:lnTo>
                  <a:pt x="448" y="323"/>
                </a:lnTo>
                <a:lnTo>
                  <a:pt x="448" y="0"/>
                </a:lnTo>
              </a:path>
            </a:pathLst>
          </a:custGeom>
          <a:noFill/>
          <a:ln w="50800" cap="rnd">
            <a:solidFill>
              <a:schemeClr val="accent1"/>
            </a:solidFill>
            <a:round/>
            <a:headEnd type="triangle" w="med" len="med"/>
            <a:tailEnd/>
          </a:ln>
        </p:spPr>
        <p:txBody>
          <a:bodyPr>
            <a:prstTxWarp prst="textNoShape">
              <a:avLst/>
            </a:prstTxWarp>
          </a:bodyPr>
          <a:lstStyle/>
          <a:p>
            <a:endParaRPr lang="en-US"/>
          </a:p>
        </p:txBody>
      </p:sp>
      <p:sp>
        <p:nvSpPr>
          <p:cNvPr id="71707" name="Line 58"/>
          <p:cNvSpPr>
            <a:spLocks noChangeShapeType="1"/>
          </p:cNvSpPr>
          <p:nvPr/>
        </p:nvSpPr>
        <p:spPr bwMode="auto">
          <a:xfrm>
            <a:off x="4229100" y="2278063"/>
            <a:ext cx="10414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71708" name="Rectangle 59"/>
          <p:cNvSpPr>
            <a:spLocks noChangeArrowheads="1"/>
          </p:cNvSpPr>
          <p:nvPr/>
        </p:nvSpPr>
        <p:spPr bwMode="auto">
          <a:xfrm>
            <a:off x="5262563" y="2122488"/>
            <a:ext cx="1835150"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Instruction&lt;31:0&gt;</a:t>
            </a:r>
          </a:p>
        </p:txBody>
      </p:sp>
      <p:sp>
        <p:nvSpPr>
          <p:cNvPr id="71709" name="Line 60"/>
          <p:cNvSpPr>
            <a:spLocks noChangeShapeType="1"/>
          </p:cNvSpPr>
          <p:nvPr/>
        </p:nvSpPr>
        <p:spPr bwMode="auto">
          <a:xfrm>
            <a:off x="2400300" y="4725988"/>
            <a:ext cx="422275"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71710" name="Line 61"/>
          <p:cNvSpPr>
            <a:spLocks noChangeShapeType="1"/>
          </p:cNvSpPr>
          <p:nvPr/>
        </p:nvSpPr>
        <p:spPr bwMode="auto">
          <a:xfrm>
            <a:off x="2260600" y="4730750"/>
            <a:ext cx="101600" cy="0"/>
          </a:xfrm>
          <a:prstGeom prst="line">
            <a:avLst/>
          </a:prstGeom>
          <a:noFill/>
          <a:ln w="50800">
            <a:solidFill>
              <a:schemeClr val="accent1"/>
            </a:solidFill>
            <a:round/>
            <a:headEnd/>
            <a:tailEnd/>
          </a:ln>
        </p:spPr>
        <p:txBody>
          <a:bodyPr wrap="none" anchor="ctr">
            <a:prstTxWarp prst="textNoShape">
              <a:avLst/>
            </a:prstTxWarp>
          </a:bodyPr>
          <a:lstStyle/>
          <a:p>
            <a:endParaRPr lang="en-US"/>
          </a:p>
        </p:txBody>
      </p:sp>
      <p:sp>
        <p:nvSpPr>
          <p:cNvPr id="71711" name="Rectangle 62"/>
          <p:cNvSpPr>
            <a:spLocks noChangeArrowheads="1"/>
          </p:cNvSpPr>
          <p:nvPr/>
        </p:nvSpPr>
        <p:spPr bwMode="auto">
          <a:xfrm>
            <a:off x="2781300" y="4689475"/>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0</a:t>
            </a:r>
          </a:p>
        </p:txBody>
      </p:sp>
      <p:sp>
        <p:nvSpPr>
          <p:cNvPr id="71712" name="Rectangle 63"/>
          <p:cNvSpPr>
            <a:spLocks noChangeArrowheads="1"/>
          </p:cNvSpPr>
          <p:nvPr/>
        </p:nvSpPr>
        <p:spPr bwMode="auto">
          <a:xfrm>
            <a:off x="2749550" y="5548313"/>
            <a:ext cx="2952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1</a:t>
            </a:r>
          </a:p>
        </p:txBody>
      </p:sp>
      <p:sp>
        <p:nvSpPr>
          <p:cNvPr id="71713" name="Rectangle 64"/>
          <p:cNvSpPr>
            <a:spLocks noChangeArrowheads="1"/>
          </p:cNvSpPr>
          <p:nvPr/>
        </p:nvSpPr>
        <p:spPr bwMode="auto">
          <a:xfrm>
            <a:off x="1447800" y="2286000"/>
            <a:ext cx="1295400" cy="1066800"/>
          </a:xfrm>
          <a:prstGeom prst="rect">
            <a:avLst/>
          </a:prstGeom>
          <a:noFill/>
          <a:ln w="12700">
            <a:solidFill>
              <a:schemeClr val="tx1"/>
            </a:solidFill>
            <a:prstDash val="sysDot"/>
            <a:miter lim="800000"/>
            <a:headEnd/>
            <a:tailEnd/>
          </a:ln>
        </p:spPr>
        <p:txBody>
          <a:bodyPr wrap="none" anchor="ctr">
            <a:prstTxWarp prst="textNoShape">
              <a:avLst/>
            </a:prstTxWarp>
          </a:bodyPr>
          <a:lstStyle/>
          <a:p>
            <a:endParaRPr lang="en-US"/>
          </a:p>
        </p:txBody>
      </p:sp>
      <p:sp>
        <p:nvSpPr>
          <p:cNvPr id="71714" name="Rectangle 65"/>
          <p:cNvSpPr>
            <a:spLocks noChangeArrowheads="1"/>
          </p:cNvSpPr>
          <p:nvPr/>
        </p:nvSpPr>
        <p:spPr bwMode="auto">
          <a:xfrm>
            <a:off x="476250" y="2816225"/>
            <a:ext cx="650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Zero</a:t>
            </a:r>
            <a:endParaRPr lang="en-US" sz="1800" u="sng">
              <a:latin typeface="Times" charset="0"/>
            </a:endParaRPr>
          </a:p>
        </p:txBody>
      </p:sp>
      <p:sp>
        <p:nvSpPr>
          <p:cNvPr id="71715" name="Line 66"/>
          <p:cNvSpPr>
            <a:spLocks noChangeShapeType="1"/>
          </p:cNvSpPr>
          <p:nvPr/>
        </p:nvSpPr>
        <p:spPr bwMode="auto">
          <a:xfrm>
            <a:off x="1066800" y="3048000"/>
            <a:ext cx="685800" cy="0"/>
          </a:xfrm>
          <a:prstGeom prst="line">
            <a:avLst/>
          </a:prstGeom>
          <a:noFill/>
          <a:ln w="38100">
            <a:solidFill>
              <a:schemeClr val="accent2"/>
            </a:solidFill>
            <a:round/>
            <a:headEnd/>
            <a:tailEnd type="triangle" w="med" len="med"/>
          </a:ln>
        </p:spPr>
        <p:txBody>
          <a:bodyPr wrap="none" anchor="ctr">
            <a:prstTxWarp prst="textNoShape">
              <a:avLst/>
            </a:prstTxWarp>
          </a:bodyPr>
          <a:lstStyle/>
          <a:p>
            <a:endParaRPr lang="en-US"/>
          </a:p>
        </p:txBody>
      </p:sp>
      <p:sp>
        <p:nvSpPr>
          <p:cNvPr id="71716" name="Line 67"/>
          <p:cNvSpPr>
            <a:spLocks noChangeShapeType="1"/>
          </p:cNvSpPr>
          <p:nvPr/>
        </p:nvSpPr>
        <p:spPr bwMode="auto">
          <a:xfrm>
            <a:off x="1066800" y="2617788"/>
            <a:ext cx="685800" cy="0"/>
          </a:xfrm>
          <a:prstGeom prst="line">
            <a:avLst/>
          </a:prstGeom>
          <a:noFill/>
          <a:ln w="38100">
            <a:solidFill>
              <a:schemeClr val="accent2"/>
            </a:solidFill>
            <a:round/>
            <a:headEnd/>
            <a:tailEnd type="triangle" w="med" len="med"/>
          </a:ln>
        </p:spPr>
        <p:txBody>
          <a:bodyPr wrap="none" anchor="ctr">
            <a:prstTxWarp prst="textNoShape">
              <a:avLst/>
            </a:prstTxWarp>
          </a:bodyPr>
          <a:lstStyle/>
          <a:p>
            <a:endParaRPr lang="en-US"/>
          </a:p>
        </p:txBody>
      </p:sp>
      <p:sp>
        <p:nvSpPr>
          <p:cNvPr id="71717" name="Freeform 68"/>
          <p:cNvSpPr>
            <a:spLocks/>
          </p:cNvSpPr>
          <p:nvPr/>
        </p:nvSpPr>
        <p:spPr bwMode="auto">
          <a:xfrm>
            <a:off x="2576513" y="2819400"/>
            <a:ext cx="319087" cy="1828800"/>
          </a:xfrm>
          <a:custGeom>
            <a:avLst/>
            <a:gdLst>
              <a:gd name="T0" fmla="*/ 0 w 201"/>
              <a:gd name="T1" fmla="*/ 9525 h 1152"/>
              <a:gd name="T2" fmla="*/ 319087 w 201"/>
              <a:gd name="T3" fmla="*/ 0 h 1152"/>
              <a:gd name="T4" fmla="*/ 319087 w 201"/>
              <a:gd name="T5" fmla="*/ 1828800 h 1152"/>
              <a:gd name="T6" fmla="*/ 0 60000 65536"/>
              <a:gd name="T7" fmla="*/ 0 60000 65536"/>
              <a:gd name="T8" fmla="*/ 0 60000 65536"/>
              <a:gd name="T9" fmla="*/ 0 w 201"/>
              <a:gd name="T10" fmla="*/ 0 h 1152"/>
              <a:gd name="T11" fmla="*/ 201 w 201"/>
              <a:gd name="T12" fmla="*/ 1152 h 1152"/>
            </a:gdLst>
            <a:ahLst/>
            <a:cxnLst>
              <a:cxn ang="T6">
                <a:pos x="T0" y="T1"/>
              </a:cxn>
              <a:cxn ang="T7">
                <a:pos x="T2" y="T3"/>
              </a:cxn>
              <a:cxn ang="T8">
                <a:pos x="T4" y="T5"/>
              </a:cxn>
            </a:cxnLst>
            <a:rect l="T9" t="T10" r="T11" b="T12"/>
            <a:pathLst>
              <a:path w="201" h="1152">
                <a:moveTo>
                  <a:pt x="0" y="6"/>
                </a:moveTo>
                <a:lnTo>
                  <a:pt x="201" y="0"/>
                </a:lnTo>
                <a:lnTo>
                  <a:pt x="201" y="1152"/>
                </a:lnTo>
              </a:path>
            </a:pathLst>
          </a:custGeom>
          <a:noFill/>
          <a:ln w="57150" cap="rnd">
            <a:solidFill>
              <a:schemeClr val="accent2"/>
            </a:solidFill>
            <a:prstDash val="sysDot"/>
            <a:round/>
            <a:headEnd/>
            <a:tailEnd type="triangle" w="med" len="med"/>
          </a:ln>
        </p:spPr>
        <p:txBody>
          <a:bodyPr wrap="none" anchor="ctr">
            <a:prstTxWarp prst="textNoShape">
              <a:avLst/>
            </a:prstTxWarp>
          </a:bodyPr>
          <a:lstStyle/>
          <a:p>
            <a:endParaRPr lang="en-US"/>
          </a:p>
        </p:txBody>
      </p:sp>
      <p:sp>
        <p:nvSpPr>
          <p:cNvPr id="71718" name="Rectangle 69"/>
          <p:cNvSpPr>
            <a:spLocks noChangeArrowheads="1"/>
          </p:cNvSpPr>
          <p:nvPr/>
        </p:nvSpPr>
        <p:spPr bwMode="auto">
          <a:xfrm>
            <a:off x="2133600" y="3505200"/>
            <a:ext cx="1641475" cy="363538"/>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nPC_MUX_sel</a:t>
            </a:r>
            <a:endParaRPr lang="en-US" sz="1800" u="sng">
              <a:latin typeface="Times" charset="0"/>
            </a:endParaRPr>
          </a:p>
        </p:txBody>
      </p:sp>
      <p:sp>
        <p:nvSpPr>
          <p:cNvPr id="71719" name="Rectangle 70"/>
          <p:cNvSpPr>
            <a:spLocks noGrp="1" noChangeArrowheads="1"/>
          </p:cNvSpPr>
          <p:nvPr>
            <p:ph type="body" idx="1"/>
          </p:nvPr>
        </p:nvSpPr>
        <p:spPr>
          <a:xfrm>
            <a:off x="304800" y="1295400"/>
            <a:ext cx="8610600" cy="415925"/>
          </a:xfrm>
          <a:noFill/>
        </p:spPr>
        <p:txBody>
          <a:bodyPr/>
          <a:lstStyle/>
          <a:p>
            <a:r>
              <a:rPr lang="en-US"/>
              <a:t>New PC = { PC[31..28], target address, 00 }</a:t>
            </a:r>
          </a:p>
        </p:txBody>
      </p:sp>
      <p:grpSp>
        <p:nvGrpSpPr>
          <p:cNvPr id="71720" name="Group 71"/>
          <p:cNvGrpSpPr>
            <a:grpSpLocks/>
          </p:cNvGrpSpPr>
          <p:nvPr/>
        </p:nvGrpSpPr>
        <p:grpSpPr bwMode="auto">
          <a:xfrm>
            <a:off x="381000" y="685800"/>
            <a:ext cx="7578725" cy="590550"/>
            <a:chOff x="240" y="510"/>
            <a:chExt cx="4774" cy="372"/>
          </a:xfrm>
        </p:grpSpPr>
        <p:grpSp>
          <p:nvGrpSpPr>
            <p:cNvPr id="71724" name="Group 72"/>
            <p:cNvGrpSpPr>
              <a:grpSpLocks/>
            </p:cNvGrpSpPr>
            <p:nvPr/>
          </p:nvGrpSpPr>
          <p:grpSpPr bwMode="auto">
            <a:xfrm>
              <a:off x="737" y="672"/>
              <a:ext cx="3832" cy="210"/>
              <a:chOff x="868" y="3836"/>
              <a:chExt cx="3832" cy="210"/>
            </a:xfrm>
          </p:grpSpPr>
          <p:sp>
            <p:nvSpPr>
              <p:cNvPr id="71731" name="Rectangle 73"/>
              <p:cNvSpPr>
                <a:spLocks noChangeArrowheads="1"/>
              </p:cNvSpPr>
              <p:nvPr/>
            </p:nvSpPr>
            <p:spPr bwMode="auto">
              <a:xfrm>
                <a:off x="872" y="3848"/>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71732" name="Group 74"/>
              <p:cNvGrpSpPr>
                <a:grpSpLocks/>
              </p:cNvGrpSpPr>
              <p:nvPr/>
            </p:nvGrpSpPr>
            <p:grpSpPr bwMode="auto">
              <a:xfrm>
                <a:off x="868" y="3836"/>
                <a:ext cx="664" cy="210"/>
                <a:chOff x="868" y="3836"/>
                <a:chExt cx="664" cy="210"/>
              </a:xfrm>
            </p:grpSpPr>
            <p:sp>
              <p:nvSpPr>
                <p:cNvPr id="71735" name="Rectangle 75"/>
                <p:cNvSpPr>
                  <a:spLocks noChangeArrowheads="1"/>
                </p:cNvSpPr>
                <p:nvPr/>
              </p:nvSpPr>
              <p:spPr bwMode="auto">
                <a:xfrm>
                  <a:off x="868" y="3844"/>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71736" name="Rectangle 76"/>
                <p:cNvSpPr>
                  <a:spLocks noChangeArrowheads="1"/>
                </p:cNvSpPr>
                <p:nvPr/>
              </p:nvSpPr>
              <p:spPr bwMode="auto">
                <a:xfrm>
                  <a:off x="1061" y="3836"/>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sp>
            <p:nvSpPr>
              <p:cNvPr id="71733" name="Rectangle 77"/>
              <p:cNvSpPr>
                <a:spLocks noChangeArrowheads="1"/>
              </p:cNvSpPr>
              <p:nvPr/>
            </p:nvSpPr>
            <p:spPr bwMode="auto">
              <a:xfrm>
                <a:off x="1540" y="3844"/>
                <a:ext cx="316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71734" name="Rectangle 78"/>
              <p:cNvSpPr>
                <a:spLocks noChangeArrowheads="1"/>
              </p:cNvSpPr>
              <p:nvPr/>
            </p:nvSpPr>
            <p:spPr bwMode="auto">
              <a:xfrm>
                <a:off x="2542" y="3836"/>
                <a:ext cx="89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target address</a:t>
                </a:r>
              </a:p>
            </p:txBody>
          </p:sp>
        </p:grpSp>
        <p:sp>
          <p:nvSpPr>
            <p:cNvPr id="71725" name="Rectangle 79"/>
            <p:cNvSpPr>
              <a:spLocks noChangeArrowheads="1"/>
            </p:cNvSpPr>
            <p:nvPr/>
          </p:nvSpPr>
          <p:spPr bwMode="auto">
            <a:xfrm>
              <a:off x="4464" y="51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71726" name="Rectangle 80"/>
            <p:cNvSpPr>
              <a:spLocks noChangeArrowheads="1"/>
            </p:cNvSpPr>
            <p:nvPr/>
          </p:nvSpPr>
          <p:spPr bwMode="auto">
            <a:xfrm>
              <a:off x="1200"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71727" name="Rectangle 81"/>
            <p:cNvSpPr>
              <a:spLocks noChangeArrowheads="1"/>
            </p:cNvSpPr>
            <p:nvPr/>
          </p:nvSpPr>
          <p:spPr bwMode="auto">
            <a:xfrm>
              <a:off x="672"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sp>
          <p:nvSpPr>
            <p:cNvPr id="71728" name="Rectangle 82"/>
            <p:cNvSpPr>
              <a:spLocks noChangeArrowheads="1"/>
            </p:cNvSpPr>
            <p:nvPr/>
          </p:nvSpPr>
          <p:spPr bwMode="auto">
            <a:xfrm>
              <a:off x="240" y="672"/>
              <a:ext cx="45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J-type</a:t>
              </a:r>
            </a:p>
          </p:txBody>
        </p:sp>
        <p:sp>
          <p:nvSpPr>
            <p:cNvPr id="71729" name="Rectangle 83"/>
            <p:cNvSpPr>
              <a:spLocks noChangeArrowheads="1"/>
            </p:cNvSpPr>
            <p:nvPr/>
          </p:nvSpPr>
          <p:spPr bwMode="auto">
            <a:xfrm>
              <a:off x="4608" y="672"/>
              <a:ext cx="40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jump</a:t>
              </a:r>
            </a:p>
          </p:txBody>
        </p:sp>
        <p:sp>
          <p:nvSpPr>
            <p:cNvPr id="71730" name="Rectangle 84"/>
            <p:cNvSpPr>
              <a:spLocks noChangeArrowheads="1"/>
            </p:cNvSpPr>
            <p:nvPr/>
          </p:nvSpPr>
          <p:spPr bwMode="auto">
            <a:xfrm>
              <a:off x="1392"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25</a:t>
              </a:r>
            </a:p>
          </p:txBody>
        </p:sp>
      </p:grpSp>
      <p:sp>
        <p:nvSpPr>
          <p:cNvPr id="2697301" name="AutoShape 85"/>
          <p:cNvSpPr>
            <a:spLocks noChangeArrowheads="1"/>
          </p:cNvSpPr>
          <p:nvPr/>
        </p:nvSpPr>
        <p:spPr bwMode="auto">
          <a:xfrm>
            <a:off x="4165600" y="4062413"/>
            <a:ext cx="4645025" cy="1857375"/>
          </a:xfrm>
          <a:prstGeom prst="leftArrow">
            <a:avLst>
              <a:gd name="adj1" fmla="val 50000"/>
              <a:gd name="adj2" fmla="val 62521"/>
            </a:avLst>
          </a:prstGeom>
          <a:noFill/>
          <a:ln w="57150">
            <a:solidFill>
              <a:srgbClr val="800080"/>
            </a:solidFill>
            <a:miter lim="800000"/>
            <a:headEnd/>
            <a:tailEnd/>
          </a:ln>
        </p:spPr>
        <p:txBody>
          <a:bodyPr wrap="none" anchor="ctr">
            <a:prstTxWarp prst="textNoShape">
              <a:avLst/>
            </a:prstTxWarp>
            <a:spAutoFit/>
          </a:bodyPr>
          <a:lstStyle/>
          <a:p>
            <a:pPr algn="ctr"/>
            <a:r>
              <a:rPr lang="en-US" sz="2800" b="1">
                <a:solidFill>
                  <a:schemeClr val="tx1"/>
                </a:solidFill>
              </a:rPr>
              <a:t>How do we modify this</a:t>
            </a:r>
            <a:br>
              <a:rPr lang="en-US" sz="2800" b="1">
                <a:solidFill>
                  <a:schemeClr val="tx1"/>
                </a:solidFill>
              </a:rPr>
            </a:br>
            <a:r>
              <a:rPr lang="en-US" sz="2800" b="1">
                <a:solidFill>
                  <a:schemeClr val="tx1"/>
                </a:solidFill>
              </a:rPr>
              <a:t>to account for jumps?</a:t>
            </a:r>
            <a:endParaRPr lang="en-US" sz="2800">
              <a:solidFill>
                <a:schemeClr val="tx1"/>
              </a:solidFill>
            </a:endParaRPr>
          </a:p>
        </p:txBody>
      </p:sp>
      <p:sp>
        <p:nvSpPr>
          <p:cNvPr id="71722" name="Rectangle 86"/>
          <p:cNvSpPr>
            <a:spLocks noChangeArrowheads="1"/>
          </p:cNvSpPr>
          <p:nvPr/>
        </p:nvSpPr>
        <p:spPr bwMode="auto">
          <a:xfrm>
            <a:off x="250825" y="1828800"/>
            <a:ext cx="739775" cy="363538"/>
          </a:xfrm>
          <a:prstGeom prst="rect">
            <a:avLst/>
          </a:prstGeom>
          <a:noFill/>
          <a:ln w="12700">
            <a:noFill/>
            <a:miter lim="800000"/>
            <a:headEnd/>
            <a:tailEnd/>
          </a:ln>
        </p:spPr>
        <p:txBody>
          <a:bodyPr wrap="none" lIns="90488" tIns="44450" rIns="90488" bIns="44450">
            <a:prstTxWarp prst="textNoShape">
              <a:avLst/>
            </a:prstTxWarp>
            <a:spAutoFit/>
          </a:bodyPr>
          <a:lstStyle/>
          <a:p>
            <a:pPr algn="r"/>
            <a:r>
              <a:rPr lang="en-US" sz="1800" b="1">
                <a:solidFill>
                  <a:schemeClr val="accent2"/>
                </a:solidFill>
                <a:latin typeface="Times" charset="0"/>
              </a:rPr>
              <a:t>Jump</a:t>
            </a:r>
            <a:endParaRPr lang="en-US" sz="1800" u="sng">
              <a:latin typeface="Times" charset="0"/>
            </a:endParaRPr>
          </a:p>
        </p:txBody>
      </p:sp>
      <p:sp>
        <p:nvSpPr>
          <p:cNvPr id="71723" name="Line 87"/>
          <p:cNvSpPr>
            <a:spLocks noChangeShapeType="1"/>
          </p:cNvSpPr>
          <p:nvPr/>
        </p:nvSpPr>
        <p:spPr bwMode="auto">
          <a:xfrm>
            <a:off x="1066800" y="2057400"/>
            <a:ext cx="685800" cy="0"/>
          </a:xfrm>
          <a:prstGeom prst="line">
            <a:avLst/>
          </a:prstGeom>
          <a:noFill/>
          <a:ln w="38100">
            <a:solidFill>
              <a:schemeClr val="accent2"/>
            </a:solidFill>
            <a:round/>
            <a:headEnd/>
            <a:tailEnd type="triangle" w="med" len="med"/>
          </a:ln>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697301"/>
                                        </p:tgtEl>
                                        <p:attrNameLst>
                                          <p:attrName>style.visibility</p:attrName>
                                        </p:attrNameLst>
                                      </p:cBhvr>
                                      <p:to>
                                        <p:strVal val="visible"/>
                                      </p:to>
                                    </p:set>
                                    <p:animEffect transition="in" filter="wipe(right)">
                                      <p:cBhvr>
                                        <p:cTn id="7" dur="500"/>
                                        <p:tgtEl>
                                          <p:spTgt spid="2697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730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312738" y="152400"/>
            <a:ext cx="8210550" cy="474663"/>
          </a:xfrm>
          <a:noFill/>
        </p:spPr>
        <p:txBody>
          <a:bodyPr/>
          <a:lstStyle/>
          <a:p>
            <a:r>
              <a:rPr lang="en-US"/>
              <a:t>Instruction Fetch Unit at the End of  Jump</a:t>
            </a:r>
          </a:p>
        </p:txBody>
      </p:sp>
      <p:grpSp>
        <p:nvGrpSpPr>
          <p:cNvPr id="73731" name="Group 3"/>
          <p:cNvGrpSpPr>
            <a:grpSpLocks/>
          </p:cNvGrpSpPr>
          <p:nvPr/>
        </p:nvGrpSpPr>
        <p:grpSpPr bwMode="auto">
          <a:xfrm>
            <a:off x="4752975" y="1762125"/>
            <a:ext cx="1101725" cy="1038225"/>
            <a:chOff x="2474" y="1011"/>
            <a:chExt cx="694" cy="671"/>
          </a:xfrm>
        </p:grpSpPr>
        <p:sp>
          <p:nvSpPr>
            <p:cNvPr id="73837" name="Rectangle 4"/>
            <p:cNvSpPr>
              <a:spLocks noChangeArrowheads="1"/>
            </p:cNvSpPr>
            <p:nvPr/>
          </p:nvSpPr>
          <p:spPr bwMode="auto">
            <a:xfrm>
              <a:off x="2474" y="1011"/>
              <a:ext cx="694" cy="63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73838" name="Rectangle 5"/>
            <p:cNvSpPr>
              <a:spLocks noChangeArrowheads="1"/>
            </p:cNvSpPr>
            <p:nvPr/>
          </p:nvSpPr>
          <p:spPr bwMode="auto">
            <a:xfrm>
              <a:off x="2779" y="1467"/>
              <a:ext cx="313" cy="21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73839" name="Rectangle 6"/>
            <p:cNvSpPr>
              <a:spLocks noChangeArrowheads="1"/>
            </p:cNvSpPr>
            <p:nvPr/>
          </p:nvSpPr>
          <p:spPr bwMode="auto">
            <a:xfrm>
              <a:off x="2518" y="1108"/>
              <a:ext cx="583" cy="374"/>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600" b="1">
                  <a:solidFill>
                    <a:schemeClr val="tx1"/>
                  </a:solidFill>
                  <a:latin typeface="Times" charset="0"/>
                </a:rPr>
                <a:t>Inst</a:t>
              </a:r>
            </a:p>
            <a:p>
              <a:pPr algn="ctr"/>
              <a:r>
                <a:rPr lang="en-US" sz="1600" b="1">
                  <a:solidFill>
                    <a:schemeClr val="tx1"/>
                  </a:solidFill>
                  <a:latin typeface="Times" charset="0"/>
                </a:rPr>
                <a:t>Memory</a:t>
              </a:r>
            </a:p>
          </p:txBody>
        </p:sp>
      </p:grpSp>
      <p:sp>
        <p:nvSpPr>
          <p:cNvPr id="73732" name="Line 7"/>
          <p:cNvSpPr>
            <a:spLocks noChangeShapeType="1"/>
          </p:cNvSpPr>
          <p:nvPr/>
        </p:nvSpPr>
        <p:spPr bwMode="auto">
          <a:xfrm>
            <a:off x="1412875" y="5119688"/>
            <a:ext cx="398463" cy="0"/>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US"/>
          </a:p>
        </p:txBody>
      </p:sp>
      <p:grpSp>
        <p:nvGrpSpPr>
          <p:cNvPr id="73733" name="Group 8"/>
          <p:cNvGrpSpPr>
            <a:grpSpLocks/>
          </p:cNvGrpSpPr>
          <p:nvPr/>
        </p:nvGrpSpPr>
        <p:grpSpPr bwMode="auto">
          <a:xfrm>
            <a:off x="1836738" y="4143375"/>
            <a:ext cx="466725" cy="1128713"/>
            <a:chOff x="1669" y="2549"/>
            <a:chExt cx="294" cy="729"/>
          </a:xfrm>
        </p:grpSpPr>
        <p:grpSp>
          <p:nvGrpSpPr>
            <p:cNvPr id="73827" name="Group 9"/>
            <p:cNvGrpSpPr>
              <a:grpSpLocks/>
            </p:cNvGrpSpPr>
            <p:nvPr/>
          </p:nvGrpSpPr>
          <p:grpSpPr bwMode="auto">
            <a:xfrm>
              <a:off x="1669" y="2549"/>
              <a:ext cx="242" cy="729"/>
              <a:chOff x="1669" y="2549"/>
              <a:chExt cx="242" cy="729"/>
            </a:xfrm>
          </p:grpSpPr>
          <p:sp>
            <p:nvSpPr>
              <p:cNvPr id="73829" name="Line 10"/>
              <p:cNvSpPr>
                <a:spLocks noChangeShapeType="1"/>
              </p:cNvSpPr>
              <p:nvPr/>
            </p:nvSpPr>
            <p:spPr bwMode="auto">
              <a:xfrm>
                <a:off x="1669" y="2549"/>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30" name="Line 11"/>
              <p:cNvSpPr>
                <a:spLocks noChangeShapeType="1"/>
              </p:cNvSpPr>
              <p:nvPr/>
            </p:nvSpPr>
            <p:spPr bwMode="auto">
              <a:xfrm>
                <a:off x="1677" y="2549"/>
                <a:ext cx="226"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31" name="Line 12"/>
              <p:cNvSpPr>
                <a:spLocks noChangeShapeType="1"/>
              </p:cNvSpPr>
              <p:nvPr/>
            </p:nvSpPr>
            <p:spPr bwMode="auto">
              <a:xfrm>
                <a:off x="1677" y="2731"/>
                <a:ext cx="105" cy="7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32" name="Line 13"/>
              <p:cNvSpPr>
                <a:spLocks noChangeShapeType="1"/>
              </p:cNvSpPr>
              <p:nvPr/>
            </p:nvSpPr>
            <p:spPr bwMode="auto">
              <a:xfrm>
                <a:off x="1790" y="2823"/>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33" name="Line 14"/>
              <p:cNvSpPr>
                <a:spLocks noChangeShapeType="1"/>
              </p:cNvSpPr>
              <p:nvPr/>
            </p:nvSpPr>
            <p:spPr bwMode="auto">
              <a:xfrm>
                <a:off x="1911" y="2731"/>
                <a:ext cx="0" cy="349"/>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34" name="Line 15"/>
              <p:cNvSpPr>
                <a:spLocks noChangeShapeType="1"/>
              </p:cNvSpPr>
              <p:nvPr/>
            </p:nvSpPr>
            <p:spPr bwMode="auto">
              <a:xfrm flipV="1">
                <a:off x="1677" y="2989"/>
                <a:ext cx="105" cy="107"/>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35" name="Line 16"/>
              <p:cNvSpPr>
                <a:spLocks noChangeShapeType="1"/>
              </p:cNvSpPr>
              <p:nvPr/>
            </p:nvSpPr>
            <p:spPr bwMode="auto">
              <a:xfrm>
                <a:off x="1669" y="3096"/>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36" name="Line 17"/>
              <p:cNvSpPr>
                <a:spLocks noChangeShapeType="1"/>
              </p:cNvSpPr>
              <p:nvPr/>
            </p:nvSpPr>
            <p:spPr bwMode="auto">
              <a:xfrm flipV="1">
                <a:off x="1677" y="3080"/>
                <a:ext cx="226" cy="198"/>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73828" name="Rectangle 18"/>
            <p:cNvSpPr>
              <a:spLocks noChangeArrowheads="1"/>
            </p:cNvSpPr>
            <p:nvPr/>
          </p:nvSpPr>
          <p:spPr bwMode="auto">
            <a:xfrm rot="5400000">
              <a:off x="1589" y="2829"/>
              <a:ext cx="519"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grpSp>
      <p:grpSp>
        <p:nvGrpSpPr>
          <p:cNvPr id="73734" name="Group 19"/>
          <p:cNvGrpSpPr>
            <a:grpSpLocks/>
          </p:cNvGrpSpPr>
          <p:nvPr/>
        </p:nvGrpSpPr>
        <p:grpSpPr bwMode="auto">
          <a:xfrm>
            <a:off x="2151063" y="5345113"/>
            <a:ext cx="468312" cy="1128712"/>
            <a:chOff x="1867" y="3325"/>
            <a:chExt cx="295" cy="729"/>
          </a:xfrm>
        </p:grpSpPr>
        <p:grpSp>
          <p:nvGrpSpPr>
            <p:cNvPr id="73817" name="Group 20"/>
            <p:cNvGrpSpPr>
              <a:grpSpLocks/>
            </p:cNvGrpSpPr>
            <p:nvPr/>
          </p:nvGrpSpPr>
          <p:grpSpPr bwMode="auto">
            <a:xfrm>
              <a:off x="1867" y="3325"/>
              <a:ext cx="242" cy="729"/>
              <a:chOff x="1867" y="3325"/>
              <a:chExt cx="242" cy="729"/>
            </a:xfrm>
          </p:grpSpPr>
          <p:sp>
            <p:nvSpPr>
              <p:cNvPr id="73819" name="Line 21"/>
              <p:cNvSpPr>
                <a:spLocks noChangeShapeType="1"/>
              </p:cNvSpPr>
              <p:nvPr/>
            </p:nvSpPr>
            <p:spPr bwMode="auto">
              <a:xfrm>
                <a:off x="1867" y="3325"/>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20" name="Line 22"/>
              <p:cNvSpPr>
                <a:spLocks noChangeShapeType="1"/>
              </p:cNvSpPr>
              <p:nvPr/>
            </p:nvSpPr>
            <p:spPr bwMode="auto">
              <a:xfrm>
                <a:off x="1875" y="3325"/>
                <a:ext cx="226"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21" name="Line 23"/>
              <p:cNvSpPr>
                <a:spLocks noChangeShapeType="1"/>
              </p:cNvSpPr>
              <p:nvPr/>
            </p:nvSpPr>
            <p:spPr bwMode="auto">
              <a:xfrm>
                <a:off x="1875" y="3507"/>
                <a:ext cx="105" cy="7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22" name="Line 24"/>
              <p:cNvSpPr>
                <a:spLocks noChangeShapeType="1"/>
              </p:cNvSpPr>
              <p:nvPr/>
            </p:nvSpPr>
            <p:spPr bwMode="auto">
              <a:xfrm>
                <a:off x="1988" y="3599"/>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23" name="Line 25"/>
              <p:cNvSpPr>
                <a:spLocks noChangeShapeType="1"/>
              </p:cNvSpPr>
              <p:nvPr/>
            </p:nvSpPr>
            <p:spPr bwMode="auto">
              <a:xfrm>
                <a:off x="2109" y="3507"/>
                <a:ext cx="0" cy="349"/>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24" name="Line 26"/>
              <p:cNvSpPr>
                <a:spLocks noChangeShapeType="1"/>
              </p:cNvSpPr>
              <p:nvPr/>
            </p:nvSpPr>
            <p:spPr bwMode="auto">
              <a:xfrm flipV="1">
                <a:off x="1875" y="3765"/>
                <a:ext cx="105" cy="107"/>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25" name="Line 27"/>
              <p:cNvSpPr>
                <a:spLocks noChangeShapeType="1"/>
              </p:cNvSpPr>
              <p:nvPr/>
            </p:nvSpPr>
            <p:spPr bwMode="auto">
              <a:xfrm>
                <a:off x="1867" y="3872"/>
                <a:ext cx="0" cy="16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26" name="Line 28"/>
              <p:cNvSpPr>
                <a:spLocks noChangeShapeType="1"/>
              </p:cNvSpPr>
              <p:nvPr/>
            </p:nvSpPr>
            <p:spPr bwMode="auto">
              <a:xfrm flipV="1">
                <a:off x="1875" y="3856"/>
                <a:ext cx="226" cy="198"/>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73818" name="Rectangle 29"/>
            <p:cNvSpPr>
              <a:spLocks noChangeArrowheads="1"/>
            </p:cNvSpPr>
            <p:nvPr/>
          </p:nvSpPr>
          <p:spPr bwMode="auto">
            <a:xfrm rot="5400000">
              <a:off x="1788" y="3605"/>
              <a:ext cx="519"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grpSp>
      <p:sp>
        <p:nvSpPr>
          <p:cNvPr id="73735" name="Rectangle 30"/>
          <p:cNvSpPr>
            <a:spLocks noChangeArrowheads="1"/>
          </p:cNvSpPr>
          <p:nvPr/>
        </p:nvSpPr>
        <p:spPr bwMode="auto">
          <a:xfrm>
            <a:off x="5149850" y="4156075"/>
            <a:ext cx="230188" cy="1163638"/>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73736" name="Oval 31"/>
          <p:cNvSpPr>
            <a:spLocks noChangeArrowheads="1"/>
          </p:cNvSpPr>
          <p:nvPr/>
        </p:nvSpPr>
        <p:spPr bwMode="auto">
          <a:xfrm>
            <a:off x="5213350" y="5345113"/>
            <a:ext cx="103188" cy="123825"/>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73737" name="Line 32"/>
          <p:cNvSpPr>
            <a:spLocks noChangeShapeType="1"/>
          </p:cNvSpPr>
          <p:nvPr/>
        </p:nvSpPr>
        <p:spPr bwMode="auto">
          <a:xfrm flipH="1">
            <a:off x="5249863" y="5494338"/>
            <a:ext cx="28575" cy="173037"/>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738" name="Rectangle 33"/>
          <p:cNvSpPr>
            <a:spLocks noChangeArrowheads="1"/>
          </p:cNvSpPr>
          <p:nvPr/>
        </p:nvSpPr>
        <p:spPr bwMode="auto">
          <a:xfrm rot="5400000">
            <a:off x="5009356" y="4664869"/>
            <a:ext cx="4857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PC</a:t>
            </a:r>
          </a:p>
        </p:txBody>
      </p:sp>
      <p:sp>
        <p:nvSpPr>
          <p:cNvPr id="73739" name="Rectangle 34"/>
          <p:cNvSpPr>
            <a:spLocks noChangeArrowheads="1"/>
          </p:cNvSpPr>
          <p:nvPr/>
        </p:nvSpPr>
        <p:spPr bwMode="auto">
          <a:xfrm>
            <a:off x="4816475" y="5364163"/>
            <a:ext cx="5111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Clk</a:t>
            </a:r>
          </a:p>
        </p:txBody>
      </p:sp>
      <p:sp>
        <p:nvSpPr>
          <p:cNvPr id="73740" name="Rectangle 35"/>
          <p:cNvSpPr>
            <a:spLocks noChangeArrowheads="1"/>
          </p:cNvSpPr>
          <p:nvPr/>
        </p:nvSpPr>
        <p:spPr bwMode="auto">
          <a:xfrm rot="-5400000">
            <a:off x="5087144" y="4114007"/>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00</a:t>
            </a:r>
          </a:p>
        </p:txBody>
      </p:sp>
      <p:sp>
        <p:nvSpPr>
          <p:cNvPr id="73741" name="Rectangle 36"/>
          <p:cNvSpPr>
            <a:spLocks noChangeArrowheads="1"/>
          </p:cNvSpPr>
          <p:nvPr/>
        </p:nvSpPr>
        <p:spPr bwMode="auto">
          <a:xfrm>
            <a:off x="5154613" y="4156075"/>
            <a:ext cx="222250" cy="266700"/>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grpSp>
        <p:nvGrpSpPr>
          <p:cNvPr id="73742" name="Group 37"/>
          <p:cNvGrpSpPr>
            <a:grpSpLocks/>
          </p:cNvGrpSpPr>
          <p:nvPr/>
        </p:nvGrpSpPr>
        <p:grpSpPr bwMode="auto">
          <a:xfrm>
            <a:off x="2719388" y="4602163"/>
            <a:ext cx="363537" cy="1416050"/>
            <a:chOff x="2225" y="2845"/>
            <a:chExt cx="229" cy="915"/>
          </a:xfrm>
        </p:grpSpPr>
        <p:grpSp>
          <p:nvGrpSpPr>
            <p:cNvPr id="73809" name="Group 38"/>
            <p:cNvGrpSpPr>
              <a:grpSpLocks/>
            </p:cNvGrpSpPr>
            <p:nvPr/>
          </p:nvGrpSpPr>
          <p:grpSpPr bwMode="auto">
            <a:xfrm>
              <a:off x="2264" y="2845"/>
              <a:ext cx="161" cy="915"/>
              <a:chOff x="2264" y="2845"/>
              <a:chExt cx="161" cy="915"/>
            </a:xfrm>
          </p:grpSpPr>
          <p:sp>
            <p:nvSpPr>
              <p:cNvPr id="73813" name="Line 39"/>
              <p:cNvSpPr>
                <a:spLocks noChangeShapeType="1"/>
              </p:cNvSpPr>
              <p:nvPr/>
            </p:nvSpPr>
            <p:spPr bwMode="auto">
              <a:xfrm>
                <a:off x="2264" y="2845"/>
                <a:ext cx="0" cy="899"/>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14" name="Line 40"/>
              <p:cNvSpPr>
                <a:spLocks noChangeShapeType="1"/>
              </p:cNvSpPr>
              <p:nvPr/>
            </p:nvSpPr>
            <p:spPr bwMode="auto">
              <a:xfrm>
                <a:off x="2272" y="2845"/>
                <a:ext cx="145" cy="10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15" name="Line 41"/>
              <p:cNvSpPr>
                <a:spLocks noChangeShapeType="1"/>
              </p:cNvSpPr>
              <p:nvPr/>
            </p:nvSpPr>
            <p:spPr bwMode="auto">
              <a:xfrm flipV="1">
                <a:off x="2272" y="3622"/>
                <a:ext cx="145" cy="13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816" name="Line 42"/>
              <p:cNvSpPr>
                <a:spLocks noChangeShapeType="1"/>
              </p:cNvSpPr>
              <p:nvPr/>
            </p:nvSpPr>
            <p:spPr bwMode="auto">
              <a:xfrm>
                <a:off x="2425" y="2967"/>
                <a:ext cx="0" cy="655"/>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73810" name="Rectangle 43"/>
            <p:cNvSpPr>
              <a:spLocks noChangeArrowheads="1"/>
            </p:cNvSpPr>
            <p:nvPr/>
          </p:nvSpPr>
          <p:spPr bwMode="auto">
            <a:xfrm rot="5400000">
              <a:off x="2134" y="3204"/>
              <a:ext cx="41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73811" name="Rectangle 44"/>
            <p:cNvSpPr>
              <a:spLocks noChangeArrowheads="1"/>
            </p:cNvSpPr>
            <p:nvPr/>
          </p:nvSpPr>
          <p:spPr bwMode="auto">
            <a:xfrm>
              <a:off x="2256" y="2932"/>
              <a:ext cx="151" cy="233"/>
            </a:xfrm>
            <a:prstGeom prst="rect">
              <a:avLst/>
            </a:prstGeom>
            <a:noFill/>
            <a:ln w="12700">
              <a:noFill/>
              <a:miter lim="800000"/>
              <a:headEnd/>
              <a:tailEnd/>
            </a:ln>
          </p:spPr>
          <p:txBody>
            <a:bodyPr wrap="none" anchor="ctr">
              <a:prstTxWarp prst="textNoShape">
                <a:avLst/>
              </a:prstTxWarp>
            </a:bodyPr>
            <a:lstStyle/>
            <a:p>
              <a:endParaRPr lang="en-US"/>
            </a:p>
          </p:txBody>
        </p:sp>
        <p:sp>
          <p:nvSpPr>
            <p:cNvPr id="73812" name="Rectangle 45"/>
            <p:cNvSpPr>
              <a:spLocks noChangeArrowheads="1"/>
            </p:cNvSpPr>
            <p:nvPr/>
          </p:nvSpPr>
          <p:spPr bwMode="auto">
            <a:xfrm>
              <a:off x="2256" y="3447"/>
              <a:ext cx="151" cy="233"/>
            </a:xfrm>
            <a:prstGeom prst="rect">
              <a:avLst/>
            </a:prstGeom>
            <a:noFill/>
            <a:ln w="12700">
              <a:noFill/>
              <a:miter lim="800000"/>
              <a:headEnd/>
              <a:tailEnd/>
            </a:ln>
          </p:spPr>
          <p:txBody>
            <a:bodyPr wrap="none" anchor="ctr">
              <a:prstTxWarp prst="textNoShape">
                <a:avLst/>
              </a:prstTxWarp>
            </a:bodyPr>
            <a:lstStyle/>
            <a:p>
              <a:endParaRPr lang="en-US"/>
            </a:p>
          </p:txBody>
        </p:sp>
      </p:grpSp>
      <p:sp>
        <p:nvSpPr>
          <p:cNvPr id="73743" name="Line 46"/>
          <p:cNvSpPr>
            <a:spLocks noChangeShapeType="1"/>
          </p:cNvSpPr>
          <p:nvPr/>
        </p:nvSpPr>
        <p:spPr bwMode="auto">
          <a:xfrm>
            <a:off x="2547938" y="5886450"/>
            <a:ext cx="274637" cy="0"/>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US"/>
          </a:p>
        </p:txBody>
      </p:sp>
      <p:sp>
        <p:nvSpPr>
          <p:cNvPr id="73744" name="Rectangle 47"/>
          <p:cNvSpPr>
            <a:spLocks noChangeArrowheads="1"/>
          </p:cNvSpPr>
          <p:nvPr/>
        </p:nvSpPr>
        <p:spPr bwMode="auto">
          <a:xfrm>
            <a:off x="1314450" y="4079875"/>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4</a:t>
            </a:r>
          </a:p>
        </p:txBody>
      </p:sp>
      <p:sp>
        <p:nvSpPr>
          <p:cNvPr id="73745" name="Line 48"/>
          <p:cNvSpPr>
            <a:spLocks noChangeShapeType="1"/>
          </p:cNvSpPr>
          <p:nvPr/>
        </p:nvSpPr>
        <p:spPr bwMode="auto">
          <a:xfrm>
            <a:off x="1539875" y="4276725"/>
            <a:ext cx="27305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73746" name="Rectangle 49"/>
          <p:cNvSpPr>
            <a:spLocks noChangeArrowheads="1"/>
          </p:cNvSpPr>
          <p:nvPr/>
        </p:nvSpPr>
        <p:spPr bwMode="auto">
          <a:xfrm>
            <a:off x="225425" y="2389188"/>
            <a:ext cx="9810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nPC_sel</a:t>
            </a:r>
            <a:endParaRPr lang="en-US" sz="1800" u="sng">
              <a:latin typeface="Times" charset="0"/>
            </a:endParaRPr>
          </a:p>
        </p:txBody>
      </p:sp>
      <p:sp>
        <p:nvSpPr>
          <p:cNvPr id="73747" name="Rectangle 50"/>
          <p:cNvSpPr>
            <a:spLocks noChangeArrowheads="1"/>
          </p:cNvSpPr>
          <p:nvPr/>
        </p:nvSpPr>
        <p:spPr bwMode="auto">
          <a:xfrm>
            <a:off x="1538288" y="5945188"/>
            <a:ext cx="295275" cy="79216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73748" name="Line 51"/>
          <p:cNvSpPr>
            <a:spLocks noChangeShapeType="1"/>
          </p:cNvSpPr>
          <p:nvPr/>
        </p:nvSpPr>
        <p:spPr bwMode="auto">
          <a:xfrm flipV="1">
            <a:off x="1193800" y="6273800"/>
            <a:ext cx="344488" cy="42863"/>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US"/>
          </a:p>
        </p:txBody>
      </p:sp>
      <p:sp>
        <p:nvSpPr>
          <p:cNvPr id="73749" name="Line 52"/>
          <p:cNvSpPr>
            <a:spLocks noChangeShapeType="1"/>
          </p:cNvSpPr>
          <p:nvPr/>
        </p:nvSpPr>
        <p:spPr bwMode="auto">
          <a:xfrm>
            <a:off x="1841500" y="6313488"/>
            <a:ext cx="295275" cy="19050"/>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US"/>
          </a:p>
        </p:txBody>
      </p:sp>
      <p:sp>
        <p:nvSpPr>
          <p:cNvPr id="73750" name="Freeform 53"/>
          <p:cNvSpPr>
            <a:spLocks/>
          </p:cNvSpPr>
          <p:nvPr/>
        </p:nvSpPr>
        <p:spPr bwMode="auto">
          <a:xfrm>
            <a:off x="5410200" y="2711450"/>
            <a:ext cx="152400" cy="2165350"/>
          </a:xfrm>
          <a:custGeom>
            <a:avLst/>
            <a:gdLst>
              <a:gd name="T0" fmla="*/ 0 w 89"/>
              <a:gd name="T1" fmla="*/ 2163956 h 1553"/>
              <a:gd name="T2" fmla="*/ 150688 w 89"/>
              <a:gd name="T3" fmla="*/ 2163956 h 1553"/>
              <a:gd name="T4" fmla="*/ 150688 w 89"/>
              <a:gd name="T5" fmla="*/ 0 h 1553"/>
              <a:gd name="T6" fmla="*/ 0 60000 65536"/>
              <a:gd name="T7" fmla="*/ 0 60000 65536"/>
              <a:gd name="T8" fmla="*/ 0 60000 65536"/>
              <a:gd name="T9" fmla="*/ 0 w 89"/>
              <a:gd name="T10" fmla="*/ 0 h 1553"/>
              <a:gd name="T11" fmla="*/ 89 w 89"/>
              <a:gd name="T12" fmla="*/ 1553 h 1553"/>
            </a:gdLst>
            <a:ahLst/>
            <a:cxnLst>
              <a:cxn ang="T6">
                <a:pos x="T0" y="T1"/>
              </a:cxn>
              <a:cxn ang="T7">
                <a:pos x="T2" y="T3"/>
              </a:cxn>
              <a:cxn ang="T8">
                <a:pos x="T4" y="T5"/>
              </a:cxn>
            </a:cxnLst>
            <a:rect l="T9" t="T10" r="T11" b="T12"/>
            <a:pathLst>
              <a:path w="89" h="1553">
                <a:moveTo>
                  <a:pt x="0" y="1552"/>
                </a:moveTo>
                <a:lnTo>
                  <a:pt x="88" y="1552"/>
                </a:lnTo>
                <a:lnTo>
                  <a:pt x="88" y="0"/>
                </a:lnTo>
              </a:path>
            </a:pathLst>
          </a:custGeom>
          <a:noFill/>
          <a:ln w="50800" cap="rnd">
            <a:solidFill>
              <a:schemeClr val="accent1"/>
            </a:solidFill>
            <a:round/>
            <a:headEnd/>
            <a:tailEnd type="triangle" w="med" len="med"/>
          </a:ln>
        </p:spPr>
        <p:txBody>
          <a:bodyPr>
            <a:prstTxWarp prst="textNoShape">
              <a:avLst/>
            </a:prstTxWarp>
          </a:bodyPr>
          <a:lstStyle/>
          <a:p>
            <a:endParaRPr lang="en-US"/>
          </a:p>
        </p:txBody>
      </p:sp>
      <p:sp>
        <p:nvSpPr>
          <p:cNvPr id="73751" name="Freeform 54"/>
          <p:cNvSpPr>
            <a:spLocks/>
          </p:cNvSpPr>
          <p:nvPr/>
        </p:nvSpPr>
        <p:spPr bwMode="auto">
          <a:xfrm>
            <a:off x="1066800" y="3810000"/>
            <a:ext cx="4495800" cy="1317625"/>
          </a:xfrm>
          <a:custGeom>
            <a:avLst/>
            <a:gdLst>
              <a:gd name="T0" fmla="*/ 4492964 w 1585"/>
              <a:gd name="T1" fmla="*/ 0 h 673"/>
              <a:gd name="T2" fmla="*/ 0 w 1585"/>
              <a:gd name="T3" fmla="*/ 0 h 673"/>
              <a:gd name="T4" fmla="*/ 0 w 1585"/>
              <a:gd name="T5" fmla="*/ 1315667 h 673"/>
              <a:gd name="T6" fmla="*/ 629696 w 1585"/>
              <a:gd name="T7" fmla="*/ 1315667 h 673"/>
              <a:gd name="T8" fmla="*/ 0 60000 65536"/>
              <a:gd name="T9" fmla="*/ 0 60000 65536"/>
              <a:gd name="T10" fmla="*/ 0 60000 65536"/>
              <a:gd name="T11" fmla="*/ 0 60000 65536"/>
              <a:gd name="T12" fmla="*/ 0 w 1585"/>
              <a:gd name="T13" fmla="*/ 0 h 673"/>
              <a:gd name="T14" fmla="*/ 1585 w 1585"/>
              <a:gd name="T15" fmla="*/ 673 h 673"/>
            </a:gdLst>
            <a:ahLst/>
            <a:cxnLst>
              <a:cxn ang="T8">
                <a:pos x="T0" y="T1"/>
              </a:cxn>
              <a:cxn ang="T9">
                <a:pos x="T2" y="T3"/>
              </a:cxn>
              <a:cxn ang="T10">
                <a:pos x="T4" y="T5"/>
              </a:cxn>
              <a:cxn ang="T11">
                <a:pos x="T6" y="T7"/>
              </a:cxn>
            </a:cxnLst>
            <a:rect l="T12" t="T13" r="T14" b="T15"/>
            <a:pathLst>
              <a:path w="1585" h="673">
                <a:moveTo>
                  <a:pt x="1584" y="0"/>
                </a:moveTo>
                <a:lnTo>
                  <a:pt x="0" y="0"/>
                </a:lnTo>
                <a:lnTo>
                  <a:pt x="0" y="672"/>
                </a:lnTo>
                <a:lnTo>
                  <a:pt x="222" y="672"/>
                </a:lnTo>
              </a:path>
            </a:pathLst>
          </a:custGeom>
          <a:noFill/>
          <a:ln w="28575" cap="rnd">
            <a:solidFill>
              <a:schemeClr val="tx1"/>
            </a:solidFill>
            <a:round/>
            <a:headEnd/>
            <a:tailEnd/>
          </a:ln>
        </p:spPr>
        <p:txBody>
          <a:bodyPr>
            <a:prstTxWarp prst="textNoShape">
              <a:avLst/>
            </a:prstTxWarp>
          </a:bodyPr>
          <a:lstStyle/>
          <a:p>
            <a:endParaRPr lang="en-US"/>
          </a:p>
        </p:txBody>
      </p:sp>
      <p:sp>
        <p:nvSpPr>
          <p:cNvPr id="73752" name="Line 55"/>
          <p:cNvSpPr>
            <a:spLocks noChangeShapeType="1"/>
          </p:cNvSpPr>
          <p:nvPr/>
        </p:nvSpPr>
        <p:spPr bwMode="auto">
          <a:xfrm>
            <a:off x="4724400" y="4800600"/>
            <a:ext cx="433388" cy="4763"/>
          </a:xfrm>
          <a:prstGeom prst="line">
            <a:avLst/>
          </a:prstGeom>
          <a:noFill/>
          <a:ln w="50800">
            <a:solidFill>
              <a:schemeClr val="accent1"/>
            </a:solidFill>
            <a:round/>
            <a:headEnd/>
            <a:tailEnd type="triangle" w="med" len="med"/>
          </a:ln>
        </p:spPr>
        <p:txBody>
          <a:bodyPr wrap="none" anchor="ctr">
            <a:prstTxWarp prst="textNoShape">
              <a:avLst/>
            </a:prstTxWarp>
          </a:bodyPr>
          <a:lstStyle/>
          <a:p>
            <a:endParaRPr lang="en-US"/>
          </a:p>
        </p:txBody>
      </p:sp>
      <p:sp>
        <p:nvSpPr>
          <p:cNvPr id="73753" name="Rectangle 56"/>
          <p:cNvSpPr>
            <a:spLocks noChangeArrowheads="1"/>
          </p:cNvSpPr>
          <p:nvPr/>
        </p:nvSpPr>
        <p:spPr bwMode="auto">
          <a:xfrm rot="-5400000">
            <a:off x="654844" y="6077744"/>
            <a:ext cx="8286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imm16</a:t>
            </a:r>
          </a:p>
        </p:txBody>
      </p:sp>
      <p:sp>
        <p:nvSpPr>
          <p:cNvPr id="73754" name="Freeform 57"/>
          <p:cNvSpPr>
            <a:spLocks/>
          </p:cNvSpPr>
          <p:nvPr/>
        </p:nvSpPr>
        <p:spPr bwMode="auto">
          <a:xfrm>
            <a:off x="1676400" y="4762500"/>
            <a:ext cx="711200" cy="703263"/>
          </a:xfrm>
          <a:custGeom>
            <a:avLst/>
            <a:gdLst>
              <a:gd name="T0" fmla="*/ 492125 w 448"/>
              <a:gd name="T1" fmla="*/ 703263 h 443"/>
              <a:gd name="T2" fmla="*/ 0 w 448"/>
              <a:gd name="T3" fmla="*/ 693738 h 443"/>
              <a:gd name="T4" fmla="*/ 0 w 448"/>
              <a:gd name="T5" fmla="*/ 512763 h 443"/>
              <a:gd name="T6" fmla="*/ 711200 w 448"/>
              <a:gd name="T7" fmla="*/ 512763 h 443"/>
              <a:gd name="T8" fmla="*/ 711200 w 448"/>
              <a:gd name="T9" fmla="*/ 0 h 443"/>
              <a:gd name="T10" fmla="*/ 0 60000 65536"/>
              <a:gd name="T11" fmla="*/ 0 60000 65536"/>
              <a:gd name="T12" fmla="*/ 0 60000 65536"/>
              <a:gd name="T13" fmla="*/ 0 60000 65536"/>
              <a:gd name="T14" fmla="*/ 0 60000 65536"/>
              <a:gd name="T15" fmla="*/ 0 w 448"/>
              <a:gd name="T16" fmla="*/ 0 h 443"/>
              <a:gd name="T17" fmla="*/ 448 w 448"/>
              <a:gd name="T18" fmla="*/ 443 h 443"/>
            </a:gdLst>
            <a:ahLst/>
            <a:cxnLst>
              <a:cxn ang="T10">
                <a:pos x="T0" y="T1"/>
              </a:cxn>
              <a:cxn ang="T11">
                <a:pos x="T2" y="T3"/>
              </a:cxn>
              <a:cxn ang="T12">
                <a:pos x="T4" y="T5"/>
              </a:cxn>
              <a:cxn ang="T13">
                <a:pos x="T6" y="T7"/>
              </a:cxn>
              <a:cxn ang="T14">
                <a:pos x="T8" y="T9"/>
              </a:cxn>
            </a:cxnLst>
            <a:rect l="T15" t="T16" r="T17" b="T18"/>
            <a:pathLst>
              <a:path w="448" h="443">
                <a:moveTo>
                  <a:pt x="310" y="443"/>
                </a:moveTo>
                <a:lnTo>
                  <a:pt x="0" y="437"/>
                </a:lnTo>
                <a:lnTo>
                  <a:pt x="0" y="323"/>
                </a:lnTo>
                <a:lnTo>
                  <a:pt x="448" y="323"/>
                </a:lnTo>
                <a:lnTo>
                  <a:pt x="448" y="0"/>
                </a:lnTo>
              </a:path>
            </a:pathLst>
          </a:custGeom>
          <a:noFill/>
          <a:ln w="28575" cap="rnd">
            <a:solidFill>
              <a:schemeClr val="tx1"/>
            </a:solidFill>
            <a:round/>
            <a:headEnd type="triangle" w="med" len="med"/>
            <a:tailEnd/>
          </a:ln>
        </p:spPr>
        <p:txBody>
          <a:bodyPr>
            <a:prstTxWarp prst="textNoShape">
              <a:avLst/>
            </a:prstTxWarp>
          </a:bodyPr>
          <a:lstStyle/>
          <a:p>
            <a:endParaRPr lang="en-US"/>
          </a:p>
        </p:txBody>
      </p:sp>
      <p:sp>
        <p:nvSpPr>
          <p:cNvPr id="73755" name="Line 58"/>
          <p:cNvSpPr>
            <a:spLocks noChangeShapeType="1"/>
          </p:cNvSpPr>
          <p:nvPr/>
        </p:nvSpPr>
        <p:spPr bwMode="auto">
          <a:xfrm>
            <a:off x="5867400" y="2278063"/>
            <a:ext cx="10414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73756" name="Rectangle 59"/>
          <p:cNvSpPr>
            <a:spLocks noChangeArrowheads="1"/>
          </p:cNvSpPr>
          <p:nvPr/>
        </p:nvSpPr>
        <p:spPr bwMode="auto">
          <a:xfrm>
            <a:off x="6900863" y="2122488"/>
            <a:ext cx="1835150"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Instruction&lt;31:0&gt;</a:t>
            </a:r>
          </a:p>
        </p:txBody>
      </p:sp>
      <p:sp>
        <p:nvSpPr>
          <p:cNvPr id="73757" name="Line 60"/>
          <p:cNvSpPr>
            <a:spLocks noChangeShapeType="1"/>
          </p:cNvSpPr>
          <p:nvPr/>
        </p:nvSpPr>
        <p:spPr bwMode="auto">
          <a:xfrm>
            <a:off x="2400300" y="4725988"/>
            <a:ext cx="422275" cy="0"/>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US"/>
          </a:p>
        </p:txBody>
      </p:sp>
      <p:sp>
        <p:nvSpPr>
          <p:cNvPr id="73758" name="Line 61"/>
          <p:cNvSpPr>
            <a:spLocks noChangeShapeType="1"/>
          </p:cNvSpPr>
          <p:nvPr/>
        </p:nvSpPr>
        <p:spPr bwMode="auto">
          <a:xfrm>
            <a:off x="2260600" y="4730750"/>
            <a:ext cx="10160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3759" name="Rectangle 62"/>
          <p:cNvSpPr>
            <a:spLocks noChangeArrowheads="1"/>
          </p:cNvSpPr>
          <p:nvPr/>
        </p:nvSpPr>
        <p:spPr bwMode="auto">
          <a:xfrm>
            <a:off x="2781300" y="4689475"/>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0</a:t>
            </a:r>
          </a:p>
        </p:txBody>
      </p:sp>
      <p:sp>
        <p:nvSpPr>
          <p:cNvPr id="73760" name="Rectangle 63"/>
          <p:cNvSpPr>
            <a:spLocks noChangeArrowheads="1"/>
          </p:cNvSpPr>
          <p:nvPr/>
        </p:nvSpPr>
        <p:spPr bwMode="auto">
          <a:xfrm>
            <a:off x="2749550" y="5548313"/>
            <a:ext cx="2952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1</a:t>
            </a:r>
          </a:p>
        </p:txBody>
      </p:sp>
      <p:sp>
        <p:nvSpPr>
          <p:cNvPr id="73761" name="Rectangle 64"/>
          <p:cNvSpPr>
            <a:spLocks noChangeArrowheads="1"/>
          </p:cNvSpPr>
          <p:nvPr/>
        </p:nvSpPr>
        <p:spPr bwMode="auto">
          <a:xfrm>
            <a:off x="1447800" y="2286000"/>
            <a:ext cx="1295400" cy="1066800"/>
          </a:xfrm>
          <a:prstGeom prst="rect">
            <a:avLst/>
          </a:prstGeom>
          <a:noFill/>
          <a:ln w="12700">
            <a:solidFill>
              <a:schemeClr val="tx1"/>
            </a:solidFill>
            <a:prstDash val="sysDot"/>
            <a:miter lim="800000"/>
            <a:headEnd/>
            <a:tailEnd/>
          </a:ln>
        </p:spPr>
        <p:txBody>
          <a:bodyPr wrap="none" anchor="ctr">
            <a:prstTxWarp prst="textNoShape">
              <a:avLst/>
            </a:prstTxWarp>
          </a:bodyPr>
          <a:lstStyle/>
          <a:p>
            <a:endParaRPr lang="en-US"/>
          </a:p>
        </p:txBody>
      </p:sp>
      <p:sp>
        <p:nvSpPr>
          <p:cNvPr id="73762" name="Rectangle 65"/>
          <p:cNvSpPr>
            <a:spLocks noChangeArrowheads="1"/>
          </p:cNvSpPr>
          <p:nvPr/>
        </p:nvSpPr>
        <p:spPr bwMode="auto">
          <a:xfrm>
            <a:off x="476250" y="2816225"/>
            <a:ext cx="650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Zero</a:t>
            </a:r>
            <a:endParaRPr lang="en-US" sz="1800" u="sng">
              <a:latin typeface="Times" charset="0"/>
            </a:endParaRPr>
          </a:p>
        </p:txBody>
      </p:sp>
      <p:sp>
        <p:nvSpPr>
          <p:cNvPr id="73763" name="Line 66"/>
          <p:cNvSpPr>
            <a:spLocks noChangeShapeType="1"/>
          </p:cNvSpPr>
          <p:nvPr/>
        </p:nvSpPr>
        <p:spPr bwMode="auto">
          <a:xfrm>
            <a:off x="1066800" y="3048000"/>
            <a:ext cx="685800" cy="0"/>
          </a:xfrm>
          <a:prstGeom prst="line">
            <a:avLst/>
          </a:prstGeom>
          <a:noFill/>
          <a:ln w="38100">
            <a:solidFill>
              <a:schemeClr val="accent2"/>
            </a:solidFill>
            <a:round/>
            <a:headEnd/>
            <a:tailEnd type="triangle" w="med" len="med"/>
          </a:ln>
        </p:spPr>
        <p:txBody>
          <a:bodyPr wrap="none" anchor="ctr">
            <a:prstTxWarp prst="textNoShape">
              <a:avLst/>
            </a:prstTxWarp>
          </a:bodyPr>
          <a:lstStyle/>
          <a:p>
            <a:endParaRPr lang="en-US"/>
          </a:p>
        </p:txBody>
      </p:sp>
      <p:sp>
        <p:nvSpPr>
          <p:cNvPr id="73764" name="Line 67"/>
          <p:cNvSpPr>
            <a:spLocks noChangeShapeType="1"/>
          </p:cNvSpPr>
          <p:nvPr/>
        </p:nvSpPr>
        <p:spPr bwMode="auto">
          <a:xfrm>
            <a:off x="1066800" y="2617788"/>
            <a:ext cx="685800" cy="0"/>
          </a:xfrm>
          <a:prstGeom prst="line">
            <a:avLst/>
          </a:prstGeom>
          <a:noFill/>
          <a:ln w="38100">
            <a:solidFill>
              <a:schemeClr val="accent2"/>
            </a:solidFill>
            <a:round/>
            <a:headEnd/>
            <a:tailEnd type="triangle" w="med" len="med"/>
          </a:ln>
        </p:spPr>
        <p:txBody>
          <a:bodyPr wrap="none" anchor="ctr">
            <a:prstTxWarp prst="textNoShape">
              <a:avLst/>
            </a:prstTxWarp>
          </a:bodyPr>
          <a:lstStyle/>
          <a:p>
            <a:endParaRPr lang="en-US"/>
          </a:p>
        </p:txBody>
      </p:sp>
      <p:sp>
        <p:nvSpPr>
          <p:cNvPr id="73765" name="Freeform 68"/>
          <p:cNvSpPr>
            <a:spLocks/>
          </p:cNvSpPr>
          <p:nvPr/>
        </p:nvSpPr>
        <p:spPr bwMode="auto">
          <a:xfrm>
            <a:off x="2576513" y="2819400"/>
            <a:ext cx="319087" cy="1828800"/>
          </a:xfrm>
          <a:custGeom>
            <a:avLst/>
            <a:gdLst>
              <a:gd name="T0" fmla="*/ 0 w 201"/>
              <a:gd name="T1" fmla="*/ 9525 h 1152"/>
              <a:gd name="T2" fmla="*/ 319087 w 201"/>
              <a:gd name="T3" fmla="*/ 0 h 1152"/>
              <a:gd name="T4" fmla="*/ 319087 w 201"/>
              <a:gd name="T5" fmla="*/ 1828800 h 1152"/>
              <a:gd name="T6" fmla="*/ 0 60000 65536"/>
              <a:gd name="T7" fmla="*/ 0 60000 65536"/>
              <a:gd name="T8" fmla="*/ 0 60000 65536"/>
              <a:gd name="T9" fmla="*/ 0 w 201"/>
              <a:gd name="T10" fmla="*/ 0 h 1152"/>
              <a:gd name="T11" fmla="*/ 201 w 201"/>
              <a:gd name="T12" fmla="*/ 1152 h 1152"/>
            </a:gdLst>
            <a:ahLst/>
            <a:cxnLst>
              <a:cxn ang="T6">
                <a:pos x="T0" y="T1"/>
              </a:cxn>
              <a:cxn ang="T7">
                <a:pos x="T2" y="T3"/>
              </a:cxn>
              <a:cxn ang="T8">
                <a:pos x="T4" y="T5"/>
              </a:cxn>
            </a:cxnLst>
            <a:rect l="T9" t="T10" r="T11" b="T12"/>
            <a:pathLst>
              <a:path w="201" h="1152">
                <a:moveTo>
                  <a:pt x="0" y="6"/>
                </a:moveTo>
                <a:lnTo>
                  <a:pt x="201" y="0"/>
                </a:lnTo>
                <a:lnTo>
                  <a:pt x="201" y="1152"/>
                </a:lnTo>
              </a:path>
            </a:pathLst>
          </a:custGeom>
          <a:noFill/>
          <a:ln w="57150" cap="rnd">
            <a:solidFill>
              <a:schemeClr val="accent2"/>
            </a:solidFill>
            <a:prstDash val="sysDot"/>
            <a:round/>
            <a:headEnd/>
            <a:tailEnd type="triangle" w="med" len="med"/>
          </a:ln>
        </p:spPr>
        <p:txBody>
          <a:bodyPr wrap="none" anchor="ctr">
            <a:prstTxWarp prst="textNoShape">
              <a:avLst/>
            </a:prstTxWarp>
          </a:bodyPr>
          <a:lstStyle/>
          <a:p>
            <a:endParaRPr lang="en-US"/>
          </a:p>
        </p:txBody>
      </p:sp>
      <p:sp>
        <p:nvSpPr>
          <p:cNvPr id="73766" name="Rectangle 69"/>
          <p:cNvSpPr>
            <a:spLocks noChangeArrowheads="1"/>
          </p:cNvSpPr>
          <p:nvPr/>
        </p:nvSpPr>
        <p:spPr bwMode="auto">
          <a:xfrm>
            <a:off x="2133600" y="3429000"/>
            <a:ext cx="1641475" cy="363538"/>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sz="1800" b="1">
                <a:solidFill>
                  <a:schemeClr val="accent2"/>
                </a:solidFill>
                <a:latin typeface="Times" charset="0"/>
              </a:rPr>
              <a:t>nPC_MUX_sel</a:t>
            </a:r>
            <a:endParaRPr lang="en-US" sz="1800" u="sng">
              <a:latin typeface="Times" charset="0"/>
            </a:endParaRPr>
          </a:p>
        </p:txBody>
      </p:sp>
      <p:sp>
        <p:nvSpPr>
          <p:cNvPr id="73767" name="Rectangle 70"/>
          <p:cNvSpPr>
            <a:spLocks noGrp="1" noChangeArrowheads="1"/>
          </p:cNvSpPr>
          <p:nvPr>
            <p:ph type="body" idx="1"/>
          </p:nvPr>
        </p:nvSpPr>
        <p:spPr>
          <a:xfrm>
            <a:off x="304800" y="1295400"/>
            <a:ext cx="8610600" cy="415925"/>
          </a:xfrm>
          <a:noFill/>
        </p:spPr>
        <p:txBody>
          <a:bodyPr/>
          <a:lstStyle/>
          <a:p>
            <a:r>
              <a:rPr lang="en-US"/>
              <a:t>New PC = { PC[31..28], target address, 00 }</a:t>
            </a:r>
          </a:p>
        </p:txBody>
      </p:sp>
      <p:grpSp>
        <p:nvGrpSpPr>
          <p:cNvPr id="73768" name="Group 71"/>
          <p:cNvGrpSpPr>
            <a:grpSpLocks/>
          </p:cNvGrpSpPr>
          <p:nvPr/>
        </p:nvGrpSpPr>
        <p:grpSpPr bwMode="auto">
          <a:xfrm>
            <a:off x="381000" y="685800"/>
            <a:ext cx="7578725" cy="590550"/>
            <a:chOff x="240" y="510"/>
            <a:chExt cx="4774" cy="372"/>
          </a:xfrm>
        </p:grpSpPr>
        <p:grpSp>
          <p:nvGrpSpPr>
            <p:cNvPr id="73796" name="Group 72"/>
            <p:cNvGrpSpPr>
              <a:grpSpLocks/>
            </p:cNvGrpSpPr>
            <p:nvPr/>
          </p:nvGrpSpPr>
          <p:grpSpPr bwMode="auto">
            <a:xfrm>
              <a:off x="737" y="672"/>
              <a:ext cx="3832" cy="210"/>
              <a:chOff x="868" y="3836"/>
              <a:chExt cx="3832" cy="210"/>
            </a:xfrm>
          </p:grpSpPr>
          <p:sp>
            <p:nvSpPr>
              <p:cNvPr id="73803" name="Rectangle 73"/>
              <p:cNvSpPr>
                <a:spLocks noChangeArrowheads="1"/>
              </p:cNvSpPr>
              <p:nvPr/>
            </p:nvSpPr>
            <p:spPr bwMode="auto">
              <a:xfrm>
                <a:off x="872" y="3848"/>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73804" name="Group 74"/>
              <p:cNvGrpSpPr>
                <a:grpSpLocks/>
              </p:cNvGrpSpPr>
              <p:nvPr/>
            </p:nvGrpSpPr>
            <p:grpSpPr bwMode="auto">
              <a:xfrm>
                <a:off x="868" y="3836"/>
                <a:ext cx="664" cy="210"/>
                <a:chOff x="868" y="3836"/>
                <a:chExt cx="664" cy="210"/>
              </a:xfrm>
            </p:grpSpPr>
            <p:sp>
              <p:nvSpPr>
                <p:cNvPr id="73807" name="Rectangle 75"/>
                <p:cNvSpPr>
                  <a:spLocks noChangeArrowheads="1"/>
                </p:cNvSpPr>
                <p:nvPr/>
              </p:nvSpPr>
              <p:spPr bwMode="auto">
                <a:xfrm>
                  <a:off x="868" y="3844"/>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73808" name="Rectangle 76"/>
                <p:cNvSpPr>
                  <a:spLocks noChangeArrowheads="1"/>
                </p:cNvSpPr>
                <p:nvPr/>
              </p:nvSpPr>
              <p:spPr bwMode="auto">
                <a:xfrm>
                  <a:off x="1061" y="3836"/>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sp>
            <p:nvSpPr>
              <p:cNvPr id="73805" name="Rectangle 77"/>
              <p:cNvSpPr>
                <a:spLocks noChangeArrowheads="1"/>
              </p:cNvSpPr>
              <p:nvPr/>
            </p:nvSpPr>
            <p:spPr bwMode="auto">
              <a:xfrm>
                <a:off x="1540" y="3844"/>
                <a:ext cx="316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73806" name="Rectangle 78"/>
              <p:cNvSpPr>
                <a:spLocks noChangeArrowheads="1"/>
              </p:cNvSpPr>
              <p:nvPr/>
            </p:nvSpPr>
            <p:spPr bwMode="auto">
              <a:xfrm>
                <a:off x="2542" y="3836"/>
                <a:ext cx="89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target address</a:t>
                </a:r>
              </a:p>
            </p:txBody>
          </p:sp>
        </p:grpSp>
        <p:sp>
          <p:nvSpPr>
            <p:cNvPr id="73797" name="Rectangle 79"/>
            <p:cNvSpPr>
              <a:spLocks noChangeArrowheads="1"/>
            </p:cNvSpPr>
            <p:nvPr/>
          </p:nvSpPr>
          <p:spPr bwMode="auto">
            <a:xfrm>
              <a:off x="4464" y="51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73798" name="Rectangle 80"/>
            <p:cNvSpPr>
              <a:spLocks noChangeArrowheads="1"/>
            </p:cNvSpPr>
            <p:nvPr/>
          </p:nvSpPr>
          <p:spPr bwMode="auto">
            <a:xfrm>
              <a:off x="1200"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73799" name="Rectangle 81"/>
            <p:cNvSpPr>
              <a:spLocks noChangeArrowheads="1"/>
            </p:cNvSpPr>
            <p:nvPr/>
          </p:nvSpPr>
          <p:spPr bwMode="auto">
            <a:xfrm>
              <a:off x="672"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sp>
          <p:nvSpPr>
            <p:cNvPr id="73800" name="Rectangle 82"/>
            <p:cNvSpPr>
              <a:spLocks noChangeArrowheads="1"/>
            </p:cNvSpPr>
            <p:nvPr/>
          </p:nvSpPr>
          <p:spPr bwMode="auto">
            <a:xfrm>
              <a:off x="240" y="672"/>
              <a:ext cx="45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J-type</a:t>
              </a:r>
            </a:p>
          </p:txBody>
        </p:sp>
        <p:sp>
          <p:nvSpPr>
            <p:cNvPr id="73801" name="Rectangle 83"/>
            <p:cNvSpPr>
              <a:spLocks noChangeArrowheads="1"/>
            </p:cNvSpPr>
            <p:nvPr/>
          </p:nvSpPr>
          <p:spPr bwMode="auto">
            <a:xfrm>
              <a:off x="4608" y="672"/>
              <a:ext cx="40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jump</a:t>
              </a:r>
            </a:p>
          </p:txBody>
        </p:sp>
        <p:sp>
          <p:nvSpPr>
            <p:cNvPr id="73802" name="Rectangle 84"/>
            <p:cNvSpPr>
              <a:spLocks noChangeArrowheads="1"/>
            </p:cNvSpPr>
            <p:nvPr/>
          </p:nvSpPr>
          <p:spPr bwMode="auto">
            <a:xfrm>
              <a:off x="1392" y="51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25</a:t>
              </a:r>
            </a:p>
          </p:txBody>
        </p:sp>
      </p:grpSp>
      <p:grpSp>
        <p:nvGrpSpPr>
          <p:cNvPr id="73769" name="Group 85"/>
          <p:cNvGrpSpPr>
            <a:grpSpLocks/>
          </p:cNvGrpSpPr>
          <p:nvPr/>
        </p:nvGrpSpPr>
        <p:grpSpPr bwMode="auto">
          <a:xfrm>
            <a:off x="4433888" y="4027488"/>
            <a:ext cx="363537" cy="1416050"/>
            <a:chOff x="2225" y="2845"/>
            <a:chExt cx="229" cy="915"/>
          </a:xfrm>
        </p:grpSpPr>
        <p:grpSp>
          <p:nvGrpSpPr>
            <p:cNvPr id="73788" name="Group 86"/>
            <p:cNvGrpSpPr>
              <a:grpSpLocks/>
            </p:cNvGrpSpPr>
            <p:nvPr/>
          </p:nvGrpSpPr>
          <p:grpSpPr bwMode="auto">
            <a:xfrm>
              <a:off x="2264" y="2845"/>
              <a:ext cx="161" cy="915"/>
              <a:chOff x="2264" y="2845"/>
              <a:chExt cx="161" cy="915"/>
            </a:xfrm>
          </p:grpSpPr>
          <p:sp>
            <p:nvSpPr>
              <p:cNvPr id="73792" name="Line 87"/>
              <p:cNvSpPr>
                <a:spLocks noChangeShapeType="1"/>
              </p:cNvSpPr>
              <p:nvPr/>
            </p:nvSpPr>
            <p:spPr bwMode="auto">
              <a:xfrm>
                <a:off x="2264" y="2845"/>
                <a:ext cx="0" cy="899"/>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793" name="Line 88"/>
              <p:cNvSpPr>
                <a:spLocks noChangeShapeType="1"/>
              </p:cNvSpPr>
              <p:nvPr/>
            </p:nvSpPr>
            <p:spPr bwMode="auto">
              <a:xfrm>
                <a:off x="2272" y="2845"/>
                <a:ext cx="145" cy="10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794" name="Line 89"/>
              <p:cNvSpPr>
                <a:spLocks noChangeShapeType="1"/>
              </p:cNvSpPr>
              <p:nvPr/>
            </p:nvSpPr>
            <p:spPr bwMode="auto">
              <a:xfrm flipV="1">
                <a:off x="2272" y="3622"/>
                <a:ext cx="145" cy="13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73795" name="Line 90"/>
              <p:cNvSpPr>
                <a:spLocks noChangeShapeType="1"/>
              </p:cNvSpPr>
              <p:nvPr/>
            </p:nvSpPr>
            <p:spPr bwMode="auto">
              <a:xfrm>
                <a:off x="2425" y="2967"/>
                <a:ext cx="0" cy="655"/>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73789" name="Rectangle 91"/>
            <p:cNvSpPr>
              <a:spLocks noChangeArrowheads="1"/>
            </p:cNvSpPr>
            <p:nvPr/>
          </p:nvSpPr>
          <p:spPr bwMode="auto">
            <a:xfrm rot="5400000">
              <a:off x="2134" y="3204"/>
              <a:ext cx="41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73790" name="Rectangle 92"/>
            <p:cNvSpPr>
              <a:spLocks noChangeArrowheads="1"/>
            </p:cNvSpPr>
            <p:nvPr/>
          </p:nvSpPr>
          <p:spPr bwMode="auto">
            <a:xfrm>
              <a:off x="2256" y="2932"/>
              <a:ext cx="151" cy="233"/>
            </a:xfrm>
            <a:prstGeom prst="rect">
              <a:avLst/>
            </a:prstGeom>
            <a:noFill/>
            <a:ln w="12700">
              <a:noFill/>
              <a:miter lim="800000"/>
              <a:headEnd/>
              <a:tailEnd/>
            </a:ln>
          </p:spPr>
          <p:txBody>
            <a:bodyPr wrap="none" anchor="ctr">
              <a:prstTxWarp prst="textNoShape">
                <a:avLst/>
              </a:prstTxWarp>
            </a:bodyPr>
            <a:lstStyle/>
            <a:p>
              <a:endParaRPr lang="en-US"/>
            </a:p>
          </p:txBody>
        </p:sp>
        <p:sp>
          <p:nvSpPr>
            <p:cNvPr id="73791" name="Rectangle 93"/>
            <p:cNvSpPr>
              <a:spLocks noChangeArrowheads="1"/>
            </p:cNvSpPr>
            <p:nvPr/>
          </p:nvSpPr>
          <p:spPr bwMode="auto">
            <a:xfrm>
              <a:off x="2256" y="3447"/>
              <a:ext cx="151" cy="233"/>
            </a:xfrm>
            <a:prstGeom prst="rect">
              <a:avLst/>
            </a:prstGeom>
            <a:noFill/>
            <a:ln w="12700">
              <a:noFill/>
              <a:miter lim="800000"/>
              <a:headEnd/>
              <a:tailEnd/>
            </a:ln>
          </p:spPr>
          <p:txBody>
            <a:bodyPr wrap="none" anchor="ctr">
              <a:prstTxWarp prst="textNoShape">
                <a:avLst/>
              </a:prstTxWarp>
            </a:bodyPr>
            <a:lstStyle/>
            <a:p>
              <a:endParaRPr lang="en-US"/>
            </a:p>
          </p:txBody>
        </p:sp>
      </p:grpSp>
      <p:sp>
        <p:nvSpPr>
          <p:cNvPr id="73770" name="Rectangle 94"/>
          <p:cNvSpPr>
            <a:spLocks noChangeArrowheads="1"/>
          </p:cNvSpPr>
          <p:nvPr/>
        </p:nvSpPr>
        <p:spPr bwMode="auto">
          <a:xfrm>
            <a:off x="4495800" y="4114800"/>
            <a:ext cx="295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1</a:t>
            </a:r>
          </a:p>
        </p:txBody>
      </p:sp>
      <p:sp>
        <p:nvSpPr>
          <p:cNvPr id="73771" name="Rectangle 95"/>
          <p:cNvSpPr>
            <a:spLocks noChangeArrowheads="1"/>
          </p:cNvSpPr>
          <p:nvPr/>
        </p:nvSpPr>
        <p:spPr bwMode="auto">
          <a:xfrm>
            <a:off x="4464050" y="4973638"/>
            <a:ext cx="2952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0</a:t>
            </a:r>
          </a:p>
        </p:txBody>
      </p:sp>
      <p:sp>
        <p:nvSpPr>
          <p:cNvPr id="73772" name="Rectangle 96"/>
          <p:cNvSpPr>
            <a:spLocks noChangeArrowheads="1"/>
          </p:cNvSpPr>
          <p:nvPr/>
        </p:nvSpPr>
        <p:spPr bwMode="auto">
          <a:xfrm>
            <a:off x="250825" y="1828800"/>
            <a:ext cx="739775" cy="363538"/>
          </a:xfrm>
          <a:prstGeom prst="rect">
            <a:avLst/>
          </a:prstGeom>
          <a:noFill/>
          <a:ln w="12700">
            <a:noFill/>
            <a:miter lim="800000"/>
            <a:headEnd/>
            <a:tailEnd/>
          </a:ln>
        </p:spPr>
        <p:txBody>
          <a:bodyPr wrap="none" lIns="90488" tIns="44450" rIns="90488" bIns="44450">
            <a:prstTxWarp prst="textNoShape">
              <a:avLst/>
            </a:prstTxWarp>
            <a:spAutoFit/>
          </a:bodyPr>
          <a:lstStyle/>
          <a:p>
            <a:pPr algn="r"/>
            <a:r>
              <a:rPr lang="en-US" sz="1800" b="1">
                <a:solidFill>
                  <a:schemeClr val="accent2"/>
                </a:solidFill>
                <a:latin typeface="Times" charset="0"/>
              </a:rPr>
              <a:t>Jump</a:t>
            </a:r>
            <a:endParaRPr lang="en-US" sz="1800" u="sng">
              <a:latin typeface="Times" charset="0"/>
            </a:endParaRPr>
          </a:p>
        </p:txBody>
      </p:sp>
      <p:sp>
        <p:nvSpPr>
          <p:cNvPr id="73773" name="Freeform 97"/>
          <p:cNvSpPr>
            <a:spLocks/>
          </p:cNvSpPr>
          <p:nvPr/>
        </p:nvSpPr>
        <p:spPr bwMode="auto">
          <a:xfrm>
            <a:off x="1066800" y="2057400"/>
            <a:ext cx="3505200" cy="1981200"/>
          </a:xfrm>
          <a:custGeom>
            <a:avLst/>
            <a:gdLst>
              <a:gd name="T0" fmla="*/ 0 w 2208"/>
              <a:gd name="T1" fmla="*/ 0 h 1248"/>
              <a:gd name="T2" fmla="*/ 3505200 w 2208"/>
              <a:gd name="T3" fmla="*/ 0 h 1248"/>
              <a:gd name="T4" fmla="*/ 3505200 w 2208"/>
              <a:gd name="T5" fmla="*/ 1981200 h 1248"/>
              <a:gd name="T6" fmla="*/ 0 60000 65536"/>
              <a:gd name="T7" fmla="*/ 0 60000 65536"/>
              <a:gd name="T8" fmla="*/ 0 60000 65536"/>
              <a:gd name="T9" fmla="*/ 0 w 2208"/>
              <a:gd name="T10" fmla="*/ 0 h 1248"/>
              <a:gd name="T11" fmla="*/ 2208 w 2208"/>
              <a:gd name="T12" fmla="*/ 1248 h 1248"/>
            </a:gdLst>
            <a:ahLst/>
            <a:cxnLst>
              <a:cxn ang="T6">
                <a:pos x="T0" y="T1"/>
              </a:cxn>
              <a:cxn ang="T7">
                <a:pos x="T2" y="T3"/>
              </a:cxn>
              <a:cxn ang="T8">
                <a:pos x="T4" y="T5"/>
              </a:cxn>
            </a:cxnLst>
            <a:rect l="T9" t="T10" r="T11" b="T12"/>
            <a:pathLst>
              <a:path w="2208" h="1248">
                <a:moveTo>
                  <a:pt x="0" y="0"/>
                </a:moveTo>
                <a:lnTo>
                  <a:pt x="2208" y="0"/>
                </a:lnTo>
                <a:lnTo>
                  <a:pt x="2208" y="1248"/>
                </a:lnTo>
              </a:path>
            </a:pathLst>
          </a:custGeom>
          <a:noFill/>
          <a:ln w="38100">
            <a:solidFill>
              <a:schemeClr val="accent2"/>
            </a:solidFill>
            <a:round/>
            <a:headEnd/>
            <a:tailEnd type="triangle" w="med" len="med"/>
          </a:ln>
        </p:spPr>
        <p:txBody>
          <a:bodyPr wrap="none" anchor="ctr">
            <a:prstTxWarp prst="textNoShape">
              <a:avLst/>
            </a:prstTxWarp>
            <a:spAutoFit/>
          </a:bodyPr>
          <a:lstStyle/>
          <a:p>
            <a:endParaRPr lang="en-US"/>
          </a:p>
        </p:txBody>
      </p:sp>
      <p:sp>
        <p:nvSpPr>
          <p:cNvPr id="73774" name="Line 98"/>
          <p:cNvSpPr>
            <a:spLocks noChangeShapeType="1"/>
          </p:cNvSpPr>
          <p:nvPr/>
        </p:nvSpPr>
        <p:spPr bwMode="auto">
          <a:xfrm>
            <a:off x="3048000" y="5170488"/>
            <a:ext cx="1423988" cy="15875"/>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US"/>
          </a:p>
        </p:txBody>
      </p:sp>
      <p:sp>
        <p:nvSpPr>
          <p:cNvPr id="73775" name="Rectangle 99"/>
          <p:cNvSpPr>
            <a:spLocks noChangeArrowheads="1"/>
          </p:cNvSpPr>
          <p:nvPr/>
        </p:nvSpPr>
        <p:spPr bwMode="auto">
          <a:xfrm>
            <a:off x="3962400" y="3962400"/>
            <a:ext cx="295275" cy="792163"/>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73776" name="Line 100"/>
          <p:cNvSpPr>
            <a:spLocks noChangeShapeType="1"/>
          </p:cNvSpPr>
          <p:nvPr/>
        </p:nvSpPr>
        <p:spPr bwMode="auto">
          <a:xfrm>
            <a:off x="3617913" y="4321175"/>
            <a:ext cx="344487" cy="9525"/>
          </a:xfrm>
          <a:prstGeom prst="line">
            <a:avLst/>
          </a:prstGeom>
          <a:noFill/>
          <a:ln w="50800">
            <a:solidFill>
              <a:schemeClr val="accent1"/>
            </a:solidFill>
            <a:round/>
            <a:headEnd/>
            <a:tailEnd type="triangle" w="med" len="med"/>
          </a:ln>
        </p:spPr>
        <p:txBody>
          <a:bodyPr wrap="none" anchor="ctr">
            <a:prstTxWarp prst="textNoShape">
              <a:avLst/>
            </a:prstTxWarp>
          </a:bodyPr>
          <a:lstStyle/>
          <a:p>
            <a:endParaRPr lang="en-US"/>
          </a:p>
        </p:txBody>
      </p:sp>
      <p:sp>
        <p:nvSpPr>
          <p:cNvPr id="73777" name="Line 101"/>
          <p:cNvSpPr>
            <a:spLocks noChangeShapeType="1"/>
          </p:cNvSpPr>
          <p:nvPr/>
        </p:nvSpPr>
        <p:spPr bwMode="auto">
          <a:xfrm>
            <a:off x="4265613" y="4330700"/>
            <a:ext cx="306387" cy="12700"/>
          </a:xfrm>
          <a:prstGeom prst="line">
            <a:avLst/>
          </a:prstGeom>
          <a:noFill/>
          <a:ln w="50800">
            <a:solidFill>
              <a:schemeClr val="accent1"/>
            </a:solidFill>
            <a:round/>
            <a:headEnd/>
            <a:tailEnd type="triangle" w="med" len="med"/>
          </a:ln>
        </p:spPr>
        <p:txBody>
          <a:bodyPr wrap="none" anchor="ctr">
            <a:prstTxWarp prst="textNoShape">
              <a:avLst/>
            </a:prstTxWarp>
          </a:bodyPr>
          <a:lstStyle/>
          <a:p>
            <a:endParaRPr lang="en-US"/>
          </a:p>
        </p:txBody>
      </p:sp>
      <p:sp>
        <p:nvSpPr>
          <p:cNvPr id="73778" name="Rectangle 102"/>
          <p:cNvSpPr>
            <a:spLocks noChangeArrowheads="1"/>
          </p:cNvSpPr>
          <p:nvPr/>
        </p:nvSpPr>
        <p:spPr bwMode="auto">
          <a:xfrm rot="-5400000">
            <a:off x="3212306" y="4147344"/>
            <a:ext cx="4857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TA</a:t>
            </a:r>
          </a:p>
        </p:txBody>
      </p:sp>
      <p:sp>
        <p:nvSpPr>
          <p:cNvPr id="73779" name="Freeform 103"/>
          <p:cNvSpPr>
            <a:spLocks/>
          </p:cNvSpPr>
          <p:nvPr/>
        </p:nvSpPr>
        <p:spPr bwMode="auto">
          <a:xfrm rot="5400000">
            <a:off x="3162300" y="3924300"/>
            <a:ext cx="914400" cy="685800"/>
          </a:xfrm>
          <a:custGeom>
            <a:avLst/>
            <a:gdLst>
              <a:gd name="T0" fmla="*/ 0 w 89"/>
              <a:gd name="T1" fmla="*/ 685358 h 1553"/>
              <a:gd name="T2" fmla="*/ 904126 w 89"/>
              <a:gd name="T3" fmla="*/ 685358 h 1553"/>
              <a:gd name="T4" fmla="*/ 904126 w 89"/>
              <a:gd name="T5" fmla="*/ 0 h 1553"/>
              <a:gd name="T6" fmla="*/ 0 60000 65536"/>
              <a:gd name="T7" fmla="*/ 0 60000 65536"/>
              <a:gd name="T8" fmla="*/ 0 60000 65536"/>
              <a:gd name="T9" fmla="*/ 0 w 89"/>
              <a:gd name="T10" fmla="*/ 0 h 1553"/>
              <a:gd name="T11" fmla="*/ 89 w 89"/>
              <a:gd name="T12" fmla="*/ 1553 h 1553"/>
            </a:gdLst>
            <a:ahLst/>
            <a:cxnLst>
              <a:cxn ang="T6">
                <a:pos x="T0" y="T1"/>
              </a:cxn>
              <a:cxn ang="T7">
                <a:pos x="T2" y="T3"/>
              </a:cxn>
              <a:cxn ang="T8">
                <a:pos x="T4" y="T5"/>
              </a:cxn>
            </a:cxnLst>
            <a:rect l="T9" t="T10" r="T11" b="T12"/>
            <a:pathLst>
              <a:path w="89" h="1553">
                <a:moveTo>
                  <a:pt x="0" y="1552"/>
                </a:moveTo>
                <a:lnTo>
                  <a:pt x="88" y="1552"/>
                </a:lnTo>
                <a:lnTo>
                  <a:pt x="88" y="0"/>
                </a:lnTo>
              </a:path>
            </a:pathLst>
          </a:custGeom>
          <a:noFill/>
          <a:ln w="50800" cap="rnd">
            <a:solidFill>
              <a:schemeClr val="accent1"/>
            </a:solidFill>
            <a:round/>
            <a:headEnd/>
            <a:tailEnd type="triangle" w="med" len="med"/>
          </a:ln>
        </p:spPr>
        <p:txBody>
          <a:bodyPr>
            <a:prstTxWarp prst="textNoShape">
              <a:avLst/>
            </a:prstTxWarp>
          </a:bodyPr>
          <a:lstStyle/>
          <a:p>
            <a:endParaRPr lang="en-US"/>
          </a:p>
        </p:txBody>
      </p:sp>
      <p:sp>
        <p:nvSpPr>
          <p:cNvPr id="73780" name="Rectangle 104"/>
          <p:cNvSpPr>
            <a:spLocks noChangeArrowheads="1"/>
          </p:cNvSpPr>
          <p:nvPr/>
        </p:nvSpPr>
        <p:spPr bwMode="auto">
          <a:xfrm>
            <a:off x="3311525" y="4741863"/>
            <a:ext cx="108902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4 (MSBs)</a:t>
            </a:r>
          </a:p>
        </p:txBody>
      </p:sp>
      <p:sp>
        <p:nvSpPr>
          <p:cNvPr id="73781" name="Rectangle 105"/>
          <p:cNvSpPr>
            <a:spLocks noChangeArrowheads="1"/>
          </p:cNvSpPr>
          <p:nvPr/>
        </p:nvSpPr>
        <p:spPr bwMode="auto">
          <a:xfrm rot="-5400000">
            <a:off x="3909219" y="3952082"/>
            <a:ext cx="4095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00</a:t>
            </a:r>
          </a:p>
        </p:txBody>
      </p:sp>
      <p:sp>
        <p:nvSpPr>
          <p:cNvPr id="73782" name="Rectangle 106"/>
          <p:cNvSpPr>
            <a:spLocks noChangeArrowheads="1"/>
          </p:cNvSpPr>
          <p:nvPr/>
        </p:nvSpPr>
        <p:spPr bwMode="auto">
          <a:xfrm>
            <a:off x="3962400" y="3962400"/>
            <a:ext cx="293688" cy="292100"/>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73783" name="Line 107"/>
          <p:cNvSpPr>
            <a:spLocks noChangeShapeType="1"/>
          </p:cNvSpPr>
          <p:nvPr/>
        </p:nvSpPr>
        <p:spPr bwMode="auto">
          <a:xfrm flipH="1">
            <a:off x="3429000" y="4648200"/>
            <a:ext cx="152400" cy="152400"/>
          </a:xfrm>
          <a:prstGeom prst="line">
            <a:avLst/>
          </a:prstGeom>
          <a:noFill/>
          <a:ln w="19050">
            <a:solidFill>
              <a:schemeClr val="tx1"/>
            </a:solidFill>
            <a:round/>
            <a:headEnd/>
            <a:tailEnd/>
          </a:ln>
        </p:spPr>
        <p:txBody>
          <a:bodyPr wrap="none" anchor="ctr">
            <a:prstTxWarp prst="textNoShape">
              <a:avLst/>
            </a:prstTxWarp>
            <a:spAutoFit/>
          </a:bodyPr>
          <a:lstStyle/>
          <a:p>
            <a:endParaRPr lang="en-US"/>
          </a:p>
        </p:txBody>
      </p:sp>
      <p:sp>
        <p:nvSpPr>
          <p:cNvPr id="73784" name="Rectangle 108"/>
          <p:cNvSpPr>
            <a:spLocks noChangeArrowheads="1"/>
          </p:cNvSpPr>
          <p:nvPr/>
        </p:nvSpPr>
        <p:spPr bwMode="auto">
          <a:xfrm>
            <a:off x="5791200" y="3200400"/>
            <a:ext cx="3200400" cy="3081338"/>
          </a:xfrm>
          <a:prstGeom prst="rect">
            <a:avLst/>
          </a:prstGeom>
          <a:noFill/>
          <a:ln w="12700">
            <a:noFill/>
            <a:miter lim="800000"/>
            <a:headEnd/>
            <a:tailEnd/>
          </a:ln>
        </p:spPr>
        <p:txBody>
          <a:bodyPr>
            <a:prstTxWarp prst="textNoShape">
              <a:avLst/>
            </a:prstTxWarp>
            <a:spAutoFit/>
          </a:bodyPr>
          <a:lstStyle/>
          <a:p>
            <a:r>
              <a:rPr lang="en-US" sz="2800" b="1" u="sng">
                <a:solidFill>
                  <a:schemeClr val="tx1"/>
                </a:solidFill>
              </a:rPr>
              <a:t>Query</a:t>
            </a:r>
            <a:endParaRPr lang="en-US" sz="2800" b="1">
              <a:solidFill>
                <a:schemeClr val="tx1"/>
              </a:solidFill>
            </a:endParaRPr>
          </a:p>
          <a:p>
            <a:pPr>
              <a:buFontTx/>
              <a:buChar char="•"/>
            </a:pPr>
            <a:r>
              <a:rPr lang="en-US" sz="2800" b="1">
                <a:solidFill>
                  <a:schemeClr val="tx1"/>
                </a:solidFill>
              </a:rPr>
              <a:t> Can Zero still</a:t>
            </a:r>
            <a:br>
              <a:rPr lang="en-US" sz="2800" b="1">
                <a:solidFill>
                  <a:schemeClr val="tx1"/>
                </a:solidFill>
              </a:rPr>
            </a:br>
            <a:r>
              <a:rPr lang="en-US" sz="2800" b="1">
                <a:solidFill>
                  <a:schemeClr val="tx1"/>
                </a:solidFill>
              </a:rPr>
              <a:t>   get asserted?</a:t>
            </a:r>
          </a:p>
          <a:p>
            <a:pPr>
              <a:buFontTx/>
              <a:buChar char="•"/>
            </a:pPr>
            <a:endParaRPr lang="en-US" sz="2800" b="1">
              <a:solidFill>
                <a:schemeClr val="tx1"/>
              </a:solidFill>
            </a:endParaRPr>
          </a:p>
          <a:p>
            <a:pPr>
              <a:buFontTx/>
              <a:buChar char="•"/>
            </a:pPr>
            <a:r>
              <a:rPr lang="en-US" sz="2800" b="1">
                <a:solidFill>
                  <a:schemeClr val="tx1"/>
                </a:solidFill>
              </a:rPr>
              <a:t> Does nPC_sel</a:t>
            </a:r>
            <a:br>
              <a:rPr lang="en-US" sz="2800" b="1">
                <a:solidFill>
                  <a:schemeClr val="tx1"/>
                </a:solidFill>
              </a:rPr>
            </a:br>
            <a:r>
              <a:rPr lang="en-US" sz="2800" b="1">
                <a:solidFill>
                  <a:schemeClr val="tx1"/>
                </a:solidFill>
              </a:rPr>
              <a:t>  need to be 0? </a:t>
            </a:r>
          </a:p>
          <a:p>
            <a:pPr lvl="1">
              <a:buFontTx/>
              <a:buChar char="•"/>
            </a:pPr>
            <a:r>
              <a:rPr lang="en-US" sz="2800" b="1">
                <a:solidFill>
                  <a:schemeClr val="tx1"/>
                </a:solidFill>
              </a:rPr>
              <a:t> If not, what? </a:t>
            </a:r>
          </a:p>
        </p:txBody>
      </p:sp>
      <p:sp>
        <p:nvSpPr>
          <p:cNvPr id="73785" name="Line 109"/>
          <p:cNvSpPr>
            <a:spLocks noChangeShapeType="1"/>
          </p:cNvSpPr>
          <p:nvPr/>
        </p:nvSpPr>
        <p:spPr bwMode="auto">
          <a:xfrm>
            <a:off x="3276600" y="3810000"/>
            <a:ext cx="2286000" cy="0"/>
          </a:xfrm>
          <a:prstGeom prst="line">
            <a:avLst/>
          </a:prstGeom>
          <a:noFill/>
          <a:ln w="57150">
            <a:solidFill>
              <a:schemeClr val="accent1"/>
            </a:solidFill>
            <a:round/>
            <a:headEnd/>
            <a:tailEnd/>
          </a:ln>
        </p:spPr>
        <p:txBody>
          <a:bodyPr wrap="none" anchor="ctr">
            <a:prstTxWarp prst="textNoShape">
              <a:avLst/>
            </a:prstTxWarp>
            <a:spAutoFit/>
          </a:bodyPr>
          <a:lstStyle/>
          <a:p>
            <a:endParaRPr lang="en-US"/>
          </a:p>
        </p:txBody>
      </p:sp>
      <p:sp>
        <p:nvSpPr>
          <p:cNvPr id="73786" name="Line 110"/>
          <p:cNvSpPr>
            <a:spLocks noChangeShapeType="1"/>
          </p:cNvSpPr>
          <p:nvPr/>
        </p:nvSpPr>
        <p:spPr bwMode="auto">
          <a:xfrm flipH="1">
            <a:off x="3581400" y="4244975"/>
            <a:ext cx="152400" cy="152400"/>
          </a:xfrm>
          <a:prstGeom prst="line">
            <a:avLst/>
          </a:prstGeom>
          <a:noFill/>
          <a:ln w="19050">
            <a:solidFill>
              <a:schemeClr val="tx1"/>
            </a:solidFill>
            <a:round/>
            <a:headEnd/>
            <a:tailEnd/>
          </a:ln>
        </p:spPr>
        <p:txBody>
          <a:bodyPr wrap="none" anchor="ctr">
            <a:prstTxWarp prst="textNoShape">
              <a:avLst/>
            </a:prstTxWarp>
            <a:spAutoFit/>
          </a:bodyPr>
          <a:lstStyle/>
          <a:p>
            <a:endParaRPr lang="en-US"/>
          </a:p>
        </p:txBody>
      </p:sp>
      <p:sp>
        <p:nvSpPr>
          <p:cNvPr id="73787" name="Rectangle 111"/>
          <p:cNvSpPr>
            <a:spLocks noChangeArrowheads="1"/>
          </p:cNvSpPr>
          <p:nvPr/>
        </p:nvSpPr>
        <p:spPr bwMode="auto">
          <a:xfrm>
            <a:off x="3505200" y="3908425"/>
            <a:ext cx="4095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26</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00100" y="228600"/>
            <a:ext cx="7564438" cy="474663"/>
          </a:xfrm>
          <a:noFill/>
        </p:spPr>
        <p:txBody>
          <a:bodyPr/>
          <a:lstStyle/>
          <a:p>
            <a:r>
              <a:rPr lang="en-US"/>
              <a:t>Recap: Meaning of the Control Signals</a:t>
            </a:r>
          </a:p>
        </p:txBody>
      </p:sp>
      <p:sp>
        <p:nvSpPr>
          <p:cNvPr id="19459" name="Rectangle 3"/>
          <p:cNvSpPr>
            <a:spLocks noGrp="1" noChangeArrowheads="1"/>
          </p:cNvSpPr>
          <p:nvPr>
            <p:ph type="body" idx="1"/>
          </p:nvPr>
        </p:nvSpPr>
        <p:spPr>
          <a:xfrm>
            <a:off x="304800" y="914400"/>
            <a:ext cx="8610600" cy="1839913"/>
          </a:xfrm>
          <a:noFill/>
        </p:spPr>
        <p:txBody>
          <a:bodyPr/>
          <a:lstStyle/>
          <a:p>
            <a:pPr>
              <a:spcBef>
                <a:spcPct val="30000"/>
              </a:spcBef>
              <a:tabLst>
                <a:tab pos="1600200" algn="l"/>
              </a:tabLst>
            </a:pPr>
            <a:r>
              <a:rPr lang="en-US" sz="2800">
                <a:solidFill>
                  <a:schemeClr val="accent1"/>
                </a:solidFill>
              </a:rPr>
              <a:t>nPC_sel</a:t>
            </a:r>
            <a:r>
              <a:rPr lang="en-US" sz="2800">
                <a:solidFill>
                  <a:schemeClr val="accent2"/>
                </a:solidFill>
              </a:rPr>
              <a:t>:</a:t>
            </a:r>
            <a:r>
              <a:rPr lang="en-US" sz="2800"/>
              <a:t> 	         “+4” 0 </a:t>
            </a:r>
            <a:r>
              <a:rPr lang="en-US" sz="2800">
                <a:sym typeface="Symbol" charset="2"/>
              </a:rPr>
              <a:t></a:t>
            </a:r>
            <a:r>
              <a:rPr lang="en-US" sz="2800"/>
              <a:t> PC &lt;– PC + 4 </a:t>
            </a:r>
            <a:br>
              <a:rPr lang="en-US" sz="2800"/>
            </a:br>
            <a:r>
              <a:rPr lang="en-US" sz="2800"/>
              <a:t>			“br” 1 </a:t>
            </a:r>
            <a:r>
              <a:rPr lang="en-US" sz="2800">
                <a:sym typeface="Symbol" charset="2"/>
              </a:rPr>
              <a:t></a:t>
            </a:r>
            <a:r>
              <a:rPr lang="en-US" sz="2800"/>
              <a:t> PC &lt;– PC + 4 + 					    {SignExt(Im16) , 00 }</a:t>
            </a:r>
          </a:p>
          <a:p>
            <a:pPr>
              <a:spcBef>
                <a:spcPct val="30000"/>
              </a:spcBef>
              <a:tabLst>
                <a:tab pos="1600200" algn="l"/>
              </a:tabLst>
            </a:pPr>
            <a:r>
              <a:rPr lang="en-US" sz="2800"/>
              <a:t>Later in lecture: higher-level connection between mux and branch condition</a:t>
            </a:r>
          </a:p>
        </p:txBody>
      </p:sp>
      <p:sp>
        <p:nvSpPr>
          <p:cNvPr id="19460" name="Rectangle 4"/>
          <p:cNvSpPr>
            <a:spLocks noChangeArrowheads="1"/>
          </p:cNvSpPr>
          <p:nvPr/>
        </p:nvSpPr>
        <p:spPr bwMode="auto">
          <a:xfrm>
            <a:off x="457200" y="1371600"/>
            <a:ext cx="1479550" cy="457200"/>
          </a:xfrm>
          <a:prstGeom prst="rect">
            <a:avLst/>
          </a:prstGeom>
          <a:noFill/>
          <a:ln w="12700">
            <a:noFill/>
            <a:miter lim="800000"/>
            <a:headEnd/>
            <a:tailEnd/>
          </a:ln>
        </p:spPr>
        <p:txBody>
          <a:bodyPr wrap="none">
            <a:prstTxWarp prst="textNoShape">
              <a:avLst/>
            </a:prstTxWarp>
            <a:spAutoFit/>
          </a:bodyPr>
          <a:lstStyle/>
          <a:p>
            <a:r>
              <a:rPr lang="en-US" sz="2400" b="1">
                <a:solidFill>
                  <a:schemeClr val="accent2"/>
                </a:solidFill>
              </a:rPr>
              <a:t>“n”</a:t>
            </a:r>
            <a:r>
              <a:rPr lang="en-US" sz="2400" b="1">
                <a:solidFill>
                  <a:schemeClr val="tx1"/>
                </a:solidFill>
              </a:rPr>
              <a:t>=</a:t>
            </a:r>
            <a:r>
              <a:rPr lang="en-US" sz="2400" b="1">
                <a:solidFill>
                  <a:schemeClr val="accent2"/>
                </a:solidFill>
              </a:rPr>
              <a:t>n</a:t>
            </a:r>
            <a:r>
              <a:rPr lang="en-US" sz="2400" b="1">
                <a:solidFill>
                  <a:schemeClr val="tx1"/>
                </a:solidFill>
              </a:rPr>
              <a:t>ext</a:t>
            </a:r>
            <a:endParaRPr lang="en-US" sz="2400" b="1">
              <a:solidFill>
                <a:schemeClr val="accent2"/>
              </a:solidFill>
            </a:endParaRPr>
          </a:p>
        </p:txBody>
      </p:sp>
      <p:sp>
        <p:nvSpPr>
          <p:cNvPr id="19461" name="Rectangle 5"/>
          <p:cNvSpPr>
            <a:spLocks noChangeArrowheads="1"/>
          </p:cNvSpPr>
          <p:nvPr/>
        </p:nvSpPr>
        <p:spPr bwMode="auto">
          <a:xfrm rot="10800000" flipV="1">
            <a:off x="3048000" y="63881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19462" name="Rectangle 6"/>
          <p:cNvSpPr>
            <a:spLocks noChangeArrowheads="1"/>
          </p:cNvSpPr>
          <p:nvPr/>
        </p:nvSpPr>
        <p:spPr bwMode="auto">
          <a:xfrm>
            <a:off x="4953000" y="54737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grpSp>
        <p:nvGrpSpPr>
          <p:cNvPr id="19463" name="Group 7"/>
          <p:cNvGrpSpPr>
            <a:grpSpLocks/>
          </p:cNvGrpSpPr>
          <p:nvPr/>
        </p:nvGrpSpPr>
        <p:grpSpPr bwMode="auto">
          <a:xfrm>
            <a:off x="5029200" y="4078288"/>
            <a:ext cx="349250" cy="1268412"/>
            <a:chOff x="1326" y="2337"/>
            <a:chExt cx="220" cy="799"/>
          </a:xfrm>
        </p:grpSpPr>
        <p:sp>
          <p:nvSpPr>
            <p:cNvPr id="19487" name="Rectangle 8"/>
            <p:cNvSpPr>
              <a:spLocks noChangeArrowheads="1"/>
            </p:cNvSpPr>
            <p:nvPr/>
          </p:nvSpPr>
          <p:spPr bwMode="auto">
            <a:xfrm>
              <a:off x="1364" y="2384"/>
              <a:ext cx="145" cy="75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9488" name="Rectangle 9"/>
            <p:cNvSpPr>
              <a:spLocks noChangeArrowheads="1"/>
            </p:cNvSpPr>
            <p:nvPr/>
          </p:nvSpPr>
          <p:spPr bwMode="auto">
            <a:xfrm rot="5400000">
              <a:off x="1288" y="2681"/>
              <a:ext cx="2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PC</a:t>
              </a:r>
            </a:p>
          </p:txBody>
        </p:sp>
        <p:sp>
          <p:nvSpPr>
            <p:cNvPr id="19489" name="Rectangle 10"/>
            <p:cNvSpPr>
              <a:spLocks noChangeArrowheads="1"/>
            </p:cNvSpPr>
            <p:nvPr/>
          </p:nvSpPr>
          <p:spPr bwMode="auto">
            <a:xfrm rot="-5400000">
              <a:off x="1320" y="2353"/>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00</a:t>
              </a:r>
            </a:p>
          </p:txBody>
        </p:sp>
        <p:sp>
          <p:nvSpPr>
            <p:cNvPr id="19490" name="Rectangle 11"/>
            <p:cNvSpPr>
              <a:spLocks noChangeArrowheads="1"/>
            </p:cNvSpPr>
            <p:nvPr/>
          </p:nvSpPr>
          <p:spPr bwMode="auto">
            <a:xfrm>
              <a:off x="1367" y="2388"/>
              <a:ext cx="140" cy="14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grpSp>
      <p:sp>
        <p:nvSpPr>
          <p:cNvPr id="19464" name="Rectangle 12"/>
          <p:cNvSpPr>
            <a:spLocks noChangeArrowheads="1"/>
          </p:cNvSpPr>
          <p:nvPr/>
        </p:nvSpPr>
        <p:spPr bwMode="auto">
          <a:xfrm>
            <a:off x="3402013" y="3492500"/>
            <a:ext cx="307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4</a:t>
            </a:r>
          </a:p>
        </p:txBody>
      </p:sp>
      <p:sp>
        <p:nvSpPr>
          <p:cNvPr id="19465" name="Rectangle 13"/>
          <p:cNvSpPr>
            <a:spLocks noChangeArrowheads="1"/>
          </p:cNvSpPr>
          <p:nvPr/>
        </p:nvSpPr>
        <p:spPr bwMode="auto">
          <a:xfrm>
            <a:off x="4306888" y="3340100"/>
            <a:ext cx="102711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a:t>
            </a:r>
          </a:p>
        </p:txBody>
      </p:sp>
      <p:sp>
        <p:nvSpPr>
          <p:cNvPr id="19466" name="Line 14"/>
          <p:cNvSpPr>
            <a:spLocks noChangeShapeType="1"/>
          </p:cNvSpPr>
          <p:nvPr/>
        </p:nvSpPr>
        <p:spPr bwMode="auto">
          <a:xfrm flipH="1">
            <a:off x="4784725" y="3749675"/>
            <a:ext cx="0" cy="371475"/>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9467" name="Rectangle 15"/>
          <p:cNvSpPr>
            <a:spLocks noChangeArrowheads="1"/>
          </p:cNvSpPr>
          <p:nvPr/>
        </p:nvSpPr>
        <p:spPr bwMode="auto">
          <a:xfrm>
            <a:off x="3449638" y="5168900"/>
            <a:ext cx="295275" cy="1066800"/>
          </a:xfrm>
          <a:prstGeom prst="rect">
            <a:avLst/>
          </a:prstGeom>
          <a:noFill/>
          <a:ln w="25400">
            <a:solidFill>
              <a:schemeClr val="accent2"/>
            </a:solidFill>
            <a:miter lim="800000"/>
            <a:headEnd/>
            <a:tailEnd/>
          </a:ln>
        </p:spPr>
        <p:txBody>
          <a:bodyPr wrap="none" anchor="ctr">
            <a:prstTxWarp prst="textNoShape">
              <a:avLst/>
            </a:prstTxWarp>
          </a:bodyPr>
          <a:lstStyle/>
          <a:p>
            <a:endParaRPr lang="en-US"/>
          </a:p>
        </p:txBody>
      </p:sp>
      <p:sp>
        <p:nvSpPr>
          <p:cNvPr id="19468" name="Rectangle 16"/>
          <p:cNvSpPr>
            <a:spLocks noChangeArrowheads="1"/>
          </p:cNvSpPr>
          <p:nvPr/>
        </p:nvSpPr>
        <p:spPr bwMode="auto">
          <a:xfrm rot="5400000">
            <a:off x="3148806" y="5504657"/>
            <a:ext cx="88582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PC Ext</a:t>
            </a:r>
          </a:p>
        </p:txBody>
      </p:sp>
      <p:sp>
        <p:nvSpPr>
          <p:cNvPr id="19469" name="Rectangle 17"/>
          <p:cNvSpPr>
            <a:spLocks noChangeArrowheads="1"/>
          </p:cNvSpPr>
          <p:nvPr/>
        </p:nvSpPr>
        <p:spPr bwMode="auto">
          <a:xfrm rot="5400000">
            <a:off x="3742531" y="3899694"/>
            <a:ext cx="803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19470" name="Freeform 18"/>
          <p:cNvSpPr>
            <a:spLocks/>
          </p:cNvSpPr>
          <p:nvPr/>
        </p:nvSpPr>
        <p:spPr bwMode="auto">
          <a:xfrm>
            <a:off x="3962400" y="3568700"/>
            <a:ext cx="381000" cy="1066800"/>
          </a:xfrm>
          <a:custGeom>
            <a:avLst/>
            <a:gdLst>
              <a:gd name="T0" fmla="*/ 0 w 240"/>
              <a:gd name="T1" fmla="*/ 0 h 672"/>
              <a:gd name="T2" fmla="*/ 0 w 240"/>
              <a:gd name="T3" fmla="*/ 457200 h 672"/>
              <a:gd name="T4" fmla="*/ 76200 w 240"/>
              <a:gd name="T5" fmla="*/ 533400 h 672"/>
              <a:gd name="T6" fmla="*/ 0 w 240"/>
              <a:gd name="T7" fmla="*/ 609600 h 672"/>
              <a:gd name="T8" fmla="*/ 0 w 240"/>
              <a:gd name="T9" fmla="*/ 1066800 h 672"/>
              <a:gd name="T10" fmla="*/ 381000 w 240"/>
              <a:gd name="T11" fmla="*/ 762000 h 672"/>
              <a:gd name="T12" fmla="*/ 381000 w 240"/>
              <a:gd name="T13" fmla="*/ 304800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19471" name="Rectangle 19"/>
          <p:cNvSpPr>
            <a:spLocks noChangeArrowheads="1"/>
          </p:cNvSpPr>
          <p:nvPr/>
        </p:nvSpPr>
        <p:spPr bwMode="auto">
          <a:xfrm rot="5400000">
            <a:off x="3742531" y="5118894"/>
            <a:ext cx="803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19472" name="Freeform 20"/>
          <p:cNvSpPr>
            <a:spLocks/>
          </p:cNvSpPr>
          <p:nvPr/>
        </p:nvSpPr>
        <p:spPr bwMode="auto">
          <a:xfrm>
            <a:off x="3962400" y="4787900"/>
            <a:ext cx="381000" cy="1066800"/>
          </a:xfrm>
          <a:custGeom>
            <a:avLst/>
            <a:gdLst>
              <a:gd name="T0" fmla="*/ 0 w 240"/>
              <a:gd name="T1" fmla="*/ 0 h 672"/>
              <a:gd name="T2" fmla="*/ 0 w 240"/>
              <a:gd name="T3" fmla="*/ 457200 h 672"/>
              <a:gd name="T4" fmla="*/ 76200 w 240"/>
              <a:gd name="T5" fmla="*/ 533400 h 672"/>
              <a:gd name="T6" fmla="*/ 0 w 240"/>
              <a:gd name="T7" fmla="*/ 609600 h 672"/>
              <a:gd name="T8" fmla="*/ 0 w 240"/>
              <a:gd name="T9" fmla="*/ 1066800 h 672"/>
              <a:gd name="T10" fmla="*/ 381000 w 240"/>
              <a:gd name="T11" fmla="*/ 762000 h 672"/>
              <a:gd name="T12" fmla="*/ 381000 w 240"/>
              <a:gd name="T13" fmla="*/ 304800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19473" name="Rectangle 21"/>
          <p:cNvSpPr>
            <a:spLocks noChangeArrowheads="1"/>
          </p:cNvSpPr>
          <p:nvPr/>
        </p:nvSpPr>
        <p:spPr bwMode="auto">
          <a:xfrm rot="5400000">
            <a:off x="4434681" y="4591844"/>
            <a:ext cx="638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19474" name="Freeform 22"/>
          <p:cNvSpPr>
            <a:spLocks/>
          </p:cNvSpPr>
          <p:nvPr/>
        </p:nvSpPr>
        <p:spPr bwMode="auto">
          <a:xfrm>
            <a:off x="4648200" y="4025900"/>
            <a:ext cx="228600" cy="1447800"/>
          </a:xfrm>
          <a:custGeom>
            <a:avLst/>
            <a:gdLst>
              <a:gd name="T0" fmla="*/ 0 w 144"/>
              <a:gd name="T1" fmla="*/ 0 h 912"/>
              <a:gd name="T2" fmla="*/ 0 w 144"/>
              <a:gd name="T3" fmla="*/ 1447800 h 912"/>
              <a:gd name="T4" fmla="*/ 228600 w 144"/>
              <a:gd name="T5" fmla="*/ 1219200 h 912"/>
              <a:gd name="T6" fmla="*/ 228600 w 144"/>
              <a:gd name="T7" fmla="*/ 228600 h 912"/>
              <a:gd name="T8" fmla="*/ 0 w 144"/>
              <a:gd name="T9" fmla="*/ 0 h 912"/>
              <a:gd name="T10" fmla="*/ 0 60000 65536"/>
              <a:gd name="T11" fmla="*/ 0 60000 65536"/>
              <a:gd name="T12" fmla="*/ 0 60000 65536"/>
              <a:gd name="T13" fmla="*/ 0 60000 65536"/>
              <a:gd name="T14" fmla="*/ 0 60000 65536"/>
              <a:gd name="T15" fmla="*/ 0 w 144"/>
              <a:gd name="T16" fmla="*/ 0 h 912"/>
              <a:gd name="T17" fmla="*/ 144 w 144"/>
              <a:gd name="T18" fmla="*/ 912 h 912"/>
            </a:gdLst>
            <a:ahLst/>
            <a:cxnLst>
              <a:cxn ang="T10">
                <a:pos x="T0" y="T1"/>
              </a:cxn>
              <a:cxn ang="T11">
                <a:pos x="T2" y="T3"/>
              </a:cxn>
              <a:cxn ang="T12">
                <a:pos x="T4" y="T5"/>
              </a:cxn>
              <a:cxn ang="T13">
                <a:pos x="T6" y="T7"/>
              </a:cxn>
              <a:cxn ang="T14">
                <a:pos x="T8" y="T9"/>
              </a:cxn>
            </a:cxnLst>
            <a:rect l="T15" t="T16" r="T17" b="T18"/>
            <a:pathLst>
              <a:path w="144" h="912">
                <a:moveTo>
                  <a:pt x="0" y="0"/>
                </a:moveTo>
                <a:lnTo>
                  <a:pt x="0" y="912"/>
                </a:lnTo>
                <a:lnTo>
                  <a:pt x="144" y="768"/>
                </a:lnTo>
                <a:lnTo>
                  <a:pt x="144" y="144"/>
                </a:lnTo>
                <a:lnTo>
                  <a:pt x="0" y="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19475" name="Freeform 23"/>
          <p:cNvSpPr>
            <a:spLocks/>
          </p:cNvSpPr>
          <p:nvPr/>
        </p:nvSpPr>
        <p:spPr bwMode="auto">
          <a:xfrm>
            <a:off x="5334000" y="2971800"/>
            <a:ext cx="152400" cy="1816100"/>
          </a:xfrm>
          <a:custGeom>
            <a:avLst/>
            <a:gdLst>
              <a:gd name="T0" fmla="*/ 0 w 144"/>
              <a:gd name="T1" fmla="*/ 1816100 h 1728"/>
              <a:gd name="T2" fmla="*/ 152400 w 144"/>
              <a:gd name="T3" fmla="*/ 1816100 h 1728"/>
              <a:gd name="T4" fmla="*/ 152400 w 144"/>
              <a:gd name="T5" fmla="*/ 0 h 1728"/>
              <a:gd name="T6" fmla="*/ 0 60000 65536"/>
              <a:gd name="T7" fmla="*/ 0 60000 65536"/>
              <a:gd name="T8" fmla="*/ 0 60000 65536"/>
              <a:gd name="T9" fmla="*/ 0 w 144"/>
              <a:gd name="T10" fmla="*/ 0 h 1728"/>
              <a:gd name="T11" fmla="*/ 144 w 144"/>
              <a:gd name="T12" fmla="*/ 1728 h 1728"/>
            </a:gdLst>
            <a:ahLst/>
            <a:cxnLst>
              <a:cxn ang="T6">
                <a:pos x="T0" y="T1"/>
              </a:cxn>
              <a:cxn ang="T7">
                <a:pos x="T2" y="T3"/>
              </a:cxn>
              <a:cxn ang="T8">
                <a:pos x="T4" y="T5"/>
              </a:cxn>
            </a:cxnLst>
            <a:rect l="T9" t="T10" r="T11" b="T12"/>
            <a:pathLst>
              <a:path w="144" h="1728">
                <a:moveTo>
                  <a:pt x="0" y="1728"/>
                </a:moveTo>
                <a:lnTo>
                  <a:pt x="144" y="1728"/>
                </a:lnTo>
                <a:lnTo>
                  <a:pt x="144"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476" name="Freeform 24"/>
          <p:cNvSpPr>
            <a:spLocks/>
          </p:cNvSpPr>
          <p:nvPr/>
        </p:nvSpPr>
        <p:spPr bwMode="auto">
          <a:xfrm>
            <a:off x="3276600" y="3263900"/>
            <a:ext cx="2209800" cy="1219200"/>
          </a:xfrm>
          <a:custGeom>
            <a:avLst/>
            <a:gdLst>
              <a:gd name="T0" fmla="*/ 2209800 w 1440"/>
              <a:gd name="T1" fmla="*/ 0 h 768"/>
              <a:gd name="T2" fmla="*/ 0 w 1440"/>
              <a:gd name="T3" fmla="*/ 0 h 768"/>
              <a:gd name="T4" fmla="*/ 0 w 1440"/>
              <a:gd name="T5" fmla="*/ 1219200 h 768"/>
              <a:gd name="T6" fmla="*/ 662940 w 1440"/>
              <a:gd name="T7" fmla="*/ 1219200 h 768"/>
              <a:gd name="T8" fmla="*/ 0 60000 65536"/>
              <a:gd name="T9" fmla="*/ 0 60000 65536"/>
              <a:gd name="T10" fmla="*/ 0 60000 65536"/>
              <a:gd name="T11" fmla="*/ 0 60000 65536"/>
              <a:gd name="T12" fmla="*/ 0 w 1440"/>
              <a:gd name="T13" fmla="*/ 0 h 768"/>
              <a:gd name="T14" fmla="*/ 1440 w 1440"/>
              <a:gd name="T15" fmla="*/ 768 h 768"/>
            </a:gdLst>
            <a:ahLst/>
            <a:cxnLst>
              <a:cxn ang="T8">
                <a:pos x="T0" y="T1"/>
              </a:cxn>
              <a:cxn ang="T9">
                <a:pos x="T2" y="T3"/>
              </a:cxn>
              <a:cxn ang="T10">
                <a:pos x="T4" y="T5"/>
              </a:cxn>
              <a:cxn ang="T11">
                <a:pos x="T6" y="T7"/>
              </a:cxn>
            </a:cxnLst>
            <a:rect l="T12" t="T13" r="T14" b="T15"/>
            <a:pathLst>
              <a:path w="1440" h="768">
                <a:moveTo>
                  <a:pt x="1440" y="0"/>
                </a:moveTo>
                <a:lnTo>
                  <a:pt x="0" y="0"/>
                </a:lnTo>
                <a:lnTo>
                  <a:pt x="0" y="768"/>
                </a:lnTo>
                <a:lnTo>
                  <a:pt x="432" y="76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477" name="Line 25"/>
          <p:cNvSpPr>
            <a:spLocks noChangeShapeType="1"/>
          </p:cNvSpPr>
          <p:nvPr/>
        </p:nvSpPr>
        <p:spPr bwMode="auto">
          <a:xfrm>
            <a:off x="3657600" y="37211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478" name="Line 26"/>
          <p:cNvSpPr>
            <a:spLocks noChangeShapeType="1"/>
          </p:cNvSpPr>
          <p:nvPr/>
        </p:nvSpPr>
        <p:spPr bwMode="auto">
          <a:xfrm>
            <a:off x="4343400" y="41783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479" name="Freeform 27"/>
          <p:cNvSpPr>
            <a:spLocks/>
          </p:cNvSpPr>
          <p:nvPr/>
        </p:nvSpPr>
        <p:spPr bwMode="auto">
          <a:xfrm>
            <a:off x="3581400" y="4178300"/>
            <a:ext cx="838200" cy="762000"/>
          </a:xfrm>
          <a:custGeom>
            <a:avLst/>
            <a:gdLst>
              <a:gd name="T0" fmla="*/ 838200 w 528"/>
              <a:gd name="T1" fmla="*/ 0 h 480"/>
              <a:gd name="T2" fmla="*/ 838200 w 528"/>
              <a:gd name="T3" fmla="*/ 533400 h 480"/>
              <a:gd name="T4" fmla="*/ 0 w 528"/>
              <a:gd name="T5" fmla="*/ 533400 h 480"/>
              <a:gd name="T6" fmla="*/ 0 w 528"/>
              <a:gd name="T7" fmla="*/ 762000 h 480"/>
              <a:gd name="T8" fmla="*/ 381000 w 528"/>
              <a:gd name="T9" fmla="*/ 762000 h 480"/>
              <a:gd name="T10" fmla="*/ 0 60000 65536"/>
              <a:gd name="T11" fmla="*/ 0 60000 65536"/>
              <a:gd name="T12" fmla="*/ 0 60000 65536"/>
              <a:gd name="T13" fmla="*/ 0 60000 65536"/>
              <a:gd name="T14" fmla="*/ 0 60000 65536"/>
              <a:gd name="T15" fmla="*/ 0 w 528"/>
              <a:gd name="T16" fmla="*/ 0 h 480"/>
              <a:gd name="T17" fmla="*/ 528 w 528"/>
              <a:gd name="T18" fmla="*/ 480 h 480"/>
            </a:gdLst>
            <a:ahLst/>
            <a:cxnLst>
              <a:cxn ang="T10">
                <a:pos x="T0" y="T1"/>
              </a:cxn>
              <a:cxn ang="T11">
                <a:pos x="T2" y="T3"/>
              </a:cxn>
              <a:cxn ang="T12">
                <a:pos x="T4" y="T5"/>
              </a:cxn>
              <a:cxn ang="T13">
                <a:pos x="T6" y="T7"/>
              </a:cxn>
              <a:cxn ang="T14">
                <a:pos x="T8" y="T9"/>
              </a:cxn>
            </a:cxnLst>
            <a:rect l="T15" t="T16" r="T17" b="T18"/>
            <a:pathLst>
              <a:path w="528" h="480">
                <a:moveTo>
                  <a:pt x="528" y="0"/>
                </a:moveTo>
                <a:lnTo>
                  <a:pt x="528" y="336"/>
                </a:lnTo>
                <a:lnTo>
                  <a:pt x="0" y="336"/>
                </a:lnTo>
                <a:lnTo>
                  <a:pt x="0" y="480"/>
                </a:lnTo>
                <a:lnTo>
                  <a:pt x="240" y="48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480" name="Line 28"/>
          <p:cNvSpPr>
            <a:spLocks noChangeShapeType="1"/>
          </p:cNvSpPr>
          <p:nvPr/>
        </p:nvSpPr>
        <p:spPr bwMode="auto">
          <a:xfrm>
            <a:off x="3733800" y="5702300"/>
            <a:ext cx="228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481" name="Freeform 29"/>
          <p:cNvSpPr>
            <a:spLocks/>
          </p:cNvSpPr>
          <p:nvPr/>
        </p:nvSpPr>
        <p:spPr bwMode="auto">
          <a:xfrm>
            <a:off x="3200400" y="5702300"/>
            <a:ext cx="228600" cy="685800"/>
          </a:xfrm>
          <a:custGeom>
            <a:avLst/>
            <a:gdLst>
              <a:gd name="T0" fmla="*/ 0 w 144"/>
              <a:gd name="T1" fmla="*/ 685800 h 432"/>
              <a:gd name="T2" fmla="*/ 0 w 144"/>
              <a:gd name="T3" fmla="*/ 0 h 432"/>
              <a:gd name="T4" fmla="*/ 228600 w 144"/>
              <a:gd name="T5" fmla="*/ 0 h 432"/>
              <a:gd name="T6" fmla="*/ 0 60000 65536"/>
              <a:gd name="T7" fmla="*/ 0 60000 65536"/>
              <a:gd name="T8" fmla="*/ 0 60000 65536"/>
              <a:gd name="T9" fmla="*/ 0 w 144"/>
              <a:gd name="T10" fmla="*/ 0 h 432"/>
              <a:gd name="T11" fmla="*/ 144 w 144"/>
              <a:gd name="T12" fmla="*/ 432 h 432"/>
            </a:gdLst>
            <a:ahLst/>
            <a:cxnLst>
              <a:cxn ang="T6">
                <a:pos x="T0" y="T1"/>
              </a:cxn>
              <a:cxn ang="T7">
                <a:pos x="T2" y="T3"/>
              </a:cxn>
              <a:cxn ang="T8">
                <a:pos x="T4" y="T5"/>
              </a:cxn>
            </a:cxnLst>
            <a:rect l="T9" t="T10" r="T11" b="T12"/>
            <a:pathLst>
              <a:path w="144" h="432">
                <a:moveTo>
                  <a:pt x="0" y="432"/>
                </a:moveTo>
                <a:lnTo>
                  <a:pt x="0" y="0"/>
                </a:lnTo>
                <a:lnTo>
                  <a:pt x="144"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482" name="Line 30"/>
          <p:cNvSpPr>
            <a:spLocks noChangeShapeType="1"/>
          </p:cNvSpPr>
          <p:nvPr/>
        </p:nvSpPr>
        <p:spPr bwMode="auto">
          <a:xfrm>
            <a:off x="4343400" y="5321300"/>
            <a:ext cx="304800" cy="1588"/>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483" name="Line 31"/>
          <p:cNvSpPr>
            <a:spLocks noChangeShapeType="1"/>
          </p:cNvSpPr>
          <p:nvPr/>
        </p:nvSpPr>
        <p:spPr bwMode="auto">
          <a:xfrm>
            <a:off x="4876800" y="47879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9484" name="Text Box 32"/>
          <p:cNvSpPr txBox="1">
            <a:spLocks noChangeArrowheads="1"/>
          </p:cNvSpPr>
          <p:nvPr/>
        </p:nvSpPr>
        <p:spPr bwMode="auto">
          <a:xfrm>
            <a:off x="5562600" y="2895600"/>
            <a:ext cx="1560513" cy="396875"/>
          </a:xfrm>
          <a:prstGeom prst="rect">
            <a:avLst/>
          </a:prstGeom>
          <a:noFill/>
          <a:ln w="12700">
            <a:noFill/>
            <a:miter lim="800000"/>
            <a:headEnd/>
            <a:tailEnd/>
          </a:ln>
        </p:spPr>
        <p:txBody>
          <a:bodyPr wrap="none">
            <a:prstTxWarp prst="textNoShape">
              <a:avLst/>
            </a:prstTxWarp>
            <a:spAutoFit/>
          </a:bodyPr>
          <a:lstStyle/>
          <a:p>
            <a:r>
              <a:rPr lang="en-US" sz="2000" b="1">
                <a:solidFill>
                  <a:schemeClr val="tx1"/>
                </a:solidFill>
                <a:latin typeface="Times" charset="0"/>
              </a:rPr>
              <a:t>Inst Address</a:t>
            </a:r>
            <a:endParaRPr lang="en-US" sz="2000"/>
          </a:p>
        </p:txBody>
      </p:sp>
      <p:sp>
        <p:nvSpPr>
          <p:cNvPr id="19485" name="Text Box 33"/>
          <p:cNvSpPr txBox="1">
            <a:spLocks noChangeArrowheads="1"/>
          </p:cNvSpPr>
          <p:nvPr/>
        </p:nvSpPr>
        <p:spPr bwMode="auto">
          <a:xfrm>
            <a:off x="4579938" y="4114800"/>
            <a:ext cx="296862" cy="336550"/>
          </a:xfrm>
          <a:prstGeom prst="rect">
            <a:avLst/>
          </a:prstGeom>
          <a:noFill/>
          <a:ln w="12700">
            <a:noFill/>
            <a:miter lim="800000"/>
            <a:headEnd/>
            <a:tailEnd/>
          </a:ln>
        </p:spPr>
        <p:txBody>
          <a:bodyPr wrap="none">
            <a:prstTxWarp prst="textNoShape">
              <a:avLst/>
            </a:prstTxWarp>
            <a:spAutoFit/>
          </a:bodyPr>
          <a:lstStyle/>
          <a:p>
            <a:r>
              <a:rPr lang="en-US" sz="1600">
                <a:solidFill>
                  <a:schemeClr val="tx1"/>
                </a:solidFill>
              </a:rPr>
              <a:t>0</a:t>
            </a:r>
          </a:p>
        </p:txBody>
      </p:sp>
      <p:sp>
        <p:nvSpPr>
          <p:cNvPr id="19486" name="Text Box 34"/>
          <p:cNvSpPr txBox="1">
            <a:spLocks noChangeArrowheads="1"/>
          </p:cNvSpPr>
          <p:nvPr/>
        </p:nvSpPr>
        <p:spPr bwMode="auto">
          <a:xfrm>
            <a:off x="4572000" y="5073650"/>
            <a:ext cx="296863" cy="336550"/>
          </a:xfrm>
          <a:prstGeom prst="rect">
            <a:avLst/>
          </a:prstGeom>
          <a:noFill/>
          <a:ln w="12700">
            <a:noFill/>
            <a:miter lim="800000"/>
            <a:headEnd/>
            <a:tailEnd/>
          </a:ln>
        </p:spPr>
        <p:txBody>
          <a:bodyPr wrap="none">
            <a:prstTxWarp prst="textNoShape">
              <a:avLst/>
            </a:prstTxWarp>
            <a:spAutoFit/>
          </a:bodyPr>
          <a:lstStyle/>
          <a:p>
            <a:r>
              <a:rPr lang="en-US" sz="1600">
                <a:solidFill>
                  <a:schemeClr val="tx1"/>
                </a:solidFill>
              </a:rPr>
              <a:t>1</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00100" y="228600"/>
            <a:ext cx="7564438" cy="474663"/>
          </a:xfrm>
          <a:noFill/>
        </p:spPr>
        <p:txBody>
          <a:bodyPr/>
          <a:lstStyle/>
          <a:p>
            <a:r>
              <a:rPr lang="en-US"/>
              <a:t>Recap: Meaning of the Control Signals</a:t>
            </a:r>
          </a:p>
        </p:txBody>
      </p:sp>
      <p:sp>
        <p:nvSpPr>
          <p:cNvPr id="21507" name="Rectangle 3"/>
          <p:cNvSpPr>
            <a:spLocks noGrp="1" noChangeArrowheads="1"/>
          </p:cNvSpPr>
          <p:nvPr>
            <p:ph type="body" idx="1"/>
          </p:nvPr>
        </p:nvSpPr>
        <p:spPr>
          <a:xfrm>
            <a:off x="0" y="838200"/>
            <a:ext cx="4876800" cy="1368425"/>
          </a:xfrm>
          <a:noFill/>
        </p:spPr>
        <p:txBody>
          <a:bodyPr/>
          <a:lstStyle/>
          <a:p>
            <a:pPr>
              <a:spcBef>
                <a:spcPct val="30000"/>
              </a:spcBef>
              <a:tabLst>
                <a:tab pos="1600200" algn="l"/>
              </a:tabLst>
            </a:pPr>
            <a:r>
              <a:rPr lang="en-US" sz="2400">
                <a:solidFill>
                  <a:schemeClr val="accent1"/>
                </a:solidFill>
              </a:rPr>
              <a:t>ExtOp:</a:t>
            </a:r>
            <a:r>
              <a:rPr lang="en-US" sz="2400"/>
              <a:t>	“zero”, “sign”</a:t>
            </a:r>
          </a:p>
          <a:p>
            <a:pPr>
              <a:spcBef>
                <a:spcPct val="30000"/>
              </a:spcBef>
              <a:tabLst>
                <a:tab pos="1600200" algn="l"/>
              </a:tabLst>
            </a:pPr>
            <a:r>
              <a:rPr lang="en-US" sz="2400">
                <a:solidFill>
                  <a:schemeClr val="accent1"/>
                </a:solidFill>
              </a:rPr>
              <a:t>ALUsrc:</a:t>
            </a:r>
            <a:r>
              <a:rPr lang="en-US" sz="2400"/>
              <a:t>	0 </a:t>
            </a:r>
            <a:r>
              <a:rPr lang="en-US" sz="2400">
                <a:sym typeface="Symbol" charset="2"/>
              </a:rPr>
              <a:t></a:t>
            </a:r>
            <a:r>
              <a:rPr lang="en-US" sz="2400"/>
              <a:t> regB; </a:t>
            </a:r>
            <a:br>
              <a:rPr lang="en-US" sz="2400"/>
            </a:br>
            <a:r>
              <a:rPr lang="en-US" sz="2400"/>
              <a:t>	1 </a:t>
            </a:r>
            <a:r>
              <a:rPr lang="en-US" sz="2400">
                <a:sym typeface="Symbol" charset="2"/>
              </a:rPr>
              <a:t></a:t>
            </a:r>
            <a:r>
              <a:rPr lang="en-US" sz="2400"/>
              <a:t> immed</a:t>
            </a:r>
          </a:p>
          <a:p>
            <a:pPr>
              <a:spcBef>
                <a:spcPct val="30000"/>
              </a:spcBef>
              <a:tabLst>
                <a:tab pos="1600200" algn="l"/>
              </a:tabLst>
            </a:pPr>
            <a:r>
              <a:rPr lang="en-US" sz="2400">
                <a:solidFill>
                  <a:schemeClr val="accent1"/>
                </a:solidFill>
              </a:rPr>
              <a:t>ALUctr:</a:t>
            </a:r>
            <a:r>
              <a:rPr lang="en-US" sz="2400"/>
              <a:t>	“</a:t>
            </a:r>
            <a:r>
              <a:rPr lang="en-US" sz="2000"/>
              <a:t>ADD</a:t>
            </a:r>
            <a:r>
              <a:rPr lang="en-US" sz="2400"/>
              <a:t>”, “</a:t>
            </a:r>
            <a:r>
              <a:rPr lang="en-US" sz="2000"/>
              <a:t>SUB</a:t>
            </a:r>
            <a:r>
              <a:rPr lang="en-US" sz="2400"/>
              <a:t>”, “</a:t>
            </a:r>
            <a:r>
              <a:rPr lang="en-US" sz="2000"/>
              <a:t>OR</a:t>
            </a:r>
            <a:r>
              <a:rPr lang="en-US" sz="2400"/>
              <a:t>”</a:t>
            </a:r>
          </a:p>
        </p:txBody>
      </p:sp>
      <p:sp>
        <p:nvSpPr>
          <p:cNvPr id="21508" name="Rectangle 4"/>
          <p:cNvSpPr>
            <a:spLocks noChangeArrowheads="1"/>
          </p:cNvSpPr>
          <p:nvPr/>
        </p:nvSpPr>
        <p:spPr bwMode="auto">
          <a:xfrm>
            <a:off x="4267200" y="762000"/>
            <a:ext cx="4876800" cy="1477963"/>
          </a:xfrm>
          <a:prstGeom prst="rect">
            <a:avLst/>
          </a:prstGeom>
          <a:noFill/>
          <a:ln w="12700">
            <a:noFill/>
            <a:miter lim="800000"/>
            <a:headEnd/>
            <a:tailEnd/>
          </a:ln>
        </p:spPr>
        <p:txBody>
          <a:bodyPr lIns="63500" tIns="25400" rIns="63500" bIns="25400">
            <a:prstTxWarp prst="textNoShape">
              <a:avLst/>
            </a:prstTxWarp>
            <a:spAutoFit/>
          </a:bodyPr>
          <a:lstStyle/>
          <a:p>
            <a:pPr marL="203200" indent="-203200">
              <a:lnSpc>
                <a:spcPct val="75000"/>
              </a:lnSpc>
              <a:spcBef>
                <a:spcPct val="30000"/>
              </a:spcBef>
              <a:buFontTx/>
              <a:buChar char="°"/>
              <a:tabLst>
                <a:tab pos="1600200" algn="l"/>
              </a:tabLst>
            </a:pPr>
            <a:r>
              <a:rPr lang="en-US" sz="2400" b="1">
                <a:latin typeface="Arial" charset="0"/>
              </a:rPr>
              <a:t>MemWr:</a:t>
            </a:r>
            <a:r>
              <a:rPr lang="en-US" sz="2400" b="1">
                <a:solidFill>
                  <a:schemeClr val="tx1"/>
                </a:solidFill>
                <a:latin typeface="Arial" charset="0"/>
              </a:rPr>
              <a:t>	1 </a:t>
            </a:r>
            <a:r>
              <a:rPr lang="en-US" sz="2400">
                <a:solidFill>
                  <a:schemeClr val="tx1"/>
                </a:solidFill>
                <a:latin typeface="Times" charset="0"/>
                <a:sym typeface="Symbol" charset="2"/>
              </a:rPr>
              <a:t></a:t>
            </a:r>
            <a:r>
              <a:rPr lang="en-US" sz="2400" b="1">
                <a:solidFill>
                  <a:schemeClr val="tx1"/>
                </a:solidFill>
                <a:latin typeface="Arial" charset="0"/>
              </a:rPr>
              <a:t> write memory</a:t>
            </a:r>
          </a:p>
          <a:p>
            <a:pPr marL="203200" indent="-203200">
              <a:lnSpc>
                <a:spcPct val="75000"/>
              </a:lnSpc>
              <a:spcBef>
                <a:spcPct val="30000"/>
              </a:spcBef>
              <a:buFontTx/>
              <a:buChar char="°"/>
              <a:tabLst>
                <a:tab pos="1600200" algn="l"/>
              </a:tabLst>
            </a:pPr>
            <a:r>
              <a:rPr lang="en-US" sz="2400" b="1">
                <a:latin typeface="Arial" charset="0"/>
              </a:rPr>
              <a:t>MemtoReg:</a:t>
            </a:r>
            <a:r>
              <a:rPr lang="en-US" sz="2400" b="1">
                <a:solidFill>
                  <a:schemeClr val="tx1"/>
                </a:solidFill>
                <a:latin typeface="Arial" charset="0"/>
              </a:rPr>
              <a:t> 0 </a:t>
            </a:r>
            <a:r>
              <a:rPr lang="en-US" sz="2400">
                <a:solidFill>
                  <a:schemeClr val="tx1"/>
                </a:solidFill>
                <a:latin typeface="Times" charset="0"/>
                <a:sym typeface="Symbol" charset="2"/>
              </a:rPr>
              <a:t></a:t>
            </a:r>
            <a:r>
              <a:rPr lang="en-US" sz="2400" b="1">
                <a:solidFill>
                  <a:schemeClr val="tx1"/>
                </a:solidFill>
                <a:latin typeface="Arial" charset="0"/>
              </a:rPr>
              <a:t> ALU; 1 </a:t>
            </a:r>
            <a:r>
              <a:rPr lang="en-US" sz="2400">
                <a:solidFill>
                  <a:schemeClr val="tx1"/>
                </a:solidFill>
                <a:latin typeface="Times" charset="0"/>
                <a:sym typeface="Symbol" charset="2"/>
              </a:rPr>
              <a:t></a:t>
            </a:r>
            <a:r>
              <a:rPr lang="en-US" sz="2400" b="1">
                <a:solidFill>
                  <a:schemeClr val="tx1"/>
                </a:solidFill>
                <a:latin typeface="Arial" charset="0"/>
              </a:rPr>
              <a:t> Mem</a:t>
            </a:r>
          </a:p>
          <a:p>
            <a:pPr marL="203200" indent="-203200">
              <a:lnSpc>
                <a:spcPct val="75000"/>
              </a:lnSpc>
              <a:spcBef>
                <a:spcPct val="30000"/>
              </a:spcBef>
              <a:buFontTx/>
              <a:buChar char="°"/>
              <a:tabLst>
                <a:tab pos="1600200" algn="l"/>
              </a:tabLst>
            </a:pPr>
            <a:r>
              <a:rPr lang="en-US" sz="2400" b="1">
                <a:latin typeface="Arial" charset="0"/>
              </a:rPr>
              <a:t>RegDst:</a:t>
            </a:r>
            <a:r>
              <a:rPr lang="en-US" sz="2400" b="1">
                <a:solidFill>
                  <a:schemeClr val="tx1"/>
                </a:solidFill>
                <a:latin typeface="Arial" charset="0"/>
              </a:rPr>
              <a:t>	0 </a:t>
            </a:r>
            <a:r>
              <a:rPr lang="en-US" sz="2400">
                <a:solidFill>
                  <a:schemeClr val="tx1"/>
                </a:solidFill>
                <a:latin typeface="Times" charset="0"/>
                <a:sym typeface="Symbol" charset="2"/>
              </a:rPr>
              <a:t></a:t>
            </a:r>
            <a:r>
              <a:rPr lang="en-US" sz="2400" b="1">
                <a:solidFill>
                  <a:schemeClr val="tx1"/>
                </a:solidFill>
                <a:latin typeface="Arial" charset="0"/>
              </a:rPr>
              <a:t> “rt”; 1 </a:t>
            </a:r>
            <a:r>
              <a:rPr lang="en-US" sz="2400">
                <a:solidFill>
                  <a:schemeClr val="tx1"/>
                </a:solidFill>
                <a:latin typeface="Times" charset="0"/>
                <a:sym typeface="Symbol" charset="2"/>
              </a:rPr>
              <a:t></a:t>
            </a:r>
            <a:r>
              <a:rPr lang="en-US" sz="2400" b="1">
                <a:solidFill>
                  <a:schemeClr val="tx1"/>
                </a:solidFill>
                <a:latin typeface="Arial" charset="0"/>
              </a:rPr>
              <a:t> “rd”</a:t>
            </a:r>
          </a:p>
          <a:p>
            <a:pPr marL="203200" indent="-203200">
              <a:lnSpc>
                <a:spcPct val="75000"/>
              </a:lnSpc>
              <a:spcBef>
                <a:spcPct val="30000"/>
              </a:spcBef>
              <a:buFontTx/>
              <a:buChar char="°"/>
              <a:tabLst>
                <a:tab pos="1600200" algn="l"/>
              </a:tabLst>
            </a:pPr>
            <a:r>
              <a:rPr lang="en-US" sz="2400" b="1">
                <a:latin typeface="Arial" charset="0"/>
              </a:rPr>
              <a:t>RegWr:</a:t>
            </a:r>
            <a:r>
              <a:rPr lang="en-US" sz="2400" b="1">
                <a:solidFill>
                  <a:schemeClr val="tx1"/>
                </a:solidFill>
                <a:latin typeface="Arial" charset="0"/>
              </a:rPr>
              <a:t>	1 </a:t>
            </a:r>
            <a:r>
              <a:rPr lang="en-US" sz="2400">
                <a:solidFill>
                  <a:schemeClr val="tx1"/>
                </a:solidFill>
                <a:latin typeface="Times" charset="0"/>
                <a:sym typeface="Symbol" charset="2"/>
              </a:rPr>
              <a:t></a:t>
            </a:r>
            <a:r>
              <a:rPr lang="en-US" sz="2400" b="1">
                <a:solidFill>
                  <a:schemeClr val="tx1"/>
                </a:solidFill>
                <a:latin typeface="Arial" charset="0"/>
              </a:rPr>
              <a:t> write register</a:t>
            </a:r>
          </a:p>
        </p:txBody>
      </p:sp>
      <p:sp>
        <p:nvSpPr>
          <p:cNvPr id="21509" name="Rectangle 5"/>
          <p:cNvSpPr>
            <a:spLocks noChangeArrowheads="1"/>
          </p:cNvSpPr>
          <p:nvPr/>
        </p:nvSpPr>
        <p:spPr bwMode="auto">
          <a:xfrm>
            <a:off x="6324600" y="4114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1510" name="Rectangle 6"/>
          <p:cNvSpPr>
            <a:spLocks noChangeArrowheads="1"/>
          </p:cNvSpPr>
          <p:nvPr/>
        </p:nvSpPr>
        <p:spPr bwMode="auto">
          <a:xfrm>
            <a:off x="5437188" y="2501900"/>
            <a:ext cx="1039812"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p>
        </p:txBody>
      </p:sp>
      <p:sp>
        <p:nvSpPr>
          <p:cNvPr id="21511" name="Rectangle 7"/>
          <p:cNvSpPr>
            <a:spLocks noChangeArrowheads="1"/>
          </p:cNvSpPr>
          <p:nvPr/>
        </p:nvSpPr>
        <p:spPr bwMode="auto">
          <a:xfrm>
            <a:off x="2438400" y="48768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21512" name="Rectangle 8"/>
          <p:cNvSpPr>
            <a:spLocks noChangeArrowheads="1"/>
          </p:cNvSpPr>
          <p:nvPr/>
        </p:nvSpPr>
        <p:spPr bwMode="auto">
          <a:xfrm>
            <a:off x="1893888" y="39719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21513" name="Rectangle 9"/>
          <p:cNvSpPr>
            <a:spLocks noChangeArrowheads="1"/>
          </p:cNvSpPr>
          <p:nvPr/>
        </p:nvSpPr>
        <p:spPr bwMode="auto">
          <a:xfrm>
            <a:off x="2016125" y="32766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a:t>
            </a:r>
            <a:endParaRPr lang="en-US" sz="2000" u="sng">
              <a:solidFill>
                <a:schemeClr val="tx1"/>
              </a:solidFill>
              <a:latin typeface="Times" charset="0"/>
            </a:endParaRPr>
          </a:p>
        </p:txBody>
      </p:sp>
      <p:sp>
        <p:nvSpPr>
          <p:cNvPr id="21514" name="Line 10"/>
          <p:cNvSpPr>
            <a:spLocks noChangeShapeType="1"/>
          </p:cNvSpPr>
          <p:nvPr/>
        </p:nvSpPr>
        <p:spPr bwMode="auto">
          <a:xfrm flipH="1">
            <a:off x="2203450" y="4291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15" name="Rectangle 11"/>
          <p:cNvSpPr>
            <a:spLocks noChangeArrowheads="1"/>
          </p:cNvSpPr>
          <p:nvPr/>
        </p:nvSpPr>
        <p:spPr bwMode="auto">
          <a:xfrm>
            <a:off x="2055813" y="4391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1516" name="Line 12"/>
          <p:cNvSpPr>
            <a:spLocks noChangeShapeType="1"/>
          </p:cNvSpPr>
          <p:nvPr/>
        </p:nvSpPr>
        <p:spPr bwMode="auto">
          <a:xfrm flipH="1">
            <a:off x="5029200" y="41148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17" name="Rectangle 13"/>
          <p:cNvSpPr>
            <a:spLocks noChangeArrowheads="1"/>
          </p:cNvSpPr>
          <p:nvPr/>
        </p:nvSpPr>
        <p:spPr bwMode="auto">
          <a:xfrm>
            <a:off x="4876800" y="38100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1518" name="Rectangle 14"/>
          <p:cNvSpPr>
            <a:spLocks noChangeArrowheads="1"/>
          </p:cNvSpPr>
          <p:nvPr/>
        </p:nvSpPr>
        <p:spPr bwMode="auto">
          <a:xfrm>
            <a:off x="4083050" y="38100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21519" name="Line 15"/>
          <p:cNvSpPr>
            <a:spLocks noChangeShapeType="1"/>
          </p:cNvSpPr>
          <p:nvPr/>
        </p:nvSpPr>
        <p:spPr bwMode="auto">
          <a:xfrm flipV="1">
            <a:off x="4343400" y="46482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20" name="Rectangle 16"/>
          <p:cNvSpPr>
            <a:spLocks noChangeArrowheads="1"/>
          </p:cNvSpPr>
          <p:nvPr/>
        </p:nvSpPr>
        <p:spPr bwMode="auto">
          <a:xfrm>
            <a:off x="4187825" y="4772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1521" name="Rectangle 17"/>
          <p:cNvSpPr>
            <a:spLocks noChangeArrowheads="1"/>
          </p:cNvSpPr>
          <p:nvPr/>
        </p:nvSpPr>
        <p:spPr bwMode="auto">
          <a:xfrm>
            <a:off x="4114800" y="43434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21522" name="Line 18"/>
          <p:cNvSpPr>
            <a:spLocks noChangeShapeType="1"/>
          </p:cNvSpPr>
          <p:nvPr/>
        </p:nvSpPr>
        <p:spPr bwMode="auto">
          <a:xfrm flipV="1">
            <a:off x="37338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23" name="Line 19"/>
          <p:cNvSpPr>
            <a:spLocks noChangeShapeType="1"/>
          </p:cNvSpPr>
          <p:nvPr/>
        </p:nvSpPr>
        <p:spPr bwMode="auto">
          <a:xfrm flipV="1">
            <a:off x="29845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24" name="Rectangle 20"/>
          <p:cNvSpPr>
            <a:spLocks noChangeArrowheads="1"/>
          </p:cNvSpPr>
          <p:nvPr/>
        </p:nvSpPr>
        <p:spPr bwMode="auto">
          <a:xfrm>
            <a:off x="2841625"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21525" name="Line 21"/>
          <p:cNvSpPr>
            <a:spLocks noChangeShapeType="1"/>
          </p:cNvSpPr>
          <p:nvPr/>
        </p:nvSpPr>
        <p:spPr bwMode="auto">
          <a:xfrm flipV="1">
            <a:off x="33655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26" name="Rectangle 22"/>
          <p:cNvSpPr>
            <a:spLocks noChangeArrowheads="1"/>
          </p:cNvSpPr>
          <p:nvPr/>
        </p:nvSpPr>
        <p:spPr bwMode="auto">
          <a:xfrm>
            <a:off x="3200400"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21527" name="Rectangle 23"/>
          <p:cNvSpPr>
            <a:spLocks noChangeArrowheads="1"/>
          </p:cNvSpPr>
          <p:nvPr/>
        </p:nvSpPr>
        <p:spPr bwMode="auto">
          <a:xfrm>
            <a:off x="2779713" y="38814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21528" name="Rectangle 24"/>
          <p:cNvSpPr>
            <a:spLocks noChangeArrowheads="1"/>
          </p:cNvSpPr>
          <p:nvPr/>
        </p:nvSpPr>
        <p:spPr bwMode="auto">
          <a:xfrm>
            <a:off x="3236913" y="38814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21529" name="Rectangle 25"/>
          <p:cNvSpPr>
            <a:spLocks noChangeArrowheads="1"/>
          </p:cNvSpPr>
          <p:nvPr/>
        </p:nvSpPr>
        <p:spPr bwMode="auto">
          <a:xfrm>
            <a:off x="3617913" y="38814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21530" name="Rectangle 26"/>
          <p:cNvSpPr>
            <a:spLocks noChangeArrowheads="1"/>
          </p:cNvSpPr>
          <p:nvPr/>
        </p:nvSpPr>
        <p:spPr bwMode="auto">
          <a:xfrm>
            <a:off x="2779713" y="42672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21531" name="Rectangle 27"/>
          <p:cNvSpPr>
            <a:spLocks noChangeArrowheads="1"/>
          </p:cNvSpPr>
          <p:nvPr/>
        </p:nvSpPr>
        <p:spPr bwMode="auto">
          <a:xfrm>
            <a:off x="3200400" y="32766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21532" name="Rectangle 28"/>
          <p:cNvSpPr>
            <a:spLocks noChangeArrowheads="1"/>
          </p:cNvSpPr>
          <p:nvPr/>
        </p:nvSpPr>
        <p:spPr bwMode="auto">
          <a:xfrm>
            <a:off x="3032125" y="25146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21533" name="Rectangle 29"/>
          <p:cNvSpPr>
            <a:spLocks noChangeArrowheads="1"/>
          </p:cNvSpPr>
          <p:nvPr/>
        </p:nvSpPr>
        <p:spPr bwMode="auto">
          <a:xfrm>
            <a:off x="3581400" y="32766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21534" name="Rectangle 30"/>
          <p:cNvSpPr>
            <a:spLocks noChangeArrowheads="1"/>
          </p:cNvSpPr>
          <p:nvPr/>
        </p:nvSpPr>
        <p:spPr bwMode="auto">
          <a:xfrm>
            <a:off x="2600325" y="25146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21535" name="Rectangle 31"/>
          <p:cNvSpPr>
            <a:spLocks noChangeArrowheads="1"/>
          </p:cNvSpPr>
          <p:nvPr/>
        </p:nvSpPr>
        <p:spPr bwMode="auto">
          <a:xfrm>
            <a:off x="1676400" y="2514600"/>
            <a:ext cx="942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a:t>
            </a:r>
          </a:p>
        </p:txBody>
      </p:sp>
      <p:sp>
        <p:nvSpPr>
          <p:cNvPr id="21536" name="Rectangle 32"/>
          <p:cNvSpPr>
            <a:spLocks noChangeArrowheads="1"/>
          </p:cNvSpPr>
          <p:nvPr/>
        </p:nvSpPr>
        <p:spPr bwMode="auto">
          <a:xfrm>
            <a:off x="3911600" y="5054600"/>
            <a:ext cx="355600" cy="1041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21537" name="Rectangle 33"/>
          <p:cNvSpPr>
            <a:spLocks noChangeArrowheads="1"/>
          </p:cNvSpPr>
          <p:nvPr/>
        </p:nvSpPr>
        <p:spPr bwMode="auto">
          <a:xfrm rot="5400000">
            <a:off x="3564731" y="5388769"/>
            <a:ext cx="1082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sp>
        <p:nvSpPr>
          <p:cNvPr id="21538" name="Rectangle 34"/>
          <p:cNvSpPr>
            <a:spLocks noChangeArrowheads="1"/>
          </p:cNvSpPr>
          <p:nvPr/>
        </p:nvSpPr>
        <p:spPr bwMode="auto">
          <a:xfrm>
            <a:off x="4419600" y="56102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1539" name="Line 35"/>
          <p:cNvSpPr>
            <a:spLocks noChangeShapeType="1"/>
          </p:cNvSpPr>
          <p:nvPr/>
        </p:nvSpPr>
        <p:spPr bwMode="auto">
          <a:xfrm flipH="1">
            <a:off x="4572000" y="55086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40" name="Line 36"/>
          <p:cNvSpPr>
            <a:spLocks noChangeShapeType="1"/>
          </p:cNvSpPr>
          <p:nvPr/>
        </p:nvSpPr>
        <p:spPr bwMode="auto">
          <a:xfrm flipH="1">
            <a:off x="3492500" y="55102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41" name="Rectangle 37"/>
          <p:cNvSpPr>
            <a:spLocks noChangeArrowheads="1"/>
          </p:cNvSpPr>
          <p:nvPr/>
        </p:nvSpPr>
        <p:spPr bwMode="auto">
          <a:xfrm>
            <a:off x="3276600" y="56102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21542" name="Rectangle 38"/>
          <p:cNvSpPr>
            <a:spLocks noChangeArrowheads="1"/>
          </p:cNvSpPr>
          <p:nvPr/>
        </p:nvSpPr>
        <p:spPr bwMode="auto">
          <a:xfrm>
            <a:off x="2362200" y="53340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21543" name="Rectangle 39"/>
          <p:cNvSpPr>
            <a:spLocks noChangeArrowheads="1"/>
          </p:cNvSpPr>
          <p:nvPr/>
        </p:nvSpPr>
        <p:spPr bwMode="auto">
          <a:xfrm>
            <a:off x="4648200" y="59436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a:t>
            </a:r>
            <a:endParaRPr lang="en-US" sz="2000" u="sng">
              <a:solidFill>
                <a:schemeClr val="tx1"/>
              </a:solidFill>
              <a:latin typeface="Times" charset="0"/>
            </a:endParaRPr>
          </a:p>
        </p:txBody>
      </p:sp>
      <p:sp>
        <p:nvSpPr>
          <p:cNvPr id="21544" name="Rectangle 40"/>
          <p:cNvSpPr>
            <a:spLocks noChangeArrowheads="1"/>
          </p:cNvSpPr>
          <p:nvPr/>
        </p:nvSpPr>
        <p:spPr bwMode="auto">
          <a:xfrm>
            <a:off x="2971800" y="6019800"/>
            <a:ext cx="844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a:t>
            </a:r>
            <a:endParaRPr lang="en-US" sz="2000" u="sng">
              <a:solidFill>
                <a:schemeClr val="tx1"/>
              </a:solidFill>
              <a:latin typeface="Times" charset="0"/>
            </a:endParaRPr>
          </a:p>
        </p:txBody>
      </p:sp>
      <p:sp>
        <p:nvSpPr>
          <p:cNvPr id="21545" name="Line 41"/>
          <p:cNvSpPr>
            <a:spLocks noChangeShapeType="1"/>
          </p:cNvSpPr>
          <p:nvPr/>
        </p:nvSpPr>
        <p:spPr bwMode="auto">
          <a:xfrm flipV="1">
            <a:off x="8001000" y="2895600"/>
            <a:ext cx="0" cy="14827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21546" name="Rectangle 42"/>
          <p:cNvSpPr>
            <a:spLocks noChangeArrowheads="1"/>
          </p:cNvSpPr>
          <p:nvPr/>
        </p:nvSpPr>
        <p:spPr bwMode="auto">
          <a:xfrm>
            <a:off x="7086600" y="2438400"/>
            <a:ext cx="1323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a:t>
            </a:r>
            <a:endParaRPr lang="en-US" sz="2000" u="sng">
              <a:solidFill>
                <a:schemeClr val="tx1"/>
              </a:solidFill>
              <a:latin typeface="Times" charset="0"/>
            </a:endParaRPr>
          </a:p>
        </p:txBody>
      </p:sp>
      <p:sp>
        <p:nvSpPr>
          <p:cNvPr id="21547" name="Rectangle 43"/>
          <p:cNvSpPr>
            <a:spLocks noChangeArrowheads="1"/>
          </p:cNvSpPr>
          <p:nvPr/>
        </p:nvSpPr>
        <p:spPr bwMode="auto">
          <a:xfrm>
            <a:off x="5681663" y="58674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21548" name="Rectangle 44"/>
          <p:cNvSpPr>
            <a:spLocks noChangeArrowheads="1"/>
          </p:cNvSpPr>
          <p:nvPr/>
        </p:nvSpPr>
        <p:spPr bwMode="auto">
          <a:xfrm>
            <a:off x="5410200" y="53340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21549" name="Line 45"/>
          <p:cNvSpPr>
            <a:spLocks noChangeShapeType="1"/>
          </p:cNvSpPr>
          <p:nvPr/>
        </p:nvSpPr>
        <p:spPr bwMode="auto">
          <a:xfrm flipH="1">
            <a:off x="5989638" y="52530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50" name="Rectangle 46"/>
          <p:cNvSpPr>
            <a:spLocks noChangeArrowheads="1"/>
          </p:cNvSpPr>
          <p:nvPr/>
        </p:nvSpPr>
        <p:spPr bwMode="auto">
          <a:xfrm>
            <a:off x="6019800" y="50292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1551" name="Line 47"/>
          <p:cNvSpPr>
            <a:spLocks noChangeShapeType="1"/>
          </p:cNvSpPr>
          <p:nvPr/>
        </p:nvSpPr>
        <p:spPr bwMode="auto">
          <a:xfrm flipV="1">
            <a:off x="6692900" y="3276600"/>
            <a:ext cx="12700" cy="18462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21552" name="Rectangle 48"/>
          <p:cNvSpPr>
            <a:spLocks noChangeArrowheads="1"/>
          </p:cNvSpPr>
          <p:nvPr/>
        </p:nvSpPr>
        <p:spPr bwMode="auto">
          <a:xfrm>
            <a:off x="6248400" y="28194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a:t>
            </a:r>
          </a:p>
        </p:txBody>
      </p:sp>
      <p:grpSp>
        <p:nvGrpSpPr>
          <p:cNvPr id="21553" name="Group 49"/>
          <p:cNvGrpSpPr>
            <a:grpSpLocks/>
          </p:cNvGrpSpPr>
          <p:nvPr/>
        </p:nvGrpSpPr>
        <p:grpSpPr bwMode="auto">
          <a:xfrm>
            <a:off x="2590800" y="2943225"/>
            <a:ext cx="838200" cy="333375"/>
            <a:chOff x="2640" y="1422"/>
            <a:chExt cx="528" cy="210"/>
          </a:xfrm>
        </p:grpSpPr>
        <p:sp>
          <p:nvSpPr>
            <p:cNvPr id="21600" name="Rectangle 50"/>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21601" name="Rectangle 51"/>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21602" name="Freeform 52"/>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21554" name="Rectangle 53"/>
          <p:cNvSpPr>
            <a:spLocks noChangeArrowheads="1"/>
          </p:cNvSpPr>
          <p:nvPr/>
        </p:nvSpPr>
        <p:spPr bwMode="auto">
          <a:xfrm>
            <a:off x="2590800" y="3886200"/>
            <a:ext cx="1447800" cy="990600"/>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grpSp>
        <p:nvGrpSpPr>
          <p:cNvPr id="21555" name="Group 54"/>
          <p:cNvGrpSpPr>
            <a:grpSpLocks/>
          </p:cNvGrpSpPr>
          <p:nvPr/>
        </p:nvGrpSpPr>
        <p:grpSpPr bwMode="auto">
          <a:xfrm>
            <a:off x="4899025" y="4495800"/>
            <a:ext cx="358775" cy="1219200"/>
            <a:chOff x="3518" y="2640"/>
            <a:chExt cx="226" cy="768"/>
          </a:xfrm>
        </p:grpSpPr>
        <p:sp>
          <p:nvSpPr>
            <p:cNvPr id="21597" name="Rectangle 55"/>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21598" name="Rectangle 56"/>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21599" name="Freeform 57"/>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21556" name="Group 58"/>
          <p:cNvGrpSpPr>
            <a:grpSpLocks/>
          </p:cNvGrpSpPr>
          <p:nvPr/>
        </p:nvGrpSpPr>
        <p:grpSpPr bwMode="auto">
          <a:xfrm>
            <a:off x="5762625" y="3886200"/>
            <a:ext cx="485775" cy="1143000"/>
            <a:chOff x="4009" y="2304"/>
            <a:chExt cx="306" cy="720"/>
          </a:xfrm>
        </p:grpSpPr>
        <p:sp>
          <p:nvSpPr>
            <p:cNvPr id="21594" name="Rectangle 59"/>
            <p:cNvSpPr>
              <a:spLocks noChangeArrowheads="1"/>
            </p:cNvSpPr>
            <p:nvPr/>
          </p:nvSpPr>
          <p:spPr bwMode="auto">
            <a:xfrm>
              <a:off x="4009" y="2322"/>
              <a:ext cx="114" cy="210"/>
            </a:xfrm>
            <a:prstGeom prst="rect">
              <a:avLst/>
            </a:prstGeom>
            <a:noFill/>
            <a:ln w="12700">
              <a:noFill/>
              <a:miter lim="800000"/>
              <a:headEnd/>
              <a:tailEnd/>
            </a:ln>
          </p:spPr>
          <p:txBody>
            <a:bodyPr wrap="none" lIns="90488" tIns="44450" rIns="90488" bIns="44450">
              <a:prstTxWarp prst="textNoShape">
                <a:avLst/>
              </a:prstTxWarp>
              <a:spAutoFit/>
            </a:bodyPr>
            <a:lstStyle/>
            <a:p>
              <a:endParaRPr lang="en-US" sz="1600" b="1">
                <a:solidFill>
                  <a:schemeClr val="tx1"/>
                </a:solidFill>
                <a:latin typeface="Times" charset="0"/>
              </a:endParaRPr>
            </a:p>
          </p:txBody>
        </p:sp>
        <p:sp>
          <p:nvSpPr>
            <p:cNvPr id="21595" name="Rectangle 60"/>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21596" name="Freeform 61"/>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21557" name="Rectangle 62"/>
          <p:cNvSpPr>
            <a:spLocks noChangeArrowheads="1"/>
          </p:cNvSpPr>
          <p:nvPr/>
        </p:nvSpPr>
        <p:spPr bwMode="auto">
          <a:xfrm>
            <a:off x="7794625" y="43910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21558" name="Rectangle 63"/>
          <p:cNvSpPr>
            <a:spLocks noChangeArrowheads="1"/>
          </p:cNvSpPr>
          <p:nvPr/>
        </p:nvSpPr>
        <p:spPr bwMode="auto">
          <a:xfrm>
            <a:off x="7794625" y="53816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21559" name="Freeform 64"/>
          <p:cNvSpPr>
            <a:spLocks/>
          </p:cNvSpPr>
          <p:nvPr/>
        </p:nvSpPr>
        <p:spPr bwMode="auto">
          <a:xfrm>
            <a:off x="7848600" y="4267200"/>
            <a:ext cx="304800" cy="1600200"/>
          </a:xfrm>
          <a:custGeom>
            <a:avLst/>
            <a:gdLst>
              <a:gd name="T0" fmla="*/ 0 w 192"/>
              <a:gd name="T1" fmla="*/ 0 h 1008"/>
              <a:gd name="T2" fmla="*/ 0 w 192"/>
              <a:gd name="T3" fmla="*/ 1600200 h 1008"/>
              <a:gd name="T4" fmla="*/ 304800 w 192"/>
              <a:gd name="T5" fmla="*/ 1371600 h 1008"/>
              <a:gd name="T6" fmla="*/ 304800 w 192"/>
              <a:gd name="T7" fmla="*/ 228600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21560" name="Rectangle 65"/>
          <p:cNvSpPr>
            <a:spLocks noChangeArrowheads="1"/>
          </p:cNvSpPr>
          <p:nvPr/>
        </p:nvSpPr>
        <p:spPr bwMode="auto">
          <a:xfrm>
            <a:off x="6391275" y="5129213"/>
            <a:ext cx="1127125" cy="1128712"/>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sp>
        <p:nvSpPr>
          <p:cNvPr id="21561" name="Rectangle 66"/>
          <p:cNvSpPr>
            <a:spLocks noChangeArrowheads="1"/>
          </p:cNvSpPr>
          <p:nvPr/>
        </p:nvSpPr>
        <p:spPr bwMode="auto">
          <a:xfrm>
            <a:off x="6372225" y="5076825"/>
            <a:ext cx="6667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21562" name="Rectangle 67"/>
          <p:cNvSpPr>
            <a:spLocks noChangeArrowheads="1"/>
          </p:cNvSpPr>
          <p:nvPr/>
        </p:nvSpPr>
        <p:spPr bwMode="auto">
          <a:xfrm>
            <a:off x="6983413" y="5076825"/>
            <a:ext cx="49688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21563" name="Rectangle 68"/>
          <p:cNvSpPr>
            <a:spLocks noChangeArrowheads="1"/>
          </p:cNvSpPr>
          <p:nvPr/>
        </p:nvSpPr>
        <p:spPr bwMode="auto">
          <a:xfrm>
            <a:off x="6400800" y="5484813"/>
            <a:ext cx="1111250" cy="577850"/>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21564" name="Line 69"/>
          <p:cNvSpPr>
            <a:spLocks noChangeShapeType="1"/>
          </p:cNvSpPr>
          <p:nvPr/>
        </p:nvSpPr>
        <p:spPr bwMode="auto">
          <a:xfrm>
            <a:off x="6400800" y="60198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65" name="Line 70"/>
          <p:cNvSpPr>
            <a:spLocks noChangeShapeType="1"/>
          </p:cNvSpPr>
          <p:nvPr/>
        </p:nvSpPr>
        <p:spPr bwMode="auto">
          <a:xfrm flipH="1">
            <a:off x="6400800" y="60960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66" name="Line 71"/>
          <p:cNvSpPr>
            <a:spLocks noChangeShapeType="1"/>
          </p:cNvSpPr>
          <p:nvPr/>
        </p:nvSpPr>
        <p:spPr bwMode="auto">
          <a:xfrm>
            <a:off x="2819400" y="28194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67" name="Line 72"/>
          <p:cNvSpPr>
            <a:spLocks noChangeShapeType="1"/>
          </p:cNvSpPr>
          <p:nvPr/>
        </p:nvSpPr>
        <p:spPr bwMode="auto">
          <a:xfrm>
            <a:off x="3200400" y="28194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68" name="Freeform 73"/>
          <p:cNvSpPr>
            <a:spLocks/>
          </p:cNvSpPr>
          <p:nvPr/>
        </p:nvSpPr>
        <p:spPr bwMode="auto">
          <a:xfrm>
            <a:off x="2286000" y="2895600"/>
            <a:ext cx="304800" cy="228600"/>
          </a:xfrm>
          <a:custGeom>
            <a:avLst/>
            <a:gdLst>
              <a:gd name="T0" fmla="*/ 0 w 192"/>
              <a:gd name="T1" fmla="*/ 0 h 336"/>
              <a:gd name="T2" fmla="*/ 0 w 192"/>
              <a:gd name="T3" fmla="*/ 228600 h 336"/>
              <a:gd name="T4" fmla="*/ 304800 w 192"/>
              <a:gd name="T5" fmla="*/ 2286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69" name="Line 74"/>
          <p:cNvSpPr>
            <a:spLocks noChangeShapeType="1"/>
          </p:cNvSpPr>
          <p:nvPr/>
        </p:nvSpPr>
        <p:spPr bwMode="auto">
          <a:xfrm>
            <a:off x="2743200" y="3657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1570" name="Line 75"/>
          <p:cNvSpPr>
            <a:spLocks noChangeShapeType="1"/>
          </p:cNvSpPr>
          <p:nvPr/>
        </p:nvSpPr>
        <p:spPr bwMode="auto">
          <a:xfrm>
            <a:off x="3048000" y="32766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1571" name="Line 76"/>
          <p:cNvSpPr>
            <a:spLocks noChangeShapeType="1"/>
          </p:cNvSpPr>
          <p:nvPr/>
        </p:nvSpPr>
        <p:spPr bwMode="auto">
          <a:xfrm>
            <a:off x="3429000" y="35814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1572" name="Line 77"/>
          <p:cNvSpPr>
            <a:spLocks noChangeShapeType="1"/>
          </p:cNvSpPr>
          <p:nvPr/>
        </p:nvSpPr>
        <p:spPr bwMode="auto">
          <a:xfrm>
            <a:off x="3810000" y="35814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1573" name="Rectangle 78"/>
          <p:cNvSpPr>
            <a:spLocks noChangeArrowheads="1"/>
          </p:cNvSpPr>
          <p:nvPr/>
        </p:nvSpPr>
        <p:spPr bwMode="auto">
          <a:xfrm>
            <a:off x="3603625"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21574" name="Line 79"/>
          <p:cNvSpPr>
            <a:spLocks noChangeShapeType="1"/>
          </p:cNvSpPr>
          <p:nvPr/>
        </p:nvSpPr>
        <p:spPr bwMode="auto">
          <a:xfrm>
            <a:off x="4038600" y="41910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75" name="Line 80"/>
          <p:cNvSpPr>
            <a:spLocks noChangeShapeType="1"/>
          </p:cNvSpPr>
          <p:nvPr/>
        </p:nvSpPr>
        <p:spPr bwMode="auto">
          <a:xfrm>
            <a:off x="6096000" y="2857500"/>
            <a:ext cx="0" cy="12192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76" name="Line 81"/>
          <p:cNvSpPr>
            <a:spLocks noChangeShapeType="1"/>
          </p:cNvSpPr>
          <p:nvPr/>
        </p:nvSpPr>
        <p:spPr bwMode="auto">
          <a:xfrm>
            <a:off x="4038600" y="47244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77" name="Line 82"/>
          <p:cNvSpPr>
            <a:spLocks noChangeShapeType="1"/>
          </p:cNvSpPr>
          <p:nvPr/>
        </p:nvSpPr>
        <p:spPr bwMode="auto">
          <a:xfrm>
            <a:off x="5257800" y="48768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78" name="Line 83"/>
          <p:cNvSpPr>
            <a:spLocks noChangeShapeType="1"/>
          </p:cNvSpPr>
          <p:nvPr/>
        </p:nvSpPr>
        <p:spPr bwMode="auto">
          <a:xfrm>
            <a:off x="4267200" y="55626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79" name="Line 84"/>
          <p:cNvSpPr>
            <a:spLocks noChangeShapeType="1"/>
          </p:cNvSpPr>
          <p:nvPr/>
        </p:nvSpPr>
        <p:spPr bwMode="auto">
          <a:xfrm>
            <a:off x="3200400" y="55626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80" name="Line 85"/>
          <p:cNvSpPr>
            <a:spLocks noChangeShapeType="1"/>
          </p:cNvSpPr>
          <p:nvPr/>
        </p:nvSpPr>
        <p:spPr bwMode="auto">
          <a:xfrm flipH="1">
            <a:off x="2819400" y="47244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1581" name="Line 86"/>
          <p:cNvSpPr>
            <a:spLocks noChangeShapeType="1"/>
          </p:cNvSpPr>
          <p:nvPr/>
        </p:nvSpPr>
        <p:spPr bwMode="auto">
          <a:xfrm>
            <a:off x="2895600" y="47244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1582" name="Line 87"/>
          <p:cNvSpPr>
            <a:spLocks noChangeShapeType="1"/>
          </p:cNvSpPr>
          <p:nvPr/>
        </p:nvSpPr>
        <p:spPr bwMode="auto">
          <a:xfrm>
            <a:off x="2895600" y="48768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1583" name="Line 88"/>
          <p:cNvSpPr>
            <a:spLocks noChangeShapeType="1"/>
          </p:cNvSpPr>
          <p:nvPr/>
        </p:nvSpPr>
        <p:spPr bwMode="auto">
          <a:xfrm flipV="1">
            <a:off x="41148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84" name="Line 89"/>
          <p:cNvSpPr>
            <a:spLocks noChangeShapeType="1"/>
          </p:cNvSpPr>
          <p:nvPr/>
        </p:nvSpPr>
        <p:spPr bwMode="auto">
          <a:xfrm flipV="1">
            <a:off x="5105400" y="5638800"/>
            <a:ext cx="0" cy="3048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85" name="Line 90"/>
          <p:cNvSpPr>
            <a:spLocks noChangeShapeType="1"/>
          </p:cNvSpPr>
          <p:nvPr/>
        </p:nvSpPr>
        <p:spPr bwMode="auto">
          <a:xfrm flipH="1">
            <a:off x="6172200" y="60960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1586" name="Line 91"/>
          <p:cNvSpPr>
            <a:spLocks noChangeShapeType="1"/>
          </p:cNvSpPr>
          <p:nvPr/>
        </p:nvSpPr>
        <p:spPr bwMode="auto">
          <a:xfrm>
            <a:off x="6248400" y="44958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87" name="Line 92"/>
          <p:cNvSpPr>
            <a:spLocks noChangeShapeType="1"/>
          </p:cNvSpPr>
          <p:nvPr/>
        </p:nvSpPr>
        <p:spPr bwMode="auto">
          <a:xfrm>
            <a:off x="7239000" y="44958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88" name="Line 93"/>
          <p:cNvSpPr>
            <a:spLocks noChangeShapeType="1"/>
          </p:cNvSpPr>
          <p:nvPr/>
        </p:nvSpPr>
        <p:spPr bwMode="auto">
          <a:xfrm flipH="1">
            <a:off x="6477000" y="44196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89" name="Freeform 94"/>
          <p:cNvSpPr>
            <a:spLocks/>
          </p:cNvSpPr>
          <p:nvPr/>
        </p:nvSpPr>
        <p:spPr bwMode="auto">
          <a:xfrm>
            <a:off x="2057400" y="4343400"/>
            <a:ext cx="6248400" cy="2057400"/>
          </a:xfrm>
          <a:custGeom>
            <a:avLst/>
            <a:gdLst>
              <a:gd name="T0" fmla="*/ 6096000 w 3936"/>
              <a:gd name="T1" fmla="*/ 685800 h 1296"/>
              <a:gd name="T2" fmla="*/ 6248400 w 3936"/>
              <a:gd name="T3" fmla="*/ 685800 h 1296"/>
              <a:gd name="T4" fmla="*/ 6248400 w 3936"/>
              <a:gd name="T5" fmla="*/ 2057400 h 1296"/>
              <a:gd name="T6" fmla="*/ 0 w 3936"/>
              <a:gd name="T7" fmla="*/ 20574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90" name="Line 95"/>
          <p:cNvSpPr>
            <a:spLocks noChangeShapeType="1"/>
          </p:cNvSpPr>
          <p:nvPr/>
        </p:nvSpPr>
        <p:spPr bwMode="auto">
          <a:xfrm>
            <a:off x="5867400" y="53340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91" name="Line 96"/>
          <p:cNvSpPr>
            <a:spLocks noChangeShapeType="1"/>
          </p:cNvSpPr>
          <p:nvPr/>
        </p:nvSpPr>
        <p:spPr bwMode="auto">
          <a:xfrm>
            <a:off x="7543800" y="56388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1592" name="Line 97"/>
          <p:cNvSpPr>
            <a:spLocks noChangeShapeType="1"/>
          </p:cNvSpPr>
          <p:nvPr/>
        </p:nvSpPr>
        <p:spPr bwMode="auto">
          <a:xfrm flipH="1">
            <a:off x="3810000" y="6324600"/>
            <a:ext cx="3048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1593" name="Freeform 98"/>
          <p:cNvSpPr>
            <a:spLocks/>
          </p:cNvSpPr>
          <p:nvPr/>
        </p:nvSpPr>
        <p:spPr bwMode="auto">
          <a:xfrm>
            <a:off x="4648200" y="4721225"/>
            <a:ext cx="1219200" cy="609600"/>
          </a:xfrm>
          <a:custGeom>
            <a:avLst/>
            <a:gdLst>
              <a:gd name="T0" fmla="*/ 1219200 w 768"/>
              <a:gd name="T1" fmla="*/ 609600 h 384"/>
              <a:gd name="T2" fmla="*/ 0 w 768"/>
              <a:gd name="T3" fmla="*/ 609600 h 384"/>
              <a:gd name="T4" fmla="*/ 0 w 768"/>
              <a:gd name="T5" fmla="*/ 0 h 384"/>
              <a:gd name="T6" fmla="*/ 0 60000 65536"/>
              <a:gd name="T7" fmla="*/ 0 60000 65536"/>
              <a:gd name="T8" fmla="*/ 0 60000 65536"/>
              <a:gd name="T9" fmla="*/ 0 w 768"/>
              <a:gd name="T10" fmla="*/ 0 h 384"/>
              <a:gd name="T11" fmla="*/ 768 w 768"/>
              <a:gd name="T12" fmla="*/ 384 h 384"/>
            </a:gdLst>
            <a:ahLst/>
            <a:cxnLst>
              <a:cxn ang="T6">
                <a:pos x="T0" y="T1"/>
              </a:cxn>
              <a:cxn ang="T7">
                <a:pos x="T2" y="T3"/>
              </a:cxn>
              <a:cxn ang="T8">
                <a:pos x="T4" y="T5"/>
              </a:cxn>
            </a:cxnLst>
            <a:rect l="T9" t="T10" r="T11" b="T12"/>
            <a:pathLst>
              <a:path w="768" h="384">
                <a:moveTo>
                  <a:pt x="768" y="384"/>
                </a:moveTo>
                <a:lnTo>
                  <a:pt x="0" y="384"/>
                </a:lnTo>
                <a:lnTo>
                  <a:pt x="0" y="0"/>
                </a:lnTo>
              </a:path>
            </a:pathLst>
          </a:custGeom>
          <a:noFill/>
          <a:ln w="19050">
            <a:solidFill>
              <a:schemeClr val="tx1"/>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800100" y="228600"/>
            <a:ext cx="4938713" cy="474663"/>
          </a:xfrm>
          <a:noFill/>
        </p:spPr>
        <p:txBody>
          <a:bodyPr/>
          <a:lstStyle/>
          <a:p>
            <a:r>
              <a:rPr lang="en-US"/>
              <a:t>RTL: The </a:t>
            </a:r>
            <a:r>
              <a:rPr lang="en-US">
                <a:latin typeface="Courier New" charset="0"/>
              </a:rPr>
              <a:t>Add</a:t>
            </a:r>
            <a:r>
              <a:rPr lang="en-US"/>
              <a:t> Instruction</a:t>
            </a:r>
          </a:p>
        </p:txBody>
      </p:sp>
      <p:sp>
        <p:nvSpPr>
          <p:cNvPr id="23555" name="Rectangle 3"/>
          <p:cNvSpPr>
            <a:spLocks noGrp="1" noChangeArrowheads="1"/>
          </p:cNvSpPr>
          <p:nvPr>
            <p:ph type="body" idx="1"/>
          </p:nvPr>
        </p:nvSpPr>
        <p:spPr>
          <a:xfrm>
            <a:off x="228600" y="2209800"/>
            <a:ext cx="8915400" cy="3281363"/>
          </a:xfrm>
          <a:noFill/>
        </p:spPr>
        <p:txBody>
          <a:bodyPr/>
          <a:lstStyle/>
          <a:p>
            <a:pPr>
              <a:buFont typeface="Times" charset="0"/>
              <a:buNone/>
            </a:pPr>
            <a:r>
              <a:rPr lang="en-US" sz="3600">
                <a:solidFill>
                  <a:schemeClr val="accent2"/>
                </a:solidFill>
                <a:latin typeface="Courier" charset="0"/>
              </a:rPr>
              <a:t>add rd, rs, rt</a:t>
            </a:r>
            <a:endParaRPr lang="en-US" sz="3600"/>
          </a:p>
          <a:p>
            <a:pPr lvl="1"/>
            <a:r>
              <a:rPr lang="en-US" sz="3200"/>
              <a:t>MEM[PC]		Fetch the instruction 					from memory</a:t>
            </a:r>
          </a:p>
          <a:p>
            <a:pPr lvl="1"/>
            <a:r>
              <a:rPr lang="en-US" sz="3200"/>
              <a:t>R[rd] = R[rs] + R[rt]	The actual operation</a:t>
            </a:r>
          </a:p>
          <a:p>
            <a:pPr lvl="1"/>
            <a:r>
              <a:rPr lang="en-US" sz="3200"/>
              <a:t>PC = PC + 4	Calculate the next 				instruction’s  address</a:t>
            </a:r>
            <a:endParaRPr lang="en-US" sz="3600"/>
          </a:p>
        </p:txBody>
      </p:sp>
      <p:grpSp>
        <p:nvGrpSpPr>
          <p:cNvPr id="23556" name="Group 4"/>
          <p:cNvGrpSpPr>
            <a:grpSpLocks/>
          </p:cNvGrpSpPr>
          <p:nvPr/>
        </p:nvGrpSpPr>
        <p:grpSpPr bwMode="auto">
          <a:xfrm>
            <a:off x="1503363" y="831850"/>
            <a:ext cx="6302375" cy="942975"/>
            <a:chOff x="947" y="524"/>
            <a:chExt cx="3970" cy="594"/>
          </a:xfrm>
        </p:grpSpPr>
        <p:sp>
          <p:nvSpPr>
            <p:cNvPr id="23557" name="Rectangle 5"/>
            <p:cNvSpPr>
              <a:spLocks noChangeArrowheads="1"/>
            </p:cNvSpPr>
            <p:nvPr/>
          </p:nvSpPr>
          <p:spPr bwMode="auto">
            <a:xfrm>
              <a:off x="1016" y="728"/>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23558" name="Group 6"/>
            <p:cNvGrpSpPr>
              <a:grpSpLocks/>
            </p:cNvGrpSpPr>
            <p:nvPr/>
          </p:nvGrpSpPr>
          <p:grpSpPr bwMode="auto">
            <a:xfrm>
              <a:off x="1012" y="716"/>
              <a:ext cx="664" cy="210"/>
              <a:chOff x="1012" y="716"/>
              <a:chExt cx="664" cy="210"/>
            </a:xfrm>
          </p:grpSpPr>
          <p:sp>
            <p:nvSpPr>
              <p:cNvPr id="23588" name="Rectangle 7"/>
              <p:cNvSpPr>
                <a:spLocks noChangeArrowheads="1"/>
              </p:cNvSpPr>
              <p:nvPr/>
            </p:nvSpPr>
            <p:spPr bwMode="auto">
              <a:xfrm>
                <a:off x="1012" y="724"/>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3589" name="Rectangle 8"/>
              <p:cNvSpPr>
                <a:spLocks noChangeArrowheads="1"/>
              </p:cNvSpPr>
              <p:nvPr/>
            </p:nvSpPr>
            <p:spPr bwMode="auto">
              <a:xfrm>
                <a:off x="1205" y="716"/>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23559" name="Group 9"/>
            <p:cNvGrpSpPr>
              <a:grpSpLocks/>
            </p:cNvGrpSpPr>
            <p:nvPr/>
          </p:nvGrpSpPr>
          <p:grpSpPr bwMode="auto">
            <a:xfrm>
              <a:off x="1684" y="716"/>
              <a:ext cx="616" cy="210"/>
              <a:chOff x="1684" y="716"/>
              <a:chExt cx="616" cy="210"/>
            </a:xfrm>
          </p:grpSpPr>
          <p:sp>
            <p:nvSpPr>
              <p:cNvPr id="23586" name="Rectangle 10"/>
              <p:cNvSpPr>
                <a:spLocks noChangeArrowheads="1"/>
              </p:cNvSpPr>
              <p:nvPr/>
            </p:nvSpPr>
            <p:spPr bwMode="auto">
              <a:xfrm>
                <a:off x="1684" y="72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3587" name="Rectangle 11"/>
              <p:cNvSpPr>
                <a:spLocks noChangeArrowheads="1"/>
              </p:cNvSpPr>
              <p:nvPr/>
            </p:nvSpPr>
            <p:spPr bwMode="auto">
              <a:xfrm>
                <a:off x="1859" y="716"/>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23560" name="Group 12"/>
            <p:cNvGrpSpPr>
              <a:grpSpLocks/>
            </p:cNvGrpSpPr>
            <p:nvPr/>
          </p:nvGrpSpPr>
          <p:grpSpPr bwMode="auto">
            <a:xfrm>
              <a:off x="2308" y="716"/>
              <a:ext cx="616" cy="210"/>
              <a:chOff x="2308" y="716"/>
              <a:chExt cx="616" cy="210"/>
            </a:xfrm>
          </p:grpSpPr>
          <p:sp>
            <p:nvSpPr>
              <p:cNvPr id="23584" name="Rectangle 13"/>
              <p:cNvSpPr>
                <a:spLocks noChangeArrowheads="1"/>
              </p:cNvSpPr>
              <p:nvPr/>
            </p:nvSpPr>
            <p:spPr bwMode="auto">
              <a:xfrm>
                <a:off x="2308" y="72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3585" name="Rectangle 14"/>
              <p:cNvSpPr>
                <a:spLocks noChangeArrowheads="1"/>
              </p:cNvSpPr>
              <p:nvPr/>
            </p:nvSpPr>
            <p:spPr bwMode="auto">
              <a:xfrm>
                <a:off x="2483" y="716"/>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grpSp>
          <p:nvGrpSpPr>
            <p:cNvPr id="23561" name="Group 15"/>
            <p:cNvGrpSpPr>
              <a:grpSpLocks/>
            </p:cNvGrpSpPr>
            <p:nvPr/>
          </p:nvGrpSpPr>
          <p:grpSpPr bwMode="auto">
            <a:xfrm>
              <a:off x="2932" y="716"/>
              <a:ext cx="616" cy="210"/>
              <a:chOff x="2932" y="716"/>
              <a:chExt cx="616" cy="210"/>
            </a:xfrm>
          </p:grpSpPr>
          <p:sp>
            <p:nvSpPr>
              <p:cNvPr id="23582" name="Rectangle 16"/>
              <p:cNvSpPr>
                <a:spLocks noChangeArrowheads="1"/>
              </p:cNvSpPr>
              <p:nvPr/>
            </p:nvSpPr>
            <p:spPr bwMode="auto">
              <a:xfrm>
                <a:off x="2932" y="72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3583" name="Rectangle 17"/>
              <p:cNvSpPr>
                <a:spLocks noChangeArrowheads="1"/>
              </p:cNvSpPr>
              <p:nvPr/>
            </p:nvSpPr>
            <p:spPr bwMode="auto">
              <a:xfrm>
                <a:off x="3107" y="716"/>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rd</a:t>
                </a:r>
              </a:p>
            </p:txBody>
          </p:sp>
        </p:grpSp>
        <p:grpSp>
          <p:nvGrpSpPr>
            <p:cNvPr id="23562" name="Group 18"/>
            <p:cNvGrpSpPr>
              <a:grpSpLocks/>
            </p:cNvGrpSpPr>
            <p:nvPr/>
          </p:nvGrpSpPr>
          <p:grpSpPr bwMode="auto">
            <a:xfrm>
              <a:off x="3556" y="716"/>
              <a:ext cx="616" cy="210"/>
              <a:chOff x="3556" y="716"/>
              <a:chExt cx="616" cy="210"/>
            </a:xfrm>
          </p:grpSpPr>
          <p:sp>
            <p:nvSpPr>
              <p:cNvPr id="23580" name="Rectangle 19"/>
              <p:cNvSpPr>
                <a:spLocks noChangeArrowheads="1"/>
              </p:cNvSpPr>
              <p:nvPr/>
            </p:nvSpPr>
            <p:spPr bwMode="auto">
              <a:xfrm>
                <a:off x="3556" y="72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3581" name="Rectangle 20"/>
              <p:cNvSpPr>
                <a:spLocks noChangeArrowheads="1"/>
              </p:cNvSpPr>
              <p:nvPr/>
            </p:nvSpPr>
            <p:spPr bwMode="auto">
              <a:xfrm>
                <a:off x="3635" y="716"/>
                <a:ext cx="44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shamt</a:t>
                </a:r>
              </a:p>
            </p:txBody>
          </p:sp>
        </p:grpSp>
        <p:grpSp>
          <p:nvGrpSpPr>
            <p:cNvPr id="23563" name="Group 21"/>
            <p:cNvGrpSpPr>
              <a:grpSpLocks/>
            </p:cNvGrpSpPr>
            <p:nvPr/>
          </p:nvGrpSpPr>
          <p:grpSpPr bwMode="auto">
            <a:xfrm>
              <a:off x="4180" y="716"/>
              <a:ext cx="664" cy="210"/>
              <a:chOff x="4180" y="716"/>
              <a:chExt cx="664" cy="210"/>
            </a:xfrm>
          </p:grpSpPr>
          <p:sp>
            <p:nvSpPr>
              <p:cNvPr id="23578" name="Rectangle 22"/>
              <p:cNvSpPr>
                <a:spLocks noChangeArrowheads="1"/>
              </p:cNvSpPr>
              <p:nvPr/>
            </p:nvSpPr>
            <p:spPr bwMode="auto">
              <a:xfrm>
                <a:off x="4180" y="724"/>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3579" name="Rectangle 23"/>
              <p:cNvSpPr>
                <a:spLocks noChangeArrowheads="1"/>
              </p:cNvSpPr>
              <p:nvPr/>
            </p:nvSpPr>
            <p:spPr bwMode="auto">
              <a:xfrm>
                <a:off x="4373" y="716"/>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funct</a:t>
                </a:r>
              </a:p>
            </p:txBody>
          </p:sp>
        </p:grpSp>
        <p:grpSp>
          <p:nvGrpSpPr>
            <p:cNvPr id="23564" name="Group 24"/>
            <p:cNvGrpSpPr>
              <a:grpSpLocks/>
            </p:cNvGrpSpPr>
            <p:nvPr/>
          </p:nvGrpSpPr>
          <p:grpSpPr bwMode="auto">
            <a:xfrm>
              <a:off x="947" y="524"/>
              <a:ext cx="3970" cy="594"/>
              <a:chOff x="947" y="524"/>
              <a:chExt cx="3970" cy="594"/>
            </a:xfrm>
          </p:grpSpPr>
          <p:sp>
            <p:nvSpPr>
              <p:cNvPr id="23565" name="Rectangle 25"/>
              <p:cNvSpPr>
                <a:spLocks noChangeArrowheads="1"/>
              </p:cNvSpPr>
              <p:nvPr/>
            </p:nvSpPr>
            <p:spPr bwMode="auto">
              <a:xfrm>
                <a:off x="4739" y="524"/>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23566" name="Rectangle 26"/>
              <p:cNvSpPr>
                <a:spLocks noChangeArrowheads="1"/>
              </p:cNvSpPr>
              <p:nvPr/>
            </p:nvSpPr>
            <p:spPr bwMode="auto">
              <a:xfrm>
                <a:off x="4019" y="524"/>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6</a:t>
                </a:r>
              </a:p>
            </p:txBody>
          </p:sp>
          <p:sp>
            <p:nvSpPr>
              <p:cNvPr id="23567" name="Rectangle 27"/>
              <p:cNvSpPr>
                <a:spLocks noChangeArrowheads="1"/>
              </p:cNvSpPr>
              <p:nvPr/>
            </p:nvSpPr>
            <p:spPr bwMode="auto">
              <a:xfrm>
                <a:off x="3347" y="52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11</a:t>
                </a:r>
              </a:p>
            </p:txBody>
          </p:sp>
          <p:sp>
            <p:nvSpPr>
              <p:cNvPr id="23568" name="Rectangle 28"/>
              <p:cNvSpPr>
                <a:spLocks noChangeArrowheads="1"/>
              </p:cNvSpPr>
              <p:nvPr/>
            </p:nvSpPr>
            <p:spPr bwMode="auto">
              <a:xfrm>
                <a:off x="2723" y="52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23569" name="Rectangle 29"/>
              <p:cNvSpPr>
                <a:spLocks noChangeArrowheads="1"/>
              </p:cNvSpPr>
              <p:nvPr/>
            </p:nvSpPr>
            <p:spPr bwMode="auto">
              <a:xfrm>
                <a:off x="2099" y="52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23570" name="Rectangle 30"/>
              <p:cNvSpPr>
                <a:spLocks noChangeArrowheads="1"/>
              </p:cNvSpPr>
              <p:nvPr/>
            </p:nvSpPr>
            <p:spPr bwMode="auto">
              <a:xfrm>
                <a:off x="1475" y="52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23571" name="Rectangle 31"/>
              <p:cNvSpPr>
                <a:spLocks noChangeArrowheads="1"/>
              </p:cNvSpPr>
              <p:nvPr/>
            </p:nvSpPr>
            <p:spPr bwMode="auto">
              <a:xfrm>
                <a:off x="947" y="52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sp>
            <p:nvSpPr>
              <p:cNvPr id="23572" name="Rectangle 32"/>
              <p:cNvSpPr>
                <a:spLocks noChangeArrowheads="1"/>
              </p:cNvSpPr>
              <p:nvPr/>
            </p:nvSpPr>
            <p:spPr bwMode="auto">
              <a:xfrm>
                <a:off x="1187" y="90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6 bits</a:t>
                </a:r>
              </a:p>
            </p:txBody>
          </p:sp>
          <p:sp>
            <p:nvSpPr>
              <p:cNvPr id="23573" name="Rectangle 33"/>
              <p:cNvSpPr>
                <a:spLocks noChangeArrowheads="1"/>
              </p:cNvSpPr>
              <p:nvPr/>
            </p:nvSpPr>
            <p:spPr bwMode="auto">
              <a:xfrm>
                <a:off x="4355" y="90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6 bits</a:t>
                </a:r>
              </a:p>
            </p:txBody>
          </p:sp>
          <p:sp>
            <p:nvSpPr>
              <p:cNvPr id="23574" name="Rectangle 34"/>
              <p:cNvSpPr>
                <a:spLocks noChangeArrowheads="1"/>
              </p:cNvSpPr>
              <p:nvPr/>
            </p:nvSpPr>
            <p:spPr bwMode="auto">
              <a:xfrm>
                <a:off x="3683" y="90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sp>
            <p:nvSpPr>
              <p:cNvPr id="23575" name="Rectangle 35"/>
              <p:cNvSpPr>
                <a:spLocks noChangeArrowheads="1"/>
              </p:cNvSpPr>
              <p:nvPr/>
            </p:nvSpPr>
            <p:spPr bwMode="auto">
              <a:xfrm>
                <a:off x="3059" y="90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sp>
            <p:nvSpPr>
              <p:cNvPr id="23576" name="Rectangle 36"/>
              <p:cNvSpPr>
                <a:spLocks noChangeArrowheads="1"/>
              </p:cNvSpPr>
              <p:nvPr/>
            </p:nvSpPr>
            <p:spPr bwMode="auto">
              <a:xfrm>
                <a:off x="2435" y="90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sp>
            <p:nvSpPr>
              <p:cNvPr id="23577" name="Rectangle 37"/>
              <p:cNvSpPr>
                <a:spLocks noChangeArrowheads="1"/>
              </p:cNvSpPr>
              <p:nvPr/>
            </p:nvSpPr>
            <p:spPr bwMode="auto">
              <a:xfrm>
                <a:off x="1811" y="90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grp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52400" y="228600"/>
            <a:ext cx="8948738" cy="474663"/>
          </a:xfrm>
          <a:noFill/>
        </p:spPr>
        <p:txBody>
          <a:bodyPr/>
          <a:lstStyle/>
          <a:p>
            <a:r>
              <a:rPr lang="en-US"/>
              <a:t>Instruction Fetch Unit at the Beginning of </a:t>
            </a:r>
            <a:r>
              <a:rPr lang="en-US">
                <a:latin typeface="Courier New" charset="0"/>
              </a:rPr>
              <a:t>Add</a:t>
            </a:r>
          </a:p>
        </p:txBody>
      </p:sp>
      <p:sp>
        <p:nvSpPr>
          <p:cNvPr id="25603" name="Rectangle 3"/>
          <p:cNvSpPr>
            <a:spLocks noGrp="1" noChangeArrowheads="1"/>
          </p:cNvSpPr>
          <p:nvPr>
            <p:ph type="body" idx="1"/>
          </p:nvPr>
        </p:nvSpPr>
        <p:spPr>
          <a:xfrm>
            <a:off x="0" y="811213"/>
            <a:ext cx="8318500" cy="1550987"/>
          </a:xfrm>
          <a:noFill/>
        </p:spPr>
        <p:txBody>
          <a:bodyPr/>
          <a:lstStyle/>
          <a:p>
            <a:pPr>
              <a:spcBef>
                <a:spcPct val="30000"/>
              </a:spcBef>
            </a:pPr>
            <a:r>
              <a:rPr lang="en-US"/>
              <a:t>Fetch the instruction from Instruction memory: Instruction  =  MEM[PC]</a:t>
            </a:r>
          </a:p>
          <a:p>
            <a:pPr lvl="1">
              <a:lnSpc>
                <a:spcPct val="75000"/>
              </a:lnSpc>
              <a:spcBef>
                <a:spcPct val="30000"/>
              </a:spcBef>
            </a:pPr>
            <a:r>
              <a:rPr lang="en-US"/>
              <a:t>same for </a:t>
            </a:r>
            <a:br>
              <a:rPr lang="en-US"/>
            </a:br>
            <a:r>
              <a:rPr lang="en-US"/>
              <a:t>all instructions</a:t>
            </a:r>
          </a:p>
        </p:txBody>
      </p:sp>
      <p:sp>
        <p:nvSpPr>
          <p:cNvPr id="25604" name="Rectangle 4"/>
          <p:cNvSpPr>
            <a:spLocks noChangeArrowheads="1"/>
          </p:cNvSpPr>
          <p:nvPr/>
        </p:nvSpPr>
        <p:spPr bwMode="auto">
          <a:xfrm rot="10800000" flipV="1">
            <a:off x="3048000" y="60071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25605" name="Rectangle 5"/>
          <p:cNvSpPr>
            <a:spLocks noChangeArrowheads="1"/>
          </p:cNvSpPr>
          <p:nvPr/>
        </p:nvSpPr>
        <p:spPr bwMode="auto">
          <a:xfrm>
            <a:off x="4953000" y="50927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grpSp>
        <p:nvGrpSpPr>
          <p:cNvPr id="25606" name="Group 6"/>
          <p:cNvGrpSpPr>
            <a:grpSpLocks/>
          </p:cNvGrpSpPr>
          <p:nvPr/>
        </p:nvGrpSpPr>
        <p:grpSpPr bwMode="auto">
          <a:xfrm>
            <a:off x="5029200" y="3697288"/>
            <a:ext cx="349250" cy="1268412"/>
            <a:chOff x="1326" y="2337"/>
            <a:chExt cx="220" cy="799"/>
          </a:xfrm>
        </p:grpSpPr>
        <p:sp>
          <p:nvSpPr>
            <p:cNvPr id="25635" name="Rectangle 7"/>
            <p:cNvSpPr>
              <a:spLocks noChangeArrowheads="1"/>
            </p:cNvSpPr>
            <p:nvPr/>
          </p:nvSpPr>
          <p:spPr bwMode="auto">
            <a:xfrm>
              <a:off x="1364" y="2384"/>
              <a:ext cx="145" cy="75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25636" name="Rectangle 8"/>
            <p:cNvSpPr>
              <a:spLocks noChangeArrowheads="1"/>
            </p:cNvSpPr>
            <p:nvPr/>
          </p:nvSpPr>
          <p:spPr bwMode="auto">
            <a:xfrm rot="5400000">
              <a:off x="1288" y="2681"/>
              <a:ext cx="2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PC</a:t>
              </a:r>
            </a:p>
          </p:txBody>
        </p:sp>
        <p:sp>
          <p:nvSpPr>
            <p:cNvPr id="25637" name="Rectangle 9"/>
            <p:cNvSpPr>
              <a:spLocks noChangeArrowheads="1"/>
            </p:cNvSpPr>
            <p:nvPr/>
          </p:nvSpPr>
          <p:spPr bwMode="auto">
            <a:xfrm rot="-5400000">
              <a:off x="1320" y="2353"/>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00</a:t>
              </a:r>
            </a:p>
          </p:txBody>
        </p:sp>
        <p:sp>
          <p:nvSpPr>
            <p:cNvPr id="25638" name="Rectangle 10"/>
            <p:cNvSpPr>
              <a:spLocks noChangeArrowheads="1"/>
            </p:cNvSpPr>
            <p:nvPr/>
          </p:nvSpPr>
          <p:spPr bwMode="auto">
            <a:xfrm>
              <a:off x="1367" y="2388"/>
              <a:ext cx="140" cy="14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grpSp>
      <p:sp>
        <p:nvSpPr>
          <p:cNvPr id="25607" name="Rectangle 11"/>
          <p:cNvSpPr>
            <a:spLocks noChangeArrowheads="1"/>
          </p:cNvSpPr>
          <p:nvPr/>
        </p:nvSpPr>
        <p:spPr bwMode="auto">
          <a:xfrm>
            <a:off x="3402013" y="3111500"/>
            <a:ext cx="307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4</a:t>
            </a:r>
          </a:p>
        </p:txBody>
      </p:sp>
      <p:sp>
        <p:nvSpPr>
          <p:cNvPr id="25608" name="Rectangle 12"/>
          <p:cNvSpPr>
            <a:spLocks noChangeArrowheads="1"/>
          </p:cNvSpPr>
          <p:nvPr/>
        </p:nvSpPr>
        <p:spPr bwMode="auto">
          <a:xfrm>
            <a:off x="4306888" y="2959100"/>
            <a:ext cx="102711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a:t>
            </a:r>
          </a:p>
        </p:txBody>
      </p:sp>
      <p:sp>
        <p:nvSpPr>
          <p:cNvPr id="25609" name="Line 13"/>
          <p:cNvSpPr>
            <a:spLocks noChangeShapeType="1"/>
          </p:cNvSpPr>
          <p:nvPr/>
        </p:nvSpPr>
        <p:spPr bwMode="auto">
          <a:xfrm flipH="1">
            <a:off x="4784725" y="3368675"/>
            <a:ext cx="0" cy="371475"/>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25610" name="Rectangle 14"/>
          <p:cNvSpPr>
            <a:spLocks noChangeArrowheads="1"/>
          </p:cNvSpPr>
          <p:nvPr/>
        </p:nvSpPr>
        <p:spPr bwMode="auto">
          <a:xfrm>
            <a:off x="3449638" y="4787900"/>
            <a:ext cx="295275" cy="10668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25611" name="Rectangle 15"/>
          <p:cNvSpPr>
            <a:spLocks noChangeArrowheads="1"/>
          </p:cNvSpPr>
          <p:nvPr/>
        </p:nvSpPr>
        <p:spPr bwMode="auto">
          <a:xfrm rot="5400000">
            <a:off x="3148806" y="5123657"/>
            <a:ext cx="88582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PC Ext</a:t>
            </a:r>
          </a:p>
        </p:txBody>
      </p:sp>
      <p:sp>
        <p:nvSpPr>
          <p:cNvPr id="25612" name="Rectangle 16"/>
          <p:cNvSpPr>
            <a:spLocks noChangeArrowheads="1"/>
          </p:cNvSpPr>
          <p:nvPr/>
        </p:nvSpPr>
        <p:spPr bwMode="auto">
          <a:xfrm rot="5400000">
            <a:off x="3742531" y="3518694"/>
            <a:ext cx="803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25613" name="Freeform 17"/>
          <p:cNvSpPr>
            <a:spLocks/>
          </p:cNvSpPr>
          <p:nvPr/>
        </p:nvSpPr>
        <p:spPr bwMode="auto">
          <a:xfrm>
            <a:off x="3962400" y="3187700"/>
            <a:ext cx="381000" cy="1066800"/>
          </a:xfrm>
          <a:custGeom>
            <a:avLst/>
            <a:gdLst>
              <a:gd name="T0" fmla="*/ 0 w 240"/>
              <a:gd name="T1" fmla="*/ 0 h 672"/>
              <a:gd name="T2" fmla="*/ 0 w 240"/>
              <a:gd name="T3" fmla="*/ 457200 h 672"/>
              <a:gd name="T4" fmla="*/ 76200 w 240"/>
              <a:gd name="T5" fmla="*/ 533400 h 672"/>
              <a:gd name="T6" fmla="*/ 0 w 240"/>
              <a:gd name="T7" fmla="*/ 609600 h 672"/>
              <a:gd name="T8" fmla="*/ 0 w 240"/>
              <a:gd name="T9" fmla="*/ 1066800 h 672"/>
              <a:gd name="T10" fmla="*/ 381000 w 240"/>
              <a:gd name="T11" fmla="*/ 762000 h 672"/>
              <a:gd name="T12" fmla="*/ 381000 w 240"/>
              <a:gd name="T13" fmla="*/ 304800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25614" name="Rectangle 18"/>
          <p:cNvSpPr>
            <a:spLocks noChangeArrowheads="1"/>
          </p:cNvSpPr>
          <p:nvPr/>
        </p:nvSpPr>
        <p:spPr bwMode="auto">
          <a:xfrm rot="5400000">
            <a:off x="3742531" y="4737894"/>
            <a:ext cx="803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25615" name="Freeform 19"/>
          <p:cNvSpPr>
            <a:spLocks/>
          </p:cNvSpPr>
          <p:nvPr/>
        </p:nvSpPr>
        <p:spPr bwMode="auto">
          <a:xfrm>
            <a:off x="3962400" y="4406900"/>
            <a:ext cx="381000" cy="1066800"/>
          </a:xfrm>
          <a:custGeom>
            <a:avLst/>
            <a:gdLst>
              <a:gd name="T0" fmla="*/ 0 w 240"/>
              <a:gd name="T1" fmla="*/ 0 h 672"/>
              <a:gd name="T2" fmla="*/ 0 w 240"/>
              <a:gd name="T3" fmla="*/ 457200 h 672"/>
              <a:gd name="T4" fmla="*/ 76200 w 240"/>
              <a:gd name="T5" fmla="*/ 533400 h 672"/>
              <a:gd name="T6" fmla="*/ 0 w 240"/>
              <a:gd name="T7" fmla="*/ 609600 h 672"/>
              <a:gd name="T8" fmla="*/ 0 w 240"/>
              <a:gd name="T9" fmla="*/ 1066800 h 672"/>
              <a:gd name="T10" fmla="*/ 381000 w 240"/>
              <a:gd name="T11" fmla="*/ 762000 h 672"/>
              <a:gd name="T12" fmla="*/ 381000 w 240"/>
              <a:gd name="T13" fmla="*/ 304800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25616" name="Rectangle 20"/>
          <p:cNvSpPr>
            <a:spLocks noChangeArrowheads="1"/>
          </p:cNvSpPr>
          <p:nvPr/>
        </p:nvSpPr>
        <p:spPr bwMode="auto">
          <a:xfrm rot="5400000">
            <a:off x="4434681" y="4210844"/>
            <a:ext cx="638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25617" name="Freeform 21"/>
          <p:cNvSpPr>
            <a:spLocks/>
          </p:cNvSpPr>
          <p:nvPr/>
        </p:nvSpPr>
        <p:spPr bwMode="auto">
          <a:xfrm>
            <a:off x="4648200" y="3644900"/>
            <a:ext cx="228600" cy="1447800"/>
          </a:xfrm>
          <a:custGeom>
            <a:avLst/>
            <a:gdLst>
              <a:gd name="T0" fmla="*/ 0 w 144"/>
              <a:gd name="T1" fmla="*/ 0 h 912"/>
              <a:gd name="T2" fmla="*/ 0 w 144"/>
              <a:gd name="T3" fmla="*/ 1447800 h 912"/>
              <a:gd name="T4" fmla="*/ 228600 w 144"/>
              <a:gd name="T5" fmla="*/ 1219200 h 912"/>
              <a:gd name="T6" fmla="*/ 228600 w 144"/>
              <a:gd name="T7" fmla="*/ 228600 h 912"/>
              <a:gd name="T8" fmla="*/ 0 w 144"/>
              <a:gd name="T9" fmla="*/ 0 h 912"/>
              <a:gd name="T10" fmla="*/ 0 60000 65536"/>
              <a:gd name="T11" fmla="*/ 0 60000 65536"/>
              <a:gd name="T12" fmla="*/ 0 60000 65536"/>
              <a:gd name="T13" fmla="*/ 0 60000 65536"/>
              <a:gd name="T14" fmla="*/ 0 60000 65536"/>
              <a:gd name="T15" fmla="*/ 0 w 144"/>
              <a:gd name="T16" fmla="*/ 0 h 912"/>
              <a:gd name="T17" fmla="*/ 144 w 144"/>
              <a:gd name="T18" fmla="*/ 912 h 912"/>
            </a:gdLst>
            <a:ahLst/>
            <a:cxnLst>
              <a:cxn ang="T10">
                <a:pos x="T0" y="T1"/>
              </a:cxn>
              <a:cxn ang="T11">
                <a:pos x="T2" y="T3"/>
              </a:cxn>
              <a:cxn ang="T12">
                <a:pos x="T4" y="T5"/>
              </a:cxn>
              <a:cxn ang="T13">
                <a:pos x="T6" y="T7"/>
              </a:cxn>
              <a:cxn ang="T14">
                <a:pos x="T8" y="T9"/>
              </a:cxn>
            </a:cxnLst>
            <a:rect l="T15" t="T16" r="T17" b="T18"/>
            <a:pathLst>
              <a:path w="144" h="912">
                <a:moveTo>
                  <a:pt x="0" y="0"/>
                </a:moveTo>
                <a:lnTo>
                  <a:pt x="0" y="912"/>
                </a:lnTo>
                <a:lnTo>
                  <a:pt x="144" y="768"/>
                </a:lnTo>
                <a:lnTo>
                  <a:pt x="144"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25618" name="Freeform 22"/>
          <p:cNvSpPr>
            <a:spLocks/>
          </p:cNvSpPr>
          <p:nvPr/>
        </p:nvSpPr>
        <p:spPr bwMode="auto">
          <a:xfrm>
            <a:off x="5334000" y="2590800"/>
            <a:ext cx="152400" cy="1816100"/>
          </a:xfrm>
          <a:custGeom>
            <a:avLst/>
            <a:gdLst>
              <a:gd name="T0" fmla="*/ 0 w 144"/>
              <a:gd name="T1" fmla="*/ 1816100 h 1728"/>
              <a:gd name="T2" fmla="*/ 152400 w 144"/>
              <a:gd name="T3" fmla="*/ 1816100 h 1728"/>
              <a:gd name="T4" fmla="*/ 152400 w 144"/>
              <a:gd name="T5" fmla="*/ 0 h 1728"/>
              <a:gd name="T6" fmla="*/ 0 60000 65536"/>
              <a:gd name="T7" fmla="*/ 0 60000 65536"/>
              <a:gd name="T8" fmla="*/ 0 60000 65536"/>
              <a:gd name="T9" fmla="*/ 0 w 144"/>
              <a:gd name="T10" fmla="*/ 0 h 1728"/>
              <a:gd name="T11" fmla="*/ 144 w 144"/>
              <a:gd name="T12" fmla="*/ 1728 h 1728"/>
            </a:gdLst>
            <a:ahLst/>
            <a:cxnLst>
              <a:cxn ang="T6">
                <a:pos x="T0" y="T1"/>
              </a:cxn>
              <a:cxn ang="T7">
                <a:pos x="T2" y="T3"/>
              </a:cxn>
              <a:cxn ang="T8">
                <a:pos x="T4" y="T5"/>
              </a:cxn>
            </a:cxnLst>
            <a:rect l="T9" t="T10" r="T11" b="T12"/>
            <a:pathLst>
              <a:path w="144" h="1728">
                <a:moveTo>
                  <a:pt x="0" y="1728"/>
                </a:moveTo>
                <a:lnTo>
                  <a:pt x="144" y="1728"/>
                </a:lnTo>
                <a:lnTo>
                  <a:pt x="144"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5619" name="Freeform 23"/>
          <p:cNvSpPr>
            <a:spLocks/>
          </p:cNvSpPr>
          <p:nvPr/>
        </p:nvSpPr>
        <p:spPr bwMode="auto">
          <a:xfrm>
            <a:off x="3276600" y="2882900"/>
            <a:ext cx="2209800" cy="1219200"/>
          </a:xfrm>
          <a:custGeom>
            <a:avLst/>
            <a:gdLst>
              <a:gd name="T0" fmla="*/ 2209800 w 1440"/>
              <a:gd name="T1" fmla="*/ 0 h 768"/>
              <a:gd name="T2" fmla="*/ 0 w 1440"/>
              <a:gd name="T3" fmla="*/ 0 h 768"/>
              <a:gd name="T4" fmla="*/ 0 w 1440"/>
              <a:gd name="T5" fmla="*/ 1219200 h 768"/>
              <a:gd name="T6" fmla="*/ 662940 w 1440"/>
              <a:gd name="T7" fmla="*/ 1219200 h 768"/>
              <a:gd name="T8" fmla="*/ 0 60000 65536"/>
              <a:gd name="T9" fmla="*/ 0 60000 65536"/>
              <a:gd name="T10" fmla="*/ 0 60000 65536"/>
              <a:gd name="T11" fmla="*/ 0 60000 65536"/>
              <a:gd name="T12" fmla="*/ 0 w 1440"/>
              <a:gd name="T13" fmla="*/ 0 h 768"/>
              <a:gd name="T14" fmla="*/ 1440 w 1440"/>
              <a:gd name="T15" fmla="*/ 768 h 768"/>
            </a:gdLst>
            <a:ahLst/>
            <a:cxnLst>
              <a:cxn ang="T8">
                <a:pos x="T0" y="T1"/>
              </a:cxn>
              <a:cxn ang="T9">
                <a:pos x="T2" y="T3"/>
              </a:cxn>
              <a:cxn ang="T10">
                <a:pos x="T4" y="T5"/>
              </a:cxn>
              <a:cxn ang="T11">
                <a:pos x="T6" y="T7"/>
              </a:cxn>
            </a:cxnLst>
            <a:rect l="T12" t="T13" r="T14" b="T15"/>
            <a:pathLst>
              <a:path w="1440" h="768">
                <a:moveTo>
                  <a:pt x="1440" y="0"/>
                </a:moveTo>
                <a:lnTo>
                  <a:pt x="0" y="0"/>
                </a:lnTo>
                <a:lnTo>
                  <a:pt x="0" y="768"/>
                </a:lnTo>
                <a:lnTo>
                  <a:pt x="432" y="76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5620" name="Line 24"/>
          <p:cNvSpPr>
            <a:spLocks noChangeShapeType="1"/>
          </p:cNvSpPr>
          <p:nvPr/>
        </p:nvSpPr>
        <p:spPr bwMode="auto">
          <a:xfrm>
            <a:off x="3657600" y="33401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5621" name="Line 25"/>
          <p:cNvSpPr>
            <a:spLocks noChangeShapeType="1"/>
          </p:cNvSpPr>
          <p:nvPr/>
        </p:nvSpPr>
        <p:spPr bwMode="auto">
          <a:xfrm>
            <a:off x="4343400" y="37973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5622" name="Freeform 26"/>
          <p:cNvSpPr>
            <a:spLocks/>
          </p:cNvSpPr>
          <p:nvPr/>
        </p:nvSpPr>
        <p:spPr bwMode="auto">
          <a:xfrm>
            <a:off x="3581400" y="3797300"/>
            <a:ext cx="838200" cy="762000"/>
          </a:xfrm>
          <a:custGeom>
            <a:avLst/>
            <a:gdLst>
              <a:gd name="T0" fmla="*/ 838200 w 528"/>
              <a:gd name="T1" fmla="*/ 0 h 480"/>
              <a:gd name="T2" fmla="*/ 838200 w 528"/>
              <a:gd name="T3" fmla="*/ 533400 h 480"/>
              <a:gd name="T4" fmla="*/ 0 w 528"/>
              <a:gd name="T5" fmla="*/ 533400 h 480"/>
              <a:gd name="T6" fmla="*/ 0 w 528"/>
              <a:gd name="T7" fmla="*/ 762000 h 480"/>
              <a:gd name="T8" fmla="*/ 381000 w 528"/>
              <a:gd name="T9" fmla="*/ 762000 h 480"/>
              <a:gd name="T10" fmla="*/ 0 60000 65536"/>
              <a:gd name="T11" fmla="*/ 0 60000 65536"/>
              <a:gd name="T12" fmla="*/ 0 60000 65536"/>
              <a:gd name="T13" fmla="*/ 0 60000 65536"/>
              <a:gd name="T14" fmla="*/ 0 60000 65536"/>
              <a:gd name="T15" fmla="*/ 0 w 528"/>
              <a:gd name="T16" fmla="*/ 0 h 480"/>
              <a:gd name="T17" fmla="*/ 528 w 528"/>
              <a:gd name="T18" fmla="*/ 480 h 480"/>
            </a:gdLst>
            <a:ahLst/>
            <a:cxnLst>
              <a:cxn ang="T10">
                <a:pos x="T0" y="T1"/>
              </a:cxn>
              <a:cxn ang="T11">
                <a:pos x="T2" y="T3"/>
              </a:cxn>
              <a:cxn ang="T12">
                <a:pos x="T4" y="T5"/>
              </a:cxn>
              <a:cxn ang="T13">
                <a:pos x="T6" y="T7"/>
              </a:cxn>
              <a:cxn ang="T14">
                <a:pos x="T8" y="T9"/>
              </a:cxn>
            </a:cxnLst>
            <a:rect l="T15" t="T16" r="T17" b="T18"/>
            <a:pathLst>
              <a:path w="528" h="480">
                <a:moveTo>
                  <a:pt x="528" y="0"/>
                </a:moveTo>
                <a:lnTo>
                  <a:pt x="528" y="336"/>
                </a:lnTo>
                <a:lnTo>
                  <a:pt x="0" y="336"/>
                </a:lnTo>
                <a:lnTo>
                  <a:pt x="0" y="480"/>
                </a:lnTo>
                <a:lnTo>
                  <a:pt x="240" y="48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5623" name="Line 27"/>
          <p:cNvSpPr>
            <a:spLocks noChangeShapeType="1"/>
          </p:cNvSpPr>
          <p:nvPr/>
        </p:nvSpPr>
        <p:spPr bwMode="auto">
          <a:xfrm>
            <a:off x="3733800" y="5321300"/>
            <a:ext cx="228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5624" name="Freeform 28"/>
          <p:cNvSpPr>
            <a:spLocks/>
          </p:cNvSpPr>
          <p:nvPr/>
        </p:nvSpPr>
        <p:spPr bwMode="auto">
          <a:xfrm>
            <a:off x="3200400" y="5321300"/>
            <a:ext cx="228600" cy="685800"/>
          </a:xfrm>
          <a:custGeom>
            <a:avLst/>
            <a:gdLst>
              <a:gd name="T0" fmla="*/ 0 w 144"/>
              <a:gd name="T1" fmla="*/ 685800 h 432"/>
              <a:gd name="T2" fmla="*/ 0 w 144"/>
              <a:gd name="T3" fmla="*/ 0 h 432"/>
              <a:gd name="T4" fmla="*/ 228600 w 144"/>
              <a:gd name="T5" fmla="*/ 0 h 432"/>
              <a:gd name="T6" fmla="*/ 0 60000 65536"/>
              <a:gd name="T7" fmla="*/ 0 60000 65536"/>
              <a:gd name="T8" fmla="*/ 0 60000 65536"/>
              <a:gd name="T9" fmla="*/ 0 w 144"/>
              <a:gd name="T10" fmla="*/ 0 h 432"/>
              <a:gd name="T11" fmla="*/ 144 w 144"/>
              <a:gd name="T12" fmla="*/ 432 h 432"/>
            </a:gdLst>
            <a:ahLst/>
            <a:cxnLst>
              <a:cxn ang="T6">
                <a:pos x="T0" y="T1"/>
              </a:cxn>
              <a:cxn ang="T7">
                <a:pos x="T2" y="T3"/>
              </a:cxn>
              <a:cxn ang="T8">
                <a:pos x="T4" y="T5"/>
              </a:cxn>
            </a:cxnLst>
            <a:rect l="T9" t="T10" r="T11" b="T12"/>
            <a:pathLst>
              <a:path w="144" h="432">
                <a:moveTo>
                  <a:pt x="0" y="432"/>
                </a:moveTo>
                <a:lnTo>
                  <a:pt x="0" y="0"/>
                </a:lnTo>
                <a:lnTo>
                  <a:pt x="144"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5625" name="Line 29"/>
          <p:cNvSpPr>
            <a:spLocks noChangeShapeType="1"/>
          </p:cNvSpPr>
          <p:nvPr/>
        </p:nvSpPr>
        <p:spPr bwMode="auto">
          <a:xfrm>
            <a:off x="4343400" y="4940300"/>
            <a:ext cx="304800" cy="1588"/>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5626" name="Line 30"/>
          <p:cNvSpPr>
            <a:spLocks noChangeShapeType="1"/>
          </p:cNvSpPr>
          <p:nvPr/>
        </p:nvSpPr>
        <p:spPr bwMode="auto">
          <a:xfrm>
            <a:off x="4876800" y="44069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5627" name="Text Box 31"/>
          <p:cNvSpPr txBox="1">
            <a:spLocks noChangeArrowheads="1"/>
          </p:cNvSpPr>
          <p:nvPr/>
        </p:nvSpPr>
        <p:spPr bwMode="auto">
          <a:xfrm>
            <a:off x="5486400" y="2971800"/>
            <a:ext cx="1560513" cy="396875"/>
          </a:xfrm>
          <a:prstGeom prst="rect">
            <a:avLst/>
          </a:prstGeom>
          <a:noFill/>
          <a:ln w="12700">
            <a:noFill/>
            <a:miter lim="800000"/>
            <a:headEnd/>
            <a:tailEnd/>
          </a:ln>
        </p:spPr>
        <p:txBody>
          <a:bodyPr wrap="none">
            <a:prstTxWarp prst="textNoShape">
              <a:avLst/>
            </a:prstTxWarp>
            <a:spAutoFit/>
          </a:bodyPr>
          <a:lstStyle/>
          <a:p>
            <a:r>
              <a:rPr lang="en-US" sz="2000" b="1">
                <a:solidFill>
                  <a:schemeClr val="tx1"/>
                </a:solidFill>
                <a:latin typeface="Times" charset="0"/>
              </a:rPr>
              <a:t>Inst Address</a:t>
            </a:r>
            <a:endParaRPr lang="en-US" sz="2000"/>
          </a:p>
        </p:txBody>
      </p:sp>
      <p:sp>
        <p:nvSpPr>
          <p:cNvPr id="25628" name="Freeform 32"/>
          <p:cNvSpPr>
            <a:spLocks/>
          </p:cNvSpPr>
          <p:nvPr/>
        </p:nvSpPr>
        <p:spPr bwMode="auto">
          <a:xfrm>
            <a:off x="5334000" y="2667000"/>
            <a:ext cx="152400" cy="1752600"/>
          </a:xfrm>
          <a:custGeom>
            <a:avLst/>
            <a:gdLst>
              <a:gd name="T0" fmla="*/ 0 w 96"/>
              <a:gd name="T1" fmla="*/ 1752600 h 1104"/>
              <a:gd name="T2" fmla="*/ 152400 w 96"/>
              <a:gd name="T3" fmla="*/ 1752600 h 1104"/>
              <a:gd name="T4" fmla="*/ 152400 w 96"/>
              <a:gd name="T5" fmla="*/ 0 h 1104"/>
              <a:gd name="T6" fmla="*/ 0 60000 65536"/>
              <a:gd name="T7" fmla="*/ 0 60000 65536"/>
              <a:gd name="T8" fmla="*/ 0 60000 65536"/>
              <a:gd name="T9" fmla="*/ 0 w 96"/>
              <a:gd name="T10" fmla="*/ 0 h 1104"/>
              <a:gd name="T11" fmla="*/ 96 w 96"/>
              <a:gd name="T12" fmla="*/ 1104 h 1104"/>
            </a:gdLst>
            <a:ahLst/>
            <a:cxnLst>
              <a:cxn ang="T6">
                <a:pos x="T0" y="T1"/>
              </a:cxn>
              <a:cxn ang="T7">
                <a:pos x="T2" y="T3"/>
              </a:cxn>
              <a:cxn ang="T8">
                <a:pos x="T4" y="T5"/>
              </a:cxn>
            </a:cxnLst>
            <a:rect l="T9" t="T10" r="T11" b="T12"/>
            <a:pathLst>
              <a:path w="96" h="1104">
                <a:moveTo>
                  <a:pt x="0" y="1104"/>
                </a:moveTo>
                <a:lnTo>
                  <a:pt x="96" y="1104"/>
                </a:lnTo>
                <a:lnTo>
                  <a:pt x="96" y="0"/>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25629" name="Freeform 33"/>
          <p:cNvSpPr>
            <a:spLocks/>
          </p:cNvSpPr>
          <p:nvPr/>
        </p:nvSpPr>
        <p:spPr bwMode="auto">
          <a:xfrm>
            <a:off x="3276600" y="2895600"/>
            <a:ext cx="2209800" cy="1219200"/>
          </a:xfrm>
          <a:custGeom>
            <a:avLst/>
            <a:gdLst>
              <a:gd name="T0" fmla="*/ 2209800 w 1392"/>
              <a:gd name="T1" fmla="*/ 0 h 768"/>
              <a:gd name="T2" fmla="*/ 0 w 1392"/>
              <a:gd name="T3" fmla="*/ 0 h 768"/>
              <a:gd name="T4" fmla="*/ 0 w 1392"/>
              <a:gd name="T5" fmla="*/ 1219200 h 768"/>
              <a:gd name="T6" fmla="*/ 685800 w 1392"/>
              <a:gd name="T7" fmla="*/ 1219200 h 768"/>
              <a:gd name="T8" fmla="*/ 0 60000 65536"/>
              <a:gd name="T9" fmla="*/ 0 60000 65536"/>
              <a:gd name="T10" fmla="*/ 0 60000 65536"/>
              <a:gd name="T11" fmla="*/ 0 60000 65536"/>
              <a:gd name="T12" fmla="*/ 0 w 1392"/>
              <a:gd name="T13" fmla="*/ 0 h 768"/>
              <a:gd name="T14" fmla="*/ 1392 w 1392"/>
              <a:gd name="T15" fmla="*/ 768 h 768"/>
            </a:gdLst>
            <a:ahLst/>
            <a:cxnLst>
              <a:cxn ang="T8">
                <a:pos x="T0" y="T1"/>
              </a:cxn>
              <a:cxn ang="T9">
                <a:pos x="T2" y="T3"/>
              </a:cxn>
              <a:cxn ang="T10">
                <a:pos x="T4" y="T5"/>
              </a:cxn>
              <a:cxn ang="T11">
                <a:pos x="T6" y="T7"/>
              </a:cxn>
            </a:cxnLst>
            <a:rect l="T12" t="T13" r="T14" b="T15"/>
            <a:pathLst>
              <a:path w="1392" h="768">
                <a:moveTo>
                  <a:pt x="1392" y="0"/>
                </a:moveTo>
                <a:lnTo>
                  <a:pt x="0" y="0"/>
                </a:lnTo>
                <a:lnTo>
                  <a:pt x="0" y="768"/>
                </a:lnTo>
                <a:lnTo>
                  <a:pt x="432" y="768"/>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25630" name="Rectangle 34"/>
          <p:cNvSpPr>
            <a:spLocks noChangeArrowheads="1"/>
          </p:cNvSpPr>
          <p:nvPr/>
        </p:nvSpPr>
        <p:spPr bwMode="auto">
          <a:xfrm>
            <a:off x="4900613" y="1641475"/>
            <a:ext cx="1101725" cy="9779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25631" name="Rectangle 35"/>
          <p:cNvSpPr>
            <a:spLocks noChangeArrowheads="1"/>
          </p:cNvSpPr>
          <p:nvPr/>
        </p:nvSpPr>
        <p:spPr bwMode="auto">
          <a:xfrm>
            <a:off x="4878388" y="1792288"/>
            <a:ext cx="1111250" cy="69850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a:t>
            </a:r>
          </a:p>
          <a:p>
            <a:pPr algn="ctr"/>
            <a:r>
              <a:rPr lang="en-US" sz="2000" b="1">
                <a:solidFill>
                  <a:schemeClr val="tx1"/>
                </a:solidFill>
                <a:latin typeface="Times" charset="0"/>
              </a:rPr>
              <a:t>Memory</a:t>
            </a:r>
          </a:p>
        </p:txBody>
      </p:sp>
      <p:sp>
        <p:nvSpPr>
          <p:cNvPr id="25632" name="Line 36"/>
          <p:cNvSpPr>
            <a:spLocks noChangeShapeType="1"/>
          </p:cNvSpPr>
          <p:nvPr/>
        </p:nvSpPr>
        <p:spPr bwMode="auto">
          <a:xfrm>
            <a:off x="6015038" y="2157413"/>
            <a:ext cx="10414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25633" name="Rectangle 37"/>
          <p:cNvSpPr>
            <a:spLocks noChangeArrowheads="1"/>
          </p:cNvSpPr>
          <p:nvPr/>
        </p:nvSpPr>
        <p:spPr bwMode="auto">
          <a:xfrm>
            <a:off x="7048500" y="2001838"/>
            <a:ext cx="20193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25634" name="Line 38"/>
          <p:cNvSpPr>
            <a:spLocks noChangeShapeType="1"/>
          </p:cNvSpPr>
          <p:nvPr/>
        </p:nvSpPr>
        <p:spPr bwMode="auto">
          <a:xfrm>
            <a:off x="6019800" y="2162175"/>
            <a:ext cx="10668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800100" y="228600"/>
            <a:ext cx="7451725" cy="474663"/>
          </a:xfrm>
          <a:noFill/>
        </p:spPr>
        <p:txBody>
          <a:bodyPr/>
          <a:lstStyle/>
          <a:p>
            <a:r>
              <a:rPr lang="en-US"/>
              <a:t>The Single Cycle Datapath during </a:t>
            </a:r>
            <a:r>
              <a:rPr lang="en-US">
                <a:latin typeface="Courier New" charset="0"/>
              </a:rPr>
              <a:t>Add</a:t>
            </a:r>
          </a:p>
        </p:txBody>
      </p:sp>
      <p:sp>
        <p:nvSpPr>
          <p:cNvPr id="27651" name="Rectangle 3"/>
          <p:cNvSpPr>
            <a:spLocks noGrp="1" noChangeArrowheads="1"/>
          </p:cNvSpPr>
          <p:nvPr>
            <p:ph type="body" idx="1"/>
          </p:nvPr>
        </p:nvSpPr>
        <p:spPr>
          <a:xfrm>
            <a:off x="228600" y="1336675"/>
            <a:ext cx="8191500" cy="415925"/>
          </a:xfrm>
          <a:noFill/>
        </p:spPr>
        <p:txBody>
          <a:bodyPr/>
          <a:lstStyle/>
          <a:p>
            <a:pPr>
              <a:buFont typeface="Times" charset="0"/>
              <a:buNone/>
            </a:pPr>
            <a:r>
              <a:rPr lang="en-US"/>
              <a:t>R[rd]  =  R[rs]  +  R[rt]</a:t>
            </a:r>
          </a:p>
        </p:txBody>
      </p:sp>
      <p:grpSp>
        <p:nvGrpSpPr>
          <p:cNvPr id="27652" name="Group 4"/>
          <p:cNvGrpSpPr>
            <a:grpSpLocks/>
          </p:cNvGrpSpPr>
          <p:nvPr/>
        </p:nvGrpSpPr>
        <p:grpSpPr bwMode="auto">
          <a:xfrm>
            <a:off x="1317625" y="657225"/>
            <a:ext cx="6302375" cy="638175"/>
            <a:chOff x="947" y="380"/>
            <a:chExt cx="3970" cy="402"/>
          </a:xfrm>
        </p:grpSpPr>
        <p:sp>
          <p:nvSpPr>
            <p:cNvPr id="27786" name="Rectangle 5"/>
            <p:cNvSpPr>
              <a:spLocks noChangeArrowheads="1"/>
            </p:cNvSpPr>
            <p:nvPr/>
          </p:nvSpPr>
          <p:spPr bwMode="auto">
            <a:xfrm>
              <a:off x="1016" y="584"/>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27787" name="Group 6"/>
            <p:cNvGrpSpPr>
              <a:grpSpLocks/>
            </p:cNvGrpSpPr>
            <p:nvPr/>
          </p:nvGrpSpPr>
          <p:grpSpPr bwMode="auto">
            <a:xfrm>
              <a:off x="1012" y="572"/>
              <a:ext cx="664" cy="210"/>
              <a:chOff x="1012" y="572"/>
              <a:chExt cx="664" cy="210"/>
            </a:xfrm>
          </p:grpSpPr>
          <p:sp>
            <p:nvSpPr>
              <p:cNvPr id="27810" name="Rectangle 7"/>
              <p:cNvSpPr>
                <a:spLocks noChangeArrowheads="1"/>
              </p:cNvSpPr>
              <p:nvPr/>
            </p:nvSpPr>
            <p:spPr bwMode="auto">
              <a:xfrm>
                <a:off x="1012" y="580"/>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7811" name="Rectangle 8"/>
              <p:cNvSpPr>
                <a:spLocks noChangeArrowheads="1"/>
              </p:cNvSpPr>
              <p:nvPr/>
            </p:nvSpPr>
            <p:spPr bwMode="auto">
              <a:xfrm>
                <a:off x="1205" y="572"/>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27788" name="Group 9"/>
            <p:cNvGrpSpPr>
              <a:grpSpLocks/>
            </p:cNvGrpSpPr>
            <p:nvPr/>
          </p:nvGrpSpPr>
          <p:grpSpPr bwMode="auto">
            <a:xfrm>
              <a:off x="1684" y="572"/>
              <a:ext cx="616" cy="210"/>
              <a:chOff x="1684" y="572"/>
              <a:chExt cx="616" cy="210"/>
            </a:xfrm>
          </p:grpSpPr>
          <p:sp>
            <p:nvSpPr>
              <p:cNvPr id="27808" name="Rectangle 10"/>
              <p:cNvSpPr>
                <a:spLocks noChangeArrowheads="1"/>
              </p:cNvSpPr>
              <p:nvPr/>
            </p:nvSpPr>
            <p:spPr bwMode="auto">
              <a:xfrm>
                <a:off x="1684" y="580"/>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7809" name="Rectangle 11"/>
              <p:cNvSpPr>
                <a:spLocks noChangeArrowheads="1"/>
              </p:cNvSpPr>
              <p:nvPr/>
            </p:nvSpPr>
            <p:spPr bwMode="auto">
              <a:xfrm>
                <a:off x="1859" y="572"/>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27789" name="Group 12"/>
            <p:cNvGrpSpPr>
              <a:grpSpLocks/>
            </p:cNvGrpSpPr>
            <p:nvPr/>
          </p:nvGrpSpPr>
          <p:grpSpPr bwMode="auto">
            <a:xfrm>
              <a:off x="2308" y="572"/>
              <a:ext cx="616" cy="210"/>
              <a:chOff x="2308" y="572"/>
              <a:chExt cx="616" cy="210"/>
            </a:xfrm>
          </p:grpSpPr>
          <p:sp>
            <p:nvSpPr>
              <p:cNvPr id="27806" name="Rectangle 13"/>
              <p:cNvSpPr>
                <a:spLocks noChangeArrowheads="1"/>
              </p:cNvSpPr>
              <p:nvPr/>
            </p:nvSpPr>
            <p:spPr bwMode="auto">
              <a:xfrm>
                <a:off x="2308" y="580"/>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7807" name="Rectangle 14"/>
              <p:cNvSpPr>
                <a:spLocks noChangeArrowheads="1"/>
              </p:cNvSpPr>
              <p:nvPr/>
            </p:nvSpPr>
            <p:spPr bwMode="auto">
              <a:xfrm>
                <a:off x="2483" y="572"/>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grpSp>
          <p:nvGrpSpPr>
            <p:cNvPr id="27790" name="Group 15"/>
            <p:cNvGrpSpPr>
              <a:grpSpLocks/>
            </p:cNvGrpSpPr>
            <p:nvPr/>
          </p:nvGrpSpPr>
          <p:grpSpPr bwMode="auto">
            <a:xfrm>
              <a:off x="2932" y="572"/>
              <a:ext cx="616" cy="210"/>
              <a:chOff x="2932" y="572"/>
              <a:chExt cx="616" cy="210"/>
            </a:xfrm>
          </p:grpSpPr>
          <p:sp>
            <p:nvSpPr>
              <p:cNvPr id="27804" name="Rectangle 16"/>
              <p:cNvSpPr>
                <a:spLocks noChangeArrowheads="1"/>
              </p:cNvSpPr>
              <p:nvPr/>
            </p:nvSpPr>
            <p:spPr bwMode="auto">
              <a:xfrm>
                <a:off x="2932" y="580"/>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7805" name="Rectangle 17"/>
              <p:cNvSpPr>
                <a:spLocks noChangeArrowheads="1"/>
              </p:cNvSpPr>
              <p:nvPr/>
            </p:nvSpPr>
            <p:spPr bwMode="auto">
              <a:xfrm>
                <a:off x="3107" y="572"/>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rd</a:t>
                </a:r>
              </a:p>
            </p:txBody>
          </p:sp>
        </p:grpSp>
        <p:grpSp>
          <p:nvGrpSpPr>
            <p:cNvPr id="27791" name="Group 18"/>
            <p:cNvGrpSpPr>
              <a:grpSpLocks/>
            </p:cNvGrpSpPr>
            <p:nvPr/>
          </p:nvGrpSpPr>
          <p:grpSpPr bwMode="auto">
            <a:xfrm>
              <a:off x="3556" y="572"/>
              <a:ext cx="616" cy="210"/>
              <a:chOff x="3556" y="572"/>
              <a:chExt cx="616" cy="210"/>
            </a:xfrm>
          </p:grpSpPr>
          <p:sp>
            <p:nvSpPr>
              <p:cNvPr id="27802" name="Rectangle 19"/>
              <p:cNvSpPr>
                <a:spLocks noChangeArrowheads="1"/>
              </p:cNvSpPr>
              <p:nvPr/>
            </p:nvSpPr>
            <p:spPr bwMode="auto">
              <a:xfrm>
                <a:off x="3556" y="580"/>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7803" name="Rectangle 20"/>
              <p:cNvSpPr>
                <a:spLocks noChangeArrowheads="1"/>
              </p:cNvSpPr>
              <p:nvPr/>
            </p:nvSpPr>
            <p:spPr bwMode="auto">
              <a:xfrm>
                <a:off x="3635" y="572"/>
                <a:ext cx="44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shamt</a:t>
                </a:r>
              </a:p>
            </p:txBody>
          </p:sp>
        </p:grpSp>
        <p:grpSp>
          <p:nvGrpSpPr>
            <p:cNvPr id="27792" name="Group 21"/>
            <p:cNvGrpSpPr>
              <a:grpSpLocks/>
            </p:cNvGrpSpPr>
            <p:nvPr/>
          </p:nvGrpSpPr>
          <p:grpSpPr bwMode="auto">
            <a:xfrm>
              <a:off x="4180" y="572"/>
              <a:ext cx="664" cy="210"/>
              <a:chOff x="4180" y="572"/>
              <a:chExt cx="664" cy="210"/>
            </a:xfrm>
          </p:grpSpPr>
          <p:sp>
            <p:nvSpPr>
              <p:cNvPr id="27800" name="Rectangle 22"/>
              <p:cNvSpPr>
                <a:spLocks noChangeArrowheads="1"/>
              </p:cNvSpPr>
              <p:nvPr/>
            </p:nvSpPr>
            <p:spPr bwMode="auto">
              <a:xfrm>
                <a:off x="4180" y="580"/>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27801" name="Rectangle 23"/>
              <p:cNvSpPr>
                <a:spLocks noChangeArrowheads="1"/>
              </p:cNvSpPr>
              <p:nvPr/>
            </p:nvSpPr>
            <p:spPr bwMode="auto">
              <a:xfrm>
                <a:off x="4373" y="572"/>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funct</a:t>
                </a:r>
              </a:p>
            </p:txBody>
          </p:sp>
        </p:grpSp>
        <p:sp>
          <p:nvSpPr>
            <p:cNvPr id="27793" name="Rectangle 24"/>
            <p:cNvSpPr>
              <a:spLocks noChangeArrowheads="1"/>
            </p:cNvSpPr>
            <p:nvPr/>
          </p:nvSpPr>
          <p:spPr bwMode="auto">
            <a:xfrm>
              <a:off x="4739" y="38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27794" name="Rectangle 25"/>
            <p:cNvSpPr>
              <a:spLocks noChangeArrowheads="1"/>
            </p:cNvSpPr>
            <p:nvPr/>
          </p:nvSpPr>
          <p:spPr bwMode="auto">
            <a:xfrm>
              <a:off x="4019" y="38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6</a:t>
              </a:r>
            </a:p>
          </p:txBody>
        </p:sp>
        <p:sp>
          <p:nvSpPr>
            <p:cNvPr id="27795" name="Rectangle 26"/>
            <p:cNvSpPr>
              <a:spLocks noChangeArrowheads="1"/>
            </p:cNvSpPr>
            <p:nvPr/>
          </p:nvSpPr>
          <p:spPr bwMode="auto">
            <a:xfrm>
              <a:off x="3347"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11</a:t>
              </a:r>
            </a:p>
          </p:txBody>
        </p:sp>
        <p:sp>
          <p:nvSpPr>
            <p:cNvPr id="27796" name="Rectangle 27"/>
            <p:cNvSpPr>
              <a:spLocks noChangeArrowheads="1"/>
            </p:cNvSpPr>
            <p:nvPr/>
          </p:nvSpPr>
          <p:spPr bwMode="auto">
            <a:xfrm>
              <a:off x="2723"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27797" name="Rectangle 28"/>
            <p:cNvSpPr>
              <a:spLocks noChangeArrowheads="1"/>
            </p:cNvSpPr>
            <p:nvPr/>
          </p:nvSpPr>
          <p:spPr bwMode="auto">
            <a:xfrm>
              <a:off x="2099"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27798" name="Rectangle 29"/>
            <p:cNvSpPr>
              <a:spLocks noChangeArrowheads="1"/>
            </p:cNvSpPr>
            <p:nvPr/>
          </p:nvSpPr>
          <p:spPr bwMode="auto">
            <a:xfrm>
              <a:off x="1475"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27799" name="Rectangle 30"/>
            <p:cNvSpPr>
              <a:spLocks noChangeArrowheads="1"/>
            </p:cNvSpPr>
            <p:nvPr/>
          </p:nvSpPr>
          <p:spPr bwMode="auto">
            <a:xfrm>
              <a:off x="947"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grpSp>
      <p:sp>
        <p:nvSpPr>
          <p:cNvPr id="27653" name="Rectangle 31"/>
          <p:cNvSpPr>
            <a:spLocks noChangeArrowheads="1"/>
          </p:cNvSpPr>
          <p:nvPr/>
        </p:nvSpPr>
        <p:spPr bwMode="auto">
          <a:xfrm>
            <a:off x="6934200" y="40386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7654" name="Rectangle 32"/>
          <p:cNvSpPr>
            <a:spLocks noChangeArrowheads="1"/>
          </p:cNvSpPr>
          <p:nvPr/>
        </p:nvSpPr>
        <p:spPr bwMode="auto">
          <a:xfrm>
            <a:off x="6324600" y="3048000"/>
            <a:ext cx="1752600"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r>
              <a:rPr lang="en-US" sz="1800" u="sng">
                <a:latin typeface="Times" charset="0"/>
              </a:rPr>
              <a:t>ADD</a:t>
            </a:r>
            <a:endParaRPr lang="en-US" sz="2000" u="sng">
              <a:latin typeface="Times" charset="0"/>
            </a:endParaRPr>
          </a:p>
        </p:txBody>
      </p:sp>
      <p:sp>
        <p:nvSpPr>
          <p:cNvPr id="27655" name="Rectangle 33"/>
          <p:cNvSpPr>
            <a:spLocks noChangeArrowheads="1"/>
          </p:cNvSpPr>
          <p:nvPr/>
        </p:nvSpPr>
        <p:spPr bwMode="auto">
          <a:xfrm>
            <a:off x="3048000" y="48006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27656" name="Rectangle 34"/>
          <p:cNvSpPr>
            <a:spLocks noChangeArrowheads="1"/>
          </p:cNvSpPr>
          <p:nvPr/>
        </p:nvSpPr>
        <p:spPr bwMode="auto">
          <a:xfrm>
            <a:off x="2503488" y="38957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27657" name="Rectangle 35"/>
          <p:cNvSpPr>
            <a:spLocks noChangeArrowheads="1"/>
          </p:cNvSpPr>
          <p:nvPr/>
        </p:nvSpPr>
        <p:spPr bwMode="auto">
          <a:xfrm>
            <a:off x="2438400" y="32004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RegWr=1</a:t>
            </a:r>
          </a:p>
        </p:txBody>
      </p:sp>
      <p:sp>
        <p:nvSpPr>
          <p:cNvPr id="27658" name="Line 36"/>
          <p:cNvSpPr>
            <a:spLocks noChangeShapeType="1"/>
          </p:cNvSpPr>
          <p:nvPr/>
        </p:nvSpPr>
        <p:spPr bwMode="auto">
          <a:xfrm flipH="1">
            <a:off x="2813050" y="42148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659" name="Rectangle 37"/>
          <p:cNvSpPr>
            <a:spLocks noChangeArrowheads="1"/>
          </p:cNvSpPr>
          <p:nvPr/>
        </p:nvSpPr>
        <p:spPr bwMode="auto">
          <a:xfrm>
            <a:off x="2665413" y="4314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7660" name="Line 38"/>
          <p:cNvSpPr>
            <a:spLocks noChangeShapeType="1"/>
          </p:cNvSpPr>
          <p:nvPr/>
        </p:nvSpPr>
        <p:spPr bwMode="auto">
          <a:xfrm flipH="1">
            <a:off x="5638800" y="40386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661" name="Rectangle 39"/>
          <p:cNvSpPr>
            <a:spLocks noChangeArrowheads="1"/>
          </p:cNvSpPr>
          <p:nvPr/>
        </p:nvSpPr>
        <p:spPr bwMode="auto">
          <a:xfrm>
            <a:off x="5486400" y="3733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7662" name="Rectangle 40"/>
          <p:cNvSpPr>
            <a:spLocks noChangeArrowheads="1"/>
          </p:cNvSpPr>
          <p:nvPr/>
        </p:nvSpPr>
        <p:spPr bwMode="auto">
          <a:xfrm>
            <a:off x="4692650" y="37338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27663" name="Line 41"/>
          <p:cNvSpPr>
            <a:spLocks noChangeShapeType="1"/>
          </p:cNvSpPr>
          <p:nvPr/>
        </p:nvSpPr>
        <p:spPr bwMode="auto">
          <a:xfrm flipV="1">
            <a:off x="4953000" y="4572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664" name="Rectangle 42"/>
          <p:cNvSpPr>
            <a:spLocks noChangeArrowheads="1"/>
          </p:cNvSpPr>
          <p:nvPr/>
        </p:nvSpPr>
        <p:spPr bwMode="auto">
          <a:xfrm>
            <a:off x="4797425" y="4695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7665" name="Rectangle 43"/>
          <p:cNvSpPr>
            <a:spLocks noChangeArrowheads="1"/>
          </p:cNvSpPr>
          <p:nvPr/>
        </p:nvSpPr>
        <p:spPr bwMode="auto">
          <a:xfrm>
            <a:off x="4724400" y="42672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27666" name="Line 44"/>
          <p:cNvSpPr>
            <a:spLocks noChangeShapeType="1"/>
          </p:cNvSpPr>
          <p:nvPr/>
        </p:nvSpPr>
        <p:spPr bwMode="auto">
          <a:xfrm flipV="1">
            <a:off x="43434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667" name="Line 45"/>
          <p:cNvSpPr>
            <a:spLocks noChangeShapeType="1"/>
          </p:cNvSpPr>
          <p:nvPr/>
        </p:nvSpPr>
        <p:spPr bwMode="auto">
          <a:xfrm flipV="1">
            <a:off x="35941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668" name="Rectangle 46"/>
          <p:cNvSpPr>
            <a:spLocks noChangeArrowheads="1"/>
          </p:cNvSpPr>
          <p:nvPr/>
        </p:nvSpPr>
        <p:spPr bwMode="auto">
          <a:xfrm>
            <a:off x="34512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27669" name="Line 47"/>
          <p:cNvSpPr>
            <a:spLocks noChangeShapeType="1"/>
          </p:cNvSpPr>
          <p:nvPr/>
        </p:nvSpPr>
        <p:spPr bwMode="auto">
          <a:xfrm flipV="1">
            <a:off x="3975100"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670" name="Rectangle 48"/>
          <p:cNvSpPr>
            <a:spLocks noChangeArrowheads="1"/>
          </p:cNvSpPr>
          <p:nvPr/>
        </p:nvSpPr>
        <p:spPr bwMode="auto">
          <a:xfrm>
            <a:off x="3810000"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27671" name="Rectangle 49"/>
          <p:cNvSpPr>
            <a:spLocks noChangeArrowheads="1"/>
          </p:cNvSpPr>
          <p:nvPr/>
        </p:nvSpPr>
        <p:spPr bwMode="auto">
          <a:xfrm>
            <a:off x="3389313" y="38052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27672" name="Rectangle 50"/>
          <p:cNvSpPr>
            <a:spLocks noChangeArrowheads="1"/>
          </p:cNvSpPr>
          <p:nvPr/>
        </p:nvSpPr>
        <p:spPr bwMode="auto">
          <a:xfrm>
            <a:off x="3846513" y="38052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27673" name="Rectangle 51"/>
          <p:cNvSpPr>
            <a:spLocks noChangeArrowheads="1"/>
          </p:cNvSpPr>
          <p:nvPr/>
        </p:nvSpPr>
        <p:spPr bwMode="auto">
          <a:xfrm>
            <a:off x="4227513" y="38052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27674" name="Rectangle 52"/>
          <p:cNvSpPr>
            <a:spLocks noChangeArrowheads="1"/>
          </p:cNvSpPr>
          <p:nvPr/>
        </p:nvSpPr>
        <p:spPr bwMode="auto">
          <a:xfrm>
            <a:off x="3389313" y="41910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27675" name="Rectangle 53"/>
          <p:cNvSpPr>
            <a:spLocks noChangeArrowheads="1"/>
          </p:cNvSpPr>
          <p:nvPr/>
        </p:nvSpPr>
        <p:spPr bwMode="auto">
          <a:xfrm>
            <a:off x="3810000" y="32004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27676" name="Rectangle 54"/>
          <p:cNvSpPr>
            <a:spLocks noChangeArrowheads="1"/>
          </p:cNvSpPr>
          <p:nvPr/>
        </p:nvSpPr>
        <p:spPr bwMode="auto">
          <a:xfrm>
            <a:off x="3641725" y="2438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27677" name="Rectangle 55"/>
          <p:cNvSpPr>
            <a:spLocks noChangeArrowheads="1"/>
          </p:cNvSpPr>
          <p:nvPr/>
        </p:nvSpPr>
        <p:spPr bwMode="auto">
          <a:xfrm>
            <a:off x="4191000" y="3200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27678" name="Rectangle 56"/>
          <p:cNvSpPr>
            <a:spLocks noChangeArrowheads="1"/>
          </p:cNvSpPr>
          <p:nvPr/>
        </p:nvSpPr>
        <p:spPr bwMode="auto">
          <a:xfrm>
            <a:off x="3209925" y="24384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27679" name="Rectangle 57"/>
          <p:cNvSpPr>
            <a:spLocks noChangeArrowheads="1"/>
          </p:cNvSpPr>
          <p:nvPr/>
        </p:nvSpPr>
        <p:spPr bwMode="auto">
          <a:xfrm>
            <a:off x="2486025" y="2133600"/>
            <a:ext cx="1212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RegDst=1</a:t>
            </a:r>
          </a:p>
        </p:txBody>
      </p:sp>
      <p:grpSp>
        <p:nvGrpSpPr>
          <p:cNvPr id="27680" name="Group 58"/>
          <p:cNvGrpSpPr>
            <a:grpSpLocks/>
          </p:cNvGrpSpPr>
          <p:nvPr/>
        </p:nvGrpSpPr>
        <p:grpSpPr bwMode="auto">
          <a:xfrm>
            <a:off x="4521200" y="5046663"/>
            <a:ext cx="376238" cy="1082675"/>
            <a:chOff x="2848" y="3083"/>
            <a:chExt cx="237" cy="682"/>
          </a:xfrm>
        </p:grpSpPr>
        <p:sp>
          <p:nvSpPr>
            <p:cNvPr id="27784" name="Rectangle 59"/>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27785" name="Rectangle 60"/>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27681" name="Rectangle 61"/>
          <p:cNvSpPr>
            <a:spLocks noChangeArrowheads="1"/>
          </p:cNvSpPr>
          <p:nvPr/>
        </p:nvSpPr>
        <p:spPr bwMode="auto">
          <a:xfrm>
            <a:off x="50292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7682" name="Line 62"/>
          <p:cNvSpPr>
            <a:spLocks noChangeShapeType="1"/>
          </p:cNvSpPr>
          <p:nvPr/>
        </p:nvSpPr>
        <p:spPr bwMode="auto">
          <a:xfrm flipH="1">
            <a:off x="5181600" y="54324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683" name="Line 63"/>
          <p:cNvSpPr>
            <a:spLocks noChangeShapeType="1"/>
          </p:cNvSpPr>
          <p:nvPr/>
        </p:nvSpPr>
        <p:spPr bwMode="auto">
          <a:xfrm flipH="1">
            <a:off x="4102100" y="5434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684" name="Rectangle 64"/>
          <p:cNvSpPr>
            <a:spLocks noChangeArrowheads="1"/>
          </p:cNvSpPr>
          <p:nvPr/>
        </p:nvSpPr>
        <p:spPr bwMode="auto">
          <a:xfrm>
            <a:off x="3886200"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27685" name="Rectangle 65"/>
          <p:cNvSpPr>
            <a:spLocks noChangeArrowheads="1"/>
          </p:cNvSpPr>
          <p:nvPr/>
        </p:nvSpPr>
        <p:spPr bwMode="auto">
          <a:xfrm>
            <a:off x="2971800" y="52578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27686" name="Rectangle 66"/>
          <p:cNvSpPr>
            <a:spLocks noChangeArrowheads="1"/>
          </p:cNvSpPr>
          <p:nvPr/>
        </p:nvSpPr>
        <p:spPr bwMode="auto">
          <a:xfrm>
            <a:off x="5105400" y="5943600"/>
            <a:ext cx="1311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ALUSrc=0</a:t>
            </a:r>
          </a:p>
        </p:txBody>
      </p:sp>
      <p:sp>
        <p:nvSpPr>
          <p:cNvPr id="27687" name="Rectangle 67"/>
          <p:cNvSpPr>
            <a:spLocks noChangeArrowheads="1"/>
          </p:cNvSpPr>
          <p:nvPr/>
        </p:nvSpPr>
        <p:spPr bwMode="auto">
          <a:xfrm>
            <a:off x="3581400" y="6019800"/>
            <a:ext cx="11144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ExtOp=x</a:t>
            </a:r>
          </a:p>
        </p:txBody>
      </p:sp>
      <p:sp>
        <p:nvSpPr>
          <p:cNvPr id="27688" name="Line 68"/>
          <p:cNvSpPr>
            <a:spLocks noChangeShapeType="1"/>
          </p:cNvSpPr>
          <p:nvPr/>
        </p:nvSpPr>
        <p:spPr bwMode="auto">
          <a:xfrm flipV="1">
            <a:off x="8610600" y="3657600"/>
            <a:ext cx="0" cy="6445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27689" name="Rectangle 69"/>
          <p:cNvSpPr>
            <a:spLocks noChangeArrowheads="1"/>
          </p:cNvSpPr>
          <p:nvPr/>
        </p:nvSpPr>
        <p:spPr bwMode="auto">
          <a:xfrm>
            <a:off x="7467600" y="3276600"/>
            <a:ext cx="1593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MemtoReg=0</a:t>
            </a:r>
          </a:p>
        </p:txBody>
      </p:sp>
      <p:sp>
        <p:nvSpPr>
          <p:cNvPr id="27690" name="Rectangle 70"/>
          <p:cNvSpPr>
            <a:spLocks noChangeArrowheads="1"/>
          </p:cNvSpPr>
          <p:nvPr/>
        </p:nvSpPr>
        <p:spPr bwMode="auto">
          <a:xfrm>
            <a:off x="6291263" y="57912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27691" name="Rectangle 71"/>
          <p:cNvSpPr>
            <a:spLocks noChangeArrowheads="1"/>
          </p:cNvSpPr>
          <p:nvPr/>
        </p:nvSpPr>
        <p:spPr bwMode="auto">
          <a:xfrm>
            <a:off x="6019800" y="52578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27692" name="Line 72"/>
          <p:cNvSpPr>
            <a:spLocks noChangeShapeType="1"/>
          </p:cNvSpPr>
          <p:nvPr/>
        </p:nvSpPr>
        <p:spPr bwMode="auto">
          <a:xfrm flipH="1">
            <a:off x="6153150" y="51895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693" name="Rectangle 73"/>
          <p:cNvSpPr>
            <a:spLocks noChangeArrowheads="1"/>
          </p:cNvSpPr>
          <p:nvPr/>
        </p:nvSpPr>
        <p:spPr bwMode="auto">
          <a:xfrm>
            <a:off x="6183313" y="49657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27694" name="Line 74"/>
          <p:cNvSpPr>
            <a:spLocks noChangeShapeType="1"/>
          </p:cNvSpPr>
          <p:nvPr/>
        </p:nvSpPr>
        <p:spPr bwMode="auto">
          <a:xfrm flipV="1">
            <a:off x="7302500" y="4038600"/>
            <a:ext cx="12700" cy="10080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27695" name="Rectangle 75"/>
          <p:cNvSpPr>
            <a:spLocks noChangeArrowheads="1"/>
          </p:cNvSpPr>
          <p:nvPr/>
        </p:nvSpPr>
        <p:spPr bwMode="auto">
          <a:xfrm>
            <a:off x="7010400" y="3657600"/>
            <a:ext cx="1311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MemWr=0</a:t>
            </a:r>
          </a:p>
        </p:txBody>
      </p:sp>
      <p:sp>
        <p:nvSpPr>
          <p:cNvPr id="27696" name="Rectangle 76"/>
          <p:cNvSpPr>
            <a:spLocks noChangeArrowheads="1"/>
          </p:cNvSpPr>
          <p:nvPr/>
        </p:nvSpPr>
        <p:spPr bwMode="auto">
          <a:xfrm>
            <a:off x="5562600" y="3124200"/>
            <a:ext cx="617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zero</a:t>
            </a:r>
          </a:p>
        </p:txBody>
      </p:sp>
      <p:grpSp>
        <p:nvGrpSpPr>
          <p:cNvPr id="27697" name="Group 77"/>
          <p:cNvGrpSpPr>
            <a:grpSpLocks/>
          </p:cNvGrpSpPr>
          <p:nvPr/>
        </p:nvGrpSpPr>
        <p:grpSpPr bwMode="auto">
          <a:xfrm>
            <a:off x="3200400" y="2867025"/>
            <a:ext cx="838200" cy="333375"/>
            <a:chOff x="2640" y="1422"/>
            <a:chExt cx="528" cy="210"/>
          </a:xfrm>
        </p:grpSpPr>
        <p:sp>
          <p:nvSpPr>
            <p:cNvPr id="27781" name="Rectangle 78"/>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27782" name="Rectangle 79"/>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27783" name="Freeform 80"/>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27698" name="Rectangle 81"/>
          <p:cNvSpPr>
            <a:spLocks noChangeArrowheads="1"/>
          </p:cNvSpPr>
          <p:nvPr/>
        </p:nvSpPr>
        <p:spPr bwMode="auto">
          <a:xfrm>
            <a:off x="3200400" y="38100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27699" name="Group 82"/>
          <p:cNvGrpSpPr>
            <a:grpSpLocks/>
          </p:cNvGrpSpPr>
          <p:nvPr/>
        </p:nvGrpSpPr>
        <p:grpSpPr bwMode="auto">
          <a:xfrm>
            <a:off x="5508625" y="4419600"/>
            <a:ext cx="358775" cy="1219200"/>
            <a:chOff x="3518" y="2640"/>
            <a:chExt cx="226" cy="768"/>
          </a:xfrm>
        </p:grpSpPr>
        <p:sp>
          <p:nvSpPr>
            <p:cNvPr id="27778" name="Rectangle 83"/>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27779" name="Rectangle 84"/>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27780" name="Freeform 85"/>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27700" name="Group 86"/>
          <p:cNvGrpSpPr>
            <a:grpSpLocks/>
          </p:cNvGrpSpPr>
          <p:nvPr/>
        </p:nvGrpSpPr>
        <p:grpSpPr bwMode="auto">
          <a:xfrm>
            <a:off x="6372225" y="3810000"/>
            <a:ext cx="485775" cy="1143000"/>
            <a:chOff x="4009" y="2304"/>
            <a:chExt cx="306" cy="720"/>
          </a:xfrm>
        </p:grpSpPr>
        <p:sp>
          <p:nvSpPr>
            <p:cNvPr id="27775" name="Rectangle 87"/>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27776" name="Rectangle 88"/>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27777" name="Freeform 89"/>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27701" name="Group 90"/>
          <p:cNvGrpSpPr>
            <a:grpSpLocks/>
          </p:cNvGrpSpPr>
          <p:nvPr/>
        </p:nvGrpSpPr>
        <p:grpSpPr bwMode="auto">
          <a:xfrm>
            <a:off x="8404225" y="4191000"/>
            <a:ext cx="358775" cy="1600200"/>
            <a:chOff x="5294" y="2544"/>
            <a:chExt cx="226" cy="1008"/>
          </a:xfrm>
        </p:grpSpPr>
        <p:sp>
          <p:nvSpPr>
            <p:cNvPr id="27772" name="Rectangle 91"/>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27773" name="Rectangle 92"/>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27774" name="Freeform 93"/>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27702" name="Group 94"/>
          <p:cNvGrpSpPr>
            <a:grpSpLocks/>
          </p:cNvGrpSpPr>
          <p:nvPr/>
        </p:nvGrpSpPr>
        <p:grpSpPr bwMode="auto">
          <a:xfrm>
            <a:off x="6981825" y="5000625"/>
            <a:ext cx="1146175" cy="1181100"/>
            <a:chOff x="4398" y="3054"/>
            <a:chExt cx="722" cy="744"/>
          </a:xfrm>
        </p:grpSpPr>
        <p:sp>
          <p:nvSpPr>
            <p:cNvPr id="27766" name="Rectangle 95"/>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27767" name="Rectangle 96"/>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27768" name="Rectangle 97"/>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27769" name="Rectangle 98"/>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27770" name="Line 99"/>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771" name="Line 100"/>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27703" name="Line 101"/>
          <p:cNvSpPr>
            <a:spLocks noChangeShapeType="1"/>
          </p:cNvSpPr>
          <p:nvPr/>
        </p:nvSpPr>
        <p:spPr bwMode="auto">
          <a:xfrm>
            <a:off x="34290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704" name="Line 102"/>
          <p:cNvSpPr>
            <a:spLocks noChangeShapeType="1"/>
          </p:cNvSpPr>
          <p:nvPr/>
        </p:nvSpPr>
        <p:spPr bwMode="auto">
          <a:xfrm>
            <a:off x="3810000"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705" name="Freeform 103"/>
          <p:cNvSpPr>
            <a:spLocks/>
          </p:cNvSpPr>
          <p:nvPr/>
        </p:nvSpPr>
        <p:spPr bwMode="auto">
          <a:xfrm>
            <a:off x="2895600" y="25146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06" name="Line 104"/>
          <p:cNvSpPr>
            <a:spLocks noChangeShapeType="1"/>
          </p:cNvSpPr>
          <p:nvPr/>
        </p:nvSpPr>
        <p:spPr bwMode="auto">
          <a:xfrm>
            <a:off x="3352800" y="35814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7707" name="Line 105"/>
          <p:cNvSpPr>
            <a:spLocks noChangeShapeType="1"/>
          </p:cNvSpPr>
          <p:nvPr/>
        </p:nvSpPr>
        <p:spPr bwMode="auto">
          <a:xfrm>
            <a:off x="3657600" y="32004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7708" name="Line 106"/>
          <p:cNvSpPr>
            <a:spLocks noChangeShapeType="1"/>
          </p:cNvSpPr>
          <p:nvPr/>
        </p:nvSpPr>
        <p:spPr bwMode="auto">
          <a:xfrm>
            <a:off x="40386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7709" name="Line 107"/>
          <p:cNvSpPr>
            <a:spLocks noChangeShapeType="1"/>
          </p:cNvSpPr>
          <p:nvPr/>
        </p:nvSpPr>
        <p:spPr bwMode="auto">
          <a:xfrm>
            <a:off x="4419600"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7710" name="Rectangle 108"/>
          <p:cNvSpPr>
            <a:spLocks noChangeArrowheads="1"/>
          </p:cNvSpPr>
          <p:nvPr/>
        </p:nvSpPr>
        <p:spPr bwMode="auto">
          <a:xfrm>
            <a:off x="4213225"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27711" name="Line 109"/>
          <p:cNvSpPr>
            <a:spLocks noChangeShapeType="1"/>
          </p:cNvSpPr>
          <p:nvPr/>
        </p:nvSpPr>
        <p:spPr bwMode="auto">
          <a:xfrm>
            <a:off x="4648200" y="41148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12" name="Line 110"/>
          <p:cNvSpPr>
            <a:spLocks noChangeShapeType="1"/>
          </p:cNvSpPr>
          <p:nvPr/>
        </p:nvSpPr>
        <p:spPr bwMode="auto">
          <a:xfrm>
            <a:off x="6705600" y="3505200"/>
            <a:ext cx="0" cy="4953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13" name="Line 111"/>
          <p:cNvSpPr>
            <a:spLocks noChangeShapeType="1"/>
          </p:cNvSpPr>
          <p:nvPr/>
        </p:nvSpPr>
        <p:spPr bwMode="auto">
          <a:xfrm>
            <a:off x="4648200" y="46482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14" name="Line 112"/>
          <p:cNvSpPr>
            <a:spLocks noChangeShapeType="1"/>
          </p:cNvSpPr>
          <p:nvPr/>
        </p:nvSpPr>
        <p:spPr bwMode="auto">
          <a:xfrm>
            <a:off x="5867400" y="48006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15" name="Freeform 113"/>
          <p:cNvSpPr>
            <a:spLocks/>
          </p:cNvSpPr>
          <p:nvPr/>
        </p:nvSpPr>
        <p:spPr bwMode="auto">
          <a:xfrm>
            <a:off x="5181600" y="46482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16" name="Line 114"/>
          <p:cNvSpPr>
            <a:spLocks noChangeShapeType="1"/>
          </p:cNvSpPr>
          <p:nvPr/>
        </p:nvSpPr>
        <p:spPr bwMode="auto">
          <a:xfrm>
            <a:off x="48768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17" name="Line 115"/>
          <p:cNvSpPr>
            <a:spLocks noChangeShapeType="1"/>
          </p:cNvSpPr>
          <p:nvPr/>
        </p:nvSpPr>
        <p:spPr bwMode="auto">
          <a:xfrm>
            <a:off x="3810000"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18" name="Line 116"/>
          <p:cNvSpPr>
            <a:spLocks noChangeShapeType="1"/>
          </p:cNvSpPr>
          <p:nvPr/>
        </p:nvSpPr>
        <p:spPr bwMode="auto">
          <a:xfrm flipH="1">
            <a:off x="34290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7719" name="Line 117"/>
          <p:cNvSpPr>
            <a:spLocks noChangeShapeType="1"/>
          </p:cNvSpPr>
          <p:nvPr/>
        </p:nvSpPr>
        <p:spPr bwMode="auto">
          <a:xfrm>
            <a:off x="3505200"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7720" name="Line 118"/>
          <p:cNvSpPr>
            <a:spLocks noChangeShapeType="1"/>
          </p:cNvSpPr>
          <p:nvPr/>
        </p:nvSpPr>
        <p:spPr bwMode="auto">
          <a:xfrm>
            <a:off x="3505200" y="4800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7721" name="Line 119"/>
          <p:cNvSpPr>
            <a:spLocks noChangeShapeType="1"/>
          </p:cNvSpPr>
          <p:nvPr/>
        </p:nvSpPr>
        <p:spPr bwMode="auto">
          <a:xfrm flipV="1">
            <a:off x="47244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22" name="Line 120"/>
          <p:cNvSpPr>
            <a:spLocks noChangeShapeType="1"/>
          </p:cNvSpPr>
          <p:nvPr/>
        </p:nvSpPr>
        <p:spPr bwMode="auto">
          <a:xfrm flipV="1">
            <a:off x="5715000" y="5562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23" name="Line 121"/>
          <p:cNvSpPr>
            <a:spLocks noChangeShapeType="1"/>
          </p:cNvSpPr>
          <p:nvPr/>
        </p:nvSpPr>
        <p:spPr bwMode="auto">
          <a:xfrm flipH="1">
            <a:off x="6781800" y="60198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7724" name="Line 122"/>
          <p:cNvSpPr>
            <a:spLocks noChangeShapeType="1"/>
          </p:cNvSpPr>
          <p:nvPr/>
        </p:nvSpPr>
        <p:spPr bwMode="auto">
          <a:xfrm>
            <a:off x="6858000" y="44196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25" name="Line 123"/>
          <p:cNvSpPr>
            <a:spLocks noChangeShapeType="1"/>
          </p:cNvSpPr>
          <p:nvPr/>
        </p:nvSpPr>
        <p:spPr bwMode="auto">
          <a:xfrm>
            <a:off x="7848600" y="44196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26" name="Line 124"/>
          <p:cNvSpPr>
            <a:spLocks noChangeShapeType="1"/>
          </p:cNvSpPr>
          <p:nvPr/>
        </p:nvSpPr>
        <p:spPr bwMode="auto">
          <a:xfrm flipH="1">
            <a:off x="7086600" y="43434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727" name="Freeform 125"/>
          <p:cNvSpPr>
            <a:spLocks/>
          </p:cNvSpPr>
          <p:nvPr/>
        </p:nvSpPr>
        <p:spPr bwMode="auto">
          <a:xfrm>
            <a:off x="2667000" y="4267200"/>
            <a:ext cx="6248400" cy="2209800"/>
          </a:xfrm>
          <a:custGeom>
            <a:avLst/>
            <a:gdLst>
              <a:gd name="T0" fmla="*/ 6096000 w 3936"/>
              <a:gd name="T1" fmla="*/ 736600 h 1296"/>
              <a:gd name="T2" fmla="*/ 6248400 w 3936"/>
              <a:gd name="T3" fmla="*/ 736600 h 1296"/>
              <a:gd name="T4" fmla="*/ 6248400 w 3936"/>
              <a:gd name="T5" fmla="*/ 2209800 h 1296"/>
              <a:gd name="T6" fmla="*/ 0 w 3936"/>
              <a:gd name="T7" fmla="*/ 22098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28" name="Line 126"/>
          <p:cNvSpPr>
            <a:spLocks noChangeShapeType="1"/>
          </p:cNvSpPr>
          <p:nvPr/>
        </p:nvSpPr>
        <p:spPr bwMode="auto">
          <a:xfrm>
            <a:off x="8153400" y="55626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29" name="Line 127"/>
          <p:cNvSpPr>
            <a:spLocks noChangeShapeType="1"/>
          </p:cNvSpPr>
          <p:nvPr/>
        </p:nvSpPr>
        <p:spPr bwMode="auto">
          <a:xfrm>
            <a:off x="5988050" y="1968500"/>
            <a:ext cx="2489200"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27730" name="Rectangle 128"/>
          <p:cNvSpPr>
            <a:spLocks noChangeArrowheads="1"/>
          </p:cNvSpPr>
          <p:nvPr/>
        </p:nvSpPr>
        <p:spPr bwMode="auto">
          <a:xfrm>
            <a:off x="6248400" y="1587500"/>
            <a:ext cx="20193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27731" name="Line 129"/>
          <p:cNvSpPr>
            <a:spLocks noChangeShapeType="1"/>
          </p:cNvSpPr>
          <p:nvPr/>
        </p:nvSpPr>
        <p:spPr bwMode="auto">
          <a:xfrm>
            <a:off x="63246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27732" name="Rectangle 130"/>
          <p:cNvSpPr>
            <a:spLocks noChangeArrowheads="1"/>
          </p:cNvSpPr>
          <p:nvPr/>
        </p:nvSpPr>
        <p:spPr bwMode="auto">
          <a:xfrm rot="5400000">
            <a:off x="59602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27733" name="Rectangle 131"/>
          <p:cNvSpPr>
            <a:spLocks noChangeArrowheads="1"/>
          </p:cNvSpPr>
          <p:nvPr/>
        </p:nvSpPr>
        <p:spPr bwMode="auto">
          <a:xfrm rot="5400000">
            <a:off x="64936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27734" name="Rectangle 132"/>
          <p:cNvSpPr>
            <a:spLocks noChangeArrowheads="1"/>
          </p:cNvSpPr>
          <p:nvPr/>
        </p:nvSpPr>
        <p:spPr bwMode="auto">
          <a:xfrm rot="5400000">
            <a:off x="7027069"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27735" name="Rectangle 133"/>
          <p:cNvSpPr>
            <a:spLocks noChangeArrowheads="1"/>
          </p:cNvSpPr>
          <p:nvPr/>
        </p:nvSpPr>
        <p:spPr bwMode="auto">
          <a:xfrm rot="5400000">
            <a:off x="7573169" y="2235994"/>
            <a:ext cx="919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27736" name="Line 134"/>
          <p:cNvSpPr>
            <a:spLocks noChangeShapeType="1"/>
          </p:cNvSpPr>
          <p:nvPr/>
        </p:nvSpPr>
        <p:spPr bwMode="auto">
          <a:xfrm>
            <a:off x="68580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27737" name="Line 135"/>
          <p:cNvSpPr>
            <a:spLocks noChangeShapeType="1"/>
          </p:cNvSpPr>
          <p:nvPr/>
        </p:nvSpPr>
        <p:spPr bwMode="auto">
          <a:xfrm>
            <a:off x="73914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27738" name="Line 136"/>
          <p:cNvSpPr>
            <a:spLocks noChangeShapeType="1"/>
          </p:cNvSpPr>
          <p:nvPr/>
        </p:nvSpPr>
        <p:spPr bwMode="auto">
          <a:xfrm>
            <a:off x="7924800"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27739" name="Rectangle 137"/>
          <p:cNvSpPr>
            <a:spLocks noChangeArrowheads="1"/>
          </p:cNvSpPr>
          <p:nvPr/>
        </p:nvSpPr>
        <p:spPr bwMode="auto">
          <a:xfrm>
            <a:off x="7681913" y="28067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27740" name="Rectangle 138"/>
          <p:cNvSpPr>
            <a:spLocks noChangeArrowheads="1"/>
          </p:cNvSpPr>
          <p:nvPr/>
        </p:nvSpPr>
        <p:spPr bwMode="auto">
          <a:xfrm>
            <a:off x="7148513" y="2806700"/>
            <a:ext cx="4778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27741" name="Rectangle 139"/>
          <p:cNvSpPr>
            <a:spLocks noChangeArrowheads="1"/>
          </p:cNvSpPr>
          <p:nvPr/>
        </p:nvSpPr>
        <p:spPr bwMode="auto">
          <a:xfrm>
            <a:off x="6691313" y="2806700"/>
            <a:ext cx="42068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27742" name="Rectangle 140"/>
          <p:cNvSpPr>
            <a:spLocks noChangeArrowheads="1"/>
          </p:cNvSpPr>
          <p:nvPr/>
        </p:nvSpPr>
        <p:spPr bwMode="auto">
          <a:xfrm>
            <a:off x="6157913" y="2806700"/>
            <a:ext cx="4492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27743" name="Rectangle 141"/>
          <p:cNvSpPr>
            <a:spLocks noChangeArrowheads="1"/>
          </p:cNvSpPr>
          <p:nvPr/>
        </p:nvSpPr>
        <p:spPr bwMode="auto">
          <a:xfrm>
            <a:off x="4344988" y="1922463"/>
            <a:ext cx="239712" cy="369887"/>
          </a:xfrm>
          <a:prstGeom prst="rect">
            <a:avLst/>
          </a:prstGeom>
          <a:noFill/>
          <a:ln w="12700">
            <a:noFill/>
            <a:miter lim="800000"/>
            <a:headEnd/>
            <a:tailEnd/>
          </a:ln>
        </p:spPr>
        <p:txBody>
          <a:bodyPr wrap="none" anchor="ctr">
            <a:prstTxWarp prst="textNoShape">
              <a:avLst/>
            </a:prstTxWarp>
          </a:bodyPr>
          <a:lstStyle/>
          <a:p>
            <a:endParaRPr lang="en-US"/>
          </a:p>
        </p:txBody>
      </p:sp>
      <p:sp>
        <p:nvSpPr>
          <p:cNvPr id="27744" name="Rectangle 142"/>
          <p:cNvSpPr>
            <a:spLocks noChangeArrowheads="1"/>
          </p:cNvSpPr>
          <p:nvPr/>
        </p:nvSpPr>
        <p:spPr bwMode="auto">
          <a:xfrm>
            <a:off x="4344988" y="2740025"/>
            <a:ext cx="239712" cy="369888"/>
          </a:xfrm>
          <a:prstGeom prst="rect">
            <a:avLst/>
          </a:prstGeom>
          <a:noFill/>
          <a:ln w="12700">
            <a:noFill/>
            <a:miter lim="800000"/>
            <a:headEnd/>
            <a:tailEnd/>
          </a:ln>
        </p:spPr>
        <p:txBody>
          <a:bodyPr wrap="none" anchor="ctr">
            <a:prstTxWarp prst="textNoShape">
              <a:avLst/>
            </a:prstTxWarp>
          </a:bodyPr>
          <a:lstStyle/>
          <a:p>
            <a:endParaRPr lang="en-US"/>
          </a:p>
        </p:txBody>
      </p:sp>
      <p:sp>
        <p:nvSpPr>
          <p:cNvPr id="27745" name="Rectangle 143"/>
          <p:cNvSpPr>
            <a:spLocks noChangeArrowheads="1"/>
          </p:cNvSpPr>
          <p:nvPr/>
        </p:nvSpPr>
        <p:spPr bwMode="auto">
          <a:xfrm>
            <a:off x="3054350" y="1752600"/>
            <a:ext cx="14414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nPC_sel=+4</a:t>
            </a:r>
          </a:p>
        </p:txBody>
      </p:sp>
      <p:sp>
        <p:nvSpPr>
          <p:cNvPr id="27746" name="Rectangle 144"/>
          <p:cNvSpPr>
            <a:spLocks noChangeArrowheads="1"/>
          </p:cNvSpPr>
          <p:nvPr/>
        </p:nvSpPr>
        <p:spPr bwMode="auto">
          <a:xfrm>
            <a:off x="4892675" y="1770063"/>
            <a:ext cx="1101725" cy="1000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27747" name="Rectangle 145"/>
          <p:cNvSpPr>
            <a:spLocks noChangeArrowheads="1"/>
          </p:cNvSpPr>
          <p:nvPr/>
        </p:nvSpPr>
        <p:spPr bwMode="auto">
          <a:xfrm>
            <a:off x="5068888" y="1739900"/>
            <a:ext cx="717550" cy="100330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instr</a:t>
            </a:r>
          </a:p>
          <a:p>
            <a:pPr algn="ctr"/>
            <a:r>
              <a:rPr lang="en-US" sz="2000" b="1">
                <a:solidFill>
                  <a:schemeClr val="tx1"/>
                </a:solidFill>
                <a:latin typeface="Times" charset="0"/>
              </a:rPr>
              <a:t>fetch</a:t>
            </a:r>
          </a:p>
          <a:p>
            <a:pPr algn="ctr"/>
            <a:r>
              <a:rPr lang="en-US" sz="2000" b="1">
                <a:solidFill>
                  <a:schemeClr val="tx1"/>
                </a:solidFill>
                <a:latin typeface="Times" charset="0"/>
              </a:rPr>
              <a:t>unit</a:t>
            </a:r>
          </a:p>
        </p:txBody>
      </p:sp>
      <p:sp>
        <p:nvSpPr>
          <p:cNvPr id="27748" name="Line 146"/>
          <p:cNvSpPr>
            <a:spLocks noChangeShapeType="1"/>
          </p:cNvSpPr>
          <p:nvPr/>
        </p:nvSpPr>
        <p:spPr bwMode="auto">
          <a:xfrm>
            <a:off x="4495800" y="1981200"/>
            <a:ext cx="3810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749" name="Line 147"/>
          <p:cNvSpPr>
            <a:spLocks noChangeShapeType="1"/>
          </p:cNvSpPr>
          <p:nvPr/>
        </p:nvSpPr>
        <p:spPr bwMode="auto">
          <a:xfrm>
            <a:off x="4495800" y="1981200"/>
            <a:ext cx="3810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50" name="Rectangle 148"/>
          <p:cNvSpPr>
            <a:spLocks noChangeArrowheads="1"/>
          </p:cNvSpPr>
          <p:nvPr/>
        </p:nvSpPr>
        <p:spPr bwMode="auto">
          <a:xfrm>
            <a:off x="4157663" y="22860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27751" name="Line 149"/>
          <p:cNvSpPr>
            <a:spLocks noChangeShapeType="1"/>
          </p:cNvSpPr>
          <p:nvPr/>
        </p:nvSpPr>
        <p:spPr bwMode="auto">
          <a:xfrm flipH="1">
            <a:off x="4648200" y="25146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7752" name="Line 150"/>
          <p:cNvSpPr>
            <a:spLocks noChangeShapeType="1"/>
          </p:cNvSpPr>
          <p:nvPr/>
        </p:nvSpPr>
        <p:spPr bwMode="auto">
          <a:xfrm>
            <a:off x="4876800" y="24384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753" name="Line 151"/>
          <p:cNvSpPr>
            <a:spLocks noChangeShapeType="1"/>
          </p:cNvSpPr>
          <p:nvPr/>
        </p:nvSpPr>
        <p:spPr bwMode="auto">
          <a:xfrm flipH="1">
            <a:off x="4876800" y="25146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27754" name="Freeform 152"/>
          <p:cNvSpPr>
            <a:spLocks/>
          </p:cNvSpPr>
          <p:nvPr/>
        </p:nvSpPr>
        <p:spPr bwMode="auto">
          <a:xfrm>
            <a:off x="5486400" y="2819400"/>
            <a:ext cx="1066800" cy="1066800"/>
          </a:xfrm>
          <a:custGeom>
            <a:avLst/>
            <a:gdLst>
              <a:gd name="T0" fmla="*/ 1066800 w 672"/>
              <a:gd name="T1" fmla="*/ 1066800 h 1008"/>
              <a:gd name="T2" fmla="*/ 1066800 w 672"/>
              <a:gd name="T3" fmla="*/ 660400 h 1008"/>
              <a:gd name="T4" fmla="*/ 0 w 672"/>
              <a:gd name="T5" fmla="*/ 660400 h 1008"/>
              <a:gd name="T6" fmla="*/ 0 w 672"/>
              <a:gd name="T7" fmla="*/ 0 h 1008"/>
              <a:gd name="T8" fmla="*/ 0 60000 65536"/>
              <a:gd name="T9" fmla="*/ 0 60000 65536"/>
              <a:gd name="T10" fmla="*/ 0 60000 65536"/>
              <a:gd name="T11" fmla="*/ 0 60000 65536"/>
              <a:gd name="T12" fmla="*/ 0 w 672"/>
              <a:gd name="T13" fmla="*/ 0 h 1008"/>
              <a:gd name="T14" fmla="*/ 672 w 672"/>
              <a:gd name="T15" fmla="*/ 1008 h 1008"/>
            </a:gdLst>
            <a:ahLst/>
            <a:cxnLst>
              <a:cxn ang="T8">
                <a:pos x="T0" y="T1"/>
              </a:cxn>
              <a:cxn ang="T9">
                <a:pos x="T2" y="T3"/>
              </a:cxn>
              <a:cxn ang="T10">
                <a:pos x="T4" y="T5"/>
              </a:cxn>
              <a:cxn ang="T11">
                <a:pos x="T6" y="T7"/>
              </a:cxn>
            </a:cxnLst>
            <a:rect l="T12" t="T13" r="T14" b="T15"/>
            <a:pathLst>
              <a:path w="672" h="1008">
                <a:moveTo>
                  <a:pt x="672" y="1008"/>
                </a:moveTo>
                <a:lnTo>
                  <a:pt x="672" y="624"/>
                </a:lnTo>
                <a:lnTo>
                  <a:pt x="0" y="62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7755" name="Freeform 153"/>
          <p:cNvSpPr>
            <a:spLocks/>
          </p:cNvSpPr>
          <p:nvPr/>
        </p:nvSpPr>
        <p:spPr bwMode="auto">
          <a:xfrm>
            <a:off x="5791200" y="1981200"/>
            <a:ext cx="1600200" cy="838200"/>
          </a:xfrm>
          <a:custGeom>
            <a:avLst/>
            <a:gdLst>
              <a:gd name="T0" fmla="*/ 0 w 1008"/>
              <a:gd name="T1" fmla="*/ 0 h 528"/>
              <a:gd name="T2" fmla="*/ 1600200 w 1008"/>
              <a:gd name="T3" fmla="*/ 0 h 528"/>
              <a:gd name="T4" fmla="*/ 1600200 w 1008"/>
              <a:gd name="T5" fmla="*/ 838200 h 528"/>
              <a:gd name="T6" fmla="*/ 0 60000 65536"/>
              <a:gd name="T7" fmla="*/ 0 60000 65536"/>
              <a:gd name="T8" fmla="*/ 0 60000 65536"/>
              <a:gd name="T9" fmla="*/ 0 w 1008"/>
              <a:gd name="T10" fmla="*/ 0 h 528"/>
              <a:gd name="T11" fmla="*/ 1008 w 1008"/>
              <a:gd name="T12" fmla="*/ 528 h 528"/>
            </a:gdLst>
            <a:ahLst/>
            <a:cxnLst>
              <a:cxn ang="T6">
                <a:pos x="T0" y="T1"/>
              </a:cxn>
              <a:cxn ang="T7">
                <a:pos x="T2" y="T3"/>
              </a:cxn>
              <a:cxn ang="T8">
                <a:pos x="T4" y="T5"/>
              </a:cxn>
            </a:cxnLst>
            <a:rect l="T9" t="T10" r="T11" b="T12"/>
            <a:pathLst>
              <a:path w="1008" h="528">
                <a:moveTo>
                  <a:pt x="0" y="0"/>
                </a:moveTo>
                <a:lnTo>
                  <a:pt x="1008" y="0"/>
                </a:lnTo>
                <a:lnTo>
                  <a:pt x="1008" y="528"/>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27756" name="Line 154"/>
          <p:cNvSpPr>
            <a:spLocks noChangeShapeType="1"/>
          </p:cNvSpPr>
          <p:nvPr/>
        </p:nvSpPr>
        <p:spPr bwMode="auto">
          <a:xfrm>
            <a:off x="6858000" y="1981200"/>
            <a:ext cx="0" cy="8382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27757" name="Line 155"/>
          <p:cNvSpPr>
            <a:spLocks noChangeShapeType="1"/>
          </p:cNvSpPr>
          <p:nvPr/>
        </p:nvSpPr>
        <p:spPr bwMode="auto">
          <a:xfrm>
            <a:off x="6324600" y="1981200"/>
            <a:ext cx="0" cy="8382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27758" name="Line 156"/>
          <p:cNvSpPr>
            <a:spLocks noChangeShapeType="1"/>
          </p:cNvSpPr>
          <p:nvPr/>
        </p:nvSpPr>
        <p:spPr bwMode="auto">
          <a:xfrm>
            <a:off x="3429000" y="2743200"/>
            <a:ext cx="0" cy="1524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27759" name="Line 157"/>
          <p:cNvSpPr>
            <a:spLocks noChangeShapeType="1"/>
          </p:cNvSpPr>
          <p:nvPr/>
        </p:nvSpPr>
        <p:spPr bwMode="auto">
          <a:xfrm>
            <a:off x="3657600" y="3200400"/>
            <a:ext cx="0" cy="6096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27760" name="Line 158"/>
          <p:cNvSpPr>
            <a:spLocks noChangeShapeType="1"/>
          </p:cNvSpPr>
          <p:nvPr/>
        </p:nvSpPr>
        <p:spPr bwMode="auto">
          <a:xfrm>
            <a:off x="4038600" y="3505200"/>
            <a:ext cx="0" cy="3048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27761" name="Line 159"/>
          <p:cNvSpPr>
            <a:spLocks noChangeShapeType="1"/>
          </p:cNvSpPr>
          <p:nvPr/>
        </p:nvSpPr>
        <p:spPr bwMode="auto">
          <a:xfrm>
            <a:off x="4419600" y="3505200"/>
            <a:ext cx="0" cy="30480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27762" name="Line 160"/>
          <p:cNvSpPr>
            <a:spLocks noChangeShapeType="1"/>
          </p:cNvSpPr>
          <p:nvPr/>
        </p:nvSpPr>
        <p:spPr bwMode="auto">
          <a:xfrm>
            <a:off x="4648200" y="4114800"/>
            <a:ext cx="17526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27763" name="Freeform 161"/>
          <p:cNvSpPr>
            <a:spLocks/>
          </p:cNvSpPr>
          <p:nvPr/>
        </p:nvSpPr>
        <p:spPr bwMode="auto">
          <a:xfrm>
            <a:off x="4648200" y="4648200"/>
            <a:ext cx="1752600" cy="152400"/>
          </a:xfrm>
          <a:custGeom>
            <a:avLst/>
            <a:gdLst>
              <a:gd name="T0" fmla="*/ 0 w 1104"/>
              <a:gd name="T1" fmla="*/ 0 h 96"/>
              <a:gd name="T2" fmla="*/ 914400 w 1104"/>
              <a:gd name="T3" fmla="*/ 0 h 96"/>
              <a:gd name="T4" fmla="*/ 1219200 w 1104"/>
              <a:gd name="T5" fmla="*/ 152400 h 96"/>
              <a:gd name="T6" fmla="*/ 1752600 w 1104"/>
              <a:gd name="T7" fmla="*/ 152400 h 96"/>
              <a:gd name="T8" fmla="*/ 0 60000 65536"/>
              <a:gd name="T9" fmla="*/ 0 60000 65536"/>
              <a:gd name="T10" fmla="*/ 0 60000 65536"/>
              <a:gd name="T11" fmla="*/ 0 60000 65536"/>
              <a:gd name="T12" fmla="*/ 0 w 1104"/>
              <a:gd name="T13" fmla="*/ 0 h 96"/>
              <a:gd name="T14" fmla="*/ 1104 w 1104"/>
              <a:gd name="T15" fmla="*/ 96 h 96"/>
            </a:gdLst>
            <a:ahLst/>
            <a:cxnLst>
              <a:cxn ang="T8">
                <a:pos x="T0" y="T1"/>
              </a:cxn>
              <a:cxn ang="T9">
                <a:pos x="T2" y="T3"/>
              </a:cxn>
              <a:cxn ang="T10">
                <a:pos x="T4" y="T5"/>
              </a:cxn>
              <a:cxn ang="T11">
                <a:pos x="T6" y="T7"/>
              </a:cxn>
            </a:cxnLst>
            <a:rect l="T12" t="T13" r="T14" b="T15"/>
            <a:pathLst>
              <a:path w="1104" h="96">
                <a:moveTo>
                  <a:pt x="0" y="0"/>
                </a:moveTo>
                <a:lnTo>
                  <a:pt x="576" y="0"/>
                </a:lnTo>
                <a:lnTo>
                  <a:pt x="768" y="96"/>
                </a:lnTo>
                <a:lnTo>
                  <a:pt x="1104" y="96"/>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27764" name="Line 162"/>
          <p:cNvSpPr>
            <a:spLocks noChangeShapeType="1"/>
          </p:cNvSpPr>
          <p:nvPr/>
        </p:nvSpPr>
        <p:spPr bwMode="auto">
          <a:xfrm>
            <a:off x="6858000" y="4419600"/>
            <a:ext cx="16002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27765" name="Freeform 163"/>
          <p:cNvSpPr>
            <a:spLocks/>
          </p:cNvSpPr>
          <p:nvPr/>
        </p:nvSpPr>
        <p:spPr bwMode="auto">
          <a:xfrm>
            <a:off x="2667000" y="4267200"/>
            <a:ext cx="6248400" cy="2209800"/>
          </a:xfrm>
          <a:custGeom>
            <a:avLst/>
            <a:gdLst>
              <a:gd name="T0" fmla="*/ 5791200 w 3936"/>
              <a:gd name="T1" fmla="*/ 152400 h 1392"/>
              <a:gd name="T2" fmla="*/ 6096000 w 3936"/>
              <a:gd name="T3" fmla="*/ 762000 h 1392"/>
              <a:gd name="T4" fmla="*/ 6248400 w 3936"/>
              <a:gd name="T5" fmla="*/ 762000 h 1392"/>
              <a:gd name="T6" fmla="*/ 6248400 w 3936"/>
              <a:gd name="T7" fmla="*/ 2209800 h 1392"/>
              <a:gd name="T8" fmla="*/ 0 w 3936"/>
              <a:gd name="T9" fmla="*/ 2209800 h 1392"/>
              <a:gd name="T10" fmla="*/ 0 w 3936"/>
              <a:gd name="T11" fmla="*/ 0 h 1392"/>
              <a:gd name="T12" fmla="*/ 533400 w 3936"/>
              <a:gd name="T13" fmla="*/ 0 h 1392"/>
              <a:gd name="T14" fmla="*/ 0 60000 65536"/>
              <a:gd name="T15" fmla="*/ 0 60000 65536"/>
              <a:gd name="T16" fmla="*/ 0 60000 65536"/>
              <a:gd name="T17" fmla="*/ 0 60000 65536"/>
              <a:gd name="T18" fmla="*/ 0 60000 65536"/>
              <a:gd name="T19" fmla="*/ 0 60000 65536"/>
              <a:gd name="T20" fmla="*/ 0 60000 65536"/>
              <a:gd name="T21" fmla="*/ 0 w 3936"/>
              <a:gd name="T22" fmla="*/ 0 h 1392"/>
              <a:gd name="T23" fmla="*/ 3936 w 3936"/>
              <a:gd name="T24" fmla="*/ 1392 h 13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36" h="1392">
                <a:moveTo>
                  <a:pt x="3648" y="96"/>
                </a:moveTo>
                <a:lnTo>
                  <a:pt x="3840" y="480"/>
                </a:lnTo>
                <a:lnTo>
                  <a:pt x="3936" y="480"/>
                </a:lnTo>
                <a:lnTo>
                  <a:pt x="3936" y="1392"/>
                </a:lnTo>
                <a:lnTo>
                  <a:pt x="0" y="1392"/>
                </a:lnTo>
                <a:lnTo>
                  <a:pt x="0" y="0"/>
                </a:lnTo>
                <a:lnTo>
                  <a:pt x="336" y="0"/>
                </a:lnTo>
              </a:path>
            </a:pathLst>
          </a:custGeom>
          <a:noFill/>
          <a:ln w="57150">
            <a:solidFill>
              <a:schemeClr val="accent2"/>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00100" y="228600"/>
            <a:ext cx="7745413" cy="474663"/>
          </a:xfrm>
          <a:noFill/>
        </p:spPr>
        <p:txBody>
          <a:bodyPr/>
          <a:lstStyle/>
          <a:p>
            <a:r>
              <a:rPr lang="en-US"/>
              <a:t>Instruction Fetch Unit at the End of </a:t>
            </a:r>
            <a:r>
              <a:rPr lang="en-US">
                <a:latin typeface="Courier" charset="0"/>
              </a:rPr>
              <a:t>Add</a:t>
            </a:r>
            <a:endParaRPr lang="en-US"/>
          </a:p>
        </p:txBody>
      </p:sp>
      <p:sp>
        <p:nvSpPr>
          <p:cNvPr id="29699" name="Rectangle 3"/>
          <p:cNvSpPr>
            <a:spLocks noGrp="1" noChangeArrowheads="1"/>
          </p:cNvSpPr>
          <p:nvPr>
            <p:ph type="body" idx="1"/>
          </p:nvPr>
        </p:nvSpPr>
        <p:spPr>
          <a:xfrm>
            <a:off x="0" y="685800"/>
            <a:ext cx="8686800" cy="1185863"/>
          </a:xfrm>
          <a:noFill/>
        </p:spPr>
        <p:txBody>
          <a:bodyPr/>
          <a:lstStyle/>
          <a:p>
            <a:r>
              <a:rPr lang="en-US"/>
              <a:t>PC  =  PC + 4</a:t>
            </a:r>
          </a:p>
          <a:p>
            <a:pPr lvl="1">
              <a:lnSpc>
                <a:spcPct val="75000"/>
              </a:lnSpc>
              <a:spcBef>
                <a:spcPct val="30000"/>
              </a:spcBef>
            </a:pPr>
            <a:r>
              <a:rPr lang="en-US"/>
              <a:t>This is the same for all instructions except: Branch and Jump</a:t>
            </a:r>
          </a:p>
        </p:txBody>
      </p:sp>
      <p:sp>
        <p:nvSpPr>
          <p:cNvPr id="29700" name="Rectangle 4"/>
          <p:cNvSpPr>
            <a:spLocks noChangeArrowheads="1"/>
          </p:cNvSpPr>
          <p:nvPr/>
        </p:nvSpPr>
        <p:spPr bwMode="auto">
          <a:xfrm rot="10800000" flipV="1">
            <a:off x="3048000" y="60071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29701" name="Rectangle 5"/>
          <p:cNvSpPr>
            <a:spLocks noChangeArrowheads="1"/>
          </p:cNvSpPr>
          <p:nvPr/>
        </p:nvSpPr>
        <p:spPr bwMode="auto">
          <a:xfrm>
            <a:off x="4953000" y="50927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grpSp>
        <p:nvGrpSpPr>
          <p:cNvPr id="29702" name="Group 6"/>
          <p:cNvGrpSpPr>
            <a:grpSpLocks/>
          </p:cNvGrpSpPr>
          <p:nvPr/>
        </p:nvGrpSpPr>
        <p:grpSpPr bwMode="auto">
          <a:xfrm>
            <a:off x="5029200" y="3697288"/>
            <a:ext cx="349250" cy="1268412"/>
            <a:chOff x="1326" y="2337"/>
            <a:chExt cx="220" cy="799"/>
          </a:xfrm>
        </p:grpSpPr>
        <p:sp>
          <p:nvSpPr>
            <p:cNvPr id="29732" name="Rectangle 7"/>
            <p:cNvSpPr>
              <a:spLocks noChangeArrowheads="1"/>
            </p:cNvSpPr>
            <p:nvPr/>
          </p:nvSpPr>
          <p:spPr bwMode="auto">
            <a:xfrm>
              <a:off x="1364" y="2384"/>
              <a:ext cx="145" cy="75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29733" name="Rectangle 8"/>
            <p:cNvSpPr>
              <a:spLocks noChangeArrowheads="1"/>
            </p:cNvSpPr>
            <p:nvPr/>
          </p:nvSpPr>
          <p:spPr bwMode="auto">
            <a:xfrm rot="5400000">
              <a:off x="1288" y="2681"/>
              <a:ext cx="2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PC</a:t>
              </a:r>
            </a:p>
          </p:txBody>
        </p:sp>
        <p:sp>
          <p:nvSpPr>
            <p:cNvPr id="29734" name="Rectangle 9"/>
            <p:cNvSpPr>
              <a:spLocks noChangeArrowheads="1"/>
            </p:cNvSpPr>
            <p:nvPr/>
          </p:nvSpPr>
          <p:spPr bwMode="auto">
            <a:xfrm rot="-5400000">
              <a:off x="1320" y="2353"/>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00</a:t>
              </a:r>
            </a:p>
          </p:txBody>
        </p:sp>
        <p:sp>
          <p:nvSpPr>
            <p:cNvPr id="29735" name="Rectangle 10"/>
            <p:cNvSpPr>
              <a:spLocks noChangeArrowheads="1"/>
            </p:cNvSpPr>
            <p:nvPr/>
          </p:nvSpPr>
          <p:spPr bwMode="auto">
            <a:xfrm>
              <a:off x="1367" y="2388"/>
              <a:ext cx="140" cy="14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grpSp>
      <p:sp>
        <p:nvSpPr>
          <p:cNvPr id="29703" name="Rectangle 11"/>
          <p:cNvSpPr>
            <a:spLocks noChangeArrowheads="1"/>
          </p:cNvSpPr>
          <p:nvPr/>
        </p:nvSpPr>
        <p:spPr bwMode="auto">
          <a:xfrm>
            <a:off x="3402013" y="3111500"/>
            <a:ext cx="307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4</a:t>
            </a:r>
          </a:p>
        </p:txBody>
      </p:sp>
      <p:sp>
        <p:nvSpPr>
          <p:cNvPr id="29704" name="Rectangle 12"/>
          <p:cNvSpPr>
            <a:spLocks noChangeArrowheads="1"/>
          </p:cNvSpPr>
          <p:nvPr/>
        </p:nvSpPr>
        <p:spPr bwMode="auto">
          <a:xfrm>
            <a:off x="4038600" y="2959100"/>
            <a:ext cx="14414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nPC_sel=+4</a:t>
            </a:r>
          </a:p>
        </p:txBody>
      </p:sp>
      <p:sp>
        <p:nvSpPr>
          <p:cNvPr id="29705" name="Line 13"/>
          <p:cNvSpPr>
            <a:spLocks noChangeShapeType="1"/>
          </p:cNvSpPr>
          <p:nvPr/>
        </p:nvSpPr>
        <p:spPr bwMode="auto">
          <a:xfrm flipH="1">
            <a:off x="4784725" y="3368675"/>
            <a:ext cx="0" cy="371475"/>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29706" name="Rectangle 14"/>
          <p:cNvSpPr>
            <a:spLocks noChangeArrowheads="1"/>
          </p:cNvSpPr>
          <p:nvPr/>
        </p:nvSpPr>
        <p:spPr bwMode="auto">
          <a:xfrm>
            <a:off x="3449638" y="4787900"/>
            <a:ext cx="295275" cy="10668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29707" name="Rectangle 15"/>
          <p:cNvSpPr>
            <a:spLocks noChangeArrowheads="1"/>
          </p:cNvSpPr>
          <p:nvPr/>
        </p:nvSpPr>
        <p:spPr bwMode="auto">
          <a:xfrm rot="5400000">
            <a:off x="3148806" y="5123657"/>
            <a:ext cx="88582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PC Ext</a:t>
            </a:r>
          </a:p>
        </p:txBody>
      </p:sp>
      <p:sp>
        <p:nvSpPr>
          <p:cNvPr id="29708" name="Rectangle 16"/>
          <p:cNvSpPr>
            <a:spLocks noChangeArrowheads="1"/>
          </p:cNvSpPr>
          <p:nvPr/>
        </p:nvSpPr>
        <p:spPr bwMode="auto">
          <a:xfrm rot="5400000">
            <a:off x="3742531" y="3518694"/>
            <a:ext cx="803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29709" name="Freeform 17"/>
          <p:cNvSpPr>
            <a:spLocks/>
          </p:cNvSpPr>
          <p:nvPr/>
        </p:nvSpPr>
        <p:spPr bwMode="auto">
          <a:xfrm>
            <a:off x="3962400" y="3187700"/>
            <a:ext cx="381000" cy="1066800"/>
          </a:xfrm>
          <a:custGeom>
            <a:avLst/>
            <a:gdLst>
              <a:gd name="T0" fmla="*/ 0 w 240"/>
              <a:gd name="T1" fmla="*/ 0 h 672"/>
              <a:gd name="T2" fmla="*/ 0 w 240"/>
              <a:gd name="T3" fmla="*/ 457200 h 672"/>
              <a:gd name="T4" fmla="*/ 76200 w 240"/>
              <a:gd name="T5" fmla="*/ 533400 h 672"/>
              <a:gd name="T6" fmla="*/ 0 w 240"/>
              <a:gd name="T7" fmla="*/ 609600 h 672"/>
              <a:gd name="T8" fmla="*/ 0 w 240"/>
              <a:gd name="T9" fmla="*/ 1066800 h 672"/>
              <a:gd name="T10" fmla="*/ 381000 w 240"/>
              <a:gd name="T11" fmla="*/ 762000 h 672"/>
              <a:gd name="T12" fmla="*/ 381000 w 240"/>
              <a:gd name="T13" fmla="*/ 304800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29710" name="Rectangle 18"/>
          <p:cNvSpPr>
            <a:spLocks noChangeArrowheads="1"/>
          </p:cNvSpPr>
          <p:nvPr/>
        </p:nvSpPr>
        <p:spPr bwMode="auto">
          <a:xfrm rot="5400000">
            <a:off x="3742531" y="4737894"/>
            <a:ext cx="803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29711" name="Freeform 19"/>
          <p:cNvSpPr>
            <a:spLocks/>
          </p:cNvSpPr>
          <p:nvPr/>
        </p:nvSpPr>
        <p:spPr bwMode="auto">
          <a:xfrm>
            <a:off x="3962400" y="4406900"/>
            <a:ext cx="381000" cy="1066800"/>
          </a:xfrm>
          <a:custGeom>
            <a:avLst/>
            <a:gdLst>
              <a:gd name="T0" fmla="*/ 0 w 240"/>
              <a:gd name="T1" fmla="*/ 0 h 672"/>
              <a:gd name="T2" fmla="*/ 0 w 240"/>
              <a:gd name="T3" fmla="*/ 457200 h 672"/>
              <a:gd name="T4" fmla="*/ 76200 w 240"/>
              <a:gd name="T5" fmla="*/ 533400 h 672"/>
              <a:gd name="T6" fmla="*/ 0 w 240"/>
              <a:gd name="T7" fmla="*/ 609600 h 672"/>
              <a:gd name="T8" fmla="*/ 0 w 240"/>
              <a:gd name="T9" fmla="*/ 1066800 h 672"/>
              <a:gd name="T10" fmla="*/ 381000 w 240"/>
              <a:gd name="T11" fmla="*/ 762000 h 672"/>
              <a:gd name="T12" fmla="*/ 381000 w 240"/>
              <a:gd name="T13" fmla="*/ 304800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29712" name="Rectangle 20"/>
          <p:cNvSpPr>
            <a:spLocks noChangeArrowheads="1"/>
          </p:cNvSpPr>
          <p:nvPr/>
        </p:nvSpPr>
        <p:spPr bwMode="auto">
          <a:xfrm rot="5400000">
            <a:off x="4434681" y="4210844"/>
            <a:ext cx="638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29713" name="Freeform 21"/>
          <p:cNvSpPr>
            <a:spLocks/>
          </p:cNvSpPr>
          <p:nvPr/>
        </p:nvSpPr>
        <p:spPr bwMode="auto">
          <a:xfrm>
            <a:off x="4648200" y="3644900"/>
            <a:ext cx="228600" cy="1447800"/>
          </a:xfrm>
          <a:custGeom>
            <a:avLst/>
            <a:gdLst>
              <a:gd name="T0" fmla="*/ 0 w 144"/>
              <a:gd name="T1" fmla="*/ 0 h 912"/>
              <a:gd name="T2" fmla="*/ 0 w 144"/>
              <a:gd name="T3" fmla="*/ 1447800 h 912"/>
              <a:gd name="T4" fmla="*/ 228600 w 144"/>
              <a:gd name="T5" fmla="*/ 1219200 h 912"/>
              <a:gd name="T6" fmla="*/ 228600 w 144"/>
              <a:gd name="T7" fmla="*/ 228600 h 912"/>
              <a:gd name="T8" fmla="*/ 0 w 144"/>
              <a:gd name="T9" fmla="*/ 0 h 912"/>
              <a:gd name="T10" fmla="*/ 0 60000 65536"/>
              <a:gd name="T11" fmla="*/ 0 60000 65536"/>
              <a:gd name="T12" fmla="*/ 0 60000 65536"/>
              <a:gd name="T13" fmla="*/ 0 60000 65536"/>
              <a:gd name="T14" fmla="*/ 0 60000 65536"/>
              <a:gd name="T15" fmla="*/ 0 w 144"/>
              <a:gd name="T16" fmla="*/ 0 h 912"/>
              <a:gd name="T17" fmla="*/ 144 w 144"/>
              <a:gd name="T18" fmla="*/ 912 h 912"/>
            </a:gdLst>
            <a:ahLst/>
            <a:cxnLst>
              <a:cxn ang="T10">
                <a:pos x="T0" y="T1"/>
              </a:cxn>
              <a:cxn ang="T11">
                <a:pos x="T2" y="T3"/>
              </a:cxn>
              <a:cxn ang="T12">
                <a:pos x="T4" y="T5"/>
              </a:cxn>
              <a:cxn ang="T13">
                <a:pos x="T6" y="T7"/>
              </a:cxn>
              <a:cxn ang="T14">
                <a:pos x="T8" y="T9"/>
              </a:cxn>
            </a:cxnLst>
            <a:rect l="T15" t="T16" r="T17" b="T18"/>
            <a:pathLst>
              <a:path w="144" h="912">
                <a:moveTo>
                  <a:pt x="0" y="0"/>
                </a:moveTo>
                <a:lnTo>
                  <a:pt x="0" y="912"/>
                </a:lnTo>
                <a:lnTo>
                  <a:pt x="144" y="768"/>
                </a:lnTo>
                <a:lnTo>
                  <a:pt x="144"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29714" name="Freeform 22"/>
          <p:cNvSpPr>
            <a:spLocks/>
          </p:cNvSpPr>
          <p:nvPr/>
        </p:nvSpPr>
        <p:spPr bwMode="auto">
          <a:xfrm>
            <a:off x="5334000" y="2590800"/>
            <a:ext cx="152400" cy="1816100"/>
          </a:xfrm>
          <a:custGeom>
            <a:avLst/>
            <a:gdLst>
              <a:gd name="T0" fmla="*/ 0 w 144"/>
              <a:gd name="T1" fmla="*/ 1816100 h 1728"/>
              <a:gd name="T2" fmla="*/ 152400 w 144"/>
              <a:gd name="T3" fmla="*/ 1816100 h 1728"/>
              <a:gd name="T4" fmla="*/ 152400 w 144"/>
              <a:gd name="T5" fmla="*/ 0 h 1728"/>
              <a:gd name="T6" fmla="*/ 0 60000 65536"/>
              <a:gd name="T7" fmla="*/ 0 60000 65536"/>
              <a:gd name="T8" fmla="*/ 0 60000 65536"/>
              <a:gd name="T9" fmla="*/ 0 w 144"/>
              <a:gd name="T10" fmla="*/ 0 h 1728"/>
              <a:gd name="T11" fmla="*/ 144 w 144"/>
              <a:gd name="T12" fmla="*/ 1728 h 1728"/>
            </a:gdLst>
            <a:ahLst/>
            <a:cxnLst>
              <a:cxn ang="T6">
                <a:pos x="T0" y="T1"/>
              </a:cxn>
              <a:cxn ang="T7">
                <a:pos x="T2" y="T3"/>
              </a:cxn>
              <a:cxn ang="T8">
                <a:pos x="T4" y="T5"/>
              </a:cxn>
            </a:cxnLst>
            <a:rect l="T9" t="T10" r="T11" b="T12"/>
            <a:pathLst>
              <a:path w="144" h="1728">
                <a:moveTo>
                  <a:pt x="0" y="1728"/>
                </a:moveTo>
                <a:lnTo>
                  <a:pt x="144" y="1728"/>
                </a:lnTo>
                <a:lnTo>
                  <a:pt x="144"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9715" name="Freeform 23"/>
          <p:cNvSpPr>
            <a:spLocks/>
          </p:cNvSpPr>
          <p:nvPr/>
        </p:nvSpPr>
        <p:spPr bwMode="auto">
          <a:xfrm>
            <a:off x="3276600" y="2882900"/>
            <a:ext cx="2209800" cy="1219200"/>
          </a:xfrm>
          <a:custGeom>
            <a:avLst/>
            <a:gdLst>
              <a:gd name="T0" fmla="*/ 2209800 w 1440"/>
              <a:gd name="T1" fmla="*/ 0 h 768"/>
              <a:gd name="T2" fmla="*/ 0 w 1440"/>
              <a:gd name="T3" fmla="*/ 0 h 768"/>
              <a:gd name="T4" fmla="*/ 0 w 1440"/>
              <a:gd name="T5" fmla="*/ 1219200 h 768"/>
              <a:gd name="T6" fmla="*/ 662940 w 1440"/>
              <a:gd name="T7" fmla="*/ 1219200 h 768"/>
              <a:gd name="T8" fmla="*/ 0 60000 65536"/>
              <a:gd name="T9" fmla="*/ 0 60000 65536"/>
              <a:gd name="T10" fmla="*/ 0 60000 65536"/>
              <a:gd name="T11" fmla="*/ 0 60000 65536"/>
              <a:gd name="T12" fmla="*/ 0 w 1440"/>
              <a:gd name="T13" fmla="*/ 0 h 768"/>
              <a:gd name="T14" fmla="*/ 1440 w 1440"/>
              <a:gd name="T15" fmla="*/ 768 h 768"/>
            </a:gdLst>
            <a:ahLst/>
            <a:cxnLst>
              <a:cxn ang="T8">
                <a:pos x="T0" y="T1"/>
              </a:cxn>
              <a:cxn ang="T9">
                <a:pos x="T2" y="T3"/>
              </a:cxn>
              <a:cxn ang="T10">
                <a:pos x="T4" y="T5"/>
              </a:cxn>
              <a:cxn ang="T11">
                <a:pos x="T6" y="T7"/>
              </a:cxn>
            </a:cxnLst>
            <a:rect l="T12" t="T13" r="T14" b="T15"/>
            <a:pathLst>
              <a:path w="1440" h="768">
                <a:moveTo>
                  <a:pt x="1440" y="0"/>
                </a:moveTo>
                <a:lnTo>
                  <a:pt x="0" y="0"/>
                </a:lnTo>
                <a:lnTo>
                  <a:pt x="0" y="768"/>
                </a:lnTo>
                <a:lnTo>
                  <a:pt x="432" y="76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9716" name="Line 24"/>
          <p:cNvSpPr>
            <a:spLocks noChangeShapeType="1"/>
          </p:cNvSpPr>
          <p:nvPr/>
        </p:nvSpPr>
        <p:spPr bwMode="auto">
          <a:xfrm>
            <a:off x="3657600" y="33401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9717" name="Line 25"/>
          <p:cNvSpPr>
            <a:spLocks noChangeShapeType="1"/>
          </p:cNvSpPr>
          <p:nvPr/>
        </p:nvSpPr>
        <p:spPr bwMode="auto">
          <a:xfrm>
            <a:off x="4343400" y="37973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9718" name="Freeform 26"/>
          <p:cNvSpPr>
            <a:spLocks/>
          </p:cNvSpPr>
          <p:nvPr/>
        </p:nvSpPr>
        <p:spPr bwMode="auto">
          <a:xfrm>
            <a:off x="3581400" y="3797300"/>
            <a:ext cx="838200" cy="762000"/>
          </a:xfrm>
          <a:custGeom>
            <a:avLst/>
            <a:gdLst>
              <a:gd name="T0" fmla="*/ 838200 w 528"/>
              <a:gd name="T1" fmla="*/ 0 h 480"/>
              <a:gd name="T2" fmla="*/ 838200 w 528"/>
              <a:gd name="T3" fmla="*/ 533400 h 480"/>
              <a:gd name="T4" fmla="*/ 0 w 528"/>
              <a:gd name="T5" fmla="*/ 533400 h 480"/>
              <a:gd name="T6" fmla="*/ 0 w 528"/>
              <a:gd name="T7" fmla="*/ 762000 h 480"/>
              <a:gd name="T8" fmla="*/ 381000 w 528"/>
              <a:gd name="T9" fmla="*/ 762000 h 480"/>
              <a:gd name="T10" fmla="*/ 0 60000 65536"/>
              <a:gd name="T11" fmla="*/ 0 60000 65536"/>
              <a:gd name="T12" fmla="*/ 0 60000 65536"/>
              <a:gd name="T13" fmla="*/ 0 60000 65536"/>
              <a:gd name="T14" fmla="*/ 0 60000 65536"/>
              <a:gd name="T15" fmla="*/ 0 w 528"/>
              <a:gd name="T16" fmla="*/ 0 h 480"/>
              <a:gd name="T17" fmla="*/ 528 w 528"/>
              <a:gd name="T18" fmla="*/ 480 h 480"/>
            </a:gdLst>
            <a:ahLst/>
            <a:cxnLst>
              <a:cxn ang="T10">
                <a:pos x="T0" y="T1"/>
              </a:cxn>
              <a:cxn ang="T11">
                <a:pos x="T2" y="T3"/>
              </a:cxn>
              <a:cxn ang="T12">
                <a:pos x="T4" y="T5"/>
              </a:cxn>
              <a:cxn ang="T13">
                <a:pos x="T6" y="T7"/>
              </a:cxn>
              <a:cxn ang="T14">
                <a:pos x="T8" y="T9"/>
              </a:cxn>
            </a:cxnLst>
            <a:rect l="T15" t="T16" r="T17" b="T18"/>
            <a:pathLst>
              <a:path w="528" h="480">
                <a:moveTo>
                  <a:pt x="528" y="0"/>
                </a:moveTo>
                <a:lnTo>
                  <a:pt x="528" y="336"/>
                </a:lnTo>
                <a:lnTo>
                  <a:pt x="0" y="336"/>
                </a:lnTo>
                <a:lnTo>
                  <a:pt x="0" y="480"/>
                </a:lnTo>
                <a:lnTo>
                  <a:pt x="240" y="48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9719" name="Line 27"/>
          <p:cNvSpPr>
            <a:spLocks noChangeShapeType="1"/>
          </p:cNvSpPr>
          <p:nvPr/>
        </p:nvSpPr>
        <p:spPr bwMode="auto">
          <a:xfrm>
            <a:off x="3733800" y="5321300"/>
            <a:ext cx="228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9720" name="Freeform 28"/>
          <p:cNvSpPr>
            <a:spLocks/>
          </p:cNvSpPr>
          <p:nvPr/>
        </p:nvSpPr>
        <p:spPr bwMode="auto">
          <a:xfrm>
            <a:off x="3200400" y="5321300"/>
            <a:ext cx="228600" cy="685800"/>
          </a:xfrm>
          <a:custGeom>
            <a:avLst/>
            <a:gdLst>
              <a:gd name="T0" fmla="*/ 0 w 144"/>
              <a:gd name="T1" fmla="*/ 685800 h 432"/>
              <a:gd name="T2" fmla="*/ 0 w 144"/>
              <a:gd name="T3" fmla="*/ 0 h 432"/>
              <a:gd name="T4" fmla="*/ 228600 w 144"/>
              <a:gd name="T5" fmla="*/ 0 h 432"/>
              <a:gd name="T6" fmla="*/ 0 60000 65536"/>
              <a:gd name="T7" fmla="*/ 0 60000 65536"/>
              <a:gd name="T8" fmla="*/ 0 60000 65536"/>
              <a:gd name="T9" fmla="*/ 0 w 144"/>
              <a:gd name="T10" fmla="*/ 0 h 432"/>
              <a:gd name="T11" fmla="*/ 144 w 144"/>
              <a:gd name="T12" fmla="*/ 432 h 432"/>
            </a:gdLst>
            <a:ahLst/>
            <a:cxnLst>
              <a:cxn ang="T6">
                <a:pos x="T0" y="T1"/>
              </a:cxn>
              <a:cxn ang="T7">
                <a:pos x="T2" y="T3"/>
              </a:cxn>
              <a:cxn ang="T8">
                <a:pos x="T4" y="T5"/>
              </a:cxn>
            </a:cxnLst>
            <a:rect l="T9" t="T10" r="T11" b="T12"/>
            <a:pathLst>
              <a:path w="144" h="432">
                <a:moveTo>
                  <a:pt x="0" y="432"/>
                </a:moveTo>
                <a:lnTo>
                  <a:pt x="0" y="0"/>
                </a:lnTo>
                <a:lnTo>
                  <a:pt x="144"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9721" name="Line 29"/>
          <p:cNvSpPr>
            <a:spLocks noChangeShapeType="1"/>
          </p:cNvSpPr>
          <p:nvPr/>
        </p:nvSpPr>
        <p:spPr bwMode="auto">
          <a:xfrm>
            <a:off x="4343400" y="4940300"/>
            <a:ext cx="304800" cy="1588"/>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9722" name="Line 30"/>
          <p:cNvSpPr>
            <a:spLocks noChangeShapeType="1"/>
          </p:cNvSpPr>
          <p:nvPr/>
        </p:nvSpPr>
        <p:spPr bwMode="auto">
          <a:xfrm>
            <a:off x="4876800" y="44069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29723" name="Text Box 31"/>
          <p:cNvSpPr txBox="1">
            <a:spLocks noChangeArrowheads="1"/>
          </p:cNvSpPr>
          <p:nvPr/>
        </p:nvSpPr>
        <p:spPr bwMode="auto">
          <a:xfrm>
            <a:off x="5486400" y="2971800"/>
            <a:ext cx="1560513" cy="396875"/>
          </a:xfrm>
          <a:prstGeom prst="rect">
            <a:avLst/>
          </a:prstGeom>
          <a:noFill/>
          <a:ln w="12700">
            <a:noFill/>
            <a:miter lim="800000"/>
            <a:headEnd/>
            <a:tailEnd/>
          </a:ln>
        </p:spPr>
        <p:txBody>
          <a:bodyPr wrap="none">
            <a:prstTxWarp prst="textNoShape">
              <a:avLst/>
            </a:prstTxWarp>
            <a:spAutoFit/>
          </a:bodyPr>
          <a:lstStyle/>
          <a:p>
            <a:r>
              <a:rPr lang="en-US" sz="2000" b="1">
                <a:solidFill>
                  <a:schemeClr val="tx1"/>
                </a:solidFill>
                <a:latin typeface="Times" charset="0"/>
              </a:rPr>
              <a:t>Inst Address</a:t>
            </a:r>
            <a:endParaRPr lang="en-US" sz="2000"/>
          </a:p>
        </p:txBody>
      </p:sp>
      <p:sp>
        <p:nvSpPr>
          <p:cNvPr id="29724" name="Freeform 32"/>
          <p:cNvSpPr>
            <a:spLocks/>
          </p:cNvSpPr>
          <p:nvPr/>
        </p:nvSpPr>
        <p:spPr bwMode="auto">
          <a:xfrm>
            <a:off x="5334000" y="2667000"/>
            <a:ext cx="152400" cy="1752600"/>
          </a:xfrm>
          <a:custGeom>
            <a:avLst/>
            <a:gdLst>
              <a:gd name="T0" fmla="*/ 0 w 96"/>
              <a:gd name="T1" fmla="*/ 1752600 h 1104"/>
              <a:gd name="T2" fmla="*/ 152400 w 96"/>
              <a:gd name="T3" fmla="*/ 1752600 h 1104"/>
              <a:gd name="T4" fmla="*/ 152400 w 96"/>
              <a:gd name="T5" fmla="*/ 0 h 1104"/>
              <a:gd name="T6" fmla="*/ 0 60000 65536"/>
              <a:gd name="T7" fmla="*/ 0 60000 65536"/>
              <a:gd name="T8" fmla="*/ 0 60000 65536"/>
              <a:gd name="T9" fmla="*/ 0 w 96"/>
              <a:gd name="T10" fmla="*/ 0 h 1104"/>
              <a:gd name="T11" fmla="*/ 96 w 96"/>
              <a:gd name="T12" fmla="*/ 1104 h 1104"/>
            </a:gdLst>
            <a:ahLst/>
            <a:cxnLst>
              <a:cxn ang="T6">
                <a:pos x="T0" y="T1"/>
              </a:cxn>
              <a:cxn ang="T7">
                <a:pos x="T2" y="T3"/>
              </a:cxn>
              <a:cxn ang="T8">
                <a:pos x="T4" y="T5"/>
              </a:cxn>
            </a:cxnLst>
            <a:rect l="T9" t="T10" r="T11" b="T12"/>
            <a:pathLst>
              <a:path w="96" h="1104">
                <a:moveTo>
                  <a:pt x="0" y="1104"/>
                </a:moveTo>
                <a:lnTo>
                  <a:pt x="96" y="1104"/>
                </a:lnTo>
                <a:lnTo>
                  <a:pt x="96" y="0"/>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29725" name="Freeform 33"/>
          <p:cNvSpPr>
            <a:spLocks/>
          </p:cNvSpPr>
          <p:nvPr/>
        </p:nvSpPr>
        <p:spPr bwMode="auto">
          <a:xfrm>
            <a:off x="3276600" y="2895600"/>
            <a:ext cx="2209800" cy="1219200"/>
          </a:xfrm>
          <a:custGeom>
            <a:avLst/>
            <a:gdLst>
              <a:gd name="T0" fmla="*/ 2209800 w 1392"/>
              <a:gd name="T1" fmla="*/ 0 h 768"/>
              <a:gd name="T2" fmla="*/ 0 w 1392"/>
              <a:gd name="T3" fmla="*/ 0 h 768"/>
              <a:gd name="T4" fmla="*/ 0 w 1392"/>
              <a:gd name="T5" fmla="*/ 1219200 h 768"/>
              <a:gd name="T6" fmla="*/ 685800 w 1392"/>
              <a:gd name="T7" fmla="*/ 1219200 h 768"/>
              <a:gd name="T8" fmla="*/ 0 60000 65536"/>
              <a:gd name="T9" fmla="*/ 0 60000 65536"/>
              <a:gd name="T10" fmla="*/ 0 60000 65536"/>
              <a:gd name="T11" fmla="*/ 0 60000 65536"/>
              <a:gd name="T12" fmla="*/ 0 w 1392"/>
              <a:gd name="T13" fmla="*/ 0 h 768"/>
              <a:gd name="T14" fmla="*/ 1392 w 1392"/>
              <a:gd name="T15" fmla="*/ 768 h 768"/>
            </a:gdLst>
            <a:ahLst/>
            <a:cxnLst>
              <a:cxn ang="T8">
                <a:pos x="T0" y="T1"/>
              </a:cxn>
              <a:cxn ang="T9">
                <a:pos x="T2" y="T3"/>
              </a:cxn>
              <a:cxn ang="T10">
                <a:pos x="T4" y="T5"/>
              </a:cxn>
              <a:cxn ang="T11">
                <a:pos x="T6" y="T7"/>
              </a:cxn>
            </a:cxnLst>
            <a:rect l="T12" t="T13" r="T14" b="T15"/>
            <a:pathLst>
              <a:path w="1392" h="768">
                <a:moveTo>
                  <a:pt x="1392" y="0"/>
                </a:moveTo>
                <a:lnTo>
                  <a:pt x="0" y="0"/>
                </a:lnTo>
                <a:lnTo>
                  <a:pt x="0" y="768"/>
                </a:lnTo>
                <a:lnTo>
                  <a:pt x="432" y="768"/>
                </a:lnTo>
              </a:path>
            </a:pathLst>
          </a:custGeom>
          <a:noFill/>
          <a:ln w="57150">
            <a:solidFill>
              <a:schemeClr val="accent2"/>
            </a:solidFill>
            <a:round/>
            <a:headEnd/>
            <a:tailEnd/>
          </a:ln>
        </p:spPr>
        <p:txBody>
          <a:bodyPr wrap="none" anchor="ctr">
            <a:prstTxWarp prst="textNoShape">
              <a:avLst/>
            </a:prstTxWarp>
          </a:bodyPr>
          <a:lstStyle/>
          <a:p>
            <a:endParaRPr lang="en-US"/>
          </a:p>
        </p:txBody>
      </p:sp>
      <p:sp>
        <p:nvSpPr>
          <p:cNvPr id="29726" name="Rectangle 34"/>
          <p:cNvSpPr>
            <a:spLocks noChangeArrowheads="1"/>
          </p:cNvSpPr>
          <p:nvPr/>
        </p:nvSpPr>
        <p:spPr bwMode="auto">
          <a:xfrm>
            <a:off x="4900613" y="1641475"/>
            <a:ext cx="1101725" cy="9779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29727" name="Rectangle 35"/>
          <p:cNvSpPr>
            <a:spLocks noChangeArrowheads="1"/>
          </p:cNvSpPr>
          <p:nvPr/>
        </p:nvSpPr>
        <p:spPr bwMode="auto">
          <a:xfrm>
            <a:off x="4878388" y="1792288"/>
            <a:ext cx="1111250" cy="69850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a:t>
            </a:r>
          </a:p>
          <a:p>
            <a:pPr algn="ctr"/>
            <a:r>
              <a:rPr lang="en-US" sz="2000" b="1">
                <a:solidFill>
                  <a:schemeClr val="tx1"/>
                </a:solidFill>
                <a:latin typeface="Times" charset="0"/>
              </a:rPr>
              <a:t>Memory</a:t>
            </a:r>
          </a:p>
        </p:txBody>
      </p:sp>
      <p:sp>
        <p:nvSpPr>
          <p:cNvPr id="29728" name="Line 36"/>
          <p:cNvSpPr>
            <a:spLocks noChangeShapeType="1"/>
          </p:cNvSpPr>
          <p:nvPr/>
        </p:nvSpPr>
        <p:spPr bwMode="auto">
          <a:xfrm>
            <a:off x="6015038" y="2157413"/>
            <a:ext cx="10414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29729" name="Line 37"/>
          <p:cNvSpPr>
            <a:spLocks noChangeShapeType="1"/>
          </p:cNvSpPr>
          <p:nvPr/>
        </p:nvSpPr>
        <p:spPr bwMode="auto">
          <a:xfrm>
            <a:off x="6019800" y="2162175"/>
            <a:ext cx="10668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29730" name="Line 38"/>
          <p:cNvSpPr>
            <a:spLocks noChangeShapeType="1"/>
          </p:cNvSpPr>
          <p:nvPr/>
        </p:nvSpPr>
        <p:spPr bwMode="auto">
          <a:xfrm>
            <a:off x="4343400" y="3810000"/>
            <a:ext cx="3048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
        <p:nvSpPr>
          <p:cNvPr id="29731" name="Line 39"/>
          <p:cNvSpPr>
            <a:spLocks noChangeShapeType="1"/>
          </p:cNvSpPr>
          <p:nvPr/>
        </p:nvSpPr>
        <p:spPr bwMode="auto">
          <a:xfrm>
            <a:off x="4876800" y="4419600"/>
            <a:ext cx="228600" cy="0"/>
          </a:xfrm>
          <a:prstGeom prst="line">
            <a:avLst/>
          </a:prstGeom>
          <a:noFill/>
          <a:ln w="57150">
            <a:solidFill>
              <a:schemeClr val="accent2"/>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622207" y="6248400"/>
            <a:ext cx="2971800" cy="609600"/>
          </a:xfrm>
          <a:prstGeom prst="rect">
            <a:avLst/>
          </a:prstGeom>
          <a:solidFill>
            <a:schemeClr val="bg1"/>
          </a:solidFill>
          <a:ln w="12700">
            <a:noFill/>
            <a:miter lim="800000"/>
            <a:headEnd/>
            <a:tailEnd/>
          </a:ln>
        </p:spPr>
        <p:txBody>
          <a:bodyPr wrap="none" anchor="ctr">
            <a:prstTxWarp prst="textNoShape">
              <a:avLst/>
            </a:prstTxWarp>
          </a:bodyPr>
          <a:lstStyle/>
          <a:p>
            <a:endParaRPr lang="en-US"/>
          </a:p>
        </p:txBody>
      </p:sp>
      <p:sp>
        <p:nvSpPr>
          <p:cNvPr id="31747" name="Rectangle 3"/>
          <p:cNvSpPr>
            <a:spLocks noGrp="1" noChangeArrowheads="1"/>
          </p:cNvSpPr>
          <p:nvPr>
            <p:ph type="title"/>
          </p:nvPr>
        </p:nvSpPr>
        <p:spPr>
          <a:xfrm>
            <a:off x="228600" y="152400"/>
            <a:ext cx="8731250" cy="474663"/>
          </a:xfrm>
          <a:noFill/>
        </p:spPr>
        <p:txBody>
          <a:bodyPr/>
          <a:lstStyle/>
          <a:p>
            <a:r>
              <a:rPr lang="en-US"/>
              <a:t>Single Cycle Datapath during Or Immediate?</a:t>
            </a:r>
          </a:p>
        </p:txBody>
      </p:sp>
      <p:grpSp>
        <p:nvGrpSpPr>
          <p:cNvPr id="31748" name="Group 4"/>
          <p:cNvGrpSpPr>
            <a:grpSpLocks/>
          </p:cNvGrpSpPr>
          <p:nvPr/>
        </p:nvGrpSpPr>
        <p:grpSpPr bwMode="auto">
          <a:xfrm>
            <a:off x="1743075" y="603250"/>
            <a:ext cx="5949950" cy="638175"/>
            <a:chOff x="1098" y="380"/>
            <a:chExt cx="3748" cy="402"/>
          </a:xfrm>
        </p:grpSpPr>
        <p:sp>
          <p:nvSpPr>
            <p:cNvPr id="31872" name="Rectangle 5"/>
            <p:cNvSpPr>
              <a:spLocks noChangeArrowheads="1"/>
            </p:cNvSpPr>
            <p:nvPr/>
          </p:nvSpPr>
          <p:spPr bwMode="auto">
            <a:xfrm>
              <a:off x="1167" y="58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31873" name="Group 6"/>
            <p:cNvGrpSpPr>
              <a:grpSpLocks/>
            </p:cNvGrpSpPr>
            <p:nvPr/>
          </p:nvGrpSpPr>
          <p:grpSpPr bwMode="auto">
            <a:xfrm>
              <a:off x="1163" y="572"/>
              <a:ext cx="624" cy="210"/>
              <a:chOff x="1163" y="572"/>
              <a:chExt cx="624" cy="210"/>
            </a:xfrm>
          </p:grpSpPr>
          <p:sp>
            <p:nvSpPr>
              <p:cNvPr id="31887" name="Rectangle 7"/>
              <p:cNvSpPr>
                <a:spLocks noChangeArrowheads="1"/>
              </p:cNvSpPr>
              <p:nvPr/>
            </p:nvSpPr>
            <p:spPr bwMode="auto">
              <a:xfrm>
                <a:off x="1163" y="58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1888" name="Rectangle 8"/>
              <p:cNvSpPr>
                <a:spLocks noChangeArrowheads="1"/>
              </p:cNvSpPr>
              <p:nvPr/>
            </p:nvSpPr>
            <p:spPr bwMode="auto">
              <a:xfrm>
                <a:off x="1341" y="572"/>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31874" name="Group 9"/>
            <p:cNvGrpSpPr>
              <a:grpSpLocks/>
            </p:cNvGrpSpPr>
            <p:nvPr/>
          </p:nvGrpSpPr>
          <p:grpSpPr bwMode="auto">
            <a:xfrm>
              <a:off x="1795" y="572"/>
              <a:ext cx="580" cy="210"/>
              <a:chOff x="1795" y="572"/>
              <a:chExt cx="580" cy="210"/>
            </a:xfrm>
          </p:grpSpPr>
          <p:sp>
            <p:nvSpPr>
              <p:cNvPr id="31885" name="Rectangle 10"/>
              <p:cNvSpPr>
                <a:spLocks noChangeArrowheads="1"/>
              </p:cNvSpPr>
              <p:nvPr/>
            </p:nvSpPr>
            <p:spPr bwMode="auto">
              <a:xfrm>
                <a:off x="1795" y="58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1886" name="Rectangle 11"/>
              <p:cNvSpPr>
                <a:spLocks noChangeArrowheads="1"/>
              </p:cNvSpPr>
              <p:nvPr/>
            </p:nvSpPr>
            <p:spPr bwMode="auto">
              <a:xfrm>
                <a:off x="1956" y="572"/>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31875" name="Group 12"/>
            <p:cNvGrpSpPr>
              <a:grpSpLocks/>
            </p:cNvGrpSpPr>
            <p:nvPr/>
          </p:nvGrpSpPr>
          <p:grpSpPr bwMode="auto">
            <a:xfrm>
              <a:off x="2383" y="572"/>
              <a:ext cx="579" cy="210"/>
              <a:chOff x="2383" y="572"/>
              <a:chExt cx="579" cy="210"/>
            </a:xfrm>
          </p:grpSpPr>
          <p:sp>
            <p:nvSpPr>
              <p:cNvPr id="31883" name="Rectangle 13"/>
              <p:cNvSpPr>
                <a:spLocks noChangeArrowheads="1"/>
              </p:cNvSpPr>
              <p:nvPr/>
            </p:nvSpPr>
            <p:spPr bwMode="auto">
              <a:xfrm>
                <a:off x="2383" y="58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1884" name="Rectangle 14"/>
              <p:cNvSpPr>
                <a:spLocks noChangeArrowheads="1"/>
              </p:cNvSpPr>
              <p:nvPr/>
            </p:nvSpPr>
            <p:spPr bwMode="auto">
              <a:xfrm>
                <a:off x="2543" y="572"/>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31876" name="Rectangle 15"/>
            <p:cNvSpPr>
              <a:spLocks noChangeArrowheads="1"/>
            </p:cNvSpPr>
            <p:nvPr/>
          </p:nvSpPr>
          <p:spPr bwMode="auto">
            <a:xfrm>
              <a:off x="2970" y="58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31877" name="Rectangle 16"/>
            <p:cNvSpPr>
              <a:spLocks noChangeArrowheads="1"/>
            </p:cNvSpPr>
            <p:nvPr/>
          </p:nvSpPr>
          <p:spPr bwMode="auto">
            <a:xfrm>
              <a:off x="3469" y="572"/>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31878" name="Rectangle 17"/>
            <p:cNvSpPr>
              <a:spLocks noChangeArrowheads="1"/>
            </p:cNvSpPr>
            <p:nvPr/>
          </p:nvSpPr>
          <p:spPr bwMode="auto">
            <a:xfrm>
              <a:off x="4668" y="380"/>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1879" name="Rectangle 18"/>
            <p:cNvSpPr>
              <a:spLocks noChangeArrowheads="1"/>
            </p:cNvSpPr>
            <p:nvPr/>
          </p:nvSpPr>
          <p:spPr bwMode="auto">
            <a:xfrm>
              <a:off x="2770"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31880" name="Rectangle 19"/>
            <p:cNvSpPr>
              <a:spLocks noChangeArrowheads="1"/>
            </p:cNvSpPr>
            <p:nvPr/>
          </p:nvSpPr>
          <p:spPr bwMode="auto">
            <a:xfrm>
              <a:off x="2182"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31881" name="Rectangle 20"/>
            <p:cNvSpPr>
              <a:spLocks noChangeArrowheads="1"/>
            </p:cNvSpPr>
            <p:nvPr/>
          </p:nvSpPr>
          <p:spPr bwMode="auto">
            <a:xfrm>
              <a:off x="1594"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31882" name="Rectangle 21"/>
            <p:cNvSpPr>
              <a:spLocks noChangeArrowheads="1"/>
            </p:cNvSpPr>
            <p:nvPr/>
          </p:nvSpPr>
          <p:spPr bwMode="auto">
            <a:xfrm>
              <a:off x="1098" y="380"/>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grpSp>
      <p:sp>
        <p:nvSpPr>
          <p:cNvPr id="31749" name="Rectangle 22"/>
          <p:cNvSpPr>
            <a:spLocks noGrp="1" noChangeArrowheads="1"/>
          </p:cNvSpPr>
          <p:nvPr>
            <p:ph type="body" idx="1"/>
          </p:nvPr>
        </p:nvSpPr>
        <p:spPr>
          <a:xfrm>
            <a:off x="457200" y="1295400"/>
            <a:ext cx="8191500" cy="415925"/>
          </a:xfrm>
          <a:noFill/>
        </p:spPr>
        <p:txBody>
          <a:bodyPr/>
          <a:lstStyle/>
          <a:p>
            <a:r>
              <a:rPr lang="en-US"/>
              <a:t>R[rt]  =  R[rs]  OR  ZeroExt[Imm16]</a:t>
            </a:r>
          </a:p>
        </p:txBody>
      </p:sp>
      <p:sp>
        <p:nvSpPr>
          <p:cNvPr id="31750" name="Rectangle 23"/>
          <p:cNvSpPr>
            <a:spLocks noChangeArrowheads="1"/>
          </p:cNvSpPr>
          <p:nvPr/>
        </p:nvSpPr>
        <p:spPr bwMode="auto">
          <a:xfrm>
            <a:off x="5975007" y="40386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1751" name="Rectangle 24"/>
          <p:cNvSpPr>
            <a:spLocks noChangeArrowheads="1"/>
          </p:cNvSpPr>
          <p:nvPr/>
        </p:nvSpPr>
        <p:spPr bwMode="auto">
          <a:xfrm>
            <a:off x="5365407" y="3048000"/>
            <a:ext cx="1752600"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p>
        </p:txBody>
      </p:sp>
      <p:sp>
        <p:nvSpPr>
          <p:cNvPr id="31752" name="Rectangle 25"/>
          <p:cNvSpPr>
            <a:spLocks noChangeArrowheads="1"/>
          </p:cNvSpPr>
          <p:nvPr/>
        </p:nvSpPr>
        <p:spPr bwMode="auto">
          <a:xfrm>
            <a:off x="2088807" y="48006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1753" name="Rectangle 26"/>
          <p:cNvSpPr>
            <a:spLocks noChangeArrowheads="1"/>
          </p:cNvSpPr>
          <p:nvPr/>
        </p:nvSpPr>
        <p:spPr bwMode="auto">
          <a:xfrm>
            <a:off x="1544295" y="38957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31754" name="Rectangle 27"/>
          <p:cNvSpPr>
            <a:spLocks noChangeArrowheads="1"/>
          </p:cNvSpPr>
          <p:nvPr/>
        </p:nvSpPr>
        <p:spPr bwMode="auto">
          <a:xfrm>
            <a:off x="1479207" y="3200400"/>
            <a:ext cx="1057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a:t>
            </a:r>
          </a:p>
        </p:txBody>
      </p:sp>
      <p:sp>
        <p:nvSpPr>
          <p:cNvPr id="31755" name="Line 28"/>
          <p:cNvSpPr>
            <a:spLocks noChangeShapeType="1"/>
          </p:cNvSpPr>
          <p:nvPr/>
        </p:nvSpPr>
        <p:spPr bwMode="auto">
          <a:xfrm flipH="1">
            <a:off x="1853857" y="42148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756" name="Rectangle 29"/>
          <p:cNvSpPr>
            <a:spLocks noChangeArrowheads="1"/>
          </p:cNvSpPr>
          <p:nvPr/>
        </p:nvSpPr>
        <p:spPr bwMode="auto">
          <a:xfrm>
            <a:off x="1706220" y="4314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1757" name="Line 30"/>
          <p:cNvSpPr>
            <a:spLocks noChangeShapeType="1"/>
          </p:cNvSpPr>
          <p:nvPr/>
        </p:nvSpPr>
        <p:spPr bwMode="auto">
          <a:xfrm flipH="1">
            <a:off x="4679607" y="40386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758" name="Rectangle 31"/>
          <p:cNvSpPr>
            <a:spLocks noChangeArrowheads="1"/>
          </p:cNvSpPr>
          <p:nvPr/>
        </p:nvSpPr>
        <p:spPr bwMode="auto">
          <a:xfrm>
            <a:off x="4527207" y="3733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1759" name="Rectangle 32"/>
          <p:cNvSpPr>
            <a:spLocks noChangeArrowheads="1"/>
          </p:cNvSpPr>
          <p:nvPr/>
        </p:nvSpPr>
        <p:spPr bwMode="auto">
          <a:xfrm>
            <a:off x="3733457" y="37338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31760" name="Line 33"/>
          <p:cNvSpPr>
            <a:spLocks noChangeShapeType="1"/>
          </p:cNvSpPr>
          <p:nvPr/>
        </p:nvSpPr>
        <p:spPr bwMode="auto">
          <a:xfrm flipV="1">
            <a:off x="3993807" y="4572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761" name="Rectangle 34"/>
          <p:cNvSpPr>
            <a:spLocks noChangeArrowheads="1"/>
          </p:cNvSpPr>
          <p:nvPr/>
        </p:nvSpPr>
        <p:spPr bwMode="auto">
          <a:xfrm>
            <a:off x="3838232" y="4695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1762" name="Rectangle 35"/>
          <p:cNvSpPr>
            <a:spLocks noChangeArrowheads="1"/>
          </p:cNvSpPr>
          <p:nvPr/>
        </p:nvSpPr>
        <p:spPr bwMode="auto">
          <a:xfrm>
            <a:off x="3765207" y="42672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31763" name="Line 36"/>
          <p:cNvSpPr>
            <a:spLocks noChangeShapeType="1"/>
          </p:cNvSpPr>
          <p:nvPr/>
        </p:nvSpPr>
        <p:spPr bwMode="auto">
          <a:xfrm flipV="1">
            <a:off x="3384207"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764" name="Line 37"/>
          <p:cNvSpPr>
            <a:spLocks noChangeShapeType="1"/>
          </p:cNvSpPr>
          <p:nvPr/>
        </p:nvSpPr>
        <p:spPr bwMode="auto">
          <a:xfrm flipV="1">
            <a:off x="2634907"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765" name="Rectangle 38"/>
          <p:cNvSpPr>
            <a:spLocks noChangeArrowheads="1"/>
          </p:cNvSpPr>
          <p:nvPr/>
        </p:nvSpPr>
        <p:spPr bwMode="auto">
          <a:xfrm>
            <a:off x="2492032"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1766" name="Line 39"/>
          <p:cNvSpPr>
            <a:spLocks noChangeShapeType="1"/>
          </p:cNvSpPr>
          <p:nvPr/>
        </p:nvSpPr>
        <p:spPr bwMode="auto">
          <a:xfrm flipV="1">
            <a:off x="3015907" y="3578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767" name="Rectangle 40"/>
          <p:cNvSpPr>
            <a:spLocks noChangeArrowheads="1"/>
          </p:cNvSpPr>
          <p:nvPr/>
        </p:nvSpPr>
        <p:spPr bwMode="auto">
          <a:xfrm>
            <a:off x="2850807"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1768" name="Rectangle 41"/>
          <p:cNvSpPr>
            <a:spLocks noChangeArrowheads="1"/>
          </p:cNvSpPr>
          <p:nvPr/>
        </p:nvSpPr>
        <p:spPr bwMode="auto">
          <a:xfrm>
            <a:off x="2430120" y="38052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31769" name="Rectangle 42"/>
          <p:cNvSpPr>
            <a:spLocks noChangeArrowheads="1"/>
          </p:cNvSpPr>
          <p:nvPr/>
        </p:nvSpPr>
        <p:spPr bwMode="auto">
          <a:xfrm>
            <a:off x="2887320" y="38052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31770" name="Rectangle 43"/>
          <p:cNvSpPr>
            <a:spLocks noChangeArrowheads="1"/>
          </p:cNvSpPr>
          <p:nvPr/>
        </p:nvSpPr>
        <p:spPr bwMode="auto">
          <a:xfrm>
            <a:off x="3268320" y="38052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31771" name="Rectangle 44"/>
          <p:cNvSpPr>
            <a:spLocks noChangeArrowheads="1"/>
          </p:cNvSpPr>
          <p:nvPr/>
        </p:nvSpPr>
        <p:spPr bwMode="auto">
          <a:xfrm>
            <a:off x="2430120" y="41910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31772" name="Rectangle 45"/>
          <p:cNvSpPr>
            <a:spLocks noChangeArrowheads="1"/>
          </p:cNvSpPr>
          <p:nvPr/>
        </p:nvSpPr>
        <p:spPr bwMode="auto">
          <a:xfrm>
            <a:off x="2850807" y="32004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31773" name="Rectangle 46"/>
          <p:cNvSpPr>
            <a:spLocks noChangeArrowheads="1"/>
          </p:cNvSpPr>
          <p:nvPr/>
        </p:nvSpPr>
        <p:spPr bwMode="auto">
          <a:xfrm>
            <a:off x="2682532" y="2438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31774" name="Rectangle 47"/>
          <p:cNvSpPr>
            <a:spLocks noChangeArrowheads="1"/>
          </p:cNvSpPr>
          <p:nvPr/>
        </p:nvSpPr>
        <p:spPr bwMode="auto">
          <a:xfrm>
            <a:off x="3231807" y="3200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31775" name="Rectangle 48"/>
          <p:cNvSpPr>
            <a:spLocks noChangeArrowheads="1"/>
          </p:cNvSpPr>
          <p:nvPr/>
        </p:nvSpPr>
        <p:spPr bwMode="auto">
          <a:xfrm>
            <a:off x="2250732" y="24384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31776" name="Rectangle 49"/>
          <p:cNvSpPr>
            <a:spLocks noChangeArrowheads="1"/>
          </p:cNvSpPr>
          <p:nvPr/>
        </p:nvSpPr>
        <p:spPr bwMode="auto">
          <a:xfrm>
            <a:off x="1526832" y="2133600"/>
            <a:ext cx="1085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a:t>
            </a:r>
          </a:p>
        </p:txBody>
      </p:sp>
      <p:grpSp>
        <p:nvGrpSpPr>
          <p:cNvPr id="31777" name="Group 50"/>
          <p:cNvGrpSpPr>
            <a:grpSpLocks/>
          </p:cNvGrpSpPr>
          <p:nvPr/>
        </p:nvGrpSpPr>
        <p:grpSpPr bwMode="auto">
          <a:xfrm>
            <a:off x="3562007" y="5046663"/>
            <a:ext cx="376238" cy="1082675"/>
            <a:chOff x="2848" y="3083"/>
            <a:chExt cx="237" cy="682"/>
          </a:xfrm>
        </p:grpSpPr>
        <p:sp>
          <p:nvSpPr>
            <p:cNvPr id="31870" name="Rectangle 51"/>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1871" name="Rectangle 52"/>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31778" name="Rectangle 53"/>
          <p:cNvSpPr>
            <a:spLocks noChangeArrowheads="1"/>
          </p:cNvSpPr>
          <p:nvPr/>
        </p:nvSpPr>
        <p:spPr bwMode="auto">
          <a:xfrm>
            <a:off x="4070007"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1779" name="Line 54"/>
          <p:cNvSpPr>
            <a:spLocks noChangeShapeType="1"/>
          </p:cNvSpPr>
          <p:nvPr/>
        </p:nvSpPr>
        <p:spPr bwMode="auto">
          <a:xfrm flipH="1">
            <a:off x="4222407" y="54324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780" name="Line 55"/>
          <p:cNvSpPr>
            <a:spLocks noChangeShapeType="1"/>
          </p:cNvSpPr>
          <p:nvPr/>
        </p:nvSpPr>
        <p:spPr bwMode="auto">
          <a:xfrm flipH="1">
            <a:off x="3142907" y="5434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781" name="Rectangle 56"/>
          <p:cNvSpPr>
            <a:spLocks noChangeArrowheads="1"/>
          </p:cNvSpPr>
          <p:nvPr/>
        </p:nvSpPr>
        <p:spPr bwMode="auto">
          <a:xfrm>
            <a:off x="2927007" y="5534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31782" name="Rectangle 57"/>
          <p:cNvSpPr>
            <a:spLocks noChangeArrowheads="1"/>
          </p:cNvSpPr>
          <p:nvPr/>
        </p:nvSpPr>
        <p:spPr bwMode="auto">
          <a:xfrm>
            <a:off x="2012607" y="52578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31783" name="Rectangle 58"/>
          <p:cNvSpPr>
            <a:spLocks noChangeArrowheads="1"/>
          </p:cNvSpPr>
          <p:nvPr/>
        </p:nvSpPr>
        <p:spPr bwMode="auto">
          <a:xfrm>
            <a:off x="4146207" y="59436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a:t>
            </a:r>
          </a:p>
        </p:txBody>
      </p:sp>
      <p:sp>
        <p:nvSpPr>
          <p:cNvPr id="31784" name="Rectangle 59"/>
          <p:cNvSpPr>
            <a:spLocks noChangeArrowheads="1"/>
          </p:cNvSpPr>
          <p:nvPr/>
        </p:nvSpPr>
        <p:spPr bwMode="auto">
          <a:xfrm>
            <a:off x="2622207" y="6019800"/>
            <a:ext cx="9874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a:t>
            </a:r>
          </a:p>
        </p:txBody>
      </p:sp>
      <p:sp>
        <p:nvSpPr>
          <p:cNvPr id="31785" name="Line 60"/>
          <p:cNvSpPr>
            <a:spLocks noChangeShapeType="1"/>
          </p:cNvSpPr>
          <p:nvPr/>
        </p:nvSpPr>
        <p:spPr bwMode="auto">
          <a:xfrm flipV="1">
            <a:off x="7651407" y="3657600"/>
            <a:ext cx="0" cy="6445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31786" name="Rectangle 61"/>
          <p:cNvSpPr>
            <a:spLocks noChangeArrowheads="1"/>
          </p:cNvSpPr>
          <p:nvPr/>
        </p:nvSpPr>
        <p:spPr bwMode="auto">
          <a:xfrm>
            <a:off x="6508407" y="3276600"/>
            <a:ext cx="14668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a:t>
            </a:r>
          </a:p>
        </p:txBody>
      </p:sp>
      <p:sp>
        <p:nvSpPr>
          <p:cNvPr id="31787" name="Rectangle 62"/>
          <p:cNvSpPr>
            <a:spLocks noChangeArrowheads="1"/>
          </p:cNvSpPr>
          <p:nvPr/>
        </p:nvSpPr>
        <p:spPr bwMode="auto">
          <a:xfrm>
            <a:off x="5332070" y="57912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1788" name="Rectangle 63"/>
          <p:cNvSpPr>
            <a:spLocks noChangeArrowheads="1"/>
          </p:cNvSpPr>
          <p:nvPr/>
        </p:nvSpPr>
        <p:spPr bwMode="auto">
          <a:xfrm>
            <a:off x="5060607" y="52578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31789" name="Line 64"/>
          <p:cNvSpPr>
            <a:spLocks noChangeShapeType="1"/>
          </p:cNvSpPr>
          <p:nvPr/>
        </p:nvSpPr>
        <p:spPr bwMode="auto">
          <a:xfrm flipH="1">
            <a:off x="5193957" y="51895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790" name="Rectangle 65"/>
          <p:cNvSpPr>
            <a:spLocks noChangeArrowheads="1"/>
          </p:cNvSpPr>
          <p:nvPr/>
        </p:nvSpPr>
        <p:spPr bwMode="auto">
          <a:xfrm>
            <a:off x="5224120" y="49657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31791" name="Line 66"/>
          <p:cNvSpPr>
            <a:spLocks noChangeShapeType="1"/>
          </p:cNvSpPr>
          <p:nvPr/>
        </p:nvSpPr>
        <p:spPr bwMode="auto">
          <a:xfrm flipV="1">
            <a:off x="6343307" y="4038600"/>
            <a:ext cx="12700" cy="10080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31792" name="Rectangle 67"/>
          <p:cNvSpPr>
            <a:spLocks noChangeArrowheads="1"/>
          </p:cNvSpPr>
          <p:nvPr/>
        </p:nvSpPr>
        <p:spPr bwMode="auto">
          <a:xfrm>
            <a:off x="6051207" y="3657600"/>
            <a:ext cx="11842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a:t>
            </a:r>
          </a:p>
        </p:txBody>
      </p:sp>
      <p:sp>
        <p:nvSpPr>
          <p:cNvPr id="31793" name="Rectangle 68"/>
          <p:cNvSpPr>
            <a:spLocks noChangeArrowheads="1"/>
          </p:cNvSpPr>
          <p:nvPr/>
        </p:nvSpPr>
        <p:spPr bwMode="auto">
          <a:xfrm>
            <a:off x="4603407" y="3124200"/>
            <a:ext cx="617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zero</a:t>
            </a:r>
          </a:p>
        </p:txBody>
      </p:sp>
      <p:grpSp>
        <p:nvGrpSpPr>
          <p:cNvPr id="31794" name="Group 69"/>
          <p:cNvGrpSpPr>
            <a:grpSpLocks/>
          </p:cNvGrpSpPr>
          <p:nvPr/>
        </p:nvGrpSpPr>
        <p:grpSpPr bwMode="auto">
          <a:xfrm>
            <a:off x="2241207" y="2867025"/>
            <a:ext cx="838200" cy="333375"/>
            <a:chOff x="2640" y="1422"/>
            <a:chExt cx="528" cy="210"/>
          </a:xfrm>
        </p:grpSpPr>
        <p:sp>
          <p:nvSpPr>
            <p:cNvPr id="31867" name="Rectangle 70"/>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1868" name="Rectangle 71"/>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1869" name="Freeform 72"/>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31795" name="Rectangle 73"/>
          <p:cNvSpPr>
            <a:spLocks noChangeArrowheads="1"/>
          </p:cNvSpPr>
          <p:nvPr/>
        </p:nvSpPr>
        <p:spPr bwMode="auto">
          <a:xfrm>
            <a:off x="2241207" y="38100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31796" name="Group 74"/>
          <p:cNvGrpSpPr>
            <a:grpSpLocks/>
          </p:cNvGrpSpPr>
          <p:nvPr/>
        </p:nvGrpSpPr>
        <p:grpSpPr bwMode="auto">
          <a:xfrm>
            <a:off x="4549432" y="4419600"/>
            <a:ext cx="358775" cy="1219200"/>
            <a:chOff x="3518" y="2640"/>
            <a:chExt cx="226" cy="768"/>
          </a:xfrm>
        </p:grpSpPr>
        <p:sp>
          <p:nvSpPr>
            <p:cNvPr id="31864" name="Rectangle 75"/>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1865" name="Rectangle 76"/>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1866" name="Freeform 77"/>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1797" name="Group 78"/>
          <p:cNvGrpSpPr>
            <a:grpSpLocks/>
          </p:cNvGrpSpPr>
          <p:nvPr/>
        </p:nvGrpSpPr>
        <p:grpSpPr bwMode="auto">
          <a:xfrm>
            <a:off x="5413032" y="3810000"/>
            <a:ext cx="485775" cy="1143000"/>
            <a:chOff x="4009" y="2304"/>
            <a:chExt cx="306" cy="720"/>
          </a:xfrm>
        </p:grpSpPr>
        <p:sp>
          <p:nvSpPr>
            <p:cNvPr id="31861" name="Rectangle 79"/>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31862" name="Rectangle 80"/>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31863" name="Freeform 81"/>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1798" name="Group 82"/>
          <p:cNvGrpSpPr>
            <a:grpSpLocks/>
          </p:cNvGrpSpPr>
          <p:nvPr/>
        </p:nvGrpSpPr>
        <p:grpSpPr bwMode="auto">
          <a:xfrm>
            <a:off x="7445032" y="4191000"/>
            <a:ext cx="358775" cy="1600200"/>
            <a:chOff x="5294" y="2544"/>
            <a:chExt cx="226" cy="1008"/>
          </a:xfrm>
        </p:grpSpPr>
        <p:sp>
          <p:nvSpPr>
            <p:cNvPr id="31858" name="Rectangle 83"/>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31859" name="Rectangle 84"/>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31860" name="Freeform 85"/>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31799" name="Group 86"/>
          <p:cNvGrpSpPr>
            <a:grpSpLocks/>
          </p:cNvGrpSpPr>
          <p:nvPr/>
        </p:nvGrpSpPr>
        <p:grpSpPr bwMode="auto">
          <a:xfrm>
            <a:off x="6022632" y="5000625"/>
            <a:ext cx="1146175" cy="1181100"/>
            <a:chOff x="4398" y="3054"/>
            <a:chExt cx="722" cy="744"/>
          </a:xfrm>
        </p:grpSpPr>
        <p:sp>
          <p:nvSpPr>
            <p:cNvPr id="31852" name="Rectangle 87"/>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1853" name="Rectangle 88"/>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31854" name="Rectangle 89"/>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31855" name="Rectangle 90"/>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31856" name="Line 91"/>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857" name="Line 92"/>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31800" name="Line 93"/>
          <p:cNvSpPr>
            <a:spLocks noChangeShapeType="1"/>
          </p:cNvSpPr>
          <p:nvPr/>
        </p:nvSpPr>
        <p:spPr bwMode="auto">
          <a:xfrm>
            <a:off x="2469807"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801" name="Line 94"/>
          <p:cNvSpPr>
            <a:spLocks noChangeShapeType="1"/>
          </p:cNvSpPr>
          <p:nvPr/>
        </p:nvSpPr>
        <p:spPr bwMode="auto">
          <a:xfrm>
            <a:off x="2850807" y="27432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802" name="Freeform 95"/>
          <p:cNvSpPr>
            <a:spLocks/>
          </p:cNvSpPr>
          <p:nvPr/>
        </p:nvSpPr>
        <p:spPr bwMode="auto">
          <a:xfrm>
            <a:off x="1936407" y="25146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03" name="Line 96"/>
          <p:cNvSpPr>
            <a:spLocks noChangeShapeType="1"/>
          </p:cNvSpPr>
          <p:nvPr/>
        </p:nvSpPr>
        <p:spPr bwMode="auto">
          <a:xfrm>
            <a:off x="2393607" y="35814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1804" name="Line 97"/>
          <p:cNvSpPr>
            <a:spLocks noChangeShapeType="1"/>
          </p:cNvSpPr>
          <p:nvPr/>
        </p:nvSpPr>
        <p:spPr bwMode="auto">
          <a:xfrm>
            <a:off x="2698407" y="32004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1805" name="Line 98"/>
          <p:cNvSpPr>
            <a:spLocks noChangeShapeType="1"/>
          </p:cNvSpPr>
          <p:nvPr/>
        </p:nvSpPr>
        <p:spPr bwMode="auto">
          <a:xfrm>
            <a:off x="3079407"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1806" name="Line 99"/>
          <p:cNvSpPr>
            <a:spLocks noChangeShapeType="1"/>
          </p:cNvSpPr>
          <p:nvPr/>
        </p:nvSpPr>
        <p:spPr bwMode="auto">
          <a:xfrm>
            <a:off x="3460407" y="3505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1807" name="Rectangle 100"/>
          <p:cNvSpPr>
            <a:spLocks noChangeArrowheads="1"/>
          </p:cNvSpPr>
          <p:nvPr/>
        </p:nvSpPr>
        <p:spPr bwMode="auto">
          <a:xfrm>
            <a:off x="3254032" y="3429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31808" name="Line 101"/>
          <p:cNvSpPr>
            <a:spLocks noChangeShapeType="1"/>
          </p:cNvSpPr>
          <p:nvPr/>
        </p:nvSpPr>
        <p:spPr bwMode="auto">
          <a:xfrm>
            <a:off x="3689007" y="41148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09" name="Line 102"/>
          <p:cNvSpPr>
            <a:spLocks noChangeShapeType="1"/>
          </p:cNvSpPr>
          <p:nvPr/>
        </p:nvSpPr>
        <p:spPr bwMode="auto">
          <a:xfrm>
            <a:off x="5746407" y="3505200"/>
            <a:ext cx="0" cy="4953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10" name="Line 103"/>
          <p:cNvSpPr>
            <a:spLocks noChangeShapeType="1"/>
          </p:cNvSpPr>
          <p:nvPr/>
        </p:nvSpPr>
        <p:spPr bwMode="auto">
          <a:xfrm>
            <a:off x="3689007" y="46482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11" name="Line 104"/>
          <p:cNvSpPr>
            <a:spLocks noChangeShapeType="1"/>
          </p:cNvSpPr>
          <p:nvPr/>
        </p:nvSpPr>
        <p:spPr bwMode="auto">
          <a:xfrm>
            <a:off x="4908207" y="48006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12" name="Freeform 105"/>
          <p:cNvSpPr>
            <a:spLocks/>
          </p:cNvSpPr>
          <p:nvPr/>
        </p:nvSpPr>
        <p:spPr bwMode="auto">
          <a:xfrm>
            <a:off x="4222407" y="46482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13" name="Line 106"/>
          <p:cNvSpPr>
            <a:spLocks noChangeShapeType="1"/>
          </p:cNvSpPr>
          <p:nvPr/>
        </p:nvSpPr>
        <p:spPr bwMode="auto">
          <a:xfrm>
            <a:off x="3917607"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14" name="Line 107"/>
          <p:cNvSpPr>
            <a:spLocks noChangeShapeType="1"/>
          </p:cNvSpPr>
          <p:nvPr/>
        </p:nvSpPr>
        <p:spPr bwMode="auto">
          <a:xfrm>
            <a:off x="2850807" y="54864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15" name="Line 108"/>
          <p:cNvSpPr>
            <a:spLocks noChangeShapeType="1"/>
          </p:cNvSpPr>
          <p:nvPr/>
        </p:nvSpPr>
        <p:spPr bwMode="auto">
          <a:xfrm flipH="1">
            <a:off x="2469807"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1816" name="Line 109"/>
          <p:cNvSpPr>
            <a:spLocks noChangeShapeType="1"/>
          </p:cNvSpPr>
          <p:nvPr/>
        </p:nvSpPr>
        <p:spPr bwMode="auto">
          <a:xfrm>
            <a:off x="2546007" y="4648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1817" name="Line 110"/>
          <p:cNvSpPr>
            <a:spLocks noChangeShapeType="1"/>
          </p:cNvSpPr>
          <p:nvPr/>
        </p:nvSpPr>
        <p:spPr bwMode="auto">
          <a:xfrm>
            <a:off x="2546007" y="4800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1818" name="Line 111"/>
          <p:cNvSpPr>
            <a:spLocks noChangeShapeType="1"/>
          </p:cNvSpPr>
          <p:nvPr/>
        </p:nvSpPr>
        <p:spPr bwMode="auto">
          <a:xfrm flipV="1">
            <a:off x="3765207"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19" name="Line 112"/>
          <p:cNvSpPr>
            <a:spLocks noChangeShapeType="1"/>
          </p:cNvSpPr>
          <p:nvPr/>
        </p:nvSpPr>
        <p:spPr bwMode="auto">
          <a:xfrm flipV="1">
            <a:off x="4755807" y="5562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20" name="Line 113"/>
          <p:cNvSpPr>
            <a:spLocks noChangeShapeType="1"/>
          </p:cNvSpPr>
          <p:nvPr/>
        </p:nvSpPr>
        <p:spPr bwMode="auto">
          <a:xfrm flipH="1">
            <a:off x="5822607" y="60198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1821" name="Line 114"/>
          <p:cNvSpPr>
            <a:spLocks noChangeShapeType="1"/>
          </p:cNvSpPr>
          <p:nvPr/>
        </p:nvSpPr>
        <p:spPr bwMode="auto">
          <a:xfrm>
            <a:off x="5898807" y="44196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22" name="Line 115"/>
          <p:cNvSpPr>
            <a:spLocks noChangeShapeType="1"/>
          </p:cNvSpPr>
          <p:nvPr/>
        </p:nvSpPr>
        <p:spPr bwMode="auto">
          <a:xfrm>
            <a:off x="6889407" y="44196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23" name="Line 116"/>
          <p:cNvSpPr>
            <a:spLocks noChangeShapeType="1"/>
          </p:cNvSpPr>
          <p:nvPr/>
        </p:nvSpPr>
        <p:spPr bwMode="auto">
          <a:xfrm flipH="1">
            <a:off x="6127407" y="43434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824" name="Freeform 117"/>
          <p:cNvSpPr>
            <a:spLocks/>
          </p:cNvSpPr>
          <p:nvPr/>
        </p:nvSpPr>
        <p:spPr bwMode="auto">
          <a:xfrm>
            <a:off x="1707807" y="4267200"/>
            <a:ext cx="6248400" cy="2209800"/>
          </a:xfrm>
          <a:custGeom>
            <a:avLst/>
            <a:gdLst>
              <a:gd name="T0" fmla="*/ 6096000 w 3936"/>
              <a:gd name="T1" fmla="*/ 736600 h 1296"/>
              <a:gd name="T2" fmla="*/ 6248400 w 3936"/>
              <a:gd name="T3" fmla="*/ 736600 h 1296"/>
              <a:gd name="T4" fmla="*/ 6248400 w 3936"/>
              <a:gd name="T5" fmla="*/ 2209800 h 1296"/>
              <a:gd name="T6" fmla="*/ 0 w 3936"/>
              <a:gd name="T7" fmla="*/ 22098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25" name="Line 118"/>
          <p:cNvSpPr>
            <a:spLocks noChangeShapeType="1"/>
          </p:cNvSpPr>
          <p:nvPr/>
        </p:nvSpPr>
        <p:spPr bwMode="auto">
          <a:xfrm>
            <a:off x="7194207" y="55626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26" name="Line 119"/>
          <p:cNvSpPr>
            <a:spLocks noChangeShapeType="1"/>
          </p:cNvSpPr>
          <p:nvPr/>
        </p:nvSpPr>
        <p:spPr bwMode="auto">
          <a:xfrm>
            <a:off x="5028857" y="1968500"/>
            <a:ext cx="2489200"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31827" name="Rectangle 120"/>
          <p:cNvSpPr>
            <a:spLocks noChangeArrowheads="1"/>
          </p:cNvSpPr>
          <p:nvPr/>
        </p:nvSpPr>
        <p:spPr bwMode="auto">
          <a:xfrm>
            <a:off x="5289207" y="1587500"/>
            <a:ext cx="20193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31828" name="Line 121"/>
          <p:cNvSpPr>
            <a:spLocks noChangeShapeType="1"/>
          </p:cNvSpPr>
          <p:nvPr/>
        </p:nvSpPr>
        <p:spPr bwMode="auto">
          <a:xfrm>
            <a:off x="5365407"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1829" name="Rectangle 122"/>
          <p:cNvSpPr>
            <a:spLocks noChangeArrowheads="1"/>
          </p:cNvSpPr>
          <p:nvPr/>
        </p:nvSpPr>
        <p:spPr bwMode="auto">
          <a:xfrm rot="5400000">
            <a:off x="5001076"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31830" name="Rectangle 123"/>
          <p:cNvSpPr>
            <a:spLocks noChangeArrowheads="1"/>
          </p:cNvSpPr>
          <p:nvPr/>
        </p:nvSpPr>
        <p:spPr bwMode="auto">
          <a:xfrm rot="5400000">
            <a:off x="5534476"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31831" name="Rectangle 124"/>
          <p:cNvSpPr>
            <a:spLocks noChangeArrowheads="1"/>
          </p:cNvSpPr>
          <p:nvPr/>
        </p:nvSpPr>
        <p:spPr bwMode="auto">
          <a:xfrm rot="5400000">
            <a:off x="6067876" y="22486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31832" name="Rectangle 125"/>
          <p:cNvSpPr>
            <a:spLocks noChangeArrowheads="1"/>
          </p:cNvSpPr>
          <p:nvPr/>
        </p:nvSpPr>
        <p:spPr bwMode="auto">
          <a:xfrm rot="5400000">
            <a:off x="6613976" y="2235994"/>
            <a:ext cx="919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31833" name="Line 126"/>
          <p:cNvSpPr>
            <a:spLocks noChangeShapeType="1"/>
          </p:cNvSpPr>
          <p:nvPr/>
        </p:nvSpPr>
        <p:spPr bwMode="auto">
          <a:xfrm>
            <a:off x="5898807"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1834" name="Line 127"/>
          <p:cNvSpPr>
            <a:spLocks noChangeShapeType="1"/>
          </p:cNvSpPr>
          <p:nvPr/>
        </p:nvSpPr>
        <p:spPr bwMode="auto">
          <a:xfrm>
            <a:off x="6432207"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1835" name="Line 128"/>
          <p:cNvSpPr>
            <a:spLocks noChangeShapeType="1"/>
          </p:cNvSpPr>
          <p:nvPr/>
        </p:nvSpPr>
        <p:spPr bwMode="auto">
          <a:xfrm>
            <a:off x="6965607" y="19812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31836" name="Rectangle 129"/>
          <p:cNvSpPr>
            <a:spLocks noChangeArrowheads="1"/>
          </p:cNvSpPr>
          <p:nvPr/>
        </p:nvSpPr>
        <p:spPr bwMode="auto">
          <a:xfrm>
            <a:off x="6722720" y="28067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31837" name="Rectangle 130"/>
          <p:cNvSpPr>
            <a:spLocks noChangeArrowheads="1"/>
          </p:cNvSpPr>
          <p:nvPr/>
        </p:nvSpPr>
        <p:spPr bwMode="auto">
          <a:xfrm>
            <a:off x="6189320" y="2806700"/>
            <a:ext cx="4778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31838" name="Rectangle 131"/>
          <p:cNvSpPr>
            <a:spLocks noChangeArrowheads="1"/>
          </p:cNvSpPr>
          <p:nvPr/>
        </p:nvSpPr>
        <p:spPr bwMode="auto">
          <a:xfrm>
            <a:off x="5732120" y="2806700"/>
            <a:ext cx="42068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31839" name="Rectangle 132"/>
          <p:cNvSpPr>
            <a:spLocks noChangeArrowheads="1"/>
          </p:cNvSpPr>
          <p:nvPr/>
        </p:nvSpPr>
        <p:spPr bwMode="auto">
          <a:xfrm>
            <a:off x="5198720" y="2806700"/>
            <a:ext cx="4492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31840" name="Rectangle 133"/>
          <p:cNvSpPr>
            <a:spLocks noChangeArrowheads="1"/>
          </p:cNvSpPr>
          <p:nvPr/>
        </p:nvSpPr>
        <p:spPr bwMode="auto">
          <a:xfrm>
            <a:off x="3385795" y="1922463"/>
            <a:ext cx="239712" cy="369887"/>
          </a:xfrm>
          <a:prstGeom prst="rect">
            <a:avLst/>
          </a:prstGeom>
          <a:noFill/>
          <a:ln w="12700">
            <a:noFill/>
            <a:miter lim="800000"/>
            <a:headEnd/>
            <a:tailEnd/>
          </a:ln>
        </p:spPr>
        <p:txBody>
          <a:bodyPr wrap="none" anchor="ctr">
            <a:prstTxWarp prst="textNoShape">
              <a:avLst/>
            </a:prstTxWarp>
          </a:bodyPr>
          <a:lstStyle/>
          <a:p>
            <a:endParaRPr lang="en-US"/>
          </a:p>
        </p:txBody>
      </p:sp>
      <p:sp>
        <p:nvSpPr>
          <p:cNvPr id="31841" name="Rectangle 134"/>
          <p:cNvSpPr>
            <a:spLocks noChangeArrowheads="1"/>
          </p:cNvSpPr>
          <p:nvPr/>
        </p:nvSpPr>
        <p:spPr bwMode="auto">
          <a:xfrm>
            <a:off x="3385795" y="2740025"/>
            <a:ext cx="239712" cy="369888"/>
          </a:xfrm>
          <a:prstGeom prst="rect">
            <a:avLst/>
          </a:prstGeom>
          <a:noFill/>
          <a:ln w="12700">
            <a:noFill/>
            <a:miter lim="800000"/>
            <a:headEnd/>
            <a:tailEnd/>
          </a:ln>
        </p:spPr>
        <p:txBody>
          <a:bodyPr wrap="none" anchor="ctr">
            <a:prstTxWarp prst="textNoShape">
              <a:avLst/>
            </a:prstTxWarp>
          </a:bodyPr>
          <a:lstStyle/>
          <a:p>
            <a:endParaRPr lang="en-US"/>
          </a:p>
        </p:txBody>
      </p:sp>
      <p:sp>
        <p:nvSpPr>
          <p:cNvPr id="31842" name="Rectangle 135"/>
          <p:cNvSpPr>
            <a:spLocks noChangeArrowheads="1"/>
          </p:cNvSpPr>
          <p:nvPr/>
        </p:nvSpPr>
        <p:spPr bwMode="auto">
          <a:xfrm>
            <a:off x="2095157" y="1752600"/>
            <a:ext cx="11715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a:t>
            </a:r>
          </a:p>
        </p:txBody>
      </p:sp>
      <p:sp>
        <p:nvSpPr>
          <p:cNvPr id="31843" name="Rectangle 136"/>
          <p:cNvSpPr>
            <a:spLocks noChangeArrowheads="1"/>
          </p:cNvSpPr>
          <p:nvPr/>
        </p:nvSpPr>
        <p:spPr bwMode="auto">
          <a:xfrm>
            <a:off x="3933482" y="1770063"/>
            <a:ext cx="1101725" cy="100012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31844" name="Rectangle 137"/>
          <p:cNvSpPr>
            <a:spLocks noChangeArrowheads="1"/>
          </p:cNvSpPr>
          <p:nvPr/>
        </p:nvSpPr>
        <p:spPr bwMode="auto">
          <a:xfrm>
            <a:off x="4109695" y="1739900"/>
            <a:ext cx="717550" cy="100330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instr</a:t>
            </a:r>
          </a:p>
          <a:p>
            <a:pPr algn="ctr"/>
            <a:r>
              <a:rPr lang="en-US" sz="2000" b="1">
                <a:solidFill>
                  <a:schemeClr val="tx1"/>
                </a:solidFill>
                <a:latin typeface="Times" charset="0"/>
              </a:rPr>
              <a:t>fetch</a:t>
            </a:r>
          </a:p>
          <a:p>
            <a:pPr algn="ctr"/>
            <a:r>
              <a:rPr lang="en-US" sz="2000" b="1">
                <a:solidFill>
                  <a:schemeClr val="tx1"/>
                </a:solidFill>
                <a:latin typeface="Times" charset="0"/>
              </a:rPr>
              <a:t>unit</a:t>
            </a:r>
          </a:p>
        </p:txBody>
      </p:sp>
      <p:sp>
        <p:nvSpPr>
          <p:cNvPr id="31845" name="Line 138"/>
          <p:cNvSpPr>
            <a:spLocks noChangeShapeType="1"/>
          </p:cNvSpPr>
          <p:nvPr/>
        </p:nvSpPr>
        <p:spPr bwMode="auto">
          <a:xfrm>
            <a:off x="3536607" y="1981200"/>
            <a:ext cx="3810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846" name="Line 139"/>
          <p:cNvSpPr>
            <a:spLocks noChangeShapeType="1"/>
          </p:cNvSpPr>
          <p:nvPr/>
        </p:nvSpPr>
        <p:spPr bwMode="auto">
          <a:xfrm>
            <a:off x="3536607" y="1981200"/>
            <a:ext cx="3810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31847" name="Rectangle 140"/>
          <p:cNvSpPr>
            <a:spLocks noChangeArrowheads="1"/>
          </p:cNvSpPr>
          <p:nvPr/>
        </p:nvSpPr>
        <p:spPr bwMode="auto">
          <a:xfrm>
            <a:off x="3198470" y="22860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31848" name="Line 141"/>
          <p:cNvSpPr>
            <a:spLocks noChangeShapeType="1"/>
          </p:cNvSpPr>
          <p:nvPr/>
        </p:nvSpPr>
        <p:spPr bwMode="auto">
          <a:xfrm flipH="1">
            <a:off x="3689007" y="25146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1849" name="Line 142"/>
          <p:cNvSpPr>
            <a:spLocks noChangeShapeType="1"/>
          </p:cNvSpPr>
          <p:nvPr/>
        </p:nvSpPr>
        <p:spPr bwMode="auto">
          <a:xfrm>
            <a:off x="3917607" y="24384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850" name="Line 143"/>
          <p:cNvSpPr>
            <a:spLocks noChangeShapeType="1"/>
          </p:cNvSpPr>
          <p:nvPr/>
        </p:nvSpPr>
        <p:spPr bwMode="auto">
          <a:xfrm flipH="1">
            <a:off x="3917607" y="25146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1851" name="Freeform 144"/>
          <p:cNvSpPr>
            <a:spLocks/>
          </p:cNvSpPr>
          <p:nvPr/>
        </p:nvSpPr>
        <p:spPr bwMode="auto">
          <a:xfrm>
            <a:off x="4527207" y="2819400"/>
            <a:ext cx="1066800" cy="1066800"/>
          </a:xfrm>
          <a:custGeom>
            <a:avLst/>
            <a:gdLst>
              <a:gd name="T0" fmla="*/ 1066800 w 672"/>
              <a:gd name="T1" fmla="*/ 1066800 h 1008"/>
              <a:gd name="T2" fmla="*/ 1066800 w 672"/>
              <a:gd name="T3" fmla="*/ 660400 h 1008"/>
              <a:gd name="T4" fmla="*/ 0 w 672"/>
              <a:gd name="T5" fmla="*/ 660400 h 1008"/>
              <a:gd name="T6" fmla="*/ 0 w 672"/>
              <a:gd name="T7" fmla="*/ 0 h 1008"/>
              <a:gd name="T8" fmla="*/ 0 60000 65536"/>
              <a:gd name="T9" fmla="*/ 0 60000 65536"/>
              <a:gd name="T10" fmla="*/ 0 60000 65536"/>
              <a:gd name="T11" fmla="*/ 0 60000 65536"/>
              <a:gd name="T12" fmla="*/ 0 w 672"/>
              <a:gd name="T13" fmla="*/ 0 h 1008"/>
              <a:gd name="T14" fmla="*/ 672 w 672"/>
              <a:gd name="T15" fmla="*/ 1008 h 1008"/>
            </a:gdLst>
            <a:ahLst/>
            <a:cxnLst>
              <a:cxn ang="T8">
                <a:pos x="T0" y="T1"/>
              </a:cxn>
              <a:cxn ang="T9">
                <a:pos x="T2" y="T3"/>
              </a:cxn>
              <a:cxn ang="T10">
                <a:pos x="T4" y="T5"/>
              </a:cxn>
              <a:cxn ang="T11">
                <a:pos x="T6" y="T7"/>
              </a:cxn>
            </a:cxnLst>
            <a:rect l="T12" t="T13" r="T14" b="T15"/>
            <a:pathLst>
              <a:path w="672" h="1008">
                <a:moveTo>
                  <a:pt x="672" y="1008"/>
                </a:moveTo>
                <a:lnTo>
                  <a:pt x="672" y="624"/>
                </a:lnTo>
                <a:lnTo>
                  <a:pt x="0" y="62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Tree>
  </p:cSld>
  <p:clrMapOvr>
    <a:masterClrMapping/>
  </p:clrMapOvr>
  <p:transition/>
</p:sld>
</file>

<file path=ppt/theme/theme1.xml><?xml version="1.0" encoding="utf-8"?>
<a:theme xmlns:a="http://schemas.openxmlformats.org/drawingml/2006/main" name="Microsoft Office 98">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Microsoft Office 98">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600" b="0" i="0" u="none" strike="noStrike" cap="none" normalizeH="0" baseline="0">
            <a:ln>
              <a:noFill/>
            </a:ln>
            <a:solidFill>
              <a:schemeClr val="accent1"/>
            </a:solidFill>
            <a:effectLst/>
            <a:latin typeface="Helvetica"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600" b="0" i="0" u="none" strike="noStrike" cap="none" normalizeH="0" baseline="0">
            <a:ln>
              <a:noFill/>
            </a:ln>
            <a:solidFill>
              <a:schemeClr val="accent1"/>
            </a:solidFill>
            <a:effectLst/>
            <a:latin typeface="Helvetica" charset="0"/>
          </a:defRPr>
        </a:defPPr>
      </a:lstStyle>
    </a:lnDef>
  </a:objectDefaults>
  <a:extraClrSchemeLst>
    <a:extraClrScheme>
      <a:clrScheme name="Microsoft Office 9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crosoft Office 9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crosoft Office 9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crosoft Office 9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crosoft Office 9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crosoft Office 9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crosoft Office 9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26540</TotalTime>
  <Pages>47</Pages>
  <Words>6840</Words>
  <Application>Microsoft Office PowerPoint</Application>
  <PresentationFormat>信纸(8.5x11 英寸)</PresentationFormat>
  <Paragraphs>1536</Paragraphs>
  <Slides>29</Slides>
  <Notes>29</Notes>
  <HiddenSlides>1</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41" baseType="lpstr">
      <vt:lpstr>Courier</vt:lpstr>
      <vt:lpstr>ＭＳ Ｐゴシック</vt:lpstr>
      <vt:lpstr>ＭＳ Ｐゴシック</vt:lpstr>
      <vt:lpstr>Arial</vt:lpstr>
      <vt:lpstr>Courier New</vt:lpstr>
      <vt:lpstr>Helvetica</vt:lpstr>
      <vt:lpstr>Impact</vt:lpstr>
      <vt:lpstr>Symbol</vt:lpstr>
      <vt:lpstr>Times</vt:lpstr>
      <vt:lpstr>Wingdings</vt:lpstr>
      <vt:lpstr>Microsoft Office 98</vt:lpstr>
      <vt:lpstr>Worksheet</vt:lpstr>
      <vt:lpstr>PowerPoint 演示文稿</vt:lpstr>
      <vt:lpstr>Review: A Single Cycle Datapath</vt:lpstr>
      <vt:lpstr>Recap: Meaning of the Control Signals</vt:lpstr>
      <vt:lpstr>Recap: Meaning of the Control Signals</vt:lpstr>
      <vt:lpstr>RTL: The Add Instruction</vt:lpstr>
      <vt:lpstr>Instruction Fetch Unit at the Beginning of Add</vt:lpstr>
      <vt:lpstr>The Single Cycle Datapath during Add</vt:lpstr>
      <vt:lpstr>Instruction Fetch Unit at the End of Add</vt:lpstr>
      <vt:lpstr>Single Cycle Datapath during Or Immediate?</vt:lpstr>
      <vt:lpstr>PowerPoint 演示文稿</vt:lpstr>
      <vt:lpstr>The Single Cycle Datapath during Load?</vt:lpstr>
      <vt:lpstr>The Single Cycle Datapath during Load</vt:lpstr>
      <vt:lpstr>The Single Cycle Datapath during Store?</vt:lpstr>
      <vt:lpstr>The Single Cycle Datapath during Store</vt:lpstr>
      <vt:lpstr>The Single Cycle Datapath during Branch?</vt:lpstr>
      <vt:lpstr>The Single Cycle Datapath during Branch</vt:lpstr>
      <vt:lpstr>Instruction Fetch Unit at the End of Branch</vt:lpstr>
      <vt:lpstr>Step 4: Given Datapath: RTL  Control</vt:lpstr>
      <vt:lpstr>A Summary of the Control Signals (1/2)</vt:lpstr>
      <vt:lpstr>A Summary of the Control Signals (2/2)</vt:lpstr>
      <vt:lpstr>Boolean Expressions for Controller</vt:lpstr>
      <vt:lpstr>Controller Implementation</vt:lpstr>
      <vt:lpstr>Peer Instruction</vt:lpstr>
      <vt:lpstr>Summary: Single-cycle Processor</vt:lpstr>
      <vt:lpstr>Bonus slides</vt:lpstr>
      <vt:lpstr>The Single Cycle Datapath during Jump</vt:lpstr>
      <vt:lpstr>The Single Cycle Datapath during Jump</vt:lpstr>
      <vt:lpstr>Instruction Fetch Unit at the End of  Jump</vt:lpstr>
      <vt:lpstr>Instruction Fetch Unit at the End of  Jump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CS61C - Lecture 13</dc:title>
  <dc:subject/>
  <dc:creator>John Wawrzynek</dc:creator>
  <cp:keywords/>
  <dc:description/>
  <cp:lastModifiedBy>成元庆</cp:lastModifiedBy>
  <cp:revision>1593</cp:revision>
  <cp:lastPrinted>2010-03-31T15:51:19Z</cp:lastPrinted>
  <dcterms:created xsi:type="dcterms:W3CDTF">2010-03-31T15:49:34Z</dcterms:created>
  <dcterms:modified xsi:type="dcterms:W3CDTF">2020-10-23T08:00:22Z</dcterms:modified>
</cp:coreProperties>
</file>