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1" r:id="rId21"/>
    <p:sldId id="276" r:id="rId22"/>
    <p:sldId id="277" r:id="rId23"/>
    <p:sldId id="279" r:id="rId24"/>
    <p:sldId id="280" r:id="rId25"/>
    <p:sldId id="288" r:id="rId26"/>
    <p:sldId id="282" r:id="rId27"/>
    <p:sldId id="283" r:id="rId28"/>
    <p:sldId id="284" r:id="rId29"/>
    <p:sldId id="285" r:id="rId30"/>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charset="0"/>
        <a:ea typeface="+mn-ea"/>
        <a:cs typeface="+mn-cs"/>
      </a:defRPr>
    </a:lvl5pPr>
    <a:lvl6pPr marL="2286000" algn="l" defTabSz="457200" rtl="0" eaLnBrk="1" latinLnBrk="0" hangingPunct="1">
      <a:defRPr sz="25600" kern="1200">
        <a:solidFill>
          <a:schemeClr val="accent1"/>
        </a:solidFill>
        <a:latin typeface="Helvetica" charset="0"/>
        <a:ea typeface="+mn-ea"/>
        <a:cs typeface="+mn-cs"/>
      </a:defRPr>
    </a:lvl6pPr>
    <a:lvl7pPr marL="2743200" algn="l" defTabSz="457200" rtl="0" eaLnBrk="1" latinLnBrk="0" hangingPunct="1">
      <a:defRPr sz="25600" kern="1200">
        <a:solidFill>
          <a:schemeClr val="accent1"/>
        </a:solidFill>
        <a:latin typeface="Helvetica" charset="0"/>
        <a:ea typeface="+mn-ea"/>
        <a:cs typeface="+mn-cs"/>
      </a:defRPr>
    </a:lvl7pPr>
    <a:lvl8pPr marL="3200400" algn="l" defTabSz="457200" rtl="0" eaLnBrk="1" latinLnBrk="0" hangingPunct="1">
      <a:defRPr sz="25600" kern="1200">
        <a:solidFill>
          <a:schemeClr val="accent1"/>
        </a:solidFill>
        <a:latin typeface="Helvetica" charset="0"/>
        <a:ea typeface="+mn-ea"/>
        <a:cs typeface="+mn-cs"/>
      </a:defRPr>
    </a:lvl8pPr>
    <a:lvl9pPr marL="3657600" algn="l" defTabSz="457200" rtl="0" eaLnBrk="1" latinLnBrk="0" hangingPunct="1">
      <a:defRPr sz="25600" kern="1200">
        <a:solidFill>
          <a:schemeClr val="accent1"/>
        </a:solidFill>
        <a:latin typeface="Helvetic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66FF33"/>
    <a:srgbClr val="FF0000"/>
    <a:srgbClr val="3333CC"/>
    <a:srgbClr val="FF8DA0"/>
    <a:srgbClr val="008000"/>
    <a:srgbClr val="810A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5" d="100"/>
          <a:sy n="105" d="100"/>
        </p:scale>
        <p:origin x="771"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8" d="100"/>
          <a:sy n="58" d="100"/>
        </p:scale>
        <p:origin x="-1782" y="-90"/>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528638" y="4421188"/>
            <a:ext cx="6051550" cy="4189412"/>
          </a:xfrm>
          <a:noFill/>
          <a:ln w="9525"/>
        </p:spPr>
        <p:txBody>
          <a:bodyPr lIns="92328" tIns="45354" rIns="92328" bIns="45354"/>
          <a:lstStyle/>
          <a:p>
            <a:r>
              <a:rPr lang="en-US"/>
              <a:t>Greet class</a:t>
            </a:r>
          </a:p>
        </p:txBody>
      </p:sp>
      <p:sp>
        <p:nvSpPr>
          <p:cNvPr id="1638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Now let’s look at the control signals setting for the Or immediate instruction.</a:t>
            </a:r>
          </a:p>
          <a:p>
            <a:r>
              <a:rPr lang="en-US"/>
              <a:t>The OR immediate instruction OR the content of the register specified by the Rs field to the Zero Extended Immediate field and write the result to the register specified in Rt.</a:t>
            </a:r>
          </a:p>
          <a:p>
            <a:r>
              <a:rPr lang="en-US"/>
              <a:t>This is how it works in the datapath.  The Rs field is fed to the Ra address port to cause the contents of register Rs to be placed on busA.</a:t>
            </a:r>
          </a:p>
          <a:p>
            <a:r>
              <a:rPr lang="en-US"/>
              <a:t>The other operand for the ALU will come from the immediate field.  In order to do this, the controller need to set ExtOp to 0 to instruct the extender to perform a Zero Extend operation.</a:t>
            </a:r>
          </a:p>
          <a:p>
            <a:r>
              <a:rPr lang="en-US"/>
              <a:t>Furthermore, ALUSrc must set to 1 such that the MUX will block off bus B from the register file and send the zero extended version of the immediate field to the ALU.</a:t>
            </a:r>
          </a:p>
          <a:p>
            <a:r>
              <a:rPr lang="en-US"/>
              <a:t>Of course, the ALUctr has to be set to OR so the ALU can perform an OR operation.</a:t>
            </a:r>
          </a:p>
          <a:p>
            <a:r>
              <a:rPr lang="en-US"/>
              <a:t>The rest of the control signals (MemWr, MemtoReg, Branch, and Jump) are the same as theAdd and Subtract instructions.</a:t>
            </a:r>
          </a:p>
          <a:p>
            <a:r>
              <a:rPr lang="en-US"/>
              <a:t>One big difference is the RegDst signal.  In this case, the destination register is specified by the instruction’s Rt field, NOT the Rd field because we do not have a Rd field here.</a:t>
            </a:r>
          </a:p>
          <a:p>
            <a:r>
              <a:rPr lang="en-US"/>
              <a:t>Consequently, RegDst must be set to 0 to place Rt onto the Register File’s Rw address port.</a:t>
            </a:r>
          </a:p>
          <a:p>
            <a:r>
              <a:rPr lang="en-US"/>
              <a:t>Finally, in order to accomplish the register write, RegWr must be set to 1.</a:t>
            </a:r>
          </a:p>
          <a:p>
            <a:endParaRPr lang="en-US"/>
          </a:p>
          <a:p>
            <a:r>
              <a:rPr lang="en-US"/>
              <a:t>+3 = 20 min. (X:60)</a:t>
            </a:r>
          </a:p>
        </p:txBody>
      </p:sp>
      <p:sp>
        <p:nvSpPr>
          <p:cNvPr id="3481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3686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3891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40963"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43011"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4505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4710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4915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528638" y="4421188"/>
            <a:ext cx="6051550" cy="4189412"/>
          </a:xfrm>
          <a:noFill/>
          <a:ln w="9525"/>
        </p:spPr>
        <p:txBody>
          <a:bodyPr lIns="93895" tIns="46124" rIns="93895" bIns="46124"/>
          <a:lstStyle/>
          <a:p>
            <a:endParaRPr lang="en-US"/>
          </a:p>
        </p:txBody>
      </p:sp>
      <p:sp>
        <p:nvSpPr>
          <p:cNvPr id="52227" name="Rectangle 3"/>
          <p:cNvSpPr>
            <a:spLocks noGrp="1" noRot="1" noChangeAspect="1" noChangeArrowheads="1"/>
          </p:cNvSpPr>
          <p:nvPr>
            <p:ph type="sldImg"/>
          </p:nvPr>
        </p:nvSpPr>
        <p:spPr>
          <a:xfrm>
            <a:off x="1203325" y="600075"/>
            <a:ext cx="4633913" cy="3475038"/>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p:txBody>
      </p:sp>
      <p:sp>
        <p:nvSpPr>
          <p:cNvPr id="5427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a:p>
            <a:r>
              <a:rPr lang="en-US"/>
              <a:t>The result of the last lecture is this single-cycle datapath.</a:t>
            </a:r>
          </a:p>
          <a:p>
            <a:r>
              <a:rPr lang="en-US"/>
              <a:t>+1 = 6 min. (X:46)</a:t>
            </a:r>
          </a:p>
        </p:txBody>
      </p:sp>
      <p:sp>
        <p:nvSpPr>
          <p:cNvPr id="1843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Here is a table summarizing the control signals setting for the seven (add, sub, ...) instructions we have looked at.</a:t>
            </a:r>
          </a:p>
          <a:p>
            <a:r>
              <a:rPr lang="en-US"/>
              <a:t>Instead of showing you the exact bit values for the ALU control (ALUctr), I have used the symbolic values here.</a:t>
            </a:r>
          </a:p>
          <a:p>
            <a:r>
              <a:rPr lang="en-US"/>
              <a:t>The first two columns are unique in the sense that they are R-type instrucions and in order to uniquely identify them, we need to look at BOTH the op field as well as the func fiels.</a:t>
            </a:r>
          </a:p>
          <a:p>
            <a:r>
              <a:rPr lang="en-US"/>
              <a:t>Ori, lw, sw, and branch on equal are I-type instructions and Jump is J-type.  They all can be uniquely idetified by looking at the opcode field alone.</a:t>
            </a:r>
          </a:p>
          <a:p>
            <a:r>
              <a:rPr lang="en-US"/>
              <a:t>Now let’s take a more careful look at the first two columns.  Notice that they are identical except the last row.</a:t>
            </a:r>
          </a:p>
          <a:p>
            <a:r>
              <a:rPr lang="en-US"/>
              <a:t>So we can combine these two rows here if we can “delay” the generation of ALUctr signals.</a:t>
            </a:r>
          </a:p>
          <a:p>
            <a:r>
              <a:rPr lang="en-US"/>
              <a:t>This lead us to something call “local decoding.”</a:t>
            </a:r>
          </a:p>
          <a:p>
            <a:endParaRPr lang="en-US"/>
          </a:p>
          <a:p>
            <a:r>
              <a:rPr lang="en-US"/>
              <a:t>+3 = 42 min. (Y:22)</a:t>
            </a:r>
          </a:p>
        </p:txBody>
      </p:sp>
      <p:sp>
        <p:nvSpPr>
          <p:cNvPr id="56323"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837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04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62467"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0" tIns="44135" rIns="88270" bIns="44135"/>
          <a:lstStyle/>
          <a:p>
            <a:pPr marL="228600" indent="-228600"/>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solidFill>
            <a:srgbClr val="FFFFFF"/>
          </a:solidFill>
          <a:ln>
            <a:solidFill>
              <a:srgbClr val="000000"/>
            </a:solidFill>
          </a:ln>
        </p:spPr>
      </p:sp>
      <p:sp>
        <p:nvSpPr>
          <p:cNvPr id="64515" name="Rectangle 3"/>
          <p:cNvSpPr>
            <a:spLocks noGrp="1" noChangeArrowheads="1"/>
          </p:cNvSpPr>
          <p:nvPr>
            <p:ph type="body" idx="1"/>
          </p:nvPr>
        </p:nvSpPr>
        <p:spPr>
          <a:solidFill>
            <a:srgbClr val="FFFFFF"/>
          </a:solidFill>
          <a:ln>
            <a:solidFill>
              <a:srgbClr val="000000"/>
            </a:solidFill>
          </a:ln>
        </p:spPr>
        <p:txBody>
          <a:bodyPr lIns="91800" tIns="45900" rIns="91800" bIns="45900"/>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solidFill>
            <a:srgbClr val="FFFFFF"/>
          </a:solidFill>
          <a:ln>
            <a:solidFill>
              <a:srgbClr val="000000"/>
            </a:solidFill>
          </a:ln>
        </p:spPr>
      </p:sp>
      <p:sp>
        <p:nvSpPr>
          <p:cNvPr id="66563"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68611"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7065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7270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7475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528638" y="4421188"/>
            <a:ext cx="6051550" cy="4189412"/>
          </a:xfrm>
          <a:noFill/>
          <a:ln w="9525"/>
        </p:spPr>
        <p:txBody>
          <a:bodyPr lIns="93895" tIns="46124" rIns="93895" bIns="46124"/>
          <a:lstStyle/>
          <a:p>
            <a:endParaRPr lang="en-US"/>
          </a:p>
        </p:txBody>
      </p:sp>
      <p:sp>
        <p:nvSpPr>
          <p:cNvPr id="20483" name="Rectangle 3"/>
          <p:cNvSpPr>
            <a:spLocks noGrp="1" noRot="1" noChangeAspect="1" noChangeArrowheads="1"/>
          </p:cNvSpPr>
          <p:nvPr>
            <p:ph type="sldImg"/>
          </p:nvPr>
        </p:nvSpPr>
        <p:spPr>
          <a:xfrm>
            <a:off x="1203325" y="600075"/>
            <a:ext cx="4633913" cy="3475038"/>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528638" y="4421188"/>
            <a:ext cx="6051550" cy="4189412"/>
          </a:xfrm>
          <a:noFill/>
          <a:ln w="9525"/>
        </p:spPr>
        <p:txBody>
          <a:bodyPr lIns="93895" tIns="46124" rIns="93895" bIns="46124"/>
          <a:lstStyle/>
          <a:p>
            <a:endParaRPr lang="en-US"/>
          </a:p>
        </p:txBody>
      </p:sp>
      <p:sp>
        <p:nvSpPr>
          <p:cNvPr id="22531" name="Rectangle 3"/>
          <p:cNvSpPr>
            <a:spLocks noGrp="1" noRot="1" noChangeAspect="1" noChangeArrowheads="1"/>
          </p:cNvSpPr>
          <p:nvPr>
            <p:ph type="sldImg"/>
          </p:nvPr>
        </p:nvSpPr>
        <p:spPr>
          <a:xfrm>
            <a:off x="1203325" y="600075"/>
            <a:ext cx="4633913" cy="3475038"/>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OK, let’s get on with today’s lecture by looking at the simple add instruction.</a:t>
            </a:r>
          </a:p>
          <a:p>
            <a:r>
              <a:rPr lang="en-US"/>
              <a:t>In terms of Register Transfer Language, this is what the Add instruction need to do.</a:t>
            </a:r>
          </a:p>
          <a:p>
            <a:r>
              <a:rPr lang="en-US"/>
              <a:t>First, you need to fetch the instruction from Memory.</a:t>
            </a:r>
          </a:p>
          <a:p>
            <a:r>
              <a:rPr lang="en-US"/>
              <a:t>Then you perform the actual add operation.  More specifically:</a:t>
            </a:r>
          </a:p>
          <a:p>
            <a:r>
              <a:rPr lang="en-US"/>
              <a:t>(a) You add the contents of the register specified by the Rs and Rt fields of the instruction.</a:t>
            </a:r>
          </a:p>
          <a:p>
            <a:r>
              <a:rPr lang="en-US"/>
              <a:t>(b) Then you write the results to the register specified by the Rd field.</a:t>
            </a:r>
          </a:p>
          <a:p>
            <a:r>
              <a:rPr lang="en-US"/>
              <a:t>And finally, you need to update the program counter to point to the next instruction.</a:t>
            </a:r>
          </a:p>
          <a:p>
            <a:r>
              <a:rPr lang="en-US"/>
              <a:t>Now, let’s take a detail look at the datapath during various phase of this instruction.</a:t>
            </a:r>
          </a:p>
          <a:p>
            <a:endParaRPr lang="en-US"/>
          </a:p>
          <a:p>
            <a:r>
              <a:rPr lang="en-US"/>
              <a:t>+2 = 10 min. (X:50)</a:t>
            </a:r>
          </a:p>
        </p:txBody>
      </p:sp>
      <p:sp>
        <p:nvSpPr>
          <p:cNvPr id="2457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p:txBody>
      </p:sp>
      <p:sp>
        <p:nvSpPr>
          <p:cNvPr id="2662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This picture shows the activities at the main datapath during the execution of the Add or Subtract instructions.  </a:t>
            </a:r>
          </a:p>
          <a:p>
            <a:r>
              <a:rPr lang="en-US"/>
              <a:t>The active parts of the datapath are shown in different color as well as thicker lines.</a:t>
            </a:r>
          </a:p>
          <a:p>
            <a:r>
              <a:rPr lang="en-US"/>
              <a:t>First of all, the Rs and Rt of the instructions are fed to the Ra and Rb address ports of the register file and cause the contents of registers specified by the Rs and Rt fields to be placed on busA and busB, respectively.</a:t>
            </a:r>
          </a:p>
          <a:p>
            <a:r>
              <a:rPr lang="en-US"/>
              <a:t>With the ALUctr signals set to either Add or Subtract, the ALU will perform the proper operation and with MemtoReg set to 0, the ALU output will be placed onto busW.</a:t>
            </a:r>
          </a:p>
          <a:p>
            <a:r>
              <a:rPr lang="en-US"/>
              <a:t>The control we are going to design will also set RegWr to 1 so that the result will be written to the register file at the end of the cycle.</a:t>
            </a:r>
          </a:p>
          <a:p>
            <a:r>
              <a:rPr lang="en-US"/>
              <a:t>Notice that ExtOp is don’t care because the Extender in this case can either do a SignExt or ZeroExt.  We DON’T care because ALUSrc will be equal to 0--we are using busB.</a:t>
            </a:r>
          </a:p>
          <a:p>
            <a:r>
              <a:rPr lang="en-US"/>
              <a:t>The other control signals we need to worry about are:</a:t>
            </a:r>
          </a:p>
          <a:p>
            <a:r>
              <a:rPr lang="en-US"/>
              <a:t>(a) MemWr has to be set to zero because we do not want to  write the memory. </a:t>
            </a:r>
          </a:p>
          <a:p>
            <a:r>
              <a:rPr lang="en-US"/>
              <a:t>(b) And Branch and Jump, we have to set to zero.  Let me show you why.</a:t>
            </a:r>
          </a:p>
          <a:p>
            <a:endParaRPr lang="en-US"/>
          </a:p>
          <a:p>
            <a:r>
              <a:rPr lang="en-US"/>
              <a:t>+3 = 15 min. (X:55)</a:t>
            </a:r>
          </a:p>
        </p:txBody>
      </p:sp>
      <p:sp>
        <p:nvSpPr>
          <p:cNvPr id="2867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This picture shows the control signals setting for the Instruction Fetch Unit at the end of the Add or Subtract instruction.</a:t>
            </a:r>
          </a:p>
          <a:p>
            <a:r>
              <a:rPr lang="en-US"/>
              <a:t>Both the Branch and Jump signals are set to 0.</a:t>
            </a:r>
          </a:p>
          <a:p>
            <a:r>
              <a:rPr lang="en-US"/>
              <a:t>Consequently, the output of the first adder, which implements PC plus 1, is selected through the two 2-to-1 mux and got placed into the input of the Program Counter register.</a:t>
            </a:r>
          </a:p>
          <a:p>
            <a:r>
              <a:rPr lang="en-US"/>
              <a:t>The Program Counter is updated to this new value at the next clock tick.</a:t>
            </a:r>
          </a:p>
          <a:p>
            <a:r>
              <a:rPr lang="en-US"/>
              <a:t>Notice that the Program Counter is updated at every cycle.  Therefore it does not have a Write Enable signal to control the write.</a:t>
            </a:r>
          </a:p>
          <a:p>
            <a:r>
              <a:rPr lang="en-US"/>
              <a:t>Also, this picture is the same for or all instructions other than Branch andJjump.</a:t>
            </a:r>
          </a:p>
          <a:p>
            <a:r>
              <a:rPr lang="en-US"/>
              <a:t>Therefore I will only show this picture again for the Branch and Jump instructions and will not  repeat this for all other instructions.</a:t>
            </a:r>
          </a:p>
          <a:p>
            <a:endParaRPr lang="en-US"/>
          </a:p>
          <a:p>
            <a:r>
              <a:rPr lang="en-US"/>
              <a:t>+2 = 17 min. (X:57)</a:t>
            </a:r>
          </a:p>
        </p:txBody>
      </p:sp>
      <p:sp>
        <p:nvSpPr>
          <p:cNvPr id="30723"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Now let’s look at the control signals setting for the Or immediate instruction.</a:t>
            </a:r>
          </a:p>
          <a:p>
            <a:r>
              <a:rPr lang="en-US"/>
              <a:t>The OR immediate instruction OR the content of the register specified by the Rs field to the Zero Extended Immediate field and write the result to the register specified in Rt.</a:t>
            </a:r>
          </a:p>
          <a:p>
            <a:r>
              <a:rPr lang="en-US"/>
              <a:t>This is how it works in the datapath.  The Rs field is fed to the Ra address port to cause the contents of register Rs to be placed on busA.</a:t>
            </a:r>
          </a:p>
          <a:p>
            <a:r>
              <a:rPr lang="en-US"/>
              <a:t>The other operand for the ALU will come from the immediate field.  In order to do this, the controller need to set ExtOp to 0 to instruct the extender to perform a Zero Extend operation.</a:t>
            </a:r>
          </a:p>
          <a:p>
            <a:r>
              <a:rPr lang="en-US"/>
              <a:t>Furthermore, ALUSrc must set to 1 such that the MUX will block off bus B from the register file and send the zero extended version of the immediate field to the ALU.</a:t>
            </a:r>
          </a:p>
          <a:p>
            <a:r>
              <a:rPr lang="en-US"/>
              <a:t>Of course, the ALUctr has to be set to OR so the ALU can perform an OR operation.</a:t>
            </a:r>
          </a:p>
          <a:p>
            <a:r>
              <a:rPr lang="en-US"/>
              <a:t>The rest of the control signals (MemWr, MemtoReg, Branch, and Jump) are the same as theAdd and Subtract instructions.</a:t>
            </a:r>
          </a:p>
          <a:p>
            <a:r>
              <a:rPr lang="en-US"/>
              <a:t>One big difference is the RegDst signal.  In this case, the destination register is specified by the instruction’s Rt field, NOT the Rd field because we do not have a Rd field here.</a:t>
            </a:r>
          </a:p>
          <a:p>
            <a:r>
              <a:rPr lang="en-US"/>
              <a:t>Consequently, RegDst must be set to 0 to place Rt onto the Register File’s Rw address port.</a:t>
            </a:r>
          </a:p>
          <a:p>
            <a:r>
              <a:rPr lang="en-US"/>
              <a:t>Finally, in order to accomplish the register write, RegWr must be set to 1.</a:t>
            </a:r>
          </a:p>
          <a:p>
            <a:endParaRPr lang="en-US"/>
          </a:p>
          <a:p>
            <a:r>
              <a:rPr lang="en-US"/>
              <a:t>+3 = 20 min. (X:60)</a:t>
            </a:r>
          </a:p>
        </p:txBody>
      </p:sp>
      <p:sp>
        <p:nvSpPr>
          <p:cNvPr id="32771"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0" y="6651625"/>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r>
              <a:rPr lang="en-US" sz="1000" b="1" dirty="0">
                <a:solidFill>
                  <a:schemeClr val="accent2"/>
                </a:solidFill>
              </a:rPr>
              <a:t>L22 Single-Cycle CPU Control </a:t>
            </a:r>
            <a:r>
              <a:rPr lang="en-US" sz="1000" b="1" dirty="0">
                <a:solidFill>
                  <a:schemeClr val="tx1"/>
                </a:solidFill>
              </a:rPr>
              <a:t>(</a:t>
            </a:r>
            <a:fld id="{CFCADB87-67DD-2341-89C6-6900E7CFD9C0}" type="slidenum">
              <a:rPr lang="en-US" sz="1000" b="1">
                <a:solidFill>
                  <a:schemeClr val="tx1"/>
                </a:solidFill>
              </a:rPr>
              <a:pPr/>
              <a:t>‹#›</a:t>
            </a:fld>
            <a:r>
              <a:rPr lang="en-US" sz="1000" b="1" dirty="0">
                <a:solidFill>
                  <a:schemeClr val="tx1"/>
                </a:solidFill>
              </a:rPr>
              <a:t>)</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p>
        </p:txBody>
      </p:sp>
      <p:sp>
        <p:nvSpPr>
          <p:cNvPr id="8" name="Rectangle 11">
            <a:extLst>
              <a:ext uri="{FF2B5EF4-FFF2-40B4-BE49-F238E27FC236}">
                <a16:creationId xmlns:a16="http://schemas.microsoft.com/office/drawing/2014/main" id="{4E8A8DB1-50B9-4E08-B006-4AE280A5DD64}"/>
              </a:ext>
            </a:extLst>
          </p:cNvPr>
          <p:cNvSpPr>
            <a:spLocks noChangeArrowheads="1"/>
          </p:cNvSpPr>
          <p:nvPr userDrawn="1"/>
        </p:nvSpPr>
        <p:spPr bwMode="auto">
          <a:xfrm>
            <a:off x="6916738" y="6678613"/>
            <a:ext cx="22288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1pPr>
            <a:lvl2pPr marL="742950" indent="-28575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2pPr>
            <a:lvl3pPr marL="11430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3pPr>
            <a:lvl4pPr marL="16002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4pPr>
            <a:lvl5pPr marL="20574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5pPr>
            <a:lvl6pPr marL="25146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6pPr>
            <a:lvl7pPr marL="29718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7pPr>
            <a:lvl8pPr marL="34290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8pPr>
            <a:lvl9pPr marL="38862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9pPr>
          </a:lstStyle>
          <a:p>
            <a:pPr algn="r">
              <a:lnSpc>
                <a:spcPct val="100000"/>
              </a:lnSpc>
              <a:buClrTx/>
              <a:buSzTx/>
              <a:buFontTx/>
              <a:buNone/>
              <a:defRPr/>
            </a:pPr>
            <a:r>
              <a:rPr lang="en-US" altLang="zh-CN" sz="1000" dirty="0">
                <a:solidFill>
                  <a:schemeClr val="tx1"/>
                </a:solidFill>
                <a:latin typeface="Helvetica"/>
              </a:rPr>
              <a:t>Cheng, fall 2020 © BUAA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365" name="Rectangle 5"/>
          <p:cNvSpPr>
            <a:spLocks noChangeArrowheads="1"/>
          </p:cNvSpPr>
          <p:nvPr/>
        </p:nvSpPr>
        <p:spPr bwMode="auto">
          <a:xfrm>
            <a:off x="0" y="30460"/>
            <a:ext cx="9144000" cy="2610843"/>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altLang="zh-CN" sz="2800" b="1" dirty="0">
                <a:solidFill>
                  <a:schemeClr val="bg2"/>
                </a:solidFill>
                <a:latin typeface="Courier New" charset="0"/>
              </a:rPr>
              <a:t>Computer Architecture</a:t>
            </a:r>
          </a:p>
          <a:p>
            <a:pPr algn="ctr">
              <a:lnSpc>
                <a:spcPct val="77000"/>
              </a:lnSpc>
            </a:pPr>
            <a:r>
              <a:rPr lang="en-US" altLang="zh-CN" sz="2800" b="1" dirty="0">
                <a:solidFill>
                  <a:schemeClr val="bg2"/>
                </a:solidFill>
                <a:latin typeface="Courier New" charset="0"/>
              </a:rPr>
              <a:t>（</a:t>
            </a:r>
            <a:r>
              <a:rPr lang="zh-CN" altLang="en-US" sz="2800" b="1" dirty="0">
                <a:solidFill>
                  <a:schemeClr val="bg2"/>
                </a:solidFill>
                <a:latin typeface="Courier New" charset="0"/>
              </a:rPr>
              <a:t>计算机体系结构</a:t>
            </a:r>
            <a:r>
              <a:rPr lang="en-US" altLang="zh-CN" sz="2800" b="1" dirty="0">
                <a:solidFill>
                  <a:schemeClr val="bg2"/>
                </a:solidFill>
                <a:latin typeface="Courier New" charset="0"/>
              </a:rPr>
              <a:t>)</a:t>
            </a:r>
            <a:br>
              <a:rPr lang="en-US" sz="3200" b="1" dirty="0">
                <a:solidFill>
                  <a:schemeClr val="tx1"/>
                </a:solidFill>
              </a:rPr>
            </a:br>
            <a:br>
              <a:rPr lang="en-US" sz="3200" b="1" dirty="0">
                <a:solidFill>
                  <a:schemeClr val="tx1"/>
                </a:solidFill>
              </a:rPr>
            </a:br>
            <a:r>
              <a:rPr lang="en-US" sz="3200" b="1" dirty="0">
                <a:solidFill>
                  <a:schemeClr val="tx1"/>
                </a:solidFill>
              </a:rPr>
              <a:t> </a:t>
            </a:r>
            <a:r>
              <a:rPr lang="en-US" sz="3200" b="1" dirty="0">
                <a:solidFill>
                  <a:schemeClr val="accent2"/>
                </a:solidFill>
              </a:rPr>
              <a:t>Lecture 2</a:t>
            </a:r>
            <a:r>
              <a:rPr lang="en-US" altLang="zh-CN" sz="3200" b="1" dirty="0">
                <a:solidFill>
                  <a:schemeClr val="accent2"/>
                </a:solidFill>
              </a:rPr>
              <a:t>2</a:t>
            </a:r>
            <a:br>
              <a:rPr lang="en-US" sz="3200" b="1" dirty="0">
                <a:solidFill>
                  <a:schemeClr val="accent2"/>
                </a:solidFill>
              </a:rPr>
            </a:br>
            <a:r>
              <a:rPr lang="en-US" sz="3200" b="1" dirty="0">
                <a:solidFill>
                  <a:schemeClr val="accent2"/>
                </a:solidFill>
              </a:rPr>
              <a:t> </a:t>
            </a:r>
            <a:r>
              <a:rPr lang="en-US" sz="3000" b="1" dirty="0">
                <a:solidFill>
                  <a:schemeClr val="accent2"/>
                </a:solidFill>
              </a:rPr>
              <a:t>Single-cycle CPU </a:t>
            </a:r>
            <a:r>
              <a:rPr lang="en-US" sz="3000" b="1">
                <a:solidFill>
                  <a:schemeClr val="accent2"/>
                </a:solidFill>
              </a:rPr>
              <a:t>Control</a:t>
            </a:r>
            <a:r>
              <a:rPr lang="en-US" sz="2800" b="1">
                <a:solidFill>
                  <a:schemeClr val="accent2"/>
                </a:solidFill>
              </a:rPr>
              <a:t> </a:t>
            </a:r>
            <a:br>
              <a:rPr lang="en-US" sz="3200" b="1">
                <a:solidFill>
                  <a:schemeClr val="accent2"/>
                </a:solidFill>
              </a:rPr>
            </a:br>
            <a:r>
              <a:rPr lang="en-US" sz="3200" b="1">
                <a:solidFill>
                  <a:schemeClr val="accent2"/>
                </a:solidFill>
              </a:rPr>
              <a:t> </a:t>
            </a:r>
            <a:br>
              <a:rPr lang="en-US" sz="3200" b="1" dirty="0">
                <a:solidFill>
                  <a:schemeClr val="accent2"/>
                </a:solidFill>
              </a:rPr>
            </a:br>
            <a:r>
              <a:rPr lang="en-US" sz="3200" b="1">
                <a:solidFill>
                  <a:schemeClr val="accent2"/>
                </a:solidFill>
              </a:rPr>
              <a:t> </a:t>
            </a:r>
            <a:r>
              <a:rPr lang="en-US" sz="3200" b="1">
                <a:solidFill>
                  <a:schemeClr val="tx1"/>
                </a:solidFill>
              </a:rPr>
              <a:t>2020-10-23</a:t>
            </a:r>
            <a:endParaRPr lang="en-US" sz="3200" b="1" dirty="0">
              <a:solidFill>
                <a:schemeClr val="tx1"/>
              </a:solidFill>
            </a:endParaRPr>
          </a:p>
        </p:txBody>
      </p:sp>
      <p:sp>
        <p:nvSpPr>
          <p:cNvPr id="11" name="Rectangle 3"/>
          <p:cNvSpPr>
            <a:spLocks noChangeArrowheads="1"/>
          </p:cNvSpPr>
          <p:nvPr/>
        </p:nvSpPr>
        <p:spPr bwMode="auto">
          <a:xfrm>
            <a:off x="762000" y="2927350"/>
            <a:ext cx="8382000" cy="873894"/>
          </a:xfrm>
          <a:prstGeom prst="rect">
            <a:avLst/>
          </a:prstGeom>
          <a:solidFill>
            <a:srgbClr val="000550"/>
          </a:solidFill>
          <a:ln w="12700">
            <a:noFill/>
            <a:miter lim="800000"/>
            <a:headEnd/>
            <a:tailEnd/>
          </a:ln>
        </p:spPr>
        <p:txBody>
          <a:bodyPr wrap="square" lIns="63500" tIns="25400" rIns="63500" bIns="25400">
            <a:prstTxWarp prst="textNoShape">
              <a:avLst/>
            </a:prstTxWarp>
            <a:spAutoFit/>
          </a:bodyPr>
          <a:lstStyle/>
          <a:p>
            <a:pPr marL="203200" indent="-203200">
              <a:lnSpc>
                <a:spcPct val="95000"/>
              </a:lnSpc>
              <a:spcBef>
                <a:spcPct val="65000"/>
              </a:spcBef>
              <a:buSzPct val="100000"/>
              <a:buFont typeface="Times" charset="0"/>
              <a:buNone/>
              <a:tabLst>
                <a:tab pos="1660525" algn="l"/>
              </a:tabLst>
            </a:pPr>
            <a:r>
              <a:rPr lang="en-US" sz="2800" b="1" dirty="0">
                <a:solidFill>
                  <a:schemeClr val="bg1"/>
                </a:solidFill>
              </a:rPr>
              <a:t>		Lecturer </a:t>
            </a:r>
            <a:r>
              <a:rPr lang="en-US" altLang="zh-CN" sz="2800" b="1" dirty="0">
                <a:solidFill>
                  <a:schemeClr val="bg1"/>
                </a:solidFill>
              </a:rPr>
              <a:t>Yuanqing Cheng</a:t>
            </a:r>
            <a:r>
              <a:rPr lang="en-US" sz="2800" b="1" dirty="0">
                <a:solidFill>
                  <a:schemeClr val="bg1"/>
                </a:solidFill>
              </a:rPr>
              <a:t>		</a:t>
            </a:r>
            <a:r>
              <a:rPr lang="en-US" sz="2800" b="1" dirty="0">
                <a:solidFill>
                  <a:schemeClr val="bg1"/>
                </a:solidFill>
                <a:latin typeface="Courier New" charset="0"/>
              </a:rPr>
              <a:t>www.cadetlab.cn/~course</a:t>
            </a:r>
          </a:p>
        </p:txBody>
      </p:sp>
      <p:sp>
        <p:nvSpPr>
          <p:cNvPr id="13" name="Rectangle 7"/>
          <p:cNvSpPr>
            <a:spLocks noChangeArrowheads="1"/>
          </p:cNvSpPr>
          <p:nvPr/>
        </p:nvSpPr>
        <p:spPr bwMode="auto">
          <a:xfrm>
            <a:off x="238125" y="2044700"/>
            <a:ext cx="2124075" cy="2832100"/>
          </a:xfrm>
          <a:prstGeom prst="rect">
            <a:avLst/>
          </a:prstGeom>
          <a:noFill/>
          <a:ln w="38100">
            <a:solidFill>
              <a:srgbClr val="000550"/>
            </a:solidFill>
            <a:miter lim="800000"/>
            <a:headEnd/>
            <a:tailEnd/>
          </a:ln>
        </p:spPr>
        <p:txBody>
          <a:bodyPr anchor="ctr">
            <a:prstTxWarp prst="textNoShape">
              <a:avLst/>
            </a:prstTxWarp>
            <a:spAutoFit/>
          </a:bodyPr>
          <a:lstStyle/>
          <a:p>
            <a:endParaRPr lang="en-US"/>
          </a:p>
        </p:txBody>
      </p:sp>
      <p:pic>
        <p:nvPicPr>
          <p:cNvPr id="15" name="图片 1">
            <a:extLst>
              <a:ext uri="{FF2B5EF4-FFF2-40B4-BE49-F238E27FC236}">
                <a16:creationId xmlns:a16="http://schemas.microsoft.com/office/drawing/2014/main" id="{A3E9FB9D-2B72-4D02-A60A-D518F0FD79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712" y="2063750"/>
            <a:ext cx="1994593"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a:extLst>
              <a:ext uri="{FF2B5EF4-FFF2-40B4-BE49-F238E27FC236}">
                <a16:creationId xmlns:a16="http://schemas.microsoft.com/office/drawing/2014/main" id="{07E01032-036F-4F09-837F-095B55ABA029}"/>
              </a:ext>
            </a:extLst>
          </p:cNvPr>
          <p:cNvPicPr>
            <a:picLocks noChangeAspect="1"/>
          </p:cNvPicPr>
          <p:nvPr/>
        </p:nvPicPr>
        <p:blipFill>
          <a:blip r:embed="rId4"/>
          <a:stretch>
            <a:fillRect/>
          </a:stretch>
        </p:blipFill>
        <p:spPr>
          <a:xfrm>
            <a:off x="3124200" y="4038600"/>
            <a:ext cx="5029200" cy="785623"/>
          </a:xfrm>
          <a:prstGeom prst="rect">
            <a:avLst/>
          </a:prstGeom>
        </p:spPr>
      </p:pic>
      <p:pic>
        <p:nvPicPr>
          <p:cNvPr id="3" name="图片 2">
            <a:extLst>
              <a:ext uri="{FF2B5EF4-FFF2-40B4-BE49-F238E27FC236}">
                <a16:creationId xmlns:a16="http://schemas.microsoft.com/office/drawing/2014/main" id="{25FD3D9A-B154-4175-B1C5-8B40923D79AD}"/>
              </a:ext>
            </a:extLst>
          </p:cNvPr>
          <p:cNvPicPr>
            <a:picLocks noChangeAspect="1"/>
          </p:cNvPicPr>
          <p:nvPr/>
        </p:nvPicPr>
        <p:blipFill>
          <a:blip r:embed="rId5"/>
          <a:stretch>
            <a:fillRect/>
          </a:stretch>
        </p:blipFill>
        <p:spPr>
          <a:xfrm>
            <a:off x="4435955" y="4559240"/>
            <a:ext cx="2345847" cy="2271712"/>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457200" y="1295400"/>
            <a:ext cx="8191500" cy="415925"/>
          </a:xfrm>
          <a:noFill/>
        </p:spPr>
        <p:txBody>
          <a:bodyPr/>
          <a:lstStyle/>
          <a:p>
            <a:r>
              <a:rPr lang="en-US"/>
              <a:t>R[rt]  =  R[rs]  OR  ZeroExt[Imm16]</a:t>
            </a:r>
          </a:p>
        </p:txBody>
      </p:sp>
      <p:grpSp>
        <p:nvGrpSpPr>
          <p:cNvPr id="33795" name="Group 3"/>
          <p:cNvGrpSpPr>
            <a:grpSpLocks/>
          </p:cNvGrpSpPr>
          <p:nvPr/>
        </p:nvGrpSpPr>
        <p:grpSpPr bwMode="auto">
          <a:xfrm>
            <a:off x="1743075" y="603250"/>
            <a:ext cx="5949950" cy="638175"/>
            <a:chOff x="1098" y="380"/>
            <a:chExt cx="3748" cy="402"/>
          </a:xfrm>
        </p:grpSpPr>
        <p:sp>
          <p:nvSpPr>
            <p:cNvPr id="33934" name="Rectangle 4"/>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3935" name="Group 5"/>
            <p:cNvGrpSpPr>
              <a:grpSpLocks/>
            </p:cNvGrpSpPr>
            <p:nvPr/>
          </p:nvGrpSpPr>
          <p:grpSpPr bwMode="auto">
            <a:xfrm>
              <a:off x="1163" y="572"/>
              <a:ext cx="624" cy="210"/>
              <a:chOff x="1163" y="572"/>
              <a:chExt cx="624" cy="210"/>
            </a:xfrm>
          </p:grpSpPr>
          <p:sp>
            <p:nvSpPr>
              <p:cNvPr id="33949" name="Rectangle 6"/>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50" name="Rectangle 7"/>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3936" name="Group 8"/>
            <p:cNvGrpSpPr>
              <a:grpSpLocks/>
            </p:cNvGrpSpPr>
            <p:nvPr/>
          </p:nvGrpSpPr>
          <p:grpSpPr bwMode="auto">
            <a:xfrm>
              <a:off x="1795" y="572"/>
              <a:ext cx="580" cy="210"/>
              <a:chOff x="1795" y="572"/>
              <a:chExt cx="580" cy="210"/>
            </a:xfrm>
          </p:grpSpPr>
          <p:sp>
            <p:nvSpPr>
              <p:cNvPr id="33947" name="Rectangle 9"/>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48" name="Rectangle 10"/>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3937" name="Group 11"/>
            <p:cNvGrpSpPr>
              <a:grpSpLocks/>
            </p:cNvGrpSpPr>
            <p:nvPr/>
          </p:nvGrpSpPr>
          <p:grpSpPr bwMode="auto">
            <a:xfrm>
              <a:off x="2383" y="572"/>
              <a:ext cx="579" cy="210"/>
              <a:chOff x="2383" y="572"/>
              <a:chExt cx="579" cy="210"/>
            </a:xfrm>
          </p:grpSpPr>
          <p:sp>
            <p:nvSpPr>
              <p:cNvPr id="33945" name="Rectangle 12"/>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46" name="Rectangle 13"/>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3938" name="Rectangle 14"/>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39" name="Rectangle 15"/>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3940" name="Rectangle 16"/>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41" name="Rectangle 17"/>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3942" name="Rectangle 18"/>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3943" name="Rectangle 19"/>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3944" name="Rectangle 20"/>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3796" name="Rectangle 21"/>
          <p:cNvSpPr>
            <a:spLocks noChangeArrowheads="1"/>
          </p:cNvSpPr>
          <p:nvPr/>
        </p:nvSpPr>
        <p:spPr bwMode="auto">
          <a:xfrm>
            <a:off x="228600" y="152400"/>
            <a:ext cx="8731250" cy="474663"/>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7000"/>
              </a:lnSpc>
            </a:pPr>
            <a:r>
              <a:rPr lang="en-US" sz="3200" b="1">
                <a:solidFill>
                  <a:schemeClr val="accent2"/>
                </a:solidFill>
              </a:rPr>
              <a:t>Single Cycle Datapath during Or Immediate?</a:t>
            </a:r>
          </a:p>
        </p:txBody>
      </p:sp>
      <p:sp>
        <p:nvSpPr>
          <p:cNvPr id="33797" name="Rectangle 22"/>
          <p:cNvSpPr>
            <a:spLocks noChangeArrowheads="1"/>
          </p:cNvSpPr>
          <p:nvPr/>
        </p:nvSpPr>
        <p:spPr bwMode="auto">
          <a:xfrm>
            <a:off x="59690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798" name="Rectangle 23"/>
          <p:cNvSpPr>
            <a:spLocks noChangeArrowheads="1"/>
          </p:cNvSpPr>
          <p:nvPr/>
        </p:nvSpPr>
        <p:spPr bwMode="auto">
          <a:xfrm>
            <a:off x="53594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OR</a:t>
            </a:r>
            <a:endParaRPr lang="en-US" sz="2000" u="sng">
              <a:latin typeface="Times" charset="0"/>
            </a:endParaRPr>
          </a:p>
        </p:txBody>
      </p:sp>
      <p:sp>
        <p:nvSpPr>
          <p:cNvPr id="33799" name="Rectangle 24"/>
          <p:cNvSpPr>
            <a:spLocks noChangeArrowheads="1"/>
          </p:cNvSpPr>
          <p:nvPr/>
        </p:nvSpPr>
        <p:spPr bwMode="auto">
          <a:xfrm>
            <a:off x="20828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3800" name="Rectangle 25"/>
          <p:cNvSpPr>
            <a:spLocks noChangeArrowheads="1"/>
          </p:cNvSpPr>
          <p:nvPr/>
        </p:nvSpPr>
        <p:spPr bwMode="auto">
          <a:xfrm>
            <a:off x="15382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3801" name="Rectangle 26"/>
          <p:cNvSpPr>
            <a:spLocks noChangeArrowheads="1"/>
          </p:cNvSpPr>
          <p:nvPr/>
        </p:nvSpPr>
        <p:spPr bwMode="auto">
          <a:xfrm>
            <a:off x="14732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RegWr=1</a:t>
            </a:r>
          </a:p>
        </p:txBody>
      </p:sp>
      <p:sp>
        <p:nvSpPr>
          <p:cNvPr id="33802" name="Line 27"/>
          <p:cNvSpPr>
            <a:spLocks noChangeShapeType="1"/>
          </p:cNvSpPr>
          <p:nvPr/>
        </p:nvSpPr>
        <p:spPr bwMode="auto">
          <a:xfrm flipH="1">
            <a:off x="18478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03" name="Rectangle 28"/>
          <p:cNvSpPr>
            <a:spLocks noChangeArrowheads="1"/>
          </p:cNvSpPr>
          <p:nvPr/>
        </p:nvSpPr>
        <p:spPr bwMode="auto">
          <a:xfrm>
            <a:off x="17002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04" name="Line 29"/>
          <p:cNvSpPr>
            <a:spLocks noChangeShapeType="1"/>
          </p:cNvSpPr>
          <p:nvPr/>
        </p:nvSpPr>
        <p:spPr bwMode="auto">
          <a:xfrm flipH="1">
            <a:off x="46736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05" name="Rectangle 30"/>
          <p:cNvSpPr>
            <a:spLocks noChangeArrowheads="1"/>
          </p:cNvSpPr>
          <p:nvPr/>
        </p:nvSpPr>
        <p:spPr bwMode="auto">
          <a:xfrm>
            <a:off x="45212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06" name="Rectangle 31"/>
          <p:cNvSpPr>
            <a:spLocks noChangeArrowheads="1"/>
          </p:cNvSpPr>
          <p:nvPr/>
        </p:nvSpPr>
        <p:spPr bwMode="auto">
          <a:xfrm>
            <a:off x="37274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3807" name="Line 32"/>
          <p:cNvSpPr>
            <a:spLocks noChangeShapeType="1"/>
          </p:cNvSpPr>
          <p:nvPr/>
        </p:nvSpPr>
        <p:spPr bwMode="auto">
          <a:xfrm flipV="1">
            <a:off x="39878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08" name="Rectangle 33"/>
          <p:cNvSpPr>
            <a:spLocks noChangeArrowheads="1"/>
          </p:cNvSpPr>
          <p:nvPr/>
        </p:nvSpPr>
        <p:spPr bwMode="auto">
          <a:xfrm>
            <a:off x="38322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09" name="Rectangle 34"/>
          <p:cNvSpPr>
            <a:spLocks noChangeArrowheads="1"/>
          </p:cNvSpPr>
          <p:nvPr/>
        </p:nvSpPr>
        <p:spPr bwMode="auto">
          <a:xfrm>
            <a:off x="37592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3810" name="Line 35"/>
          <p:cNvSpPr>
            <a:spLocks noChangeShapeType="1"/>
          </p:cNvSpPr>
          <p:nvPr/>
        </p:nvSpPr>
        <p:spPr bwMode="auto">
          <a:xfrm flipV="1">
            <a:off x="33782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11" name="Line 36"/>
          <p:cNvSpPr>
            <a:spLocks noChangeShapeType="1"/>
          </p:cNvSpPr>
          <p:nvPr/>
        </p:nvSpPr>
        <p:spPr bwMode="auto">
          <a:xfrm flipV="1">
            <a:off x="26289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12" name="Rectangle 37"/>
          <p:cNvSpPr>
            <a:spLocks noChangeArrowheads="1"/>
          </p:cNvSpPr>
          <p:nvPr/>
        </p:nvSpPr>
        <p:spPr bwMode="auto">
          <a:xfrm>
            <a:off x="24860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3813" name="Line 38"/>
          <p:cNvSpPr>
            <a:spLocks noChangeShapeType="1"/>
          </p:cNvSpPr>
          <p:nvPr/>
        </p:nvSpPr>
        <p:spPr bwMode="auto">
          <a:xfrm flipV="1">
            <a:off x="30099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14" name="Rectangle 39"/>
          <p:cNvSpPr>
            <a:spLocks noChangeArrowheads="1"/>
          </p:cNvSpPr>
          <p:nvPr/>
        </p:nvSpPr>
        <p:spPr bwMode="auto">
          <a:xfrm>
            <a:off x="28448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3815" name="Rectangle 40"/>
          <p:cNvSpPr>
            <a:spLocks noChangeArrowheads="1"/>
          </p:cNvSpPr>
          <p:nvPr/>
        </p:nvSpPr>
        <p:spPr bwMode="auto">
          <a:xfrm>
            <a:off x="24241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3816" name="Rectangle 41"/>
          <p:cNvSpPr>
            <a:spLocks noChangeArrowheads="1"/>
          </p:cNvSpPr>
          <p:nvPr/>
        </p:nvSpPr>
        <p:spPr bwMode="auto">
          <a:xfrm>
            <a:off x="28813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3817" name="Rectangle 42"/>
          <p:cNvSpPr>
            <a:spLocks noChangeArrowheads="1"/>
          </p:cNvSpPr>
          <p:nvPr/>
        </p:nvSpPr>
        <p:spPr bwMode="auto">
          <a:xfrm>
            <a:off x="32623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3818" name="Rectangle 43"/>
          <p:cNvSpPr>
            <a:spLocks noChangeArrowheads="1"/>
          </p:cNvSpPr>
          <p:nvPr/>
        </p:nvSpPr>
        <p:spPr bwMode="auto">
          <a:xfrm>
            <a:off x="24241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3819" name="Rectangle 44"/>
          <p:cNvSpPr>
            <a:spLocks noChangeArrowheads="1"/>
          </p:cNvSpPr>
          <p:nvPr/>
        </p:nvSpPr>
        <p:spPr bwMode="auto">
          <a:xfrm>
            <a:off x="28448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3820" name="Rectangle 45"/>
          <p:cNvSpPr>
            <a:spLocks noChangeArrowheads="1"/>
          </p:cNvSpPr>
          <p:nvPr/>
        </p:nvSpPr>
        <p:spPr bwMode="auto">
          <a:xfrm>
            <a:off x="26765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3821" name="Rectangle 46"/>
          <p:cNvSpPr>
            <a:spLocks noChangeArrowheads="1"/>
          </p:cNvSpPr>
          <p:nvPr/>
        </p:nvSpPr>
        <p:spPr bwMode="auto">
          <a:xfrm>
            <a:off x="32258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3822" name="Rectangle 47"/>
          <p:cNvSpPr>
            <a:spLocks noChangeArrowheads="1"/>
          </p:cNvSpPr>
          <p:nvPr/>
        </p:nvSpPr>
        <p:spPr bwMode="auto">
          <a:xfrm>
            <a:off x="22447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3823" name="Rectangle 48"/>
          <p:cNvSpPr>
            <a:spLocks noChangeArrowheads="1"/>
          </p:cNvSpPr>
          <p:nvPr/>
        </p:nvSpPr>
        <p:spPr bwMode="auto">
          <a:xfrm>
            <a:off x="15208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RegDst=0</a:t>
            </a:r>
          </a:p>
        </p:txBody>
      </p:sp>
      <p:grpSp>
        <p:nvGrpSpPr>
          <p:cNvPr id="33824" name="Group 49"/>
          <p:cNvGrpSpPr>
            <a:grpSpLocks/>
          </p:cNvGrpSpPr>
          <p:nvPr/>
        </p:nvGrpSpPr>
        <p:grpSpPr bwMode="auto">
          <a:xfrm>
            <a:off x="3556000" y="5046663"/>
            <a:ext cx="376238" cy="1082675"/>
            <a:chOff x="2848" y="3083"/>
            <a:chExt cx="237" cy="682"/>
          </a:xfrm>
        </p:grpSpPr>
        <p:sp>
          <p:nvSpPr>
            <p:cNvPr id="33932"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933"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3825" name="Rectangle 52"/>
          <p:cNvSpPr>
            <a:spLocks noChangeArrowheads="1"/>
          </p:cNvSpPr>
          <p:nvPr/>
        </p:nvSpPr>
        <p:spPr bwMode="auto">
          <a:xfrm>
            <a:off x="40640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26" name="Line 53"/>
          <p:cNvSpPr>
            <a:spLocks noChangeShapeType="1"/>
          </p:cNvSpPr>
          <p:nvPr/>
        </p:nvSpPr>
        <p:spPr bwMode="auto">
          <a:xfrm flipH="1">
            <a:off x="42164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27" name="Line 54"/>
          <p:cNvSpPr>
            <a:spLocks noChangeShapeType="1"/>
          </p:cNvSpPr>
          <p:nvPr/>
        </p:nvSpPr>
        <p:spPr bwMode="auto">
          <a:xfrm flipH="1">
            <a:off x="31369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28" name="Rectangle 55"/>
          <p:cNvSpPr>
            <a:spLocks noChangeArrowheads="1"/>
          </p:cNvSpPr>
          <p:nvPr/>
        </p:nvSpPr>
        <p:spPr bwMode="auto">
          <a:xfrm>
            <a:off x="29210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3829" name="Rectangle 56"/>
          <p:cNvSpPr>
            <a:spLocks noChangeArrowheads="1"/>
          </p:cNvSpPr>
          <p:nvPr/>
        </p:nvSpPr>
        <p:spPr bwMode="auto">
          <a:xfrm>
            <a:off x="20066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3830" name="Rectangle 57"/>
          <p:cNvSpPr>
            <a:spLocks noChangeArrowheads="1"/>
          </p:cNvSpPr>
          <p:nvPr/>
        </p:nvSpPr>
        <p:spPr bwMode="auto">
          <a:xfrm>
            <a:off x="41402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ALUSrc=1</a:t>
            </a:r>
          </a:p>
        </p:txBody>
      </p:sp>
      <p:sp>
        <p:nvSpPr>
          <p:cNvPr id="33831" name="Rectangle 58"/>
          <p:cNvSpPr>
            <a:spLocks noChangeArrowheads="1"/>
          </p:cNvSpPr>
          <p:nvPr/>
        </p:nvSpPr>
        <p:spPr bwMode="auto">
          <a:xfrm>
            <a:off x="2311400" y="6019800"/>
            <a:ext cx="14239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ExtOp=zero</a:t>
            </a:r>
          </a:p>
        </p:txBody>
      </p:sp>
      <p:sp>
        <p:nvSpPr>
          <p:cNvPr id="33832" name="Line 59"/>
          <p:cNvSpPr>
            <a:spLocks noChangeShapeType="1"/>
          </p:cNvSpPr>
          <p:nvPr/>
        </p:nvSpPr>
        <p:spPr bwMode="auto">
          <a:xfrm flipV="1">
            <a:off x="76454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3833" name="Rectangle 60"/>
          <p:cNvSpPr>
            <a:spLocks noChangeArrowheads="1"/>
          </p:cNvSpPr>
          <p:nvPr/>
        </p:nvSpPr>
        <p:spPr bwMode="auto">
          <a:xfrm>
            <a:off x="65024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MemtoReg=0</a:t>
            </a:r>
          </a:p>
        </p:txBody>
      </p:sp>
      <p:sp>
        <p:nvSpPr>
          <p:cNvPr id="33834" name="Rectangle 61"/>
          <p:cNvSpPr>
            <a:spLocks noChangeArrowheads="1"/>
          </p:cNvSpPr>
          <p:nvPr/>
        </p:nvSpPr>
        <p:spPr bwMode="auto">
          <a:xfrm>
            <a:off x="53260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3835" name="Rectangle 62"/>
          <p:cNvSpPr>
            <a:spLocks noChangeArrowheads="1"/>
          </p:cNvSpPr>
          <p:nvPr/>
        </p:nvSpPr>
        <p:spPr bwMode="auto">
          <a:xfrm>
            <a:off x="50546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3836" name="Line 63"/>
          <p:cNvSpPr>
            <a:spLocks noChangeShapeType="1"/>
          </p:cNvSpPr>
          <p:nvPr/>
        </p:nvSpPr>
        <p:spPr bwMode="auto">
          <a:xfrm flipH="1">
            <a:off x="51879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37" name="Rectangle 64"/>
          <p:cNvSpPr>
            <a:spLocks noChangeArrowheads="1"/>
          </p:cNvSpPr>
          <p:nvPr/>
        </p:nvSpPr>
        <p:spPr bwMode="auto">
          <a:xfrm>
            <a:off x="52181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38" name="Line 65"/>
          <p:cNvSpPr>
            <a:spLocks noChangeShapeType="1"/>
          </p:cNvSpPr>
          <p:nvPr/>
        </p:nvSpPr>
        <p:spPr bwMode="auto">
          <a:xfrm flipV="1">
            <a:off x="63373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3839" name="Rectangle 66"/>
          <p:cNvSpPr>
            <a:spLocks noChangeArrowheads="1"/>
          </p:cNvSpPr>
          <p:nvPr/>
        </p:nvSpPr>
        <p:spPr bwMode="auto">
          <a:xfrm>
            <a:off x="60452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33840" name="Rectangle 67"/>
          <p:cNvSpPr>
            <a:spLocks noChangeArrowheads="1"/>
          </p:cNvSpPr>
          <p:nvPr/>
        </p:nvSpPr>
        <p:spPr bwMode="auto">
          <a:xfrm>
            <a:off x="45974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3841" name="Group 68"/>
          <p:cNvGrpSpPr>
            <a:grpSpLocks/>
          </p:cNvGrpSpPr>
          <p:nvPr/>
        </p:nvGrpSpPr>
        <p:grpSpPr bwMode="auto">
          <a:xfrm>
            <a:off x="2235200" y="2867025"/>
            <a:ext cx="838200" cy="333375"/>
            <a:chOff x="2640" y="1422"/>
            <a:chExt cx="528" cy="210"/>
          </a:xfrm>
        </p:grpSpPr>
        <p:sp>
          <p:nvSpPr>
            <p:cNvPr id="33929"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30"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3931"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3842" name="Rectangle 72"/>
          <p:cNvSpPr>
            <a:spLocks noChangeArrowheads="1"/>
          </p:cNvSpPr>
          <p:nvPr/>
        </p:nvSpPr>
        <p:spPr bwMode="auto">
          <a:xfrm>
            <a:off x="22352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3843" name="Group 73"/>
          <p:cNvGrpSpPr>
            <a:grpSpLocks/>
          </p:cNvGrpSpPr>
          <p:nvPr/>
        </p:nvGrpSpPr>
        <p:grpSpPr bwMode="auto">
          <a:xfrm>
            <a:off x="4543425" y="4419600"/>
            <a:ext cx="358775" cy="1219200"/>
            <a:chOff x="3518" y="2640"/>
            <a:chExt cx="226" cy="768"/>
          </a:xfrm>
        </p:grpSpPr>
        <p:sp>
          <p:nvSpPr>
            <p:cNvPr id="33926"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27"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3928"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3844" name="Group 77"/>
          <p:cNvGrpSpPr>
            <a:grpSpLocks/>
          </p:cNvGrpSpPr>
          <p:nvPr/>
        </p:nvGrpSpPr>
        <p:grpSpPr bwMode="auto">
          <a:xfrm>
            <a:off x="5407025" y="3810000"/>
            <a:ext cx="485775" cy="1143000"/>
            <a:chOff x="4009" y="2304"/>
            <a:chExt cx="306" cy="720"/>
          </a:xfrm>
        </p:grpSpPr>
        <p:sp>
          <p:nvSpPr>
            <p:cNvPr id="33923"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3924"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3925"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3845" name="Group 81"/>
          <p:cNvGrpSpPr>
            <a:grpSpLocks/>
          </p:cNvGrpSpPr>
          <p:nvPr/>
        </p:nvGrpSpPr>
        <p:grpSpPr bwMode="auto">
          <a:xfrm>
            <a:off x="7439025" y="4191000"/>
            <a:ext cx="358775" cy="1600200"/>
            <a:chOff x="5294" y="2544"/>
            <a:chExt cx="226" cy="1008"/>
          </a:xfrm>
        </p:grpSpPr>
        <p:sp>
          <p:nvSpPr>
            <p:cNvPr id="33920"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21"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3922"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3846" name="Group 85"/>
          <p:cNvGrpSpPr>
            <a:grpSpLocks/>
          </p:cNvGrpSpPr>
          <p:nvPr/>
        </p:nvGrpSpPr>
        <p:grpSpPr bwMode="auto">
          <a:xfrm>
            <a:off x="6016625" y="5000625"/>
            <a:ext cx="1146175" cy="1181100"/>
            <a:chOff x="4398" y="3054"/>
            <a:chExt cx="722" cy="744"/>
          </a:xfrm>
        </p:grpSpPr>
        <p:sp>
          <p:nvSpPr>
            <p:cNvPr id="33914"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915"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3916"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3917"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3918"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919"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3847" name="Line 92"/>
          <p:cNvSpPr>
            <a:spLocks noChangeShapeType="1"/>
          </p:cNvSpPr>
          <p:nvPr/>
        </p:nvSpPr>
        <p:spPr bwMode="auto">
          <a:xfrm>
            <a:off x="24638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48" name="Line 93"/>
          <p:cNvSpPr>
            <a:spLocks noChangeShapeType="1"/>
          </p:cNvSpPr>
          <p:nvPr/>
        </p:nvSpPr>
        <p:spPr bwMode="auto">
          <a:xfrm>
            <a:off x="28448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49" name="Freeform 94"/>
          <p:cNvSpPr>
            <a:spLocks/>
          </p:cNvSpPr>
          <p:nvPr/>
        </p:nvSpPr>
        <p:spPr bwMode="auto">
          <a:xfrm>
            <a:off x="19304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0" name="Line 95"/>
          <p:cNvSpPr>
            <a:spLocks noChangeShapeType="1"/>
          </p:cNvSpPr>
          <p:nvPr/>
        </p:nvSpPr>
        <p:spPr bwMode="auto">
          <a:xfrm>
            <a:off x="23876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1" name="Line 96"/>
          <p:cNvSpPr>
            <a:spLocks noChangeShapeType="1"/>
          </p:cNvSpPr>
          <p:nvPr/>
        </p:nvSpPr>
        <p:spPr bwMode="auto">
          <a:xfrm>
            <a:off x="26924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2" name="Line 97"/>
          <p:cNvSpPr>
            <a:spLocks noChangeShapeType="1"/>
          </p:cNvSpPr>
          <p:nvPr/>
        </p:nvSpPr>
        <p:spPr bwMode="auto">
          <a:xfrm>
            <a:off x="30734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3" name="Line 98"/>
          <p:cNvSpPr>
            <a:spLocks noChangeShapeType="1"/>
          </p:cNvSpPr>
          <p:nvPr/>
        </p:nvSpPr>
        <p:spPr bwMode="auto">
          <a:xfrm>
            <a:off x="34544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4" name="Rectangle 99"/>
          <p:cNvSpPr>
            <a:spLocks noChangeArrowheads="1"/>
          </p:cNvSpPr>
          <p:nvPr/>
        </p:nvSpPr>
        <p:spPr bwMode="auto">
          <a:xfrm>
            <a:off x="32480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3855" name="Line 100"/>
          <p:cNvSpPr>
            <a:spLocks noChangeShapeType="1"/>
          </p:cNvSpPr>
          <p:nvPr/>
        </p:nvSpPr>
        <p:spPr bwMode="auto">
          <a:xfrm>
            <a:off x="36830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6" name="Line 101"/>
          <p:cNvSpPr>
            <a:spLocks noChangeShapeType="1"/>
          </p:cNvSpPr>
          <p:nvPr/>
        </p:nvSpPr>
        <p:spPr bwMode="auto">
          <a:xfrm>
            <a:off x="57404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7" name="Line 102"/>
          <p:cNvSpPr>
            <a:spLocks noChangeShapeType="1"/>
          </p:cNvSpPr>
          <p:nvPr/>
        </p:nvSpPr>
        <p:spPr bwMode="auto">
          <a:xfrm>
            <a:off x="36830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8" name="Line 103"/>
          <p:cNvSpPr>
            <a:spLocks noChangeShapeType="1"/>
          </p:cNvSpPr>
          <p:nvPr/>
        </p:nvSpPr>
        <p:spPr bwMode="auto">
          <a:xfrm>
            <a:off x="49022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9" name="Freeform 104"/>
          <p:cNvSpPr>
            <a:spLocks/>
          </p:cNvSpPr>
          <p:nvPr/>
        </p:nvSpPr>
        <p:spPr bwMode="auto">
          <a:xfrm>
            <a:off x="42164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0" name="Line 105"/>
          <p:cNvSpPr>
            <a:spLocks noChangeShapeType="1"/>
          </p:cNvSpPr>
          <p:nvPr/>
        </p:nvSpPr>
        <p:spPr bwMode="auto">
          <a:xfrm>
            <a:off x="39116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1" name="Line 106"/>
          <p:cNvSpPr>
            <a:spLocks noChangeShapeType="1"/>
          </p:cNvSpPr>
          <p:nvPr/>
        </p:nvSpPr>
        <p:spPr bwMode="auto">
          <a:xfrm>
            <a:off x="28448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2" name="Line 107"/>
          <p:cNvSpPr>
            <a:spLocks noChangeShapeType="1"/>
          </p:cNvSpPr>
          <p:nvPr/>
        </p:nvSpPr>
        <p:spPr bwMode="auto">
          <a:xfrm flipH="1">
            <a:off x="24638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3" name="Line 108"/>
          <p:cNvSpPr>
            <a:spLocks noChangeShapeType="1"/>
          </p:cNvSpPr>
          <p:nvPr/>
        </p:nvSpPr>
        <p:spPr bwMode="auto">
          <a:xfrm>
            <a:off x="25400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4" name="Line 109"/>
          <p:cNvSpPr>
            <a:spLocks noChangeShapeType="1"/>
          </p:cNvSpPr>
          <p:nvPr/>
        </p:nvSpPr>
        <p:spPr bwMode="auto">
          <a:xfrm>
            <a:off x="25400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5" name="Line 110"/>
          <p:cNvSpPr>
            <a:spLocks noChangeShapeType="1"/>
          </p:cNvSpPr>
          <p:nvPr/>
        </p:nvSpPr>
        <p:spPr bwMode="auto">
          <a:xfrm flipV="1">
            <a:off x="37592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6" name="Line 111"/>
          <p:cNvSpPr>
            <a:spLocks noChangeShapeType="1"/>
          </p:cNvSpPr>
          <p:nvPr/>
        </p:nvSpPr>
        <p:spPr bwMode="auto">
          <a:xfrm flipV="1">
            <a:off x="47498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7" name="Line 112"/>
          <p:cNvSpPr>
            <a:spLocks noChangeShapeType="1"/>
          </p:cNvSpPr>
          <p:nvPr/>
        </p:nvSpPr>
        <p:spPr bwMode="auto">
          <a:xfrm flipH="1">
            <a:off x="58166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8" name="Line 113"/>
          <p:cNvSpPr>
            <a:spLocks noChangeShapeType="1"/>
          </p:cNvSpPr>
          <p:nvPr/>
        </p:nvSpPr>
        <p:spPr bwMode="auto">
          <a:xfrm>
            <a:off x="58928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9" name="Line 114"/>
          <p:cNvSpPr>
            <a:spLocks noChangeShapeType="1"/>
          </p:cNvSpPr>
          <p:nvPr/>
        </p:nvSpPr>
        <p:spPr bwMode="auto">
          <a:xfrm>
            <a:off x="68834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70" name="Line 115"/>
          <p:cNvSpPr>
            <a:spLocks noChangeShapeType="1"/>
          </p:cNvSpPr>
          <p:nvPr/>
        </p:nvSpPr>
        <p:spPr bwMode="auto">
          <a:xfrm flipH="1">
            <a:off x="61214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71" name="Freeform 116"/>
          <p:cNvSpPr>
            <a:spLocks/>
          </p:cNvSpPr>
          <p:nvPr/>
        </p:nvSpPr>
        <p:spPr bwMode="auto">
          <a:xfrm>
            <a:off x="17018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72" name="Line 117"/>
          <p:cNvSpPr>
            <a:spLocks noChangeShapeType="1"/>
          </p:cNvSpPr>
          <p:nvPr/>
        </p:nvSpPr>
        <p:spPr bwMode="auto">
          <a:xfrm>
            <a:off x="71882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73" name="Line 118"/>
          <p:cNvSpPr>
            <a:spLocks noChangeShapeType="1"/>
          </p:cNvSpPr>
          <p:nvPr/>
        </p:nvSpPr>
        <p:spPr bwMode="auto">
          <a:xfrm>
            <a:off x="50228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3874" name="Rectangle 119"/>
          <p:cNvSpPr>
            <a:spLocks noChangeArrowheads="1"/>
          </p:cNvSpPr>
          <p:nvPr/>
        </p:nvSpPr>
        <p:spPr bwMode="auto">
          <a:xfrm>
            <a:off x="52832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3875" name="Line 120"/>
          <p:cNvSpPr>
            <a:spLocks noChangeShapeType="1"/>
          </p:cNvSpPr>
          <p:nvPr/>
        </p:nvSpPr>
        <p:spPr bwMode="auto">
          <a:xfrm>
            <a:off x="53594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76" name="Rectangle 121"/>
          <p:cNvSpPr>
            <a:spLocks noChangeArrowheads="1"/>
          </p:cNvSpPr>
          <p:nvPr/>
        </p:nvSpPr>
        <p:spPr bwMode="auto">
          <a:xfrm rot="5400000">
            <a:off x="49950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3877" name="Rectangle 122"/>
          <p:cNvSpPr>
            <a:spLocks noChangeArrowheads="1"/>
          </p:cNvSpPr>
          <p:nvPr/>
        </p:nvSpPr>
        <p:spPr bwMode="auto">
          <a:xfrm rot="5400000">
            <a:off x="5528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3878" name="Rectangle 123"/>
          <p:cNvSpPr>
            <a:spLocks noChangeArrowheads="1"/>
          </p:cNvSpPr>
          <p:nvPr/>
        </p:nvSpPr>
        <p:spPr bwMode="auto">
          <a:xfrm rot="5400000">
            <a:off x="6061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3879" name="Rectangle 124"/>
          <p:cNvSpPr>
            <a:spLocks noChangeArrowheads="1"/>
          </p:cNvSpPr>
          <p:nvPr/>
        </p:nvSpPr>
        <p:spPr bwMode="auto">
          <a:xfrm rot="5400000">
            <a:off x="66079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3880" name="Line 125"/>
          <p:cNvSpPr>
            <a:spLocks noChangeShapeType="1"/>
          </p:cNvSpPr>
          <p:nvPr/>
        </p:nvSpPr>
        <p:spPr bwMode="auto">
          <a:xfrm>
            <a:off x="5892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81" name="Line 126"/>
          <p:cNvSpPr>
            <a:spLocks noChangeShapeType="1"/>
          </p:cNvSpPr>
          <p:nvPr/>
        </p:nvSpPr>
        <p:spPr bwMode="auto">
          <a:xfrm>
            <a:off x="6426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82" name="Line 127"/>
          <p:cNvSpPr>
            <a:spLocks noChangeShapeType="1"/>
          </p:cNvSpPr>
          <p:nvPr/>
        </p:nvSpPr>
        <p:spPr bwMode="auto">
          <a:xfrm>
            <a:off x="6959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83" name="Rectangle 128"/>
          <p:cNvSpPr>
            <a:spLocks noChangeArrowheads="1"/>
          </p:cNvSpPr>
          <p:nvPr/>
        </p:nvSpPr>
        <p:spPr bwMode="auto">
          <a:xfrm>
            <a:off x="67167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3884" name="Rectangle 129"/>
          <p:cNvSpPr>
            <a:spLocks noChangeArrowheads="1"/>
          </p:cNvSpPr>
          <p:nvPr/>
        </p:nvSpPr>
        <p:spPr bwMode="auto">
          <a:xfrm>
            <a:off x="61833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3885" name="Rectangle 130"/>
          <p:cNvSpPr>
            <a:spLocks noChangeArrowheads="1"/>
          </p:cNvSpPr>
          <p:nvPr/>
        </p:nvSpPr>
        <p:spPr bwMode="auto">
          <a:xfrm>
            <a:off x="57261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3886" name="Rectangle 131"/>
          <p:cNvSpPr>
            <a:spLocks noChangeArrowheads="1"/>
          </p:cNvSpPr>
          <p:nvPr/>
        </p:nvSpPr>
        <p:spPr bwMode="auto">
          <a:xfrm>
            <a:off x="51927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3887" name="Rectangle 132"/>
          <p:cNvSpPr>
            <a:spLocks noChangeArrowheads="1"/>
          </p:cNvSpPr>
          <p:nvPr/>
        </p:nvSpPr>
        <p:spPr bwMode="auto">
          <a:xfrm>
            <a:off x="33797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3888" name="Rectangle 133"/>
          <p:cNvSpPr>
            <a:spLocks noChangeArrowheads="1"/>
          </p:cNvSpPr>
          <p:nvPr/>
        </p:nvSpPr>
        <p:spPr bwMode="auto">
          <a:xfrm>
            <a:off x="33797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3889" name="Rectangle 134"/>
          <p:cNvSpPr>
            <a:spLocks noChangeArrowheads="1"/>
          </p:cNvSpPr>
          <p:nvPr/>
        </p:nvSpPr>
        <p:spPr bwMode="auto">
          <a:xfrm>
            <a:off x="20891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33890" name="Rectangle 135"/>
          <p:cNvSpPr>
            <a:spLocks noChangeArrowheads="1"/>
          </p:cNvSpPr>
          <p:nvPr/>
        </p:nvSpPr>
        <p:spPr bwMode="auto">
          <a:xfrm>
            <a:off x="39274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891" name="Rectangle 136"/>
          <p:cNvSpPr>
            <a:spLocks noChangeArrowheads="1"/>
          </p:cNvSpPr>
          <p:nvPr/>
        </p:nvSpPr>
        <p:spPr bwMode="auto">
          <a:xfrm>
            <a:off x="41036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3892" name="Line 137"/>
          <p:cNvSpPr>
            <a:spLocks noChangeShapeType="1"/>
          </p:cNvSpPr>
          <p:nvPr/>
        </p:nvSpPr>
        <p:spPr bwMode="auto">
          <a:xfrm>
            <a:off x="35306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93" name="Line 138"/>
          <p:cNvSpPr>
            <a:spLocks noChangeShapeType="1"/>
          </p:cNvSpPr>
          <p:nvPr/>
        </p:nvSpPr>
        <p:spPr bwMode="auto">
          <a:xfrm>
            <a:off x="35306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94" name="Rectangle 139"/>
          <p:cNvSpPr>
            <a:spLocks noChangeArrowheads="1"/>
          </p:cNvSpPr>
          <p:nvPr/>
        </p:nvSpPr>
        <p:spPr bwMode="auto">
          <a:xfrm>
            <a:off x="31924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3895" name="Line 140"/>
          <p:cNvSpPr>
            <a:spLocks noChangeShapeType="1"/>
          </p:cNvSpPr>
          <p:nvPr/>
        </p:nvSpPr>
        <p:spPr bwMode="auto">
          <a:xfrm flipH="1">
            <a:off x="36830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96" name="Line 141"/>
          <p:cNvSpPr>
            <a:spLocks noChangeShapeType="1"/>
          </p:cNvSpPr>
          <p:nvPr/>
        </p:nvSpPr>
        <p:spPr bwMode="auto">
          <a:xfrm>
            <a:off x="39116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97" name="Line 142"/>
          <p:cNvSpPr>
            <a:spLocks noChangeShapeType="1"/>
          </p:cNvSpPr>
          <p:nvPr/>
        </p:nvSpPr>
        <p:spPr bwMode="auto">
          <a:xfrm flipH="1">
            <a:off x="39116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98" name="Freeform 143"/>
          <p:cNvSpPr>
            <a:spLocks/>
          </p:cNvSpPr>
          <p:nvPr/>
        </p:nvSpPr>
        <p:spPr bwMode="auto">
          <a:xfrm>
            <a:off x="45212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99" name="Oval 144"/>
          <p:cNvSpPr>
            <a:spLocks noChangeArrowheads="1"/>
          </p:cNvSpPr>
          <p:nvPr/>
        </p:nvSpPr>
        <p:spPr bwMode="auto">
          <a:xfrm>
            <a:off x="1295400" y="1981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0" name="Oval 145"/>
          <p:cNvSpPr>
            <a:spLocks noChangeArrowheads="1"/>
          </p:cNvSpPr>
          <p:nvPr/>
        </p:nvSpPr>
        <p:spPr bwMode="auto">
          <a:xfrm>
            <a:off x="21590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1" name="Oval 146"/>
          <p:cNvSpPr>
            <a:spLocks noChangeArrowheads="1"/>
          </p:cNvSpPr>
          <p:nvPr/>
        </p:nvSpPr>
        <p:spPr bwMode="auto">
          <a:xfrm>
            <a:off x="3987800" y="5791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2" name="Oval 147"/>
          <p:cNvSpPr>
            <a:spLocks noChangeArrowheads="1"/>
          </p:cNvSpPr>
          <p:nvPr/>
        </p:nvSpPr>
        <p:spPr bwMode="auto">
          <a:xfrm>
            <a:off x="5207000" y="2895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3" name="Line 148"/>
          <p:cNvSpPr>
            <a:spLocks noChangeShapeType="1"/>
          </p:cNvSpPr>
          <p:nvPr/>
        </p:nvSpPr>
        <p:spPr bwMode="auto">
          <a:xfrm>
            <a:off x="2844800" y="2743200"/>
            <a:ext cx="0" cy="1524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4" name="Line 149"/>
          <p:cNvSpPr>
            <a:spLocks noChangeShapeType="1"/>
          </p:cNvSpPr>
          <p:nvPr/>
        </p:nvSpPr>
        <p:spPr bwMode="auto">
          <a:xfrm>
            <a:off x="2692400" y="3200400"/>
            <a:ext cx="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5" name="Line 150"/>
          <p:cNvSpPr>
            <a:spLocks noChangeShapeType="1"/>
          </p:cNvSpPr>
          <p:nvPr/>
        </p:nvSpPr>
        <p:spPr bwMode="auto">
          <a:xfrm>
            <a:off x="30734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6" name="Line 151"/>
          <p:cNvSpPr>
            <a:spLocks noChangeShapeType="1"/>
          </p:cNvSpPr>
          <p:nvPr/>
        </p:nvSpPr>
        <p:spPr bwMode="auto">
          <a:xfrm>
            <a:off x="3683000" y="4114800"/>
            <a:ext cx="1752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7" name="Line 152"/>
          <p:cNvSpPr>
            <a:spLocks noChangeShapeType="1"/>
          </p:cNvSpPr>
          <p:nvPr/>
        </p:nvSpPr>
        <p:spPr bwMode="auto">
          <a:xfrm>
            <a:off x="39116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8" name="Line 153"/>
          <p:cNvSpPr>
            <a:spLocks noChangeShapeType="1"/>
          </p:cNvSpPr>
          <p:nvPr/>
        </p:nvSpPr>
        <p:spPr bwMode="auto">
          <a:xfrm flipV="1">
            <a:off x="4597400" y="4800600"/>
            <a:ext cx="304800" cy="685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9" name="Line 154"/>
          <p:cNvSpPr>
            <a:spLocks noChangeShapeType="1"/>
          </p:cNvSpPr>
          <p:nvPr/>
        </p:nvSpPr>
        <p:spPr bwMode="auto">
          <a:xfrm>
            <a:off x="4902200" y="4800600"/>
            <a:ext cx="5334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10" name="Line 155"/>
          <p:cNvSpPr>
            <a:spLocks noChangeShapeType="1"/>
          </p:cNvSpPr>
          <p:nvPr/>
        </p:nvSpPr>
        <p:spPr bwMode="auto">
          <a:xfrm>
            <a:off x="5892800" y="4419600"/>
            <a:ext cx="16002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11" name="Line 156"/>
          <p:cNvSpPr>
            <a:spLocks noChangeShapeType="1"/>
          </p:cNvSpPr>
          <p:nvPr/>
        </p:nvSpPr>
        <p:spPr bwMode="auto">
          <a:xfrm>
            <a:off x="7493000" y="4419600"/>
            <a:ext cx="30480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12" name="Freeform 157"/>
          <p:cNvSpPr>
            <a:spLocks/>
          </p:cNvSpPr>
          <p:nvPr/>
        </p:nvSpPr>
        <p:spPr bwMode="auto">
          <a:xfrm>
            <a:off x="1701800" y="4267200"/>
            <a:ext cx="6248400" cy="2209800"/>
          </a:xfrm>
          <a:custGeom>
            <a:avLst/>
            <a:gdLst>
              <a:gd name="T0" fmla="*/ 6096000 w 3936"/>
              <a:gd name="T1" fmla="*/ 762000 h 1392"/>
              <a:gd name="T2" fmla="*/ 6248400 w 3936"/>
              <a:gd name="T3" fmla="*/ 762000 h 1392"/>
              <a:gd name="T4" fmla="*/ 6248400 w 3936"/>
              <a:gd name="T5" fmla="*/ 2209800 h 1392"/>
              <a:gd name="T6" fmla="*/ 0 w 3936"/>
              <a:gd name="T7" fmla="*/ 2209800 h 1392"/>
              <a:gd name="T8" fmla="*/ 0 w 3936"/>
              <a:gd name="T9" fmla="*/ 0 h 1392"/>
              <a:gd name="T10" fmla="*/ 457200 w 3936"/>
              <a:gd name="T11" fmla="*/ 0 h 1392"/>
              <a:gd name="T12" fmla="*/ 0 60000 65536"/>
              <a:gd name="T13" fmla="*/ 0 60000 65536"/>
              <a:gd name="T14" fmla="*/ 0 60000 65536"/>
              <a:gd name="T15" fmla="*/ 0 60000 65536"/>
              <a:gd name="T16" fmla="*/ 0 60000 65536"/>
              <a:gd name="T17" fmla="*/ 0 60000 65536"/>
              <a:gd name="T18" fmla="*/ 0 w 3936"/>
              <a:gd name="T19" fmla="*/ 0 h 1392"/>
              <a:gd name="T20" fmla="*/ 3936 w 3936"/>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3936" h="1392">
                <a:moveTo>
                  <a:pt x="3840" y="480"/>
                </a:moveTo>
                <a:lnTo>
                  <a:pt x="3936" y="480"/>
                </a:lnTo>
                <a:lnTo>
                  <a:pt x="3936" y="1392"/>
                </a:lnTo>
                <a:lnTo>
                  <a:pt x="0" y="1392"/>
                </a:lnTo>
                <a:lnTo>
                  <a:pt x="0" y="0"/>
                </a:lnTo>
                <a:lnTo>
                  <a:pt x="288"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33913" name="Line 158"/>
          <p:cNvSpPr>
            <a:spLocks noChangeShapeType="1"/>
          </p:cNvSpPr>
          <p:nvPr/>
        </p:nvSpPr>
        <p:spPr bwMode="auto">
          <a:xfrm>
            <a:off x="28448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00100" y="228600"/>
            <a:ext cx="7939088" cy="474663"/>
          </a:xfrm>
          <a:noFill/>
        </p:spPr>
        <p:txBody>
          <a:bodyPr/>
          <a:lstStyle/>
          <a:p>
            <a:r>
              <a:rPr lang="en-US"/>
              <a:t>The Single Cycle Datapath during Load?</a:t>
            </a:r>
          </a:p>
        </p:txBody>
      </p:sp>
      <p:sp>
        <p:nvSpPr>
          <p:cNvPr id="35843" name="Rectangle 3"/>
          <p:cNvSpPr>
            <a:spLocks noGrp="1" noChangeArrowheads="1"/>
          </p:cNvSpPr>
          <p:nvPr>
            <p:ph type="body" idx="1"/>
          </p:nvPr>
        </p:nvSpPr>
        <p:spPr>
          <a:xfrm>
            <a:off x="419100" y="1295400"/>
            <a:ext cx="8420100" cy="371475"/>
          </a:xfrm>
          <a:noFill/>
        </p:spPr>
        <p:txBody>
          <a:bodyPr/>
          <a:lstStyle/>
          <a:p>
            <a:r>
              <a:rPr lang="en-US" sz="2800"/>
              <a:t>R[rt]  =  Data Memory {R[rs] + SignExt[imm16]}</a:t>
            </a:r>
          </a:p>
        </p:txBody>
      </p:sp>
      <p:grpSp>
        <p:nvGrpSpPr>
          <p:cNvPr id="35844" name="Group 4"/>
          <p:cNvGrpSpPr>
            <a:grpSpLocks/>
          </p:cNvGrpSpPr>
          <p:nvPr/>
        </p:nvGrpSpPr>
        <p:grpSpPr bwMode="auto">
          <a:xfrm>
            <a:off x="1743075" y="603250"/>
            <a:ext cx="5949950" cy="638175"/>
            <a:chOff x="1098" y="380"/>
            <a:chExt cx="3748" cy="402"/>
          </a:xfrm>
        </p:grpSpPr>
        <p:sp>
          <p:nvSpPr>
            <p:cNvPr id="35967"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5968" name="Group 6"/>
            <p:cNvGrpSpPr>
              <a:grpSpLocks/>
            </p:cNvGrpSpPr>
            <p:nvPr/>
          </p:nvGrpSpPr>
          <p:grpSpPr bwMode="auto">
            <a:xfrm>
              <a:off x="1163" y="572"/>
              <a:ext cx="624" cy="210"/>
              <a:chOff x="1163" y="572"/>
              <a:chExt cx="624" cy="210"/>
            </a:xfrm>
          </p:grpSpPr>
          <p:sp>
            <p:nvSpPr>
              <p:cNvPr id="35982"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83"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5969" name="Group 9"/>
            <p:cNvGrpSpPr>
              <a:grpSpLocks/>
            </p:cNvGrpSpPr>
            <p:nvPr/>
          </p:nvGrpSpPr>
          <p:grpSpPr bwMode="auto">
            <a:xfrm>
              <a:off x="1795" y="572"/>
              <a:ext cx="580" cy="210"/>
              <a:chOff x="1795" y="572"/>
              <a:chExt cx="580" cy="210"/>
            </a:xfrm>
          </p:grpSpPr>
          <p:sp>
            <p:nvSpPr>
              <p:cNvPr id="35980"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81"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5970" name="Group 12"/>
            <p:cNvGrpSpPr>
              <a:grpSpLocks/>
            </p:cNvGrpSpPr>
            <p:nvPr/>
          </p:nvGrpSpPr>
          <p:grpSpPr bwMode="auto">
            <a:xfrm>
              <a:off x="2383" y="572"/>
              <a:ext cx="579" cy="210"/>
              <a:chOff x="2383" y="572"/>
              <a:chExt cx="579" cy="210"/>
            </a:xfrm>
          </p:grpSpPr>
          <p:sp>
            <p:nvSpPr>
              <p:cNvPr id="35978"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79"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5971"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72"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5973"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74"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5975"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5976"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5977"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5845"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46"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35847"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5848"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5849" name="Rectangle 26"/>
          <p:cNvSpPr>
            <a:spLocks noChangeArrowheads="1"/>
          </p:cNvSpPr>
          <p:nvPr/>
        </p:nvSpPr>
        <p:spPr bwMode="auto">
          <a:xfrm>
            <a:off x="1371600"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35850"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1"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52"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3"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54"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5855"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6"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57"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5858"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9"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60"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5861"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62"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5863"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5864"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5865"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5866"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5867"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5868"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5869"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5870"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5871" name="Rectangle 48"/>
          <p:cNvSpPr>
            <a:spLocks noChangeArrowheads="1"/>
          </p:cNvSpPr>
          <p:nvPr/>
        </p:nvSpPr>
        <p:spPr bwMode="auto">
          <a:xfrm>
            <a:off x="1419225"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35872" name="Group 49"/>
          <p:cNvGrpSpPr>
            <a:grpSpLocks/>
          </p:cNvGrpSpPr>
          <p:nvPr/>
        </p:nvGrpSpPr>
        <p:grpSpPr bwMode="auto">
          <a:xfrm>
            <a:off x="3454400" y="5046663"/>
            <a:ext cx="376238" cy="1082675"/>
            <a:chOff x="2848" y="3083"/>
            <a:chExt cx="237" cy="682"/>
          </a:xfrm>
        </p:grpSpPr>
        <p:sp>
          <p:nvSpPr>
            <p:cNvPr id="35965"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5966"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5873"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74"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75"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76"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5877"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5878" name="Rectangle 57"/>
          <p:cNvSpPr>
            <a:spLocks noChangeArrowheads="1"/>
          </p:cNvSpPr>
          <p:nvPr/>
        </p:nvSpPr>
        <p:spPr bwMode="auto">
          <a:xfrm>
            <a:off x="4038600"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35879" name="Rectangle 58"/>
          <p:cNvSpPr>
            <a:spLocks noChangeArrowheads="1"/>
          </p:cNvSpPr>
          <p:nvPr/>
        </p:nvSpPr>
        <p:spPr bwMode="auto">
          <a:xfrm>
            <a:off x="2514600"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35880"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5881" name="Rectangle 60"/>
          <p:cNvSpPr>
            <a:spLocks noChangeArrowheads="1"/>
          </p:cNvSpPr>
          <p:nvPr/>
        </p:nvSpPr>
        <p:spPr bwMode="auto">
          <a:xfrm>
            <a:off x="6400800"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35882"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5883"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5884"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85"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86"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5887" name="Rectangle 66"/>
          <p:cNvSpPr>
            <a:spLocks noChangeArrowheads="1"/>
          </p:cNvSpPr>
          <p:nvPr/>
        </p:nvSpPr>
        <p:spPr bwMode="auto">
          <a:xfrm>
            <a:off x="5943600"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35888"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5889" name="Group 68"/>
          <p:cNvGrpSpPr>
            <a:grpSpLocks/>
          </p:cNvGrpSpPr>
          <p:nvPr/>
        </p:nvGrpSpPr>
        <p:grpSpPr bwMode="auto">
          <a:xfrm>
            <a:off x="2133600" y="2867025"/>
            <a:ext cx="838200" cy="333375"/>
            <a:chOff x="2640" y="1422"/>
            <a:chExt cx="528" cy="210"/>
          </a:xfrm>
        </p:grpSpPr>
        <p:sp>
          <p:nvSpPr>
            <p:cNvPr id="35962"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63"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5964"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5890"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5891" name="Group 73"/>
          <p:cNvGrpSpPr>
            <a:grpSpLocks/>
          </p:cNvGrpSpPr>
          <p:nvPr/>
        </p:nvGrpSpPr>
        <p:grpSpPr bwMode="auto">
          <a:xfrm>
            <a:off x="4441825" y="4419600"/>
            <a:ext cx="358775" cy="1219200"/>
            <a:chOff x="3518" y="2640"/>
            <a:chExt cx="226" cy="768"/>
          </a:xfrm>
        </p:grpSpPr>
        <p:sp>
          <p:nvSpPr>
            <p:cNvPr id="35959"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60"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5961"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5892" name="Group 77"/>
          <p:cNvGrpSpPr>
            <a:grpSpLocks/>
          </p:cNvGrpSpPr>
          <p:nvPr/>
        </p:nvGrpSpPr>
        <p:grpSpPr bwMode="auto">
          <a:xfrm>
            <a:off x="5305425" y="3810000"/>
            <a:ext cx="485775" cy="1143000"/>
            <a:chOff x="4009" y="2304"/>
            <a:chExt cx="306" cy="720"/>
          </a:xfrm>
        </p:grpSpPr>
        <p:sp>
          <p:nvSpPr>
            <p:cNvPr id="35956"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5957"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5958"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5893" name="Group 81"/>
          <p:cNvGrpSpPr>
            <a:grpSpLocks/>
          </p:cNvGrpSpPr>
          <p:nvPr/>
        </p:nvGrpSpPr>
        <p:grpSpPr bwMode="auto">
          <a:xfrm>
            <a:off x="7337425" y="4191000"/>
            <a:ext cx="358775" cy="1600200"/>
            <a:chOff x="5294" y="2544"/>
            <a:chExt cx="226" cy="1008"/>
          </a:xfrm>
        </p:grpSpPr>
        <p:sp>
          <p:nvSpPr>
            <p:cNvPr id="35953"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54"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5955"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5894" name="Group 85"/>
          <p:cNvGrpSpPr>
            <a:grpSpLocks/>
          </p:cNvGrpSpPr>
          <p:nvPr/>
        </p:nvGrpSpPr>
        <p:grpSpPr bwMode="auto">
          <a:xfrm>
            <a:off x="5915025" y="5000625"/>
            <a:ext cx="1146175" cy="1181100"/>
            <a:chOff x="4398" y="3054"/>
            <a:chExt cx="722" cy="744"/>
          </a:xfrm>
        </p:grpSpPr>
        <p:sp>
          <p:nvSpPr>
            <p:cNvPr id="35947"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5948"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5949"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5950"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5951"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52"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5895"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96"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97"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898"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899"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00"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01"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02"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5903"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4"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5"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6"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7"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8"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9"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0"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1"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2"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3"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4"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5"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6"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7"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8"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19"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20"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21"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5922"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5923"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24"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5925"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5926"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5927"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5928"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29"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30"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31"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5932"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5933"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5934"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5935"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5936"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5937" name="Rectangle 134"/>
          <p:cNvSpPr>
            <a:spLocks noChangeArrowheads="1"/>
          </p:cNvSpPr>
          <p:nvPr/>
        </p:nvSpPr>
        <p:spPr bwMode="auto">
          <a:xfrm>
            <a:off x="1987550"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35938"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5939"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5940"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41"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42"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5943"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44"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45"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46"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00100" y="228600"/>
            <a:ext cx="7691438" cy="474663"/>
          </a:xfrm>
          <a:noFill/>
        </p:spPr>
        <p:txBody>
          <a:bodyPr/>
          <a:lstStyle/>
          <a:p>
            <a:r>
              <a:rPr lang="en-US"/>
              <a:t>The Single Cycle Datapath during Load</a:t>
            </a:r>
          </a:p>
        </p:txBody>
      </p:sp>
      <p:sp>
        <p:nvSpPr>
          <p:cNvPr id="37891" name="Rectangle 3"/>
          <p:cNvSpPr>
            <a:spLocks noGrp="1" noChangeArrowheads="1"/>
          </p:cNvSpPr>
          <p:nvPr>
            <p:ph type="body" idx="1"/>
          </p:nvPr>
        </p:nvSpPr>
        <p:spPr>
          <a:xfrm>
            <a:off x="419100" y="1295400"/>
            <a:ext cx="8420100" cy="371475"/>
          </a:xfrm>
          <a:noFill/>
        </p:spPr>
        <p:txBody>
          <a:bodyPr/>
          <a:lstStyle/>
          <a:p>
            <a:r>
              <a:rPr lang="en-US" sz="2800"/>
              <a:t>R[rt]  =  Data Memory {R[rs] + SignExt[imm16]}</a:t>
            </a:r>
          </a:p>
        </p:txBody>
      </p:sp>
      <p:grpSp>
        <p:nvGrpSpPr>
          <p:cNvPr id="37892" name="Group 4"/>
          <p:cNvGrpSpPr>
            <a:grpSpLocks/>
          </p:cNvGrpSpPr>
          <p:nvPr/>
        </p:nvGrpSpPr>
        <p:grpSpPr bwMode="auto">
          <a:xfrm>
            <a:off x="1743075" y="603250"/>
            <a:ext cx="5949950" cy="638175"/>
            <a:chOff x="1098" y="380"/>
            <a:chExt cx="3748" cy="402"/>
          </a:xfrm>
        </p:grpSpPr>
        <p:sp>
          <p:nvSpPr>
            <p:cNvPr id="38028"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8029" name="Group 6"/>
            <p:cNvGrpSpPr>
              <a:grpSpLocks/>
            </p:cNvGrpSpPr>
            <p:nvPr/>
          </p:nvGrpSpPr>
          <p:grpSpPr bwMode="auto">
            <a:xfrm>
              <a:off x="1163" y="572"/>
              <a:ext cx="624" cy="210"/>
              <a:chOff x="1163" y="572"/>
              <a:chExt cx="624" cy="210"/>
            </a:xfrm>
          </p:grpSpPr>
          <p:sp>
            <p:nvSpPr>
              <p:cNvPr id="38043"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44"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8030" name="Group 9"/>
            <p:cNvGrpSpPr>
              <a:grpSpLocks/>
            </p:cNvGrpSpPr>
            <p:nvPr/>
          </p:nvGrpSpPr>
          <p:grpSpPr bwMode="auto">
            <a:xfrm>
              <a:off x="1795" y="572"/>
              <a:ext cx="580" cy="210"/>
              <a:chOff x="1795" y="572"/>
              <a:chExt cx="580" cy="210"/>
            </a:xfrm>
          </p:grpSpPr>
          <p:sp>
            <p:nvSpPr>
              <p:cNvPr id="38041"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42"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8031" name="Group 12"/>
            <p:cNvGrpSpPr>
              <a:grpSpLocks/>
            </p:cNvGrpSpPr>
            <p:nvPr/>
          </p:nvGrpSpPr>
          <p:grpSpPr bwMode="auto">
            <a:xfrm>
              <a:off x="2383" y="572"/>
              <a:ext cx="579" cy="210"/>
              <a:chOff x="2383" y="572"/>
              <a:chExt cx="579" cy="210"/>
            </a:xfrm>
          </p:grpSpPr>
          <p:sp>
            <p:nvSpPr>
              <p:cNvPr id="38039"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40"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8032"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33"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8034"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35"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8036"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8037"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8038"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7893"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894"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ADD</a:t>
            </a:r>
            <a:endParaRPr lang="en-US" sz="2000" u="sng">
              <a:latin typeface="Times" charset="0"/>
            </a:endParaRPr>
          </a:p>
        </p:txBody>
      </p:sp>
      <p:sp>
        <p:nvSpPr>
          <p:cNvPr id="37895"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7896"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7897" name="Rectangle 26"/>
          <p:cNvSpPr>
            <a:spLocks noChangeArrowheads="1"/>
          </p:cNvSpPr>
          <p:nvPr/>
        </p:nvSpPr>
        <p:spPr bwMode="auto">
          <a:xfrm>
            <a:off x="13716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RegWr=1</a:t>
            </a:r>
          </a:p>
        </p:txBody>
      </p:sp>
      <p:sp>
        <p:nvSpPr>
          <p:cNvPr id="37898"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899"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00"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1"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02"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7903"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4"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05"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7906"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7"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8"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7909"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10"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7911"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7912"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7913"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7914"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7915"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7916"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7917"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7918"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7919" name="Rectangle 48"/>
          <p:cNvSpPr>
            <a:spLocks noChangeArrowheads="1"/>
          </p:cNvSpPr>
          <p:nvPr/>
        </p:nvSpPr>
        <p:spPr bwMode="auto">
          <a:xfrm>
            <a:off x="14192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RegDst=0</a:t>
            </a:r>
          </a:p>
        </p:txBody>
      </p:sp>
      <p:grpSp>
        <p:nvGrpSpPr>
          <p:cNvPr id="37920" name="Group 49"/>
          <p:cNvGrpSpPr>
            <a:grpSpLocks/>
          </p:cNvGrpSpPr>
          <p:nvPr/>
        </p:nvGrpSpPr>
        <p:grpSpPr bwMode="auto">
          <a:xfrm>
            <a:off x="3454400" y="5046663"/>
            <a:ext cx="376238" cy="1082675"/>
            <a:chOff x="2848" y="3083"/>
            <a:chExt cx="237" cy="682"/>
          </a:xfrm>
        </p:grpSpPr>
        <p:sp>
          <p:nvSpPr>
            <p:cNvPr id="38026"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8027"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7921"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22"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23"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24"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7925"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7926" name="Rectangle 57"/>
          <p:cNvSpPr>
            <a:spLocks noChangeArrowheads="1"/>
          </p:cNvSpPr>
          <p:nvPr/>
        </p:nvSpPr>
        <p:spPr bwMode="auto">
          <a:xfrm>
            <a:off x="40386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ALUSrc=1</a:t>
            </a:r>
          </a:p>
        </p:txBody>
      </p:sp>
      <p:sp>
        <p:nvSpPr>
          <p:cNvPr id="37927" name="Rectangle 58"/>
          <p:cNvSpPr>
            <a:spLocks noChangeArrowheads="1"/>
          </p:cNvSpPr>
          <p:nvPr/>
        </p:nvSpPr>
        <p:spPr bwMode="auto">
          <a:xfrm>
            <a:off x="2209800" y="6019800"/>
            <a:ext cx="14112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ExtOp=sign</a:t>
            </a:r>
          </a:p>
        </p:txBody>
      </p:sp>
      <p:sp>
        <p:nvSpPr>
          <p:cNvPr id="37928"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7929" name="Rectangle 60"/>
          <p:cNvSpPr>
            <a:spLocks noChangeArrowheads="1"/>
          </p:cNvSpPr>
          <p:nvPr/>
        </p:nvSpPr>
        <p:spPr bwMode="auto">
          <a:xfrm>
            <a:off x="64008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MemtoReg=1</a:t>
            </a:r>
          </a:p>
        </p:txBody>
      </p:sp>
      <p:sp>
        <p:nvSpPr>
          <p:cNvPr id="37930"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7931"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7932"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33"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34"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7935" name="Rectangle 66"/>
          <p:cNvSpPr>
            <a:spLocks noChangeArrowheads="1"/>
          </p:cNvSpPr>
          <p:nvPr/>
        </p:nvSpPr>
        <p:spPr bwMode="auto">
          <a:xfrm>
            <a:off x="59436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37936"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7937" name="Group 68"/>
          <p:cNvGrpSpPr>
            <a:grpSpLocks/>
          </p:cNvGrpSpPr>
          <p:nvPr/>
        </p:nvGrpSpPr>
        <p:grpSpPr bwMode="auto">
          <a:xfrm>
            <a:off x="2133600" y="2867025"/>
            <a:ext cx="838200" cy="333375"/>
            <a:chOff x="2640" y="1422"/>
            <a:chExt cx="528" cy="210"/>
          </a:xfrm>
        </p:grpSpPr>
        <p:sp>
          <p:nvSpPr>
            <p:cNvPr id="38023"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24"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8025"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7938"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7939" name="Group 73"/>
          <p:cNvGrpSpPr>
            <a:grpSpLocks/>
          </p:cNvGrpSpPr>
          <p:nvPr/>
        </p:nvGrpSpPr>
        <p:grpSpPr bwMode="auto">
          <a:xfrm>
            <a:off x="4441825" y="4419600"/>
            <a:ext cx="358775" cy="1219200"/>
            <a:chOff x="3518" y="2640"/>
            <a:chExt cx="226" cy="768"/>
          </a:xfrm>
        </p:grpSpPr>
        <p:sp>
          <p:nvSpPr>
            <p:cNvPr id="38020"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21"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8022"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7940" name="Group 77"/>
          <p:cNvGrpSpPr>
            <a:grpSpLocks/>
          </p:cNvGrpSpPr>
          <p:nvPr/>
        </p:nvGrpSpPr>
        <p:grpSpPr bwMode="auto">
          <a:xfrm>
            <a:off x="5305425" y="3810000"/>
            <a:ext cx="485775" cy="1143000"/>
            <a:chOff x="4009" y="2304"/>
            <a:chExt cx="306" cy="720"/>
          </a:xfrm>
        </p:grpSpPr>
        <p:sp>
          <p:nvSpPr>
            <p:cNvPr id="38017"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8018"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8019"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7941" name="Group 81"/>
          <p:cNvGrpSpPr>
            <a:grpSpLocks/>
          </p:cNvGrpSpPr>
          <p:nvPr/>
        </p:nvGrpSpPr>
        <p:grpSpPr bwMode="auto">
          <a:xfrm>
            <a:off x="7337425" y="4191000"/>
            <a:ext cx="358775" cy="1600200"/>
            <a:chOff x="5294" y="2544"/>
            <a:chExt cx="226" cy="1008"/>
          </a:xfrm>
        </p:grpSpPr>
        <p:sp>
          <p:nvSpPr>
            <p:cNvPr id="38014"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15"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8016"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7942" name="Group 85"/>
          <p:cNvGrpSpPr>
            <a:grpSpLocks/>
          </p:cNvGrpSpPr>
          <p:nvPr/>
        </p:nvGrpSpPr>
        <p:grpSpPr bwMode="auto">
          <a:xfrm>
            <a:off x="5915025" y="5000625"/>
            <a:ext cx="1146175" cy="1181100"/>
            <a:chOff x="4398" y="3054"/>
            <a:chExt cx="722" cy="744"/>
          </a:xfrm>
        </p:grpSpPr>
        <p:sp>
          <p:nvSpPr>
            <p:cNvPr id="38008"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8009"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8010"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8011"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8012"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013"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7943"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44"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45"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46"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47"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48"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49"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50"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7951"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2"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3"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4"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5"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6"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7"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8"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59"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60"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61"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2"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3"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64"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5"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6"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67"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8"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9"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7970"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7971"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2"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7973"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7974"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7975"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7976"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7"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8"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9"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7980"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7981"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7982"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7983"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7984"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7985" name="Rectangle 134"/>
          <p:cNvSpPr>
            <a:spLocks noChangeArrowheads="1"/>
          </p:cNvSpPr>
          <p:nvPr/>
        </p:nvSpPr>
        <p:spPr bwMode="auto">
          <a:xfrm>
            <a:off x="19875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37986"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7987"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7988"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89"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90"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7991"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92"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93"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94"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95" name="Line 144"/>
          <p:cNvSpPr>
            <a:spLocks noChangeShapeType="1"/>
          </p:cNvSpPr>
          <p:nvPr/>
        </p:nvSpPr>
        <p:spPr bwMode="auto">
          <a:xfrm>
            <a:off x="2743200" y="2743200"/>
            <a:ext cx="0" cy="1524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6" name="Line 145"/>
          <p:cNvSpPr>
            <a:spLocks noChangeShapeType="1"/>
          </p:cNvSpPr>
          <p:nvPr/>
        </p:nvSpPr>
        <p:spPr bwMode="auto">
          <a:xfrm>
            <a:off x="2590800" y="3200400"/>
            <a:ext cx="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7" name="Line 146"/>
          <p:cNvSpPr>
            <a:spLocks noChangeShapeType="1"/>
          </p:cNvSpPr>
          <p:nvPr/>
        </p:nvSpPr>
        <p:spPr bwMode="auto">
          <a:xfrm>
            <a:off x="2971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8" name="Line 147"/>
          <p:cNvSpPr>
            <a:spLocks noChangeShapeType="1"/>
          </p:cNvSpPr>
          <p:nvPr/>
        </p:nvSpPr>
        <p:spPr bwMode="auto">
          <a:xfrm>
            <a:off x="3581400" y="4114800"/>
            <a:ext cx="16764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9" name="Line 148"/>
          <p:cNvSpPr>
            <a:spLocks noChangeShapeType="1"/>
          </p:cNvSpPr>
          <p:nvPr/>
        </p:nvSpPr>
        <p:spPr bwMode="auto">
          <a:xfrm>
            <a:off x="27432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0" name="Line 149"/>
          <p:cNvSpPr>
            <a:spLocks noChangeShapeType="1"/>
          </p:cNvSpPr>
          <p:nvPr/>
        </p:nvSpPr>
        <p:spPr bwMode="auto">
          <a:xfrm>
            <a:off x="38100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1" name="Line 150"/>
          <p:cNvSpPr>
            <a:spLocks noChangeShapeType="1"/>
          </p:cNvSpPr>
          <p:nvPr/>
        </p:nvSpPr>
        <p:spPr bwMode="auto">
          <a:xfrm flipV="1">
            <a:off x="4495800" y="4800600"/>
            <a:ext cx="304800" cy="685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2" name="Line 151"/>
          <p:cNvSpPr>
            <a:spLocks noChangeShapeType="1"/>
          </p:cNvSpPr>
          <p:nvPr/>
        </p:nvSpPr>
        <p:spPr bwMode="auto">
          <a:xfrm>
            <a:off x="4800600" y="4800600"/>
            <a:ext cx="5334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3" name="Freeform 152"/>
          <p:cNvSpPr>
            <a:spLocks/>
          </p:cNvSpPr>
          <p:nvPr/>
        </p:nvSpPr>
        <p:spPr bwMode="auto">
          <a:xfrm>
            <a:off x="5791200" y="4419600"/>
            <a:ext cx="990600" cy="609600"/>
          </a:xfrm>
          <a:custGeom>
            <a:avLst/>
            <a:gdLst>
              <a:gd name="T0" fmla="*/ 0 w 624"/>
              <a:gd name="T1" fmla="*/ 0 h 384"/>
              <a:gd name="T2" fmla="*/ 990600 w 624"/>
              <a:gd name="T3" fmla="*/ 0 h 384"/>
              <a:gd name="T4" fmla="*/ 990600 w 624"/>
              <a:gd name="T5" fmla="*/ 609600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38004" name="Freeform 153"/>
          <p:cNvSpPr>
            <a:spLocks/>
          </p:cNvSpPr>
          <p:nvPr/>
        </p:nvSpPr>
        <p:spPr bwMode="auto">
          <a:xfrm>
            <a:off x="1600200" y="4267200"/>
            <a:ext cx="6248400" cy="2209800"/>
          </a:xfrm>
          <a:custGeom>
            <a:avLst/>
            <a:gdLst>
              <a:gd name="T0" fmla="*/ 5486400 w 3936"/>
              <a:gd name="T1" fmla="*/ 1295400 h 1392"/>
              <a:gd name="T2" fmla="*/ 5791200 w 3936"/>
              <a:gd name="T3" fmla="*/ 1295400 h 1392"/>
              <a:gd name="T4" fmla="*/ 6096000 w 3936"/>
              <a:gd name="T5" fmla="*/ 762000 h 1392"/>
              <a:gd name="T6" fmla="*/ 6248400 w 3936"/>
              <a:gd name="T7" fmla="*/ 762000 h 1392"/>
              <a:gd name="T8" fmla="*/ 6248400 w 3936"/>
              <a:gd name="T9" fmla="*/ 2209800 h 1392"/>
              <a:gd name="T10" fmla="*/ 0 w 3936"/>
              <a:gd name="T11" fmla="*/ 2209800 h 1392"/>
              <a:gd name="T12" fmla="*/ 0 w 3936"/>
              <a:gd name="T13" fmla="*/ 0 h 1392"/>
              <a:gd name="T14" fmla="*/ 533400 w 3936"/>
              <a:gd name="T15" fmla="*/ 0 h 1392"/>
              <a:gd name="T16" fmla="*/ 0 60000 65536"/>
              <a:gd name="T17" fmla="*/ 0 60000 65536"/>
              <a:gd name="T18" fmla="*/ 0 60000 65536"/>
              <a:gd name="T19" fmla="*/ 0 60000 65536"/>
              <a:gd name="T20" fmla="*/ 0 60000 65536"/>
              <a:gd name="T21" fmla="*/ 0 60000 65536"/>
              <a:gd name="T22" fmla="*/ 0 60000 65536"/>
              <a:gd name="T23" fmla="*/ 0 60000 65536"/>
              <a:gd name="T24" fmla="*/ 0 w 3936"/>
              <a:gd name="T25" fmla="*/ 0 h 1392"/>
              <a:gd name="T26" fmla="*/ 3936 w 3936"/>
              <a:gd name="T27" fmla="*/ 1392 h 13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36" h="1392">
                <a:moveTo>
                  <a:pt x="3456" y="816"/>
                </a:moveTo>
                <a:lnTo>
                  <a:pt x="3648" y="816"/>
                </a:ln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38005" name="Oval 154"/>
          <p:cNvSpPr>
            <a:spLocks noChangeArrowheads="1"/>
          </p:cNvSpPr>
          <p:nvPr/>
        </p:nvSpPr>
        <p:spPr bwMode="auto">
          <a:xfrm>
            <a:off x="5308600" y="2844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8006" name="Oval 155"/>
          <p:cNvSpPr>
            <a:spLocks noChangeArrowheads="1"/>
          </p:cNvSpPr>
          <p:nvPr/>
        </p:nvSpPr>
        <p:spPr bwMode="auto">
          <a:xfrm>
            <a:off x="6375400" y="3098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8007" name="Oval 156"/>
          <p:cNvSpPr>
            <a:spLocks noChangeArrowheads="1"/>
          </p:cNvSpPr>
          <p:nvPr/>
        </p:nvSpPr>
        <p:spPr bwMode="auto">
          <a:xfrm>
            <a:off x="2082800" y="58674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819400"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39939" name="Rectangle 3"/>
          <p:cNvSpPr>
            <a:spLocks noGrp="1" noChangeArrowheads="1"/>
          </p:cNvSpPr>
          <p:nvPr>
            <p:ph type="title"/>
          </p:nvPr>
        </p:nvSpPr>
        <p:spPr>
          <a:xfrm>
            <a:off x="800100" y="228600"/>
            <a:ext cx="8007350" cy="474663"/>
          </a:xfrm>
          <a:noFill/>
        </p:spPr>
        <p:txBody>
          <a:bodyPr/>
          <a:lstStyle/>
          <a:p>
            <a:r>
              <a:rPr lang="en-US"/>
              <a:t>The Single Cycle Datapath during Store?</a:t>
            </a:r>
          </a:p>
        </p:txBody>
      </p:sp>
      <p:grpSp>
        <p:nvGrpSpPr>
          <p:cNvPr id="39940" name="Group 4"/>
          <p:cNvGrpSpPr>
            <a:grpSpLocks/>
          </p:cNvGrpSpPr>
          <p:nvPr/>
        </p:nvGrpSpPr>
        <p:grpSpPr bwMode="auto">
          <a:xfrm>
            <a:off x="1743075" y="603250"/>
            <a:ext cx="5949950" cy="638175"/>
            <a:chOff x="1098" y="380"/>
            <a:chExt cx="3748" cy="402"/>
          </a:xfrm>
        </p:grpSpPr>
        <p:sp>
          <p:nvSpPr>
            <p:cNvPr id="40064"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0065" name="Group 6"/>
            <p:cNvGrpSpPr>
              <a:grpSpLocks/>
            </p:cNvGrpSpPr>
            <p:nvPr/>
          </p:nvGrpSpPr>
          <p:grpSpPr bwMode="auto">
            <a:xfrm>
              <a:off x="1163" y="572"/>
              <a:ext cx="624" cy="210"/>
              <a:chOff x="1163" y="572"/>
              <a:chExt cx="624" cy="210"/>
            </a:xfrm>
          </p:grpSpPr>
          <p:sp>
            <p:nvSpPr>
              <p:cNvPr id="40079"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80"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0066" name="Group 9"/>
            <p:cNvGrpSpPr>
              <a:grpSpLocks/>
            </p:cNvGrpSpPr>
            <p:nvPr/>
          </p:nvGrpSpPr>
          <p:grpSpPr bwMode="auto">
            <a:xfrm>
              <a:off x="1795" y="572"/>
              <a:ext cx="580" cy="210"/>
              <a:chOff x="1795" y="572"/>
              <a:chExt cx="580" cy="210"/>
            </a:xfrm>
          </p:grpSpPr>
          <p:sp>
            <p:nvSpPr>
              <p:cNvPr id="40077"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78"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0067" name="Group 12"/>
            <p:cNvGrpSpPr>
              <a:grpSpLocks/>
            </p:cNvGrpSpPr>
            <p:nvPr/>
          </p:nvGrpSpPr>
          <p:grpSpPr bwMode="auto">
            <a:xfrm>
              <a:off x="2383" y="572"/>
              <a:ext cx="579" cy="210"/>
              <a:chOff x="2383" y="572"/>
              <a:chExt cx="579" cy="210"/>
            </a:xfrm>
          </p:grpSpPr>
          <p:sp>
            <p:nvSpPr>
              <p:cNvPr id="40075"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76"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0068"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69"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0070"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71"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0072"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0073"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0074"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9941" name="Rectangle 22"/>
          <p:cNvSpPr>
            <a:spLocks noGrp="1" noChangeArrowheads="1"/>
          </p:cNvSpPr>
          <p:nvPr>
            <p:ph type="body" idx="1"/>
          </p:nvPr>
        </p:nvSpPr>
        <p:spPr>
          <a:xfrm>
            <a:off x="304800" y="1295400"/>
            <a:ext cx="8382000" cy="371475"/>
          </a:xfrm>
          <a:noFill/>
        </p:spPr>
        <p:txBody>
          <a:bodyPr/>
          <a:lstStyle/>
          <a:p>
            <a:r>
              <a:rPr lang="en-US" sz="2800"/>
              <a:t>Data Memory {R[rs] + SignExt[imm16]}  =  R[rt]</a:t>
            </a:r>
          </a:p>
        </p:txBody>
      </p:sp>
      <p:sp>
        <p:nvSpPr>
          <p:cNvPr id="39942" name="Rectangle 23"/>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43" name="Rectangle 24"/>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39944" name="Rectangle 25"/>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9945" name="Rectangle 26"/>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9946" name="Rectangle 27"/>
          <p:cNvSpPr>
            <a:spLocks noChangeArrowheads="1"/>
          </p:cNvSpPr>
          <p:nvPr/>
        </p:nvSpPr>
        <p:spPr bwMode="auto">
          <a:xfrm>
            <a:off x="1371600"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39947" name="Line 28"/>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48" name="Rectangle 29"/>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49" name="Line 30"/>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0" name="Rectangle 31"/>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51" name="Rectangle 32"/>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9952" name="Line 33"/>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3" name="Rectangle 34"/>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54" name="Rectangle 35"/>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9955" name="Line 36"/>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6" name="Line 37"/>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7" name="Rectangle 38"/>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9958" name="Line 39"/>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9" name="Rectangle 40"/>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9960" name="Rectangle 41"/>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9961" name="Rectangle 42"/>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9962" name="Rectangle 43"/>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9963" name="Rectangle 44"/>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9964" name="Rectangle 45"/>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9965" name="Rectangle 46"/>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9966" name="Rectangle 47"/>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9967" name="Rectangle 48"/>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9968" name="Rectangle 49"/>
          <p:cNvSpPr>
            <a:spLocks noChangeArrowheads="1"/>
          </p:cNvSpPr>
          <p:nvPr/>
        </p:nvSpPr>
        <p:spPr bwMode="auto">
          <a:xfrm>
            <a:off x="1419225"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39969" name="Group 50"/>
          <p:cNvGrpSpPr>
            <a:grpSpLocks/>
          </p:cNvGrpSpPr>
          <p:nvPr/>
        </p:nvGrpSpPr>
        <p:grpSpPr bwMode="auto">
          <a:xfrm>
            <a:off x="3454400" y="5046663"/>
            <a:ext cx="376238" cy="1082675"/>
            <a:chOff x="2848" y="3083"/>
            <a:chExt cx="237" cy="682"/>
          </a:xfrm>
        </p:grpSpPr>
        <p:sp>
          <p:nvSpPr>
            <p:cNvPr id="40062"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063" name="Rectangle 5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9970" name="Rectangle 53"/>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71" name="Line 54"/>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72" name="Line 55"/>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73" name="Rectangle 56"/>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9974" name="Rectangle 57"/>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9975" name="Rectangle 58"/>
          <p:cNvSpPr>
            <a:spLocks noChangeArrowheads="1"/>
          </p:cNvSpPr>
          <p:nvPr/>
        </p:nvSpPr>
        <p:spPr bwMode="auto">
          <a:xfrm>
            <a:off x="4038600"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39976" name="Rectangle 59"/>
          <p:cNvSpPr>
            <a:spLocks noChangeArrowheads="1"/>
          </p:cNvSpPr>
          <p:nvPr/>
        </p:nvSpPr>
        <p:spPr bwMode="auto">
          <a:xfrm>
            <a:off x="2514600"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39977" name="Line 60"/>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9978" name="Rectangle 61"/>
          <p:cNvSpPr>
            <a:spLocks noChangeArrowheads="1"/>
          </p:cNvSpPr>
          <p:nvPr/>
        </p:nvSpPr>
        <p:spPr bwMode="auto">
          <a:xfrm>
            <a:off x="6400800"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39979" name="Rectangle 62"/>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9980" name="Rectangle 63"/>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9981" name="Line 64"/>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82" name="Rectangle 65"/>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83" name="Line 66"/>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9984" name="Rectangle 67"/>
          <p:cNvSpPr>
            <a:spLocks noChangeArrowheads="1"/>
          </p:cNvSpPr>
          <p:nvPr/>
        </p:nvSpPr>
        <p:spPr bwMode="auto">
          <a:xfrm>
            <a:off x="5943600"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39985" name="Rectangle 68"/>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9986" name="Group 69"/>
          <p:cNvGrpSpPr>
            <a:grpSpLocks/>
          </p:cNvGrpSpPr>
          <p:nvPr/>
        </p:nvGrpSpPr>
        <p:grpSpPr bwMode="auto">
          <a:xfrm>
            <a:off x="2133600" y="2867025"/>
            <a:ext cx="838200" cy="333375"/>
            <a:chOff x="2640" y="1422"/>
            <a:chExt cx="528" cy="210"/>
          </a:xfrm>
        </p:grpSpPr>
        <p:sp>
          <p:nvSpPr>
            <p:cNvPr id="40059" name="Rectangle 7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60" name="Rectangle 7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0061"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9987" name="Rectangle 73"/>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9988" name="Group 74"/>
          <p:cNvGrpSpPr>
            <a:grpSpLocks/>
          </p:cNvGrpSpPr>
          <p:nvPr/>
        </p:nvGrpSpPr>
        <p:grpSpPr bwMode="auto">
          <a:xfrm>
            <a:off x="4441825" y="4419600"/>
            <a:ext cx="358775" cy="1219200"/>
            <a:chOff x="3518" y="2640"/>
            <a:chExt cx="226" cy="768"/>
          </a:xfrm>
        </p:grpSpPr>
        <p:sp>
          <p:nvSpPr>
            <p:cNvPr id="40056" name="Rectangle 7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57" name="Rectangle 7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0058"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9989" name="Group 78"/>
          <p:cNvGrpSpPr>
            <a:grpSpLocks/>
          </p:cNvGrpSpPr>
          <p:nvPr/>
        </p:nvGrpSpPr>
        <p:grpSpPr bwMode="auto">
          <a:xfrm>
            <a:off x="5305425" y="3810000"/>
            <a:ext cx="485775" cy="1143000"/>
            <a:chOff x="4009" y="2304"/>
            <a:chExt cx="306" cy="720"/>
          </a:xfrm>
        </p:grpSpPr>
        <p:sp>
          <p:nvSpPr>
            <p:cNvPr id="40053" name="Rectangle 7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0054" name="Rectangle 8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0055" name="Freeform 8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9990" name="Group 82"/>
          <p:cNvGrpSpPr>
            <a:grpSpLocks/>
          </p:cNvGrpSpPr>
          <p:nvPr/>
        </p:nvGrpSpPr>
        <p:grpSpPr bwMode="auto">
          <a:xfrm>
            <a:off x="7337425" y="4191000"/>
            <a:ext cx="358775" cy="1600200"/>
            <a:chOff x="5294" y="2544"/>
            <a:chExt cx="226" cy="1008"/>
          </a:xfrm>
        </p:grpSpPr>
        <p:sp>
          <p:nvSpPr>
            <p:cNvPr id="40050" name="Rectangle 8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51" name="Rectangle 8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0052"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9991" name="Group 86"/>
          <p:cNvGrpSpPr>
            <a:grpSpLocks/>
          </p:cNvGrpSpPr>
          <p:nvPr/>
        </p:nvGrpSpPr>
        <p:grpSpPr bwMode="auto">
          <a:xfrm>
            <a:off x="5915025" y="5000625"/>
            <a:ext cx="1146175" cy="1181100"/>
            <a:chOff x="4398" y="3054"/>
            <a:chExt cx="722" cy="744"/>
          </a:xfrm>
        </p:grpSpPr>
        <p:sp>
          <p:nvSpPr>
            <p:cNvPr id="40044"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045" name="Rectangle 8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0046"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0047" name="Rectangle 9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0048"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49"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9992" name="Line 93"/>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93" name="Line 94"/>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94" name="Freeform 95"/>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9995" name="Line 96"/>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6" name="Line 97"/>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7" name="Line 98"/>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8" name="Line 99"/>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9" name="Rectangle 100"/>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0000" name="Line 101"/>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1" name="Line 102"/>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2" name="Line 103"/>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3" name="Line 104"/>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4" name="Freeform 105"/>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5" name="Line 106"/>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6" name="Line 107"/>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7" name="Line 108"/>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08" name="Line 109"/>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09" name="Line 110"/>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10" name="Line 111"/>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1" name="Line 112"/>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2" name="Line 113"/>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13" name="Line 114"/>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4" name="Line 115"/>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5" name="Line 116"/>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16" name="Freeform 117"/>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7" name="Line 118"/>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8" name="Line 119"/>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0019" name="Rectangle 120"/>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0020" name="Line 121"/>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1" name="Rectangle 122"/>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0022" name="Rectangle 123"/>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0023" name="Rectangle 124"/>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0024" name="Rectangle 125"/>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0025" name="Line 126"/>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6" name="Line 127"/>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7" name="Line 128"/>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8" name="Rectangle 129"/>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0029" name="Rectangle 130"/>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0030" name="Rectangle 131"/>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0031" name="Rectangle 132"/>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0032" name="Rectangle 133"/>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0033" name="Rectangle 134"/>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0034" name="Rectangle 135"/>
          <p:cNvSpPr>
            <a:spLocks noChangeArrowheads="1"/>
          </p:cNvSpPr>
          <p:nvPr/>
        </p:nvSpPr>
        <p:spPr bwMode="auto">
          <a:xfrm>
            <a:off x="1987550"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40035" name="Rectangle 136"/>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036" name="Rectangle 137"/>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0037" name="Line 138"/>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38" name="Line 139"/>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39" name="Rectangle 140"/>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0040" name="Line 141"/>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41" name="Line 142"/>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42" name="Line 143"/>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43" name="Freeform 144"/>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00100" y="228600"/>
            <a:ext cx="7759700" cy="474663"/>
          </a:xfrm>
          <a:noFill/>
        </p:spPr>
        <p:txBody>
          <a:bodyPr/>
          <a:lstStyle/>
          <a:p>
            <a:r>
              <a:rPr lang="en-US"/>
              <a:t>The Single Cycle Datapath during Store</a:t>
            </a:r>
          </a:p>
        </p:txBody>
      </p:sp>
      <p:sp>
        <p:nvSpPr>
          <p:cNvPr id="41987" name="Rectangle 3"/>
          <p:cNvSpPr>
            <a:spLocks noGrp="1" noChangeArrowheads="1"/>
          </p:cNvSpPr>
          <p:nvPr>
            <p:ph type="body" idx="1"/>
          </p:nvPr>
        </p:nvSpPr>
        <p:spPr>
          <a:xfrm>
            <a:off x="304800" y="1295400"/>
            <a:ext cx="8458200" cy="371475"/>
          </a:xfrm>
          <a:noFill/>
        </p:spPr>
        <p:txBody>
          <a:bodyPr/>
          <a:lstStyle/>
          <a:p>
            <a:r>
              <a:rPr lang="en-US" sz="2800"/>
              <a:t>Data Memory {R[rs] + SignExt[imm16]}  =  R[rt]</a:t>
            </a:r>
          </a:p>
        </p:txBody>
      </p:sp>
      <p:grpSp>
        <p:nvGrpSpPr>
          <p:cNvPr id="41988" name="Group 4"/>
          <p:cNvGrpSpPr>
            <a:grpSpLocks/>
          </p:cNvGrpSpPr>
          <p:nvPr/>
        </p:nvGrpSpPr>
        <p:grpSpPr bwMode="auto">
          <a:xfrm>
            <a:off x="1743075" y="603250"/>
            <a:ext cx="5949950" cy="638175"/>
            <a:chOff x="1098" y="380"/>
            <a:chExt cx="3748" cy="402"/>
          </a:xfrm>
        </p:grpSpPr>
        <p:sp>
          <p:nvSpPr>
            <p:cNvPr id="42121"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2122" name="Group 6"/>
            <p:cNvGrpSpPr>
              <a:grpSpLocks/>
            </p:cNvGrpSpPr>
            <p:nvPr/>
          </p:nvGrpSpPr>
          <p:grpSpPr bwMode="auto">
            <a:xfrm>
              <a:off x="1163" y="572"/>
              <a:ext cx="624" cy="210"/>
              <a:chOff x="1163" y="572"/>
              <a:chExt cx="624" cy="210"/>
            </a:xfrm>
          </p:grpSpPr>
          <p:sp>
            <p:nvSpPr>
              <p:cNvPr id="42136"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37"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2123" name="Group 9"/>
            <p:cNvGrpSpPr>
              <a:grpSpLocks/>
            </p:cNvGrpSpPr>
            <p:nvPr/>
          </p:nvGrpSpPr>
          <p:grpSpPr bwMode="auto">
            <a:xfrm>
              <a:off x="1795" y="572"/>
              <a:ext cx="580" cy="210"/>
              <a:chOff x="1795" y="572"/>
              <a:chExt cx="580" cy="210"/>
            </a:xfrm>
          </p:grpSpPr>
          <p:sp>
            <p:nvSpPr>
              <p:cNvPr id="42134"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35"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2124" name="Group 12"/>
            <p:cNvGrpSpPr>
              <a:grpSpLocks/>
            </p:cNvGrpSpPr>
            <p:nvPr/>
          </p:nvGrpSpPr>
          <p:grpSpPr bwMode="auto">
            <a:xfrm>
              <a:off x="2383" y="572"/>
              <a:ext cx="579" cy="210"/>
              <a:chOff x="2383" y="572"/>
              <a:chExt cx="579" cy="210"/>
            </a:xfrm>
          </p:grpSpPr>
          <p:sp>
            <p:nvSpPr>
              <p:cNvPr id="42132"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33"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2125"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26"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2127"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28"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2129"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2130"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2131"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41989"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1990"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ADD</a:t>
            </a:r>
            <a:endParaRPr lang="en-US" sz="2000" u="sng">
              <a:latin typeface="Times" charset="0"/>
            </a:endParaRPr>
          </a:p>
        </p:txBody>
      </p:sp>
      <p:sp>
        <p:nvSpPr>
          <p:cNvPr id="41991"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1992"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41993" name="Rectangle 26"/>
          <p:cNvSpPr>
            <a:spLocks noChangeArrowheads="1"/>
          </p:cNvSpPr>
          <p:nvPr/>
        </p:nvSpPr>
        <p:spPr bwMode="auto">
          <a:xfrm>
            <a:off x="13716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RegWr=0</a:t>
            </a:r>
          </a:p>
        </p:txBody>
      </p:sp>
      <p:sp>
        <p:nvSpPr>
          <p:cNvPr id="41994"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95"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1996"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97"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1998"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41999"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0"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2001"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42002"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3"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4"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2005"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6"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2007"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42008"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42009"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42010"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42011"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42012"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42013"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42014"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42015" name="Rectangle 48"/>
          <p:cNvSpPr>
            <a:spLocks noChangeArrowheads="1"/>
          </p:cNvSpPr>
          <p:nvPr/>
        </p:nvSpPr>
        <p:spPr bwMode="auto">
          <a:xfrm>
            <a:off x="14192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RegDst=x</a:t>
            </a:r>
          </a:p>
        </p:txBody>
      </p:sp>
      <p:grpSp>
        <p:nvGrpSpPr>
          <p:cNvPr id="42016" name="Group 49"/>
          <p:cNvGrpSpPr>
            <a:grpSpLocks/>
          </p:cNvGrpSpPr>
          <p:nvPr/>
        </p:nvGrpSpPr>
        <p:grpSpPr bwMode="auto">
          <a:xfrm>
            <a:off x="3454400" y="5046663"/>
            <a:ext cx="376238" cy="1082675"/>
            <a:chOff x="2848" y="3083"/>
            <a:chExt cx="237" cy="682"/>
          </a:xfrm>
        </p:grpSpPr>
        <p:sp>
          <p:nvSpPr>
            <p:cNvPr id="42119"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2120"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2017"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2018"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19"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20"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2021"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2022" name="Rectangle 57"/>
          <p:cNvSpPr>
            <a:spLocks noChangeArrowheads="1"/>
          </p:cNvSpPr>
          <p:nvPr/>
        </p:nvSpPr>
        <p:spPr bwMode="auto">
          <a:xfrm>
            <a:off x="40386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ALUSrc=1</a:t>
            </a:r>
          </a:p>
        </p:txBody>
      </p:sp>
      <p:sp>
        <p:nvSpPr>
          <p:cNvPr id="42023" name="Rectangle 58"/>
          <p:cNvSpPr>
            <a:spLocks noChangeArrowheads="1"/>
          </p:cNvSpPr>
          <p:nvPr/>
        </p:nvSpPr>
        <p:spPr bwMode="auto">
          <a:xfrm>
            <a:off x="2209800" y="6019800"/>
            <a:ext cx="14112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ExtOp=sign</a:t>
            </a:r>
          </a:p>
        </p:txBody>
      </p:sp>
      <p:sp>
        <p:nvSpPr>
          <p:cNvPr id="42024"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2025" name="Rectangle 60"/>
          <p:cNvSpPr>
            <a:spLocks noChangeArrowheads="1"/>
          </p:cNvSpPr>
          <p:nvPr/>
        </p:nvSpPr>
        <p:spPr bwMode="auto">
          <a:xfrm>
            <a:off x="64008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MemtoReg=x</a:t>
            </a:r>
          </a:p>
        </p:txBody>
      </p:sp>
      <p:sp>
        <p:nvSpPr>
          <p:cNvPr id="42026"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2027"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42028"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29"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2030"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2031" name="Rectangle 66"/>
          <p:cNvSpPr>
            <a:spLocks noChangeArrowheads="1"/>
          </p:cNvSpPr>
          <p:nvPr/>
        </p:nvSpPr>
        <p:spPr bwMode="auto">
          <a:xfrm>
            <a:off x="59436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MemWr=1</a:t>
            </a:r>
          </a:p>
        </p:txBody>
      </p:sp>
      <p:sp>
        <p:nvSpPr>
          <p:cNvPr id="42032"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42033" name="Group 68"/>
          <p:cNvGrpSpPr>
            <a:grpSpLocks/>
          </p:cNvGrpSpPr>
          <p:nvPr/>
        </p:nvGrpSpPr>
        <p:grpSpPr bwMode="auto">
          <a:xfrm>
            <a:off x="2133600" y="2867025"/>
            <a:ext cx="838200" cy="333375"/>
            <a:chOff x="2640" y="1422"/>
            <a:chExt cx="528" cy="210"/>
          </a:xfrm>
        </p:grpSpPr>
        <p:sp>
          <p:nvSpPr>
            <p:cNvPr id="42116"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17"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2118"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42034"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42035" name="Group 73"/>
          <p:cNvGrpSpPr>
            <a:grpSpLocks/>
          </p:cNvGrpSpPr>
          <p:nvPr/>
        </p:nvGrpSpPr>
        <p:grpSpPr bwMode="auto">
          <a:xfrm>
            <a:off x="4441825" y="4419600"/>
            <a:ext cx="358775" cy="1219200"/>
            <a:chOff x="3518" y="2640"/>
            <a:chExt cx="226" cy="768"/>
          </a:xfrm>
        </p:grpSpPr>
        <p:sp>
          <p:nvSpPr>
            <p:cNvPr id="42113"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14"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2115"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2036" name="Group 77"/>
          <p:cNvGrpSpPr>
            <a:grpSpLocks/>
          </p:cNvGrpSpPr>
          <p:nvPr/>
        </p:nvGrpSpPr>
        <p:grpSpPr bwMode="auto">
          <a:xfrm>
            <a:off x="5305425" y="3810000"/>
            <a:ext cx="485775" cy="1143000"/>
            <a:chOff x="4009" y="2304"/>
            <a:chExt cx="306" cy="720"/>
          </a:xfrm>
        </p:grpSpPr>
        <p:sp>
          <p:nvSpPr>
            <p:cNvPr id="42110"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2111"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2112"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2037" name="Group 81"/>
          <p:cNvGrpSpPr>
            <a:grpSpLocks/>
          </p:cNvGrpSpPr>
          <p:nvPr/>
        </p:nvGrpSpPr>
        <p:grpSpPr bwMode="auto">
          <a:xfrm>
            <a:off x="7337425" y="4191000"/>
            <a:ext cx="358775" cy="1600200"/>
            <a:chOff x="5294" y="2544"/>
            <a:chExt cx="226" cy="1008"/>
          </a:xfrm>
        </p:grpSpPr>
        <p:sp>
          <p:nvSpPr>
            <p:cNvPr id="42107"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08"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2109"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2038" name="Group 85"/>
          <p:cNvGrpSpPr>
            <a:grpSpLocks/>
          </p:cNvGrpSpPr>
          <p:nvPr/>
        </p:nvGrpSpPr>
        <p:grpSpPr bwMode="auto">
          <a:xfrm>
            <a:off x="5915025" y="5000625"/>
            <a:ext cx="1146175" cy="1181100"/>
            <a:chOff x="4398" y="3054"/>
            <a:chExt cx="722" cy="744"/>
          </a:xfrm>
        </p:grpSpPr>
        <p:sp>
          <p:nvSpPr>
            <p:cNvPr id="42101"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2102"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2103"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2104"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2105"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106"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2039"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40"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41"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42"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3"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4"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5"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6"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2047"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48"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49"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0"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1"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2"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3"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4"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55"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56"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57"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8"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9"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60"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1"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2"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63"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4"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5"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2066"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2067"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68"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2069"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2070"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2071"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2072"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73"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74"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75"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2076"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2077"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2078"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2079"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2080"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2081" name="Rectangle 134"/>
          <p:cNvSpPr>
            <a:spLocks noChangeArrowheads="1"/>
          </p:cNvSpPr>
          <p:nvPr/>
        </p:nvSpPr>
        <p:spPr bwMode="auto">
          <a:xfrm>
            <a:off x="19875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42082"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2083"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2084"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85"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86"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2087"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88"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89"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90"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91" name="Line 144"/>
          <p:cNvSpPr>
            <a:spLocks noChangeShapeType="1"/>
          </p:cNvSpPr>
          <p:nvPr/>
        </p:nvSpPr>
        <p:spPr bwMode="auto">
          <a:xfrm>
            <a:off x="2971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2092" name="Line 145"/>
          <p:cNvSpPr>
            <a:spLocks noChangeShapeType="1"/>
          </p:cNvSpPr>
          <p:nvPr/>
        </p:nvSpPr>
        <p:spPr bwMode="auto">
          <a:xfrm>
            <a:off x="3352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2093" name="Freeform 146"/>
          <p:cNvSpPr>
            <a:spLocks/>
          </p:cNvSpPr>
          <p:nvPr/>
        </p:nvSpPr>
        <p:spPr bwMode="auto">
          <a:xfrm>
            <a:off x="3581400" y="4648200"/>
            <a:ext cx="2362200" cy="609600"/>
          </a:xfrm>
          <a:custGeom>
            <a:avLst/>
            <a:gdLst>
              <a:gd name="T0" fmla="*/ 0 w 1488"/>
              <a:gd name="T1" fmla="*/ 0 h 384"/>
              <a:gd name="T2" fmla="*/ 533400 w 1488"/>
              <a:gd name="T3" fmla="*/ 0 h 384"/>
              <a:gd name="T4" fmla="*/ 533400 w 1488"/>
              <a:gd name="T5" fmla="*/ 609600 h 384"/>
              <a:gd name="T6" fmla="*/ 2362200 w 1488"/>
              <a:gd name="T7" fmla="*/ 609600 h 384"/>
              <a:gd name="T8" fmla="*/ 0 60000 65536"/>
              <a:gd name="T9" fmla="*/ 0 60000 65536"/>
              <a:gd name="T10" fmla="*/ 0 60000 65536"/>
              <a:gd name="T11" fmla="*/ 0 60000 65536"/>
              <a:gd name="T12" fmla="*/ 0 w 1488"/>
              <a:gd name="T13" fmla="*/ 0 h 384"/>
              <a:gd name="T14" fmla="*/ 1488 w 1488"/>
              <a:gd name="T15" fmla="*/ 384 h 384"/>
            </a:gdLst>
            <a:ahLst/>
            <a:cxnLst>
              <a:cxn ang="T8">
                <a:pos x="T0" y="T1"/>
              </a:cxn>
              <a:cxn ang="T9">
                <a:pos x="T2" y="T3"/>
              </a:cxn>
              <a:cxn ang="T10">
                <a:pos x="T4" y="T5"/>
              </a:cxn>
              <a:cxn ang="T11">
                <a:pos x="T6" y="T7"/>
              </a:cxn>
            </a:cxnLst>
            <a:rect l="T12" t="T13" r="T14" b="T15"/>
            <a:pathLst>
              <a:path w="1488" h="384">
                <a:moveTo>
                  <a:pt x="0" y="0"/>
                </a:moveTo>
                <a:lnTo>
                  <a:pt x="336" y="0"/>
                </a:lnTo>
                <a:lnTo>
                  <a:pt x="336" y="384"/>
                </a:lnTo>
                <a:lnTo>
                  <a:pt x="1488" y="384"/>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2094" name="Freeform 147"/>
          <p:cNvSpPr>
            <a:spLocks/>
          </p:cNvSpPr>
          <p:nvPr/>
        </p:nvSpPr>
        <p:spPr bwMode="auto">
          <a:xfrm>
            <a:off x="3810000" y="4800600"/>
            <a:ext cx="1524000" cy="685800"/>
          </a:xfrm>
          <a:custGeom>
            <a:avLst/>
            <a:gdLst>
              <a:gd name="T0" fmla="*/ 0 w 960"/>
              <a:gd name="T1" fmla="*/ 685800 h 432"/>
              <a:gd name="T2" fmla="*/ 685800 w 960"/>
              <a:gd name="T3" fmla="*/ 685800 h 432"/>
              <a:gd name="T4" fmla="*/ 990600 w 960"/>
              <a:gd name="T5" fmla="*/ 0 h 432"/>
              <a:gd name="T6" fmla="*/ 1524000 w 960"/>
              <a:gd name="T7" fmla="*/ 0 h 432"/>
              <a:gd name="T8" fmla="*/ 0 60000 65536"/>
              <a:gd name="T9" fmla="*/ 0 60000 65536"/>
              <a:gd name="T10" fmla="*/ 0 60000 65536"/>
              <a:gd name="T11" fmla="*/ 0 60000 65536"/>
              <a:gd name="T12" fmla="*/ 0 w 960"/>
              <a:gd name="T13" fmla="*/ 0 h 432"/>
              <a:gd name="T14" fmla="*/ 960 w 960"/>
              <a:gd name="T15" fmla="*/ 432 h 432"/>
            </a:gdLst>
            <a:ahLst/>
            <a:cxnLst>
              <a:cxn ang="T8">
                <a:pos x="T0" y="T1"/>
              </a:cxn>
              <a:cxn ang="T9">
                <a:pos x="T2" y="T3"/>
              </a:cxn>
              <a:cxn ang="T10">
                <a:pos x="T4" y="T5"/>
              </a:cxn>
              <a:cxn ang="T11">
                <a:pos x="T6" y="T7"/>
              </a:cxn>
            </a:cxnLst>
            <a:rect l="T12" t="T13" r="T14" b="T15"/>
            <a:pathLst>
              <a:path w="960" h="432">
                <a:moveTo>
                  <a:pt x="0" y="432"/>
                </a:moveTo>
                <a:lnTo>
                  <a:pt x="432" y="432"/>
                </a:lnTo>
                <a:lnTo>
                  <a:pt x="624" y="0"/>
                </a:lnTo>
                <a:lnTo>
                  <a:pt x="960"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2095" name="Line 148"/>
          <p:cNvSpPr>
            <a:spLocks noChangeShapeType="1"/>
          </p:cNvSpPr>
          <p:nvPr/>
        </p:nvSpPr>
        <p:spPr bwMode="auto">
          <a:xfrm>
            <a:off x="27432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2096" name="Freeform 149"/>
          <p:cNvSpPr>
            <a:spLocks/>
          </p:cNvSpPr>
          <p:nvPr/>
        </p:nvSpPr>
        <p:spPr bwMode="auto">
          <a:xfrm>
            <a:off x="5791200" y="4419600"/>
            <a:ext cx="990600" cy="609600"/>
          </a:xfrm>
          <a:custGeom>
            <a:avLst/>
            <a:gdLst>
              <a:gd name="T0" fmla="*/ 0 w 624"/>
              <a:gd name="T1" fmla="*/ 0 h 384"/>
              <a:gd name="T2" fmla="*/ 990600 w 624"/>
              <a:gd name="T3" fmla="*/ 0 h 384"/>
              <a:gd name="T4" fmla="*/ 990600 w 624"/>
              <a:gd name="T5" fmla="*/ 609600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2097" name="Oval 150"/>
          <p:cNvSpPr>
            <a:spLocks noChangeArrowheads="1"/>
          </p:cNvSpPr>
          <p:nvPr/>
        </p:nvSpPr>
        <p:spPr bwMode="auto">
          <a:xfrm>
            <a:off x="1219200" y="1981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2098" name="Oval 151"/>
          <p:cNvSpPr>
            <a:spLocks noChangeArrowheads="1"/>
          </p:cNvSpPr>
          <p:nvPr/>
        </p:nvSpPr>
        <p:spPr bwMode="auto">
          <a:xfrm>
            <a:off x="1143000" y="30480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2099" name="Oval 152"/>
          <p:cNvSpPr>
            <a:spLocks noChangeArrowheads="1"/>
          </p:cNvSpPr>
          <p:nvPr/>
        </p:nvSpPr>
        <p:spPr bwMode="auto">
          <a:xfrm>
            <a:off x="5791200" y="3505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2100" name="Oval 153"/>
          <p:cNvSpPr>
            <a:spLocks noChangeArrowheads="1"/>
          </p:cNvSpPr>
          <p:nvPr/>
        </p:nvSpPr>
        <p:spPr bwMode="auto">
          <a:xfrm>
            <a:off x="6375400" y="3124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28600"/>
            <a:ext cx="8369300" cy="474663"/>
          </a:xfrm>
          <a:noFill/>
        </p:spPr>
        <p:txBody>
          <a:bodyPr/>
          <a:lstStyle/>
          <a:p>
            <a:r>
              <a:rPr lang="en-US"/>
              <a:t>The Single Cycle Datapath during Branch?</a:t>
            </a:r>
          </a:p>
        </p:txBody>
      </p:sp>
      <p:sp>
        <p:nvSpPr>
          <p:cNvPr id="44035" name="Rectangle 3"/>
          <p:cNvSpPr>
            <a:spLocks noGrp="1" noChangeArrowheads="1"/>
          </p:cNvSpPr>
          <p:nvPr>
            <p:ph type="body" idx="1"/>
          </p:nvPr>
        </p:nvSpPr>
        <p:spPr>
          <a:xfrm>
            <a:off x="304800" y="1295400"/>
            <a:ext cx="8610600" cy="325438"/>
          </a:xfrm>
          <a:noFill/>
        </p:spPr>
        <p:txBody>
          <a:bodyPr/>
          <a:lstStyle/>
          <a:p>
            <a:r>
              <a:rPr lang="en-US" sz="2400"/>
              <a:t>if  (R[rs] - R[rt]  ==  0)   then  Zero  =  1 ;  else  Zero  =  0</a:t>
            </a:r>
          </a:p>
        </p:txBody>
      </p:sp>
      <p:grpSp>
        <p:nvGrpSpPr>
          <p:cNvPr id="44036" name="Group 4"/>
          <p:cNvGrpSpPr>
            <a:grpSpLocks/>
          </p:cNvGrpSpPr>
          <p:nvPr/>
        </p:nvGrpSpPr>
        <p:grpSpPr bwMode="auto">
          <a:xfrm>
            <a:off x="1743075" y="603250"/>
            <a:ext cx="5949950" cy="638175"/>
            <a:chOff x="1098" y="380"/>
            <a:chExt cx="3748" cy="402"/>
          </a:xfrm>
        </p:grpSpPr>
        <p:sp>
          <p:nvSpPr>
            <p:cNvPr id="4415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4160" name="Group 6"/>
            <p:cNvGrpSpPr>
              <a:grpSpLocks/>
            </p:cNvGrpSpPr>
            <p:nvPr/>
          </p:nvGrpSpPr>
          <p:grpSpPr bwMode="auto">
            <a:xfrm>
              <a:off x="1163" y="572"/>
              <a:ext cx="624" cy="210"/>
              <a:chOff x="1163" y="572"/>
              <a:chExt cx="624" cy="210"/>
            </a:xfrm>
          </p:grpSpPr>
          <p:sp>
            <p:nvSpPr>
              <p:cNvPr id="4417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75"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4161" name="Group 9"/>
            <p:cNvGrpSpPr>
              <a:grpSpLocks/>
            </p:cNvGrpSpPr>
            <p:nvPr/>
          </p:nvGrpSpPr>
          <p:grpSpPr bwMode="auto">
            <a:xfrm>
              <a:off x="1795" y="572"/>
              <a:ext cx="580" cy="210"/>
              <a:chOff x="1795" y="572"/>
              <a:chExt cx="580" cy="210"/>
            </a:xfrm>
          </p:grpSpPr>
          <p:sp>
            <p:nvSpPr>
              <p:cNvPr id="4417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73"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4162" name="Group 12"/>
            <p:cNvGrpSpPr>
              <a:grpSpLocks/>
            </p:cNvGrpSpPr>
            <p:nvPr/>
          </p:nvGrpSpPr>
          <p:grpSpPr bwMode="auto">
            <a:xfrm>
              <a:off x="2383" y="572"/>
              <a:ext cx="579" cy="210"/>
              <a:chOff x="2383" y="572"/>
              <a:chExt cx="579" cy="210"/>
            </a:xfrm>
          </p:grpSpPr>
          <p:sp>
            <p:nvSpPr>
              <p:cNvPr id="4417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7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416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64"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4165"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66"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4167"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4168"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4169"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44037"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38"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44039"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4040"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44041" name="Rectangle 26"/>
          <p:cNvSpPr>
            <a:spLocks noChangeArrowheads="1"/>
          </p:cNvSpPr>
          <p:nvPr/>
        </p:nvSpPr>
        <p:spPr bwMode="auto">
          <a:xfrm>
            <a:off x="1371600"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44042"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43"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44"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45"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46"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44047"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48"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49"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44050"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51"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52"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4053"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54"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4055"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44056"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44057"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44058"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44059"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44060"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44061"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44062"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44063" name="Rectangle 48"/>
          <p:cNvSpPr>
            <a:spLocks noChangeArrowheads="1"/>
          </p:cNvSpPr>
          <p:nvPr/>
        </p:nvSpPr>
        <p:spPr bwMode="auto">
          <a:xfrm>
            <a:off x="1419225"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44064" name="Group 49"/>
          <p:cNvGrpSpPr>
            <a:grpSpLocks/>
          </p:cNvGrpSpPr>
          <p:nvPr/>
        </p:nvGrpSpPr>
        <p:grpSpPr bwMode="auto">
          <a:xfrm>
            <a:off x="3454400" y="5046663"/>
            <a:ext cx="376238" cy="1082675"/>
            <a:chOff x="2848" y="3083"/>
            <a:chExt cx="237" cy="682"/>
          </a:xfrm>
        </p:grpSpPr>
        <p:sp>
          <p:nvSpPr>
            <p:cNvPr id="4415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4158"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4065"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66"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67"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68"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4069"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4070" name="Rectangle 57"/>
          <p:cNvSpPr>
            <a:spLocks noChangeArrowheads="1"/>
          </p:cNvSpPr>
          <p:nvPr/>
        </p:nvSpPr>
        <p:spPr bwMode="auto">
          <a:xfrm>
            <a:off x="4038600"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44071" name="Rectangle 58"/>
          <p:cNvSpPr>
            <a:spLocks noChangeArrowheads="1"/>
          </p:cNvSpPr>
          <p:nvPr/>
        </p:nvSpPr>
        <p:spPr bwMode="auto">
          <a:xfrm>
            <a:off x="2514600"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44072"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4073" name="Rectangle 60"/>
          <p:cNvSpPr>
            <a:spLocks noChangeArrowheads="1"/>
          </p:cNvSpPr>
          <p:nvPr/>
        </p:nvSpPr>
        <p:spPr bwMode="auto">
          <a:xfrm>
            <a:off x="6400800"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44074"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4075"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44076"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77"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78"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4079" name="Rectangle 66"/>
          <p:cNvSpPr>
            <a:spLocks noChangeArrowheads="1"/>
          </p:cNvSpPr>
          <p:nvPr/>
        </p:nvSpPr>
        <p:spPr bwMode="auto">
          <a:xfrm>
            <a:off x="5943600"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44080"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44081" name="Group 68"/>
          <p:cNvGrpSpPr>
            <a:grpSpLocks/>
          </p:cNvGrpSpPr>
          <p:nvPr/>
        </p:nvGrpSpPr>
        <p:grpSpPr bwMode="auto">
          <a:xfrm>
            <a:off x="2133600" y="2867025"/>
            <a:ext cx="838200" cy="333375"/>
            <a:chOff x="2640" y="1422"/>
            <a:chExt cx="528" cy="210"/>
          </a:xfrm>
        </p:grpSpPr>
        <p:sp>
          <p:nvSpPr>
            <p:cNvPr id="44154"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55"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415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44082"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44083" name="Group 73"/>
          <p:cNvGrpSpPr>
            <a:grpSpLocks/>
          </p:cNvGrpSpPr>
          <p:nvPr/>
        </p:nvGrpSpPr>
        <p:grpSpPr bwMode="auto">
          <a:xfrm>
            <a:off x="4441825" y="4419600"/>
            <a:ext cx="358775" cy="1219200"/>
            <a:chOff x="3518" y="2640"/>
            <a:chExt cx="226" cy="768"/>
          </a:xfrm>
        </p:grpSpPr>
        <p:sp>
          <p:nvSpPr>
            <p:cNvPr id="44151"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52"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415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4084" name="Group 77"/>
          <p:cNvGrpSpPr>
            <a:grpSpLocks/>
          </p:cNvGrpSpPr>
          <p:nvPr/>
        </p:nvGrpSpPr>
        <p:grpSpPr bwMode="auto">
          <a:xfrm>
            <a:off x="5305425" y="3810000"/>
            <a:ext cx="485775" cy="1143000"/>
            <a:chOff x="4009" y="2304"/>
            <a:chExt cx="306" cy="720"/>
          </a:xfrm>
        </p:grpSpPr>
        <p:sp>
          <p:nvSpPr>
            <p:cNvPr id="44148"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4149"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4150"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4085" name="Group 81"/>
          <p:cNvGrpSpPr>
            <a:grpSpLocks/>
          </p:cNvGrpSpPr>
          <p:nvPr/>
        </p:nvGrpSpPr>
        <p:grpSpPr bwMode="auto">
          <a:xfrm>
            <a:off x="7337425" y="4191000"/>
            <a:ext cx="358775" cy="1600200"/>
            <a:chOff x="5294" y="2544"/>
            <a:chExt cx="226" cy="1008"/>
          </a:xfrm>
        </p:grpSpPr>
        <p:sp>
          <p:nvSpPr>
            <p:cNvPr id="44145"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46"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414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4086" name="Group 85"/>
          <p:cNvGrpSpPr>
            <a:grpSpLocks/>
          </p:cNvGrpSpPr>
          <p:nvPr/>
        </p:nvGrpSpPr>
        <p:grpSpPr bwMode="auto">
          <a:xfrm>
            <a:off x="5915025" y="5000625"/>
            <a:ext cx="1146175" cy="1181100"/>
            <a:chOff x="4398" y="3054"/>
            <a:chExt cx="722" cy="744"/>
          </a:xfrm>
        </p:grpSpPr>
        <p:sp>
          <p:nvSpPr>
            <p:cNvPr id="4413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4140"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414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4142"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414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4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4087"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88"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89"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0"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1"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2"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3"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4"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4095"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6"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7"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8"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9"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0"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1"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2"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3"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4"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5"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6"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7"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8"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9"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10"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11"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12"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13"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4114"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4115"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16"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4117"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4118"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4119"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4120"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21"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22"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23"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4124"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4125"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4126"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4127"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4128"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4129" name="Rectangle 134"/>
          <p:cNvSpPr>
            <a:spLocks noChangeArrowheads="1"/>
          </p:cNvSpPr>
          <p:nvPr/>
        </p:nvSpPr>
        <p:spPr bwMode="auto">
          <a:xfrm>
            <a:off x="1987550"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44130"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4131"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4132"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33"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34"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4135"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36"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37"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38"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120063" cy="474663"/>
          </a:xfrm>
          <a:noFill/>
        </p:spPr>
        <p:txBody>
          <a:bodyPr/>
          <a:lstStyle/>
          <a:p>
            <a:r>
              <a:rPr lang="en-US"/>
              <a:t>The Single Cycle Datapath during Branch</a:t>
            </a:r>
          </a:p>
        </p:txBody>
      </p:sp>
      <p:sp>
        <p:nvSpPr>
          <p:cNvPr id="46083" name="Rectangle 3"/>
          <p:cNvSpPr>
            <a:spLocks noGrp="1" noChangeArrowheads="1"/>
          </p:cNvSpPr>
          <p:nvPr>
            <p:ph type="body" idx="1"/>
          </p:nvPr>
        </p:nvSpPr>
        <p:spPr>
          <a:xfrm>
            <a:off x="304800" y="1295400"/>
            <a:ext cx="8610600" cy="325438"/>
          </a:xfrm>
          <a:noFill/>
        </p:spPr>
        <p:txBody>
          <a:bodyPr/>
          <a:lstStyle/>
          <a:p>
            <a:r>
              <a:rPr lang="en-US" sz="2400"/>
              <a:t>if  (R[rs] - R[rt]  ==  0)   then  Zero  =  1 ;  else  Zero  =  0</a:t>
            </a:r>
          </a:p>
        </p:txBody>
      </p:sp>
      <p:grpSp>
        <p:nvGrpSpPr>
          <p:cNvPr id="46084" name="Group 4"/>
          <p:cNvGrpSpPr>
            <a:grpSpLocks/>
          </p:cNvGrpSpPr>
          <p:nvPr/>
        </p:nvGrpSpPr>
        <p:grpSpPr bwMode="auto">
          <a:xfrm>
            <a:off x="1743075" y="603250"/>
            <a:ext cx="5949950" cy="638175"/>
            <a:chOff x="1098" y="380"/>
            <a:chExt cx="3748" cy="402"/>
          </a:xfrm>
        </p:grpSpPr>
        <p:sp>
          <p:nvSpPr>
            <p:cNvPr id="46216"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6217" name="Group 6"/>
            <p:cNvGrpSpPr>
              <a:grpSpLocks/>
            </p:cNvGrpSpPr>
            <p:nvPr/>
          </p:nvGrpSpPr>
          <p:grpSpPr bwMode="auto">
            <a:xfrm>
              <a:off x="1163" y="572"/>
              <a:ext cx="624" cy="210"/>
              <a:chOff x="1163" y="572"/>
              <a:chExt cx="624" cy="210"/>
            </a:xfrm>
          </p:grpSpPr>
          <p:sp>
            <p:nvSpPr>
              <p:cNvPr id="46231"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32"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6218" name="Group 9"/>
            <p:cNvGrpSpPr>
              <a:grpSpLocks/>
            </p:cNvGrpSpPr>
            <p:nvPr/>
          </p:nvGrpSpPr>
          <p:grpSpPr bwMode="auto">
            <a:xfrm>
              <a:off x="1795" y="572"/>
              <a:ext cx="580" cy="210"/>
              <a:chOff x="1795" y="572"/>
              <a:chExt cx="580" cy="210"/>
            </a:xfrm>
          </p:grpSpPr>
          <p:sp>
            <p:nvSpPr>
              <p:cNvPr id="46229"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30"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6219" name="Group 12"/>
            <p:cNvGrpSpPr>
              <a:grpSpLocks/>
            </p:cNvGrpSpPr>
            <p:nvPr/>
          </p:nvGrpSpPr>
          <p:grpSpPr bwMode="auto">
            <a:xfrm>
              <a:off x="2383" y="572"/>
              <a:ext cx="579" cy="210"/>
              <a:chOff x="2383" y="572"/>
              <a:chExt cx="579" cy="210"/>
            </a:xfrm>
          </p:grpSpPr>
          <p:sp>
            <p:nvSpPr>
              <p:cNvPr id="46227"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28"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6220"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21"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6222"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23"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6224"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6225"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6226"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46085"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86"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SUB</a:t>
            </a:r>
            <a:endParaRPr lang="en-US" sz="2000" u="sng">
              <a:latin typeface="Times" charset="0"/>
            </a:endParaRPr>
          </a:p>
        </p:txBody>
      </p:sp>
      <p:sp>
        <p:nvSpPr>
          <p:cNvPr id="46087"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6088"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46089" name="Rectangle 26"/>
          <p:cNvSpPr>
            <a:spLocks noChangeArrowheads="1"/>
          </p:cNvSpPr>
          <p:nvPr/>
        </p:nvSpPr>
        <p:spPr bwMode="auto">
          <a:xfrm>
            <a:off x="13716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RegWr=0</a:t>
            </a:r>
          </a:p>
        </p:txBody>
      </p:sp>
      <p:sp>
        <p:nvSpPr>
          <p:cNvPr id="46090"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1"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92"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3"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94"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46095"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6"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97"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46098"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9"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00"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6101"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02"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6103"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46104"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46105"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46106"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46107"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46108"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46109"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46110"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46111" name="Rectangle 48"/>
          <p:cNvSpPr>
            <a:spLocks noChangeArrowheads="1"/>
          </p:cNvSpPr>
          <p:nvPr/>
        </p:nvSpPr>
        <p:spPr bwMode="auto">
          <a:xfrm>
            <a:off x="14192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RegDst=x</a:t>
            </a:r>
          </a:p>
        </p:txBody>
      </p:sp>
      <p:grpSp>
        <p:nvGrpSpPr>
          <p:cNvPr id="46112" name="Group 49"/>
          <p:cNvGrpSpPr>
            <a:grpSpLocks/>
          </p:cNvGrpSpPr>
          <p:nvPr/>
        </p:nvGrpSpPr>
        <p:grpSpPr bwMode="auto">
          <a:xfrm>
            <a:off x="3454400" y="5046663"/>
            <a:ext cx="376238" cy="1082675"/>
            <a:chOff x="2848" y="3083"/>
            <a:chExt cx="237" cy="682"/>
          </a:xfrm>
        </p:grpSpPr>
        <p:sp>
          <p:nvSpPr>
            <p:cNvPr id="46214"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6215"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6113"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114"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15"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16"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6117"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6118" name="Rectangle 57"/>
          <p:cNvSpPr>
            <a:spLocks noChangeArrowheads="1"/>
          </p:cNvSpPr>
          <p:nvPr/>
        </p:nvSpPr>
        <p:spPr bwMode="auto">
          <a:xfrm>
            <a:off x="40386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ALUSrc=0</a:t>
            </a:r>
          </a:p>
        </p:txBody>
      </p:sp>
      <p:sp>
        <p:nvSpPr>
          <p:cNvPr id="46119" name="Rectangle 58"/>
          <p:cNvSpPr>
            <a:spLocks noChangeArrowheads="1"/>
          </p:cNvSpPr>
          <p:nvPr/>
        </p:nvSpPr>
        <p:spPr bwMode="auto">
          <a:xfrm>
            <a:off x="2514600" y="6019800"/>
            <a:ext cx="1114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ExtOp=x</a:t>
            </a:r>
          </a:p>
        </p:txBody>
      </p:sp>
      <p:sp>
        <p:nvSpPr>
          <p:cNvPr id="46120"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6121" name="Rectangle 60"/>
          <p:cNvSpPr>
            <a:spLocks noChangeArrowheads="1"/>
          </p:cNvSpPr>
          <p:nvPr/>
        </p:nvSpPr>
        <p:spPr bwMode="auto">
          <a:xfrm>
            <a:off x="64008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MemtoReg=x</a:t>
            </a:r>
          </a:p>
        </p:txBody>
      </p:sp>
      <p:sp>
        <p:nvSpPr>
          <p:cNvPr id="46122"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6123"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46124"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25"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126"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6127" name="Rectangle 66"/>
          <p:cNvSpPr>
            <a:spLocks noChangeArrowheads="1"/>
          </p:cNvSpPr>
          <p:nvPr/>
        </p:nvSpPr>
        <p:spPr bwMode="auto">
          <a:xfrm>
            <a:off x="59436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46128"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46129" name="Group 68"/>
          <p:cNvGrpSpPr>
            <a:grpSpLocks/>
          </p:cNvGrpSpPr>
          <p:nvPr/>
        </p:nvGrpSpPr>
        <p:grpSpPr bwMode="auto">
          <a:xfrm>
            <a:off x="2133600" y="2867025"/>
            <a:ext cx="838200" cy="333375"/>
            <a:chOff x="2640" y="1422"/>
            <a:chExt cx="528" cy="210"/>
          </a:xfrm>
        </p:grpSpPr>
        <p:sp>
          <p:nvSpPr>
            <p:cNvPr id="46211"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12"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6213"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46130"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46131" name="Group 73"/>
          <p:cNvGrpSpPr>
            <a:grpSpLocks/>
          </p:cNvGrpSpPr>
          <p:nvPr/>
        </p:nvGrpSpPr>
        <p:grpSpPr bwMode="auto">
          <a:xfrm>
            <a:off x="4441825" y="4419600"/>
            <a:ext cx="358775" cy="1219200"/>
            <a:chOff x="3518" y="2640"/>
            <a:chExt cx="226" cy="768"/>
          </a:xfrm>
        </p:grpSpPr>
        <p:sp>
          <p:nvSpPr>
            <p:cNvPr id="46208"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09"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6210"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6132" name="Group 77"/>
          <p:cNvGrpSpPr>
            <a:grpSpLocks/>
          </p:cNvGrpSpPr>
          <p:nvPr/>
        </p:nvGrpSpPr>
        <p:grpSpPr bwMode="auto">
          <a:xfrm>
            <a:off x="5305425" y="3810000"/>
            <a:ext cx="485775" cy="1143000"/>
            <a:chOff x="4009" y="2304"/>
            <a:chExt cx="306" cy="720"/>
          </a:xfrm>
        </p:grpSpPr>
        <p:sp>
          <p:nvSpPr>
            <p:cNvPr id="46205"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6206"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6207"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6133" name="Group 81"/>
          <p:cNvGrpSpPr>
            <a:grpSpLocks/>
          </p:cNvGrpSpPr>
          <p:nvPr/>
        </p:nvGrpSpPr>
        <p:grpSpPr bwMode="auto">
          <a:xfrm>
            <a:off x="7337425" y="4191000"/>
            <a:ext cx="358775" cy="1600200"/>
            <a:chOff x="5294" y="2544"/>
            <a:chExt cx="226" cy="1008"/>
          </a:xfrm>
        </p:grpSpPr>
        <p:sp>
          <p:nvSpPr>
            <p:cNvPr id="46202"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03"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6204"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6134" name="Group 85"/>
          <p:cNvGrpSpPr>
            <a:grpSpLocks/>
          </p:cNvGrpSpPr>
          <p:nvPr/>
        </p:nvGrpSpPr>
        <p:grpSpPr bwMode="auto">
          <a:xfrm>
            <a:off x="5915025" y="5000625"/>
            <a:ext cx="1146175" cy="1181100"/>
            <a:chOff x="4398" y="3054"/>
            <a:chExt cx="722" cy="744"/>
          </a:xfrm>
        </p:grpSpPr>
        <p:sp>
          <p:nvSpPr>
            <p:cNvPr id="46196"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6197"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6198"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6199"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6200"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201"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6135"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36"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37"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38"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39"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40"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41"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42"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6143"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4"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5"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6"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7"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8"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9"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0"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1"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2"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3"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4"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5"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6"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7"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8"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59"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60"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61"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6162"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6163"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64"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6165"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6166"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6167"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6168"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69"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70"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71"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6172"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6173"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6174"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6175"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6176"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6177" name="Rectangle 134"/>
          <p:cNvSpPr>
            <a:spLocks noChangeArrowheads="1"/>
          </p:cNvSpPr>
          <p:nvPr/>
        </p:nvSpPr>
        <p:spPr bwMode="auto">
          <a:xfrm>
            <a:off x="1987550" y="1752600"/>
            <a:ext cx="13827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nPC_sel=br</a:t>
            </a:r>
          </a:p>
        </p:txBody>
      </p:sp>
      <p:sp>
        <p:nvSpPr>
          <p:cNvPr id="46178"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6179"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6180"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81"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82"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6183"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84"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85"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86"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87" name="Line 144"/>
          <p:cNvSpPr>
            <a:spLocks noChangeShapeType="1"/>
          </p:cNvSpPr>
          <p:nvPr/>
        </p:nvSpPr>
        <p:spPr bwMode="auto">
          <a:xfrm>
            <a:off x="2971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6188" name="Line 145"/>
          <p:cNvSpPr>
            <a:spLocks noChangeShapeType="1"/>
          </p:cNvSpPr>
          <p:nvPr/>
        </p:nvSpPr>
        <p:spPr bwMode="auto">
          <a:xfrm>
            <a:off x="3352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6189" name="Line 146"/>
          <p:cNvSpPr>
            <a:spLocks noChangeShapeType="1"/>
          </p:cNvSpPr>
          <p:nvPr/>
        </p:nvSpPr>
        <p:spPr bwMode="auto">
          <a:xfrm>
            <a:off x="3581400" y="4114800"/>
            <a:ext cx="1752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6190" name="Freeform 147"/>
          <p:cNvSpPr>
            <a:spLocks/>
          </p:cNvSpPr>
          <p:nvPr/>
        </p:nvSpPr>
        <p:spPr bwMode="auto">
          <a:xfrm>
            <a:off x="3581400" y="4648200"/>
            <a:ext cx="1676400" cy="152400"/>
          </a:xfrm>
          <a:custGeom>
            <a:avLst/>
            <a:gdLst>
              <a:gd name="T0" fmla="*/ 0 w 1056"/>
              <a:gd name="T1" fmla="*/ 0 h 96"/>
              <a:gd name="T2" fmla="*/ 838200 w 1056"/>
              <a:gd name="T3" fmla="*/ 0 h 96"/>
              <a:gd name="T4" fmla="*/ 1219200 w 1056"/>
              <a:gd name="T5" fmla="*/ 152400 h 96"/>
              <a:gd name="T6" fmla="*/ 1676400 w 1056"/>
              <a:gd name="T7" fmla="*/ 152400 h 96"/>
              <a:gd name="T8" fmla="*/ 0 60000 65536"/>
              <a:gd name="T9" fmla="*/ 0 60000 65536"/>
              <a:gd name="T10" fmla="*/ 0 60000 65536"/>
              <a:gd name="T11" fmla="*/ 0 60000 65536"/>
              <a:gd name="T12" fmla="*/ 0 w 1056"/>
              <a:gd name="T13" fmla="*/ 0 h 96"/>
              <a:gd name="T14" fmla="*/ 1056 w 1056"/>
              <a:gd name="T15" fmla="*/ 96 h 96"/>
            </a:gdLst>
            <a:ahLst/>
            <a:cxnLst>
              <a:cxn ang="T8">
                <a:pos x="T0" y="T1"/>
              </a:cxn>
              <a:cxn ang="T9">
                <a:pos x="T2" y="T3"/>
              </a:cxn>
              <a:cxn ang="T10">
                <a:pos x="T4" y="T5"/>
              </a:cxn>
              <a:cxn ang="T11">
                <a:pos x="T6" y="T7"/>
              </a:cxn>
            </a:cxnLst>
            <a:rect l="T12" t="T13" r="T14" b="T15"/>
            <a:pathLst>
              <a:path w="1056" h="96">
                <a:moveTo>
                  <a:pt x="0" y="0"/>
                </a:moveTo>
                <a:lnTo>
                  <a:pt x="528" y="0"/>
                </a:lnTo>
                <a:lnTo>
                  <a:pt x="768" y="96"/>
                </a:lnTo>
                <a:lnTo>
                  <a:pt x="1056" y="96"/>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6191" name="Freeform 148"/>
          <p:cNvSpPr>
            <a:spLocks/>
          </p:cNvSpPr>
          <p:nvPr/>
        </p:nvSpPr>
        <p:spPr bwMode="auto">
          <a:xfrm>
            <a:off x="4419600" y="2819400"/>
            <a:ext cx="1066800" cy="1066800"/>
          </a:xfrm>
          <a:custGeom>
            <a:avLst/>
            <a:gdLst>
              <a:gd name="T0" fmla="*/ 1066800 w 672"/>
              <a:gd name="T1" fmla="*/ 1066800 h 672"/>
              <a:gd name="T2" fmla="*/ 1066800 w 672"/>
              <a:gd name="T3" fmla="*/ 609600 h 672"/>
              <a:gd name="T4" fmla="*/ 0 w 672"/>
              <a:gd name="T5" fmla="*/ 6096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384"/>
                </a:lnTo>
                <a:lnTo>
                  <a:pt x="0" y="384"/>
                </a:lnTo>
                <a:lnTo>
                  <a:pt x="0"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6192" name="Oval 149"/>
          <p:cNvSpPr>
            <a:spLocks noChangeArrowheads="1"/>
          </p:cNvSpPr>
          <p:nvPr/>
        </p:nvSpPr>
        <p:spPr bwMode="auto">
          <a:xfrm>
            <a:off x="1905000" y="1574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6193" name="Oval 150"/>
          <p:cNvSpPr>
            <a:spLocks noChangeArrowheads="1"/>
          </p:cNvSpPr>
          <p:nvPr/>
        </p:nvSpPr>
        <p:spPr bwMode="auto">
          <a:xfrm>
            <a:off x="5232400" y="28194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6194" name="Oval 151"/>
          <p:cNvSpPr>
            <a:spLocks noChangeArrowheads="1"/>
          </p:cNvSpPr>
          <p:nvPr/>
        </p:nvSpPr>
        <p:spPr bwMode="auto">
          <a:xfrm>
            <a:off x="3937000" y="5765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6195" name="Oval 152"/>
          <p:cNvSpPr>
            <a:spLocks noChangeArrowheads="1"/>
          </p:cNvSpPr>
          <p:nvPr/>
        </p:nvSpPr>
        <p:spPr bwMode="auto">
          <a:xfrm>
            <a:off x="22098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312738" y="152400"/>
            <a:ext cx="8413750" cy="474663"/>
          </a:xfrm>
          <a:noFill/>
        </p:spPr>
        <p:txBody>
          <a:bodyPr/>
          <a:lstStyle/>
          <a:p>
            <a:r>
              <a:rPr lang="en-US"/>
              <a:t>Instruction Fetch Unit at the End of Branch</a:t>
            </a:r>
          </a:p>
        </p:txBody>
      </p:sp>
      <p:sp>
        <p:nvSpPr>
          <p:cNvPr id="48132" name="Rectangle 3"/>
          <p:cNvSpPr>
            <a:spLocks noGrp="1" noChangeArrowheads="1"/>
          </p:cNvSpPr>
          <p:nvPr>
            <p:ph type="body" idx="1"/>
          </p:nvPr>
        </p:nvSpPr>
        <p:spPr>
          <a:xfrm>
            <a:off x="381000" y="1219200"/>
            <a:ext cx="8191500" cy="600075"/>
          </a:xfrm>
          <a:noFill/>
        </p:spPr>
        <p:txBody>
          <a:bodyPr/>
          <a:lstStyle/>
          <a:p>
            <a:r>
              <a:rPr lang="en-US" sz="2400"/>
              <a:t>if  (Zero == 1)   then  PC = PC + 4 + SignExt[imm16]*4 ;  else  PC = PC + 4</a:t>
            </a:r>
          </a:p>
        </p:txBody>
      </p:sp>
      <p:grpSp>
        <p:nvGrpSpPr>
          <p:cNvPr id="48133" name="Group 4"/>
          <p:cNvGrpSpPr>
            <a:grpSpLocks/>
          </p:cNvGrpSpPr>
          <p:nvPr/>
        </p:nvGrpSpPr>
        <p:grpSpPr bwMode="auto">
          <a:xfrm>
            <a:off x="1743075" y="527050"/>
            <a:ext cx="5949950" cy="638175"/>
            <a:chOff x="1098" y="332"/>
            <a:chExt cx="3748" cy="402"/>
          </a:xfrm>
        </p:grpSpPr>
        <p:sp>
          <p:nvSpPr>
            <p:cNvPr id="48187"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8188" name="Group 6"/>
            <p:cNvGrpSpPr>
              <a:grpSpLocks/>
            </p:cNvGrpSpPr>
            <p:nvPr/>
          </p:nvGrpSpPr>
          <p:grpSpPr bwMode="auto">
            <a:xfrm>
              <a:off x="1163" y="524"/>
              <a:ext cx="624" cy="210"/>
              <a:chOff x="1163" y="524"/>
              <a:chExt cx="624" cy="210"/>
            </a:xfrm>
          </p:grpSpPr>
          <p:sp>
            <p:nvSpPr>
              <p:cNvPr id="48202"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203" name="Rectangle 8"/>
              <p:cNvSpPr>
                <a:spLocks noChangeArrowheads="1"/>
              </p:cNvSpPr>
              <p:nvPr/>
            </p:nvSpPr>
            <p:spPr bwMode="auto">
              <a:xfrm>
                <a:off x="1341" y="52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8189" name="Group 9"/>
            <p:cNvGrpSpPr>
              <a:grpSpLocks/>
            </p:cNvGrpSpPr>
            <p:nvPr/>
          </p:nvGrpSpPr>
          <p:grpSpPr bwMode="auto">
            <a:xfrm>
              <a:off x="1795" y="524"/>
              <a:ext cx="580" cy="210"/>
              <a:chOff x="1795" y="524"/>
              <a:chExt cx="580" cy="210"/>
            </a:xfrm>
          </p:grpSpPr>
          <p:sp>
            <p:nvSpPr>
              <p:cNvPr id="48200"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201" name="Rectangle 11"/>
              <p:cNvSpPr>
                <a:spLocks noChangeArrowheads="1"/>
              </p:cNvSpPr>
              <p:nvPr/>
            </p:nvSpPr>
            <p:spPr bwMode="auto">
              <a:xfrm>
                <a:off x="1956" y="52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8190" name="Group 12"/>
            <p:cNvGrpSpPr>
              <a:grpSpLocks/>
            </p:cNvGrpSpPr>
            <p:nvPr/>
          </p:nvGrpSpPr>
          <p:grpSpPr bwMode="auto">
            <a:xfrm>
              <a:off x="2383" y="524"/>
              <a:ext cx="579" cy="210"/>
              <a:chOff x="2383" y="524"/>
              <a:chExt cx="579" cy="210"/>
            </a:xfrm>
          </p:grpSpPr>
          <p:sp>
            <p:nvSpPr>
              <p:cNvPr id="48198"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99"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8191"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92" name="Rectangle 16"/>
            <p:cNvSpPr>
              <a:spLocks noChangeArrowheads="1"/>
            </p:cNvSpPr>
            <p:nvPr/>
          </p:nvSpPr>
          <p:spPr bwMode="auto">
            <a:xfrm>
              <a:off x="3469" y="524"/>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8193" name="Rectangle 17"/>
            <p:cNvSpPr>
              <a:spLocks noChangeArrowheads="1"/>
            </p:cNvSpPr>
            <p:nvPr/>
          </p:nvSpPr>
          <p:spPr bwMode="auto">
            <a:xfrm>
              <a:off x="4668" y="3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8194" name="Rectangle 18"/>
            <p:cNvSpPr>
              <a:spLocks noChangeArrowheads="1"/>
            </p:cNvSpPr>
            <p:nvPr/>
          </p:nvSpPr>
          <p:spPr bwMode="auto">
            <a:xfrm>
              <a:off x="2770"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8195" name="Rectangle 19"/>
            <p:cNvSpPr>
              <a:spLocks noChangeArrowheads="1"/>
            </p:cNvSpPr>
            <p:nvPr/>
          </p:nvSpPr>
          <p:spPr bwMode="auto">
            <a:xfrm>
              <a:off x="2182"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8196" name="Rectangle 20"/>
            <p:cNvSpPr>
              <a:spLocks noChangeArrowheads="1"/>
            </p:cNvSpPr>
            <p:nvPr/>
          </p:nvSpPr>
          <p:spPr bwMode="auto">
            <a:xfrm>
              <a:off x="1594"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8197" name="Rectangle 21"/>
            <p:cNvSpPr>
              <a:spLocks noChangeArrowheads="1"/>
            </p:cNvSpPr>
            <p:nvPr/>
          </p:nvSpPr>
          <p:spPr bwMode="auto">
            <a:xfrm>
              <a:off x="1098"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2672662" name="Rectangle 22"/>
          <p:cNvSpPr>
            <a:spLocks noChangeArrowheads="1"/>
          </p:cNvSpPr>
          <p:nvPr/>
        </p:nvSpPr>
        <p:spPr bwMode="auto">
          <a:xfrm>
            <a:off x="4343400" y="2514600"/>
            <a:ext cx="4419600" cy="22050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pPr>
            <a:r>
              <a:rPr lang="en-US" sz="2800" b="1">
                <a:solidFill>
                  <a:schemeClr val="tx1"/>
                </a:solidFill>
              </a:rPr>
              <a:t>What is encoding of nPC_sel?</a:t>
            </a:r>
          </a:p>
          <a:p>
            <a:pPr marL="685800" lvl="1" indent="-190500">
              <a:lnSpc>
                <a:spcPct val="85000"/>
              </a:lnSpc>
              <a:spcBef>
                <a:spcPct val="40000"/>
              </a:spcBef>
              <a:buSzPct val="100000"/>
              <a:buFontTx/>
              <a:buChar char="•"/>
            </a:pPr>
            <a:r>
              <a:rPr lang="en-US" sz="2400" b="1">
                <a:solidFill>
                  <a:srgbClr val="0D407F"/>
                </a:solidFill>
                <a:ea typeface="ＭＳ Ｐゴシック" charset="-128"/>
                <a:cs typeface="ＭＳ Ｐゴシック" charset="-128"/>
              </a:rPr>
              <a:t>Direct MUX select?</a:t>
            </a:r>
          </a:p>
          <a:p>
            <a:pPr marL="685800" lvl="1" indent="-190500">
              <a:lnSpc>
                <a:spcPct val="85000"/>
              </a:lnSpc>
              <a:spcBef>
                <a:spcPct val="40000"/>
              </a:spcBef>
              <a:buSzPct val="100000"/>
              <a:buFontTx/>
              <a:buChar char="•"/>
            </a:pPr>
            <a:r>
              <a:rPr lang="en-US" sz="2400" b="1">
                <a:solidFill>
                  <a:srgbClr val="0D407F"/>
                </a:solidFill>
                <a:ea typeface="ＭＳ Ｐゴシック" charset="-128"/>
                <a:cs typeface="ＭＳ Ｐゴシック" charset="-128"/>
              </a:rPr>
              <a:t>Branch inst. / not branch</a:t>
            </a:r>
          </a:p>
          <a:p>
            <a:pPr marL="203200" indent="-203200">
              <a:lnSpc>
                <a:spcPct val="75000"/>
              </a:lnSpc>
              <a:spcBef>
                <a:spcPct val="65000"/>
              </a:spcBef>
              <a:buSzPct val="100000"/>
              <a:buFont typeface="Times" charset="0"/>
              <a:buChar char="•"/>
            </a:pPr>
            <a:r>
              <a:rPr lang="en-US" sz="2800" b="1">
                <a:solidFill>
                  <a:schemeClr val="tx1"/>
                </a:solidFill>
              </a:rPr>
              <a:t>Let’s pick 2nd option</a:t>
            </a:r>
          </a:p>
        </p:txBody>
      </p:sp>
      <p:graphicFrame>
        <p:nvGraphicFramePr>
          <p:cNvPr id="2672663" name="Object 2"/>
          <p:cNvGraphicFramePr>
            <a:graphicFrameLocks noChangeAspect="1"/>
          </p:cNvGraphicFramePr>
          <p:nvPr/>
        </p:nvGraphicFramePr>
        <p:xfrm>
          <a:off x="3962400" y="5507038"/>
          <a:ext cx="2935288" cy="1046162"/>
        </p:xfrm>
        <a:graphic>
          <a:graphicData uri="http://schemas.openxmlformats.org/presentationml/2006/ole">
            <mc:AlternateContent xmlns:mc="http://schemas.openxmlformats.org/markup-compatibility/2006">
              <mc:Choice xmlns:v="urn:schemas-microsoft-com:vml" Requires="v">
                <p:oleObj spid="_x0000_s48134" name="Worksheet" r:id="rId4" imgW="1657350" imgH="704850" progId="Excel.Sheet.8">
                  <p:embed/>
                </p:oleObj>
              </mc:Choice>
              <mc:Fallback>
                <p:oleObj name="Worksheet" r:id="rId4" imgW="1657350" imgH="704850" progId="Excel.Sheet.8">
                  <p:embed/>
                  <p:pic>
                    <p:nvPicPr>
                      <p:cNvPr id="0" name="AutoShap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962400" y="5507038"/>
                        <a:ext cx="2935288" cy="1046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8135" name="Group 24"/>
          <p:cNvGrpSpPr>
            <a:grpSpLocks/>
          </p:cNvGrpSpPr>
          <p:nvPr/>
        </p:nvGrpSpPr>
        <p:grpSpPr bwMode="auto">
          <a:xfrm>
            <a:off x="3114675" y="1762125"/>
            <a:ext cx="1101725" cy="1038225"/>
            <a:chOff x="2474" y="1011"/>
            <a:chExt cx="694" cy="671"/>
          </a:xfrm>
        </p:grpSpPr>
        <p:sp>
          <p:nvSpPr>
            <p:cNvPr id="48184"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8185" name="Rectangle 26"/>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8186" name="Rectangle 27"/>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grpSp>
      <p:sp>
        <p:nvSpPr>
          <p:cNvPr id="48136" name="Rectangle 28"/>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sp>
        <p:nvSpPr>
          <p:cNvPr id="4813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813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4813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48140" name="Rectangle 32"/>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endParaRPr lang="en-US" sz="1800" u="sng">
              <a:latin typeface="Times" charset="0"/>
            </a:endParaRPr>
          </a:p>
        </p:txBody>
      </p:sp>
      <p:sp>
        <p:nvSpPr>
          <p:cNvPr id="4814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4814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48143" name="Freeform 35"/>
          <p:cNvSpPr>
            <a:spLocks/>
          </p:cNvSpPr>
          <p:nvPr/>
        </p:nvSpPr>
        <p:spPr bwMode="auto">
          <a:xfrm>
            <a:off x="2576513" y="2819400"/>
            <a:ext cx="319087" cy="1828800"/>
          </a:xfrm>
          <a:custGeom>
            <a:avLst/>
            <a:gdLst>
              <a:gd name="T0" fmla="*/ 0 w 201"/>
              <a:gd name="T1" fmla="*/ 9525 h 1152"/>
              <a:gd name="T2" fmla="*/ 319087 w 201"/>
              <a:gd name="T3" fmla="*/ 0 h 1152"/>
              <a:gd name="T4" fmla="*/ 319087 w 201"/>
              <a:gd name="T5" fmla="*/ 1828800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48144" name="Rectangle 36"/>
          <p:cNvSpPr>
            <a:spLocks noChangeArrowheads="1"/>
          </p:cNvSpPr>
          <p:nvPr/>
        </p:nvSpPr>
        <p:spPr bwMode="auto">
          <a:xfrm>
            <a:off x="2371725" y="3276600"/>
            <a:ext cx="9810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48182" name="Text Box 38"/>
            <p:cNvSpPr txBox="1">
              <a:spLocks noChangeArrowheads="1"/>
            </p:cNvSpPr>
            <p:nvPr/>
          </p:nvSpPr>
          <p:spPr bwMode="auto">
            <a:xfrm>
              <a:off x="4416" y="3264"/>
              <a:ext cx="1248" cy="518"/>
            </a:xfrm>
            <a:prstGeom prst="rect">
              <a:avLst/>
            </a:prstGeom>
            <a:noFill/>
            <a:ln w="12700">
              <a:noFill/>
              <a:miter lim="800000"/>
              <a:headEnd/>
              <a:tailEnd/>
            </a:ln>
          </p:spPr>
          <p:txBody>
            <a:bodyPr>
              <a:prstTxWarp prst="textNoShape">
                <a:avLst/>
              </a:prstTxWarp>
              <a:spAutoFit/>
            </a:bodyPr>
            <a:lstStyle/>
            <a:p>
              <a:pPr>
                <a:spcBef>
                  <a:spcPct val="50000"/>
                </a:spcBef>
              </a:pPr>
              <a:r>
                <a:rPr lang="en-US" sz="2400" b="1"/>
                <a:t>Q: What logic gate?</a:t>
              </a:r>
            </a:p>
          </p:txBody>
        </p:sp>
        <p:sp>
          <p:nvSpPr>
            <p:cNvPr id="48183" name="AutoShape 39"/>
            <p:cNvSpPr>
              <a:spLocks noChangeArrowheads="1"/>
            </p:cNvSpPr>
            <p:nvPr/>
          </p:nvSpPr>
          <p:spPr bwMode="auto">
            <a:xfrm flipH="1" flipV="1">
              <a:off x="4464" y="3792"/>
              <a:ext cx="480" cy="336"/>
            </a:xfrm>
            <a:custGeom>
              <a:avLst/>
              <a:gdLst>
                <a:gd name="T0" fmla="*/ 7 w 21600"/>
                <a:gd name="T1" fmla="*/ 0 h 21600"/>
                <a:gd name="T2" fmla="*/ 7 w 21600"/>
                <a:gd name="T3" fmla="*/ 3 h 21600"/>
                <a:gd name="T4" fmla="*/ 2 w 21600"/>
                <a:gd name="T5" fmla="*/ 5 h 21600"/>
                <a:gd name="T6" fmla="*/ 11 w 21600"/>
                <a:gd name="T7" fmla="*/ 1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prstTxWarp prst="textNoShape">
                <a:avLst/>
              </a:prstTxWarp>
            </a:bodyPr>
            <a:lstStyle/>
            <a:p>
              <a:endParaRPr lang="en-US"/>
            </a:p>
          </p:txBody>
        </p:sp>
      </p:grpSp>
      <p:sp>
        <p:nvSpPr>
          <p:cNvPr id="48146" name="Rectangle 40"/>
          <p:cNvSpPr>
            <a:spLocks noChangeArrowheads="1"/>
          </p:cNvSpPr>
          <p:nvPr/>
        </p:nvSpPr>
        <p:spPr bwMode="auto">
          <a:xfrm rot="10800000" flipV="1">
            <a:off x="381000" y="59436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8147" name="Rectangle 41"/>
          <p:cNvSpPr>
            <a:spLocks noChangeArrowheads="1"/>
          </p:cNvSpPr>
          <p:nvPr/>
        </p:nvSpPr>
        <p:spPr bwMode="auto">
          <a:xfrm>
            <a:off x="3087688" y="60071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48148" name="Group 42"/>
          <p:cNvGrpSpPr>
            <a:grpSpLocks/>
          </p:cNvGrpSpPr>
          <p:nvPr/>
        </p:nvGrpSpPr>
        <p:grpSpPr bwMode="auto">
          <a:xfrm>
            <a:off x="3163888" y="4610100"/>
            <a:ext cx="349250" cy="1270000"/>
            <a:chOff x="1326" y="2336"/>
            <a:chExt cx="220" cy="800"/>
          </a:xfrm>
        </p:grpSpPr>
        <p:sp>
          <p:nvSpPr>
            <p:cNvPr id="48178"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8179" name="Rectangle 44"/>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48180" name="Rectangle 45"/>
            <p:cNvSpPr>
              <a:spLocks noChangeArrowheads="1"/>
            </p:cNvSpPr>
            <p:nvPr/>
          </p:nvSpPr>
          <p:spPr bwMode="auto">
            <a:xfrm rot="-5400000">
              <a:off x="1320" y="235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48181"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48149" name="Rectangle 47"/>
          <p:cNvSpPr>
            <a:spLocks noChangeArrowheads="1"/>
          </p:cNvSpPr>
          <p:nvPr/>
        </p:nvSpPr>
        <p:spPr bwMode="auto">
          <a:xfrm>
            <a:off x="1536700" y="40259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4815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8151" name="Rectangle 49"/>
          <p:cNvSpPr>
            <a:spLocks noChangeArrowheads="1"/>
          </p:cNvSpPr>
          <p:nvPr/>
        </p:nvSpPr>
        <p:spPr bwMode="auto">
          <a:xfrm rot="5400000">
            <a:off x="1283494" y="6038057"/>
            <a:ext cx="8858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48152" name="Rectangle 50"/>
          <p:cNvSpPr>
            <a:spLocks noChangeArrowheads="1"/>
          </p:cNvSpPr>
          <p:nvPr/>
        </p:nvSpPr>
        <p:spPr bwMode="auto">
          <a:xfrm rot="5400000">
            <a:off x="1877219" y="4433094"/>
            <a:ext cx="803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48153" name="Freeform 51"/>
          <p:cNvSpPr>
            <a:spLocks/>
          </p:cNvSpPr>
          <p:nvPr/>
        </p:nvSpPr>
        <p:spPr bwMode="auto">
          <a:xfrm>
            <a:off x="2097088" y="41021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48154" name="Rectangle 52"/>
          <p:cNvSpPr>
            <a:spLocks noChangeArrowheads="1"/>
          </p:cNvSpPr>
          <p:nvPr/>
        </p:nvSpPr>
        <p:spPr bwMode="auto">
          <a:xfrm rot="5400000">
            <a:off x="1877219" y="5652294"/>
            <a:ext cx="803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48155" name="Freeform 53"/>
          <p:cNvSpPr>
            <a:spLocks/>
          </p:cNvSpPr>
          <p:nvPr/>
        </p:nvSpPr>
        <p:spPr bwMode="auto">
          <a:xfrm>
            <a:off x="2097088" y="5321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48156" name="Rectangle 54"/>
          <p:cNvSpPr>
            <a:spLocks noChangeArrowheads="1"/>
          </p:cNvSpPr>
          <p:nvPr/>
        </p:nvSpPr>
        <p:spPr bwMode="auto">
          <a:xfrm rot="5400000">
            <a:off x="2569369" y="5125244"/>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48157" name="Freeform 55"/>
          <p:cNvSpPr>
            <a:spLocks/>
          </p:cNvSpPr>
          <p:nvPr/>
        </p:nvSpPr>
        <p:spPr bwMode="auto">
          <a:xfrm>
            <a:off x="2782888" y="45593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48158" name="Freeform 56"/>
          <p:cNvSpPr>
            <a:spLocks/>
          </p:cNvSpPr>
          <p:nvPr/>
        </p:nvSpPr>
        <p:spPr bwMode="auto">
          <a:xfrm>
            <a:off x="3468688" y="2743200"/>
            <a:ext cx="188912" cy="2578100"/>
          </a:xfrm>
          <a:custGeom>
            <a:avLst/>
            <a:gdLst>
              <a:gd name="T0" fmla="*/ 0 w 144"/>
              <a:gd name="T1" fmla="*/ 2578100 h 1728"/>
              <a:gd name="T2" fmla="*/ 188912 w 144"/>
              <a:gd name="T3" fmla="*/ 2578100 h 1728"/>
              <a:gd name="T4" fmla="*/ 188912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59" name="Freeform 57"/>
          <p:cNvSpPr>
            <a:spLocks/>
          </p:cNvSpPr>
          <p:nvPr/>
        </p:nvSpPr>
        <p:spPr bwMode="auto">
          <a:xfrm>
            <a:off x="1411288" y="37973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2" name="Freeform 60"/>
          <p:cNvSpPr>
            <a:spLocks/>
          </p:cNvSpPr>
          <p:nvPr/>
        </p:nvSpPr>
        <p:spPr bwMode="auto">
          <a:xfrm>
            <a:off x="1716088" y="47117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816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7" name="Freeform 65"/>
          <p:cNvSpPr>
            <a:spLocks/>
          </p:cNvSpPr>
          <p:nvPr/>
        </p:nvSpPr>
        <p:spPr bwMode="auto">
          <a:xfrm>
            <a:off x="1447800" y="3810000"/>
            <a:ext cx="2209800" cy="1524000"/>
          </a:xfrm>
          <a:custGeom>
            <a:avLst/>
            <a:gdLst>
              <a:gd name="T0" fmla="*/ 1981200 w 1392"/>
              <a:gd name="T1" fmla="*/ 1524000 h 960"/>
              <a:gd name="T2" fmla="*/ 2209800 w 1392"/>
              <a:gd name="T3" fmla="*/ 1524000 h 960"/>
              <a:gd name="T4" fmla="*/ 2209800 w 1392"/>
              <a:gd name="T5" fmla="*/ 0 h 960"/>
              <a:gd name="T6" fmla="*/ 0 w 1392"/>
              <a:gd name="T7" fmla="*/ 0 h 960"/>
              <a:gd name="T8" fmla="*/ 0 w 1392"/>
              <a:gd name="T9" fmla="*/ 1219200 h 960"/>
              <a:gd name="T10" fmla="*/ 609600 w 1392"/>
              <a:gd name="T11" fmla="*/ 1219200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8168" name="Freeform 66"/>
          <p:cNvSpPr>
            <a:spLocks/>
          </p:cNvSpPr>
          <p:nvPr/>
        </p:nvSpPr>
        <p:spPr bwMode="auto">
          <a:xfrm>
            <a:off x="1676400" y="47244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816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817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0</a:t>
            </a:r>
          </a:p>
        </p:txBody>
      </p:sp>
      <p:sp>
        <p:nvSpPr>
          <p:cNvPr id="4817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1</a:t>
            </a:r>
          </a:p>
        </p:txBody>
      </p:sp>
      <p:sp>
        <p:nvSpPr>
          <p:cNvPr id="4817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817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817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grpSp>
        <p:nvGrpSpPr>
          <p:cNvPr id="9" name="Group 73"/>
          <p:cNvGrpSpPr>
            <a:grpSpLocks/>
          </p:cNvGrpSpPr>
          <p:nvPr/>
        </p:nvGrpSpPr>
        <p:grpSpPr bwMode="auto">
          <a:xfrm>
            <a:off x="1828800" y="2514600"/>
            <a:ext cx="1674813" cy="1106488"/>
            <a:chOff x="1152" y="1584"/>
            <a:chExt cx="1055" cy="697"/>
          </a:xfrm>
        </p:grpSpPr>
        <p:sp>
          <p:nvSpPr>
            <p:cNvPr id="48176"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77" name="Text Box 75"/>
            <p:cNvSpPr txBox="1">
              <a:spLocks noChangeArrowheads="1"/>
            </p:cNvSpPr>
            <p:nvPr/>
          </p:nvSpPr>
          <p:spPr bwMode="auto">
            <a:xfrm>
              <a:off x="1478" y="2031"/>
              <a:ext cx="729" cy="250"/>
            </a:xfrm>
            <a:prstGeom prst="rect">
              <a:avLst/>
            </a:prstGeom>
            <a:solidFill>
              <a:schemeClr val="bg1"/>
            </a:solidFill>
            <a:ln w="12700">
              <a:noFill/>
              <a:miter lim="800000"/>
              <a:headEnd/>
              <a:tailEnd/>
            </a:ln>
          </p:spPr>
          <p:txBody>
            <a:bodyPr wrap="none">
              <a:prstTxWarp prst="textNoShape">
                <a:avLst/>
              </a:prstTxWarp>
              <a:spAutoFit/>
            </a:bodyPr>
            <a:lstStyle/>
            <a:p>
              <a:r>
                <a:rPr lang="en-US" sz="2000">
                  <a:solidFill>
                    <a:schemeClr val="tx1"/>
                  </a:solidFill>
                </a:rPr>
                <a:t>MUX ctrl</a:t>
              </a:r>
              <a:endParaRPr lang="en-US" sz="20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anim calcmode="lin" valueType="num">
                                      <p:cBhvr additive="base">
                                        <p:cTn id="7" dur="500" fill="hold"/>
                                        <p:tgtEl>
                                          <p:spTgt spid="26726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6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672662">
                                            <p:txEl>
                                              <p:pRg st="1" end="1"/>
                                            </p:txEl>
                                          </p:spTgt>
                                        </p:tgtEl>
                                        <p:attrNameLst>
                                          <p:attrName>style.visibility</p:attrName>
                                        </p:attrNameLst>
                                      </p:cBhvr>
                                      <p:to>
                                        <p:strVal val="visible"/>
                                      </p:to>
                                    </p:set>
                                    <p:anim calcmode="lin" valueType="num">
                                      <p:cBhvr additive="base">
                                        <p:cTn id="11" dur="500" fill="hold"/>
                                        <p:tgtEl>
                                          <p:spTgt spid="267266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67266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672662">
                                            <p:txEl>
                                              <p:pRg st="2" end="2"/>
                                            </p:txEl>
                                          </p:spTgt>
                                        </p:tgtEl>
                                        <p:attrNameLst>
                                          <p:attrName>style.visibility</p:attrName>
                                        </p:attrNameLst>
                                      </p:cBhvr>
                                      <p:to>
                                        <p:strVal val="visible"/>
                                      </p:to>
                                    </p:set>
                                    <p:anim calcmode="lin" valueType="num">
                                      <p:cBhvr additive="base">
                                        <p:cTn id="15" dur="500" fill="hold"/>
                                        <p:tgtEl>
                                          <p:spTgt spid="267266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6726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672662">
                                            <p:txEl>
                                              <p:pRg st="3" end="3"/>
                                            </p:txEl>
                                          </p:spTgt>
                                        </p:tgtEl>
                                        <p:attrNameLst>
                                          <p:attrName>style.visibility</p:attrName>
                                        </p:attrNameLst>
                                      </p:cBhvr>
                                      <p:to>
                                        <p:strVal val="visible"/>
                                      </p:to>
                                    </p:set>
                                    <p:anim calcmode="lin" valueType="num">
                                      <p:cBhvr additive="base">
                                        <p:cTn id="21" dur="500" fill="hold"/>
                                        <p:tgtEl>
                                          <p:spTgt spid="267266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6726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672663"/>
                                        </p:tgtEl>
                                        <p:attrNameLst>
                                          <p:attrName>style.visibility</p:attrName>
                                        </p:attrNameLst>
                                      </p:cBhvr>
                                      <p:to>
                                        <p:strVal val="visible"/>
                                      </p:to>
                                    </p:set>
                                    <p:anim calcmode="lin" valueType="num">
                                      <p:cBhvr additive="base">
                                        <p:cTn id="27" dur="500" fill="hold"/>
                                        <p:tgtEl>
                                          <p:spTgt spid="2672663"/>
                                        </p:tgtEl>
                                        <p:attrNameLst>
                                          <p:attrName>ppt_x</p:attrName>
                                        </p:attrNameLst>
                                      </p:cBhvr>
                                      <p:tavLst>
                                        <p:tav tm="0">
                                          <p:val>
                                            <p:strVal val="1+#ppt_w/2"/>
                                          </p:val>
                                        </p:tav>
                                        <p:tav tm="100000">
                                          <p:val>
                                            <p:strVal val="#ppt_x"/>
                                          </p:val>
                                        </p:tav>
                                      </p:tavLst>
                                    </p:anim>
                                    <p:anim calcmode="lin" valueType="num">
                                      <p:cBhvr additive="base">
                                        <p:cTn id="28" dur="500" fill="hold"/>
                                        <p:tgtEl>
                                          <p:spTgt spid="267266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00100" y="228600"/>
            <a:ext cx="7681913" cy="474663"/>
          </a:xfrm>
          <a:noFill/>
        </p:spPr>
        <p:txBody>
          <a:bodyPr/>
          <a:lstStyle/>
          <a:p>
            <a:r>
              <a:rPr lang="en-US"/>
              <a:t>Step 4: Given Datapath: RTL </a:t>
            </a:r>
            <a:r>
              <a:rPr lang="en-US">
                <a:sym typeface="Wingdings" charset="2"/>
              </a:rPr>
              <a:t></a:t>
            </a:r>
            <a:r>
              <a:rPr lang="en-US"/>
              <a:t> Control</a:t>
            </a:r>
          </a:p>
        </p:txBody>
      </p:sp>
      <p:sp>
        <p:nvSpPr>
          <p:cNvPr id="51203" name="Rectangle 3"/>
          <p:cNvSpPr>
            <a:spLocks noChangeArrowheads="1"/>
          </p:cNvSpPr>
          <p:nvPr/>
        </p:nvSpPr>
        <p:spPr bwMode="auto">
          <a:xfrm>
            <a:off x="4522788" y="3859213"/>
            <a:ext cx="835025" cy="333375"/>
          </a:xfrm>
          <a:prstGeom prst="rect">
            <a:avLst/>
          </a:prstGeom>
          <a:noFill/>
          <a:ln w="12700">
            <a:noFill/>
            <a:miter lim="800000"/>
            <a:headEnd/>
            <a:tailEnd/>
          </a:ln>
        </p:spPr>
        <p:txBody>
          <a:bodyPr lIns="90488" tIns="44450" rIns="90488" bIns="44450">
            <a:prstTxWarp prst="textNoShape">
              <a:avLst/>
            </a:prstTxWarp>
            <a:spAutoFit/>
          </a:bodyPr>
          <a:lstStyle/>
          <a:p>
            <a:r>
              <a:rPr lang="en-US" sz="1600">
                <a:latin typeface="Times" charset="0"/>
              </a:rPr>
              <a:t>ALUctr</a:t>
            </a:r>
          </a:p>
        </p:txBody>
      </p:sp>
      <p:sp>
        <p:nvSpPr>
          <p:cNvPr id="51204" name="Rectangle 4"/>
          <p:cNvSpPr>
            <a:spLocks noChangeArrowheads="1"/>
          </p:cNvSpPr>
          <p:nvPr/>
        </p:nvSpPr>
        <p:spPr bwMode="auto">
          <a:xfrm>
            <a:off x="2525713" y="3897313"/>
            <a:ext cx="790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RegDst</a:t>
            </a:r>
          </a:p>
        </p:txBody>
      </p:sp>
      <p:sp>
        <p:nvSpPr>
          <p:cNvPr id="51205" name="Rectangle 5"/>
          <p:cNvSpPr>
            <a:spLocks noChangeArrowheads="1"/>
          </p:cNvSpPr>
          <p:nvPr/>
        </p:nvSpPr>
        <p:spPr bwMode="auto">
          <a:xfrm>
            <a:off x="3783013" y="3884613"/>
            <a:ext cx="8699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ALUSrc</a:t>
            </a:r>
          </a:p>
        </p:txBody>
      </p:sp>
      <p:sp>
        <p:nvSpPr>
          <p:cNvPr id="51206" name="Rectangle 6"/>
          <p:cNvSpPr>
            <a:spLocks noChangeArrowheads="1"/>
          </p:cNvSpPr>
          <p:nvPr/>
        </p:nvSpPr>
        <p:spPr bwMode="auto">
          <a:xfrm>
            <a:off x="3198813" y="3897313"/>
            <a:ext cx="7112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ExtOp</a:t>
            </a:r>
          </a:p>
        </p:txBody>
      </p:sp>
      <p:sp>
        <p:nvSpPr>
          <p:cNvPr id="51207" name="Rectangle 7"/>
          <p:cNvSpPr>
            <a:spLocks noChangeArrowheads="1"/>
          </p:cNvSpPr>
          <p:nvPr/>
        </p:nvSpPr>
        <p:spPr bwMode="auto">
          <a:xfrm>
            <a:off x="6107113" y="3871913"/>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MemtoReg</a:t>
            </a:r>
          </a:p>
        </p:txBody>
      </p:sp>
      <p:sp>
        <p:nvSpPr>
          <p:cNvPr id="51208" name="Rectangle 8"/>
          <p:cNvSpPr>
            <a:spLocks noChangeArrowheads="1"/>
          </p:cNvSpPr>
          <p:nvPr/>
        </p:nvSpPr>
        <p:spPr bwMode="auto">
          <a:xfrm>
            <a:off x="5281613" y="3871913"/>
            <a:ext cx="8699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MemWr</a:t>
            </a:r>
          </a:p>
        </p:txBody>
      </p:sp>
      <p:sp>
        <p:nvSpPr>
          <p:cNvPr id="51209" name="Line 9"/>
          <p:cNvSpPr>
            <a:spLocks noChangeShapeType="1"/>
          </p:cNvSpPr>
          <p:nvPr/>
        </p:nvSpPr>
        <p:spPr bwMode="auto">
          <a:xfrm>
            <a:off x="2070100" y="1498600"/>
            <a:ext cx="2870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10" name="Rectangle 10"/>
          <p:cNvSpPr>
            <a:spLocks noChangeArrowheads="1"/>
          </p:cNvSpPr>
          <p:nvPr/>
        </p:nvSpPr>
        <p:spPr bwMode="auto">
          <a:xfrm>
            <a:off x="2500313" y="1084263"/>
            <a:ext cx="16525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Instruction&lt;31:0&gt;</a:t>
            </a:r>
          </a:p>
        </p:txBody>
      </p:sp>
      <p:sp>
        <p:nvSpPr>
          <p:cNvPr id="51211" name="Line 11"/>
          <p:cNvSpPr>
            <a:spLocks noChangeShapeType="1"/>
          </p:cNvSpPr>
          <p:nvPr/>
        </p:nvSpPr>
        <p:spPr bwMode="auto">
          <a:xfrm>
            <a:off x="33401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2" name="Rectangle 12"/>
          <p:cNvSpPr>
            <a:spLocks noChangeArrowheads="1"/>
          </p:cNvSpPr>
          <p:nvPr/>
        </p:nvSpPr>
        <p:spPr bwMode="auto">
          <a:xfrm rot="5400000">
            <a:off x="3095625" y="1751013"/>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&lt;21:25&gt;</a:t>
            </a:r>
          </a:p>
        </p:txBody>
      </p:sp>
      <p:sp>
        <p:nvSpPr>
          <p:cNvPr id="51213" name="Rectangle 13"/>
          <p:cNvSpPr>
            <a:spLocks noChangeArrowheads="1"/>
          </p:cNvSpPr>
          <p:nvPr/>
        </p:nvSpPr>
        <p:spPr bwMode="auto">
          <a:xfrm rot="5400000">
            <a:off x="3629025" y="1751013"/>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&lt;16:20&gt;</a:t>
            </a:r>
          </a:p>
        </p:txBody>
      </p:sp>
      <p:sp>
        <p:nvSpPr>
          <p:cNvPr id="51214" name="Rectangle 14"/>
          <p:cNvSpPr>
            <a:spLocks noChangeArrowheads="1"/>
          </p:cNvSpPr>
          <p:nvPr/>
        </p:nvSpPr>
        <p:spPr bwMode="auto">
          <a:xfrm rot="5400000">
            <a:off x="4162425" y="1751013"/>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&lt;11:15&gt;</a:t>
            </a:r>
          </a:p>
        </p:txBody>
      </p:sp>
      <p:sp>
        <p:nvSpPr>
          <p:cNvPr id="51215" name="Rectangle 15"/>
          <p:cNvSpPr>
            <a:spLocks noChangeArrowheads="1"/>
          </p:cNvSpPr>
          <p:nvPr/>
        </p:nvSpPr>
        <p:spPr bwMode="auto">
          <a:xfrm rot="5400000">
            <a:off x="4695825" y="1751013"/>
            <a:ext cx="7715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&lt;0:15&gt;</a:t>
            </a:r>
          </a:p>
        </p:txBody>
      </p:sp>
      <p:sp>
        <p:nvSpPr>
          <p:cNvPr id="51216" name="Line 16"/>
          <p:cNvSpPr>
            <a:spLocks noChangeShapeType="1"/>
          </p:cNvSpPr>
          <p:nvPr/>
        </p:nvSpPr>
        <p:spPr bwMode="auto">
          <a:xfrm>
            <a:off x="38735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7" name="Line 17"/>
          <p:cNvSpPr>
            <a:spLocks noChangeShapeType="1"/>
          </p:cNvSpPr>
          <p:nvPr/>
        </p:nvSpPr>
        <p:spPr bwMode="auto">
          <a:xfrm>
            <a:off x="44069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8" name="Line 18"/>
          <p:cNvSpPr>
            <a:spLocks noChangeShapeType="1"/>
          </p:cNvSpPr>
          <p:nvPr/>
        </p:nvSpPr>
        <p:spPr bwMode="auto">
          <a:xfrm>
            <a:off x="49403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9" name="Rectangle 19"/>
          <p:cNvSpPr>
            <a:spLocks noChangeArrowheads="1"/>
          </p:cNvSpPr>
          <p:nvPr/>
        </p:nvSpPr>
        <p:spPr bwMode="auto">
          <a:xfrm>
            <a:off x="4697413" y="2362200"/>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Imm16</a:t>
            </a:r>
          </a:p>
        </p:txBody>
      </p:sp>
      <p:sp>
        <p:nvSpPr>
          <p:cNvPr id="51220" name="Rectangle 20"/>
          <p:cNvSpPr>
            <a:spLocks noChangeArrowheads="1"/>
          </p:cNvSpPr>
          <p:nvPr/>
        </p:nvSpPr>
        <p:spPr bwMode="auto">
          <a:xfrm>
            <a:off x="4164013" y="23622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Rd</a:t>
            </a:r>
          </a:p>
        </p:txBody>
      </p:sp>
      <p:sp>
        <p:nvSpPr>
          <p:cNvPr id="51221" name="Rectangle 21"/>
          <p:cNvSpPr>
            <a:spLocks noChangeArrowheads="1"/>
          </p:cNvSpPr>
          <p:nvPr/>
        </p:nvSpPr>
        <p:spPr bwMode="auto">
          <a:xfrm>
            <a:off x="3706813" y="2362200"/>
            <a:ext cx="3952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Rs</a:t>
            </a:r>
          </a:p>
        </p:txBody>
      </p:sp>
      <p:sp>
        <p:nvSpPr>
          <p:cNvPr id="51222" name="Rectangle 22"/>
          <p:cNvSpPr>
            <a:spLocks noChangeArrowheads="1"/>
          </p:cNvSpPr>
          <p:nvPr/>
        </p:nvSpPr>
        <p:spPr bwMode="auto">
          <a:xfrm>
            <a:off x="3173413" y="2362200"/>
            <a:ext cx="373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Rt</a:t>
            </a:r>
          </a:p>
        </p:txBody>
      </p:sp>
      <p:sp>
        <p:nvSpPr>
          <p:cNvPr id="51223" name="Rectangle 23"/>
          <p:cNvSpPr>
            <a:spLocks noChangeArrowheads="1"/>
          </p:cNvSpPr>
          <p:nvPr/>
        </p:nvSpPr>
        <p:spPr bwMode="auto">
          <a:xfrm>
            <a:off x="1096963" y="3919538"/>
            <a:ext cx="8588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nPC_sel</a:t>
            </a:r>
          </a:p>
        </p:txBody>
      </p:sp>
      <p:sp>
        <p:nvSpPr>
          <p:cNvPr id="51224" name="Rectangle 24"/>
          <p:cNvSpPr>
            <a:spLocks noChangeArrowheads="1"/>
          </p:cNvSpPr>
          <p:nvPr/>
        </p:nvSpPr>
        <p:spPr bwMode="auto">
          <a:xfrm>
            <a:off x="930275" y="1320800"/>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5" name="Rectangle 25"/>
          <p:cNvSpPr>
            <a:spLocks noChangeArrowheads="1"/>
          </p:cNvSpPr>
          <p:nvPr/>
        </p:nvSpPr>
        <p:spPr bwMode="auto">
          <a:xfrm>
            <a:off x="1420813" y="2052638"/>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51226" name="Rectangle 26"/>
          <p:cNvSpPr>
            <a:spLocks noChangeArrowheads="1"/>
          </p:cNvSpPr>
          <p:nvPr/>
        </p:nvSpPr>
        <p:spPr bwMode="auto">
          <a:xfrm>
            <a:off x="1000125" y="1481138"/>
            <a:ext cx="925513"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sp>
        <p:nvSpPr>
          <p:cNvPr id="51227" name="Rectangle 27"/>
          <p:cNvSpPr>
            <a:spLocks noChangeArrowheads="1"/>
          </p:cNvSpPr>
          <p:nvPr/>
        </p:nvSpPr>
        <p:spPr bwMode="auto">
          <a:xfrm>
            <a:off x="1371600" y="4756150"/>
            <a:ext cx="6457950" cy="12065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1228" name="Rectangle 28"/>
          <p:cNvSpPr>
            <a:spLocks noChangeArrowheads="1"/>
          </p:cNvSpPr>
          <p:nvPr/>
        </p:nvSpPr>
        <p:spPr bwMode="auto">
          <a:xfrm>
            <a:off x="3592513" y="5105400"/>
            <a:ext cx="1371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DATA PATH</a:t>
            </a:r>
          </a:p>
        </p:txBody>
      </p:sp>
      <p:sp>
        <p:nvSpPr>
          <p:cNvPr id="51229" name="Line 29"/>
          <p:cNvSpPr>
            <a:spLocks noChangeShapeType="1"/>
          </p:cNvSpPr>
          <p:nvPr/>
        </p:nvSpPr>
        <p:spPr bwMode="auto">
          <a:xfrm>
            <a:off x="1536700" y="42989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0" name="Line 30"/>
          <p:cNvSpPr>
            <a:spLocks noChangeShapeType="1"/>
          </p:cNvSpPr>
          <p:nvPr/>
        </p:nvSpPr>
        <p:spPr bwMode="auto">
          <a:xfrm>
            <a:off x="2781300" y="43243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1" name="Line 31"/>
          <p:cNvSpPr>
            <a:spLocks noChangeShapeType="1"/>
          </p:cNvSpPr>
          <p:nvPr/>
        </p:nvSpPr>
        <p:spPr bwMode="auto">
          <a:xfrm>
            <a:off x="3467100" y="43370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2" name="Line 32"/>
          <p:cNvSpPr>
            <a:spLocks noChangeShapeType="1"/>
          </p:cNvSpPr>
          <p:nvPr/>
        </p:nvSpPr>
        <p:spPr bwMode="auto">
          <a:xfrm>
            <a:off x="4127500" y="43370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3" name="Line 33"/>
          <p:cNvSpPr>
            <a:spLocks noChangeShapeType="1"/>
          </p:cNvSpPr>
          <p:nvPr/>
        </p:nvSpPr>
        <p:spPr bwMode="auto">
          <a:xfrm>
            <a:off x="4699000" y="43116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4" name="Line 34"/>
          <p:cNvSpPr>
            <a:spLocks noChangeShapeType="1"/>
          </p:cNvSpPr>
          <p:nvPr/>
        </p:nvSpPr>
        <p:spPr bwMode="auto">
          <a:xfrm>
            <a:off x="5461000" y="43243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5" name="Line 35"/>
          <p:cNvSpPr>
            <a:spLocks noChangeShapeType="1"/>
          </p:cNvSpPr>
          <p:nvPr/>
        </p:nvSpPr>
        <p:spPr bwMode="auto">
          <a:xfrm>
            <a:off x="6591300" y="42735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6" name="AutoShape 36" descr="Wide downward diagonal"/>
          <p:cNvSpPr>
            <a:spLocks noChangeArrowheads="1"/>
          </p:cNvSpPr>
          <p:nvPr/>
        </p:nvSpPr>
        <p:spPr bwMode="auto">
          <a:xfrm>
            <a:off x="1025525" y="2655888"/>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prstTxWarp prst="textNoShape">
              <a:avLst/>
            </a:prstTxWarp>
          </a:bodyPr>
          <a:lstStyle/>
          <a:p>
            <a:endParaRPr lang="en-US"/>
          </a:p>
        </p:txBody>
      </p:sp>
      <p:sp>
        <p:nvSpPr>
          <p:cNvPr id="51237" name="Rectangle 37"/>
          <p:cNvSpPr>
            <a:spLocks noChangeArrowheads="1"/>
          </p:cNvSpPr>
          <p:nvPr/>
        </p:nvSpPr>
        <p:spPr bwMode="auto">
          <a:xfrm>
            <a:off x="3681413" y="3060700"/>
            <a:ext cx="11969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400" b="1">
                <a:solidFill>
                  <a:schemeClr val="tx1"/>
                </a:solidFill>
                <a:latin typeface="Times" charset="0"/>
              </a:rPr>
              <a:t>Control</a:t>
            </a:r>
          </a:p>
        </p:txBody>
      </p:sp>
      <p:sp>
        <p:nvSpPr>
          <p:cNvPr id="51238" name="Line 38"/>
          <p:cNvSpPr>
            <a:spLocks noChangeShapeType="1"/>
          </p:cNvSpPr>
          <p:nvPr/>
        </p:nvSpPr>
        <p:spPr bwMode="auto">
          <a:xfrm>
            <a:off x="2387600" y="1511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39" name="Rectangle 39"/>
          <p:cNvSpPr>
            <a:spLocks noChangeArrowheads="1"/>
          </p:cNvSpPr>
          <p:nvPr/>
        </p:nvSpPr>
        <p:spPr bwMode="auto">
          <a:xfrm>
            <a:off x="2220913" y="2336800"/>
            <a:ext cx="4286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Op</a:t>
            </a:r>
          </a:p>
        </p:txBody>
      </p:sp>
      <p:sp>
        <p:nvSpPr>
          <p:cNvPr id="51240" name="Line 40"/>
          <p:cNvSpPr>
            <a:spLocks noChangeShapeType="1"/>
          </p:cNvSpPr>
          <p:nvPr/>
        </p:nvSpPr>
        <p:spPr bwMode="auto">
          <a:xfrm>
            <a:off x="2781300" y="1511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41" name="Rectangle 41"/>
          <p:cNvSpPr>
            <a:spLocks noChangeArrowheads="1"/>
          </p:cNvSpPr>
          <p:nvPr/>
        </p:nvSpPr>
        <p:spPr bwMode="auto">
          <a:xfrm rot="5400000">
            <a:off x="2636838" y="1622425"/>
            <a:ext cx="6699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&lt;0:5&gt;</a:t>
            </a:r>
          </a:p>
        </p:txBody>
      </p:sp>
      <p:sp>
        <p:nvSpPr>
          <p:cNvPr id="51242" name="Rectangle 42"/>
          <p:cNvSpPr>
            <a:spLocks noChangeArrowheads="1"/>
          </p:cNvSpPr>
          <p:nvPr/>
        </p:nvSpPr>
        <p:spPr bwMode="auto">
          <a:xfrm>
            <a:off x="2614613" y="2336800"/>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Fun</a:t>
            </a:r>
          </a:p>
        </p:txBody>
      </p:sp>
      <p:sp>
        <p:nvSpPr>
          <p:cNvPr id="51243" name="Rectangle 43"/>
          <p:cNvSpPr>
            <a:spLocks noChangeArrowheads="1"/>
          </p:cNvSpPr>
          <p:nvPr/>
        </p:nvSpPr>
        <p:spPr bwMode="auto">
          <a:xfrm>
            <a:off x="1901825" y="3889375"/>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RegWr</a:t>
            </a:r>
          </a:p>
        </p:txBody>
      </p:sp>
      <p:sp>
        <p:nvSpPr>
          <p:cNvPr id="51244" name="Line 44"/>
          <p:cNvSpPr>
            <a:spLocks noChangeShapeType="1"/>
          </p:cNvSpPr>
          <p:nvPr/>
        </p:nvSpPr>
        <p:spPr bwMode="auto">
          <a:xfrm>
            <a:off x="2260600" y="42735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45" name="Rectangle 45"/>
          <p:cNvSpPr>
            <a:spLocks noChangeArrowheads="1"/>
          </p:cNvSpPr>
          <p:nvPr/>
        </p:nvSpPr>
        <p:spPr bwMode="auto">
          <a:xfrm rot="5400000">
            <a:off x="2138363" y="1792288"/>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&lt;26:31&gt;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00100" y="228600"/>
            <a:ext cx="7669213" cy="474663"/>
          </a:xfrm>
          <a:noFill/>
        </p:spPr>
        <p:txBody>
          <a:bodyPr/>
          <a:lstStyle/>
          <a:p>
            <a:r>
              <a:rPr lang="en-US"/>
              <a:t>A Summary of the Control Signals (1/2)</a:t>
            </a:r>
          </a:p>
        </p:txBody>
      </p:sp>
      <p:sp>
        <p:nvSpPr>
          <p:cNvPr id="53251" name="Rectangle 3"/>
          <p:cNvSpPr>
            <a:spLocks noChangeArrowheads="1"/>
          </p:cNvSpPr>
          <p:nvPr/>
        </p:nvSpPr>
        <p:spPr bwMode="auto">
          <a:xfrm>
            <a:off x="58738" y="762000"/>
            <a:ext cx="9009062" cy="5857875"/>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800" b="1" u="sng">
                <a:solidFill>
                  <a:schemeClr val="tx1"/>
                </a:solidFill>
                <a:latin typeface="Times" charset="0"/>
              </a:rPr>
              <a:t>inst 	Register Transfer</a:t>
            </a:r>
          </a:p>
          <a:p>
            <a:pPr>
              <a:spcBef>
                <a:spcPct val="50000"/>
              </a:spcBef>
              <a:tabLst>
                <a:tab pos="914400" algn="l"/>
                <a:tab pos="5092700" algn="l"/>
              </a:tabLst>
            </a:pPr>
            <a:r>
              <a:rPr lang="en-US" sz="2000" b="1">
                <a:solidFill>
                  <a:schemeClr val="tx1"/>
                </a:solidFill>
                <a:latin typeface="Times" charset="0"/>
              </a:rPr>
              <a:t>add</a:t>
            </a:r>
            <a:r>
              <a:rPr lang="en-US" sz="1800" b="1">
                <a:solidFill>
                  <a:schemeClr val="tx1"/>
                </a:solidFill>
                <a:latin typeface="Times" charset="0"/>
              </a:rPr>
              <a:t>	R[rd] </a:t>
            </a:r>
            <a:r>
              <a:rPr lang="en-US" sz="1800" b="1">
                <a:solidFill>
                  <a:schemeClr val="tx1"/>
                </a:solidFill>
                <a:latin typeface="Times" charset="0"/>
                <a:sym typeface="Symbol" charset="2"/>
              </a:rPr>
              <a:t></a:t>
            </a:r>
            <a:r>
              <a:rPr lang="en-US" sz="1800" b="1">
                <a:solidFill>
                  <a:schemeClr val="tx1"/>
                </a:solidFill>
                <a:latin typeface="Times" charset="0"/>
              </a:rPr>
              <a:t> R[rs] + R[rt];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RegB, ALUctr = “</a:t>
            </a:r>
            <a:r>
              <a:rPr lang="en-US" sz="1600" b="1">
                <a:latin typeface="Times" charset="0"/>
              </a:rPr>
              <a:t>ADD</a:t>
            </a:r>
            <a:r>
              <a:rPr lang="en-US" sz="1800" b="1">
                <a:latin typeface="Times" charset="0"/>
              </a:rPr>
              <a:t>”, RegDst = rd, RegWr,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sub</a:t>
            </a:r>
            <a:r>
              <a:rPr lang="en-US" sz="1800" b="1">
                <a:solidFill>
                  <a:schemeClr val="tx1"/>
                </a:solidFill>
                <a:latin typeface="Times" charset="0"/>
              </a:rPr>
              <a:t>	R[rd] </a:t>
            </a:r>
            <a:r>
              <a:rPr lang="en-US" sz="1800" b="1">
                <a:solidFill>
                  <a:schemeClr val="tx1"/>
                </a:solidFill>
                <a:latin typeface="Times" charset="0"/>
                <a:sym typeface="Symbol" charset="2"/>
              </a:rPr>
              <a:t></a:t>
            </a:r>
            <a:r>
              <a:rPr lang="en-US" sz="1800" b="1">
                <a:solidFill>
                  <a:schemeClr val="tx1"/>
                </a:solidFill>
                <a:latin typeface="Times" charset="0"/>
              </a:rPr>
              <a:t> R[rs] – R[rt];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RegB, ALUctr = “</a:t>
            </a:r>
            <a:r>
              <a:rPr lang="en-US" sz="1600" b="1">
                <a:latin typeface="Times" charset="0"/>
              </a:rPr>
              <a:t>SUB</a:t>
            </a:r>
            <a:r>
              <a:rPr lang="en-US" sz="1800" b="1">
                <a:latin typeface="Times" charset="0"/>
              </a:rPr>
              <a:t>”, RegDst = rd, RegWr,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ori</a:t>
            </a:r>
            <a:r>
              <a:rPr lang="en-US" sz="1800" b="1">
                <a:solidFill>
                  <a:schemeClr val="tx1"/>
                </a:solidFill>
                <a:latin typeface="Times" charset="0"/>
              </a:rPr>
              <a:t>	R[rt] </a:t>
            </a:r>
            <a:r>
              <a:rPr lang="en-US" sz="1800" b="1">
                <a:solidFill>
                  <a:schemeClr val="tx1"/>
                </a:solidFill>
                <a:latin typeface="Times" charset="0"/>
                <a:sym typeface="Symbol" charset="2"/>
              </a:rPr>
              <a:t></a:t>
            </a:r>
            <a:r>
              <a:rPr lang="en-US" sz="1800" b="1">
                <a:solidFill>
                  <a:schemeClr val="tx1"/>
                </a:solidFill>
                <a:latin typeface="Times" charset="0"/>
              </a:rPr>
              <a:t> R[rs] + zero_ext(Imm16);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Im, Extop = “Z”,ALUctr = “</a:t>
            </a:r>
            <a:r>
              <a:rPr lang="en-US" sz="1600" b="1">
                <a:latin typeface="Times" charset="0"/>
              </a:rPr>
              <a:t>OR</a:t>
            </a:r>
            <a:r>
              <a:rPr lang="en-US" sz="1800" b="1">
                <a:latin typeface="Times" charset="0"/>
              </a:rPr>
              <a:t>”, RegDst = rt,RegWr, nPC_sel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lw</a:t>
            </a:r>
            <a:r>
              <a:rPr lang="en-US" sz="1800" b="1">
                <a:solidFill>
                  <a:schemeClr val="tx1"/>
                </a:solidFill>
                <a:latin typeface="Times" charset="0"/>
              </a:rPr>
              <a:t>	R[rt] </a:t>
            </a:r>
            <a:r>
              <a:rPr lang="en-US" sz="1800" b="1">
                <a:solidFill>
                  <a:schemeClr val="tx1"/>
                </a:solidFill>
                <a:latin typeface="Times" charset="0"/>
                <a:sym typeface="Symbol" charset="2"/>
              </a:rPr>
              <a:t></a:t>
            </a:r>
            <a:r>
              <a:rPr lang="en-US" sz="1800" b="1">
                <a:solidFill>
                  <a:schemeClr val="tx1"/>
                </a:solidFill>
                <a:latin typeface="Times" charset="0"/>
              </a:rPr>
              <a:t> MEM[ R[rs] + sign_ext(Imm16)];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Im, Extop = “sn”, ALUctr = “</a:t>
            </a:r>
            <a:r>
              <a:rPr lang="en-US" sz="1600" b="1">
                <a:latin typeface="Times" charset="0"/>
              </a:rPr>
              <a:t>ADD</a:t>
            </a:r>
            <a:r>
              <a:rPr lang="en-US" sz="1800" b="1">
                <a:latin typeface="Times" charset="0"/>
              </a:rPr>
              <a:t>”, 		MemtoReg, RegDst = rt, RegWr,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sw</a:t>
            </a:r>
            <a:r>
              <a:rPr lang="en-US" sz="1800" b="1">
                <a:solidFill>
                  <a:schemeClr val="tx1"/>
                </a:solidFill>
                <a:latin typeface="Times" charset="0"/>
              </a:rPr>
              <a:t>	MEM[ R[rs] + sign_ext(Imm16)] </a:t>
            </a:r>
            <a:r>
              <a:rPr lang="en-US" sz="1800" b="1">
                <a:solidFill>
                  <a:schemeClr val="tx1"/>
                </a:solidFill>
                <a:latin typeface="Times" charset="0"/>
                <a:sym typeface="Symbol" charset="2"/>
              </a:rPr>
              <a:t></a:t>
            </a:r>
            <a:r>
              <a:rPr lang="en-US" sz="1800" b="1">
                <a:solidFill>
                  <a:schemeClr val="tx1"/>
                </a:solidFill>
                <a:latin typeface="Times" charset="0"/>
              </a:rPr>
              <a:t> R[rs];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Im, Extop = “sn”, ALUctr = “</a:t>
            </a:r>
            <a:r>
              <a:rPr lang="en-US" sz="1600" b="1">
                <a:latin typeface="Times" charset="0"/>
              </a:rPr>
              <a:t>ADD</a:t>
            </a:r>
            <a:r>
              <a:rPr lang="en-US" sz="1800" b="1">
                <a:latin typeface="Times" charset="0"/>
              </a:rPr>
              <a:t>”, MemWr,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beq</a:t>
            </a:r>
            <a:r>
              <a:rPr lang="en-US" sz="1800" b="1">
                <a:solidFill>
                  <a:schemeClr val="tx1"/>
                </a:solidFill>
                <a:latin typeface="Times" charset="0"/>
              </a:rPr>
              <a:t>	if ( R[rs] == R[rt] ) then PC </a:t>
            </a:r>
            <a:r>
              <a:rPr lang="en-US" sz="1800" b="1">
                <a:solidFill>
                  <a:schemeClr val="tx1"/>
                </a:solidFill>
                <a:latin typeface="Times" charset="0"/>
                <a:sym typeface="Symbol" charset="2"/>
              </a:rPr>
              <a:t></a:t>
            </a:r>
            <a:r>
              <a:rPr lang="en-US" sz="1800" b="1">
                <a:solidFill>
                  <a:schemeClr val="tx1"/>
                </a:solidFill>
                <a:latin typeface="Times" charset="0"/>
              </a:rPr>
              <a:t> PC + sign_ext(Imm16)] || 00 else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nPC_sel = “br”,  ALUctr = “</a:t>
            </a:r>
            <a:r>
              <a:rPr lang="en-US" sz="1600" b="1">
                <a:latin typeface="Times" charset="0"/>
              </a:rPr>
              <a:t>SUB</a:t>
            </a:r>
            <a:r>
              <a:rPr lang="en-US" sz="1800" b="1">
                <a:latin typeface="Times" charset="0"/>
              </a:rPr>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00100" y="228600"/>
            <a:ext cx="6450013" cy="474663"/>
          </a:xfrm>
          <a:noFill/>
        </p:spPr>
        <p:txBody>
          <a:bodyPr/>
          <a:lstStyle/>
          <a:p>
            <a:r>
              <a:rPr lang="en-US"/>
              <a:t>Review: A Single Cycle Datapath</a:t>
            </a:r>
          </a:p>
        </p:txBody>
      </p:sp>
      <p:sp>
        <p:nvSpPr>
          <p:cNvPr id="17411" name="Rectangle 3"/>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12" name="Rectangle 4"/>
          <p:cNvSpPr>
            <a:spLocks noChangeArrowheads="1"/>
          </p:cNvSpPr>
          <p:nvPr/>
        </p:nvSpPr>
        <p:spPr bwMode="auto">
          <a:xfrm>
            <a:off x="6248400" y="25908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7413" name="Rectangle 5"/>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7414" name="Rectangle 6"/>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7415" name="Rectangle 7"/>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7416" name="Line 8"/>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17" name="Rectangle 9"/>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18" name="Line 10"/>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19" name="Rectangle 11"/>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20" name="Rectangle 12"/>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7421" name="Line 13"/>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2" name="Rectangle 14"/>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23" name="Rectangle 15"/>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7424" name="Line 16"/>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5" name="Line 17"/>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6" name="Rectangle 18"/>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7427" name="Line 19"/>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8" name="Rectangle 20"/>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7429" name="Rectangle 21"/>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7430" name="Rectangle 22"/>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7431" name="Rectangle 23"/>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7432" name="Rectangle 24"/>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7433" name="Rectangle 25"/>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7434" name="Rectangle 26"/>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7435" name="Rectangle 27"/>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7436" name="Rectangle 28"/>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7437" name="Rectangle 29"/>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7438" name="Group 30"/>
          <p:cNvGrpSpPr>
            <a:grpSpLocks/>
          </p:cNvGrpSpPr>
          <p:nvPr/>
        </p:nvGrpSpPr>
        <p:grpSpPr bwMode="auto">
          <a:xfrm>
            <a:off x="4521200" y="4894263"/>
            <a:ext cx="376238" cy="1082675"/>
            <a:chOff x="2848" y="3083"/>
            <a:chExt cx="237" cy="682"/>
          </a:xfrm>
        </p:grpSpPr>
        <p:sp>
          <p:nvSpPr>
            <p:cNvPr id="17533" name="Rectangle 3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7534" name="Rectangle 3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7439" name="Rectangle 33"/>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40" name="Line 34"/>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41" name="Line 35"/>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42" name="Rectangle 36"/>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7443" name="Rectangle 37"/>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7444" name="Rectangle 38"/>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7445" name="Rectangle 39"/>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7446" name="Line 40"/>
          <p:cNvSpPr>
            <a:spLocks noChangeShapeType="1"/>
          </p:cNvSpPr>
          <p:nvPr/>
        </p:nvSpPr>
        <p:spPr bwMode="auto">
          <a:xfrm flipV="1">
            <a:off x="8610600" y="3124200"/>
            <a:ext cx="0" cy="1025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7447" name="Rectangle 41"/>
          <p:cNvSpPr>
            <a:spLocks noChangeArrowheads="1"/>
          </p:cNvSpPr>
          <p:nvPr/>
        </p:nvSpPr>
        <p:spPr bwMode="auto">
          <a:xfrm>
            <a:off x="7696200" y="27432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7448" name="Rectangle 42"/>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7449" name="Rectangle 43"/>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7450" name="Line 44"/>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51" name="Rectangle 45"/>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52" name="Line 46"/>
          <p:cNvSpPr>
            <a:spLocks noChangeShapeType="1"/>
          </p:cNvSpPr>
          <p:nvPr/>
        </p:nvSpPr>
        <p:spPr bwMode="auto">
          <a:xfrm flipV="1">
            <a:off x="7302500" y="3657600"/>
            <a:ext cx="12700" cy="12366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7453" name="Rectangle 47"/>
          <p:cNvSpPr>
            <a:spLocks noChangeArrowheads="1"/>
          </p:cNvSpPr>
          <p:nvPr/>
        </p:nvSpPr>
        <p:spPr bwMode="auto">
          <a:xfrm>
            <a:off x="6934200" y="3200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7454" name="Rectangle 48"/>
          <p:cNvSpPr>
            <a:spLocks noChangeArrowheads="1"/>
          </p:cNvSpPr>
          <p:nvPr/>
        </p:nvSpPr>
        <p:spPr bwMode="auto">
          <a:xfrm>
            <a:off x="5638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17455" name="Group 49"/>
          <p:cNvGrpSpPr>
            <a:grpSpLocks/>
          </p:cNvGrpSpPr>
          <p:nvPr/>
        </p:nvGrpSpPr>
        <p:grpSpPr bwMode="auto">
          <a:xfrm>
            <a:off x="3200400" y="2714625"/>
            <a:ext cx="838200" cy="333375"/>
            <a:chOff x="2640" y="1422"/>
            <a:chExt cx="528" cy="210"/>
          </a:xfrm>
        </p:grpSpPr>
        <p:sp>
          <p:nvSpPr>
            <p:cNvPr id="17530" name="Rectangle 5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7531" name="Rectangle 5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7532"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7456" name="Rectangle 53"/>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7457" name="Group 54"/>
          <p:cNvGrpSpPr>
            <a:grpSpLocks/>
          </p:cNvGrpSpPr>
          <p:nvPr/>
        </p:nvGrpSpPr>
        <p:grpSpPr bwMode="auto">
          <a:xfrm>
            <a:off x="5508625" y="4267200"/>
            <a:ext cx="358775" cy="1219200"/>
            <a:chOff x="3518" y="2640"/>
            <a:chExt cx="226" cy="768"/>
          </a:xfrm>
        </p:grpSpPr>
        <p:sp>
          <p:nvSpPr>
            <p:cNvPr id="17527" name="Rectangle 5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7528" name="Rectangle 5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7529"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7458" name="Group 58"/>
          <p:cNvGrpSpPr>
            <a:grpSpLocks/>
          </p:cNvGrpSpPr>
          <p:nvPr/>
        </p:nvGrpSpPr>
        <p:grpSpPr bwMode="auto">
          <a:xfrm>
            <a:off x="6372225" y="3657600"/>
            <a:ext cx="485775" cy="1143000"/>
            <a:chOff x="4009" y="2304"/>
            <a:chExt cx="306" cy="720"/>
          </a:xfrm>
        </p:grpSpPr>
        <p:sp>
          <p:nvSpPr>
            <p:cNvPr id="17524" name="Rectangle 5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7525" name="Rectangle 6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7526" name="Freeform 6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7459" name="Group 62"/>
          <p:cNvGrpSpPr>
            <a:grpSpLocks/>
          </p:cNvGrpSpPr>
          <p:nvPr/>
        </p:nvGrpSpPr>
        <p:grpSpPr bwMode="auto">
          <a:xfrm>
            <a:off x="8404225" y="4038600"/>
            <a:ext cx="358775" cy="1600200"/>
            <a:chOff x="5294" y="2544"/>
            <a:chExt cx="226" cy="1008"/>
          </a:xfrm>
        </p:grpSpPr>
        <p:sp>
          <p:nvSpPr>
            <p:cNvPr id="17521" name="Rectangle 6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7522" name="Rectangle 6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7523" name="Freeform 6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7460" name="Group 66"/>
          <p:cNvGrpSpPr>
            <a:grpSpLocks/>
          </p:cNvGrpSpPr>
          <p:nvPr/>
        </p:nvGrpSpPr>
        <p:grpSpPr bwMode="auto">
          <a:xfrm>
            <a:off x="6981825" y="4848225"/>
            <a:ext cx="1146175" cy="1181100"/>
            <a:chOff x="4398" y="3054"/>
            <a:chExt cx="722" cy="744"/>
          </a:xfrm>
        </p:grpSpPr>
        <p:sp>
          <p:nvSpPr>
            <p:cNvPr id="17515" name="Rectangle 6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7516" name="Rectangle 6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7517" name="Rectangle 6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7518" name="Rectangle 7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7519" name="Line 7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520" name="Line 7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7461" name="Line 73"/>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62" name="Line 74"/>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63" name="Freeform 75"/>
          <p:cNvSpPr>
            <a:spLocks/>
          </p:cNvSpPr>
          <p:nvPr/>
        </p:nvSpPr>
        <p:spPr bwMode="auto">
          <a:xfrm>
            <a:off x="2895600" y="23622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64" name="Line 76"/>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5" name="Line 77"/>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6" name="Line 78"/>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7" name="Line 79"/>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8" name="Rectangle 80"/>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7469" name="Line 81"/>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0" name="Line 82"/>
          <p:cNvSpPr>
            <a:spLocks noChangeShapeType="1"/>
          </p:cNvSpPr>
          <p:nvPr/>
        </p:nvSpPr>
        <p:spPr bwMode="auto">
          <a:xfrm>
            <a:off x="6705600" y="2971800"/>
            <a:ext cx="0" cy="876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1" name="Line 83"/>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2" name="Line 84"/>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3" name="Freeform 85"/>
          <p:cNvSpPr>
            <a:spLocks/>
          </p:cNvSpPr>
          <p:nvPr/>
        </p:nvSpPr>
        <p:spPr bwMode="auto">
          <a:xfrm>
            <a:off x="5181600" y="44958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4" name="Line 86"/>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5" name="Line 87"/>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6" name="Line 88"/>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77" name="Line 89"/>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78" name="Line 90"/>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79" name="Line 91"/>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0" name="Line 92"/>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1" name="Line 93"/>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82" name="Line 94"/>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3" name="Line 95"/>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4" name="Line 96"/>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85" name="Freeform 97"/>
          <p:cNvSpPr>
            <a:spLocks/>
          </p:cNvSpPr>
          <p:nvPr/>
        </p:nvSpPr>
        <p:spPr bwMode="auto">
          <a:xfrm>
            <a:off x="2667000" y="41148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6" name="Line 98"/>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grpSp>
        <p:nvGrpSpPr>
          <p:cNvPr id="17487" name="Group 99"/>
          <p:cNvGrpSpPr>
            <a:grpSpLocks/>
          </p:cNvGrpSpPr>
          <p:nvPr/>
        </p:nvGrpSpPr>
        <p:grpSpPr bwMode="auto">
          <a:xfrm>
            <a:off x="3505200" y="990600"/>
            <a:ext cx="5091113" cy="1612900"/>
            <a:chOff x="1440" y="288"/>
            <a:chExt cx="3207" cy="1016"/>
          </a:xfrm>
        </p:grpSpPr>
        <p:sp>
          <p:nvSpPr>
            <p:cNvPr id="17490" name="Line 100"/>
            <p:cNvSpPr>
              <a:spLocks noChangeShapeType="1"/>
            </p:cNvSpPr>
            <p:nvPr/>
          </p:nvSpPr>
          <p:spPr bwMode="auto">
            <a:xfrm>
              <a:off x="3004" y="528"/>
              <a:ext cx="1568"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7491" name="Rectangle 101"/>
            <p:cNvSpPr>
              <a:spLocks noChangeArrowheads="1"/>
            </p:cNvSpPr>
            <p:nvPr/>
          </p:nvSpPr>
          <p:spPr bwMode="auto">
            <a:xfrm>
              <a:off x="3168" y="288"/>
              <a:ext cx="1272"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7492" name="Line 102"/>
            <p:cNvSpPr>
              <a:spLocks noChangeShapeType="1"/>
            </p:cNvSpPr>
            <p:nvPr/>
          </p:nvSpPr>
          <p:spPr bwMode="auto">
            <a:xfrm>
              <a:off x="3216"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493" name="Rectangle 103"/>
            <p:cNvSpPr>
              <a:spLocks noChangeArrowheads="1"/>
            </p:cNvSpPr>
            <p:nvPr/>
          </p:nvSpPr>
          <p:spPr bwMode="auto">
            <a:xfrm rot="5400000">
              <a:off x="2986"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7494" name="Rectangle 104"/>
            <p:cNvSpPr>
              <a:spLocks noChangeArrowheads="1"/>
            </p:cNvSpPr>
            <p:nvPr/>
          </p:nvSpPr>
          <p:spPr bwMode="auto">
            <a:xfrm rot="5400000">
              <a:off x="3322"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7495" name="Rectangle 105"/>
            <p:cNvSpPr>
              <a:spLocks noChangeArrowheads="1"/>
            </p:cNvSpPr>
            <p:nvPr/>
          </p:nvSpPr>
          <p:spPr bwMode="auto">
            <a:xfrm rot="5400000">
              <a:off x="3658"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7496" name="Rectangle 106"/>
            <p:cNvSpPr>
              <a:spLocks noChangeArrowheads="1"/>
            </p:cNvSpPr>
            <p:nvPr/>
          </p:nvSpPr>
          <p:spPr bwMode="auto">
            <a:xfrm rot="5400000">
              <a:off x="4002" y="697"/>
              <a:ext cx="57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7497" name="Line 107"/>
            <p:cNvSpPr>
              <a:spLocks noChangeShapeType="1"/>
            </p:cNvSpPr>
            <p:nvPr/>
          </p:nvSpPr>
          <p:spPr bwMode="auto">
            <a:xfrm>
              <a:off x="3552"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498" name="Line 108"/>
            <p:cNvSpPr>
              <a:spLocks noChangeShapeType="1"/>
            </p:cNvSpPr>
            <p:nvPr/>
          </p:nvSpPr>
          <p:spPr bwMode="auto">
            <a:xfrm>
              <a:off x="3888"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499" name="Line 109"/>
            <p:cNvSpPr>
              <a:spLocks noChangeShapeType="1"/>
            </p:cNvSpPr>
            <p:nvPr/>
          </p:nvSpPr>
          <p:spPr bwMode="auto">
            <a:xfrm>
              <a:off x="4224"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500" name="Rectangle 110"/>
            <p:cNvSpPr>
              <a:spLocks noChangeArrowheads="1"/>
            </p:cNvSpPr>
            <p:nvPr/>
          </p:nvSpPr>
          <p:spPr bwMode="auto">
            <a:xfrm>
              <a:off x="4071" y="1056"/>
              <a:ext cx="576"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7501" name="Rectangle 111"/>
            <p:cNvSpPr>
              <a:spLocks noChangeArrowheads="1"/>
            </p:cNvSpPr>
            <p:nvPr/>
          </p:nvSpPr>
          <p:spPr bwMode="auto">
            <a:xfrm>
              <a:off x="3735" y="1056"/>
              <a:ext cx="301"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7502" name="Rectangle 112"/>
            <p:cNvSpPr>
              <a:spLocks noChangeArrowheads="1"/>
            </p:cNvSpPr>
            <p:nvPr/>
          </p:nvSpPr>
          <p:spPr bwMode="auto">
            <a:xfrm>
              <a:off x="3447" y="1056"/>
              <a:ext cx="2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7503" name="Rectangle 113"/>
            <p:cNvSpPr>
              <a:spLocks noChangeArrowheads="1"/>
            </p:cNvSpPr>
            <p:nvPr/>
          </p:nvSpPr>
          <p:spPr bwMode="auto">
            <a:xfrm>
              <a:off x="3111" y="105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7504" name="Rectangle 114"/>
            <p:cNvSpPr>
              <a:spLocks noChangeArrowheads="1"/>
            </p:cNvSpPr>
            <p:nvPr/>
          </p:nvSpPr>
          <p:spPr bwMode="auto">
            <a:xfrm>
              <a:off x="1969" y="499"/>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7505" name="Rectangle 115"/>
            <p:cNvSpPr>
              <a:spLocks noChangeArrowheads="1"/>
            </p:cNvSpPr>
            <p:nvPr/>
          </p:nvSpPr>
          <p:spPr bwMode="auto">
            <a:xfrm>
              <a:off x="1969" y="1014"/>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7506" name="Rectangle 116"/>
            <p:cNvSpPr>
              <a:spLocks noChangeArrowheads="1"/>
            </p:cNvSpPr>
            <p:nvPr/>
          </p:nvSpPr>
          <p:spPr bwMode="auto">
            <a:xfrm>
              <a:off x="1440" y="392"/>
              <a:ext cx="6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7507" name="Rectangle 117"/>
            <p:cNvSpPr>
              <a:spLocks noChangeArrowheads="1"/>
            </p:cNvSpPr>
            <p:nvPr/>
          </p:nvSpPr>
          <p:spPr bwMode="auto">
            <a:xfrm>
              <a:off x="2314" y="40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7508" name="Rectangle 118"/>
            <p:cNvSpPr>
              <a:spLocks noChangeArrowheads="1"/>
            </p:cNvSpPr>
            <p:nvPr/>
          </p:nvSpPr>
          <p:spPr bwMode="auto">
            <a:xfrm>
              <a:off x="2425" y="384"/>
              <a:ext cx="452" cy="63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17509" name="Line 119"/>
            <p:cNvSpPr>
              <a:spLocks noChangeShapeType="1"/>
            </p:cNvSpPr>
            <p:nvPr/>
          </p:nvSpPr>
          <p:spPr bwMode="auto">
            <a:xfrm>
              <a:off x="2064" y="536"/>
              <a:ext cx="24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510" name="Line 120"/>
            <p:cNvSpPr>
              <a:spLocks noChangeShapeType="1"/>
            </p:cNvSpPr>
            <p:nvPr/>
          </p:nvSpPr>
          <p:spPr bwMode="auto">
            <a:xfrm>
              <a:off x="2064" y="536"/>
              <a:ext cx="24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511" name="Rectangle 121"/>
            <p:cNvSpPr>
              <a:spLocks noChangeArrowheads="1"/>
            </p:cNvSpPr>
            <p:nvPr/>
          </p:nvSpPr>
          <p:spPr bwMode="auto">
            <a:xfrm>
              <a:off x="1851" y="728"/>
              <a:ext cx="30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7512" name="Line 122"/>
            <p:cNvSpPr>
              <a:spLocks noChangeShapeType="1"/>
            </p:cNvSpPr>
            <p:nvPr/>
          </p:nvSpPr>
          <p:spPr bwMode="auto">
            <a:xfrm flipH="1">
              <a:off x="2160" y="872"/>
              <a:ext cx="144"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513" name="Line 123"/>
            <p:cNvSpPr>
              <a:spLocks noChangeShapeType="1"/>
            </p:cNvSpPr>
            <p:nvPr/>
          </p:nvSpPr>
          <p:spPr bwMode="auto">
            <a:xfrm>
              <a:off x="2304" y="824"/>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514" name="Line 124"/>
            <p:cNvSpPr>
              <a:spLocks noChangeShapeType="1"/>
            </p:cNvSpPr>
            <p:nvPr/>
          </p:nvSpPr>
          <p:spPr bwMode="auto">
            <a:xfrm flipH="1">
              <a:off x="2304" y="872"/>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7488" name="Freeform 125"/>
          <p:cNvSpPr>
            <a:spLocks/>
          </p:cNvSpPr>
          <p:nvPr/>
        </p:nvSpPr>
        <p:spPr bwMode="auto">
          <a:xfrm>
            <a:off x="5486400" y="2209800"/>
            <a:ext cx="1066800" cy="1524000"/>
          </a:xfrm>
          <a:custGeom>
            <a:avLst/>
            <a:gdLst>
              <a:gd name="T0" fmla="*/ 1066800 w 672"/>
              <a:gd name="T1" fmla="*/ 1524000 h 1008"/>
              <a:gd name="T2" fmla="*/ 1066800 w 672"/>
              <a:gd name="T3" fmla="*/ 943429 h 1008"/>
              <a:gd name="T4" fmla="*/ 0 w 672"/>
              <a:gd name="T5" fmla="*/ 943429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9" name="Rectangle 126"/>
          <p:cNvSpPr>
            <a:spLocks noGrp="1" noChangeArrowheads="1"/>
          </p:cNvSpPr>
          <p:nvPr>
            <p:ph type="body" idx="1"/>
          </p:nvPr>
        </p:nvSpPr>
        <p:spPr>
          <a:xfrm>
            <a:off x="228600" y="762000"/>
            <a:ext cx="3200400" cy="1333500"/>
          </a:xfrm>
          <a:noFill/>
        </p:spPr>
        <p:txBody>
          <a:bodyPr/>
          <a:lstStyle/>
          <a:p>
            <a:pPr>
              <a:spcBef>
                <a:spcPct val="20000"/>
              </a:spcBef>
            </a:pPr>
            <a:r>
              <a:rPr lang="en-US" sz="2800"/>
              <a:t>We have everything except </a:t>
            </a:r>
            <a:r>
              <a:rPr lang="en-US" sz="2800" u="sng">
                <a:solidFill>
                  <a:schemeClr val="accent1"/>
                </a:solidFill>
              </a:rPr>
              <a:t>control signals</a:t>
            </a:r>
            <a:endParaRPr lang="en-US" sz="2800">
              <a:solidFill>
                <a:schemeClr val="accent1"/>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00100" y="228600"/>
            <a:ext cx="7669213" cy="474663"/>
          </a:xfrm>
          <a:noFill/>
        </p:spPr>
        <p:txBody>
          <a:bodyPr/>
          <a:lstStyle/>
          <a:p>
            <a:r>
              <a:rPr lang="en-US"/>
              <a:t>A Summary of the Control Signals (2/2)</a:t>
            </a:r>
          </a:p>
        </p:txBody>
      </p:sp>
      <p:grpSp>
        <p:nvGrpSpPr>
          <p:cNvPr id="55299" name="Group 3"/>
          <p:cNvGrpSpPr>
            <a:grpSpLocks/>
          </p:cNvGrpSpPr>
          <p:nvPr/>
        </p:nvGrpSpPr>
        <p:grpSpPr bwMode="auto">
          <a:xfrm>
            <a:off x="1066800" y="1511300"/>
            <a:ext cx="6858000" cy="3098800"/>
            <a:chOff x="672" y="952"/>
            <a:chExt cx="4320" cy="1952"/>
          </a:xfrm>
        </p:grpSpPr>
        <p:grpSp>
          <p:nvGrpSpPr>
            <p:cNvPr id="55384" name="Group 4"/>
            <p:cNvGrpSpPr>
              <a:grpSpLocks/>
            </p:cNvGrpSpPr>
            <p:nvPr/>
          </p:nvGrpSpPr>
          <p:grpSpPr bwMode="auto">
            <a:xfrm>
              <a:off x="672" y="952"/>
              <a:ext cx="4320" cy="1942"/>
              <a:chOff x="672" y="952"/>
              <a:chExt cx="4320" cy="1942"/>
            </a:xfrm>
          </p:grpSpPr>
          <p:sp>
            <p:nvSpPr>
              <p:cNvPr id="55448"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add</a:t>
                </a:r>
              </a:p>
            </p:txBody>
          </p:sp>
          <p:sp>
            <p:nvSpPr>
              <p:cNvPr id="55449"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sub</a:t>
                </a:r>
              </a:p>
            </p:txBody>
          </p:sp>
          <p:sp>
            <p:nvSpPr>
              <p:cNvPr id="55450"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ori</a:t>
                </a:r>
              </a:p>
            </p:txBody>
          </p:sp>
          <p:sp>
            <p:nvSpPr>
              <p:cNvPr id="55451" name="Rectangle 8"/>
              <p:cNvSpPr>
                <a:spLocks noChangeArrowheads="1"/>
              </p:cNvSpPr>
              <p:nvPr/>
            </p:nvSpPr>
            <p:spPr bwMode="auto">
              <a:xfrm>
                <a:off x="3155" y="95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lw</a:t>
                </a:r>
              </a:p>
            </p:txBody>
          </p:sp>
          <p:sp>
            <p:nvSpPr>
              <p:cNvPr id="55452" name="Rectangle 9"/>
              <p:cNvSpPr>
                <a:spLocks noChangeArrowheads="1"/>
              </p:cNvSpPr>
              <p:nvPr/>
            </p:nvSpPr>
            <p:spPr bwMode="auto">
              <a:xfrm>
                <a:off x="3635" y="956"/>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sw</a:t>
                </a:r>
              </a:p>
            </p:txBody>
          </p:sp>
          <p:sp>
            <p:nvSpPr>
              <p:cNvPr id="55453" name="Rectangle 10"/>
              <p:cNvSpPr>
                <a:spLocks noChangeArrowheads="1"/>
              </p:cNvSpPr>
              <p:nvPr/>
            </p:nvSpPr>
            <p:spPr bwMode="auto">
              <a:xfrm>
                <a:off x="4115" y="956"/>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beq</a:t>
                </a:r>
              </a:p>
            </p:txBody>
          </p:sp>
          <p:sp>
            <p:nvSpPr>
              <p:cNvPr id="55454"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55455" name="Rectangle 12"/>
              <p:cNvSpPr>
                <a:spLocks noChangeArrowheads="1"/>
              </p:cNvSpPr>
              <p:nvPr/>
            </p:nvSpPr>
            <p:spPr bwMode="auto">
              <a:xfrm>
                <a:off x="755" y="1148"/>
                <a:ext cx="51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RegDst</a:t>
                </a:r>
              </a:p>
            </p:txBody>
          </p:sp>
          <p:sp>
            <p:nvSpPr>
              <p:cNvPr id="55456" name="Rectangle 13"/>
              <p:cNvSpPr>
                <a:spLocks noChangeArrowheads="1"/>
              </p:cNvSpPr>
              <p:nvPr/>
            </p:nvSpPr>
            <p:spPr bwMode="auto">
              <a:xfrm>
                <a:off x="755" y="1340"/>
                <a:ext cx="56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ALUSrc</a:t>
                </a:r>
              </a:p>
            </p:txBody>
          </p:sp>
          <p:sp>
            <p:nvSpPr>
              <p:cNvPr id="55457"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MemtoReg</a:t>
                </a:r>
              </a:p>
            </p:txBody>
          </p:sp>
          <p:sp>
            <p:nvSpPr>
              <p:cNvPr id="55458" name="Rectangle 15"/>
              <p:cNvSpPr>
                <a:spLocks noChangeArrowheads="1"/>
              </p:cNvSpPr>
              <p:nvPr/>
            </p:nvSpPr>
            <p:spPr bwMode="auto">
              <a:xfrm>
                <a:off x="755" y="1724"/>
                <a:ext cx="64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RegWrite</a:t>
                </a:r>
              </a:p>
            </p:txBody>
          </p:sp>
          <p:sp>
            <p:nvSpPr>
              <p:cNvPr id="55459"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MemWrite</a:t>
                </a:r>
              </a:p>
            </p:txBody>
          </p:sp>
          <p:sp>
            <p:nvSpPr>
              <p:cNvPr id="55460" name="Rectangle 17"/>
              <p:cNvSpPr>
                <a:spLocks noChangeArrowheads="1"/>
              </p:cNvSpPr>
              <p:nvPr/>
            </p:nvSpPr>
            <p:spPr bwMode="auto">
              <a:xfrm>
                <a:off x="755" y="2108"/>
                <a:ext cx="4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nPCsel</a:t>
                </a:r>
              </a:p>
            </p:txBody>
          </p:sp>
          <p:sp>
            <p:nvSpPr>
              <p:cNvPr id="55461" name="Rectangle 18"/>
              <p:cNvSpPr>
                <a:spLocks noChangeArrowheads="1"/>
              </p:cNvSpPr>
              <p:nvPr/>
            </p:nvSpPr>
            <p:spPr bwMode="auto">
              <a:xfrm>
                <a:off x="755" y="2300"/>
                <a:ext cx="4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55462" name="Rectangle 19"/>
              <p:cNvSpPr>
                <a:spLocks noChangeArrowheads="1"/>
              </p:cNvSpPr>
              <p:nvPr/>
            </p:nvSpPr>
            <p:spPr bwMode="auto">
              <a:xfrm>
                <a:off x="755" y="2492"/>
                <a:ext cx="4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ExtOp</a:t>
                </a:r>
              </a:p>
            </p:txBody>
          </p:sp>
          <p:sp>
            <p:nvSpPr>
              <p:cNvPr id="55463" name="Rectangle 20"/>
              <p:cNvSpPr>
                <a:spLocks noChangeArrowheads="1"/>
              </p:cNvSpPr>
              <p:nvPr/>
            </p:nvSpPr>
            <p:spPr bwMode="auto">
              <a:xfrm>
                <a:off x="755" y="2684"/>
                <a:ext cx="85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ALUctr&lt;2:0&gt;</a:t>
                </a:r>
              </a:p>
            </p:txBody>
          </p:sp>
          <p:sp>
            <p:nvSpPr>
              <p:cNvPr id="55464"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5"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6"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7"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8"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9"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0"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1"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2"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3"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4"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5"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6"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7"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8"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9"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0"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1"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2"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3"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5385" name="Rectangle 41"/>
            <p:cNvSpPr>
              <a:spLocks noChangeArrowheads="1"/>
            </p:cNvSpPr>
            <p:nvPr/>
          </p:nvSpPr>
          <p:spPr bwMode="auto">
            <a:xfrm>
              <a:off x="176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86" name="Rectangle 42"/>
            <p:cNvSpPr>
              <a:spLocks noChangeArrowheads="1"/>
            </p:cNvSpPr>
            <p:nvPr/>
          </p:nvSpPr>
          <p:spPr bwMode="auto">
            <a:xfrm>
              <a:off x="176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87" name="Rectangle 43"/>
            <p:cNvSpPr>
              <a:spLocks noChangeArrowheads="1"/>
            </p:cNvSpPr>
            <p:nvPr/>
          </p:nvSpPr>
          <p:spPr bwMode="auto">
            <a:xfrm>
              <a:off x="176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88" name="Rectangle 44"/>
            <p:cNvSpPr>
              <a:spLocks noChangeArrowheads="1"/>
            </p:cNvSpPr>
            <p:nvPr/>
          </p:nvSpPr>
          <p:spPr bwMode="auto">
            <a:xfrm>
              <a:off x="176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89" name="Rectangle 45"/>
            <p:cNvSpPr>
              <a:spLocks noChangeArrowheads="1"/>
            </p:cNvSpPr>
            <p:nvPr/>
          </p:nvSpPr>
          <p:spPr bwMode="auto">
            <a:xfrm>
              <a:off x="176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0" name="Rectangle 46"/>
            <p:cNvSpPr>
              <a:spLocks noChangeArrowheads="1"/>
            </p:cNvSpPr>
            <p:nvPr/>
          </p:nvSpPr>
          <p:spPr bwMode="auto">
            <a:xfrm>
              <a:off x="176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1" name="Rectangle 47"/>
            <p:cNvSpPr>
              <a:spLocks noChangeArrowheads="1"/>
            </p:cNvSpPr>
            <p:nvPr/>
          </p:nvSpPr>
          <p:spPr bwMode="auto">
            <a:xfrm>
              <a:off x="176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2"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393"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Add</a:t>
              </a:r>
            </a:p>
          </p:txBody>
        </p:sp>
        <p:sp>
          <p:nvSpPr>
            <p:cNvPr id="55394" name="Rectangle 50"/>
            <p:cNvSpPr>
              <a:spLocks noChangeArrowheads="1"/>
            </p:cNvSpPr>
            <p:nvPr/>
          </p:nvSpPr>
          <p:spPr bwMode="auto">
            <a:xfrm>
              <a:off x="224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95" name="Rectangle 51"/>
            <p:cNvSpPr>
              <a:spLocks noChangeArrowheads="1"/>
            </p:cNvSpPr>
            <p:nvPr/>
          </p:nvSpPr>
          <p:spPr bwMode="auto">
            <a:xfrm>
              <a:off x="224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6" name="Rectangle 52"/>
            <p:cNvSpPr>
              <a:spLocks noChangeArrowheads="1"/>
            </p:cNvSpPr>
            <p:nvPr/>
          </p:nvSpPr>
          <p:spPr bwMode="auto">
            <a:xfrm>
              <a:off x="224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7" name="Rectangle 53"/>
            <p:cNvSpPr>
              <a:spLocks noChangeArrowheads="1"/>
            </p:cNvSpPr>
            <p:nvPr/>
          </p:nvSpPr>
          <p:spPr bwMode="auto">
            <a:xfrm>
              <a:off x="224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98" name="Rectangle 54"/>
            <p:cNvSpPr>
              <a:spLocks noChangeArrowheads="1"/>
            </p:cNvSpPr>
            <p:nvPr/>
          </p:nvSpPr>
          <p:spPr bwMode="auto">
            <a:xfrm>
              <a:off x="224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9" name="Rectangle 55"/>
            <p:cNvSpPr>
              <a:spLocks noChangeArrowheads="1"/>
            </p:cNvSpPr>
            <p:nvPr/>
          </p:nvSpPr>
          <p:spPr bwMode="auto">
            <a:xfrm>
              <a:off x="224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0" name="Rectangle 56"/>
            <p:cNvSpPr>
              <a:spLocks noChangeArrowheads="1"/>
            </p:cNvSpPr>
            <p:nvPr/>
          </p:nvSpPr>
          <p:spPr bwMode="auto">
            <a:xfrm>
              <a:off x="224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1"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02" name="Rectangle 58"/>
            <p:cNvSpPr>
              <a:spLocks noChangeArrowheads="1"/>
            </p:cNvSpPr>
            <p:nvPr/>
          </p:nvSpPr>
          <p:spPr bwMode="auto">
            <a:xfrm>
              <a:off x="2078" y="2684"/>
              <a:ext cx="54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Subtract</a:t>
              </a:r>
            </a:p>
          </p:txBody>
        </p:sp>
        <p:sp>
          <p:nvSpPr>
            <p:cNvPr id="55403" name="Rectangle 59"/>
            <p:cNvSpPr>
              <a:spLocks noChangeArrowheads="1"/>
            </p:cNvSpPr>
            <p:nvPr/>
          </p:nvSpPr>
          <p:spPr bwMode="auto">
            <a:xfrm>
              <a:off x="272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4" name="Rectangle 60"/>
            <p:cNvSpPr>
              <a:spLocks noChangeArrowheads="1"/>
            </p:cNvSpPr>
            <p:nvPr/>
          </p:nvSpPr>
          <p:spPr bwMode="auto">
            <a:xfrm>
              <a:off x="272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05" name="Rectangle 61"/>
            <p:cNvSpPr>
              <a:spLocks noChangeArrowheads="1"/>
            </p:cNvSpPr>
            <p:nvPr/>
          </p:nvSpPr>
          <p:spPr bwMode="auto">
            <a:xfrm>
              <a:off x="272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6" name="Rectangle 62"/>
            <p:cNvSpPr>
              <a:spLocks noChangeArrowheads="1"/>
            </p:cNvSpPr>
            <p:nvPr/>
          </p:nvSpPr>
          <p:spPr bwMode="auto">
            <a:xfrm>
              <a:off x="272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07" name="Rectangle 63"/>
            <p:cNvSpPr>
              <a:spLocks noChangeArrowheads="1"/>
            </p:cNvSpPr>
            <p:nvPr/>
          </p:nvSpPr>
          <p:spPr bwMode="auto">
            <a:xfrm>
              <a:off x="272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8" name="Rectangle 64"/>
            <p:cNvSpPr>
              <a:spLocks noChangeArrowheads="1"/>
            </p:cNvSpPr>
            <p:nvPr/>
          </p:nvSpPr>
          <p:spPr bwMode="auto">
            <a:xfrm>
              <a:off x="272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9" name="Rectangle 65"/>
            <p:cNvSpPr>
              <a:spLocks noChangeArrowheads="1"/>
            </p:cNvSpPr>
            <p:nvPr/>
          </p:nvSpPr>
          <p:spPr bwMode="auto">
            <a:xfrm>
              <a:off x="272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0" name="Rectangle 66"/>
            <p:cNvSpPr>
              <a:spLocks noChangeArrowheads="1"/>
            </p:cNvSpPr>
            <p:nvPr/>
          </p:nvSpPr>
          <p:spPr bwMode="auto">
            <a:xfrm>
              <a:off x="272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1"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Or</a:t>
              </a:r>
            </a:p>
          </p:txBody>
        </p:sp>
        <p:sp>
          <p:nvSpPr>
            <p:cNvPr id="55412" name="Rectangle 68"/>
            <p:cNvSpPr>
              <a:spLocks noChangeArrowheads="1"/>
            </p:cNvSpPr>
            <p:nvPr/>
          </p:nvSpPr>
          <p:spPr bwMode="auto">
            <a:xfrm>
              <a:off x="320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3" name="Rectangle 69"/>
            <p:cNvSpPr>
              <a:spLocks noChangeArrowheads="1"/>
            </p:cNvSpPr>
            <p:nvPr/>
          </p:nvSpPr>
          <p:spPr bwMode="auto">
            <a:xfrm>
              <a:off x="320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14" name="Rectangle 70"/>
            <p:cNvSpPr>
              <a:spLocks noChangeArrowheads="1"/>
            </p:cNvSpPr>
            <p:nvPr/>
          </p:nvSpPr>
          <p:spPr bwMode="auto">
            <a:xfrm>
              <a:off x="320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15" name="Rectangle 71"/>
            <p:cNvSpPr>
              <a:spLocks noChangeArrowheads="1"/>
            </p:cNvSpPr>
            <p:nvPr/>
          </p:nvSpPr>
          <p:spPr bwMode="auto">
            <a:xfrm>
              <a:off x="320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16" name="Rectangle 72"/>
            <p:cNvSpPr>
              <a:spLocks noChangeArrowheads="1"/>
            </p:cNvSpPr>
            <p:nvPr/>
          </p:nvSpPr>
          <p:spPr bwMode="auto">
            <a:xfrm>
              <a:off x="320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7" name="Rectangle 73"/>
            <p:cNvSpPr>
              <a:spLocks noChangeArrowheads="1"/>
            </p:cNvSpPr>
            <p:nvPr/>
          </p:nvSpPr>
          <p:spPr bwMode="auto">
            <a:xfrm>
              <a:off x="320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8" name="Rectangle 74"/>
            <p:cNvSpPr>
              <a:spLocks noChangeArrowheads="1"/>
            </p:cNvSpPr>
            <p:nvPr/>
          </p:nvSpPr>
          <p:spPr bwMode="auto">
            <a:xfrm>
              <a:off x="320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9" name="Rectangle 75"/>
            <p:cNvSpPr>
              <a:spLocks noChangeArrowheads="1"/>
            </p:cNvSpPr>
            <p:nvPr/>
          </p:nvSpPr>
          <p:spPr bwMode="auto">
            <a:xfrm>
              <a:off x="320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0"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Add</a:t>
              </a:r>
            </a:p>
          </p:txBody>
        </p:sp>
        <p:sp>
          <p:nvSpPr>
            <p:cNvPr id="55421"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22" name="Rectangle 78"/>
            <p:cNvSpPr>
              <a:spLocks noChangeArrowheads="1"/>
            </p:cNvSpPr>
            <p:nvPr/>
          </p:nvSpPr>
          <p:spPr bwMode="auto">
            <a:xfrm>
              <a:off x="368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3"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24" name="Rectangle 80"/>
            <p:cNvSpPr>
              <a:spLocks noChangeArrowheads="1"/>
            </p:cNvSpPr>
            <p:nvPr/>
          </p:nvSpPr>
          <p:spPr bwMode="auto">
            <a:xfrm>
              <a:off x="368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25" name="Rectangle 81"/>
            <p:cNvSpPr>
              <a:spLocks noChangeArrowheads="1"/>
            </p:cNvSpPr>
            <p:nvPr/>
          </p:nvSpPr>
          <p:spPr bwMode="auto">
            <a:xfrm>
              <a:off x="368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6" name="Rectangle 82"/>
            <p:cNvSpPr>
              <a:spLocks noChangeArrowheads="1"/>
            </p:cNvSpPr>
            <p:nvPr/>
          </p:nvSpPr>
          <p:spPr bwMode="auto">
            <a:xfrm>
              <a:off x="368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27" name="Rectangle 83"/>
            <p:cNvSpPr>
              <a:spLocks noChangeArrowheads="1"/>
            </p:cNvSpPr>
            <p:nvPr/>
          </p:nvSpPr>
          <p:spPr bwMode="auto">
            <a:xfrm>
              <a:off x="368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28" name="Rectangle 84"/>
            <p:cNvSpPr>
              <a:spLocks noChangeArrowheads="1"/>
            </p:cNvSpPr>
            <p:nvPr/>
          </p:nvSpPr>
          <p:spPr bwMode="auto">
            <a:xfrm>
              <a:off x="368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9"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Add</a:t>
              </a:r>
            </a:p>
          </p:txBody>
        </p:sp>
        <p:sp>
          <p:nvSpPr>
            <p:cNvPr id="55430"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31" name="Rectangle 87"/>
            <p:cNvSpPr>
              <a:spLocks noChangeArrowheads="1"/>
            </p:cNvSpPr>
            <p:nvPr/>
          </p:nvSpPr>
          <p:spPr bwMode="auto">
            <a:xfrm>
              <a:off x="416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2"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33" name="Rectangle 89"/>
            <p:cNvSpPr>
              <a:spLocks noChangeArrowheads="1"/>
            </p:cNvSpPr>
            <p:nvPr/>
          </p:nvSpPr>
          <p:spPr bwMode="auto">
            <a:xfrm>
              <a:off x="416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4" name="Rectangle 90"/>
            <p:cNvSpPr>
              <a:spLocks noChangeArrowheads="1"/>
            </p:cNvSpPr>
            <p:nvPr/>
          </p:nvSpPr>
          <p:spPr bwMode="auto">
            <a:xfrm>
              <a:off x="416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5" name="Rectangle 91"/>
            <p:cNvSpPr>
              <a:spLocks noChangeArrowheads="1"/>
            </p:cNvSpPr>
            <p:nvPr/>
          </p:nvSpPr>
          <p:spPr bwMode="auto">
            <a:xfrm>
              <a:off x="416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36" name="Rectangle 92"/>
            <p:cNvSpPr>
              <a:spLocks noChangeArrowheads="1"/>
            </p:cNvSpPr>
            <p:nvPr/>
          </p:nvSpPr>
          <p:spPr bwMode="auto">
            <a:xfrm>
              <a:off x="416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7"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38" name="Rectangle 94"/>
            <p:cNvSpPr>
              <a:spLocks noChangeArrowheads="1"/>
            </p:cNvSpPr>
            <p:nvPr/>
          </p:nvSpPr>
          <p:spPr bwMode="auto">
            <a:xfrm>
              <a:off x="3997" y="2694"/>
              <a:ext cx="54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Subtract</a:t>
              </a:r>
            </a:p>
          </p:txBody>
        </p:sp>
        <p:sp>
          <p:nvSpPr>
            <p:cNvPr id="55439"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0"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1"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2" name="Rectangle 98"/>
            <p:cNvSpPr>
              <a:spLocks noChangeArrowheads="1"/>
            </p:cNvSpPr>
            <p:nvPr/>
          </p:nvSpPr>
          <p:spPr bwMode="auto">
            <a:xfrm>
              <a:off x="464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43" name="Rectangle 99"/>
            <p:cNvSpPr>
              <a:spLocks noChangeArrowheads="1"/>
            </p:cNvSpPr>
            <p:nvPr/>
          </p:nvSpPr>
          <p:spPr bwMode="auto">
            <a:xfrm>
              <a:off x="464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44" name="Rectangle 100"/>
            <p:cNvSpPr>
              <a:spLocks noChangeArrowheads="1"/>
            </p:cNvSpPr>
            <p:nvPr/>
          </p:nvSpPr>
          <p:spPr bwMode="auto">
            <a:xfrm>
              <a:off x="4643" y="2108"/>
              <a:ext cx="17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t>
              </a:r>
            </a:p>
          </p:txBody>
        </p:sp>
        <p:sp>
          <p:nvSpPr>
            <p:cNvPr id="55445" name="Rectangle 101"/>
            <p:cNvSpPr>
              <a:spLocks noChangeArrowheads="1"/>
            </p:cNvSpPr>
            <p:nvPr/>
          </p:nvSpPr>
          <p:spPr bwMode="auto">
            <a:xfrm>
              <a:off x="464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46"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7"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 x</a:t>
              </a:r>
            </a:p>
          </p:txBody>
        </p:sp>
      </p:grpSp>
      <p:sp>
        <p:nvSpPr>
          <p:cNvPr id="55300" name="Line 104"/>
          <p:cNvSpPr>
            <a:spLocks noChangeShapeType="1"/>
          </p:cNvSpPr>
          <p:nvPr/>
        </p:nvSpPr>
        <p:spPr bwMode="auto">
          <a:xfrm>
            <a:off x="2603500" y="1219200"/>
            <a:ext cx="5308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nvGrpSpPr>
          <p:cNvPr id="55301" name="Group 105"/>
          <p:cNvGrpSpPr>
            <a:grpSpLocks/>
          </p:cNvGrpSpPr>
          <p:nvPr/>
        </p:nvGrpSpPr>
        <p:grpSpPr bwMode="auto">
          <a:xfrm>
            <a:off x="544513" y="4683125"/>
            <a:ext cx="8489950" cy="1552575"/>
            <a:chOff x="323" y="3068"/>
            <a:chExt cx="5348" cy="978"/>
          </a:xfrm>
        </p:grpSpPr>
        <p:grpSp>
          <p:nvGrpSpPr>
            <p:cNvPr id="55329" name="Group 106"/>
            <p:cNvGrpSpPr>
              <a:grpSpLocks/>
            </p:cNvGrpSpPr>
            <p:nvPr/>
          </p:nvGrpSpPr>
          <p:grpSpPr bwMode="auto">
            <a:xfrm>
              <a:off x="868" y="3836"/>
              <a:ext cx="3832" cy="210"/>
              <a:chOff x="868" y="3836"/>
              <a:chExt cx="3832" cy="210"/>
            </a:xfrm>
          </p:grpSpPr>
          <p:sp>
            <p:nvSpPr>
              <p:cNvPr id="55378"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5379" name="Group 108"/>
              <p:cNvGrpSpPr>
                <a:grpSpLocks/>
              </p:cNvGrpSpPr>
              <p:nvPr/>
            </p:nvGrpSpPr>
            <p:grpSpPr bwMode="auto">
              <a:xfrm>
                <a:off x="868" y="3836"/>
                <a:ext cx="664" cy="210"/>
                <a:chOff x="868" y="3836"/>
                <a:chExt cx="664" cy="210"/>
              </a:xfrm>
            </p:grpSpPr>
            <p:sp>
              <p:nvSpPr>
                <p:cNvPr id="55382"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83" name="Rectangle 110"/>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55380"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81" name="Rectangle 112"/>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grpSp>
          <p:nvGrpSpPr>
            <p:cNvPr id="55330" name="Group 113"/>
            <p:cNvGrpSpPr>
              <a:grpSpLocks/>
            </p:cNvGrpSpPr>
            <p:nvPr/>
          </p:nvGrpSpPr>
          <p:grpSpPr bwMode="auto">
            <a:xfrm>
              <a:off x="803" y="3068"/>
              <a:ext cx="3970" cy="402"/>
              <a:chOff x="803" y="3068"/>
              <a:chExt cx="3970" cy="402"/>
            </a:xfrm>
          </p:grpSpPr>
          <p:grpSp>
            <p:nvGrpSpPr>
              <p:cNvPr id="55350" name="Group 114"/>
              <p:cNvGrpSpPr>
                <a:grpSpLocks/>
              </p:cNvGrpSpPr>
              <p:nvPr/>
            </p:nvGrpSpPr>
            <p:grpSpPr bwMode="auto">
              <a:xfrm>
                <a:off x="868" y="3260"/>
                <a:ext cx="3832" cy="210"/>
                <a:chOff x="868" y="3260"/>
                <a:chExt cx="3832" cy="210"/>
              </a:xfrm>
            </p:grpSpPr>
            <p:sp>
              <p:nvSpPr>
                <p:cNvPr id="55358"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5359" name="Group 116"/>
                <p:cNvGrpSpPr>
                  <a:grpSpLocks/>
                </p:cNvGrpSpPr>
                <p:nvPr/>
              </p:nvGrpSpPr>
              <p:grpSpPr bwMode="auto">
                <a:xfrm>
                  <a:off x="868" y="3260"/>
                  <a:ext cx="3832" cy="210"/>
                  <a:chOff x="868" y="3260"/>
                  <a:chExt cx="3832" cy="210"/>
                </a:xfrm>
              </p:grpSpPr>
              <p:grpSp>
                <p:nvGrpSpPr>
                  <p:cNvPr id="55360" name="Group 117"/>
                  <p:cNvGrpSpPr>
                    <a:grpSpLocks/>
                  </p:cNvGrpSpPr>
                  <p:nvPr/>
                </p:nvGrpSpPr>
                <p:grpSpPr bwMode="auto">
                  <a:xfrm>
                    <a:off x="868" y="3260"/>
                    <a:ext cx="664" cy="210"/>
                    <a:chOff x="868" y="3260"/>
                    <a:chExt cx="664" cy="210"/>
                  </a:xfrm>
                </p:grpSpPr>
                <p:sp>
                  <p:nvSpPr>
                    <p:cNvPr id="55376"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7" name="Rectangle 119"/>
                    <p:cNvSpPr>
                      <a:spLocks noChangeArrowheads="1"/>
                    </p:cNvSpPr>
                    <p:nvPr/>
                  </p:nvSpPr>
                  <p:spPr bwMode="auto">
                    <a:xfrm>
                      <a:off x="1061" y="3260"/>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55361" name="Group 120"/>
                  <p:cNvGrpSpPr>
                    <a:grpSpLocks/>
                  </p:cNvGrpSpPr>
                  <p:nvPr/>
                </p:nvGrpSpPr>
                <p:grpSpPr bwMode="auto">
                  <a:xfrm>
                    <a:off x="1540" y="3260"/>
                    <a:ext cx="616" cy="210"/>
                    <a:chOff x="1540" y="3260"/>
                    <a:chExt cx="616" cy="210"/>
                  </a:xfrm>
                </p:grpSpPr>
                <p:sp>
                  <p:nvSpPr>
                    <p:cNvPr id="55374"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5" name="Rectangle 122"/>
                    <p:cNvSpPr>
                      <a:spLocks noChangeArrowheads="1"/>
                    </p:cNvSpPr>
                    <p:nvPr/>
                  </p:nvSpPr>
                  <p:spPr bwMode="auto">
                    <a:xfrm>
                      <a:off x="1715" y="3260"/>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55362" name="Group 123"/>
                  <p:cNvGrpSpPr>
                    <a:grpSpLocks/>
                  </p:cNvGrpSpPr>
                  <p:nvPr/>
                </p:nvGrpSpPr>
                <p:grpSpPr bwMode="auto">
                  <a:xfrm>
                    <a:off x="2164" y="3260"/>
                    <a:ext cx="616" cy="210"/>
                    <a:chOff x="2164" y="3260"/>
                    <a:chExt cx="616" cy="210"/>
                  </a:xfrm>
                </p:grpSpPr>
                <p:sp>
                  <p:nvSpPr>
                    <p:cNvPr id="55372"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3"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grpSp>
                <p:nvGrpSpPr>
                  <p:cNvPr id="55363" name="Group 126"/>
                  <p:cNvGrpSpPr>
                    <a:grpSpLocks/>
                  </p:cNvGrpSpPr>
                  <p:nvPr/>
                </p:nvGrpSpPr>
                <p:grpSpPr bwMode="auto">
                  <a:xfrm>
                    <a:off x="2788" y="3260"/>
                    <a:ext cx="616" cy="210"/>
                    <a:chOff x="2788" y="3260"/>
                    <a:chExt cx="616" cy="210"/>
                  </a:xfrm>
                </p:grpSpPr>
                <p:sp>
                  <p:nvSpPr>
                    <p:cNvPr id="55370"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1" name="Rectangle 128"/>
                    <p:cNvSpPr>
                      <a:spLocks noChangeArrowheads="1"/>
                    </p:cNvSpPr>
                    <p:nvPr/>
                  </p:nvSpPr>
                  <p:spPr bwMode="auto">
                    <a:xfrm>
                      <a:off x="2963" y="326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rd</a:t>
                      </a:r>
                    </a:p>
                  </p:txBody>
                </p:sp>
              </p:grpSp>
              <p:grpSp>
                <p:nvGrpSpPr>
                  <p:cNvPr id="55364" name="Group 129"/>
                  <p:cNvGrpSpPr>
                    <a:grpSpLocks/>
                  </p:cNvGrpSpPr>
                  <p:nvPr/>
                </p:nvGrpSpPr>
                <p:grpSpPr bwMode="auto">
                  <a:xfrm>
                    <a:off x="3412" y="3260"/>
                    <a:ext cx="616" cy="210"/>
                    <a:chOff x="3412" y="3260"/>
                    <a:chExt cx="616" cy="210"/>
                  </a:xfrm>
                </p:grpSpPr>
                <p:sp>
                  <p:nvSpPr>
                    <p:cNvPr id="55368"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69"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shamt</a:t>
                      </a:r>
                    </a:p>
                  </p:txBody>
                </p:sp>
              </p:grpSp>
              <p:grpSp>
                <p:nvGrpSpPr>
                  <p:cNvPr id="55365" name="Group 132"/>
                  <p:cNvGrpSpPr>
                    <a:grpSpLocks/>
                  </p:cNvGrpSpPr>
                  <p:nvPr/>
                </p:nvGrpSpPr>
                <p:grpSpPr bwMode="auto">
                  <a:xfrm>
                    <a:off x="4036" y="3260"/>
                    <a:ext cx="664" cy="210"/>
                    <a:chOff x="4036" y="3260"/>
                    <a:chExt cx="664" cy="210"/>
                  </a:xfrm>
                </p:grpSpPr>
                <p:sp>
                  <p:nvSpPr>
                    <p:cNvPr id="55366"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67"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funct</a:t>
                      </a:r>
                    </a:p>
                  </p:txBody>
                </p:sp>
              </p:grpSp>
            </p:grpSp>
          </p:grpSp>
          <p:sp>
            <p:nvSpPr>
              <p:cNvPr id="55351" name="Rectangle 135"/>
              <p:cNvSpPr>
                <a:spLocks noChangeArrowheads="1"/>
              </p:cNvSpPr>
              <p:nvPr/>
            </p:nvSpPr>
            <p:spPr bwMode="auto">
              <a:xfrm>
                <a:off x="4595" y="306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52" name="Rectangle 136"/>
              <p:cNvSpPr>
                <a:spLocks noChangeArrowheads="1"/>
              </p:cNvSpPr>
              <p:nvPr/>
            </p:nvSpPr>
            <p:spPr bwMode="auto">
              <a:xfrm>
                <a:off x="3875" y="306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a:t>
                </a:r>
              </a:p>
            </p:txBody>
          </p:sp>
          <p:sp>
            <p:nvSpPr>
              <p:cNvPr id="55353" name="Rectangle 137"/>
              <p:cNvSpPr>
                <a:spLocks noChangeArrowheads="1"/>
              </p:cNvSpPr>
              <p:nvPr/>
            </p:nvSpPr>
            <p:spPr bwMode="auto">
              <a:xfrm>
                <a:off x="3203"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11</a:t>
                </a:r>
              </a:p>
            </p:txBody>
          </p:sp>
          <p:sp>
            <p:nvSpPr>
              <p:cNvPr id="55354" name="Rectangle 138"/>
              <p:cNvSpPr>
                <a:spLocks noChangeArrowheads="1"/>
              </p:cNvSpPr>
              <p:nvPr/>
            </p:nvSpPr>
            <p:spPr bwMode="auto">
              <a:xfrm>
                <a:off x="2579"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55355" name="Rectangle 139"/>
              <p:cNvSpPr>
                <a:spLocks noChangeArrowheads="1"/>
              </p:cNvSpPr>
              <p:nvPr/>
            </p:nvSpPr>
            <p:spPr bwMode="auto">
              <a:xfrm>
                <a:off x="1955"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55356" name="Rectangle 140"/>
              <p:cNvSpPr>
                <a:spLocks noChangeArrowheads="1"/>
              </p:cNvSpPr>
              <p:nvPr/>
            </p:nvSpPr>
            <p:spPr bwMode="auto">
              <a:xfrm>
                <a:off x="1331"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55357" name="Rectangle 141"/>
              <p:cNvSpPr>
                <a:spLocks noChangeArrowheads="1"/>
              </p:cNvSpPr>
              <p:nvPr/>
            </p:nvSpPr>
            <p:spPr bwMode="auto">
              <a:xfrm>
                <a:off x="803"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grpSp>
          <p:nvGrpSpPr>
            <p:cNvPr id="55331" name="Group 142"/>
            <p:cNvGrpSpPr>
              <a:grpSpLocks/>
            </p:cNvGrpSpPr>
            <p:nvPr/>
          </p:nvGrpSpPr>
          <p:grpSpPr bwMode="auto">
            <a:xfrm>
              <a:off x="868" y="3537"/>
              <a:ext cx="3832" cy="221"/>
              <a:chOff x="868" y="3537"/>
              <a:chExt cx="3832" cy="221"/>
            </a:xfrm>
          </p:grpSpPr>
          <p:sp>
            <p:nvSpPr>
              <p:cNvPr id="55338"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5339" name="Group 144"/>
              <p:cNvGrpSpPr>
                <a:grpSpLocks/>
              </p:cNvGrpSpPr>
              <p:nvPr/>
            </p:nvGrpSpPr>
            <p:grpSpPr bwMode="auto">
              <a:xfrm>
                <a:off x="868" y="3548"/>
                <a:ext cx="664" cy="210"/>
                <a:chOff x="868" y="3548"/>
                <a:chExt cx="664" cy="210"/>
              </a:xfrm>
            </p:grpSpPr>
            <p:sp>
              <p:nvSpPr>
                <p:cNvPr id="55348"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9" name="Rectangle 146"/>
                <p:cNvSpPr>
                  <a:spLocks noChangeArrowheads="1"/>
                </p:cNvSpPr>
                <p:nvPr/>
              </p:nvSpPr>
              <p:spPr bwMode="auto">
                <a:xfrm>
                  <a:off x="1061" y="3548"/>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55340" name="Group 147"/>
              <p:cNvGrpSpPr>
                <a:grpSpLocks/>
              </p:cNvGrpSpPr>
              <p:nvPr/>
            </p:nvGrpSpPr>
            <p:grpSpPr bwMode="auto">
              <a:xfrm>
                <a:off x="1540" y="3548"/>
                <a:ext cx="616" cy="210"/>
                <a:chOff x="1540" y="3548"/>
                <a:chExt cx="616" cy="210"/>
              </a:xfrm>
            </p:grpSpPr>
            <p:sp>
              <p:nvSpPr>
                <p:cNvPr id="55346"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7" name="Rectangle 149"/>
                <p:cNvSpPr>
                  <a:spLocks noChangeArrowheads="1"/>
                </p:cNvSpPr>
                <p:nvPr/>
              </p:nvSpPr>
              <p:spPr bwMode="auto">
                <a:xfrm>
                  <a:off x="1715" y="3548"/>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55341" name="Group 150"/>
              <p:cNvGrpSpPr>
                <a:grpSpLocks/>
              </p:cNvGrpSpPr>
              <p:nvPr/>
            </p:nvGrpSpPr>
            <p:grpSpPr bwMode="auto">
              <a:xfrm>
                <a:off x="2164" y="3548"/>
                <a:ext cx="616" cy="210"/>
                <a:chOff x="2164" y="3548"/>
                <a:chExt cx="616" cy="210"/>
              </a:xfrm>
            </p:grpSpPr>
            <p:sp>
              <p:nvSpPr>
                <p:cNvPr id="55344"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5"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55342"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3" name="Rectangle 154"/>
              <p:cNvSpPr>
                <a:spLocks noChangeArrowheads="1"/>
              </p:cNvSpPr>
              <p:nvPr/>
            </p:nvSpPr>
            <p:spPr bwMode="auto">
              <a:xfrm>
                <a:off x="3363" y="353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grpSp>
        <p:sp>
          <p:nvSpPr>
            <p:cNvPr id="55332"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R-type</a:t>
              </a:r>
            </a:p>
          </p:txBody>
        </p:sp>
        <p:sp>
          <p:nvSpPr>
            <p:cNvPr id="55333"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I-type</a:t>
              </a:r>
            </a:p>
          </p:txBody>
        </p:sp>
        <p:sp>
          <p:nvSpPr>
            <p:cNvPr id="55334"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55335"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add, sub</a:t>
              </a:r>
            </a:p>
          </p:txBody>
        </p:sp>
        <p:sp>
          <p:nvSpPr>
            <p:cNvPr id="55336"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ori, lw, sw, beq</a:t>
              </a:r>
            </a:p>
          </p:txBody>
        </p:sp>
        <p:sp>
          <p:nvSpPr>
            <p:cNvPr id="55337" name="Rectangle 160"/>
            <p:cNvSpPr>
              <a:spLocks noChangeArrowheads="1"/>
            </p:cNvSpPr>
            <p:nvPr/>
          </p:nvSpPr>
          <p:spPr bwMode="auto">
            <a:xfrm>
              <a:off x="4739" y="3836"/>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grpSp>
      <p:sp>
        <p:nvSpPr>
          <p:cNvPr id="55302" name="Rectangle 161"/>
          <p:cNvSpPr>
            <a:spLocks noChangeArrowheads="1"/>
          </p:cNvSpPr>
          <p:nvPr/>
        </p:nvSpPr>
        <p:spPr bwMode="auto">
          <a:xfrm>
            <a:off x="2036763" y="908050"/>
            <a:ext cx="565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a:t>
            </a:r>
          </a:p>
        </p:txBody>
      </p:sp>
      <p:sp>
        <p:nvSpPr>
          <p:cNvPr id="55303" name="Rectangle 162"/>
          <p:cNvSpPr>
            <a:spLocks noChangeArrowheads="1"/>
          </p:cNvSpPr>
          <p:nvPr/>
        </p:nvSpPr>
        <p:spPr bwMode="auto">
          <a:xfrm>
            <a:off x="2189163" y="1212850"/>
            <a:ext cx="3952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sp>
        <p:nvSpPr>
          <p:cNvPr id="55304" name="Rectangle 163"/>
          <p:cNvSpPr>
            <a:spLocks noChangeArrowheads="1"/>
          </p:cNvSpPr>
          <p:nvPr/>
        </p:nvSpPr>
        <p:spPr bwMode="auto">
          <a:xfrm>
            <a:off x="2570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00 0000</a:t>
            </a:r>
          </a:p>
        </p:txBody>
      </p:sp>
      <p:sp>
        <p:nvSpPr>
          <p:cNvPr id="55305" name="Rectangle 164"/>
          <p:cNvSpPr>
            <a:spLocks noChangeArrowheads="1"/>
          </p:cNvSpPr>
          <p:nvPr/>
        </p:nvSpPr>
        <p:spPr bwMode="auto">
          <a:xfrm>
            <a:off x="3332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00 0000</a:t>
            </a:r>
          </a:p>
        </p:txBody>
      </p:sp>
      <p:sp>
        <p:nvSpPr>
          <p:cNvPr id="55306" name="Rectangle 165"/>
          <p:cNvSpPr>
            <a:spLocks noChangeArrowheads="1"/>
          </p:cNvSpPr>
          <p:nvPr/>
        </p:nvSpPr>
        <p:spPr bwMode="auto">
          <a:xfrm>
            <a:off x="4094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00 1101</a:t>
            </a:r>
          </a:p>
        </p:txBody>
      </p:sp>
      <p:sp>
        <p:nvSpPr>
          <p:cNvPr id="55307" name="Rectangle 166"/>
          <p:cNvSpPr>
            <a:spLocks noChangeArrowheads="1"/>
          </p:cNvSpPr>
          <p:nvPr/>
        </p:nvSpPr>
        <p:spPr bwMode="auto">
          <a:xfrm>
            <a:off x="4856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10 0011</a:t>
            </a:r>
          </a:p>
        </p:txBody>
      </p:sp>
      <p:sp>
        <p:nvSpPr>
          <p:cNvPr id="55308" name="Rectangle 167"/>
          <p:cNvSpPr>
            <a:spLocks noChangeArrowheads="1"/>
          </p:cNvSpPr>
          <p:nvPr/>
        </p:nvSpPr>
        <p:spPr bwMode="auto">
          <a:xfrm>
            <a:off x="5618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10 1011</a:t>
            </a:r>
          </a:p>
        </p:txBody>
      </p:sp>
      <p:sp>
        <p:nvSpPr>
          <p:cNvPr id="55309" name="Rectangle 168"/>
          <p:cNvSpPr>
            <a:spLocks noChangeArrowheads="1"/>
          </p:cNvSpPr>
          <p:nvPr/>
        </p:nvSpPr>
        <p:spPr bwMode="auto">
          <a:xfrm>
            <a:off x="6380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00 0100</a:t>
            </a:r>
          </a:p>
        </p:txBody>
      </p:sp>
      <p:sp>
        <p:nvSpPr>
          <p:cNvPr id="55310" name="Rectangle 169"/>
          <p:cNvSpPr>
            <a:spLocks noChangeArrowheads="1"/>
          </p:cNvSpPr>
          <p:nvPr/>
        </p:nvSpPr>
        <p:spPr bwMode="auto">
          <a:xfrm>
            <a:off x="7142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00 0010</a:t>
            </a:r>
          </a:p>
        </p:txBody>
      </p:sp>
      <p:sp>
        <p:nvSpPr>
          <p:cNvPr id="55311" name="Line 170"/>
          <p:cNvSpPr>
            <a:spLocks noChangeShapeType="1"/>
          </p:cNvSpPr>
          <p:nvPr/>
        </p:nvSpPr>
        <p:spPr bwMode="auto">
          <a:xfrm flipV="1">
            <a:off x="2590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2" name="Line 171"/>
          <p:cNvSpPr>
            <a:spLocks noChangeShapeType="1"/>
          </p:cNvSpPr>
          <p:nvPr/>
        </p:nvSpPr>
        <p:spPr bwMode="auto">
          <a:xfrm>
            <a:off x="2603500" y="914400"/>
            <a:ext cx="5308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3" name="Line 172"/>
          <p:cNvSpPr>
            <a:spLocks noChangeShapeType="1"/>
          </p:cNvSpPr>
          <p:nvPr/>
        </p:nvSpPr>
        <p:spPr bwMode="auto">
          <a:xfrm flipV="1">
            <a:off x="3352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4" name="Line 173"/>
          <p:cNvSpPr>
            <a:spLocks noChangeShapeType="1"/>
          </p:cNvSpPr>
          <p:nvPr/>
        </p:nvSpPr>
        <p:spPr bwMode="auto">
          <a:xfrm flipV="1">
            <a:off x="4114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5" name="Line 174"/>
          <p:cNvSpPr>
            <a:spLocks noChangeShapeType="1"/>
          </p:cNvSpPr>
          <p:nvPr/>
        </p:nvSpPr>
        <p:spPr bwMode="auto">
          <a:xfrm flipV="1">
            <a:off x="4876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6" name="Line 175"/>
          <p:cNvSpPr>
            <a:spLocks noChangeShapeType="1"/>
          </p:cNvSpPr>
          <p:nvPr/>
        </p:nvSpPr>
        <p:spPr bwMode="auto">
          <a:xfrm flipV="1">
            <a:off x="5638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7" name="Line 176"/>
          <p:cNvSpPr>
            <a:spLocks noChangeShapeType="1"/>
          </p:cNvSpPr>
          <p:nvPr/>
        </p:nvSpPr>
        <p:spPr bwMode="auto">
          <a:xfrm flipV="1">
            <a:off x="6400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8" name="Line 177"/>
          <p:cNvSpPr>
            <a:spLocks noChangeShapeType="1"/>
          </p:cNvSpPr>
          <p:nvPr/>
        </p:nvSpPr>
        <p:spPr bwMode="auto">
          <a:xfrm flipV="1">
            <a:off x="7162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9" name="Line 178"/>
          <p:cNvSpPr>
            <a:spLocks noChangeShapeType="1"/>
          </p:cNvSpPr>
          <p:nvPr/>
        </p:nvSpPr>
        <p:spPr bwMode="auto">
          <a:xfrm flipV="1">
            <a:off x="7924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20" name="Rectangle 179"/>
          <p:cNvSpPr>
            <a:spLocks noChangeArrowheads="1"/>
          </p:cNvSpPr>
          <p:nvPr/>
        </p:nvSpPr>
        <p:spPr bwMode="auto">
          <a:xfrm>
            <a:off x="214313" y="1136650"/>
            <a:ext cx="1179512"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a:solidFill>
                  <a:schemeClr val="tx1"/>
                </a:solidFill>
                <a:latin typeface="Times" charset="0"/>
              </a:rPr>
              <a:t>Appendix A</a:t>
            </a:r>
          </a:p>
        </p:txBody>
      </p:sp>
      <p:sp>
        <p:nvSpPr>
          <p:cNvPr id="55321" name="Line 180"/>
          <p:cNvSpPr>
            <a:spLocks noChangeShapeType="1"/>
          </p:cNvSpPr>
          <p:nvPr/>
        </p:nvSpPr>
        <p:spPr bwMode="auto">
          <a:xfrm>
            <a:off x="1155700" y="1066800"/>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2" name="Rectangle 181"/>
          <p:cNvSpPr>
            <a:spLocks noChangeArrowheads="1"/>
          </p:cNvSpPr>
          <p:nvPr/>
        </p:nvSpPr>
        <p:spPr bwMode="auto">
          <a:xfrm>
            <a:off x="2570163" y="9080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10 0000</a:t>
            </a:r>
          </a:p>
        </p:txBody>
      </p:sp>
      <p:sp>
        <p:nvSpPr>
          <p:cNvPr id="55323" name="Rectangle 182"/>
          <p:cNvSpPr>
            <a:spLocks noChangeArrowheads="1"/>
          </p:cNvSpPr>
          <p:nvPr/>
        </p:nvSpPr>
        <p:spPr bwMode="auto">
          <a:xfrm>
            <a:off x="719138" y="908050"/>
            <a:ext cx="474662"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a:solidFill>
                  <a:schemeClr val="tx1"/>
                </a:solidFill>
                <a:latin typeface="Times" charset="0"/>
              </a:rPr>
              <a:t>See</a:t>
            </a:r>
          </a:p>
        </p:txBody>
      </p:sp>
      <p:sp>
        <p:nvSpPr>
          <p:cNvPr id="55324" name="Line 183"/>
          <p:cNvSpPr>
            <a:spLocks noChangeShapeType="1"/>
          </p:cNvSpPr>
          <p:nvPr/>
        </p:nvSpPr>
        <p:spPr bwMode="auto">
          <a:xfrm>
            <a:off x="1524000" y="1079500"/>
            <a:ext cx="0" cy="279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25" name="Line 184"/>
          <p:cNvSpPr>
            <a:spLocks noChangeShapeType="1"/>
          </p:cNvSpPr>
          <p:nvPr/>
        </p:nvSpPr>
        <p:spPr bwMode="auto">
          <a:xfrm>
            <a:off x="1536700" y="137160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6" name="Rectangle 185"/>
          <p:cNvSpPr>
            <a:spLocks noChangeArrowheads="1"/>
          </p:cNvSpPr>
          <p:nvPr/>
        </p:nvSpPr>
        <p:spPr bwMode="auto">
          <a:xfrm>
            <a:off x="3332163" y="9080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10 0010</a:t>
            </a:r>
          </a:p>
        </p:txBody>
      </p:sp>
      <p:sp>
        <p:nvSpPr>
          <p:cNvPr id="55327" name="Rectangle 186"/>
          <p:cNvSpPr>
            <a:spLocks noChangeArrowheads="1"/>
          </p:cNvSpPr>
          <p:nvPr/>
        </p:nvSpPr>
        <p:spPr bwMode="auto">
          <a:xfrm>
            <a:off x="5084763" y="908050"/>
            <a:ext cx="17557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We Don’t Care :-)</a:t>
            </a:r>
          </a:p>
        </p:txBody>
      </p:sp>
      <p:sp>
        <p:nvSpPr>
          <p:cNvPr id="2691259" name="Oval 187"/>
          <p:cNvSpPr>
            <a:spLocks noChangeArrowheads="1"/>
          </p:cNvSpPr>
          <p:nvPr/>
        </p:nvSpPr>
        <p:spPr bwMode="auto">
          <a:xfrm>
            <a:off x="6934200" y="838200"/>
            <a:ext cx="1219200" cy="3962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691259"/>
                                        </p:tgtEl>
                                        <p:attrNameLst>
                                          <p:attrName>style.visibility</p:attrName>
                                        </p:attrNameLst>
                                      </p:cBhvr>
                                      <p:to>
                                        <p:strVal val="visible"/>
                                      </p:to>
                                    </p:set>
                                    <p:animEffect transition="in" filter="fade">
                                      <p:cBhvr>
                                        <p:cTn id="7" dur="1000"/>
                                        <p:tgtEl>
                                          <p:spTgt spid="2691259"/>
                                        </p:tgtEl>
                                      </p:cBhvr>
                                    </p:animEffect>
                                    <p:anim calcmode="lin" valueType="num">
                                      <p:cBhvr>
                                        <p:cTn id="8" dur="1000" fill="hold"/>
                                        <p:tgtEl>
                                          <p:spTgt spid="2691259"/>
                                        </p:tgtEl>
                                        <p:attrNameLst>
                                          <p:attrName>style.rotation</p:attrName>
                                        </p:attrNameLst>
                                      </p:cBhvr>
                                      <p:tavLst>
                                        <p:tav tm="0">
                                          <p:val>
                                            <p:fltVal val="720"/>
                                          </p:val>
                                        </p:tav>
                                        <p:tav tm="100000">
                                          <p:val>
                                            <p:fltVal val="0"/>
                                          </p:val>
                                        </p:tav>
                                      </p:tavLst>
                                    </p:anim>
                                    <p:anim calcmode="lin" valueType="num">
                                      <p:cBhvr>
                                        <p:cTn id="9" dur="1000" fill="hold"/>
                                        <p:tgtEl>
                                          <p:spTgt spid="2691259"/>
                                        </p:tgtEl>
                                        <p:attrNameLst>
                                          <p:attrName>ppt_h</p:attrName>
                                        </p:attrNameLst>
                                      </p:cBhvr>
                                      <p:tavLst>
                                        <p:tav tm="0">
                                          <p:val>
                                            <p:fltVal val="0"/>
                                          </p:val>
                                        </p:tav>
                                        <p:tav tm="100000">
                                          <p:val>
                                            <p:strVal val="#ppt_h"/>
                                          </p:val>
                                        </p:tav>
                                      </p:tavLst>
                                    </p:anim>
                                    <p:anim calcmode="lin" valueType="num">
                                      <p:cBhvr>
                                        <p:cTn id="10" dur="1000" fill="hold"/>
                                        <p:tgtEl>
                                          <p:spTgt spid="26912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125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62000" y="152400"/>
            <a:ext cx="6969125" cy="474663"/>
          </a:xfrm>
        </p:spPr>
        <p:txBody>
          <a:bodyPr/>
          <a:lstStyle/>
          <a:p>
            <a:r>
              <a:rPr lang="en-US"/>
              <a:t>Boolean Expressions for Controller</a:t>
            </a:r>
          </a:p>
        </p:txBody>
      </p:sp>
      <p:sp>
        <p:nvSpPr>
          <p:cNvPr id="57347" name="Rectangle 3"/>
          <p:cNvSpPr>
            <a:spLocks noChangeArrowheads="1"/>
          </p:cNvSpPr>
          <p:nvPr/>
        </p:nvSpPr>
        <p:spPr bwMode="auto">
          <a:xfrm>
            <a:off x="134938" y="838200"/>
            <a:ext cx="8780462" cy="5721350"/>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800" b="1">
                <a:solidFill>
                  <a:schemeClr val="tx1"/>
                </a:solidFill>
                <a:latin typeface="Times" charset="0"/>
              </a:rPr>
              <a:t>RegDst        =  add + sub</a:t>
            </a:r>
            <a:br>
              <a:rPr lang="en-US" sz="1800" b="1">
                <a:solidFill>
                  <a:schemeClr val="tx1"/>
                </a:solidFill>
                <a:latin typeface="Times" charset="0"/>
              </a:rPr>
            </a:br>
            <a:r>
              <a:rPr lang="en-US" sz="1800" b="1">
                <a:solidFill>
                  <a:schemeClr val="tx1"/>
                </a:solidFill>
                <a:latin typeface="Times" charset="0"/>
              </a:rPr>
              <a:t>ALUSrc	     = ori + lw + sw</a:t>
            </a:r>
            <a:br>
              <a:rPr lang="en-US" sz="1800" b="1">
                <a:solidFill>
                  <a:schemeClr val="tx1"/>
                </a:solidFill>
                <a:latin typeface="Times" charset="0"/>
              </a:rPr>
            </a:br>
            <a:r>
              <a:rPr lang="en-US" sz="1800" b="1">
                <a:solidFill>
                  <a:schemeClr val="tx1"/>
                </a:solidFill>
                <a:latin typeface="Times" charset="0"/>
              </a:rPr>
              <a:t>MemtoReg  = lw</a:t>
            </a:r>
            <a:br>
              <a:rPr lang="en-US" sz="1800" b="1">
                <a:solidFill>
                  <a:schemeClr val="tx1"/>
                </a:solidFill>
                <a:latin typeface="Times" charset="0"/>
              </a:rPr>
            </a:br>
            <a:r>
              <a:rPr lang="en-US" sz="1800" b="1">
                <a:solidFill>
                  <a:schemeClr val="tx1"/>
                </a:solidFill>
                <a:latin typeface="Times" charset="0"/>
              </a:rPr>
              <a:t>RegWrite    = add + sub + ori + lw  </a:t>
            </a:r>
            <a:br>
              <a:rPr lang="en-US" sz="1800" b="1">
                <a:solidFill>
                  <a:schemeClr val="tx1"/>
                </a:solidFill>
                <a:latin typeface="Times" charset="0"/>
              </a:rPr>
            </a:br>
            <a:r>
              <a:rPr lang="en-US" sz="1800" b="1">
                <a:solidFill>
                  <a:schemeClr val="tx1"/>
                </a:solidFill>
                <a:latin typeface="Times" charset="0"/>
              </a:rPr>
              <a:t>MemWrite  = sw</a:t>
            </a:r>
            <a:br>
              <a:rPr lang="en-US" sz="1800" b="1">
                <a:solidFill>
                  <a:schemeClr val="tx1"/>
                </a:solidFill>
                <a:latin typeface="Times" charset="0"/>
              </a:rPr>
            </a:br>
            <a:r>
              <a:rPr lang="en-US" sz="1800" b="1">
                <a:solidFill>
                  <a:schemeClr val="tx1"/>
                </a:solidFill>
                <a:latin typeface="Times" charset="0"/>
              </a:rPr>
              <a:t>nPCsel         = beq</a:t>
            </a:r>
            <a:br>
              <a:rPr lang="en-US" sz="1800" b="1">
                <a:solidFill>
                  <a:schemeClr val="tx1"/>
                </a:solidFill>
                <a:latin typeface="Times" charset="0"/>
              </a:rPr>
            </a:br>
            <a:r>
              <a:rPr lang="en-US" sz="1800" b="1">
                <a:solidFill>
                  <a:schemeClr val="tx1"/>
                </a:solidFill>
                <a:latin typeface="Times" charset="0"/>
              </a:rPr>
              <a:t>Jump           = jump </a:t>
            </a:r>
            <a:br>
              <a:rPr lang="en-US" sz="1800" b="1">
                <a:solidFill>
                  <a:schemeClr val="tx1"/>
                </a:solidFill>
                <a:latin typeface="Times" charset="0"/>
              </a:rPr>
            </a:br>
            <a:r>
              <a:rPr lang="en-US" sz="1800" b="1">
                <a:solidFill>
                  <a:schemeClr val="tx1"/>
                </a:solidFill>
                <a:latin typeface="Times" charset="0"/>
              </a:rPr>
              <a:t>ExtOp          = lw + sw</a:t>
            </a:r>
            <a:br>
              <a:rPr lang="en-US" sz="1800" b="1">
                <a:solidFill>
                  <a:schemeClr val="tx1"/>
                </a:solidFill>
                <a:latin typeface="Times" charset="0"/>
              </a:rPr>
            </a:br>
            <a:r>
              <a:rPr lang="en-US" sz="1800" b="1">
                <a:solidFill>
                  <a:schemeClr val="tx1"/>
                </a:solidFill>
                <a:latin typeface="Times" charset="0"/>
              </a:rPr>
              <a:t>ALUctr[0]   = sub + beq   (assume ALUctr is  00 </a:t>
            </a:r>
            <a:r>
              <a:rPr lang="en-US" sz="1600" b="1">
                <a:solidFill>
                  <a:schemeClr val="tx1"/>
                </a:solidFill>
                <a:latin typeface="Times" charset="0"/>
              </a:rPr>
              <a:t>ADD</a:t>
            </a:r>
            <a:r>
              <a:rPr lang="en-US" sz="1800" b="1">
                <a:solidFill>
                  <a:schemeClr val="tx1"/>
                </a:solidFill>
                <a:latin typeface="Times" charset="0"/>
              </a:rPr>
              <a:t>,  01: </a:t>
            </a:r>
            <a:r>
              <a:rPr lang="en-US" sz="1600" b="1">
                <a:solidFill>
                  <a:schemeClr val="tx1"/>
                </a:solidFill>
                <a:latin typeface="Times" charset="0"/>
              </a:rPr>
              <a:t>SUB</a:t>
            </a:r>
            <a:r>
              <a:rPr lang="en-US" sz="1800" b="1">
                <a:solidFill>
                  <a:schemeClr val="tx1"/>
                </a:solidFill>
                <a:latin typeface="Times" charset="0"/>
              </a:rPr>
              <a:t>,  10: </a:t>
            </a:r>
            <a:r>
              <a:rPr lang="en-US" sz="1600" b="1">
                <a:solidFill>
                  <a:schemeClr val="tx1"/>
                </a:solidFill>
                <a:latin typeface="Times" charset="0"/>
              </a:rPr>
              <a:t>OR</a:t>
            </a:r>
            <a:r>
              <a:rPr lang="en-US" sz="1800" b="1">
                <a:solidFill>
                  <a:schemeClr val="tx1"/>
                </a:solidFill>
                <a:latin typeface="Times" charset="0"/>
              </a:rPr>
              <a:t>)</a:t>
            </a:r>
            <a:br>
              <a:rPr lang="en-US" sz="1800" b="1">
                <a:solidFill>
                  <a:schemeClr val="tx1"/>
                </a:solidFill>
                <a:latin typeface="Times" charset="0"/>
              </a:rPr>
            </a:br>
            <a:r>
              <a:rPr lang="en-US" sz="1800" b="1">
                <a:solidFill>
                  <a:schemeClr val="tx1"/>
                </a:solidFill>
                <a:latin typeface="Times" charset="0"/>
              </a:rPr>
              <a:t>ALUctr[1]   = or</a:t>
            </a:r>
          </a:p>
          <a:p>
            <a:pPr>
              <a:spcBef>
                <a:spcPct val="50000"/>
              </a:spcBef>
              <a:tabLst>
                <a:tab pos="914400" algn="l"/>
                <a:tab pos="5092700" algn="l"/>
              </a:tabLst>
            </a:pPr>
            <a:r>
              <a:rPr lang="en-US" sz="1800" b="1" i="1">
                <a:solidFill>
                  <a:schemeClr val="tx1"/>
                </a:solidFill>
                <a:latin typeface="Times" charset="0"/>
              </a:rPr>
              <a:t>where,</a:t>
            </a:r>
            <a:endParaRPr lang="en-US" sz="1800" b="1">
              <a:solidFill>
                <a:schemeClr val="tx1"/>
              </a:solidFill>
              <a:latin typeface="Times" charset="0"/>
            </a:endParaRPr>
          </a:p>
          <a:p>
            <a:pPr>
              <a:spcBef>
                <a:spcPct val="50000"/>
              </a:spcBef>
              <a:tabLst>
                <a:tab pos="914400" algn="l"/>
                <a:tab pos="5092700" algn="l"/>
              </a:tabLst>
            </a:pPr>
            <a:r>
              <a:rPr lang="en-US" sz="1800" b="1">
                <a:solidFill>
                  <a:schemeClr val="tx1"/>
                </a:solidFill>
                <a:latin typeface="Times" charset="0"/>
              </a:rPr>
              <a:t>rtype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baseline="-25000">
                <a:solidFill>
                  <a:schemeClr val="tx1"/>
                </a:solidFill>
                <a:latin typeface="Times" charset="0"/>
              </a:rPr>
            </a:br>
            <a:r>
              <a:rPr lang="en-US" sz="1800" b="1">
                <a:solidFill>
                  <a:schemeClr val="tx1"/>
                </a:solidFill>
                <a:latin typeface="Times" charset="0"/>
              </a:rPr>
              <a:t>ori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a:solidFill>
                  <a:schemeClr val="tx1"/>
                </a:solidFill>
                <a:latin typeface="Times" charset="0"/>
              </a:rPr>
            </a:br>
            <a:r>
              <a:rPr lang="en-US" sz="1800" b="1">
                <a:solidFill>
                  <a:schemeClr val="tx1"/>
                </a:solidFill>
                <a:latin typeface="Times" charset="0"/>
              </a:rPr>
              <a:t>lw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a:solidFill>
                  <a:schemeClr val="tx1"/>
                </a:solidFill>
                <a:latin typeface="Times" charset="0"/>
              </a:rPr>
            </a:br>
            <a:r>
              <a:rPr lang="en-US" sz="1800" b="1">
                <a:solidFill>
                  <a:schemeClr val="tx1"/>
                </a:solidFill>
                <a:latin typeface="Times" charset="0"/>
              </a:rPr>
              <a:t>sw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br>
              <a:rPr lang="en-US" sz="1800" b="1" baseline="-25000">
                <a:solidFill>
                  <a:schemeClr val="tx1"/>
                </a:solidFill>
                <a:latin typeface="Times" charset="0"/>
              </a:rPr>
            </a:br>
            <a:r>
              <a:rPr lang="en-US" sz="1800" b="1">
                <a:solidFill>
                  <a:schemeClr val="tx1"/>
                </a:solidFill>
                <a:latin typeface="Times" charset="0"/>
              </a:rPr>
              <a:t>beq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a:solidFill>
                  <a:schemeClr val="tx1"/>
                </a:solidFill>
                <a:latin typeface="Times" charset="0"/>
              </a:rPr>
            </a:br>
            <a:r>
              <a:rPr lang="en-US" sz="1800" b="1">
                <a:solidFill>
                  <a:schemeClr val="tx1"/>
                </a:solidFill>
                <a:latin typeface="Times" charset="0"/>
              </a:rPr>
              <a:t>jump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p>
          <a:p>
            <a:pPr>
              <a:spcBef>
                <a:spcPct val="50000"/>
              </a:spcBef>
              <a:tabLst>
                <a:tab pos="914400" algn="l"/>
                <a:tab pos="5092700" algn="l"/>
              </a:tabLst>
            </a:pPr>
            <a:r>
              <a:rPr lang="en-US" sz="1800" b="1">
                <a:solidFill>
                  <a:schemeClr val="tx1"/>
                </a:solidFill>
                <a:latin typeface="Times" charset="0"/>
              </a:rPr>
              <a:t>add = rtype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5</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4</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3</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2</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1</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0</a:t>
            </a:r>
            <a:br>
              <a:rPr lang="en-US" sz="1800" b="1" baseline="-25000">
                <a:solidFill>
                  <a:schemeClr val="tx1"/>
                </a:solidFill>
                <a:latin typeface="Times" charset="0"/>
              </a:rPr>
            </a:br>
            <a:r>
              <a:rPr lang="en-US" sz="1800" b="1">
                <a:solidFill>
                  <a:schemeClr val="tx1"/>
                </a:solidFill>
                <a:latin typeface="Times" charset="0"/>
              </a:rPr>
              <a:t>sub = rtype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5</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4</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3</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2</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1</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0</a:t>
            </a:r>
          </a:p>
        </p:txBody>
      </p:sp>
      <p:sp>
        <p:nvSpPr>
          <p:cNvPr id="57348" name="Text Box 4"/>
          <p:cNvSpPr txBox="1">
            <a:spLocks noChangeArrowheads="1"/>
          </p:cNvSpPr>
          <p:nvPr/>
        </p:nvSpPr>
        <p:spPr bwMode="auto">
          <a:xfrm>
            <a:off x="5791200" y="4038600"/>
            <a:ext cx="2709863" cy="1187450"/>
          </a:xfrm>
          <a:prstGeom prst="rect">
            <a:avLst/>
          </a:prstGeom>
          <a:noFill/>
          <a:ln w="12700">
            <a:noFill/>
            <a:miter lim="800000"/>
            <a:headEnd/>
            <a:tailEnd/>
          </a:ln>
        </p:spPr>
        <p:txBody>
          <a:bodyPr>
            <a:prstTxWarp prst="textNoShape">
              <a:avLst/>
            </a:prstTxWarp>
            <a:spAutoFit/>
          </a:bodyPr>
          <a:lstStyle/>
          <a:p>
            <a:pPr algn="ctr"/>
            <a:r>
              <a:rPr lang="en-US" sz="2400"/>
              <a:t>How do we implement this in gates?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152400"/>
            <a:ext cx="5184775" cy="474663"/>
          </a:xfrm>
        </p:spPr>
        <p:txBody>
          <a:bodyPr/>
          <a:lstStyle/>
          <a:p>
            <a:r>
              <a:rPr lang="en-US"/>
              <a:t>Controller Implementation</a:t>
            </a:r>
          </a:p>
        </p:txBody>
      </p:sp>
      <p:sp>
        <p:nvSpPr>
          <p:cNvPr id="59395" name="Rectangle 3"/>
          <p:cNvSpPr>
            <a:spLocks noChangeArrowheads="1"/>
          </p:cNvSpPr>
          <p:nvPr/>
        </p:nvSpPr>
        <p:spPr bwMode="auto">
          <a:xfrm>
            <a:off x="1143000" y="1981200"/>
            <a:ext cx="2590800" cy="28194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396" name="Line 4"/>
          <p:cNvSpPr>
            <a:spLocks noChangeShapeType="1"/>
          </p:cNvSpPr>
          <p:nvPr/>
        </p:nvSpPr>
        <p:spPr bwMode="auto">
          <a:xfrm>
            <a:off x="3733800" y="2209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397" name="Line 5"/>
          <p:cNvSpPr>
            <a:spLocks noChangeShapeType="1"/>
          </p:cNvSpPr>
          <p:nvPr/>
        </p:nvSpPr>
        <p:spPr bwMode="auto">
          <a:xfrm>
            <a:off x="3733800" y="2590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398" name="Line 6"/>
          <p:cNvSpPr>
            <a:spLocks noChangeShapeType="1"/>
          </p:cNvSpPr>
          <p:nvPr/>
        </p:nvSpPr>
        <p:spPr bwMode="auto">
          <a:xfrm>
            <a:off x="3733800" y="2971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399" name="Line 7"/>
          <p:cNvSpPr>
            <a:spLocks noChangeShapeType="1"/>
          </p:cNvSpPr>
          <p:nvPr/>
        </p:nvSpPr>
        <p:spPr bwMode="auto">
          <a:xfrm>
            <a:off x="3733800" y="3352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0" name="Line 8"/>
          <p:cNvSpPr>
            <a:spLocks noChangeShapeType="1"/>
          </p:cNvSpPr>
          <p:nvPr/>
        </p:nvSpPr>
        <p:spPr bwMode="auto">
          <a:xfrm>
            <a:off x="3733800" y="3733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1" name="Line 9"/>
          <p:cNvSpPr>
            <a:spLocks noChangeShapeType="1"/>
          </p:cNvSpPr>
          <p:nvPr/>
        </p:nvSpPr>
        <p:spPr bwMode="auto">
          <a:xfrm>
            <a:off x="3733800" y="4114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2" name="Line 10"/>
          <p:cNvSpPr>
            <a:spLocks noChangeShapeType="1"/>
          </p:cNvSpPr>
          <p:nvPr/>
        </p:nvSpPr>
        <p:spPr bwMode="auto">
          <a:xfrm>
            <a:off x="3733800" y="4495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3" name="Text Box 11"/>
          <p:cNvSpPr txBox="1">
            <a:spLocks noChangeArrowheads="1"/>
          </p:cNvSpPr>
          <p:nvPr/>
        </p:nvSpPr>
        <p:spPr bwMode="auto">
          <a:xfrm>
            <a:off x="3870325" y="1889125"/>
            <a:ext cx="60801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add</a:t>
            </a:r>
            <a:endParaRPr lang="en-US" sz="2000"/>
          </a:p>
        </p:txBody>
      </p:sp>
      <p:sp>
        <p:nvSpPr>
          <p:cNvPr id="59404" name="Text Box 12"/>
          <p:cNvSpPr txBox="1">
            <a:spLocks noChangeArrowheads="1"/>
          </p:cNvSpPr>
          <p:nvPr/>
        </p:nvSpPr>
        <p:spPr bwMode="auto">
          <a:xfrm>
            <a:off x="3886200" y="2270125"/>
            <a:ext cx="593725"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sub</a:t>
            </a:r>
            <a:endParaRPr lang="en-US" sz="2000"/>
          </a:p>
        </p:txBody>
      </p:sp>
      <p:sp>
        <p:nvSpPr>
          <p:cNvPr id="59405" name="Text Box 13"/>
          <p:cNvSpPr txBox="1">
            <a:spLocks noChangeArrowheads="1"/>
          </p:cNvSpPr>
          <p:nvPr/>
        </p:nvSpPr>
        <p:spPr bwMode="auto">
          <a:xfrm>
            <a:off x="3886200" y="2651125"/>
            <a:ext cx="466725"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ori</a:t>
            </a:r>
            <a:endParaRPr lang="en-US" sz="2000"/>
          </a:p>
        </p:txBody>
      </p:sp>
      <p:sp>
        <p:nvSpPr>
          <p:cNvPr id="59406" name="Text Box 14"/>
          <p:cNvSpPr txBox="1">
            <a:spLocks noChangeArrowheads="1"/>
          </p:cNvSpPr>
          <p:nvPr/>
        </p:nvSpPr>
        <p:spPr bwMode="auto">
          <a:xfrm>
            <a:off x="3886200" y="3032125"/>
            <a:ext cx="42386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lw</a:t>
            </a:r>
            <a:endParaRPr lang="en-US" sz="2000"/>
          </a:p>
        </p:txBody>
      </p:sp>
      <p:sp>
        <p:nvSpPr>
          <p:cNvPr id="59407" name="Text Box 15"/>
          <p:cNvSpPr txBox="1">
            <a:spLocks noChangeArrowheads="1"/>
          </p:cNvSpPr>
          <p:nvPr/>
        </p:nvSpPr>
        <p:spPr bwMode="auto">
          <a:xfrm>
            <a:off x="3886200" y="3413125"/>
            <a:ext cx="4953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sw</a:t>
            </a:r>
            <a:endParaRPr lang="en-US" sz="2000"/>
          </a:p>
        </p:txBody>
      </p:sp>
      <p:sp>
        <p:nvSpPr>
          <p:cNvPr id="59408" name="Text Box 16"/>
          <p:cNvSpPr txBox="1">
            <a:spLocks noChangeArrowheads="1"/>
          </p:cNvSpPr>
          <p:nvPr/>
        </p:nvSpPr>
        <p:spPr bwMode="auto">
          <a:xfrm>
            <a:off x="3886200" y="3794125"/>
            <a:ext cx="60801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beq</a:t>
            </a:r>
            <a:endParaRPr lang="en-US" sz="2000"/>
          </a:p>
        </p:txBody>
      </p:sp>
      <p:sp>
        <p:nvSpPr>
          <p:cNvPr id="59409" name="Text Box 17"/>
          <p:cNvSpPr txBox="1">
            <a:spLocks noChangeArrowheads="1"/>
          </p:cNvSpPr>
          <p:nvPr/>
        </p:nvSpPr>
        <p:spPr bwMode="auto">
          <a:xfrm>
            <a:off x="3886200" y="4175125"/>
            <a:ext cx="73501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jump</a:t>
            </a:r>
            <a:endParaRPr lang="en-US" sz="2000"/>
          </a:p>
        </p:txBody>
      </p:sp>
      <p:sp>
        <p:nvSpPr>
          <p:cNvPr id="59410" name="Rectangle 18"/>
          <p:cNvSpPr>
            <a:spLocks noChangeArrowheads="1"/>
          </p:cNvSpPr>
          <p:nvPr/>
        </p:nvSpPr>
        <p:spPr bwMode="auto">
          <a:xfrm>
            <a:off x="4648200" y="1828800"/>
            <a:ext cx="2057400" cy="3048000"/>
          </a:xfrm>
          <a:prstGeom prst="rect">
            <a:avLst/>
          </a:prstGeom>
          <a:noFill/>
          <a:ln w="38100">
            <a:solidFill>
              <a:schemeClr val="tx1"/>
            </a:solidFill>
            <a:miter lim="800000"/>
            <a:headEnd/>
            <a:tailEnd/>
          </a:ln>
        </p:spPr>
        <p:txBody>
          <a:bodyPr wrap="none" anchor="ctr">
            <a:prstTxWarp prst="textNoShape">
              <a:avLst/>
            </a:prstTxWarp>
          </a:bodyPr>
          <a:lstStyle/>
          <a:p>
            <a:pPr algn="ctr"/>
            <a:endParaRPr lang="en-US" sz="2000">
              <a:solidFill>
                <a:schemeClr val="tx1"/>
              </a:solidFill>
            </a:endParaRPr>
          </a:p>
        </p:txBody>
      </p:sp>
      <p:sp>
        <p:nvSpPr>
          <p:cNvPr id="59411" name="Text Box 19"/>
          <p:cNvSpPr txBox="1">
            <a:spLocks noChangeArrowheads="1"/>
          </p:cNvSpPr>
          <p:nvPr/>
        </p:nvSpPr>
        <p:spPr bwMode="auto">
          <a:xfrm>
            <a:off x="7162800" y="1766888"/>
            <a:ext cx="9461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RegDst</a:t>
            </a:r>
            <a:endParaRPr lang="en-US" sz="2000"/>
          </a:p>
        </p:txBody>
      </p:sp>
      <p:sp>
        <p:nvSpPr>
          <p:cNvPr id="59412" name="Line 20"/>
          <p:cNvSpPr>
            <a:spLocks noChangeShapeType="1"/>
          </p:cNvSpPr>
          <p:nvPr/>
        </p:nvSpPr>
        <p:spPr bwMode="auto">
          <a:xfrm>
            <a:off x="6705600" y="2286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3" name="Line 21"/>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4" name="Line 22"/>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5" name="Line 23"/>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6" name="Line 24"/>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7" name="Line 25"/>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8" name="Line 26"/>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9" name="Line 27"/>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20" name="Line 28"/>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21" name="Line 29"/>
          <p:cNvSpPr>
            <a:spLocks noChangeShapeType="1"/>
          </p:cNvSpPr>
          <p:nvPr/>
        </p:nvSpPr>
        <p:spPr bwMode="auto">
          <a:xfrm>
            <a:off x="6705600" y="1981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22" name="Text Box 30"/>
          <p:cNvSpPr txBox="1">
            <a:spLocks noChangeArrowheads="1"/>
          </p:cNvSpPr>
          <p:nvPr/>
        </p:nvSpPr>
        <p:spPr bwMode="auto">
          <a:xfrm>
            <a:off x="7162800" y="2071688"/>
            <a:ext cx="9715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ALUSrc</a:t>
            </a:r>
            <a:endParaRPr lang="en-US" sz="2000"/>
          </a:p>
        </p:txBody>
      </p:sp>
      <p:sp>
        <p:nvSpPr>
          <p:cNvPr id="59423" name="Text Box 31"/>
          <p:cNvSpPr txBox="1">
            <a:spLocks noChangeArrowheads="1"/>
          </p:cNvSpPr>
          <p:nvPr/>
        </p:nvSpPr>
        <p:spPr bwMode="auto">
          <a:xfrm>
            <a:off x="7162800" y="2376488"/>
            <a:ext cx="13017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MemtoReg</a:t>
            </a:r>
            <a:endParaRPr lang="en-US" sz="2000"/>
          </a:p>
        </p:txBody>
      </p:sp>
      <p:sp>
        <p:nvSpPr>
          <p:cNvPr id="59424" name="Text Box 32"/>
          <p:cNvSpPr txBox="1">
            <a:spLocks noChangeArrowheads="1"/>
          </p:cNvSpPr>
          <p:nvPr/>
        </p:nvSpPr>
        <p:spPr bwMode="auto">
          <a:xfrm>
            <a:off x="7162800" y="2681288"/>
            <a:ext cx="11366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RegWrite</a:t>
            </a:r>
            <a:endParaRPr lang="en-US" sz="2000"/>
          </a:p>
        </p:txBody>
      </p:sp>
      <p:sp>
        <p:nvSpPr>
          <p:cNvPr id="59425" name="Text Box 33"/>
          <p:cNvSpPr txBox="1">
            <a:spLocks noChangeArrowheads="1"/>
          </p:cNvSpPr>
          <p:nvPr/>
        </p:nvSpPr>
        <p:spPr bwMode="auto">
          <a:xfrm>
            <a:off x="7162800" y="2986088"/>
            <a:ext cx="12255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MemWrite</a:t>
            </a:r>
            <a:endParaRPr lang="en-US" sz="2000"/>
          </a:p>
        </p:txBody>
      </p:sp>
      <p:sp>
        <p:nvSpPr>
          <p:cNvPr id="59426" name="Text Box 34"/>
          <p:cNvSpPr txBox="1">
            <a:spLocks noChangeArrowheads="1"/>
          </p:cNvSpPr>
          <p:nvPr/>
        </p:nvSpPr>
        <p:spPr bwMode="auto">
          <a:xfrm>
            <a:off x="7162800" y="3290888"/>
            <a:ext cx="9207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nPCsel</a:t>
            </a:r>
            <a:endParaRPr lang="en-US" sz="2000"/>
          </a:p>
        </p:txBody>
      </p:sp>
      <p:sp>
        <p:nvSpPr>
          <p:cNvPr id="59427" name="Text Box 35"/>
          <p:cNvSpPr txBox="1">
            <a:spLocks noChangeArrowheads="1"/>
          </p:cNvSpPr>
          <p:nvPr/>
        </p:nvSpPr>
        <p:spPr bwMode="auto">
          <a:xfrm>
            <a:off x="7162800" y="3595688"/>
            <a:ext cx="7429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Jump</a:t>
            </a:r>
            <a:endParaRPr lang="en-US" sz="2000"/>
          </a:p>
        </p:txBody>
      </p:sp>
      <p:sp>
        <p:nvSpPr>
          <p:cNvPr id="59428" name="Text Box 36"/>
          <p:cNvSpPr txBox="1">
            <a:spLocks noChangeArrowheads="1"/>
          </p:cNvSpPr>
          <p:nvPr/>
        </p:nvSpPr>
        <p:spPr bwMode="auto">
          <a:xfrm>
            <a:off x="7162800" y="3900488"/>
            <a:ext cx="8191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ExtOp</a:t>
            </a:r>
            <a:endParaRPr lang="en-US" sz="2000"/>
          </a:p>
        </p:txBody>
      </p:sp>
      <p:sp>
        <p:nvSpPr>
          <p:cNvPr id="59429" name="Text Box 37"/>
          <p:cNvSpPr txBox="1">
            <a:spLocks noChangeArrowheads="1"/>
          </p:cNvSpPr>
          <p:nvPr/>
        </p:nvSpPr>
        <p:spPr bwMode="auto">
          <a:xfrm>
            <a:off x="7162800" y="4205288"/>
            <a:ext cx="11366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ALUctr[0]</a:t>
            </a:r>
            <a:endParaRPr lang="en-US" sz="2000"/>
          </a:p>
        </p:txBody>
      </p:sp>
      <p:sp>
        <p:nvSpPr>
          <p:cNvPr id="59430" name="Text Box 38"/>
          <p:cNvSpPr txBox="1">
            <a:spLocks noChangeArrowheads="1"/>
          </p:cNvSpPr>
          <p:nvPr/>
        </p:nvSpPr>
        <p:spPr bwMode="auto">
          <a:xfrm>
            <a:off x="7162800" y="4510088"/>
            <a:ext cx="11366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ALUctr[1]</a:t>
            </a:r>
            <a:endParaRPr lang="en-US" sz="2000"/>
          </a:p>
        </p:txBody>
      </p:sp>
      <p:sp>
        <p:nvSpPr>
          <p:cNvPr id="59431" name="Text Box 39"/>
          <p:cNvSpPr txBox="1">
            <a:spLocks noChangeArrowheads="1"/>
          </p:cNvSpPr>
          <p:nvPr/>
        </p:nvSpPr>
        <p:spPr bwMode="auto">
          <a:xfrm>
            <a:off x="1427163" y="2986088"/>
            <a:ext cx="2001837" cy="519112"/>
          </a:xfrm>
          <a:prstGeom prst="rect">
            <a:avLst/>
          </a:prstGeom>
          <a:noFill/>
          <a:ln w="12700">
            <a:noFill/>
            <a:miter lim="800000"/>
            <a:headEnd/>
            <a:tailEnd/>
          </a:ln>
        </p:spPr>
        <p:txBody>
          <a:bodyPr wrap="none">
            <a:prstTxWarp prst="textNoShape">
              <a:avLst/>
            </a:prstTxWarp>
            <a:spAutoFit/>
          </a:bodyPr>
          <a:lstStyle/>
          <a:p>
            <a:r>
              <a:rPr lang="en-US" sz="2800">
                <a:solidFill>
                  <a:schemeClr val="tx1"/>
                </a:solidFill>
              </a:rPr>
              <a:t>“AND” logic</a:t>
            </a:r>
            <a:endParaRPr lang="en-US" sz="2000"/>
          </a:p>
        </p:txBody>
      </p:sp>
      <p:sp>
        <p:nvSpPr>
          <p:cNvPr id="59432" name="Text Box 40"/>
          <p:cNvSpPr txBox="1">
            <a:spLocks noChangeArrowheads="1"/>
          </p:cNvSpPr>
          <p:nvPr/>
        </p:nvSpPr>
        <p:spPr bwMode="auto">
          <a:xfrm>
            <a:off x="4768850" y="2971800"/>
            <a:ext cx="1784350" cy="519113"/>
          </a:xfrm>
          <a:prstGeom prst="rect">
            <a:avLst/>
          </a:prstGeom>
          <a:noFill/>
          <a:ln w="12700">
            <a:noFill/>
            <a:miter lim="800000"/>
            <a:headEnd/>
            <a:tailEnd/>
          </a:ln>
        </p:spPr>
        <p:txBody>
          <a:bodyPr wrap="none">
            <a:prstTxWarp prst="textNoShape">
              <a:avLst/>
            </a:prstTxWarp>
            <a:spAutoFit/>
          </a:bodyPr>
          <a:lstStyle/>
          <a:p>
            <a:r>
              <a:rPr lang="en-US" sz="2800">
                <a:solidFill>
                  <a:schemeClr val="tx1"/>
                </a:solidFill>
              </a:rPr>
              <a:t>“OR” logic</a:t>
            </a:r>
            <a:endParaRPr lang="en-US" sz="2000"/>
          </a:p>
        </p:txBody>
      </p:sp>
      <p:sp>
        <p:nvSpPr>
          <p:cNvPr id="59433" name="Line 41"/>
          <p:cNvSpPr>
            <a:spLocks noChangeShapeType="1"/>
          </p:cNvSpPr>
          <p:nvPr/>
        </p:nvSpPr>
        <p:spPr bwMode="auto">
          <a:xfrm>
            <a:off x="1828800" y="13716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34" name="Line 42"/>
          <p:cNvSpPr>
            <a:spLocks noChangeShapeType="1"/>
          </p:cNvSpPr>
          <p:nvPr/>
        </p:nvSpPr>
        <p:spPr bwMode="auto">
          <a:xfrm>
            <a:off x="2895600" y="13716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35" name="Text Box 43"/>
          <p:cNvSpPr txBox="1">
            <a:spLocks noChangeArrowheads="1"/>
          </p:cNvSpPr>
          <p:nvPr/>
        </p:nvSpPr>
        <p:spPr bwMode="auto">
          <a:xfrm>
            <a:off x="1371600" y="990600"/>
            <a:ext cx="101758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opcode</a:t>
            </a:r>
            <a:endParaRPr lang="en-US" sz="2000"/>
          </a:p>
        </p:txBody>
      </p:sp>
      <p:sp>
        <p:nvSpPr>
          <p:cNvPr id="59436" name="Text Box 44"/>
          <p:cNvSpPr txBox="1">
            <a:spLocks noChangeArrowheads="1"/>
          </p:cNvSpPr>
          <p:nvPr/>
        </p:nvSpPr>
        <p:spPr bwMode="auto">
          <a:xfrm>
            <a:off x="2590800" y="990600"/>
            <a:ext cx="663575"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func</a:t>
            </a:r>
            <a:endParaRPr lang="en-US" sz="2000"/>
          </a:p>
        </p:txBody>
      </p:sp>
      <p:sp>
        <p:nvSpPr>
          <p:cNvPr id="59437" name="Line 45"/>
          <p:cNvSpPr>
            <a:spLocks noChangeShapeType="1"/>
          </p:cNvSpPr>
          <p:nvPr/>
        </p:nvSpPr>
        <p:spPr bwMode="auto">
          <a:xfrm flipV="1">
            <a:off x="1752600" y="1524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9438" name="Line 46"/>
          <p:cNvSpPr>
            <a:spLocks noChangeShapeType="1"/>
          </p:cNvSpPr>
          <p:nvPr/>
        </p:nvSpPr>
        <p:spPr bwMode="auto">
          <a:xfrm flipV="1">
            <a:off x="2819400" y="1524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62000" y="152400"/>
            <a:ext cx="3221038" cy="474663"/>
          </a:xfrm>
        </p:spPr>
        <p:txBody>
          <a:bodyPr/>
          <a:lstStyle/>
          <a:p>
            <a:r>
              <a:rPr lang="en-US"/>
              <a:t>Peer Instruction</a:t>
            </a:r>
          </a:p>
        </p:txBody>
      </p:sp>
      <p:sp>
        <p:nvSpPr>
          <p:cNvPr id="61443" name="Rectangle 3"/>
          <p:cNvSpPr>
            <a:spLocks noGrp="1" noChangeArrowheads="1"/>
          </p:cNvSpPr>
          <p:nvPr>
            <p:ph type="body" idx="1"/>
          </p:nvPr>
        </p:nvSpPr>
        <p:spPr>
          <a:xfrm>
            <a:off x="152400" y="4648200"/>
            <a:ext cx="7467600" cy="2087238"/>
          </a:xfrm>
          <a:solidFill>
            <a:schemeClr val="bg1"/>
          </a:solidFill>
        </p:spPr>
        <p:txBody>
          <a:bodyPr/>
          <a:lstStyle/>
          <a:p>
            <a:pPr marL="609600" indent="-609600">
              <a:lnSpc>
                <a:spcPct val="85000"/>
              </a:lnSpc>
              <a:spcBef>
                <a:spcPct val="45000"/>
              </a:spcBef>
              <a:buSzTx/>
              <a:buFont typeface="+mj-lt"/>
              <a:buAutoNum type="arabicParenR"/>
              <a:tabLst>
                <a:tab pos="738188" algn="l"/>
              </a:tabLst>
            </a:pPr>
            <a:r>
              <a:rPr lang="en-US" sz="2800"/>
              <a:t>MemToReg=‘x’ &amp; ALUctr=‘sub’. </a:t>
            </a:r>
            <a:br>
              <a:rPr lang="en-US" sz="2800"/>
            </a:br>
            <a:r>
              <a:rPr lang="en-US" sz="2800" u="sng">
                <a:solidFill>
                  <a:schemeClr val="accent1"/>
                </a:solidFill>
              </a:rPr>
              <a:t>S</a:t>
            </a:r>
            <a:r>
              <a:rPr lang="en-US" sz="2800">
                <a:solidFill>
                  <a:schemeClr val="accent1"/>
                </a:solidFill>
              </a:rPr>
              <a:t>UB</a:t>
            </a:r>
            <a:r>
              <a:rPr lang="en-US" sz="2800"/>
              <a:t> or </a:t>
            </a:r>
            <a:r>
              <a:rPr lang="en-US" sz="2800" u="sng">
                <a:solidFill>
                  <a:srgbClr val="008000"/>
                </a:solidFill>
              </a:rPr>
              <a:t>B</a:t>
            </a:r>
            <a:r>
              <a:rPr lang="en-US" sz="2800">
                <a:solidFill>
                  <a:srgbClr val="008000"/>
                </a:solidFill>
              </a:rPr>
              <a:t>EQ</a:t>
            </a:r>
            <a:r>
              <a:rPr lang="en-US" sz="2800"/>
              <a:t>?</a:t>
            </a:r>
          </a:p>
          <a:p>
            <a:pPr marL="609600" indent="-609600">
              <a:lnSpc>
                <a:spcPct val="85000"/>
              </a:lnSpc>
              <a:spcBef>
                <a:spcPct val="45000"/>
              </a:spcBef>
              <a:buSzTx/>
              <a:buFont typeface="+mj-lt"/>
              <a:buAutoNum type="arabicParenR"/>
              <a:tabLst>
                <a:tab pos="738188" algn="l"/>
              </a:tabLst>
            </a:pPr>
            <a:r>
              <a:rPr lang="en-US" sz="2800"/>
              <a:t>ALUctr=‘add’. Which 1 signal is different for all 3 of: ADD, LW, &amp; SW? </a:t>
            </a:r>
            <a:r>
              <a:rPr lang="en-US" sz="2800" u="sng">
                <a:solidFill>
                  <a:schemeClr val="accent1"/>
                </a:solidFill>
              </a:rPr>
              <a:t>R</a:t>
            </a:r>
            <a:r>
              <a:rPr lang="en-US" sz="2800">
                <a:solidFill>
                  <a:schemeClr val="accent1"/>
                </a:solidFill>
              </a:rPr>
              <a:t>egDst </a:t>
            </a:r>
            <a:r>
              <a:rPr lang="en-US" sz="2800"/>
              <a:t>or </a:t>
            </a:r>
            <a:r>
              <a:rPr lang="en-US" sz="2800" u="sng">
                <a:solidFill>
                  <a:srgbClr val="008000"/>
                </a:solidFill>
              </a:rPr>
              <a:t>E</a:t>
            </a:r>
            <a:r>
              <a:rPr lang="en-US" sz="2800">
                <a:solidFill>
                  <a:srgbClr val="008000"/>
                </a:solidFill>
              </a:rPr>
              <a:t>xtOp</a:t>
            </a:r>
            <a:r>
              <a:rPr lang="en-US" sz="2800"/>
              <a:t>?</a:t>
            </a:r>
          </a:p>
        </p:txBody>
      </p:sp>
      <p:grpSp>
        <p:nvGrpSpPr>
          <p:cNvPr id="61445" name="Group 5"/>
          <p:cNvGrpSpPr>
            <a:grpSpLocks/>
          </p:cNvGrpSpPr>
          <p:nvPr/>
        </p:nvGrpSpPr>
        <p:grpSpPr bwMode="auto">
          <a:xfrm>
            <a:off x="609600" y="685800"/>
            <a:ext cx="7088188" cy="3903663"/>
            <a:chOff x="144" y="1095"/>
            <a:chExt cx="5608" cy="3088"/>
          </a:xfrm>
        </p:grpSpPr>
        <p:grpSp>
          <p:nvGrpSpPr>
            <p:cNvPr id="61447" name="Group 6"/>
            <p:cNvGrpSpPr>
              <a:grpSpLocks/>
            </p:cNvGrpSpPr>
            <p:nvPr/>
          </p:nvGrpSpPr>
          <p:grpSpPr bwMode="auto">
            <a:xfrm>
              <a:off x="3168" y="2302"/>
              <a:ext cx="288" cy="716"/>
              <a:chOff x="3168" y="2302"/>
              <a:chExt cx="288" cy="716"/>
            </a:xfrm>
          </p:grpSpPr>
          <p:sp>
            <p:nvSpPr>
              <p:cNvPr id="61588" name="Line 7"/>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9" name="Line 8"/>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0" name="Line 9"/>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1" name="Line 10"/>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2" name="Line 11"/>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3" name="Line 12"/>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4" name="Line 13"/>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5" name="Line 14"/>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1448" name="Line 15"/>
            <p:cNvSpPr>
              <a:spLocks noChangeShapeType="1"/>
            </p:cNvSpPr>
            <p:nvPr/>
          </p:nvSpPr>
          <p:spPr bwMode="auto">
            <a:xfrm flipH="1">
              <a:off x="3448" y="2652"/>
              <a:ext cx="1456"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1449" name="Line 16"/>
            <p:cNvSpPr>
              <a:spLocks noChangeShapeType="1"/>
            </p:cNvSpPr>
            <p:nvPr/>
          </p:nvSpPr>
          <p:spPr bwMode="auto">
            <a:xfrm flipH="1">
              <a:off x="3692" y="2612"/>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50" name="Rectangle 17"/>
            <p:cNvSpPr>
              <a:spLocks noChangeArrowheads="1"/>
            </p:cNvSpPr>
            <p:nvPr/>
          </p:nvSpPr>
          <p:spPr bwMode="auto">
            <a:xfrm>
              <a:off x="3491" y="2647"/>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51" name="Line 18"/>
            <p:cNvSpPr>
              <a:spLocks noChangeShapeType="1"/>
            </p:cNvSpPr>
            <p:nvPr/>
          </p:nvSpPr>
          <p:spPr bwMode="auto">
            <a:xfrm>
              <a:off x="3312" y="2072"/>
              <a:ext cx="0" cy="304"/>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1452" name="Rectangle 19"/>
            <p:cNvSpPr>
              <a:spLocks noChangeArrowheads="1"/>
            </p:cNvSpPr>
            <p:nvPr/>
          </p:nvSpPr>
          <p:spPr bwMode="auto">
            <a:xfrm>
              <a:off x="2688" y="1979"/>
              <a:ext cx="675" cy="239"/>
            </a:xfrm>
            <a:prstGeom prst="rect">
              <a:avLst/>
            </a:prstGeom>
            <a:noFill/>
            <a:ln w="12700">
              <a:noFill/>
              <a:miter lim="800000"/>
              <a:headEnd/>
              <a:tailEnd/>
            </a:ln>
          </p:spPr>
          <p:txBody>
            <a:bodyPr lIns="90488" tIns="44450" rIns="90488" bIns="44450">
              <a:prstTxWarp prst="textNoShape">
                <a:avLst/>
              </a:prstTxWarp>
              <a:spAutoFit/>
            </a:bodyPr>
            <a:lstStyle/>
            <a:p>
              <a:r>
                <a:rPr lang="en-US" sz="1400" b="1" u="sng">
                  <a:solidFill>
                    <a:schemeClr val="accent2"/>
                  </a:solidFill>
                  <a:latin typeface="Times" charset="0"/>
                </a:rPr>
                <a:t>ALUctr</a:t>
              </a:r>
            </a:p>
          </p:txBody>
        </p:sp>
        <p:sp>
          <p:nvSpPr>
            <p:cNvPr id="61453" name="Rectangle 20"/>
            <p:cNvSpPr>
              <a:spLocks noChangeArrowheads="1"/>
            </p:cNvSpPr>
            <p:nvPr/>
          </p:nvSpPr>
          <p:spPr bwMode="auto">
            <a:xfrm>
              <a:off x="665" y="2741"/>
              <a:ext cx="347"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Clk</a:t>
              </a:r>
            </a:p>
          </p:txBody>
        </p:sp>
        <p:sp>
          <p:nvSpPr>
            <p:cNvPr id="61454" name="Rectangle 21"/>
            <p:cNvSpPr>
              <a:spLocks noChangeArrowheads="1"/>
            </p:cNvSpPr>
            <p:nvPr/>
          </p:nvSpPr>
          <p:spPr bwMode="auto">
            <a:xfrm>
              <a:off x="419" y="2378"/>
              <a:ext cx="47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busW</a:t>
              </a:r>
            </a:p>
          </p:txBody>
        </p:sp>
        <p:sp>
          <p:nvSpPr>
            <p:cNvPr id="61455" name="Rectangle 22"/>
            <p:cNvSpPr>
              <a:spLocks noChangeArrowheads="1"/>
            </p:cNvSpPr>
            <p:nvPr/>
          </p:nvSpPr>
          <p:spPr bwMode="auto">
            <a:xfrm>
              <a:off x="1106" y="2302"/>
              <a:ext cx="902" cy="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456" name="Line 23"/>
            <p:cNvSpPr>
              <a:spLocks noChangeShapeType="1"/>
            </p:cNvSpPr>
            <p:nvPr/>
          </p:nvSpPr>
          <p:spPr bwMode="auto">
            <a:xfrm>
              <a:off x="1101" y="2883"/>
              <a:ext cx="158" cy="4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57" name="Line 24"/>
            <p:cNvSpPr>
              <a:spLocks noChangeShapeType="1"/>
            </p:cNvSpPr>
            <p:nvPr/>
          </p:nvSpPr>
          <p:spPr bwMode="auto">
            <a:xfrm flipH="1">
              <a:off x="1114" y="2929"/>
              <a:ext cx="190" cy="6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58" name="Oval 25"/>
            <p:cNvSpPr>
              <a:spLocks noChangeArrowheads="1"/>
            </p:cNvSpPr>
            <p:nvPr/>
          </p:nvSpPr>
          <p:spPr bwMode="auto">
            <a:xfrm>
              <a:off x="1010" y="2895"/>
              <a:ext cx="80" cy="74"/>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1459" name="Rectangle 26"/>
            <p:cNvSpPr>
              <a:spLocks noChangeArrowheads="1"/>
            </p:cNvSpPr>
            <p:nvPr/>
          </p:nvSpPr>
          <p:spPr bwMode="auto">
            <a:xfrm>
              <a:off x="624" y="1968"/>
              <a:ext cx="580"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RegWr</a:t>
              </a:r>
            </a:p>
          </p:txBody>
        </p:sp>
        <p:sp>
          <p:nvSpPr>
            <p:cNvPr id="61460" name="Line 27"/>
            <p:cNvSpPr>
              <a:spLocks noChangeShapeType="1"/>
            </p:cNvSpPr>
            <p:nvPr/>
          </p:nvSpPr>
          <p:spPr bwMode="auto">
            <a:xfrm flipH="1">
              <a:off x="472" y="2608"/>
              <a:ext cx="64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1461" name="Line 28"/>
            <p:cNvSpPr>
              <a:spLocks noChangeShapeType="1"/>
            </p:cNvSpPr>
            <p:nvPr/>
          </p:nvSpPr>
          <p:spPr bwMode="auto">
            <a:xfrm flipH="1">
              <a:off x="812" y="2567"/>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62" name="Rectangle 29"/>
            <p:cNvSpPr>
              <a:spLocks noChangeArrowheads="1"/>
            </p:cNvSpPr>
            <p:nvPr/>
          </p:nvSpPr>
          <p:spPr bwMode="auto">
            <a:xfrm>
              <a:off x="611" y="2602"/>
              <a:ext cx="284"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63" name="Line 30"/>
            <p:cNvSpPr>
              <a:spLocks noChangeShapeType="1"/>
            </p:cNvSpPr>
            <p:nvPr/>
          </p:nvSpPr>
          <p:spPr bwMode="auto">
            <a:xfrm>
              <a:off x="2024" y="2384"/>
              <a:ext cx="1136"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464" name="Line 31"/>
            <p:cNvSpPr>
              <a:spLocks noChangeShapeType="1"/>
            </p:cNvSpPr>
            <p:nvPr/>
          </p:nvSpPr>
          <p:spPr bwMode="auto">
            <a:xfrm flipH="1">
              <a:off x="2636" y="2343"/>
              <a:ext cx="56" cy="8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65" name="Rectangle 32"/>
            <p:cNvSpPr>
              <a:spLocks noChangeArrowheads="1"/>
            </p:cNvSpPr>
            <p:nvPr/>
          </p:nvSpPr>
          <p:spPr bwMode="auto">
            <a:xfrm>
              <a:off x="2435" y="2422"/>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66" name="Rectangle 33"/>
            <p:cNvSpPr>
              <a:spLocks noChangeArrowheads="1"/>
            </p:cNvSpPr>
            <p:nvPr/>
          </p:nvSpPr>
          <p:spPr bwMode="auto">
            <a:xfrm>
              <a:off x="2243" y="2199"/>
              <a:ext cx="439"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busA</a:t>
              </a:r>
            </a:p>
          </p:txBody>
        </p:sp>
        <p:sp>
          <p:nvSpPr>
            <p:cNvPr id="61467" name="Line 34"/>
            <p:cNvSpPr>
              <a:spLocks noChangeShapeType="1"/>
            </p:cNvSpPr>
            <p:nvPr/>
          </p:nvSpPr>
          <p:spPr bwMode="auto">
            <a:xfrm flipV="1">
              <a:off x="1200" y="2056"/>
              <a:ext cx="0" cy="246"/>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468" name="Line 35"/>
            <p:cNvSpPr>
              <a:spLocks noChangeShapeType="1"/>
            </p:cNvSpPr>
            <p:nvPr/>
          </p:nvSpPr>
          <p:spPr bwMode="auto">
            <a:xfrm>
              <a:off x="2024" y="2825"/>
              <a:ext cx="608"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469" name="Line 36"/>
            <p:cNvSpPr>
              <a:spLocks noChangeShapeType="1"/>
            </p:cNvSpPr>
            <p:nvPr/>
          </p:nvSpPr>
          <p:spPr bwMode="auto">
            <a:xfrm flipV="1">
              <a:off x="2308" y="2732"/>
              <a:ext cx="88" cy="15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70" name="Rectangle 37"/>
            <p:cNvSpPr>
              <a:spLocks noChangeArrowheads="1"/>
            </p:cNvSpPr>
            <p:nvPr/>
          </p:nvSpPr>
          <p:spPr bwMode="auto">
            <a:xfrm>
              <a:off x="2052" y="2819"/>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71" name="Rectangle 38"/>
            <p:cNvSpPr>
              <a:spLocks noChangeArrowheads="1"/>
            </p:cNvSpPr>
            <p:nvPr/>
          </p:nvSpPr>
          <p:spPr bwMode="auto">
            <a:xfrm>
              <a:off x="2003" y="2640"/>
              <a:ext cx="432"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busB</a:t>
              </a:r>
            </a:p>
          </p:txBody>
        </p:sp>
        <p:sp>
          <p:nvSpPr>
            <p:cNvPr id="61472" name="Line 39"/>
            <p:cNvSpPr>
              <a:spLocks noChangeShapeType="1"/>
            </p:cNvSpPr>
            <p:nvPr/>
          </p:nvSpPr>
          <p:spPr bwMode="auto">
            <a:xfrm flipH="1">
              <a:off x="712" y="2921"/>
              <a:ext cx="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73" name="Line 40"/>
            <p:cNvSpPr>
              <a:spLocks noChangeShapeType="1"/>
            </p:cNvSpPr>
            <p:nvPr/>
          </p:nvSpPr>
          <p:spPr bwMode="auto">
            <a:xfrm>
              <a:off x="1920" y="2034"/>
              <a:ext cx="0" cy="25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74" name="Line 41"/>
            <p:cNvSpPr>
              <a:spLocks noChangeShapeType="1"/>
            </p:cNvSpPr>
            <p:nvPr/>
          </p:nvSpPr>
          <p:spPr bwMode="auto">
            <a:xfrm flipV="1">
              <a:off x="1876" y="2111"/>
              <a:ext cx="88" cy="9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75" name="Rectangle 42"/>
            <p:cNvSpPr>
              <a:spLocks noChangeArrowheads="1"/>
            </p:cNvSpPr>
            <p:nvPr/>
          </p:nvSpPr>
          <p:spPr bwMode="auto">
            <a:xfrm>
              <a:off x="1763" y="2020"/>
              <a:ext cx="21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5</a:t>
              </a:r>
            </a:p>
          </p:txBody>
        </p:sp>
        <p:sp>
          <p:nvSpPr>
            <p:cNvPr id="61476" name="Line 43"/>
            <p:cNvSpPr>
              <a:spLocks noChangeShapeType="1"/>
            </p:cNvSpPr>
            <p:nvPr/>
          </p:nvSpPr>
          <p:spPr bwMode="auto">
            <a:xfrm>
              <a:off x="1392" y="1900"/>
              <a:ext cx="0" cy="3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77" name="Line 44"/>
            <p:cNvSpPr>
              <a:spLocks noChangeShapeType="1"/>
            </p:cNvSpPr>
            <p:nvPr/>
          </p:nvSpPr>
          <p:spPr bwMode="auto">
            <a:xfrm flipV="1">
              <a:off x="1348" y="2111"/>
              <a:ext cx="88" cy="9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78" name="Rectangle 45"/>
            <p:cNvSpPr>
              <a:spLocks noChangeArrowheads="1"/>
            </p:cNvSpPr>
            <p:nvPr/>
          </p:nvSpPr>
          <p:spPr bwMode="auto">
            <a:xfrm>
              <a:off x="1235" y="2020"/>
              <a:ext cx="21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5</a:t>
              </a:r>
            </a:p>
          </p:txBody>
        </p:sp>
        <p:sp>
          <p:nvSpPr>
            <p:cNvPr id="61479" name="Line 46"/>
            <p:cNvSpPr>
              <a:spLocks noChangeShapeType="1"/>
            </p:cNvSpPr>
            <p:nvPr/>
          </p:nvSpPr>
          <p:spPr bwMode="auto">
            <a:xfrm>
              <a:off x="1632" y="2034"/>
              <a:ext cx="0" cy="25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80" name="Line 47"/>
            <p:cNvSpPr>
              <a:spLocks noChangeShapeType="1"/>
            </p:cNvSpPr>
            <p:nvPr/>
          </p:nvSpPr>
          <p:spPr bwMode="auto">
            <a:xfrm flipV="1">
              <a:off x="1588" y="2111"/>
              <a:ext cx="88" cy="9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81" name="Rectangle 48"/>
            <p:cNvSpPr>
              <a:spLocks noChangeArrowheads="1"/>
            </p:cNvSpPr>
            <p:nvPr/>
          </p:nvSpPr>
          <p:spPr bwMode="auto">
            <a:xfrm>
              <a:off x="1475" y="2020"/>
              <a:ext cx="21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5</a:t>
              </a:r>
            </a:p>
          </p:txBody>
        </p:sp>
        <p:sp>
          <p:nvSpPr>
            <p:cNvPr id="61482" name="Rectangle 49"/>
            <p:cNvSpPr>
              <a:spLocks noChangeArrowheads="1"/>
            </p:cNvSpPr>
            <p:nvPr/>
          </p:nvSpPr>
          <p:spPr bwMode="auto">
            <a:xfrm>
              <a:off x="1235" y="2289"/>
              <a:ext cx="339"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Rw</a:t>
              </a:r>
            </a:p>
          </p:txBody>
        </p:sp>
        <p:sp>
          <p:nvSpPr>
            <p:cNvPr id="61483" name="Rectangle 50"/>
            <p:cNvSpPr>
              <a:spLocks noChangeArrowheads="1"/>
            </p:cNvSpPr>
            <p:nvPr/>
          </p:nvSpPr>
          <p:spPr bwMode="auto">
            <a:xfrm>
              <a:off x="1523" y="2289"/>
              <a:ext cx="299"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Ra</a:t>
              </a:r>
            </a:p>
          </p:txBody>
        </p:sp>
        <p:sp>
          <p:nvSpPr>
            <p:cNvPr id="61484" name="Rectangle 51"/>
            <p:cNvSpPr>
              <a:spLocks noChangeArrowheads="1"/>
            </p:cNvSpPr>
            <p:nvPr/>
          </p:nvSpPr>
          <p:spPr bwMode="auto">
            <a:xfrm>
              <a:off x="1763" y="2289"/>
              <a:ext cx="30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Rb</a:t>
              </a:r>
            </a:p>
          </p:txBody>
        </p:sp>
        <p:sp>
          <p:nvSpPr>
            <p:cNvPr id="61485" name="Rectangle 52"/>
            <p:cNvSpPr>
              <a:spLocks noChangeArrowheads="1"/>
            </p:cNvSpPr>
            <p:nvPr/>
          </p:nvSpPr>
          <p:spPr bwMode="auto">
            <a:xfrm>
              <a:off x="1235" y="2468"/>
              <a:ext cx="699" cy="40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32 32-bit</a:t>
              </a:r>
            </a:p>
            <a:p>
              <a:r>
                <a:rPr lang="en-US" sz="1400" b="1">
                  <a:solidFill>
                    <a:schemeClr val="tx1"/>
                  </a:solidFill>
                  <a:latin typeface="Times" charset="0"/>
                </a:rPr>
                <a:t>Registers</a:t>
              </a:r>
            </a:p>
          </p:txBody>
        </p:sp>
        <p:sp>
          <p:nvSpPr>
            <p:cNvPr id="61486" name="Line 53"/>
            <p:cNvSpPr>
              <a:spLocks noChangeShapeType="1"/>
            </p:cNvSpPr>
            <p:nvPr/>
          </p:nvSpPr>
          <p:spPr bwMode="auto">
            <a:xfrm flipH="1">
              <a:off x="472" y="3888"/>
              <a:ext cx="49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87" name="Line 54"/>
            <p:cNvSpPr>
              <a:spLocks noChangeShapeType="1"/>
            </p:cNvSpPr>
            <p:nvPr/>
          </p:nvSpPr>
          <p:spPr bwMode="auto">
            <a:xfrm flipV="1">
              <a:off x="480" y="2600"/>
              <a:ext cx="0" cy="129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88" name="Rectangle 55"/>
            <p:cNvSpPr>
              <a:spLocks noChangeArrowheads="1"/>
            </p:cNvSpPr>
            <p:nvPr/>
          </p:nvSpPr>
          <p:spPr bwMode="auto">
            <a:xfrm>
              <a:off x="1620" y="1886"/>
              <a:ext cx="29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Rs</a:t>
              </a:r>
            </a:p>
          </p:txBody>
        </p:sp>
        <p:sp>
          <p:nvSpPr>
            <p:cNvPr id="61489" name="Rectangle 56"/>
            <p:cNvSpPr>
              <a:spLocks noChangeArrowheads="1"/>
            </p:cNvSpPr>
            <p:nvPr/>
          </p:nvSpPr>
          <p:spPr bwMode="auto">
            <a:xfrm>
              <a:off x="1475" y="1483"/>
              <a:ext cx="277"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Rt</a:t>
              </a:r>
            </a:p>
          </p:txBody>
        </p:sp>
        <p:grpSp>
          <p:nvGrpSpPr>
            <p:cNvPr id="61490" name="Group 57"/>
            <p:cNvGrpSpPr>
              <a:grpSpLocks/>
            </p:cNvGrpSpPr>
            <p:nvPr/>
          </p:nvGrpSpPr>
          <p:grpSpPr bwMode="auto">
            <a:xfrm>
              <a:off x="2640" y="2648"/>
              <a:ext cx="192" cy="773"/>
              <a:chOff x="2640" y="2648"/>
              <a:chExt cx="192" cy="773"/>
            </a:xfrm>
          </p:grpSpPr>
          <p:sp>
            <p:nvSpPr>
              <p:cNvPr id="61584" name="Line 58"/>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5" name="Line 59"/>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6" name="Line 60"/>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7" name="Line 61"/>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61491" name="Group 62"/>
            <p:cNvGrpSpPr>
              <a:grpSpLocks/>
            </p:cNvGrpSpPr>
            <p:nvPr/>
          </p:nvGrpSpPr>
          <p:grpSpPr bwMode="auto">
            <a:xfrm>
              <a:off x="928" y="1735"/>
              <a:ext cx="736" cy="179"/>
              <a:chOff x="928" y="1735"/>
              <a:chExt cx="736" cy="179"/>
            </a:xfrm>
          </p:grpSpPr>
          <p:sp>
            <p:nvSpPr>
              <p:cNvPr id="61580" name="Line 63"/>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1" name="Line 64"/>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2" name="Line 65"/>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3" name="Line 66"/>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1492" name="Rectangle 67"/>
            <p:cNvSpPr>
              <a:spLocks noChangeArrowheads="1"/>
            </p:cNvSpPr>
            <p:nvPr/>
          </p:nvSpPr>
          <p:spPr bwMode="auto">
            <a:xfrm>
              <a:off x="1875" y="1886"/>
              <a:ext cx="276" cy="239"/>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400">
                  <a:solidFill>
                    <a:schemeClr val="tx1"/>
                  </a:solidFill>
                  <a:latin typeface="Times" charset="0"/>
                </a:rPr>
                <a:t>Rt</a:t>
              </a:r>
            </a:p>
          </p:txBody>
        </p:sp>
        <p:sp>
          <p:nvSpPr>
            <p:cNvPr id="61493" name="Line 68"/>
            <p:cNvSpPr>
              <a:spLocks noChangeShapeType="1"/>
            </p:cNvSpPr>
            <p:nvPr/>
          </p:nvSpPr>
          <p:spPr bwMode="auto">
            <a:xfrm>
              <a:off x="1488" y="1586"/>
              <a:ext cx="0" cy="11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94" name="Line 69"/>
            <p:cNvSpPr>
              <a:spLocks noChangeShapeType="1"/>
            </p:cNvSpPr>
            <p:nvPr/>
          </p:nvSpPr>
          <p:spPr bwMode="auto">
            <a:xfrm>
              <a:off x="1104" y="1586"/>
              <a:ext cx="0" cy="11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95" name="Rectangle 70"/>
            <p:cNvSpPr>
              <a:spLocks noChangeArrowheads="1"/>
            </p:cNvSpPr>
            <p:nvPr/>
          </p:nvSpPr>
          <p:spPr bwMode="auto">
            <a:xfrm>
              <a:off x="1091" y="1483"/>
              <a:ext cx="30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Rd</a:t>
              </a:r>
            </a:p>
          </p:txBody>
        </p:sp>
        <p:sp>
          <p:nvSpPr>
            <p:cNvPr id="61496" name="Line 71"/>
            <p:cNvSpPr>
              <a:spLocks noChangeShapeType="1"/>
            </p:cNvSpPr>
            <p:nvPr/>
          </p:nvSpPr>
          <p:spPr bwMode="auto">
            <a:xfrm flipH="1">
              <a:off x="664" y="1824"/>
              <a:ext cx="352"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497" name="Rectangle 72"/>
            <p:cNvSpPr>
              <a:spLocks noChangeArrowheads="1"/>
            </p:cNvSpPr>
            <p:nvPr/>
          </p:nvSpPr>
          <p:spPr bwMode="auto">
            <a:xfrm>
              <a:off x="144" y="1680"/>
              <a:ext cx="580"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RegDst</a:t>
              </a:r>
            </a:p>
          </p:txBody>
        </p:sp>
        <p:sp>
          <p:nvSpPr>
            <p:cNvPr id="61498" name="Rectangle 73"/>
            <p:cNvSpPr>
              <a:spLocks noChangeArrowheads="1"/>
            </p:cNvSpPr>
            <p:nvPr/>
          </p:nvSpPr>
          <p:spPr bwMode="auto">
            <a:xfrm>
              <a:off x="1976" y="3080"/>
              <a:ext cx="224" cy="60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499" name="Rectangle 74"/>
            <p:cNvSpPr>
              <a:spLocks noChangeArrowheads="1"/>
            </p:cNvSpPr>
            <p:nvPr/>
          </p:nvSpPr>
          <p:spPr bwMode="auto">
            <a:xfrm rot="5400000">
              <a:off x="1711" y="3312"/>
              <a:ext cx="69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Extender</a:t>
              </a:r>
            </a:p>
          </p:txBody>
        </p:sp>
        <p:sp>
          <p:nvSpPr>
            <p:cNvPr id="61500" name="Rectangle 75"/>
            <p:cNvSpPr>
              <a:spLocks noChangeArrowheads="1"/>
            </p:cNvSpPr>
            <p:nvPr/>
          </p:nvSpPr>
          <p:spPr bwMode="auto">
            <a:xfrm rot="5400000">
              <a:off x="2491" y="2914"/>
              <a:ext cx="42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Mux</a:t>
              </a:r>
            </a:p>
          </p:txBody>
        </p:sp>
        <p:sp>
          <p:nvSpPr>
            <p:cNvPr id="61501" name="Rectangle 76"/>
            <p:cNvSpPr>
              <a:spLocks noChangeArrowheads="1"/>
            </p:cNvSpPr>
            <p:nvPr/>
          </p:nvSpPr>
          <p:spPr bwMode="auto">
            <a:xfrm>
              <a:off x="1115" y="1729"/>
              <a:ext cx="42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Mux</a:t>
              </a:r>
            </a:p>
          </p:txBody>
        </p:sp>
        <p:sp>
          <p:nvSpPr>
            <p:cNvPr id="61502" name="Line 77"/>
            <p:cNvSpPr>
              <a:spLocks noChangeShapeType="1"/>
            </p:cNvSpPr>
            <p:nvPr/>
          </p:nvSpPr>
          <p:spPr bwMode="auto">
            <a:xfrm>
              <a:off x="2216" y="3324"/>
              <a:ext cx="416"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03" name="Rectangle 78"/>
            <p:cNvSpPr>
              <a:spLocks noChangeArrowheads="1"/>
            </p:cNvSpPr>
            <p:nvPr/>
          </p:nvSpPr>
          <p:spPr bwMode="auto">
            <a:xfrm>
              <a:off x="2207" y="3340"/>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504" name="Line 79"/>
            <p:cNvSpPr>
              <a:spLocks noChangeShapeType="1"/>
            </p:cNvSpPr>
            <p:nvPr/>
          </p:nvSpPr>
          <p:spPr bwMode="auto">
            <a:xfrm flipH="1">
              <a:off x="2396" y="3283"/>
              <a:ext cx="56" cy="8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05" name="Line 80"/>
            <p:cNvSpPr>
              <a:spLocks noChangeShapeType="1"/>
            </p:cNvSpPr>
            <p:nvPr/>
          </p:nvSpPr>
          <p:spPr bwMode="auto">
            <a:xfrm>
              <a:off x="1352" y="3413"/>
              <a:ext cx="608"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06" name="Line 81"/>
            <p:cNvSpPr>
              <a:spLocks noChangeShapeType="1"/>
            </p:cNvSpPr>
            <p:nvPr/>
          </p:nvSpPr>
          <p:spPr bwMode="auto">
            <a:xfrm flipH="1">
              <a:off x="1628" y="3373"/>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07" name="Rectangle 82"/>
            <p:cNvSpPr>
              <a:spLocks noChangeArrowheads="1"/>
            </p:cNvSpPr>
            <p:nvPr/>
          </p:nvSpPr>
          <p:spPr bwMode="auto">
            <a:xfrm>
              <a:off x="1428" y="3407"/>
              <a:ext cx="28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16</a:t>
              </a:r>
            </a:p>
          </p:txBody>
        </p:sp>
        <p:sp>
          <p:nvSpPr>
            <p:cNvPr id="61508" name="Rectangle 83"/>
            <p:cNvSpPr>
              <a:spLocks noChangeArrowheads="1"/>
            </p:cNvSpPr>
            <p:nvPr/>
          </p:nvSpPr>
          <p:spPr bwMode="auto">
            <a:xfrm>
              <a:off x="899" y="3318"/>
              <a:ext cx="541"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imm16</a:t>
              </a:r>
            </a:p>
          </p:txBody>
        </p:sp>
        <p:sp>
          <p:nvSpPr>
            <p:cNvPr id="61509" name="Line 84"/>
            <p:cNvSpPr>
              <a:spLocks noChangeShapeType="1"/>
            </p:cNvSpPr>
            <p:nvPr/>
          </p:nvSpPr>
          <p:spPr bwMode="auto">
            <a:xfrm>
              <a:off x="2736" y="3377"/>
              <a:ext cx="0" cy="252"/>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10" name="Rectangle 85"/>
            <p:cNvSpPr>
              <a:spLocks noChangeArrowheads="1"/>
            </p:cNvSpPr>
            <p:nvPr/>
          </p:nvSpPr>
          <p:spPr bwMode="auto">
            <a:xfrm>
              <a:off x="2484" y="3638"/>
              <a:ext cx="64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ALUSrc</a:t>
              </a:r>
            </a:p>
          </p:txBody>
        </p:sp>
        <p:sp>
          <p:nvSpPr>
            <p:cNvPr id="61511" name="Line 86"/>
            <p:cNvSpPr>
              <a:spLocks noChangeShapeType="1"/>
            </p:cNvSpPr>
            <p:nvPr/>
          </p:nvSpPr>
          <p:spPr bwMode="auto">
            <a:xfrm>
              <a:off x="2840" y="2921"/>
              <a:ext cx="32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12" name="Line 87"/>
            <p:cNvSpPr>
              <a:spLocks noChangeShapeType="1"/>
            </p:cNvSpPr>
            <p:nvPr/>
          </p:nvSpPr>
          <p:spPr bwMode="auto">
            <a:xfrm>
              <a:off x="5376" y="2839"/>
              <a:ext cx="0" cy="104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13" name="Line 88"/>
            <p:cNvSpPr>
              <a:spLocks noChangeShapeType="1"/>
            </p:cNvSpPr>
            <p:nvPr/>
          </p:nvSpPr>
          <p:spPr bwMode="auto">
            <a:xfrm>
              <a:off x="2112" y="3693"/>
              <a:ext cx="0" cy="29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14" name="Rectangle 89"/>
            <p:cNvSpPr>
              <a:spLocks noChangeArrowheads="1"/>
            </p:cNvSpPr>
            <p:nvPr/>
          </p:nvSpPr>
          <p:spPr bwMode="auto">
            <a:xfrm>
              <a:off x="1955" y="3944"/>
              <a:ext cx="54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ExtOp</a:t>
              </a:r>
            </a:p>
          </p:txBody>
        </p:sp>
        <p:grpSp>
          <p:nvGrpSpPr>
            <p:cNvPr id="61515" name="Group 90"/>
            <p:cNvGrpSpPr>
              <a:grpSpLocks/>
            </p:cNvGrpSpPr>
            <p:nvPr/>
          </p:nvGrpSpPr>
          <p:grpSpPr bwMode="auto">
            <a:xfrm>
              <a:off x="4896" y="2481"/>
              <a:ext cx="192" cy="791"/>
              <a:chOff x="4896" y="2481"/>
              <a:chExt cx="192" cy="791"/>
            </a:xfrm>
          </p:grpSpPr>
          <p:sp>
            <p:nvSpPr>
              <p:cNvPr id="61576" name="Line 91"/>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77" name="Line 92"/>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78" name="Line 93"/>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79" name="Line 94"/>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1516" name="Rectangle 95"/>
            <p:cNvSpPr>
              <a:spLocks noChangeArrowheads="1"/>
            </p:cNvSpPr>
            <p:nvPr/>
          </p:nvSpPr>
          <p:spPr bwMode="auto">
            <a:xfrm rot="5400000">
              <a:off x="4734" y="2823"/>
              <a:ext cx="425"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Mux</a:t>
              </a:r>
            </a:p>
          </p:txBody>
        </p:sp>
        <p:sp>
          <p:nvSpPr>
            <p:cNvPr id="61517" name="Line 96"/>
            <p:cNvSpPr>
              <a:spLocks noChangeShapeType="1"/>
            </p:cNvSpPr>
            <p:nvPr/>
          </p:nvSpPr>
          <p:spPr bwMode="auto">
            <a:xfrm flipV="1">
              <a:off x="4992" y="2242"/>
              <a:ext cx="0" cy="284"/>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18" name="Rectangle 97"/>
            <p:cNvSpPr>
              <a:spLocks noChangeArrowheads="1"/>
            </p:cNvSpPr>
            <p:nvPr/>
          </p:nvSpPr>
          <p:spPr bwMode="auto">
            <a:xfrm>
              <a:off x="4944" y="2161"/>
              <a:ext cx="80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MemtoReg</a:t>
              </a:r>
            </a:p>
          </p:txBody>
        </p:sp>
        <p:sp>
          <p:nvSpPr>
            <p:cNvPr id="61519" name="Line 98"/>
            <p:cNvSpPr>
              <a:spLocks noChangeShapeType="1"/>
            </p:cNvSpPr>
            <p:nvPr/>
          </p:nvSpPr>
          <p:spPr bwMode="auto">
            <a:xfrm>
              <a:off x="5096" y="2831"/>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0" name="Rectangle 99"/>
            <p:cNvSpPr>
              <a:spLocks noChangeArrowheads="1"/>
            </p:cNvSpPr>
            <p:nvPr/>
          </p:nvSpPr>
          <p:spPr bwMode="auto">
            <a:xfrm>
              <a:off x="3794" y="3063"/>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521" name="Line 100"/>
            <p:cNvSpPr>
              <a:spLocks noChangeShapeType="1"/>
            </p:cNvSpPr>
            <p:nvPr/>
          </p:nvSpPr>
          <p:spPr bwMode="auto">
            <a:xfrm flipH="1">
              <a:off x="3400" y="3682"/>
              <a:ext cx="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2" name="Rectangle 101"/>
            <p:cNvSpPr>
              <a:spLocks noChangeArrowheads="1"/>
            </p:cNvSpPr>
            <p:nvPr/>
          </p:nvSpPr>
          <p:spPr bwMode="auto">
            <a:xfrm>
              <a:off x="3353" y="3502"/>
              <a:ext cx="347"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Clk</a:t>
              </a:r>
            </a:p>
          </p:txBody>
        </p:sp>
        <p:sp>
          <p:nvSpPr>
            <p:cNvPr id="61523" name="Rectangle 102"/>
            <p:cNvSpPr>
              <a:spLocks noChangeArrowheads="1"/>
            </p:cNvSpPr>
            <p:nvPr/>
          </p:nvSpPr>
          <p:spPr bwMode="auto">
            <a:xfrm>
              <a:off x="2915" y="3183"/>
              <a:ext cx="56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Data In</a:t>
              </a:r>
            </a:p>
          </p:txBody>
        </p:sp>
        <p:sp>
          <p:nvSpPr>
            <p:cNvPr id="61524" name="Line 103"/>
            <p:cNvSpPr>
              <a:spLocks noChangeShapeType="1"/>
            </p:cNvSpPr>
            <p:nvPr/>
          </p:nvSpPr>
          <p:spPr bwMode="auto">
            <a:xfrm>
              <a:off x="3798" y="3634"/>
              <a:ext cx="158" cy="4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5" name="Line 104"/>
            <p:cNvSpPr>
              <a:spLocks noChangeShapeType="1"/>
            </p:cNvSpPr>
            <p:nvPr/>
          </p:nvSpPr>
          <p:spPr bwMode="auto">
            <a:xfrm flipH="1">
              <a:off x="3802" y="3690"/>
              <a:ext cx="190" cy="6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6" name="Oval 105"/>
            <p:cNvSpPr>
              <a:spLocks noChangeArrowheads="1"/>
            </p:cNvSpPr>
            <p:nvPr/>
          </p:nvSpPr>
          <p:spPr bwMode="auto">
            <a:xfrm>
              <a:off x="3698" y="3656"/>
              <a:ext cx="80" cy="74"/>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1527" name="Rectangle 106"/>
            <p:cNvSpPr>
              <a:spLocks noChangeArrowheads="1"/>
            </p:cNvSpPr>
            <p:nvPr/>
          </p:nvSpPr>
          <p:spPr bwMode="auto">
            <a:xfrm>
              <a:off x="3779" y="3048"/>
              <a:ext cx="478"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WrEn</a:t>
              </a:r>
            </a:p>
          </p:txBody>
        </p:sp>
        <p:sp>
          <p:nvSpPr>
            <p:cNvPr id="61528" name="Line 107"/>
            <p:cNvSpPr>
              <a:spLocks noChangeShapeType="1"/>
            </p:cNvSpPr>
            <p:nvPr/>
          </p:nvSpPr>
          <p:spPr bwMode="auto">
            <a:xfrm flipH="1">
              <a:off x="3160" y="3189"/>
              <a:ext cx="64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1529" name="Line 108"/>
            <p:cNvSpPr>
              <a:spLocks noChangeShapeType="1"/>
            </p:cNvSpPr>
            <p:nvPr/>
          </p:nvSpPr>
          <p:spPr bwMode="auto">
            <a:xfrm flipH="1">
              <a:off x="3500" y="3149"/>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30" name="Rectangle 109"/>
            <p:cNvSpPr>
              <a:spLocks noChangeArrowheads="1"/>
            </p:cNvSpPr>
            <p:nvPr/>
          </p:nvSpPr>
          <p:spPr bwMode="auto">
            <a:xfrm>
              <a:off x="3374" y="3227"/>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531" name="Line 110"/>
            <p:cNvSpPr>
              <a:spLocks noChangeShapeType="1"/>
            </p:cNvSpPr>
            <p:nvPr/>
          </p:nvSpPr>
          <p:spPr bwMode="auto">
            <a:xfrm flipV="1">
              <a:off x="3984" y="2242"/>
              <a:ext cx="0" cy="821"/>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32" name="Line 111"/>
            <p:cNvSpPr>
              <a:spLocks noChangeShapeType="1"/>
            </p:cNvSpPr>
            <p:nvPr/>
          </p:nvSpPr>
          <p:spPr bwMode="auto">
            <a:xfrm>
              <a:off x="4320" y="2660"/>
              <a:ext cx="0" cy="38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33" name="Rectangle 112"/>
            <p:cNvSpPr>
              <a:spLocks noChangeArrowheads="1"/>
            </p:cNvSpPr>
            <p:nvPr/>
          </p:nvSpPr>
          <p:spPr bwMode="auto">
            <a:xfrm>
              <a:off x="4197" y="3049"/>
              <a:ext cx="36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Adr</a:t>
              </a:r>
            </a:p>
          </p:txBody>
        </p:sp>
        <p:sp>
          <p:nvSpPr>
            <p:cNvPr id="61534" name="Rectangle 113"/>
            <p:cNvSpPr>
              <a:spLocks noChangeArrowheads="1"/>
            </p:cNvSpPr>
            <p:nvPr/>
          </p:nvSpPr>
          <p:spPr bwMode="auto">
            <a:xfrm>
              <a:off x="3793" y="3273"/>
              <a:ext cx="658" cy="40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400" b="1">
                  <a:solidFill>
                    <a:schemeClr val="tx1"/>
                  </a:solidFill>
                  <a:latin typeface="Times" charset="0"/>
                </a:rPr>
                <a:t>Data</a:t>
              </a:r>
            </a:p>
            <a:p>
              <a:pPr algn="ctr"/>
              <a:r>
                <a:rPr lang="en-US" sz="1400" b="1">
                  <a:solidFill>
                    <a:schemeClr val="tx1"/>
                  </a:solidFill>
                  <a:latin typeface="Times" charset="0"/>
                </a:rPr>
                <a:t>Memory</a:t>
              </a:r>
            </a:p>
          </p:txBody>
        </p:sp>
        <p:sp>
          <p:nvSpPr>
            <p:cNvPr id="61535" name="Line 114"/>
            <p:cNvSpPr>
              <a:spLocks noChangeShapeType="1"/>
            </p:cNvSpPr>
            <p:nvPr/>
          </p:nvSpPr>
          <p:spPr bwMode="auto">
            <a:xfrm>
              <a:off x="4616" y="3158"/>
              <a:ext cx="272"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36" name="Line 115"/>
            <p:cNvSpPr>
              <a:spLocks noChangeShapeType="1"/>
            </p:cNvSpPr>
            <p:nvPr/>
          </p:nvSpPr>
          <p:spPr bwMode="auto">
            <a:xfrm>
              <a:off x="4608" y="3176"/>
              <a:ext cx="0" cy="2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37" name="Line 116"/>
            <p:cNvSpPr>
              <a:spLocks noChangeShapeType="1"/>
            </p:cNvSpPr>
            <p:nvPr/>
          </p:nvSpPr>
          <p:spPr bwMode="auto">
            <a:xfrm flipH="1">
              <a:off x="4504" y="3458"/>
              <a:ext cx="1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38" name="Line 117"/>
            <p:cNvSpPr>
              <a:spLocks noChangeShapeType="1"/>
            </p:cNvSpPr>
            <p:nvPr/>
          </p:nvSpPr>
          <p:spPr bwMode="auto">
            <a:xfrm flipH="1">
              <a:off x="4652" y="3117"/>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39" name="Rectangle 118"/>
            <p:cNvSpPr>
              <a:spLocks noChangeArrowheads="1"/>
            </p:cNvSpPr>
            <p:nvPr/>
          </p:nvSpPr>
          <p:spPr bwMode="auto">
            <a:xfrm>
              <a:off x="4500" y="2925"/>
              <a:ext cx="284"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540" name="Rectangle 119"/>
            <p:cNvSpPr>
              <a:spLocks noChangeArrowheads="1"/>
            </p:cNvSpPr>
            <p:nvPr/>
          </p:nvSpPr>
          <p:spPr bwMode="auto">
            <a:xfrm>
              <a:off x="3985" y="2160"/>
              <a:ext cx="65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MemWr</a:t>
              </a:r>
            </a:p>
          </p:txBody>
        </p:sp>
        <p:sp>
          <p:nvSpPr>
            <p:cNvPr id="61541" name="Line 120"/>
            <p:cNvSpPr>
              <a:spLocks noChangeShapeType="1"/>
            </p:cNvSpPr>
            <p:nvPr/>
          </p:nvSpPr>
          <p:spPr bwMode="auto">
            <a:xfrm>
              <a:off x="2400" y="2840"/>
              <a:ext cx="0" cy="34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2" name="Line 121"/>
            <p:cNvSpPr>
              <a:spLocks noChangeShapeType="1"/>
            </p:cNvSpPr>
            <p:nvPr/>
          </p:nvSpPr>
          <p:spPr bwMode="auto">
            <a:xfrm>
              <a:off x="2397" y="3184"/>
              <a:ext cx="763" cy="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3" name="Rectangle 122"/>
            <p:cNvSpPr>
              <a:spLocks noChangeArrowheads="1"/>
            </p:cNvSpPr>
            <p:nvPr/>
          </p:nvSpPr>
          <p:spPr bwMode="auto">
            <a:xfrm rot="5400000">
              <a:off x="3138" y="2572"/>
              <a:ext cx="440"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ALU</a:t>
              </a:r>
            </a:p>
          </p:txBody>
        </p:sp>
        <p:sp>
          <p:nvSpPr>
            <p:cNvPr id="61544" name="Rectangle 123"/>
            <p:cNvSpPr>
              <a:spLocks noChangeArrowheads="1"/>
            </p:cNvSpPr>
            <p:nvPr/>
          </p:nvSpPr>
          <p:spPr bwMode="auto">
            <a:xfrm>
              <a:off x="2882" y="1256"/>
              <a:ext cx="758" cy="55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545" name="Line 124"/>
            <p:cNvSpPr>
              <a:spLocks noChangeShapeType="1"/>
            </p:cNvSpPr>
            <p:nvPr/>
          </p:nvSpPr>
          <p:spPr bwMode="auto">
            <a:xfrm flipH="1">
              <a:off x="2488" y="1714"/>
              <a:ext cx="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6" name="Line 125"/>
            <p:cNvSpPr>
              <a:spLocks noChangeShapeType="1"/>
            </p:cNvSpPr>
            <p:nvPr/>
          </p:nvSpPr>
          <p:spPr bwMode="auto">
            <a:xfrm>
              <a:off x="2906" y="1666"/>
              <a:ext cx="158" cy="4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7" name="Line 126"/>
            <p:cNvSpPr>
              <a:spLocks noChangeShapeType="1"/>
            </p:cNvSpPr>
            <p:nvPr/>
          </p:nvSpPr>
          <p:spPr bwMode="auto">
            <a:xfrm flipH="1">
              <a:off x="2890" y="1722"/>
              <a:ext cx="190" cy="6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8" name="Oval 127"/>
            <p:cNvSpPr>
              <a:spLocks noChangeArrowheads="1"/>
            </p:cNvSpPr>
            <p:nvPr/>
          </p:nvSpPr>
          <p:spPr bwMode="auto">
            <a:xfrm>
              <a:off x="2786" y="1688"/>
              <a:ext cx="80" cy="74"/>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1549" name="Rectangle 128"/>
            <p:cNvSpPr>
              <a:spLocks noChangeArrowheads="1"/>
            </p:cNvSpPr>
            <p:nvPr/>
          </p:nvSpPr>
          <p:spPr bwMode="auto">
            <a:xfrm>
              <a:off x="2852" y="1305"/>
              <a:ext cx="815" cy="407"/>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400" b="1">
                  <a:solidFill>
                    <a:schemeClr val="tx1"/>
                  </a:solidFill>
                  <a:latin typeface="Times" charset="0"/>
                </a:rPr>
                <a:t>Instruction</a:t>
              </a:r>
            </a:p>
            <a:p>
              <a:pPr algn="ctr"/>
              <a:r>
                <a:rPr lang="en-US" sz="1400" b="1">
                  <a:solidFill>
                    <a:schemeClr val="tx1"/>
                  </a:solidFill>
                  <a:latin typeface="Times" charset="0"/>
                </a:rPr>
                <a:t>Fetch Unit</a:t>
              </a:r>
            </a:p>
          </p:txBody>
        </p:sp>
        <p:sp>
          <p:nvSpPr>
            <p:cNvPr id="61550" name="Rectangle 129"/>
            <p:cNvSpPr>
              <a:spLocks noChangeArrowheads="1"/>
            </p:cNvSpPr>
            <p:nvPr/>
          </p:nvSpPr>
          <p:spPr bwMode="auto">
            <a:xfrm>
              <a:off x="2201" y="1590"/>
              <a:ext cx="347"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Clk</a:t>
              </a:r>
            </a:p>
          </p:txBody>
        </p:sp>
        <p:sp>
          <p:nvSpPr>
            <p:cNvPr id="61551" name="Line 130"/>
            <p:cNvSpPr>
              <a:spLocks noChangeShapeType="1"/>
            </p:cNvSpPr>
            <p:nvPr/>
          </p:nvSpPr>
          <p:spPr bwMode="auto">
            <a:xfrm flipV="1">
              <a:off x="3552" y="1816"/>
              <a:ext cx="0" cy="736"/>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1552" name="Line 131"/>
            <p:cNvSpPr>
              <a:spLocks noChangeShapeType="1"/>
            </p:cNvSpPr>
            <p:nvPr/>
          </p:nvSpPr>
          <p:spPr bwMode="auto">
            <a:xfrm flipH="1">
              <a:off x="3448" y="2544"/>
              <a:ext cx="112"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61553" name="Rectangle 132"/>
            <p:cNvSpPr>
              <a:spLocks noChangeArrowheads="1"/>
            </p:cNvSpPr>
            <p:nvPr/>
          </p:nvSpPr>
          <p:spPr bwMode="auto">
            <a:xfrm>
              <a:off x="3553" y="2015"/>
              <a:ext cx="43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accent2"/>
                  </a:solidFill>
                  <a:latin typeface="Times" charset="0"/>
                </a:rPr>
                <a:t>Zero</a:t>
              </a:r>
            </a:p>
          </p:txBody>
        </p:sp>
        <p:sp>
          <p:nvSpPr>
            <p:cNvPr id="61554" name="Line 133"/>
            <p:cNvSpPr>
              <a:spLocks noChangeShapeType="1"/>
            </p:cNvSpPr>
            <p:nvPr/>
          </p:nvSpPr>
          <p:spPr bwMode="auto">
            <a:xfrm>
              <a:off x="3656" y="1344"/>
              <a:ext cx="1568"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55" name="Rectangle 134"/>
            <p:cNvSpPr>
              <a:spLocks noChangeArrowheads="1"/>
            </p:cNvSpPr>
            <p:nvPr/>
          </p:nvSpPr>
          <p:spPr bwMode="auto">
            <a:xfrm>
              <a:off x="3683" y="1095"/>
              <a:ext cx="116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Instruction&lt;31:0&gt;</a:t>
              </a:r>
            </a:p>
          </p:txBody>
        </p:sp>
        <p:sp>
          <p:nvSpPr>
            <p:cNvPr id="61556" name="Rectangle 135"/>
            <p:cNvSpPr>
              <a:spLocks noChangeArrowheads="1"/>
            </p:cNvSpPr>
            <p:nvPr/>
          </p:nvSpPr>
          <p:spPr bwMode="auto">
            <a:xfrm>
              <a:off x="4868" y="2540"/>
              <a:ext cx="21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0</a:t>
              </a:r>
            </a:p>
          </p:txBody>
        </p:sp>
        <p:sp>
          <p:nvSpPr>
            <p:cNvPr id="61557" name="Rectangle 136"/>
            <p:cNvSpPr>
              <a:spLocks noChangeArrowheads="1"/>
            </p:cNvSpPr>
            <p:nvPr/>
          </p:nvSpPr>
          <p:spPr bwMode="auto">
            <a:xfrm>
              <a:off x="4868" y="3031"/>
              <a:ext cx="21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a:t>
              </a:r>
            </a:p>
          </p:txBody>
        </p:sp>
        <p:sp>
          <p:nvSpPr>
            <p:cNvPr id="61558" name="Rectangle 137"/>
            <p:cNvSpPr>
              <a:spLocks noChangeArrowheads="1"/>
            </p:cNvSpPr>
            <p:nvPr/>
          </p:nvSpPr>
          <p:spPr bwMode="auto">
            <a:xfrm>
              <a:off x="2611" y="2684"/>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0</a:t>
              </a:r>
            </a:p>
          </p:txBody>
        </p:sp>
        <p:sp>
          <p:nvSpPr>
            <p:cNvPr id="61559" name="Rectangle 138"/>
            <p:cNvSpPr>
              <a:spLocks noChangeArrowheads="1"/>
            </p:cNvSpPr>
            <p:nvPr/>
          </p:nvSpPr>
          <p:spPr bwMode="auto">
            <a:xfrm>
              <a:off x="2611" y="3175"/>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a:t>
              </a:r>
            </a:p>
          </p:txBody>
        </p:sp>
        <p:sp>
          <p:nvSpPr>
            <p:cNvPr id="61560" name="Rectangle 139"/>
            <p:cNvSpPr>
              <a:spLocks noChangeArrowheads="1"/>
            </p:cNvSpPr>
            <p:nvPr/>
          </p:nvSpPr>
          <p:spPr bwMode="auto">
            <a:xfrm>
              <a:off x="1433" y="1708"/>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0</a:t>
              </a:r>
            </a:p>
          </p:txBody>
        </p:sp>
        <p:sp>
          <p:nvSpPr>
            <p:cNvPr id="61561" name="Rectangle 140"/>
            <p:cNvSpPr>
              <a:spLocks noChangeArrowheads="1"/>
            </p:cNvSpPr>
            <p:nvPr/>
          </p:nvSpPr>
          <p:spPr bwMode="auto">
            <a:xfrm>
              <a:off x="1001" y="1708"/>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a:t>
              </a:r>
            </a:p>
          </p:txBody>
        </p:sp>
        <p:sp>
          <p:nvSpPr>
            <p:cNvPr id="61562" name="Line 141"/>
            <p:cNvSpPr>
              <a:spLocks noChangeShapeType="1"/>
            </p:cNvSpPr>
            <p:nvPr/>
          </p:nvSpPr>
          <p:spPr bwMode="auto">
            <a:xfrm>
              <a:off x="3840"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63" name="Rectangle 142"/>
            <p:cNvSpPr>
              <a:spLocks noChangeArrowheads="1"/>
            </p:cNvSpPr>
            <p:nvPr/>
          </p:nvSpPr>
          <p:spPr bwMode="auto">
            <a:xfrm rot="5400000">
              <a:off x="3630" y="1504"/>
              <a:ext cx="622"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&lt;21:25&gt;</a:t>
              </a:r>
            </a:p>
          </p:txBody>
        </p:sp>
        <p:sp>
          <p:nvSpPr>
            <p:cNvPr id="61564" name="Rectangle 143"/>
            <p:cNvSpPr>
              <a:spLocks noChangeArrowheads="1"/>
            </p:cNvSpPr>
            <p:nvPr/>
          </p:nvSpPr>
          <p:spPr bwMode="auto">
            <a:xfrm rot="5400000">
              <a:off x="3966" y="1503"/>
              <a:ext cx="62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&lt;16:20&gt;</a:t>
              </a:r>
            </a:p>
          </p:txBody>
        </p:sp>
        <p:sp>
          <p:nvSpPr>
            <p:cNvPr id="61565" name="Rectangle 144"/>
            <p:cNvSpPr>
              <a:spLocks noChangeArrowheads="1"/>
            </p:cNvSpPr>
            <p:nvPr/>
          </p:nvSpPr>
          <p:spPr bwMode="auto">
            <a:xfrm rot="5400000">
              <a:off x="4302" y="1503"/>
              <a:ext cx="62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&lt;11:15&gt;</a:t>
              </a:r>
            </a:p>
          </p:txBody>
        </p:sp>
        <p:sp>
          <p:nvSpPr>
            <p:cNvPr id="61566" name="Rectangle 145"/>
            <p:cNvSpPr>
              <a:spLocks noChangeArrowheads="1"/>
            </p:cNvSpPr>
            <p:nvPr/>
          </p:nvSpPr>
          <p:spPr bwMode="auto">
            <a:xfrm rot="5400000">
              <a:off x="4641" y="1501"/>
              <a:ext cx="55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&lt;0:15&gt;</a:t>
              </a:r>
            </a:p>
          </p:txBody>
        </p:sp>
        <p:sp>
          <p:nvSpPr>
            <p:cNvPr id="61567" name="Line 146"/>
            <p:cNvSpPr>
              <a:spLocks noChangeShapeType="1"/>
            </p:cNvSpPr>
            <p:nvPr/>
          </p:nvSpPr>
          <p:spPr bwMode="auto">
            <a:xfrm>
              <a:off x="4176"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68" name="Line 147"/>
            <p:cNvSpPr>
              <a:spLocks noChangeShapeType="1"/>
            </p:cNvSpPr>
            <p:nvPr/>
          </p:nvSpPr>
          <p:spPr bwMode="auto">
            <a:xfrm>
              <a:off x="4512"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69" name="Line 148"/>
            <p:cNvSpPr>
              <a:spLocks noChangeShapeType="1"/>
            </p:cNvSpPr>
            <p:nvPr/>
          </p:nvSpPr>
          <p:spPr bwMode="auto">
            <a:xfrm>
              <a:off x="4848"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70" name="Rectangle 149"/>
            <p:cNvSpPr>
              <a:spLocks noChangeArrowheads="1"/>
            </p:cNvSpPr>
            <p:nvPr/>
          </p:nvSpPr>
          <p:spPr bwMode="auto">
            <a:xfrm>
              <a:off x="4692" y="1869"/>
              <a:ext cx="550"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Imm16</a:t>
              </a:r>
            </a:p>
          </p:txBody>
        </p:sp>
        <p:sp>
          <p:nvSpPr>
            <p:cNvPr id="61571" name="Rectangle 150"/>
            <p:cNvSpPr>
              <a:spLocks noChangeArrowheads="1"/>
            </p:cNvSpPr>
            <p:nvPr/>
          </p:nvSpPr>
          <p:spPr bwMode="auto">
            <a:xfrm>
              <a:off x="4355" y="1869"/>
              <a:ext cx="308"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Rd</a:t>
              </a:r>
            </a:p>
          </p:txBody>
        </p:sp>
        <p:sp>
          <p:nvSpPr>
            <p:cNvPr id="61572" name="Rectangle 151"/>
            <p:cNvSpPr>
              <a:spLocks noChangeArrowheads="1"/>
            </p:cNvSpPr>
            <p:nvPr/>
          </p:nvSpPr>
          <p:spPr bwMode="auto">
            <a:xfrm>
              <a:off x="4068" y="1869"/>
              <a:ext cx="291"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Rs</a:t>
              </a:r>
            </a:p>
          </p:txBody>
        </p:sp>
        <p:sp>
          <p:nvSpPr>
            <p:cNvPr id="61573" name="Rectangle 152"/>
            <p:cNvSpPr>
              <a:spLocks noChangeArrowheads="1"/>
            </p:cNvSpPr>
            <p:nvPr/>
          </p:nvSpPr>
          <p:spPr bwMode="auto">
            <a:xfrm>
              <a:off x="3731" y="1869"/>
              <a:ext cx="276"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Rt</a:t>
              </a:r>
            </a:p>
          </p:txBody>
        </p:sp>
        <p:sp>
          <p:nvSpPr>
            <p:cNvPr id="61574" name="Rectangle 153"/>
            <p:cNvSpPr>
              <a:spLocks noChangeArrowheads="1"/>
            </p:cNvSpPr>
            <p:nvPr/>
          </p:nvSpPr>
          <p:spPr bwMode="auto">
            <a:xfrm>
              <a:off x="2003" y="1296"/>
              <a:ext cx="635" cy="239"/>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1400" b="1" u="sng">
                  <a:solidFill>
                    <a:schemeClr val="accent2"/>
                  </a:solidFill>
                  <a:latin typeface="Times" charset="0"/>
                </a:rPr>
                <a:t>nPC_sel</a:t>
              </a:r>
            </a:p>
          </p:txBody>
        </p:sp>
        <p:sp>
          <p:nvSpPr>
            <p:cNvPr id="61575" name="Line 154"/>
            <p:cNvSpPr>
              <a:spLocks noChangeShapeType="1"/>
            </p:cNvSpPr>
            <p:nvPr/>
          </p:nvSpPr>
          <p:spPr bwMode="auto">
            <a:xfrm flipH="1">
              <a:off x="2536" y="1440"/>
              <a:ext cx="352"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grpSp>
      <p:sp>
        <p:nvSpPr>
          <p:cNvPr id="157" name="Rectangle 15"/>
          <p:cNvSpPr>
            <a:spLocks noChangeArrowheads="1"/>
          </p:cNvSpPr>
          <p:nvPr/>
        </p:nvSpPr>
        <p:spPr bwMode="auto">
          <a:xfrm>
            <a:off x="7696200" y="4648200"/>
            <a:ext cx="1219200" cy="1676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a:lnSpc>
                <a:spcPct val="80000"/>
              </a:lnSpc>
            </a:pPr>
            <a:r>
              <a:rPr lang="en-US" sz="2400" b="1">
                <a:solidFill>
                  <a:schemeClr val="tx1"/>
                </a:solidFill>
                <a:latin typeface="Courier New" charset="0"/>
              </a:rPr>
              <a:t>   12</a:t>
            </a:r>
          </a:p>
          <a:p>
            <a:pPr>
              <a:lnSpc>
                <a:spcPct val="80000"/>
              </a:lnSpc>
            </a:pPr>
            <a:r>
              <a:rPr lang="en-US" sz="2400" b="1">
                <a:solidFill>
                  <a:schemeClr val="tx1"/>
                </a:solidFill>
                <a:latin typeface="Courier New" charset="0"/>
              </a:rPr>
              <a:t>a) </a:t>
            </a:r>
            <a:r>
              <a:rPr lang="en-US" sz="2400" b="1">
                <a:latin typeface="Courier New" charset="0"/>
              </a:rPr>
              <a:t>SR</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b) </a:t>
            </a:r>
            <a:r>
              <a:rPr lang="en-US" sz="2400" b="1">
                <a:latin typeface="Courier New" charset="0"/>
              </a:rPr>
              <a:t>S</a:t>
            </a:r>
            <a:r>
              <a:rPr lang="en-US" sz="2400" b="1">
                <a:solidFill>
                  <a:srgbClr val="008000"/>
                </a:solidFill>
                <a:latin typeface="Courier New" charset="0"/>
              </a:rPr>
              <a:t>E</a:t>
            </a:r>
          </a:p>
          <a:p>
            <a:pPr>
              <a:lnSpc>
                <a:spcPct val="80000"/>
              </a:lnSpc>
            </a:pPr>
            <a:r>
              <a:rPr lang="en-US" sz="2400" b="1">
                <a:solidFill>
                  <a:schemeClr val="tx1"/>
                </a:solidFill>
                <a:latin typeface="Courier New" charset="0"/>
              </a:rPr>
              <a:t>c) </a:t>
            </a:r>
            <a:r>
              <a:rPr lang="en-US" sz="2400" b="1">
                <a:solidFill>
                  <a:srgbClr val="008000"/>
                </a:solidFill>
                <a:latin typeface="Courier New" charset="0"/>
              </a:rPr>
              <a:t>B</a:t>
            </a:r>
            <a:r>
              <a:rPr lang="en-US" sz="2400" b="1">
                <a:latin typeface="Courier New" charset="0"/>
              </a:rPr>
              <a:t>R</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d) </a:t>
            </a:r>
            <a:r>
              <a:rPr lang="en-US" sz="2400" b="1">
                <a:solidFill>
                  <a:srgbClr val="008000"/>
                </a:solidFill>
                <a:latin typeface="Courier New" charset="0"/>
              </a:rPr>
              <a:t>BE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838200"/>
            <a:ext cx="8953500" cy="409098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30000"/>
              </a:spcBef>
              <a:buFontTx/>
              <a:buChar char="°"/>
            </a:pPr>
            <a:r>
              <a:rPr lang="en-US" sz="3200" b="1">
                <a:solidFill>
                  <a:schemeClr val="tx1"/>
                </a:solidFill>
                <a:latin typeface="Arial" charset="0"/>
              </a:rPr>
              <a:t>5 steps to design a processor</a:t>
            </a:r>
          </a:p>
          <a:p>
            <a:pPr marL="508000" lvl="1" indent="-190500">
              <a:lnSpc>
                <a:spcPct val="75000"/>
              </a:lnSpc>
              <a:spcBef>
                <a:spcPct val="30000"/>
              </a:spcBef>
              <a:buFontTx/>
              <a:buChar char="•"/>
            </a:pPr>
            <a:r>
              <a:rPr lang="en-US" sz="2400" b="1">
                <a:solidFill>
                  <a:schemeClr val="tx1"/>
                </a:solidFill>
                <a:latin typeface="Arial" charset="0"/>
              </a:rPr>
              <a:t>1. Analyze instruction set </a:t>
            </a:r>
            <a:r>
              <a:rPr lang="en-US" sz="2400" b="1">
                <a:solidFill>
                  <a:schemeClr val="tx1"/>
                </a:solidFill>
                <a:latin typeface="Arial" charset="0"/>
                <a:sym typeface="Wingdings" charset="2"/>
              </a:rPr>
              <a:t></a:t>
            </a:r>
            <a:r>
              <a:rPr lang="en-US" sz="2400" b="1">
                <a:solidFill>
                  <a:schemeClr val="tx1"/>
                </a:solidFill>
                <a:latin typeface="Arial" charset="0"/>
              </a:rPr>
              <a:t> datapath </a:t>
            </a:r>
            <a:r>
              <a:rPr lang="en-US" sz="2400" b="1" u="sng">
                <a:solidFill>
                  <a:schemeClr val="accent2"/>
                </a:solidFill>
                <a:latin typeface="Arial" charset="0"/>
              </a:rPr>
              <a:t>requirements</a:t>
            </a:r>
            <a:endParaRPr lang="en-US" sz="2400" b="1">
              <a:solidFill>
                <a:schemeClr val="tx1"/>
              </a:solidFill>
              <a:latin typeface="Arial" charset="0"/>
            </a:endParaRPr>
          </a:p>
          <a:p>
            <a:pPr marL="508000" lvl="1" indent="-190500">
              <a:lnSpc>
                <a:spcPct val="75000"/>
              </a:lnSpc>
              <a:spcBef>
                <a:spcPct val="30000"/>
              </a:spcBef>
              <a:buFontTx/>
              <a:buChar char="•"/>
            </a:pPr>
            <a:r>
              <a:rPr lang="en-US" sz="2400" b="1">
                <a:solidFill>
                  <a:schemeClr val="tx1"/>
                </a:solidFill>
                <a:latin typeface="Arial" charset="0"/>
              </a:rPr>
              <a:t>2. Select set of datapath components &amp; establish clock methodology</a:t>
            </a:r>
          </a:p>
          <a:p>
            <a:pPr marL="508000" lvl="1" indent="-190500">
              <a:lnSpc>
                <a:spcPct val="75000"/>
              </a:lnSpc>
              <a:spcBef>
                <a:spcPct val="30000"/>
              </a:spcBef>
              <a:buFontTx/>
              <a:buChar char="•"/>
            </a:pPr>
            <a:r>
              <a:rPr lang="en-US" sz="2400" b="1">
                <a:solidFill>
                  <a:schemeClr val="tx1"/>
                </a:solidFill>
                <a:latin typeface="Arial" charset="0"/>
              </a:rPr>
              <a:t>3. </a:t>
            </a:r>
            <a:r>
              <a:rPr lang="en-US" sz="2400" b="1" u="sng">
                <a:solidFill>
                  <a:schemeClr val="accent2"/>
                </a:solidFill>
                <a:latin typeface="Arial" charset="0"/>
              </a:rPr>
              <a:t>Assemble</a:t>
            </a:r>
            <a:r>
              <a:rPr lang="en-US" sz="2400" b="1">
                <a:solidFill>
                  <a:schemeClr val="tx1"/>
                </a:solidFill>
                <a:latin typeface="Arial" charset="0"/>
              </a:rPr>
              <a:t> datapath meeting the requirements</a:t>
            </a:r>
          </a:p>
          <a:p>
            <a:pPr marL="508000" lvl="1" indent="-190500">
              <a:lnSpc>
                <a:spcPct val="75000"/>
              </a:lnSpc>
              <a:spcBef>
                <a:spcPct val="30000"/>
              </a:spcBef>
              <a:buFontTx/>
              <a:buChar char="•"/>
            </a:pPr>
            <a:r>
              <a:rPr lang="en-US" sz="2400" b="1">
                <a:solidFill>
                  <a:schemeClr val="tx1"/>
                </a:solidFill>
                <a:latin typeface="Arial" charset="0"/>
              </a:rPr>
              <a:t>4. Analyze implementation of each instruction to determine setting of control points that effects the register transfer.</a:t>
            </a:r>
          </a:p>
          <a:p>
            <a:pPr marL="508000" lvl="1" indent="-190500">
              <a:lnSpc>
                <a:spcPct val="75000"/>
              </a:lnSpc>
              <a:spcBef>
                <a:spcPct val="30000"/>
              </a:spcBef>
              <a:buFontTx/>
              <a:buChar char="•"/>
            </a:pPr>
            <a:r>
              <a:rPr lang="en-US" sz="2400" b="1">
                <a:solidFill>
                  <a:schemeClr val="tx1"/>
                </a:solidFill>
                <a:latin typeface="Arial" charset="0"/>
              </a:rPr>
              <a:t>5. Assemble the control logic</a:t>
            </a:r>
            <a:endParaRPr lang="en-US" sz="2000" b="1">
              <a:solidFill>
                <a:schemeClr val="tx1"/>
              </a:solidFill>
              <a:latin typeface="Arial" charset="0"/>
            </a:endParaRPr>
          </a:p>
          <a:p>
            <a:pPr marL="1257300" lvl="2" indent="-342900">
              <a:lnSpc>
                <a:spcPct val="75000"/>
              </a:lnSpc>
              <a:spcBef>
                <a:spcPct val="30000"/>
              </a:spcBef>
              <a:buFontTx/>
              <a:buChar char="•"/>
            </a:pPr>
            <a:r>
              <a:rPr lang="en-US" sz="2000" b="1">
                <a:solidFill>
                  <a:schemeClr val="tx1"/>
                </a:solidFill>
                <a:latin typeface="Arial" charset="0"/>
              </a:rPr>
              <a:t>Formulate Logic Equations</a:t>
            </a:r>
          </a:p>
          <a:p>
            <a:pPr marL="1257300" lvl="2" indent="-342900">
              <a:lnSpc>
                <a:spcPct val="75000"/>
              </a:lnSpc>
              <a:spcBef>
                <a:spcPct val="30000"/>
              </a:spcBef>
              <a:buFontTx/>
              <a:buChar char="•"/>
            </a:pPr>
            <a:r>
              <a:rPr lang="en-US" sz="2000" b="1">
                <a:solidFill>
                  <a:schemeClr val="tx1"/>
                </a:solidFill>
                <a:latin typeface="Arial" charset="0"/>
              </a:rPr>
              <a:t>Design Circuits</a:t>
            </a:r>
            <a:endParaRPr lang="en-US" sz="3200" b="1">
              <a:solidFill>
                <a:schemeClr val="tx1"/>
              </a:solidFill>
              <a:latin typeface="Arial" charset="0"/>
            </a:endParaRPr>
          </a:p>
          <a:p>
            <a:pPr marL="203200" indent="-203200">
              <a:lnSpc>
                <a:spcPct val="75000"/>
              </a:lnSpc>
              <a:spcBef>
                <a:spcPct val="30000"/>
              </a:spcBef>
            </a:pPr>
            <a:endParaRPr lang="en-US" sz="1800" b="1">
              <a:solidFill>
                <a:schemeClr val="tx1"/>
              </a:solidFill>
              <a:latin typeface="Arial" charset="0"/>
            </a:endParaRPr>
          </a:p>
        </p:txBody>
      </p:sp>
      <p:sp>
        <p:nvSpPr>
          <p:cNvPr id="63491" name="Rectangle 3"/>
          <p:cNvSpPr>
            <a:spLocks noGrp="1" noChangeArrowheads="1"/>
          </p:cNvSpPr>
          <p:nvPr>
            <p:ph type="title"/>
          </p:nvPr>
        </p:nvSpPr>
        <p:spPr>
          <a:xfrm>
            <a:off x="800100" y="152400"/>
            <a:ext cx="7259638" cy="528638"/>
          </a:xfrm>
          <a:noFill/>
        </p:spPr>
        <p:txBody>
          <a:bodyPr/>
          <a:lstStyle/>
          <a:p>
            <a:r>
              <a:rPr lang="en-US"/>
              <a:t>Summary: </a:t>
            </a:r>
            <a:r>
              <a:rPr lang="en-US" sz="3600">
                <a:latin typeface="Arial" charset="0"/>
              </a:rPr>
              <a:t>Single-cycle Processor</a:t>
            </a:r>
            <a:endParaRPr lang="en-US" sz="3600" b="0">
              <a:latin typeface="Arial" charset="0"/>
            </a:endParaRPr>
          </a:p>
        </p:txBody>
      </p:sp>
      <p:sp>
        <p:nvSpPr>
          <p:cNvPr id="63492" name="Rectangle 4" descr="10%"/>
          <p:cNvSpPr>
            <a:spLocks noChangeArrowheads="1"/>
          </p:cNvSpPr>
          <p:nvPr/>
        </p:nvSpPr>
        <p:spPr bwMode="auto">
          <a:xfrm>
            <a:off x="5341938" y="4043363"/>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prstTxWarp prst="textNoShape">
              <a:avLst/>
            </a:prstTxWarp>
          </a:bodyPr>
          <a:lstStyle/>
          <a:p>
            <a:pPr algn="ctr"/>
            <a:endParaRPr lang="en-US" sz="2000"/>
          </a:p>
        </p:txBody>
      </p:sp>
      <p:sp>
        <p:nvSpPr>
          <p:cNvPr id="63493" name="Rectangle 5"/>
          <p:cNvSpPr>
            <a:spLocks noChangeArrowheads="1"/>
          </p:cNvSpPr>
          <p:nvPr/>
        </p:nvSpPr>
        <p:spPr bwMode="auto">
          <a:xfrm>
            <a:off x="5422900" y="4149725"/>
            <a:ext cx="85883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Control</a:t>
            </a:r>
            <a:endParaRPr lang="en-US" sz="1600" b="1">
              <a:solidFill>
                <a:schemeClr val="tx1"/>
              </a:solidFill>
              <a:latin typeface="Times" charset="0"/>
            </a:endParaRPr>
          </a:p>
        </p:txBody>
      </p:sp>
      <p:sp>
        <p:nvSpPr>
          <p:cNvPr id="63494" name="Rectangle 6" descr="10%"/>
          <p:cNvSpPr>
            <a:spLocks noChangeArrowheads="1"/>
          </p:cNvSpPr>
          <p:nvPr/>
        </p:nvSpPr>
        <p:spPr bwMode="auto">
          <a:xfrm>
            <a:off x="5341938" y="4852988"/>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prstTxWarp prst="textNoShape">
              <a:avLst/>
            </a:prstTxWarp>
          </a:bodyPr>
          <a:lstStyle/>
          <a:p>
            <a:pPr algn="ctr"/>
            <a:endParaRPr lang="en-US" sz="2000">
              <a:solidFill>
                <a:schemeClr val="accent2"/>
              </a:solidFill>
            </a:endParaRPr>
          </a:p>
        </p:txBody>
      </p:sp>
      <p:sp>
        <p:nvSpPr>
          <p:cNvPr id="63495" name="Rectangle 7"/>
          <p:cNvSpPr>
            <a:spLocks noChangeArrowheads="1"/>
          </p:cNvSpPr>
          <p:nvPr/>
        </p:nvSpPr>
        <p:spPr bwMode="auto">
          <a:xfrm>
            <a:off x="5441950" y="5018088"/>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latin typeface="Times" charset="0"/>
              </a:rPr>
              <a:t>Datapath</a:t>
            </a:r>
            <a:endParaRPr lang="en-US" sz="1600" b="1">
              <a:latin typeface="Times" charset="0"/>
            </a:endParaRPr>
          </a:p>
        </p:txBody>
      </p:sp>
      <p:sp>
        <p:nvSpPr>
          <p:cNvPr id="63496" name="Rectangle 8"/>
          <p:cNvSpPr>
            <a:spLocks noChangeArrowheads="1"/>
          </p:cNvSpPr>
          <p:nvPr/>
        </p:nvSpPr>
        <p:spPr bwMode="auto">
          <a:xfrm>
            <a:off x="6761163" y="3705225"/>
            <a:ext cx="920750" cy="19335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497" name="Rectangle 9"/>
          <p:cNvSpPr>
            <a:spLocks noChangeArrowheads="1"/>
          </p:cNvSpPr>
          <p:nvPr/>
        </p:nvSpPr>
        <p:spPr bwMode="auto">
          <a:xfrm>
            <a:off x="6813550" y="4454525"/>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Memory</a:t>
            </a:r>
          </a:p>
        </p:txBody>
      </p:sp>
      <p:sp>
        <p:nvSpPr>
          <p:cNvPr id="63498" name="Rectangle 10"/>
          <p:cNvSpPr>
            <a:spLocks noChangeArrowheads="1"/>
          </p:cNvSpPr>
          <p:nvPr/>
        </p:nvSpPr>
        <p:spPr bwMode="auto">
          <a:xfrm>
            <a:off x="5207000" y="3705225"/>
            <a:ext cx="1393825" cy="19335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5441950" y="3687763"/>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Processor</a:t>
            </a:r>
          </a:p>
        </p:txBody>
      </p:sp>
      <p:sp>
        <p:nvSpPr>
          <p:cNvPr id="63500" name="Rectangle 12"/>
          <p:cNvSpPr>
            <a:spLocks noChangeArrowheads="1"/>
          </p:cNvSpPr>
          <p:nvPr/>
        </p:nvSpPr>
        <p:spPr bwMode="auto">
          <a:xfrm>
            <a:off x="7842250" y="3705225"/>
            <a:ext cx="920750" cy="785813"/>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7962900" y="3957638"/>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Input</a:t>
            </a:r>
          </a:p>
        </p:txBody>
      </p:sp>
      <p:sp>
        <p:nvSpPr>
          <p:cNvPr id="63502" name="Rectangle 14"/>
          <p:cNvSpPr>
            <a:spLocks noChangeArrowheads="1"/>
          </p:cNvSpPr>
          <p:nvPr/>
        </p:nvSpPr>
        <p:spPr bwMode="auto">
          <a:xfrm>
            <a:off x="7842250" y="4852988"/>
            <a:ext cx="920750" cy="7858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503" name="Rectangle 15"/>
          <p:cNvSpPr>
            <a:spLocks noChangeArrowheads="1"/>
          </p:cNvSpPr>
          <p:nvPr/>
        </p:nvSpPr>
        <p:spPr bwMode="auto">
          <a:xfrm>
            <a:off x="7889875" y="5105400"/>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Output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52400"/>
            <a:ext cx="2655888" cy="474663"/>
          </a:xfrm>
        </p:spPr>
        <p:txBody>
          <a:bodyPr/>
          <a:lstStyle/>
          <a:p>
            <a:r>
              <a:rPr lang="en-US"/>
              <a:t>Bonus slides</a:t>
            </a:r>
          </a:p>
        </p:txBody>
      </p:sp>
      <p:sp>
        <p:nvSpPr>
          <p:cNvPr id="65539" name="Rectangle 3"/>
          <p:cNvSpPr>
            <a:spLocks noGrp="1" noChangeArrowheads="1"/>
          </p:cNvSpPr>
          <p:nvPr>
            <p:ph type="body" idx="1"/>
          </p:nvPr>
        </p:nvSpPr>
        <p:spPr>
          <a:xfrm>
            <a:off x="685800" y="1143000"/>
            <a:ext cx="7848600" cy="2559050"/>
          </a:xfrm>
        </p:spPr>
        <p:txBody>
          <a:bodyPr/>
          <a:lstStyle/>
          <a:p>
            <a:r>
              <a:rPr lang="en-US"/>
              <a:t>These are extra slides that used to be included in lecture notes, but have been moved to this, the “bonus” area to serve as a supplement.</a:t>
            </a:r>
          </a:p>
          <a:p>
            <a:r>
              <a:rPr lang="en-US"/>
              <a:t>The slides will appear in the order they would have in the normal presentation</a:t>
            </a:r>
          </a:p>
        </p:txBody>
      </p:sp>
      <p:sp>
        <p:nvSpPr>
          <p:cNvPr id="65540" name="WordArt 4"/>
          <p:cNvSpPr>
            <a:spLocks noChangeArrowheads="1" noChangeShapeType="1" noTextEdit="1"/>
          </p:cNvSpPr>
          <p:nvPr/>
        </p:nvSpPr>
        <p:spPr bwMode="auto">
          <a:xfrm>
            <a:off x="1905000" y="3733800"/>
            <a:ext cx="6019800" cy="28479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5921" dir="2700000" algn="ctr" rotWithShape="0">
                    <a:srgbClr val="990000"/>
                  </a:outerShdw>
                </a:effectLst>
                <a:latin typeface="Impact"/>
                <a:ea typeface="Impact"/>
                <a:cs typeface="Impact"/>
              </a:rPr>
              <a:t>Bonus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p:cNvGrpSpPr>
            <a:grpSpLocks/>
          </p:cNvGrpSpPr>
          <p:nvPr/>
        </p:nvGrpSpPr>
        <p:grpSpPr bwMode="auto">
          <a:xfrm>
            <a:off x="5029200" y="3654425"/>
            <a:ext cx="457200" cy="1136650"/>
            <a:chOff x="3168" y="2302"/>
            <a:chExt cx="288" cy="716"/>
          </a:xfrm>
        </p:grpSpPr>
        <p:sp>
          <p:nvSpPr>
            <p:cNvPr id="67748"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9"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0"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1"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2"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3"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4"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5"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7587"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588"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589" name="Rectangle 13"/>
          <p:cNvSpPr>
            <a:spLocks noChangeArrowheads="1"/>
          </p:cNvSpPr>
          <p:nvPr/>
        </p:nvSpPr>
        <p:spPr bwMode="auto">
          <a:xfrm>
            <a:off x="5541963" y="42021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590"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7591"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b="1">
                <a:solidFill>
                  <a:schemeClr val="accent2"/>
                </a:solidFill>
                <a:latin typeface="Times" charset="0"/>
              </a:rPr>
              <a:t>ALUctr =</a:t>
            </a:r>
          </a:p>
        </p:txBody>
      </p:sp>
      <p:sp>
        <p:nvSpPr>
          <p:cNvPr id="67592" name="Rectangle 16"/>
          <p:cNvSpPr>
            <a:spLocks noChangeArrowheads="1"/>
          </p:cNvSpPr>
          <p:nvPr/>
        </p:nvSpPr>
        <p:spPr bwMode="auto">
          <a:xfrm>
            <a:off x="1055688" y="43529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7593" name="Rectangle 17"/>
          <p:cNvSpPr>
            <a:spLocks noChangeArrowheads="1"/>
          </p:cNvSpPr>
          <p:nvPr/>
        </p:nvSpPr>
        <p:spPr bwMode="auto">
          <a:xfrm>
            <a:off x="665163" y="377507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67594"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595"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596"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597" name="Oval 21"/>
          <p:cNvSpPr>
            <a:spLocks noChangeArrowheads="1"/>
          </p:cNvSpPr>
          <p:nvPr/>
        </p:nvSpPr>
        <p:spPr bwMode="auto">
          <a:xfrm>
            <a:off x="1603375" y="4595813"/>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7598" name="Rectangle 22"/>
          <p:cNvSpPr>
            <a:spLocks noChangeArrowheads="1"/>
          </p:cNvSpPr>
          <p:nvPr/>
        </p:nvSpPr>
        <p:spPr bwMode="auto">
          <a:xfrm>
            <a:off x="815975" y="3057525"/>
            <a:ext cx="10795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RegWr =</a:t>
            </a:r>
          </a:p>
        </p:txBody>
      </p:sp>
      <p:sp>
        <p:nvSpPr>
          <p:cNvPr id="67599"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00"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01" name="Rectangle 25"/>
          <p:cNvSpPr>
            <a:spLocks noChangeArrowheads="1"/>
          </p:cNvSpPr>
          <p:nvPr/>
        </p:nvSpPr>
        <p:spPr bwMode="auto">
          <a:xfrm>
            <a:off x="969963" y="413067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02"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03"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04" name="Rectangle 28"/>
          <p:cNvSpPr>
            <a:spLocks noChangeArrowheads="1"/>
          </p:cNvSpPr>
          <p:nvPr/>
        </p:nvSpPr>
        <p:spPr bwMode="auto">
          <a:xfrm>
            <a:off x="3865563" y="38465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05"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busA</a:t>
            </a:r>
          </a:p>
        </p:txBody>
      </p:sp>
      <p:sp>
        <p:nvSpPr>
          <p:cNvPr id="67606"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07"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08"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09" name="Rectangle 33"/>
          <p:cNvSpPr>
            <a:spLocks noChangeArrowheads="1"/>
          </p:cNvSpPr>
          <p:nvPr/>
        </p:nvSpPr>
        <p:spPr bwMode="auto">
          <a:xfrm>
            <a:off x="3255963" y="447516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10"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busB</a:t>
            </a:r>
          </a:p>
        </p:txBody>
      </p:sp>
      <p:sp>
        <p:nvSpPr>
          <p:cNvPr id="67611" name="Line 35"/>
          <p:cNvSpPr>
            <a:spLocks noChangeShapeType="1"/>
          </p:cNvSpPr>
          <p:nvPr/>
        </p:nvSpPr>
        <p:spPr bwMode="auto">
          <a:xfrm flipH="1">
            <a:off x="1130300" y="4637088"/>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2"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3"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14" name="Rectangle 38"/>
          <p:cNvSpPr>
            <a:spLocks noChangeArrowheads="1"/>
          </p:cNvSpPr>
          <p:nvPr/>
        </p:nvSpPr>
        <p:spPr bwMode="auto">
          <a:xfrm>
            <a:off x="27987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7615"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6"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17" name="Rectangle 41"/>
          <p:cNvSpPr>
            <a:spLocks noChangeArrowheads="1"/>
          </p:cNvSpPr>
          <p:nvPr/>
        </p:nvSpPr>
        <p:spPr bwMode="auto">
          <a:xfrm>
            <a:off x="1960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7618"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9"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20" name="Rectangle 44"/>
          <p:cNvSpPr>
            <a:spLocks noChangeArrowheads="1"/>
          </p:cNvSpPr>
          <p:nvPr/>
        </p:nvSpPr>
        <p:spPr bwMode="auto">
          <a:xfrm>
            <a:off x="2341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7621" name="Rectangle 45"/>
          <p:cNvSpPr>
            <a:spLocks noChangeArrowheads="1"/>
          </p:cNvSpPr>
          <p:nvPr/>
        </p:nvSpPr>
        <p:spPr bwMode="auto">
          <a:xfrm>
            <a:off x="1960563" y="3633788"/>
            <a:ext cx="4984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Rw</a:t>
            </a:r>
          </a:p>
        </p:txBody>
      </p:sp>
      <p:sp>
        <p:nvSpPr>
          <p:cNvPr id="67622"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Ra</a:t>
            </a:r>
          </a:p>
        </p:txBody>
      </p:sp>
      <p:sp>
        <p:nvSpPr>
          <p:cNvPr id="67623" name="Rectangle 47"/>
          <p:cNvSpPr>
            <a:spLocks noChangeArrowheads="1"/>
          </p:cNvSpPr>
          <p:nvPr/>
        </p:nvSpPr>
        <p:spPr bwMode="auto">
          <a:xfrm>
            <a:off x="2798763" y="3633788"/>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Rb</a:t>
            </a:r>
          </a:p>
        </p:txBody>
      </p:sp>
      <p:sp>
        <p:nvSpPr>
          <p:cNvPr id="67624" name="Rectangle 48"/>
          <p:cNvSpPr>
            <a:spLocks noChangeArrowheads="1"/>
          </p:cNvSpPr>
          <p:nvPr/>
        </p:nvSpPr>
        <p:spPr bwMode="auto">
          <a:xfrm>
            <a:off x="1960563" y="3917950"/>
            <a:ext cx="1082675" cy="6381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32 32-bit</a:t>
            </a:r>
          </a:p>
          <a:p>
            <a:r>
              <a:rPr lang="en-US" sz="1800" b="1">
                <a:solidFill>
                  <a:schemeClr val="tx1"/>
                </a:solidFill>
                <a:latin typeface="Times" charset="0"/>
              </a:rPr>
              <a:t>Registers</a:t>
            </a:r>
          </a:p>
        </p:txBody>
      </p:sp>
      <p:sp>
        <p:nvSpPr>
          <p:cNvPr id="67625"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26"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27" name="Rectangle 51"/>
          <p:cNvSpPr>
            <a:spLocks noChangeArrowheads="1"/>
          </p:cNvSpPr>
          <p:nvPr/>
        </p:nvSpPr>
        <p:spPr bwMode="auto">
          <a:xfrm>
            <a:off x="2570163" y="2994025"/>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7628"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grpSp>
        <p:nvGrpSpPr>
          <p:cNvPr id="67629" name="Group 53"/>
          <p:cNvGrpSpPr>
            <a:grpSpLocks/>
          </p:cNvGrpSpPr>
          <p:nvPr/>
        </p:nvGrpSpPr>
        <p:grpSpPr bwMode="auto">
          <a:xfrm>
            <a:off x="4191000" y="4203700"/>
            <a:ext cx="304800" cy="1227138"/>
            <a:chOff x="2640" y="2648"/>
            <a:chExt cx="192" cy="773"/>
          </a:xfrm>
        </p:grpSpPr>
        <p:sp>
          <p:nvSpPr>
            <p:cNvPr id="67744"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5"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6"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7"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67630" name="Group 58"/>
          <p:cNvGrpSpPr>
            <a:grpSpLocks/>
          </p:cNvGrpSpPr>
          <p:nvPr/>
        </p:nvGrpSpPr>
        <p:grpSpPr bwMode="auto">
          <a:xfrm>
            <a:off x="1473200" y="2754313"/>
            <a:ext cx="1168400" cy="284162"/>
            <a:chOff x="928" y="1735"/>
            <a:chExt cx="736" cy="179"/>
          </a:xfrm>
        </p:grpSpPr>
        <p:sp>
          <p:nvSpPr>
            <p:cNvPr id="67740"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1"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2"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3"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7631"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67632"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33"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34" name="Rectangle 66"/>
          <p:cNvSpPr>
            <a:spLocks noChangeArrowheads="1"/>
          </p:cNvSpPr>
          <p:nvPr/>
        </p:nvSpPr>
        <p:spPr bwMode="auto">
          <a:xfrm>
            <a:off x="1731963" y="2354263"/>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7635"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36" name="Rectangle 68"/>
          <p:cNvSpPr>
            <a:spLocks noChangeArrowheads="1"/>
          </p:cNvSpPr>
          <p:nvPr/>
        </p:nvSpPr>
        <p:spPr bwMode="auto">
          <a:xfrm>
            <a:off x="207963" y="2562225"/>
            <a:ext cx="10795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RegDst =</a:t>
            </a:r>
          </a:p>
        </p:txBody>
      </p:sp>
      <p:sp>
        <p:nvSpPr>
          <p:cNvPr id="67637"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638" name="Rectangle 70"/>
          <p:cNvSpPr>
            <a:spLocks noChangeArrowheads="1"/>
          </p:cNvSpPr>
          <p:nvPr/>
        </p:nvSpPr>
        <p:spPr bwMode="auto">
          <a:xfrm rot="5400000">
            <a:off x="2737644" y="5253832"/>
            <a:ext cx="1082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p>
        </p:txBody>
      </p:sp>
      <p:sp>
        <p:nvSpPr>
          <p:cNvPr id="67639" name="Rectangle 71"/>
          <p:cNvSpPr>
            <a:spLocks noChangeArrowheads="1"/>
          </p:cNvSpPr>
          <p:nvPr/>
        </p:nvSpPr>
        <p:spPr bwMode="auto">
          <a:xfrm rot="5400000">
            <a:off x="3980656" y="4618832"/>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7640" name="Rectangle 72"/>
          <p:cNvSpPr>
            <a:spLocks noChangeArrowheads="1"/>
          </p:cNvSpPr>
          <p:nvPr/>
        </p:nvSpPr>
        <p:spPr bwMode="auto">
          <a:xfrm>
            <a:off x="1770063" y="2744788"/>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7641"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42" name="Rectangle 74"/>
          <p:cNvSpPr>
            <a:spLocks noChangeArrowheads="1"/>
          </p:cNvSpPr>
          <p:nvPr/>
        </p:nvSpPr>
        <p:spPr bwMode="auto">
          <a:xfrm>
            <a:off x="3503613" y="53022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43"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44"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45"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46" name="Rectangle 78"/>
          <p:cNvSpPr>
            <a:spLocks noChangeArrowheads="1"/>
          </p:cNvSpPr>
          <p:nvPr/>
        </p:nvSpPr>
        <p:spPr bwMode="auto">
          <a:xfrm>
            <a:off x="2265363" y="54086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16</a:t>
            </a:r>
          </a:p>
        </p:txBody>
      </p:sp>
      <p:sp>
        <p:nvSpPr>
          <p:cNvPr id="67647" name="Rectangle 79"/>
          <p:cNvSpPr>
            <a:spLocks noChangeArrowheads="1"/>
          </p:cNvSpPr>
          <p:nvPr/>
        </p:nvSpPr>
        <p:spPr bwMode="auto">
          <a:xfrm>
            <a:off x="1427163" y="5267325"/>
            <a:ext cx="828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7648"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49" name="Rectangle 81"/>
          <p:cNvSpPr>
            <a:spLocks noChangeArrowheads="1"/>
          </p:cNvSpPr>
          <p:nvPr/>
        </p:nvSpPr>
        <p:spPr bwMode="auto">
          <a:xfrm>
            <a:off x="3789363" y="5775325"/>
            <a:ext cx="11811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ALUSrc =</a:t>
            </a:r>
          </a:p>
        </p:txBody>
      </p:sp>
      <p:sp>
        <p:nvSpPr>
          <p:cNvPr id="67650"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51"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52"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53" name="Rectangle 85"/>
          <p:cNvSpPr>
            <a:spLocks noChangeArrowheads="1"/>
          </p:cNvSpPr>
          <p:nvPr/>
        </p:nvSpPr>
        <p:spPr bwMode="auto">
          <a:xfrm>
            <a:off x="2438400" y="6292850"/>
            <a:ext cx="10160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ExtOp =</a:t>
            </a:r>
          </a:p>
        </p:txBody>
      </p:sp>
      <p:grpSp>
        <p:nvGrpSpPr>
          <p:cNvPr id="67654" name="Group 86"/>
          <p:cNvGrpSpPr>
            <a:grpSpLocks/>
          </p:cNvGrpSpPr>
          <p:nvPr/>
        </p:nvGrpSpPr>
        <p:grpSpPr bwMode="auto">
          <a:xfrm>
            <a:off x="7772400" y="3938588"/>
            <a:ext cx="304800" cy="1255712"/>
            <a:chOff x="4896" y="2481"/>
            <a:chExt cx="192" cy="791"/>
          </a:xfrm>
        </p:grpSpPr>
        <p:sp>
          <p:nvSpPr>
            <p:cNvPr id="67736"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37"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38"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39"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7655" name="Rectangle 91"/>
          <p:cNvSpPr>
            <a:spLocks noChangeArrowheads="1"/>
          </p:cNvSpPr>
          <p:nvPr/>
        </p:nvSpPr>
        <p:spPr bwMode="auto">
          <a:xfrm rot="5400000">
            <a:off x="7543006" y="4474369"/>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7656"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57"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MemtoReg =</a:t>
            </a:r>
          </a:p>
        </p:txBody>
      </p:sp>
      <p:sp>
        <p:nvSpPr>
          <p:cNvPr id="67658"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59"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660" name="Line 96"/>
          <p:cNvSpPr>
            <a:spLocks noChangeShapeType="1"/>
          </p:cNvSpPr>
          <p:nvPr/>
        </p:nvSpPr>
        <p:spPr bwMode="auto">
          <a:xfrm flipH="1">
            <a:off x="5397500" y="58451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61" name="Rectangle 97"/>
          <p:cNvSpPr>
            <a:spLocks noChangeArrowheads="1"/>
          </p:cNvSpPr>
          <p:nvPr/>
        </p:nvSpPr>
        <p:spPr bwMode="auto">
          <a:xfrm>
            <a:off x="5322888" y="55594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7662"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Data In</a:t>
            </a:r>
          </a:p>
        </p:txBody>
      </p:sp>
      <p:sp>
        <p:nvSpPr>
          <p:cNvPr id="67663"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64"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65" name="Oval 101"/>
          <p:cNvSpPr>
            <a:spLocks noChangeArrowheads="1"/>
          </p:cNvSpPr>
          <p:nvPr/>
        </p:nvSpPr>
        <p:spPr bwMode="auto">
          <a:xfrm>
            <a:off x="5870575" y="58039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7666" name="Rectangle 102"/>
          <p:cNvSpPr>
            <a:spLocks noChangeArrowheads="1"/>
          </p:cNvSpPr>
          <p:nvPr/>
        </p:nvSpPr>
        <p:spPr bwMode="auto">
          <a:xfrm>
            <a:off x="5997575" y="4838700"/>
            <a:ext cx="7270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WrEn</a:t>
            </a:r>
          </a:p>
        </p:txBody>
      </p:sp>
      <p:sp>
        <p:nvSpPr>
          <p:cNvPr id="67667"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68"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69" name="Rectangle 105"/>
          <p:cNvSpPr>
            <a:spLocks noChangeArrowheads="1"/>
          </p:cNvSpPr>
          <p:nvPr/>
        </p:nvSpPr>
        <p:spPr bwMode="auto">
          <a:xfrm>
            <a:off x="5313363" y="51244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70"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71"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72"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Adr</a:t>
            </a:r>
          </a:p>
        </p:txBody>
      </p:sp>
      <p:sp>
        <p:nvSpPr>
          <p:cNvPr id="67673"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Data</a:t>
            </a:r>
          </a:p>
          <a:p>
            <a:pPr algn="ctr"/>
            <a:r>
              <a:rPr lang="en-US" sz="1800" b="1">
                <a:solidFill>
                  <a:schemeClr val="tx1"/>
                </a:solidFill>
                <a:latin typeface="Times" charset="0"/>
              </a:rPr>
              <a:t>Memory</a:t>
            </a:r>
          </a:p>
        </p:txBody>
      </p:sp>
      <p:sp>
        <p:nvSpPr>
          <p:cNvPr id="67674"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75"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76"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77"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78" name="Rectangle 114"/>
          <p:cNvSpPr>
            <a:spLocks noChangeArrowheads="1"/>
          </p:cNvSpPr>
          <p:nvPr/>
        </p:nvSpPr>
        <p:spPr bwMode="auto">
          <a:xfrm>
            <a:off x="7142163" y="4643438"/>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79" name="Rectangle 115"/>
          <p:cNvSpPr>
            <a:spLocks noChangeArrowheads="1"/>
          </p:cNvSpPr>
          <p:nvPr/>
        </p:nvSpPr>
        <p:spPr bwMode="auto">
          <a:xfrm>
            <a:off x="6303963" y="3506788"/>
            <a:ext cx="120650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MemWr =</a:t>
            </a:r>
          </a:p>
        </p:txBody>
      </p:sp>
      <p:sp>
        <p:nvSpPr>
          <p:cNvPr id="67680"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1"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2" name="Rectangle 118"/>
          <p:cNvSpPr>
            <a:spLocks noChangeArrowheads="1"/>
          </p:cNvSpPr>
          <p:nvPr/>
        </p:nvSpPr>
        <p:spPr bwMode="auto">
          <a:xfrm rot="5400000">
            <a:off x="5015706" y="4077494"/>
            <a:ext cx="663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ALU</a:t>
            </a:r>
          </a:p>
        </p:txBody>
      </p:sp>
      <p:sp>
        <p:nvSpPr>
          <p:cNvPr id="67683" name="Rectangle 119"/>
          <p:cNvSpPr>
            <a:spLocks noChangeArrowheads="1"/>
          </p:cNvSpPr>
          <p:nvPr/>
        </p:nvSpPr>
        <p:spPr bwMode="auto">
          <a:xfrm>
            <a:off x="4575175" y="1993900"/>
            <a:ext cx="1203325" cy="873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684" name="Line 120"/>
          <p:cNvSpPr>
            <a:spLocks noChangeShapeType="1"/>
          </p:cNvSpPr>
          <p:nvPr/>
        </p:nvSpPr>
        <p:spPr bwMode="auto">
          <a:xfrm flipH="1">
            <a:off x="3949700" y="27209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5"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6"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7" name="Oval 123"/>
          <p:cNvSpPr>
            <a:spLocks noChangeArrowheads="1"/>
          </p:cNvSpPr>
          <p:nvPr/>
        </p:nvSpPr>
        <p:spPr bwMode="auto">
          <a:xfrm>
            <a:off x="4422775" y="26797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7688" name="Rectangle 124"/>
          <p:cNvSpPr>
            <a:spLocks noChangeArrowheads="1"/>
          </p:cNvSpPr>
          <p:nvPr/>
        </p:nvSpPr>
        <p:spPr bwMode="auto">
          <a:xfrm>
            <a:off x="4538663" y="2071688"/>
            <a:ext cx="1273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Instruction</a:t>
            </a:r>
          </a:p>
          <a:p>
            <a:pPr algn="ctr"/>
            <a:r>
              <a:rPr lang="en-US" sz="1800" b="1">
                <a:solidFill>
                  <a:schemeClr val="tx1"/>
                </a:solidFill>
                <a:latin typeface="Times" charset="0"/>
              </a:rPr>
              <a:t>Fetch Unit</a:t>
            </a:r>
          </a:p>
        </p:txBody>
      </p:sp>
      <p:sp>
        <p:nvSpPr>
          <p:cNvPr id="67689" name="Rectangle 125"/>
          <p:cNvSpPr>
            <a:spLocks noChangeArrowheads="1"/>
          </p:cNvSpPr>
          <p:nvPr/>
        </p:nvSpPr>
        <p:spPr bwMode="auto">
          <a:xfrm>
            <a:off x="3494088" y="25241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7690"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91"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92" name="Rectangle 128"/>
          <p:cNvSpPr>
            <a:spLocks noChangeArrowheads="1"/>
          </p:cNvSpPr>
          <p:nvPr/>
        </p:nvSpPr>
        <p:spPr bwMode="auto">
          <a:xfrm>
            <a:off x="5618163" y="349885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p>
        </p:txBody>
      </p:sp>
      <p:sp>
        <p:nvSpPr>
          <p:cNvPr id="67693"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9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67695" name="Rectangle 131"/>
          <p:cNvSpPr>
            <a:spLocks noChangeArrowheads="1"/>
          </p:cNvSpPr>
          <p:nvPr/>
        </p:nvSpPr>
        <p:spPr bwMode="auto">
          <a:xfrm>
            <a:off x="7726363" y="40322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7696" name="Rectangle 132"/>
          <p:cNvSpPr>
            <a:spLocks noChangeArrowheads="1"/>
          </p:cNvSpPr>
          <p:nvPr/>
        </p:nvSpPr>
        <p:spPr bwMode="auto">
          <a:xfrm>
            <a:off x="7726363" y="48117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7697" name="Rectangle 133"/>
          <p:cNvSpPr>
            <a:spLocks noChangeArrowheads="1"/>
          </p:cNvSpPr>
          <p:nvPr/>
        </p:nvSpPr>
        <p:spPr bwMode="auto">
          <a:xfrm>
            <a:off x="4144963" y="42608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7698" name="Rectangle 134"/>
          <p:cNvSpPr>
            <a:spLocks noChangeArrowheads="1"/>
          </p:cNvSpPr>
          <p:nvPr/>
        </p:nvSpPr>
        <p:spPr bwMode="auto">
          <a:xfrm>
            <a:off x="4144963" y="5040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7699" name="Rectangle 135"/>
          <p:cNvSpPr>
            <a:spLocks noChangeArrowheads="1"/>
          </p:cNvSpPr>
          <p:nvPr/>
        </p:nvSpPr>
        <p:spPr bwMode="auto">
          <a:xfrm>
            <a:off x="22748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7700" name="Rectangle 136"/>
          <p:cNvSpPr>
            <a:spLocks noChangeArrowheads="1"/>
          </p:cNvSpPr>
          <p:nvPr/>
        </p:nvSpPr>
        <p:spPr bwMode="auto">
          <a:xfrm>
            <a:off x="15890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770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&lt;21:25&gt;</a:t>
            </a:r>
          </a:p>
        </p:txBody>
      </p:sp>
      <p:sp>
        <p:nvSpPr>
          <p:cNvPr id="6770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&lt;16:20&gt;</a:t>
            </a:r>
          </a:p>
        </p:txBody>
      </p:sp>
      <p:sp>
        <p:nvSpPr>
          <p:cNvPr id="6770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&lt;11:15&gt;</a:t>
            </a:r>
          </a:p>
        </p:txBody>
      </p:sp>
      <p:sp>
        <p:nvSpPr>
          <p:cNvPr id="6770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&lt;0:15&gt;</a:t>
            </a:r>
          </a:p>
        </p:txBody>
      </p:sp>
      <p:sp>
        <p:nvSpPr>
          <p:cNvPr id="6770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9"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7710" name="Rectangle 146"/>
          <p:cNvSpPr>
            <a:spLocks noChangeArrowheads="1"/>
          </p:cNvSpPr>
          <p:nvPr/>
        </p:nvSpPr>
        <p:spPr bwMode="auto">
          <a:xfrm>
            <a:off x="6913563" y="296545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7711" name="Rectangle 147"/>
          <p:cNvSpPr>
            <a:spLocks noChangeArrowheads="1"/>
          </p:cNvSpPr>
          <p:nvPr/>
        </p:nvSpPr>
        <p:spPr bwMode="auto">
          <a:xfrm>
            <a:off x="6456363" y="296545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7712" name="Rectangle 148"/>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67713" name="Rectangle 149"/>
          <p:cNvSpPr>
            <a:spLocks noGrp="1" noChangeArrowheads="1"/>
          </p:cNvSpPr>
          <p:nvPr>
            <p:ph type="body" idx="1"/>
          </p:nvPr>
        </p:nvSpPr>
        <p:spPr>
          <a:xfrm>
            <a:off x="304800" y="1295400"/>
            <a:ext cx="8610600" cy="415925"/>
          </a:xfrm>
          <a:noFill/>
        </p:spPr>
        <p:txBody>
          <a:bodyPr/>
          <a:lstStyle/>
          <a:p>
            <a:r>
              <a:rPr lang="en-US"/>
              <a:t>New PC = { PC[31..28], target address, 00 }</a:t>
            </a:r>
          </a:p>
        </p:txBody>
      </p:sp>
      <p:sp>
        <p:nvSpPr>
          <p:cNvPr id="67714" name="Rectangle 150"/>
          <p:cNvSpPr>
            <a:spLocks noChangeArrowheads="1"/>
          </p:cNvSpPr>
          <p:nvPr/>
        </p:nvSpPr>
        <p:spPr bwMode="auto">
          <a:xfrm>
            <a:off x="2667000" y="2133600"/>
            <a:ext cx="11684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 </a:t>
            </a:r>
          </a:p>
        </p:txBody>
      </p:sp>
      <p:sp>
        <p:nvSpPr>
          <p:cNvPr id="67715"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716" name="Rectangle 152"/>
          <p:cNvSpPr>
            <a:spLocks noGrp="1" noChangeArrowheads="1"/>
          </p:cNvSpPr>
          <p:nvPr>
            <p:ph type="title"/>
          </p:nvPr>
        </p:nvSpPr>
        <p:spPr>
          <a:xfrm>
            <a:off x="762000" y="152400"/>
            <a:ext cx="7804150" cy="474663"/>
          </a:xfrm>
        </p:spPr>
        <p:txBody>
          <a:bodyPr/>
          <a:lstStyle/>
          <a:p>
            <a:r>
              <a:rPr lang="en-US"/>
              <a:t>The Single Cycle Datapath during Jump</a:t>
            </a:r>
          </a:p>
        </p:txBody>
      </p:sp>
      <p:grpSp>
        <p:nvGrpSpPr>
          <p:cNvPr id="67717" name="Group 153"/>
          <p:cNvGrpSpPr>
            <a:grpSpLocks/>
          </p:cNvGrpSpPr>
          <p:nvPr/>
        </p:nvGrpSpPr>
        <p:grpSpPr bwMode="auto">
          <a:xfrm>
            <a:off x="381000" y="685800"/>
            <a:ext cx="7578725" cy="590550"/>
            <a:chOff x="240" y="510"/>
            <a:chExt cx="4774" cy="372"/>
          </a:xfrm>
        </p:grpSpPr>
        <p:grpSp>
          <p:nvGrpSpPr>
            <p:cNvPr id="67723" name="Group 154"/>
            <p:cNvGrpSpPr>
              <a:grpSpLocks/>
            </p:cNvGrpSpPr>
            <p:nvPr/>
          </p:nvGrpSpPr>
          <p:grpSpPr bwMode="auto">
            <a:xfrm>
              <a:off x="737" y="672"/>
              <a:ext cx="3832" cy="210"/>
              <a:chOff x="868" y="3836"/>
              <a:chExt cx="3832" cy="210"/>
            </a:xfrm>
          </p:grpSpPr>
          <p:sp>
            <p:nvSpPr>
              <p:cNvPr id="67730"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67731" name="Group 156"/>
              <p:cNvGrpSpPr>
                <a:grpSpLocks/>
              </p:cNvGrpSpPr>
              <p:nvPr/>
            </p:nvGrpSpPr>
            <p:grpSpPr bwMode="auto">
              <a:xfrm>
                <a:off x="868" y="3836"/>
                <a:ext cx="664" cy="210"/>
                <a:chOff x="868" y="3836"/>
                <a:chExt cx="664" cy="210"/>
              </a:xfrm>
            </p:grpSpPr>
            <p:sp>
              <p:nvSpPr>
                <p:cNvPr id="67734"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735" name="Rectangle 158"/>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67732"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733" name="Rectangle 160"/>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67724" name="Rectangle 161"/>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7725" name="Rectangle 162"/>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67726" name="Rectangle 163"/>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7727" name="Rectangle 164"/>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67728"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67729" name="Rectangle 166"/>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sp>
        <p:nvSpPr>
          <p:cNvPr id="67718" name="Rectangle 167"/>
          <p:cNvSpPr>
            <a:spLocks noChangeArrowheads="1"/>
          </p:cNvSpPr>
          <p:nvPr/>
        </p:nvSpPr>
        <p:spPr bwMode="auto">
          <a:xfrm>
            <a:off x="2882900" y="1752600"/>
            <a:ext cx="9271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Jump= </a:t>
            </a:r>
          </a:p>
        </p:txBody>
      </p:sp>
      <p:sp>
        <p:nvSpPr>
          <p:cNvPr id="67719"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720"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&lt;0:25&gt;</a:t>
            </a:r>
          </a:p>
        </p:txBody>
      </p:sp>
      <p:sp>
        <p:nvSpPr>
          <p:cNvPr id="67721"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22" name="Rectangle 171"/>
          <p:cNvSpPr>
            <a:spLocks noChangeArrowheads="1"/>
          </p:cNvSpPr>
          <p:nvPr/>
        </p:nvSpPr>
        <p:spPr bwMode="auto">
          <a:xfrm>
            <a:off x="8113713" y="2965450"/>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TA26</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28600"/>
            <a:ext cx="7804150" cy="474663"/>
          </a:xfrm>
          <a:noFill/>
        </p:spPr>
        <p:txBody>
          <a:bodyPr/>
          <a:lstStyle/>
          <a:p>
            <a:r>
              <a:rPr lang="en-US"/>
              <a:t>The Single Cycle Datapath during Jump</a:t>
            </a:r>
          </a:p>
        </p:txBody>
      </p:sp>
      <p:grpSp>
        <p:nvGrpSpPr>
          <p:cNvPr id="69635" name="Group 3"/>
          <p:cNvGrpSpPr>
            <a:grpSpLocks/>
          </p:cNvGrpSpPr>
          <p:nvPr/>
        </p:nvGrpSpPr>
        <p:grpSpPr bwMode="auto">
          <a:xfrm>
            <a:off x="5029200" y="3654425"/>
            <a:ext cx="457200" cy="1136650"/>
            <a:chOff x="3168" y="2302"/>
            <a:chExt cx="288" cy="716"/>
          </a:xfrm>
        </p:grpSpPr>
        <p:sp>
          <p:nvSpPr>
            <p:cNvPr id="69799"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0"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1"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2"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3"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4"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5"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6"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9636"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637"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38" name="Rectangle 14"/>
          <p:cNvSpPr>
            <a:spLocks noChangeArrowheads="1"/>
          </p:cNvSpPr>
          <p:nvPr/>
        </p:nvSpPr>
        <p:spPr bwMode="auto">
          <a:xfrm>
            <a:off x="5541963" y="42021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39"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9640"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b="1">
                <a:solidFill>
                  <a:schemeClr val="accent2"/>
                </a:solidFill>
                <a:latin typeface="Times" charset="0"/>
              </a:rPr>
              <a:t>ALUctr =x</a:t>
            </a:r>
          </a:p>
        </p:txBody>
      </p:sp>
      <p:sp>
        <p:nvSpPr>
          <p:cNvPr id="69641" name="Rectangle 17"/>
          <p:cNvSpPr>
            <a:spLocks noChangeArrowheads="1"/>
          </p:cNvSpPr>
          <p:nvPr/>
        </p:nvSpPr>
        <p:spPr bwMode="auto">
          <a:xfrm>
            <a:off x="1055688" y="43529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9642" name="Rectangle 18"/>
          <p:cNvSpPr>
            <a:spLocks noChangeArrowheads="1"/>
          </p:cNvSpPr>
          <p:nvPr/>
        </p:nvSpPr>
        <p:spPr bwMode="auto">
          <a:xfrm>
            <a:off x="665163" y="377507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69643"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644"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45"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46" name="Oval 22"/>
          <p:cNvSpPr>
            <a:spLocks noChangeArrowheads="1"/>
          </p:cNvSpPr>
          <p:nvPr/>
        </p:nvSpPr>
        <p:spPr bwMode="auto">
          <a:xfrm>
            <a:off x="1603375" y="4595813"/>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9647" name="Rectangle 23"/>
          <p:cNvSpPr>
            <a:spLocks noChangeArrowheads="1"/>
          </p:cNvSpPr>
          <p:nvPr/>
        </p:nvSpPr>
        <p:spPr bwMode="auto">
          <a:xfrm>
            <a:off x="815975" y="3057525"/>
            <a:ext cx="12509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RegWr = 0</a:t>
            </a:r>
          </a:p>
        </p:txBody>
      </p:sp>
      <p:sp>
        <p:nvSpPr>
          <p:cNvPr id="69648"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649"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50" name="Rectangle 26"/>
          <p:cNvSpPr>
            <a:spLocks noChangeArrowheads="1"/>
          </p:cNvSpPr>
          <p:nvPr/>
        </p:nvSpPr>
        <p:spPr bwMode="auto">
          <a:xfrm>
            <a:off x="969963" y="413067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51"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652"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53" name="Rectangle 29"/>
          <p:cNvSpPr>
            <a:spLocks noChangeArrowheads="1"/>
          </p:cNvSpPr>
          <p:nvPr/>
        </p:nvSpPr>
        <p:spPr bwMode="auto">
          <a:xfrm>
            <a:off x="3865563" y="38465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54"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busA</a:t>
            </a:r>
          </a:p>
        </p:txBody>
      </p:sp>
      <p:sp>
        <p:nvSpPr>
          <p:cNvPr id="69655"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656"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657"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58" name="Rectangle 34"/>
          <p:cNvSpPr>
            <a:spLocks noChangeArrowheads="1"/>
          </p:cNvSpPr>
          <p:nvPr/>
        </p:nvSpPr>
        <p:spPr bwMode="auto">
          <a:xfrm>
            <a:off x="3255963" y="447516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59"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busB</a:t>
            </a:r>
          </a:p>
        </p:txBody>
      </p:sp>
      <p:sp>
        <p:nvSpPr>
          <p:cNvPr id="69660" name="Line 36"/>
          <p:cNvSpPr>
            <a:spLocks noChangeShapeType="1"/>
          </p:cNvSpPr>
          <p:nvPr/>
        </p:nvSpPr>
        <p:spPr bwMode="auto">
          <a:xfrm flipH="1">
            <a:off x="1130300" y="4637088"/>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61"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9662"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63" name="Rectangle 39"/>
          <p:cNvSpPr>
            <a:spLocks noChangeArrowheads="1"/>
          </p:cNvSpPr>
          <p:nvPr/>
        </p:nvSpPr>
        <p:spPr bwMode="auto">
          <a:xfrm>
            <a:off x="27987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9664"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65"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66" name="Rectangle 42"/>
          <p:cNvSpPr>
            <a:spLocks noChangeArrowheads="1"/>
          </p:cNvSpPr>
          <p:nvPr/>
        </p:nvSpPr>
        <p:spPr bwMode="auto">
          <a:xfrm>
            <a:off x="1960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9667"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9668"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69" name="Rectangle 45"/>
          <p:cNvSpPr>
            <a:spLocks noChangeArrowheads="1"/>
          </p:cNvSpPr>
          <p:nvPr/>
        </p:nvSpPr>
        <p:spPr bwMode="auto">
          <a:xfrm>
            <a:off x="2341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9670" name="Rectangle 46"/>
          <p:cNvSpPr>
            <a:spLocks noChangeArrowheads="1"/>
          </p:cNvSpPr>
          <p:nvPr/>
        </p:nvSpPr>
        <p:spPr bwMode="auto">
          <a:xfrm>
            <a:off x="1960563" y="3633788"/>
            <a:ext cx="4984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Rw</a:t>
            </a:r>
          </a:p>
        </p:txBody>
      </p:sp>
      <p:sp>
        <p:nvSpPr>
          <p:cNvPr id="69671"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Ra</a:t>
            </a:r>
          </a:p>
        </p:txBody>
      </p:sp>
      <p:sp>
        <p:nvSpPr>
          <p:cNvPr id="69672" name="Rectangle 48"/>
          <p:cNvSpPr>
            <a:spLocks noChangeArrowheads="1"/>
          </p:cNvSpPr>
          <p:nvPr/>
        </p:nvSpPr>
        <p:spPr bwMode="auto">
          <a:xfrm>
            <a:off x="2798763" y="3633788"/>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Rb</a:t>
            </a:r>
          </a:p>
        </p:txBody>
      </p:sp>
      <p:sp>
        <p:nvSpPr>
          <p:cNvPr id="69673" name="Rectangle 49"/>
          <p:cNvSpPr>
            <a:spLocks noChangeArrowheads="1"/>
          </p:cNvSpPr>
          <p:nvPr/>
        </p:nvSpPr>
        <p:spPr bwMode="auto">
          <a:xfrm>
            <a:off x="1960563" y="3917950"/>
            <a:ext cx="1082675" cy="6381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32 32-bit</a:t>
            </a:r>
          </a:p>
          <a:p>
            <a:r>
              <a:rPr lang="en-US" sz="1800" b="1">
                <a:solidFill>
                  <a:schemeClr val="tx1"/>
                </a:solidFill>
                <a:latin typeface="Times" charset="0"/>
              </a:rPr>
              <a:t>Registers</a:t>
            </a:r>
          </a:p>
        </p:txBody>
      </p:sp>
      <p:sp>
        <p:nvSpPr>
          <p:cNvPr id="69674"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75"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76" name="Rectangle 52"/>
          <p:cNvSpPr>
            <a:spLocks noChangeArrowheads="1"/>
          </p:cNvSpPr>
          <p:nvPr/>
        </p:nvSpPr>
        <p:spPr bwMode="auto">
          <a:xfrm>
            <a:off x="2570163" y="2994025"/>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9677"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grpSp>
        <p:nvGrpSpPr>
          <p:cNvPr id="69678" name="Group 54"/>
          <p:cNvGrpSpPr>
            <a:grpSpLocks/>
          </p:cNvGrpSpPr>
          <p:nvPr/>
        </p:nvGrpSpPr>
        <p:grpSpPr bwMode="auto">
          <a:xfrm>
            <a:off x="4191000" y="4203700"/>
            <a:ext cx="304800" cy="1227138"/>
            <a:chOff x="2640" y="2648"/>
            <a:chExt cx="192" cy="773"/>
          </a:xfrm>
        </p:grpSpPr>
        <p:sp>
          <p:nvSpPr>
            <p:cNvPr id="69795"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6"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7"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8"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69679" name="Group 59"/>
          <p:cNvGrpSpPr>
            <a:grpSpLocks/>
          </p:cNvGrpSpPr>
          <p:nvPr/>
        </p:nvGrpSpPr>
        <p:grpSpPr bwMode="auto">
          <a:xfrm>
            <a:off x="1473200" y="2754313"/>
            <a:ext cx="1168400" cy="284162"/>
            <a:chOff x="928" y="1735"/>
            <a:chExt cx="736" cy="179"/>
          </a:xfrm>
        </p:grpSpPr>
        <p:sp>
          <p:nvSpPr>
            <p:cNvPr id="69791"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2"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3"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4"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9680"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69681"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82"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83" name="Rectangle 67"/>
          <p:cNvSpPr>
            <a:spLocks noChangeArrowheads="1"/>
          </p:cNvSpPr>
          <p:nvPr/>
        </p:nvSpPr>
        <p:spPr bwMode="auto">
          <a:xfrm>
            <a:off x="1731963" y="2354263"/>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9684"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685" name="Rectangle 69"/>
          <p:cNvSpPr>
            <a:spLocks noChangeArrowheads="1"/>
          </p:cNvSpPr>
          <p:nvPr/>
        </p:nvSpPr>
        <p:spPr bwMode="auto">
          <a:xfrm>
            <a:off x="207963" y="2562225"/>
            <a:ext cx="12509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RegDst = x</a:t>
            </a:r>
          </a:p>
        </p:txBody>
      </p:sp>
      <p:sp>
        <p:nvSpPr>
          <p:cNvPr id="69686"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687" name="Rectangle 71"/>
          <p:cNvSpPr>
            <a:spLocks noChangeArrowheads="1"/>
          </p:cNvSpPr>
          <p:nvPr/>
        </p:nvSpPr>
        <p:spPr bwMode="auto">
          <a:xfrm rot="5400000">
            <a:off x="2737644" y="5253832"/>
            <a:ext cx="1082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p>
        </p:txBody>
      </p:sp>
      <p:sp>
        <p:nvSpPr>
          <p:cNvPr id="69688" name="Rectangle 72"/>
          <p:cNvSpPr>
            <a:spLocks noChangeArrowheads="1"/>
          </p:cNvSpPr>
          <p:nvPr/>
        </p:nvSpPr>
        <p:spPr bwMode="auto">
          <a:xfrm rot="5400000">
            <a:off x="3980656" y="4618832"/>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9689" name="Rectangle 73"/>
          <p:cNvSpPr>
            <a:spLocks noChangeArrowheads="1"/>
          </p:cNvSpPr>
          <p:nvPr/>
        </p:nvSpPr>
        <p:spPr bwMode="auto">
          <a:xfrm>
            <a:off x="1770063" y="2744788"/>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9690"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691" name="Rectangle 75"/>
          <p:cNvSpPr>
            <a:spLocks noChangeArrowheads="1"/>
          </p:cNvSpPr>
          <p:nvPr/>
        </p:nvSpPr>
        <p:spPr bwMode="auto">
          <a:xfrm>
            <a:off x="3503613" y="53022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92"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93"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694"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95" name="Rectangle 79"/>
          <p:cNvSpPr>
            <a:spLocks noChangeArrowheads="1"/>
          </p:cNvSpPr>
          <p:nvPr/>
        </p:nvSpPr>
        <p:spPr bwMode="auto">
          <a:xfrm>
            <a:off x="2265363" y="54086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16</a:t>
            </a:r>
          </a:p>
        </p:txBody>
      </p:sp>
      <p:sp>
        <p:nvSpPr>
          <p:cNvPr id="69696" name="Rectangle 80"/>
          <p:cNvSpPr>
            <a:spLocks noChangeArrowheads="1"/>
          </p:cNvSpPr>
          <p:nvPr/>
        </p:nvSpPr>
        <p:spPr bwMode="auto">
          <a:xfrm>
            <a:off x="1427163" y="5267325"/>
            <a:ext cx="828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9697"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698" name="Rectangle 82"/>
          <p:cNvSpPr>
            <a:spLocks noChangeArrowheads="1"/>
          </p:cNvSpPr>
          <p:nvPr/>
        </p:nvSpPr>
        <p:spPr bwMode="auto">
          <a:xfrm>
            <a:off x="3789363" y="5775325"/>
            <a:ext cx="1352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ALUSrc = x</a:t>
            </a:r>
          </a:p>
        </p:txBody>
      </p:sp>
      <p:sp>
        <p:nvSpPr>
          <p:cNvPr id="69699"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700"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01"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702" name="Rectangle 86"/>
          <p:cNvSpPr>
            <a:spLocks noChangeArrowheads="1"/>
          </p:cNvSpPr>
          <p:nvPr/>
        </p:nvSpPr>
        <p:spPr bwMode="auto">
          <a:xfrm>
            <a:off x="2438400" y="6292850"/>
            <a:ext cx="11874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ExtOp = x</a:t>
            </a:r>
          </a:p>
        </p:txBody>
      </p:sp>
      <p:grpSp>
        <p:nvGrpSpPr>
          <p:cNvPr id="69703" name="Group 87"/>
          <p:cNvGrpSpPr>
            <a:grpSpLocks/>
          </p:cNvGrpSpPr>
          <p:nvPr/>
        </p:nvGrpSpPr>
        <p:grpSpPr bwMode="auto">
          <a:xfrm>
            <a:off x="7772400" y="3938588"/>
            <a:ext cx="304800" cy="1255712"/>
            <a:chOff x="4896" y="2481"/>
            <a:chExt cx="192" cy="791"/>
          </a:xfrm>
        </p:grpSpPr>
        <p:sp>
          <p:nvSpPr>
            <p:cNvPr id="69787"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88"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89"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0"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9704" name="Rectangle 92"/>
          <p:cNvSpPr>
            <a:spLocks noChangeArrowheads="1"/>
          </p:cNvSpPr>
          <p:nvPr/>
        </p:nvSpPr>
        <p:spPr bwMode="auto">
          <a:xfrm rot="5400000">
            <a:off x="7543006" y="4474369"/>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9705"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706"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MemtoReg = x</a:t>
            </a:r>
          </a:p>
        </p:txBody>
      </p:sp>
      <p:sp>
        <p:nvSpPr>
          <p:cNvPr id="69707"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08"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709" name="Line 97"/>
          <p:cNvSpPr>
            <a:spLocks noChangeShapeType="1"/>
          </p:cNvSpPr>
          <p:nvPr/>
        </p:nvSpPr>
        <p:spPr bwMode="auto">
          <a:xfrm flipH="1">
            <a:off x="5397500" y="58451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10" name="Rectangle 98"/>
          <p:cNvSpPr>
            <a:spLocks noChangeArrowheads="1"/>
          </p:cNvSpPr>
          <p:nvPr/>
        </p:nvSpPr>
        <p:spPr bwMode="auto">
          <a:xfrm>
            <a:off x="5322888" y="55594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9711"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Data In</a:t>
            </a:r>
          </a:p>
        </p:txBody>
      </p:sp>
      <p:sp>
        <p:nvSpPr>
          <p:cNvPr id="69712"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13"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14" name="Oval 102"/>
          <p:cNvSpPr>
            <a:spLocks noChangeArrowheads="1"/>
          </p:cNvSpPr>
          <p:nvPr/>
        </p:nvSpPr>
        <p:spPr bwMode="auto">
          <a:xfrm>
            <a:off x="5870575" y="58039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9715" name="Rectangle 103"/>
          <p:cNvSpPr>
            <a:spLocks noChangeArrowheads="1"/>
          </p:cNvSpPr>
          <p:nvPr/>
        </p:nvSpPr>
        <p:spPr bwMode="auto">
          <a:xfrm>
            <a:off x="5997575" y="4838700"/>
            <a:ext cx="7270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WrEn</a:t>
            </a:r>
          </a:p>
        </p:txBody>
      </p:sp>
      <p:sp>
        <p:nvSpPr>
          <p:cNvPr id="69716"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717"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718" name="Rectangle 106"/>
          <p:cNvSpPr>
            <a:spLocks noChangeArrowheads="1"/>
          </p:cNvSpPr>
          <p:nvPr/>
        </p:nvSpPr>
        <p:spPr bwMode="auto">
          <a:xfrm>
            <a:off x="5313363" y="51244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719"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720"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21"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Adr</a:t>
            </a:r>
          </a:p>
        </p:txBody>
      </p:sp>
      <p:sp>
        <p:nvSpPr>
          <p:cNvPr id="69722" name="Rectangle 110"/>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Data</a:t>
            </a:r>
          </a:p>
          <a:p>
            <a:pPr algn="ctr"/>
            <a:r>
              <a:rPr lang="en-US" sz="1800" b="1">
                <a:solidFill>
                  <a:schemeClr val="tx1"/>
                </a:solidFill>
                <a:latin typeface="Times" charset="0"/>
              </a:rPr>
              <a:t>Memory</a:t>
            </a:r>
          </a:p>
        </p:txBody>
      </p:sp>
      <p:sp>
        <p:nvSpPr>
          <p:cNvPr id="69723"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24"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25"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26"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727" name="Rectangle 115"/>
          <p:cNvSpPr>
            <a:spLocks noChangeArrowheads="1"/>
          </p:cNvSpPr>
          <p:nvPr/>
        </p:nvSpPr>
        <p:spPr bwMode="auto">
          <a:xfrm>
            <a:off x="7142163" y="4643438"/>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728" name="Rectangle 116"/>
          <p:cNvSpPr>
            <a:spLocks noChangeArrowheads="1"/>
          </p:cNvSpPr>
          <p:nvPr/>
        </p:nvSpPr>
        <p:spPr bwMode="auto">
          <a:xfrm>
            <a:off x="6303963" y="3506788"/>
            <a:ext cx="13779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MemWr = 0</a:t>
            </a:r>
          </a:p>
        </p:txBody>
      </p:sp>
      <p:sp>
        <p:nvSpPr>
          <p:cNvPr id="69729"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0"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1" name="Rectangle 119"/>
          <p:cNvSpPr>
            <a:spLocks noChangeArrowheads="1"/>
          </p:cNvSpPr>
          <p:nvPr/>
        </p:nvSpPr>
        <p:spPr bwMode="auto">
          <a:xfrm rot="5400000">
            <a:off x="5015706" y="4077494"/>
            <a:ext cx="663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ALU</a:t>
            </a:r>
          </a:p>
        </p:txBody>
      </p:sp>
      <p:sp>
        <p:nvSpPr>
          <p:cNvPr id="69732" name="Rectangle 120"/>
          <p:cNvSpPr>
            <a:spLocks noChangeArrowheads="1"/>
          </p:cNvSpPr>
          <p:nvPr/>
        </p:nvSpPr>
        <p:spPr bwMode="auto">
          <a:xfrm>
            <a:off x="4575175" y="1993900"/>
            <a:ext cx="1203325" cy="873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733" name="Line 121"/>
          <p:cNvSpPr>
            <a:spLocks noChangeShapeType="1"/>
          </p:cNvSpPr>
          <p:nvPr/>
        </p:nvSpPr>
        <p:spPr bwMode="auto">
          <a:xfrm flipH="1">
            <a:off x="3949700" y="27209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4"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5"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6" name="Oval 124"/>
          <p:cNvSpPr>
            <a:spLocks noChangeArrowheads="1"/>
          </p:cNvSpPr>
          <p:nvPr/>
        </p:nvSpPr>
        <p:spPr bwMode="auto">
          <a:xfrm>
            <a:off x="4422775" y="26797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9737" name="Rectangle 125"/>
          <p:cNvSpPr>
            <a:spLocks noChangeArrowheads="1"/>
          </p:cNvSpPr>
          <p:nvPr/>
        </p:nvSpPr>
        <p:spPr bwMode="auto">
          <a:xfrm>
            <a:off x="4538663" y="2071688"/>
            <a:ext cx="1273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Instruction</a:t>
            </a:r>
          </a:p>
          <a:p>
            <a:pPr algn="ctr"/>
            <a:r>
              <a:rPr lang="en-US" sz="1800" b="1">
                <a:solidFill>
                  <a:schemeClr val="tx1"/>
                </a:solidFill>
                <a:latin typeface="Times" charset="0"/>
              </a:rPr>
              <a:t>Fetch Unit</a:t>
            </a:r>
          </a:p>
        </p:txBody>
      </p:sp>
      <p:sp>
        <p:nvSpPr>
          <p:cNvPr id="69738" name="Rectangle 126"/>
          <p:cNvSpPr>
            <a:spLocks noChangeArrowheads="1"/>
          </p:cNvSpPr>
          <p:nvPr/>
        </p:nvSpPr>
        <p:spPr bwMode="auto">
          <a:xfrm>
            <a:off x="3494088" y="25241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9739"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740"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9741" name="Rectangle 129"/>
          <p:cNvSpPr>
            <a:spLocks noChangeArrowheads="1"/>
          </p:cNvSpPr>
          <p:nvPr/>
        </p:nvSpPr>
        <p:spPr bwMode="auto">
          <a:xfrm>
            <a:off x="5618163" y="349885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p>
        </p:txBody>
      </p:sp>
      <p:sp>
        <p:nvSpPr>
          <p:cNvPr id="69742"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69743" name="Rectangle 131"/>
          <p:cNvSpPr>
            <a:spLocks noChangeArrowheads="1"/>
          </p:cNvSpPr>
          <p:nvPr/>
        </p:nvSpPr>
        <p:spPr bwMode="auto">
          <a:xfrm>
            <a:off x="7726363" y="40322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9744" name="Rectangle 132"/>
          <p:cNvSpPr>
            <a:spLocks noChangeArrowheads="1"/>
          </p:cNvSpPr>
          <p:nvPr/>
        </p:nvSpPr>
        <p:spPr bwMode="auto">
          <a:xfrm>
            <a:off x="7726363" y="48117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9745" name="Rectangle 133"/>
          <p:cNvSpPr>
            <a:spLocks noChangeArrowheads="1"/>
          </p:cNvSpPr>
          <p:nvPr/>
        </p:nvSpPr>
        <p:spPr bwMode="auto">
          <a:xfrm>
            <a:off x="4144963" y="42608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9746" name="Rectangle 134"/>
          <p:cNvSpPr>
            <a:spLocks noChangeArrowheads="1"/>
          </p:cNvSpPr>
          <p:nvPr/>
        </p:nvSpPr>
        <p:spPr bwMode="auto">
          <a:xfrm>
            <a:off x="4144963" y="5040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9747" name="Rectangle 135"/>
          <p:cNvSpPr>
            <a:spLocks noChangeArrowheads="1"/>
          </p:cNvSpPr>
          <p:nvPr/>
        </p:nvSpPr>
        <p:spPr bwMode="auto">
          <a:xfrm>
            <a:off x="22748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9748" name="Rectangle 136"/>
          <p:cNvSpPr>
            <a:spLocks noChangeArrowheads="1"/>
          </p:cNvSpPr>
          <p:nvPr/>
        </p:nvSpPr>
        <p:spPr bwMode="auto">
          <a:xfrm>
            <a:off x="15890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9749"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0"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&lt;21:25&gt;</a:t>
            </a:r>
          </a:p>
        </p:txBody>
      </p:sp>
      <p:sp>
        <p:nvSpPr>
          <p:cNvPr id="69751"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&lt;16:20&gt;</a:t>
            </a:r>
          </a:p>
        </p:txBody>
      </p:sp>
      <p:sp>
        <p:nvSpPr>
          <p:cNvPr id="69752"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&lt;11:15&gt;</a:t>
            </a:r>
          </a:p>
        </p:txBody>
      </p:sp>
      <p:sp>
        <p:nvSpPr>
          <p:cNvPr id="69753"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&lt;0:15&gt;</a:t>
            </a:r>
          </a:p>
        </p:txBody>
      </p:sp>
      <p:sp>
        <p:nvSpPr>
          <p:cNvPr id="69754"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5"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6"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7" name="Rectangle 145"/>
          <p:cNvSpPr>
            <a:spLocks noChangeArrowheads="1"/>
          </p:cNvSpPr>
          <p:nvPr/>
        </p:nvSpPr>
        <p:spPr bwMode="auto">
          <a:xfrm>
            <a:off x="6913563" y="296545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9758" name="Rectangle 146"/>
          <p:cNvSpPr>
            <a:spLocks noChangeArrowheads="1"/>
          </p:cNvSpPr>
          <p:nvPr/>
        </p:nvSpPr>
        <p:spPr bwMode="auto">
          <a:xfrm>
            <a:off x="6456363" y="296545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9759" name="Rectangle 147"/>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69760" name="Rectangle 148"/>
          <p:cNvSpPr>
            <a:spLocks noGrp="1" noChangeArrowheads="1"/>
          </p:cNvSpPr>
          <p:nvPr>
            <p:ph type="body" idx="1"/>
          </p:nvPr>
        </p:nvSpPr>
        <p:spPr>
          <a:xfrm>
            <a:off x="304800" y="1295400"/>
            <a:ext cx="8610600" cy="415925"/>
          </a:xfrm>
          <a:noFill/>
        </p:spPr>
        <p:txBody>
          <a:bodyPr/>
          <a:lstStyle/>
          <a:p>
            <a:r>
              <a:rPr lang="en-US"/>
              <a:t>New PC = { PC[31..28], target address, 00 }</a:t>
            </a:r>
          </a:p>
        </p:txBody>
      </p:sp>
      <p:sp>
        <p:nvSpPr>
          <p:cNvPr id="69761"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69762"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69763"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69764" name="Rectangle 152"/>
          <p:cNvSpPr>
            <a:spLocks noChangeArrowheads="1"/>
          </p:cNvSpPr>
          <p:nvPr/>
        </p:nvSpPr>
        <p:spPr bwMode="auto">
          <a:xfrm>
            <a:off x="2667000" y="2133600"/>
            <a:ext cx="12827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 </a:t>
            </a:r>
          </a:p>
        </p:txBody>
      </p:sp>
      <p:sp>
        <p:nvSpPr>
          <p:cNvPr id="69765"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766" name="Rectangle 154"/>
          <p:cNvSpPr>
            <a:spLocks noChangeArrowheads="1"/>
          </p:cNvSpPr>
          <p:nvPr/>
        </p:nvSpPr>
        <p:spPr bwMode="auto">
          <a:xfrm>
            <a:off x="2882900" y="1752600"/>
            <a:ext cx="10414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Jump=1 </a:t>
            </a:r>
          </a:p>
        </p:txBody>
      </p:sp>
      <p:sp>
        <p:nvSpPr>
          <p:cNvPr id="69767"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768"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69"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9770"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&lt;0:25&gt;</a:t>
            </a:r>
          </a:p>
        </p:txBody>
      </p:sp>
      <p:sp>
        <p:nvSpPr>
          <p:cNvPr id="69771"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72" name="Rectangle 160"/>
          <p:cNvSpPr>
            <a:spLocks noChangeArrowheads="1"/>
          </p:cNvSpPr>
          <p:nvPr/>
        </p:nvSpPr>
        <p:spPr bwMode="auto">
          <a:xfrm>
            <a:off x="8113713" y="2965450"/>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TA26</a:t>
            </a:r>
          </a:p>
        </p:txBody>
      </p:sp>
      <p:grpSp>
        <p:nvGrpSpPr>
          <p:cNvPr id="69773" name="Group 161"/>
          <p:cNvGrpSpPr>
            <a:grpSpLocks/>
          </p:cNvGrpSpPr>
          <p:nvPr/>
        </p:nvGrpSpPr>
        <p:grpSpPr bwMode="auto">
          <a:xfrm>
            <a:off x="381000" y="685800"/>
            <a:ext cx="7578725" cy="590550"/>
            <a:chOff x="240" y="510"/>
            <a:chExt cx="4774" cy="372"/>
          </a:xfrm>
        </p:grpSpPr>
        <p:grpSp>
          <p:nvGrpSpPr>
            <p:cNvPr id="69774" name="Group 162"/>
            <p:cNvGrpSpPr>
              <a:grpSpLocks/>
            </p:cNvGrpSpPr>
            <p:nvPr/>
          </p:nvGrpSpPr>
          <p:grpSpPr bwMode="auto">
            <a:xfrm>
              <a:off x="737" y="672"/>
              <a:ext cx="3832" cy="210"/>
              <a:chOff x="868" y="3836"/>
              <a:chExt cx="3832" cy="210"/>
            </a:xfrm>
          </p:grpSpPr>
          <p:sp>
            <p:nvSpPr>
              <p:cNvPr id="69781"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69782" name="Group 164"/>
              <p:cNvGrpSpPr>
                <a:grpSpLocks/>
              </p:cNvGrpSpPr>
              <p:nvPr/>
            </p:nvGrpSpPr>
            <p:grpSpPr bwMode="auto">
              <a:xfrm>
                <a:off x="868" y="3836"/>
                <a:ext cx="664" cy="210"/>
                <a:chOff x="868" y="3836"/>
                <a:chExt cx="664" cy="210"/>
              </a:xfrm>
            </p:grpSpPr>
            <p:sp>
              <p:nvSpPr>
                <p:cNvPr id="69785"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786" name="Rectangle 16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69783"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784" name="Rectangle 16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69775" name="Rectangle 16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9776" name="Rectangle 17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69777" name="Rectangle 17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9778"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69779" name="Rectangle 17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69780" name="Rectangle 17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12738" y="152400"/>
            <a:ext cx="8210550" cy="474663"/>
          </a:xfrm>
          <a:noFill/>
        </p:spPr>
        <p:txBody>
          <a:bodyPr/>
          <a:lstStyle/>
          <a:p>
            <a:r>
              <a:rPr lang="en-US"/>
              <a:t>Instruction Fetch Unit at the End of  Jump</a:t>
            </a:r>
          </a:p>
        </p:txBody>
      </p:sp>
      <p:grpSp>
        <p:nvGrpSpPr>
          <p:cNvPr id="71683" name="Group 3"/>
          <p:cNvGrpSpPr>
            <a:grpSpLocks/>
          </p:cNvGrpSpPr>
          <p:nvPr/>
        </p:nvGrpSpPr>
        <p:grpSpPr bwMode="auto">
          <a:xfrm>
            <a:off x="3114675" y="1762125"/>
            <a:ext cx="1101725" cy="1038225"/>
            <a:chOff x="2474" y="1011"/>
            <a:chExt cx="694" cy="671"/>
          </a:xfrm>
        </p:grpSpPr>
        <p:sp>
          <p:nvSpPr>
            <p:cNvPr id="71765"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1766" name="Rectangle 5"/>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71767" name="Rectangle 6"/>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grpSp>
      <p:sp>
        <p:nvSpPr>
          <p:cNvPr id="71684" name="Line 7"/>
          <p:cNvSpPr>
            <a:spLocks noChangeShapeType="1"/>
          </p:cNvSpPr>
          <p:nvPr/>
        </p:nvSpPr>
        <p:spPr bwMode="auto">
          <a:xfrm>
            <a:off x="1412875" y="5119688"/>
            <a:ext cx="398463" cy="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grpSp>
        <p:nvGrpSpPr>
          <p:cNvPr id="71685" name="Group 8"/>
          <p:cNvGrpSpPr>
            <a:grpSpLocks/>
          </p:cNvGrpSpPr>
          <p:nvPr/>
        </p:nvGrpSpPr>
        <p:grpSpPr bwMode="auto">
          <a:xfrm>
            <a:off x="1836738" y="4143375"/>
            <a:ext cx="466725" cy="1128713"/>
            <a:chOff x="1669" y="2549"/>
            <a:chExt cx="294" cy="729"/>
          </a:xfrm>
        </p:grpSpPr>
        <p:grpSp>
          <p:nvGrpSpPr>
            <p:cNvPr id="71755" name="Group 9"/>
            <p:cNvGrpSpPr>
              <a:grpSpLocks/>
            </p:cNvGrpSpPr>
            <p:nvPr/>
          </p:nvGrpSpPr>
          <p:grpSpPr bwMode="auto">
            <a:xfrm>
              <a:off x="1669" y="2549"/>
              <a:ext cx="242" cy="729"/>
              <a:chOff x="1669" y="2549"/>
              <a:chExt cx="242" cy="729"/>
            </a:xfrm>
          </p:grpSpPr>
          <p:sp>
            <p:nvSpPr>
              <p:cNvPr id="71757"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8"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9" name="Line 12"/>
              <p:cNvSpPr>
                <a:spLocks noChangeShapeType="1"/>
              </p:cNvSpPr>
              <p:nvPr/>
            </p:nvSpPr>
            <p:spPr bwMode="auto">
              <a:xfrm>
                <a:off x="1677" y="2731"/>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0"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1" name="Line 14"/>
              <p:cNvSpPr>
                <a:spLocks noChangeShapeType="1"/>
              </p:cNvSpPr>
              <p:nvPr/>
            </p:nvSpPr>
            <p:spPr bwMode="auto">
              <a:xfrm>
                <a:off x="1911" y="2731"/>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2"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3" name="Line 16"/>
              <p:cNvSpPr>
                <a:spLocks noChangeShapeType="1"/>
              </p:cNvSpPr>
              <p:nvPr/>
            </p:nvSpPr>
            <p:spPr bwMode="auto">
              <a:xfrm>
                <a:off x="1669" y="3096"/>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4"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1756" name="Rectangle 18"/>
            <p:cNvSpPr>
              <a:spLocks noChangeArrowheads="1"/>
            </p:cNvSpPr>
            <p:nvPr/>
          </p:nvSpPr>
          <p:spPr bwMode="auto">
            <a:xfrm rot="5400000">
              <a:off x="1589" y="2829"/>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grpSp>
        <p:nvGrpSpPr>
          <p:cNvPr id="71686" name="Group 19"/>
          <p:cNvGrpSpPr>
            <a:grpSpLocks/>
          </p:cNvGrpSpPr>
          <p:nvPr/>
        </p:nvGrpSpPr>
        <p:grpSpPr bwMode="auto">
          <a:xfrm>
            <a:off x="2151063" y="5345113"/>
            <a:ext cx="468312" cy="1128712"/>
            <a:chOff x="1867" y="3325"/>
            <a:chExt cx="295" cy="729"/>
          </a:xfrm>
        </p:grpSpPr>
        <p:grpSp>
          <p:nvGrpSpPr>
            <p:cNvPr id="71745" name="Group 20"/>
            <p:cNvGrpSpPr>
              <a:grpSpLocks/>
            </p:cNvGrpSpPr>
            <p:nvPr/>
          </p:nvGrpSpPr>
          <p:grpSpPr bwMode="auto">
            <a:xfrm>
              <a:off x="1867" y="3325"/>
              <a:ext cx="242" cy="729"/>
              <a:chOff x="1867" y="3325"/>
              <a:chExt cx="242" cy="729"/>
            </a:xfrm>
          </p:grpSpPr>
          <p:sp>
            <p:nvSpPr>
              <p:cNvPr id="71747"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8"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9" name="Line 23"/>
              <p:cNvSpPr>
                <a:spLocks noChangeShapeType="1"/>
              </p:cNvSpPr>
              <p:nvPr/>
            </p:nvSpPr>
            <p:spPr bwMode="auto">
              <a:xfrm>
                <a:off x="1875" y="3507"/>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0"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1" name="Line 25"/>
              <p:cNvSpPr>
                <a:spLocks noChangeShapeType="1"/>
              </p:cNvSpPr>
              <p:nvPr/>
            </p:nvSpPr>
            <p:spPr bwMode="auto">
              <a:xfrm>
                <a:off x="2109" y="3507"/>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2"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3" name="Line 27"/>
              <p:cNvSpPr>
                <a:spLocks noChangeShapeType="1"/>
              </p:cNvSpPr>
              <p:nvPr/>
            </p:nvSpPr>
            <p:spPr bwMode="auto">
              <a:xfrm>
                <a:off x="1867" y="3872"/>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4"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1746" name="Rectangle 29"/>
            <p:cNvSpPr>
              <a:spLocks noChangeArrowheads="1"/>
            </p:cNvSpPr>
            <p:nvPr/>
          </p:nvSpPr>
          <p:spPr bwMode="auto">
            <a:xfrm rot="5400000">
              <a:off x="1788" y="3605"/>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sp>
        <p:nvSpPr>
          <p:cNvPr id="71687"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1688" name="Oval 31"/>
          <p:cNvSpPr>
            <a:spLocks noChangeArrowheads="1"/>
          </p:cNvSpPr>
          <p:nvPr/>
        </p:nvSpPr>
        <p:spPr bwMode="auto">
          <a:xfrm>
            <a:off x="3348038" y="5919788"/>
            <a:ext cx="103187" cy="12382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71689" name="Line 32"/>
          <p:cNvSpPr>
            <a:spLocks noChangeShapeType="1"/>
          </p:cNvSpPr>
          <p:nvPr/>
        </p:nvSpPr>
        <p:spPr bwMode="auto">
          <a:xfrm flipH="1">
            <a:off x="3384550" y="6069013"/>
            <a:ext cx="28575" cy="17303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690" name="Rectangle 33"/>
          <p:cNvSpPr>
            <a:spLocks noChangeArrowheads="1"/>
          </p:cNvSpPr>
          <p:nvPr/>
        </p:nvSpPr>
        <p:spPr bwMode="auto">
          <a:xfrm rot="5400000">
            <a:off x="3144044" y="5239544"/>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71691" name="Rectangle 34"/>
          <p:cNvSpPr>
            <a:spLocks noChangeArrowheads="1"/>
          </p:cNvSpPr>
          <p:nvPr/>
        </p:nvSpPr>
        <p:spPr bwMode="auto">
          <a:xfrm>
            <a:off x="2951163" y="5938838"/>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71692" name="Rectangle 35"/>
          <p:cNvSpPr>
            <a:spLocks noChangeArrowheads="1"/>
          </p:cNvSpPr>
          <p:nvPr/>
        </p:nvSpPr>
        <p:spPr bwMode="auto">
          <a:xfrm rot="-5400000">
            <a:off x="3221831" y="4688682"/>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00</a:t>
            </a:r>
          </a:p>
        </p:txBody>
      </p:sp>
      <p:sp>
        <p:nvSpPr>
          <p:cNvPr id="71693" name="Rectangle 36"/>
          <p:cNvSpPr>
            <a:spLocks noChangeArrowheads="1"/>
          </p:cNvSpPr>
          <p:nvPr/>
        </p:nvSpPr>
        <p:spPr bwMode="auto">
          <a:xfrm>
            <a:off x="3289300" y="4773613"/>
            <a:ext cx="222250" cy="22383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nvGrpSpPr>
          <p:cNvPr id="71694" name="Group 37"/>
          <p:cNvGrpSpPr>
            <a:grpSpLocks/>
          </p:cNvGrpSpPr>
          <p:nvPr/>
        </p:nvGrpSpPr>
        <p:grpSpPr bwMode="auto">
          <a:xfrm>
            <a:off x="2719388" y="4602163"/>
            <a:ext cx="363537" cy="1416050"/>
            <a:chOff x="2225" y="2845"/>
            <a:chExt cx="229" cy="915"/>
          </a:xfrm>
        </p:grpSpPr>
        <p:grpSp>
          <p:nvGrpSpPr>
            <p:cNvPr id="71737" name="Group 38"/>
            <p:cNvGrpSpPr>
              <a:grpSpLocks/>
            </p:cNvGrpSpPr>
            <p:nvPr/>
          </p:nvGrpSpPr>
          <p:grpSpPr bwMode="auto">
            <a:xfrm>
              <a:off x="2264" y="2845"/>
              <a:ext cx="161" cy="915"/>
              <a:chOff x="2264" y="2845"/>
              <a:chExt cx="161" cy="915"/>
            </a:xfrm>
          </p:grpSpPr>
          <p:sp>
            <p:nvSpPr>
              <p:cNvPr id="71741"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2"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3"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4" name="Line 42"/>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1738" name="Rectangle 43"/>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71739"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71740"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71695" name="Line 46"/>
          <p:cNvSpPr>
            <a:spLocks noChangeShapeType="1"/>
          </p:cNvSpPr>
          <p:nvPr/>
        </p:nvSpPr>
        <p:spPr bwMode="auto">
          <a:xfrm>
            <a:off x="2547938" y="5886450"/>
            <a:ext cx="274637" cy="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71696" name="Rectangle 47"/>
          <p:cNvSpPr>
            <a:spLocks noChangeArrowheads="1"/>
          </p:cNvSpPr>
          <p:nvPr/>
        </p:nvSpPr>
        <p:spPr bwMode="auto">
          <a:xfrm>
            <a:off x="1314450" y="40798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4</a:t>
            </a:r>
          </a:p>
        </p:txBody>
      </p:sp>
      <p:sp>
        <p:nvSpPr>
          <p:cNvPr id="7169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698" name="Rectangle 49"/>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sp>
        <p:nvSpPr>
          <p:cNvPr id="7169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1700" name="Line 51"/>
          <p:cNvSpPr>
            <a:spLocks noChangeShapeType="1"/>
          </p:cNvSpPr>
          <p:nvPr/>
        </p:nvSpPr>
        <p:spPr bwMode="auto">
          <a:xfrm flipV="1">
            <a:off x="1193800" y="6273800"/>
            <a:ext cx="344488" cy="428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1701" name="Line 52"/>
          <p:cNvSpPr>
            <a:spLocks noChangeShapeType="1"/>
          </p:cNvSpPr>
          <p:nvPr/>
        </p:nvSpPr>
        <p:spPr bwMode="auto">
          <a:xfrm>
            <a:off x="1841500" y="6313488"/>
            <a:ext cx="295275" cy="1905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1702" name="Freeform 53"/>
          <p:cNvSpPr>
            <a:spLocks/>
          </p:cNvSpPr>
          <p:nvPr/>
        </p:nvSpPr>
        <p:spPr bwMode="auto">
          <a:xfrm>
            <a:off x="3544888" y="2711450"/>
            <a:ext cx="141287" cy="2405063"/>
          </a:xfrm>
          <a:custGeom>
            <a:avLst/>
            <a:gdLst>
              <a:gd name="T0" fmla="*/ 0 w 89"/>
              <a:gd name="T1" fmla="*/ 2403514 h 1553"/>
              <a:gd name="T2" fmla="*/ 139700 w 89"/>
              <a:gd name="T3" fmla="*/ 2403514 h 1553"/>
              <a:gd name="T4" fmla="*/ 139700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71703" name="Freeform 54"/>
          <p:cNvSpPr>
            <a:spLocks/>
          </p:cNvSpPr>
          <p:nvPr/>
        </p:nvSpPr>
        <p:spPr bwMode="auto">
          <a:xfrm>
            <a:off x="1168400" y="4060825"/>
            <a:ext cx="2516188" cy="1042988"/>
          </a:xfrm>
          <a:custGeom>
            <a:avLst/>
            <a:gdLst>
              <a:gd name="T0" fmla="*/ 2514600 w 1585"/>
              <a:gd name="T1" fmla="*/ 0 h 673"/>
              <a:gd name="T2" fmla="*/ 0 w 1585"/>
              <a:gd name="T3" fmla="*/ 0 h 673"/>
              <a:gd name="T4" fmla="*/ 0 w 1585"/>
              <a:gd name="T5" fmla="*/ 1041438 h 673"/>
              <a:gd name="T6" fmla="*/ 352425 w 1585"/>
              <a:gd name="T7" fmla="*/ 1041438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1"/>
            </a:solidFill>
            <a:round/>
            <a:headEnd/>
            <a:tailEnd/>
          </a:ln>
        </p:spPr>
        <p:txBody>
          <a:bodyPr>
            <a:prstTxWarp prst="textNoShape">
              <a:avLst/>
            </a:prstTxWarp>
          </a:bodyPr>
          <a:lstStyle/>
          <a:p>
            <a:endParaRPr lang="en-US"/>
          </a:p>
        </p:txBody>
      </p:sp>
      <p:sp>
        <p:nvSpPr>
          <p:cNvPr id="71704" name="Line 55"/>
          <p:cNvSpPr>
            <a:spLocks noChangeShapeType="1"/>
          </p:cNvSpPr>
          <p:nvPr/>
        </p:nvSpPr>
        <p:spPr bwMode="auto">
          <a:xfrm>
            <a:off x="3043238" y="5375275"/>
            <a:ext cx="249237" cy="47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1705" name="Rectangle 56"/>
          <p:cNvSpPr>
            <a:spLocks noChangeArrowheads="1"/>
          </p:cNvSpPr>
          <p:nvPr/>
        </p:nvSpPr>
        <p:spPr bwMode="auto">
          <a:xfrm rot="-5400000">
            <a:off x="654844" y="6077744"/>
            <a:ext cx="828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71706" name="Freeform 57"/>
          <p:cNvSpPr>
            <a:spLocks/>
          </p:cNvSpPr>
          <p:nvPr/>
        </p:nvSpPr>
        <p:spPr bwMode="auto">
          <a:xfrm>
            <a:off x="1676400" y="4762500"/>
            <a:ext cx="711200" cy="703263"/>
          </a:xfrm>
          <a:custGeom>
            <a:avLst/>
            <a:gdLst>
              <a:gd name="T0" fmla="*/ 492125 w 448"/>
              <a:gd name="T1" fmla="*/ 703263 h 443"/>
              <a:gd name="T2" fmla="*/ 0 w 448"/>
              <a:gd name="T3" fmla="*/ 693738 h 443"/>
              <a:gd name="T4" fmla="*/ 0 w 448"/>
              <a:gd name="T5" fmla="*/ 512763 h 443"/>
              <a:gd name="T6" fmla="*/ 711200 w 448"/>
              <a:gd name="T7" fmla="*/ 512763 h 443"/>
              <a:gd name="T8" fmla="*/ 711200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chemeClr val="accent1"/>
            </a:solidFill>
            <a:round/>
            <a:headEnd type="triangle" w="med" len="med"/>
            <a:tailEnd/>
          </a:ln>
        </p:spPr>
        <p:txBody>
          <a:bodyPr>
            <a:prstTxWarp prst="textNoShape">
              <a:avLst/>
            </a:prstTxWarp>
          </a:bodyPr>
          <a:lstStyle/>
          <a:p>
            <a:endParaRPr lang="en-US"/>
          </a:p>
        </p:txBody>
      </p:sp>
      <p:sp>
        <p:nvSpPr>
          <p:cNvPr id="71707"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708" name="Rectangle 59"/>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71709"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710" name="Line 61"/>
          <p:cNvSpPr>
            <a:spLocks noChangeShapeType="1"/>
          </p:cNvSpPr>
          <p:nvPr/>
        </p:nvSpPr>
        <p:spPr bwMode="auto">
          <a:xfrm>
            <a:off x="2260600" y="4730750"/>
            <a:ext cx="101600" cy="0"/>
          </a:xfrm>
          <a:prstGeom prst="line">
            <a:avLst/>
          </a:prstGeom>
          <a:noFill/>
          <a:ln w="50800">
            <a:solidFill>
              <a:schemeClr val="accent1"/>
            </a:solidFill>
            <a:round/>
            <a:headEnd/>
            <a:tailEnd/>
          </a:ln>
        </p:spPr>
        <p:txBody>
          <a:bodyPr wrap="none" anchor="ctr">
            <a:prstTxWarp prst="textNoShape">
              <a:avLst/>
            </a:prstTxWarp>
          </a:bodyPr>
          <a:lstStyle/>
          <a:p>
            <a:endParaRPr lang="en-US"/>
          </a:p>
        </p:txBody>
      </p:sp>
      <p:sp>
        <p:nvSpPr>
          <p:cNvPr id="71711" name="Rectangle 62"/>
          <p:cNvSpPr>
            <a:spLocks noChangeArrowheads="1"/>
          </p:cNvSpPr>
          <p:nvPr/>
        </p:nvSpPr>
        <p:spPr bwMode="auto">
          <a:xfrm>
            <a:off x="2781300" y="46894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71712" name="Rectangle 63"/>
          <p:cNvSpPr>
            <a:spLocks noChangeArrowheads="1"/>
          </p:cNvSpPr>
          <p:nvPr/>
        </p:nvSpPr>
        <p:spPr bwMode="auto">
          <a:xfrm>
            <a:off x="2749550" y="5548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7171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71714" name="Rectangle 65"/>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endParaRPr lang="en-US" sz="1800" u="sng">
              <a:latin typeface="Times" charset="0"/>
            </a:endParaRPr>
          </a:p>
        </p:txBody>
      </p:sp>
      <p:sp>
        <p:nvSpPr>
          <p:cNvPr id="7171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171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1717" name="Freeform 68"/>
          <p:cNvSpPr>
            <a:spLocks/>
          </p:cNvSpPr>
          <p:nvPr/>
        </p:nvSpPr>
        <p:spPr bwMode="auto">
          <a:xfrm>
            <a:off x="2576513" y="2819400"/>
            <a:ext cx="319087" cy="1828800"/>
          </a:xfrm>
          <a:custGeom>
            <a:avLst/>
            <a:gdLst>
              <a:gd name="T0" fmla="*/ 0 w 201"/>
              <a:gd name="T1" fmla="*/ 9525 h 1152"/>
              <a:gd name="T2" fmla="*/ 319087 w 201"/>
              <a:gd name="T3" fmla="*/ 0 h 1152"/>
              <a:gd name="T4" fmla="*/ 319087 w 201"/>
              <a:gd name="T5" fmla="*/ 1828800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71718" name="Rectangle 69"/>
          <p:cNvSpPr>
            <a:spLocks noChangeArrowheads="1"/>
          </p:cNvSpPr>
          <p:nvPr/>
        </p:nvSpPr>
        <p:spPr bwMode="auto">
          <a:xfrm>
            <a:off x="2133600" y="3505200"/>
            <a:ext cx="16414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nPC_MUX_sel</a:t>
            </a:r>
            <a:endParaRPr lang="en-US" sz="1800" u="sng">
              <a:latin typeface="Times" charset="0"/>
            </a:endParaRPr>
          </a:p>
        </p:txBody>
      </p:sp>
      <p:sp>
        <p:nvSpPr>
          <p:cNvPr id="71719" name="Rectangle 70"/>
          <p:cNvSpPr>
            <a:spLocks noGrp="1" noChangeArrowheads="1"/>
          </p:cNvSpPr>
          <p:nvPr>
            <p:ph type="body" idx="1"/>
          </p:nvPr>
        </p:nvSpPr>
        <p:spPr>
          <a:xfrm>
            <a:off x="304800" y="1295400"/>
            <a:ext cx="8610600" cy="415925"/>
          </a:xfrm>
          <a:noFill/>
        </p:spPr>
        <p:txBody>
          <a:bodyPr/>
          <a:lstStyle/>
          <a:p>
            <a:r>
              <a:rPr lang="en-US"/>
              <a:t>New PC = { PC[31..28], target address, 00 }</a:t>
            </a:r>
          </a:p>
        </p:txBody>
      </p:sp>
      <p:grpSp>
        <p:nvGrpSpPr>
          <p:cNvPr id="71720" name="Group 71"/>
          <p:cNvGrpSpPr>
            <a:grpSpLocks/>
          </p:cNvGrpSpPr>
          <p:nvPr/>
        </p:nvGrpSpPr>
        <p:grpSpPr bwMode="auto">
          <a:xfrm>
            <a:off x="381000" y="685800"/>
            <a:ext cx="7578725" cy="590550"/>
            <a:chOff x="240" y="510"/>
            <a:chExt cx="4774" cy="372"/>
          </a:xfrm>
        </p:grpSpPr>
        <p:grpSp>
          <p:nvGrpSpPr>
            <p:cNvPr id="71724" name="Group 72"/>
            <p:cNvGrpSpPr>
              <a:grpSpLocks/>
            </p:cNvGrpSpPr>
            <p:nvPr/>
          </p:nvGrpSpPr>
          <p:grpSpPr bwMode="auto">
            <a:xfrm>
              <a:off x="737" y="672"/>
              <a:ext cx="3832" cy="210"/>
              <a:chOff x="868" y="3836"/>
              <a:chExt cx="3832" cy="210"/>
            </a:xfrm>
          </p:grpSpPr>
          <p:sp>
            <p:nvSpPr>
              <p:cNvPr id="71731"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71732" name="Group 74"/>
              <p:cNvGrpSpPr>
                <a:grpSpLocks/>
              </p:cNvGrpSpPr>
              <p:nvPr/>
            </p:nvGrpSpPr>
            <p:grpSpPr bwMode="auto">
              <a:xfrm>
                <a:off x="868" y="3836"/>
                <a:ext cx="664" cy="210"/>
                <a:chOff x="868" y="3836"/>
                <a:chExt cx="664" cy="210"/>
              </a:xfrm>
            </p:grpSpPr>
            <p:sp>
              <p:nvSpPr>
                <p:cNvPr id="71735"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36" name="Rectangle 7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71733"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34" name="Rectangle 7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71725" name="Rectangle 7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1726" name="Rectangle 8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71727" name="Rectangle 8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1728" name="Rectangle 8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71729" name="Rectangle 8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71730" name="Rectangle 8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sp>
        <p:nvSpPr>
          <p:cNvPr id="2697301" name="AutoShape 85"/>
          <p:cNvSpPr>
            <a:spLocks noChangeArrowheads="1"/>
          </p:cNvSpPr>
          <p:nvPr/>
        </p:nvSpPr>
        <p:spPr bwMode="auto">
          <a:xfrm>
            <a:off x="4165600" y="4062413"/>
            <a:ext cx="4645025" cy="1857375"/>
          </a:xfrm>
          <a:prstGeom prst="leftArrow">
            <a:avLst>
              <a:gd name="adj1" fmla="val 50000"/>
              <a:gd name="adj2" fmla="val 62521"/>
            </a:avLst>
          </a:prstGeom>
          <a:noFill/>
          <a:ln w="57150">
            <a:solidFill>
              <a:srgbClr val="800080"/>
            </a:solidFill>
            <a:miter lim="800000"/>
            <a:headEnd/>
            <a:tailEnd/>
          </a:ln>
        </p:spPr>
        <p:txBody>
          <a:bodyPr wrap="none" anchor="ctr">
            <a:prstTxWarp prst="textNoShape">
              <a:avLst/>
            </a:prstTxWarp>
            <a:spAutoFit/>
          </a:bodyPr>
          <a:lstStyle/>
          <a:p>
            <a:pPr algn="ctr"/>
            <a:r>
              <a:rPr lang="en-US" sz="2800" b="1">
                <a:solidFill>
                  <a:schemeClr val="tx1"/>
                </a:solidFill>
              </a:rPr>
              <a:t>How do we modify this</a:t>
            </a:r>
            <a:br>
              <a:rPr lang="en-US" sz="2800" b="1">
                <a:solidFill>
                  <a:schemeClr val="tx1"/>
                </a:solidFill>
              </a:rPr>
            </a:br>
            <a:r>
              <a:rPr lang="en-US" sz="2800" b="1">
                <a:solidFill>
                  <a:schemeClr val="tx1"/>
                </a:solidFill>
              </a:rPr>
              <a:t>to account for jumps?</a:t>
            </a:r>
            <a:endParaRPr lang="en-US" sz="2800">
              <a:solidFill>
                <a:schemeClr val="tx1"/>
              </a:solidFill>
            </a:endParaRPr>
          </a:p>
        </p:txBody>
      </p:sp>
      <p:sp>
        <p:nvSpPr>
          <p:cNvPr id="71722" name="Rectangle 86"/>
          <p:cNvSpPr>
            <a:spLocks noChangeArrowheads="1"/>
          </p:cNvSpPr>
          <p:nvPr/>
        </p:nvSpPr>
        <p:spPr bwMode="auto">
          <a:xfrm>
            <a:off x="250825" y="1828800"/>
            <a:ext cx="739775" cy="363538"/>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1800" b="1">
                <a:solidFill>
                  <a:schemeClr val="accent2"/>
                </a:solidFill>
                <a:latin typeface="Times" charset="0"/>
              </a:rPr>
              <a:t>Jump</a:t>
            </a:r>
            <a:endParaRPr lang="en-US" sz="1800" u="sng">
              <a:latin typeface="Times" charset="0"/>
            </a:endParaRPr>
          </a:p>
        </p:txBody>
      </p:sp>
      <p:sp>
        <p:nvSpPr>
          <p:cNvPr id="71723"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12738" y="152400"/>
            <a:ext cx="8210550" cy="474663"/>
          </a:xfrm>
          <a:noFill/>
        </p:spPr>
        <p:txBody>
          <a:bodyPr/>
          <a:lstStyle/>
          <a:p>
            <a:r>
              <a:rPr lang="en-US"/>
              <a:t>Instruction Fetch Unit at the End of  Jump</a:t>
            </a:r>
          </a:p>
        </p:txBody>
      </p:sp>
      <p:grpSp>
        <p:nvGrpSpPr>
          <p:cNvPr id="73731" name="Group 3"/>
          <p:cNvGrpSpPr>
            <a:grpSpLocks/>
          </p:cNvGrpSpPr>
          <p:nvPr/>
        </p:nvGrpSpPr>
        <p:grpSpPr bwMode="auto">
          <a:xfrm>
            <a:off x="4752975" y="1762125"/>
            <a:ext cx="1101725" cy="1038225"/>
            <a:chOff x="2474" y="1011"/>
            <a:chExt cx="694" cy="671"/>
          </a:xfrm>
        </p:grpSpPr>
        <p:sp>
          <p:nvSpPr>
            <p:cNvPr id="73837"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838" name="Rectangle 5"/>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73839" name="Rectangle 6"/>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grpSp>
      <p:sp>
        <p:nvSpPr>
          <p:cNvPr id="73732" name="Line 7"/>
          <p:cNvSpPr>
            <a:spLocks noChangeShapeType="1"/>
          </p:cNvSpPr>
          <p:nvPr/>
        </p:nvSpPr>
        <p:spPr bwMode="auto">
          <a:xfrm>
            <a:off x="1412875" y="5119688"/>
            <a:ext cx="398463"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nvGrpSpPr>
          <p:cNvPr id="73733" name="Group 8"/>
          <p:cNvGrpSpPr>
            <a:grpSpLocks/>
          </p:cNvGrpSpPr>
          <p:nvPr/>
        </p:nvGrpSpPr>
        <p:grpSpPr bwMode="auto">
          <a:xfrm>
            <a:off x="1836738" y="4143375"/>
            <a:ext cx="466725" cy="1128713"/>
            <a:chOff x="1669" y="2549"/>
            <a:chExt cx="294" cy="729"/>
          </a:xfrm>
        </p:grpSpPr>
        <p:grpSp>
          <p:nvGrpSpPr>
            <p:cNvPr id="73827" name="Group 9"/>
            <p:cNvGrpSpPr>
              <a:grpSpLocks/>
            </p:cNvGrpSpPr>
            <p:nvPr/>
          </p:nvGrpSpPr>
          <p:grpSpPr bwMode="auto">
            <a:xfrm>
              <a:off x="1669" y="2549"/>
              <a:ext cx="242" cy="729"/>
              <a:chOff x="1669" y="2549"/>
              <a:chExt cx="242" cy="729"/>
            </a:xfrm>
          </p:grpSpPr>
          <p:sp>
            <p:nvSpPr>
              <p:cNvPr id="73829"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0"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1" name="Line 12"/>
              <p:cNvSpPr>
                <a:spLocks noChangeShapeType="1"/>
              </p:cNvSpPr>
              <p:nvPr/>
            </p:nvSpPr>
            <p:spPr bwMode="auto">
              <a:xfrm>
                <a:off x="1677" y="2731"/>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2"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3" name="Line 14"/>
              <p:cNvSpPr>
                <a:spLocks noChangeShapeType="1"/>
              </p:cNvSpPr>
              <p:nvPr/>
            </p:nvSpPr>
            <p:spPr bwMode="auto">
              <a:xfrm>
                <a:off x="1911" y="2731"/>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4"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5" name="Line 16"/>
              <p:cNvSpPr>
                <a:spLocks noChangeShapeType="1"/>
              </p:cNvSpPr>
              <p:nvPr/>
            </p:nvSpPr>
            <p:spPr bwMode="auto">
              <a:xfrm>
                <a:off x="1669" y="3096"/>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6"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828" name="Rectangle 18"/>
            <p:cNvSpPr>
              <a:spLocks noChangeArrowheads="1"/>
            </p:cNvSpPr>
            <p:nvPr/>
          </p:nvSpPr>
          <p:spPr bwMode="auto">
            <a:xfrm rot="5400000">
              <a:off x="1589" y="2829"/>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grpSp>
        <p:nvGrpSpPr>
          <p:cNvPr id="73734" name="Group 19"/>
          <p:cNvGrpSpPr>
            <a:grpSpLocks/>
          </p:cNvGrpSpPr>
          <p:nvPr/>
        </p:nvGrpSpPr>
        <p:grpSpPr bwMode="auto">
          <a:xfrm>
            <a:off x="2151063" y="5345113"/>
            <a:ext cx="468312" cy="1128712"/>
            <a:chOff x="1867" y="3325"/>
            <a:chExt cx="295" cy="729"/>
          </a:xfrm>
        </p:grpSpPr>
        <p:grpSp>
          <p:nvGrpSpPr>
            <p:cNvPr id="73817" name="Group 20"/>
            <p:cNvGrpSpPr>
              <a:grpSpLocks/>
            </p:cNvGrpSpPr>
            <p:nvPr/>
          </p:nvGrpSpPr>
          <p:grpSpPr bwMode="auto">
            <a:xfrm>
              <a:off x="1867" y="3325"/>
              <a:ext cx="242" cy="729"/>
              <a:chOff x="1867" y="3325"/>
              <a:chExt cx="242" cy="729"/>
            </a:xfrm>
          </p:grpSpPr>
          <p:sp>
            <p:nvSpPr>
              <p:cNvPr id="73819"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0"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1" name="Line 23"/>
              <p:cNvSpPr>
                <a:spLocks noChangeShapeType="1"/>
              </p:cNvSpPr>
              <p:nvPr/>
            </p:nvSpPr>
            <p:spPr bwMode="auto">
              <a:xfrm>
                <a:off x="1875" y="3507"/>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2"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3" name="Line 25"/>
              <p:cNvSpPr>
                <a:spLocks noChangeShapeType="1"/>
              </p:cNvSpPr>
              <p:nvPr/>
            </p:nvSpPr>
            <p:spPr bwMode="auto">
              <a:xfrm>
                <a:off x="2109" y="3507"/>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4"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5" name="Line 27"/>
              <p:cNvSpPr>
                <a:spLocks noChangeShapeType="1"/>
              </p:cNvSpPr>
              <p:nvPr/>
            </p:nvSpPr>
            <p:spPr bwMode="auto">
              <a:xfrm>
                <a:off x="1867" y="3872"/>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6"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818" name="Rectangle 29"/>
            <p:cNvSpPr>
              <a:spLocks noChangeArrowheads="1"/>
            </p:cNvSpPr>
            <p:nvPr/>
          </p:nvSpPr>
          <p:spPr bwMode="auto">
            <a:xfrm rot="5400000">
              <a:off x="1788" y="3605"/>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sp>
        <p:nvSpPr>
          <p:cNvPr id="73735"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736" name="Oval 31"/>
          <p:cNvSpPr>
            <a:spLocks noChangeArrowheads="1"/>
          </p:cNvSpPr>
          <p:nvPr/>
        </p:nvSpPr>
        <p:spPr bwMode="auto">
          <a:xfrm>
            <a:off x="5213350" y="5345113"/>
            <a:ext cx="103188" cy="12382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73737" name="Line 32"/>
          <p:cNvSpPr>
            <a:spLocks noChangeShapeType="1"/>
          </p:cNvSpPr>
          <p:nvPr/>
        </p:nvSpPr>
        <p:spPr bwMode="auto">
          <a:xfrm flipH="1">
            <a:off x="5249863" y="5494338"/>
            <a:ext cx="28575" cy="17303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38" name="Rectangle 33"/>
          <p:cNvSpPr>
            <a:spLocks noChangeArrowheads="1"/>
          </p:cNvSpPr>
          <p:nvPr/>
        </p:nvSpPr>
        <p:spPr bwMode="auto">
          <a:xfrm rot="5400000">
            <a:off x="5009356" y="4664869"/>
            <a:ext cx="4857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73739" name="Rectangle 34"/>
          <p:cNvSpPr>
            <a:spLocks noChangeArrowheads="1"/>
          </p:cNvSpPr>
          <p:nvPr/>
        </p:nvSpPr>
        <p:spPr bwMode="auto">
          <a:xfrm>
            <a:off x="4816475" y="5364163"/>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73740" name="Rectangle 35"/>
          <p:cNvSpPr>
            <a:spLocks noChangeArrowheads="1"/>
          </p:cNvSpPr>
          <p:nvPr/>
        </p:nvSpPr>
        <p:spPr bwMode="auto">
          <a:xfrm rot="-5400000">
            <a:off x="5087144" y="4114007"/>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00</a:t>
            </a:r>
          </a:p>
        </p:txBody>
      </p:sp>
      <p:sp>
        <p:nvSpPr>
          <p:cNvPr id="73741"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nvGrpSpPr>
          <p:cNvPr id="73742" name="Group 37"/>
          <p:cNvGrpSpPr>
            <a:grpSpLocks/>
          </p:cNvGrpSpPr>
          <p:nvPr/>
        </p:nvGrpSpPr>
        <p:grpSpPr bwMode="auto">
          <a:xfrm>
            <a:off x="2719388" y="4602163"/>
            <a:ext cx="363537" cy="1416050"/>
            <a:chOff x="2225" y="2845"/>
            <a:chExt cx="229" cy="915"/>
          </a:xfrm>
        </p:grpSpPr>
        <p:grpSp>
          <p:nvGrpSpPr>
            <p:cNvPr id="73809" name="Group 38"/>
            <p:cNvGrpSpPr>
              <a:grpSpLocks/>
            </p:cNvGrpSpPr>
            <p:nvPr/>
          </p:nvGrpSpPr>
          <p:grpSpPr bwMode="auto">
            <a:xfrm>
              <a:off x="2264" y="2845"/>
              <a:ext cx="161" cy="915"/>
              <a:chOff x="2264" y="2845"/>
              <a:chExt cx="161" cy="915"/>
            </a:xfrm>
          </p:grpSpPr>
          <p:sp>
            <p:nvSpPr>
              <p:cNvPr id="73813"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14"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15"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16" name="Line 42"/>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810" name="Rectangle 43"/>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73811"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73812"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73743"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44" name="Rectangle 47"/>
          <p:cNvSpPr>
            <a:spLocks noChangeArrowheads="1"/>
          </p:cNvSpPr>
          <p:nvPr/>
        </p:nvSpPr>
        <p:spPr bwMode="auto">
          <a:xfrm>
            <a:off x="1314450" y="40798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4</a:t>
            </a:r>
          </a:p>
        </p:txBody>
      </p:sp>
      <p:sp>
        <p:nvSpPr>
          <p:cNvPr id="73745"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3746" name="Rectangle 49"/>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sp>
        <p:nvSpPr>
          <p:cNvPr id="73747"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748" name="Line 51"/>
          <p:cNvSpPr>
            <a:spLocks noChangeShapeType="1"/>
          </p:cNvSpPr>
          <p:nvPr/>
        </p:nvSpPr>
        <p:spPr bwMode="auto">
          <a:xfrm flipV="1">
            <a:off x="1193800" y="6273800"/>
            <a:ext cx="344488" cy="42863"/>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49" name="Line 52"/>
          <p:cNvSpPr>
            <a:spLocks noChangeShapeType="1"/>
          </p:cNvSpPr>
          <p:nvPr/>
        </p:nvSpPr>
        <p:spPr bwMode="auto">
          <a:xfrm>
            <a:off x="1841500" y="6313488"/>
            <a:ext cx="295275" cy="1905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50" name="Freeform 53"/>
          <p:cNvSpPr>
            <a:spLocks/>
          </p:cNvSpPr>
          <p:nvPr/>
        </p:nvSpPr>
        <p:spPr bwMode="auto">
          <a:xfrm>
            <a:off x="5410200" y="2711450"/>
            <a:ext cx="152400" cy="2165350"/>
          </a:xfrm>
          <a:custGeom>
            <a:avLst/>
            <a:gdLst>
              <a:gd name="T0" fmla="*/ 0 w 89"/>
              <a:gd name="T1" fmla="*/ 2163956 h 1553"/>
              <a:gd name="T2" fmla="*/ 150688 w 89"/>
              <a:gd name="T3" fmla="*/ 2163956 h 1553"/>
              <a:gd name="T4" fmla="*/ 150688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73751" name="Freeform 54"/>
          <p:cNvSpPr>
            <a:spLocks/>
          </p:cNvSpPr>
          <p:nvPr/>
        </p:nvSpPr>
        <p:spPr bwMode="auto">
          <a:xfrm>
            <a:off x="1066800" y="3810000"/>
            <a:ext cx="4495800" cy="1317625"/>
          </a:xfrm>
          <a:custGeom>
            <a:avLst/>
            <a:gdLst>
              <a:gd name="T0" fmla="*/ 4492964 w 1585"/>
              <a:gd name="T1" fmla="*/ 0 h 673"/>
              <a:gd name="T2" fmla="*/ 0 w 1585"/>
              <a:gd name="T3" fmla="*/ 0 h 673"/>
              <a:gd name="T4" fmla="*/ 0 w 1585"/>
              <a:gd name="T5" fmla="*/ 1315667 h 673"/>
              <a:gd name="T6" fmla="*/ 629696 w 1585"/>
              <a:gd name="T7" fmla="*/ 131566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prstTxWarp prst="textNoShape">
              <a:avLst/>
            </a:prstTxWarp>
          </a:bodyPr>
          <a:lstStyle/>
          <a:p>
            <a:endParaRPr lang="en-US"/>
          </a:p>
        </p:txBody>
      </p:sp>
      <p:sp>
        <p:nvSpPr>
          <p:cNvPr id="73752" name="Line 55"/>
          <p:cNvSpPr>
            <a:spLocks noChangeShapeType="1"/>
          </p:cNvSpPr>
          <p:nvPr/>
        </p:nvSpPr>
        <p:spPr bwMode="auto">
          <a:xfrm>
            <a:off x="4724400" y="4800600"/>
            <a:ext cx="433388" cy="47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3753" name="Rectangle 56"/>
          <p:cNvSpPr>
            <a:spLocks noChangeArrowheads="1"/>
          </p:cNvSpPr>
          <p:nvPr/>
        </p:nvSpPr>
        <p:spPr bwMode="auto">
          <a:xfrm rot="-5400000">
            <a:off x="654844" y="6077744"/>
            <a:ext cx="828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73754" name="Freeform 57"/>
          <p:cNvSpPr>
            <a:spLocks/>
          </p:cNvSpPr>
          <p:nvPr/>
        </p:nvSpPr>
        <p:spPr bwMode="auto">
          <a:xfrm>
            <a:off x="1676400" y="4762500"/>
            <a:ext cx="711200" cy="703263"/>
          </a:xfrm>
          <a:custGeom>
            <a:avLst/>
            <a:gdLst>
              <a:gd name="T0" fmla="*/ 492125 w 448"/>
              <a:gd name="T1" fmla="*/ 703263 h 443"/>
              <a:gd name="T2" fmla="*/ 0 w 448"/>
              <a:gd name="T3" fmla="*/ 693738 h 443"/>
              <a:gd name="T4" fmla="*/ 0 w 448"/>
              <a:gd name="T5" fmla="*/ 512763 h 443"/>
              <a:gd name="T6" fmla="*/ 711200 w 448"/>
              <a:gd name="T7" fmla="*/ 512763 h 443"/>
              <a:gd name="T8" fmla="*/ 711200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prstTxWarp prst="textNoShape">
              <a:avLst/>
            </a:prstTxWarp>
          </a:bodyPr>
          <a:lstStyle/>
          <a:p>
            <a:endParaRPr lang="en-US"/>
          </a:p>
        </p:txBody>
      </p:sp>
      <p:sp>
        <p:nvSpPr>
          <p:cNvPr id="73755"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3756" name="Rectangle 59"/>
          <p:cNvSpPr>
            <a:spLocks noChangeArrowheads="1"/>
          </p:cNvSpPr>
          <p:nvPr/>
        </p:nvSpPr>
        <p:spPr bwMode="auto">
          <a:xfrm>
            <a:off x="69008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73757"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58"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3759" name="Rectangle 62"/>
          <p:cNvSpPr>
            <a:spLocks noChangeArrowheads="1"/>
          </p:cNvSpPr>
          <p:nvPr/>
        </p:nvSpPr>
        <p:spPr bwMode="auto">
          <a:xfrm>
            <a:off x="2781300" y="46894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73760" name="Rectangle 63"/>
          <p:cNvSpPr>
            <a:spLocks noChangeArrowheads="1"/>
          </p:cNvSpPr>
          <p:nvPr/>
        </p:nvSpPr>
        <p:spPr bwMode="auto">
          <a:xfrm>
            <a:off x="2749550" y="5548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73761"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73762" name="Rectangle 65"/>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endParaRPr lang="en-US" sz="1800" u="sng">
              <a:latin typeface="Times" charset="0"/>
            </a:endParaRPr>
          </a:p>
        </p:txBody>
      </p:sp>
      <p:sp>
        <p:nvSpPr>
          <p:cNvPr id="73763"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3764"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3765" name="Freeform 68"/>
          <p:cNvSpPr>
            <a:spLocks/>
          </p:cNvSpPr>
          <p:nvPr/>
        </p:nvSpPr>
        <p:spPr bwMode="auto">
          <a:xfrm>
            <a:off x="2576513" y="2819400"/>
            <a:ext cx="319087" cy="1828800"/>
          </a:xfrm>
          <a:custGeom>
            <a:avLst/>
            <a:gdLst>
              <a:gd name="T0" fmla="*/ 0 w 201"/>
              <a:gd name="T1" fmla="*/ 9525 h 1152"/>
              <a:gd name="T2" fmla="*/ 319087 w 201"/>
              <a:gd name="T3" fmla="*/ 0 h 1152"/>
              <a:gd name="T4" fmla="*/ 319087 w 201"/>
              <a:gd name="T5" fmla="*/ 1828800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73766" name="Rectangle 69"/>
          <p:cNvSpPr>
            <a:spLocks noChangeArrowheads="1"/>
          </p:cNvSpPr>
          <p:nvPr/>
        </p:nvSpPr>
        <p:spPr bwMode="auto">
          <a:xfrm>
            <a:off x="2133600" y="3429000"/>
            <a:ext cx="16414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nPC_MUX_sel</a:t>
            </a:r>
            <a:endParaRPr lang="en-US" sz="1800" u="sng">
              <a:latin typeface="Times" charset="0"/>
            </a:endParaRPr>
          </a:p>
        </p:txBody>
      </p:sp>
      <p:sp>
        <p:nvSpPr>
          <p:cNvPr id="73767" name="Rectangle 70"/>
          <p:cNvSpPr>
            <a:spLocks noGrp="1" noChangeArrowheads="1"/>
          </p:cNvSpPr>
          <p:nvPr>
            <p:ph type="body" idx="1"/>
          </p:nvPr>
        </p:nvSpPr>
        <p:spPr>
          <a:xfrm>
            <a:off x="304800" y="1295400"/>
            <a:ext cx="8610600" cy="415925"/>
          </a:xfrm>
          <a:noFill/>
        </p:spPr>
        <p:txBody>
          <a:bodyPr/>
          <a:lstStyle/>
          <a:p>
            <a:r>
              <a:rPr lang="en-US"/>
              <a:t>New PC = { PC[31..28], target address, 00 }</a:t>
            </a:r>
          </a:p>
        </p:txBody>
      </p:sp>
      <p:grpSp>
        <p:nvGrpSpPr>
          <p:cNvPr id="73768" name="Group 71"/>
          <p:cNvGrpSpPr>
            <a:grpSpLocks/>
          </p:cNvGrpSpPr>
          <p:nvPr/>
        </p:nvGrpSpPr>
        <p:grpSpPr bwMode="auto">
          <a:xfrm>
            <a:off x="381000" y="685800"/>
            <a:ext cx="7578725" cy="590550"/>
            <a:chOff x="240" y="510"/>
            <a:chExt cx="4774" cy="372"/>
          </a:xfrm>
        </p:grpSpPr>
        <p:grpSp>
          <p:nvGrpSpPr>
            <p:cNvPr id="73796" name="Group 72"/>
            <p:cNvGrpSpPr>
              <a:grpSpLocks/>
            </p:cNvGrpSpPr>
            <p:nvPr/>
          </p:nvGrpSpPr>
          <p:grpSpPr bwMode="auto">
            <a:xfrm>
              <a:off x="737" y="672"/>
              <a:ext cx="3832" cy="210"/>
              <a:chOff x="868" y="3836"/>
              <a:chExt cx="3832" cy="210"/>
            </a:xfrm>
          </p:grpSpPr>
          <p:sp>
            <p:nvSpPr>
              <p:cNvPr id="73803"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73804" name="Group 74"/>
              <p:cNvGrpSpPr>
                <a:grpSpLocks/>
              </p:cNvGrpSpPr>
              <p:nvPr/>
            </p:nvGrpSpPr>
            <p:grpSpPr bwMode="auto">
              <a:xfrm>
                <a:off x="868" y="3836"/>
                <a:ext cx="664" cy="210"/>
                <a:chOff x="868" y="3836"/>
                <a:chExt cx="664" cy="210"/>
              </a:xfrm>
            </p:grpSpPr>
            <p:sp>
              <p:nvSpPr>
                <p:cNvPr id="73807"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3808" name="Rectangle 7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73805"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3806" name="Rectangle 7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73797" name="Rectangle 7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3798" name="Rectangle 8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73799" name="Rectangle 8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3800" name="Rectangle 8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73801" name="Rectangle 8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73802" name="Rectangle 8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grpSp>
        <p:nvGrpSpPr>
          <p:cNvPr id="73769" name="Group 85"/>
          <p:cNvGrpSpPr>
            <a:grpSpLocks/>
          </p:cNvGrpSpPr>
          <p:nvPr/>
        </p:nvGrpSpPr>
        <p:grpSpPr bwMode="auto">
          <a:xfrm>
            <a:off x="4433888" y="4027488"/>
            <a:ext cx="363537" cy="1416050"/>
            <a:chOff x="2225" y="2845"/>
            <a:chExt cx="229" cy="915"/>
          </a:xfrm>
        </p:grpSpPr>
        <p:grpSp>
          <p:nvGrpSpPr>
            <p:cNvPr id="73788" name="Group 86"/>
            <p:cNvGrpSpPr>
              <a:grpSpLocks/>
            </p:cNvGrpSpPr>
            <p:nvPr/>
          </p:nvGrpSpPr>
          <p:grpSpPr bwMode="auto">
            <a:xfrm>
              <a:off x="2264" y="2845"/>
              <a:ext cx="161" cy="915"/>
              <a:chOff x="2264" y="2845"/>
              <a:chExt cx="161" cy="915"/>
            </a:xfrm>
          </p:grpSpPr>
          <p:sp>
            <p:nvSpPr>
              <p:cNvPr id="73792"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93"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94"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95" name="Line 90"/>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789" name="Rectangle 91"/>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73790"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73791"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73770" name="Rectangle 94"/>
          <p:cNvSpPr>
            <a:spLocks noChangeArrowheads="1"/>
          </p:cNvSpPr>
          <p:nvPr/>
        </p:nvSpPr>
        <p:spPr bwMode="auto">
          <a:xfrm>
            <a:off x="4495800" y="411480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73771" name="Rectangle 95"/>
          <p:cNvSpPr>
            <a:spLocks noChangeArrowheads="1"/>
          </p:cNvSpPr>
          <p:nvPr/>
        </p:nvSpPr>
        <p:spPr bwMode="auto">
          <a:xfrm>
            <a:off x="4464050" y="4973638"/>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73772" name="Rectangle 96"/>
          <p:cNvSpPr>
            <a:spLocks noChangeArrowheads="1"/>
          </p:cNvSpPr>
          <p:nvPr/>
        </p:nvSpPr>
        <p:spPr bwMode="auto">
          <a:xfrm>
            <a:off x="250825" y="1828800"/>
            <a:ext cx="739775" cy="363538"/>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1800" b="1">
                <a:solidFill>
                  <a:schemeClr val="accent2"/>
                </a:solidFill>
                <a:latin typeface="Times" charset="0"/>
              </a:rPr>
              <a:t>Jump</a:t>
            </a:r>
            <a:endParaRPr lang="en-US" sz="1800" u="sng">
              <a:latin typeface="Times" charset="0"/>
            </a:endParaRPr>
          </a:p>
        </p:txBody>
      </p:sp>
      <p:sp>
        <p:nvSpPr>
          <p:cNvPr id="73773" name="Freeform 97"/>
          <p:cNvSpPr>
            <a:spLocks/>
          </p:cNvSpPr>
          <p:nvPr/>
        </p:nvSpPr>
        <p:spPr bwMode="auto">
          <a:xfrm>
            <a:off x="1066800" y="2057400"/>
            <a:ext cx="3505200" cy="1981200"/>
          </a:xfrm>
          <a:custGeom>
            <a:avLst/>
            <a:gdLst>
              <a:gd name="T0" fmla="*/ 0 w 2208"/>
              <a:gd name="T1" fmla="*/ 0 h 1248"/>
              <a:gd name="T2" fmla="*/ 3505200 w 2208"/>
              <a:gd name="T3" fmla="*/ 0 h 1248"/>
              <a:gd name="T4" fmla="*/ 3505200 w 2208"/>
              <a:gd name="T5" fmla="*/ 1981200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wrap="none" anchor="ctr">
            <a:prstTxWarp prst="textNoShape">
              <a:avLst/>
            </a:prstTxWarp>
            <a:spAutoFit/>
          </a:bodyPr>
          <a:lstStyle/>
          <a:p>
            <a:endParaRPr lang="en-US"/>
          </a:p>
        </p:txBody>
      </p:sp>
      <p:sp>
        <p:nvSpPr>
          <p:cNvPr id="73774"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75"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776" name="Line 100"/>
          <p:cNvSpPr>
            <a:spLocks noChangeShapeType="1"/>
          </p:cNvSpPr>
          <p:nvPr/>
        </p:nvSpPr>
        <p:spPr bwMode="auto">
          <a:xfrm>
            <a:off x="3617913" y="4321175"/>
            <a:ext cx="344487" cy="9525"/>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3777" name="Line 101"/>
          <p:cNvSpPr>
            <a:spLocks noChangeShapeType="1"/>
          </p:cNvSpPr>
          <p:nvPr/>
        </p:nvSpPr>
        <p:spPr bwMode="auto">
          <a:xfrm>
            <a:off x="4265613" y="4330700"/>
            <a:ext cx="306387" cy="1270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3778" name="Rectangle 102"/>
          <p:cNvSpPr>
            <a:spLocks noChangeArrowheads="1"/>
          </p:cNvSpPr>
          <p:nvPr/>
        </p:nvSpPr>
        <p:spPr bwMode="auto">
          <a:xfrm rot="-5400000">
            <a:off x="3212306" y="4147344"/>
            <a:ext cx="4857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TA</a:t>
            </a:r>
          </a:p>
        </p:txBody>
      </p:sp>
      <p:sp>
        <p:nvSpPr>
          <p:cNvPr id="73779" name="Freeform 103"/>
          <p:cNvSpPr>
            <a:spLocks/>
          </p:cNvSpPr>
          <p:nvPr/>
        </p:nvSpPr>
        <p:spPr bwMode="auto">
          <a:xfrm rot="5400000">
            <a:off x="3162300" y="3924300"/>
            <a:ext cx="914400" cy="685800"/>
          </a:xfrm>
          <a:custGeom>
            <a:avLst/>
            <a:gdLst>
              <a:gd name="T0" fmla="*/ 0 w 89"/>
              <a:gd name="T1" fmla="*/ 685358 h 1553"/>
              <a:gd name="T2" fmla="*/ 904126 w 89"/>
              <a:gd name="T3" fmla="*/ 685358 h 1553"/>
              <a:gd name="T4" fmla="*/ 904126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73780" name="Rectangle 104"/>
          <p:cNvSpPr>
            <a:spLocks noChangeArrowheads="1"/>
          </p:cNvSpPr>
          <p:nvPr/>
        </p:nvSpPr>
        <p:spPr bwMode="auto">
          <a:xfrm>
            <a:off x="3311525" y="4741863"/>
            <a:ext cx="10890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4 (MSBs)</a:t>
            </a:r>
          </a:p>
        </p:txBody>
      </p:sp>
      <p:sp>
        <p:nvSpPr>
          <p:cNvPr id="73781" name="Rectangle 105"/>
          <p:cNvSpPr>
            <a:spLocks noChangeArrowheads="1"/>
          </p:cNvSpPr>
          <p:nvPr/>
        </p:nvSpPr>
        <p:spPr bwMode="auto">
          <a:xfrm rot="-5400000">
            <a:off x="3909219" y="3952082"/>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00</a:t>
            </a:r>
          </a:p>
        </p:txBody>
      </p:sp>
      <p:sp>
        <p:nvSpPr>
          <p:cNvPr id="73782"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3783"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prstTxWarp prst="textNoShape">
              <a:avLst/>
            </a:prstTxWarp>
            <a:spAutoFit/>
          </a:bodyPr>
          <a:lstStyle/>
          <a:p>
            <a:endParaRPr lang="en-US"/>
          </a:p>
        </p:txBody>
      </p:sp>
      <p:sp>
        <p:nvSpPr>
          <p:cNvPr id="73784"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prstTxWarp prst="textNoShape">
              <a:avLst/>
            </a:prstTxWarp>
            <a:spAutoFit/>
          </a:bodyPr>
          <a:lstStyle/>
          <a:p>
            <a:r>
              <a:rPr lang="en-US" sz="2800" b="1" u="sng">
                <a:solidFill>
                  <a:schemeClr val="tx1"/>
                </a:solidFill>
              </a:rPr>
              <a:t>Query</a:t>
            </a:r>
            <a:endParaRPr lang="en-US" sz="2800" b="1">
              <a:solidFill>
                <a:schemeClr val="tx1"/>
              </a:solidFill>
            </a:endParaRPr>
          </a:p>
          <a:p>
            <a:pPr>
              <a:buFontTx/>
              <a:buChar char="•"/>
            </a:pPr>
            <a:r>
              <a:rPr lang="en-US" sz="2800" b="1">
                <a:solidFill>
                  <a:schemeClr val="tx1"/>
                </a:solidFill>
              </a:rPr>
              <a:t> Can Zero still</a:t>
            </a:r>
            <a:br>
              <a:rPr lang="en-US" sz="2800" b="1">
                <a:solidFill>
                  <a:schemeClr val="tx1"/>
                </a:solidFill>
              </a:rPr>
            </a:br>
            <a:r>
              <a:rPr lang="en-US" sz="2800" b="1">
                <a:solidFill>
                  <a:schemeClr val="tx1"/>
                </a:solidFill>
              </a:rPr>
              <a:t>   get asserted?</a:t>
            </a:r>
          </a:p>
          <a:p>
            <a:pPr>
              <a:buFontTx/>
              <a:buChar char="•"/>
            </a:pPr>
            <a:endParaRPr lang="en-US" sz="2800" b="1">
              <a:solidFill>
                <a:schemeClr val="tx1"/>
              </a:solidFill>
            </a:endParaRPr>
          </a:p>
          <a:p>
            <a:pPr>
              <a:buFontTx/>
              <a:buChar char="•"/>
            </a:pPr>
            <a:r>
              <a:rPr lang="en-US" sz="2800" b="1">
                <a:solidFill>
                  <a:schemeClr val="tx1"/>
                </a:solidFill>
              </a:rPr>
              <a:t> Does nPC_sel</a:t>
            </a:r>
            <a:br>
              <a:rPr lang="en-US" sz="2800" b="1">
                <a:solidFill>
                  <a:schemeClr val="tx1"/>
                </a:solidFill>
              </a:rPr>
            </a:br>
            <a:r>
              <a:rPr lang="en-US" sz="2800" b="1">
                <a:solidFill>
                  <a:schemeClr val="tx1"/>
                </a:solidFill>
              </a:rPr>
              <a:t>  need to be 0? </a:t>
            </a:r>
          </a:p>
          <a:p>
            <a:pPr lvl="1">
              <a:buFontTx/>
              <a:buChar char="•"/>
            </a:pPr>
            <a:r>
              <a:rPr lang="en-US" sz="2800" b="1">
                <a:solidFill>
                  <a:schemeClr val="tx1"/>
                </a:solidFill>
              </a:rPr>
              <a:t> If not, what? </a:t>
            </a:r>
          </a:p>
        </p:txBody>
      </p:sp>
      <p:sp>
        <p:nvSpPr>
          <p:cNvPr id="73785" name="Line 109"/>
          <p:cNvSpPr>
            <a:spLocks noChangeShapeType="1"/>
          </p:cNvSpPr>
          <p:nvPr/>
        </p:nvSpPr>
        <p:spPr bwMode="auto">
          <a:xfrm>
            <a:off x="3276600" y="3810000"/>
            <a:ext cx="2286000" cy="0"/>
          </a:xfrm>
          <a:prstGeom prst="line">
            <a:avLst/>
          </a:prstGeom>
          <a:noFill/>
          <a:ln w="57150">
            <a:solidFill>
              <a:schemeClr val="accent1"/>
            </a:solidFill>
            <a:round/>
            <a:headEnd/>
            <a:tailEnd/>
          </a:ln>
        </p:spPr>
        <p:txBody>
          <a:bodyPr wrap="none" anchor="ctr">
            <a:prstTxWarp prst="textNoShape">
              <a:avLst/>
            </a:prstTxWarp>
            <a:spAutoFit/>
          </a:bodyPr>
          <a:lstStyle/>
          <a:p>
            <a:endParaRPr lang="en-US"/>
          </a:p>
        </p:txBody>
      </p:sp>
      <p:sp>
        <p:nvSpPr>
          <p:cNvPr id="73786"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prstTxWarp prst="textNoShape">
              <a:avLst/>
            </a:prstTxWarp>
            <a:spAutoFit/>
          </a:bodyPr>
          <a:lstStyle/>
          <a:p>
            <a:endParaRPr lang="en-US"/>
          </a:p>
        </p:txBody>
      </p:sp>
      <p:sp>
        <p:nvSpPr>
          <p:cNvPr id="73787" name="Rectangle 111"/>
          <p:cNvSpPr>
            <a:spLocks noChangeArrowheads="1"/>
          </p:cNvSpPr>
          <p:nvPr/>
        </p:nvSpPr>
        <p:spPr bwMode="auto">
          <a:xfrm>
            <a:off x="3505200" y="390842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26</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0100" y="228600"/>
            <a:ext cx="7564438" cy="474663"/>
          </a:xfrm>
          <a:noFill/>
        </p:spPr>
        <p:txBody>
          <a:bodyPr/>
          <a:lstStyle/>
          <a:p>
            <a:r>
              <a:rPr lang="en-US"/>
              <a:t>Recap: Meaning of the Control Signals</a:t>
            </a:r>
          </a:p>
        </p:txBody>
      </p:sp>
      <p:sp>
        <p:nvSpPr>
          <p:cNvPr id="19459" name="Rectangle 3"/>
          <p:cNvSpPr>
            <a:spLocks noGrp="1" noChangeArrowheads="1"/>
          </p:cNvSpPr>
          <p:nvPr>
            <p:ph type="body" idx="1"/>
          </p:nvPr>
        </p:nvSpPr>
        <p:spPr>
          <a:xfrm>
            <a:off x="304800" y="914400"/>
            <a:ext cx="8610600" cy="1839913"/>
          </a:xfrm>
          <a:noFill/>
        </p:spPr>
        <p:txBody>
          <a:bodyPr/>
          <a:lstStyle/>
          <a:p>
            <a:pPr>
              <a:spcBef>
                <a:spcPct val="30000"/>
              </a:spcBef>
              <a:tabLst>
                <a:tab pos="1600200" algn="l"/>
              </a:tabLst>
            </a:pPr>
            <a:r>
              <a:rPr lang="en-US" sz="2800">
                <a:solidFill>
                  <a:schemeClr val="accent1"/>
                </a:solidFill>
              </a:rPr>
              <a:t>nPC_sel</a:t>
            </a:r>
            <a:r>
              <a:rPr lang="en-US" sz="2800">
                <a:solidFill>
                  <a:schemeClr val="accent2"/>
                </a:solidFill>
              </a:rPr>
              <a:t>:</a:t>
            </a:r>
            <a:r>
              <a:rPr lang="en-US" sz="2800"/>
              <a:t> 	         “+4” 0 </a:t>
            </a:r>
            <a:r>
              <a:rPr lang="en-US" sz="2800">
                <a:sym typeface="Symbol" charset="2"/>
              </a:rPr>
              <a:t></a:t>
            </a:r>
            <a:r>
              <a:rPr lang="en-US" sz="2800"/>
              <a:t> PC &lt;– PC + 4 </a:t>
            </a:r>
            <a:br>
              <a:rPr lang="en-US" sz="2800"/>
            </a:br>
            <a:r>
              <a:rPr lang="en-US" sz="2800"/>
              <a:t>			“br” 1 </a:t>
            </a:r>
            <a:r>
              <a:rPr lang="en-US" sz="2800">
                <a:sym typeface="Symbol" charset="2"/>
              </a:rPr>
              <a:t></a:t>
            </a:r>
            <a:r>
              <a:rPr lang="en-US" sz="2800"/>
              <a:t> PC &lt;– PC + 4 + 					    {SignExt(Im16) , 00 }</a:t>
            </a:r>
          </a:p>
          <a:p>
            <a:pPr>
              <a:spcBef>
                <a:spcPct val="30000"/>
              </a:spcBef>
              <a:tabLst>
                <a:tab pos="1600200" algn="l"/>
              </a:tabLst>
            </a:pPr>
            <a:r>
              <a:rPr lang="en-US" sz="2800"/>
              <a:t>Later in lecture: higher-level connection between mux and branch condition</a:t>
            </a:r>
          </a:p>
        </p:txBody>
      </p:sp>
      <p:sp>
        <p:nvSpPr>
          <p:cNvPr id="19460" name="Rectangle 4"/>
          <p:cNvSpPr>
            <a:spLocks noChangeArrowheads="1"/>
          </p:cNvSpPr>
          <p:nvPr/>
        </p:nvSpPr>
        <p:spPr bwMode="auto">
          <a:xfrm>
            <a:off x="457200" y="1371600"/>
            <a:ext cx="1479550" cy="457200"/>
          </a:xfrm>
          <a:prstGeom prst="rect">
            <a:avLst/>
          </a:prstGeom>
          <a:noFill/>
          <a:ln w="12700">
            <a:noFill/>
            <a:miter lim="800000"/>
            <a:headEnd/>
            <a:tailEnd/>
          </a:ln>
        </p:spPr>
        <p:txBody>
          <a:bodyPr wrap="none">
            <a:prstTxWarp prst="textNoShape">
              <a:avLst/>
            </a:prstTxWarp>
            <a:spAutoFit/>
          </a:bodyPr>
          <a:lstStyle/>
          <a:p>
            <a:r>
              <a:rPr lang="en-US" sz="2400" b="1">
                <a:solidFill>
                  <a:schemeClr val="accent2"/>
                </a:solidFill>
              </a:rPr>
              <a:t>“n”</a:t>
            </a:r>
            <a:r>
              <a:rPr lang="en-US" sz="2400" b="1">
                <a:solidFill>
                  <a:schemeClr val="tx1"/>
                </a:solidFill>
              </a:rPr>
              <a:t>=</a:t>
            </a:r>
            <a:r>
              <a:rPr lang="en-US" sz="2400" b="1">
                <a:solidFill>
                  <a:schemeClr val="accent2"/>
                </a:solidFill>
              </a:rPr>
              <a:t>n</a:t>
            </a:r>
            <a:r>
              <a:rPr lang="en-US" sz="2400" b="1">
                <a:solidFill>
                  <a:schemeClr val="tx1"/>
                </a:solidFill>
              </a:rPr>
              <a:t>ext</a:t>
            </a:r>
            <a:endParaRPr lang="en-US" sz="2400" b="1">
              <a:solidFill>
                <a:schemeClr val="accent2"/>
              </a:solidFill>
            </a:endParaRPr>
          </a:p>
        </p:txBody>
      </p:sp>
      <p:sp>
        <p:nvSpPr>
          <p:cNvPr id="19461" name="Rectangle 5"/>
          <p:cNvSpPr>
            <a:spLocks noChangeArrowheads="1"/>
          </p:cNvSpPr>
          <p:nvPr/>
        </p:nvSpPr>
        <p:spPr bwMode="auto">
          <a:xfrm rot="10800000" flipV="1">
            <a:off x="3048000" y="63881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9462" name="Rectangle 6"/>
          <p:cNvSpPr>
            <a:spLocks noChangeArrowheads="1"/>
          </p:cNvSpPr>
          <p:nvPr/>
        </p:nvSpPr>
        <p:spPr bwMode="auto">
          <a:xfrm>
            <a:off x="4953000" y="54737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9463" name="Group 7"/>
          <p:cNvGrpSpPr>
            <a:grpSpLocks/>
          </p:cNvGrpSpPr>
          <p:nvPr/>
        </p:nvGrpSpPr>
        <p:grpSpPr bwMode="auto">
          <a:xfrm>
            <a:off x="5029200" y="4078288"/>
            <a:ext cx="349250" cy="1268412"/>
            <a:chOff x="1326" y="2337"/>
            <a:chExt cx="220" cy="799"/>
          </a:xfrm>
        </p:grpSpPr>
        <p:sp>
          <p:nvSpPr>
            <p:cNvPr id="19487"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488" name="Rectangle 9"/>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9489" name="Rectangle 10"/>
            <p:cNvSpPr>
              <a:spLocks noChangeArrowheads="1"/>
            </p:cNvSpPr>
            <p:nvPr/>
          </p:nvSpPr>
          <p:spPr bwMode="auto">
            <a:xfrm rot="-5400000">
              <a:off x="1320" y="2353"/>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9490"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9464" name="Rectangle 12"/>
          <p:cNvSpPr>
            <a:spLocks noChangeArrowheads="1"/>
          </p:cNvSpPr>
          <p:nvPr/>
        </p:nvSpPr>
        <p:spPr bwMode="auto">
          <a:xfrm>
            <a:off x="3402013" y="34925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9465" name="Rectangle 13"/>
          <p:cNvSpPr>
            <a:spLocks noChangeArrowheads="1"/>
          </p:cNvSpPr>
          <p:nvPr/>
        </p:nvSpPr>
        <p:spPr bwMode="auto">
          <a:xfrm>
            <a:off x="4306888" y="3340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9466" name="Line 14"/>
          <p:cNvSpPr>
            <a:spLocks noChangeShapeType="1"/>
          </p:cNvSpPr>
          <p:nvPr/>
        </p:nvSpPr>
        <p:spPr bwMode="auto">
          <a:xfrm flipH="1">
            <a:off x="4784725" y="3749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9467" name="Rectangle 15"/>
          <p:cNvSpPr>
            <a:spLocks noChangeArrowheads="1"/>
          </p:cNvSpPr>
          <p:nvPr/>
        </p:nvSpPr>
        <p:spPr bwMode="auto">
          <a:xfrm>
            <a:off x="3449638" y="51689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9468" name="Rectangle 16"/>
          <p:cNvSpPr>
            <a:spLocks noChangeArrowheads="1"/>
          </p:cNvSpPr>
          <p:nvPr/>
        </p:nvSpPr>
        <p:spPr bwMode="auto">
          <a:xfrm rot="5400000">
            <a:off x="3148806" y="55046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9469" name="Rectangle 17"/>
          <p:cNvSpPr>
            <a:spLocks noChangeArrowheads="1"/>
          </p:cNvSpPr>
          <p:nvPr/>
        </p:nvSpPr>
        <p:spPr bwMode="auto">
          <a:xfrm rot="5400000">
            <a:off x="3742531" y="38996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9470" name="Freeform 18"/>
          <p:cNvSpPr>
            <a:spLocks/>
          </p:cNvSpPr>
          <p:nvPr/>
        </p:nvSpPr>
        <p:spPr bwMode="auto">
          <a:xfrm>
            <a:off x="3962400" y="35687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9471" name="Rectangle 19"/>
          <p:cNvSpPr>
            <a:spLocks noChangeArrowheads="1"/>
          </p:cNvSpPr>
          <p:nvPr/>
        </p:nvSpPr>
        <p:spPr bwMode="auto">
          <a:xfrm rot="5400000">
            <a:off x="3742531" y="51188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9472" name="Freeform 20"/>
          <p:cNvSpPr>
            <a:spLocks/>
          </p:cNvSpPr>
          <p:nvPr/>
        </p:nvSpPr>
        <p:spPr bwMode="auto">
          <a:xfrm>
            <a:off x="3962400" y="47879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9473" name="Rectangle 21"/>
          <p:cNvSpPr>
            <a:spLocks noChangeArrowheads="1"/>
          </p:cNvSpPr>
          <p:nvPr/>
        </p:nvSpPr>
        <p:spPr bwMode="auto">
          <a:xfrm rot="5400000">
            <a:off x="4434681" y="4591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9474" name="Freeform 22"/>
          <p:cNvSpPr>
            <a:spLocks/>
          </p:cNvSpPr>
          <p:nvPr/>
        </p:nvSpPr>
        <p:spPr bwMode="auto">
          <a:xfrm>
            <a:off x="4648200" y="40259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9475" name="Freeform 23"/>
          <p:cNvSpPr>
            <a:spLocks/>
          </p:cNvSpPr>
          <p:nvPr/>
        </p:nvSpPr>
        <p:spPr bwMode="auto">
          <a:xfrm>
            <a:off x="5334000" y="29718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6" name="Freeform 24"/>
          <p:cNvSpPr>
            <a:spLocks/>
          </p:cNvSpPr>
          <p:nvPr/>
        </p:nvSpPr>
        <p:spPr bwMode="auto">
          <a:xfrm>
            <a:off x="3276600" y="32639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7" name="Line 25"/>
          <p:cNvSpPr>
            <a:spLocks noChangeShapeType="1"/>
          </p:cNvSpPr>
          <p:nvPr/>
        </p:nvSpPr>
        <p:spPr bwMode="auto">
          <a:xfrm>
            <a:off x="3657600" y="3721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8" name="Line 26"/>
          <p:cNvSpPr>
            <a:spLocks noChangeShapeType="1"/>
          </p:cNvSpPr>
          <p:nvPr/>
        </p:nvSpPr>
        <p:spPr bwMode="auto">
          <a:xfrm>
            <a:off x="4343400" y="4178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9" name="Freeform 27"/>
          <p:cNvSpPr>
            <a:spLocks/>
          </p:cNvSpPr>
          <p:nvPr/>
        </p:nvSpPr>
        <p:spPr bwMode="auto">
          <a:xfrm>
            <a:off x="3581400" y="41783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0" name="Line 28"/>
          <p:cNvSpPr>
            <a:spLocks noChangeShapeType="1"/>
          </p:cNvSpPr>
          <p:nvPr/>
        </p:nvSpPr>
        <p:spPr bwMode="auto">
          <a:xfrm>
            <a:off x="3733800" y="5702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1" name="Freeform 29"/>
          <p:cNvSpPr>
            <a:spLocks/>
          </p:cNvSpPr>
          <p:nvPr/>
        </p:nvSpPr>
        <p:spPr bwMode="auto">
          <a:xfrm>
            <a:off x="3200400" y="57023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2" name="Line 30"/>
          <p:cNvSpPr>
            <a:spLocks noChangeShapeType="1"/>
          </p:cNvSpPr>
          <p:nvPr/>
        </p:nvSpPr>
        <p:spPr bwMode="auto">
          <a:xfrm>
            <a:off x="4343400" y="5321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3" name="Line 31"/>
          <p:cNvSpPr>
            <a:spLocks noChangeShapeType="1"/>
          </p:cNvSpPr>
          <p:nvPr/>
        </p:nvSpPr>
        <p:spPr bwMode="auto">
          <a:xfrm>
            <a:off x="4876800" y="47879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484" name="Text Box 32"/>
          <p:cNvSpPr txBox="1">
            <a:spLocks noChangeArrowheads="1"/>
          </p:cNvSpPr>
          <p:nvPr/>
        </p:nvSpPr>
        <p:spPr bwMode="auto">
          <a:xfrm>
            <a:off x="5562600" y="2895600"/>
            <a:ext cx="1560513"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9485" name="Text Box 33"/>
          <p:cNvSpPr txBox="1">
            <a:spLocks noChangeArrowheads="1"/>
          </p:cNvSpPr>
          <p:nvPr/>
        </p:nvSpPr>
        <p:spPr bwMode="auto">
          <a:xfrm>
            <a:off x="4579938" y="4114800"/>
            <a:ext cx="296862"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0</a:t>
            </a:r>
          </a:p>
        </p:txBody>
      </p:sp>
      <p:sp>
        <p:nvSpPr>
          <p:cNvPr id="19486" name="Text Box 34"/>
          <p:cNvSpPr txBox="1">
            <a:spLocks noChangeArrowheads="1"/>
          </p:cNvSpPr>
          <p:nvPr/>
        </p:nvSpPr>
        <p:spPr bwMode="auto">
          <a:xfrm>
            <a:off x="4572000" y="5073650"/>
            <a:ext cx="296863"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1</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00100" y="228600"/>
            <a:ext cx="7564438" cy="474663"/>
          </a:xfrm>
          <a:noFill/>
        </p:spPr>
        <p:txBody>
          <a:bodyPr/>
          <a:lstStyle/>
          <a:p>
            <a:r>
              <a:rPr lang="en-US"/>
              <a:t>Recap: Meaning of the Control Signals</a:t>
            </a:r>
          </a:p>
        </p:txBody>
      </p:sp>
      <p:sp>
        <p:nvSpPr>
          <p:cNvPr id="21507" name="Rectangle 3"/>
          <p:cNvSpPr>
            <a:spLocks noGrp="1" noChangeArrowheads="1"/>
          </p:cNvSpPr>
          <p:nvPr>
            <p:ph type="body" idx="1"/>
          </p:nvPr>
        </p:nvSpPr>
        <p:spPr>
          <a:xfrm>
            <a:off x="0" y="838200"/>
            <a:ext cx="4876800" cy="1368425"/>
          </a:xfrm>
          <a:noFill/>
        </p:spPr>
        <p:txBody>
          <a:bodyPr/>
          <a:lstStyle/>
          <a:p>
            <a:pPr>
              <a:spcBef>
                <a:spcPct val="30000"/>
              </a:spcBef>
              <a:tabLst>
                <a:tab pos="1600200" algn="l"/>
              </a:tabLst>
            </a:pPr>
            <a:r>
              <a:rPr lang="en-US" sz="2400">
                <a:solidFill>
                  <a:schemeClr val="accent1"/>
                </a:solidFill>
              </a:rPr>
              <a:t>ExtOp:</a:t>
            </a:r>
            <a:r>
              <a:rPr lang="en-US" sz="2400"/>
              <a:t>	“zero”, “sign”</a:t>
            </a:r>
          </a:p>
          <a:p>
            <a:pPr>
              <a:spcBef>
                <a:spcPct val="30000"/>
              </a:spcBef>
              <a:tabLst>
                <a:tab pos="1600200" algn="l"/>
              </a:tabLst>
            </a:pPr>
            <a:r>
              <a:rPr lang="en-US" sz="2400">
                <a:solidFill>
                  <a:schemeClr val="accent1"/>
                </a:solidFill>
              </a:rPr>
              <a:t>ALUsrc:</a:t>
            </a:r>
            <a:r>
              <a:rPr lang="en-US" sz="2400"/>
              <a:t>	0 </a:t>
            </a:r>
            <a:r>
              <a:rPr lang="en-US" sz="2400">
                <a:sym typeface="Symbol" charset="2"/>
              </a:rPr>
              <a:t></a:t>
            </a:r>
            <a:r>
              <a:rPr lang="en-US" sz="2400"/>
              <a:t> regB; </a:t>
            </a:r>
            <a:br>
              <a:rPr lang="en-US" sz="2400"/>
            </a:br>
            <a:r>
              <a:rPr lang="en-US" sz="2400"/>
              <a:t>	1 </a:t>
            </a:r>
            <a:r>
              <a:rPr lang="en-US" sz="2400">
                <a:sym typeface="Symbol" charset="2"/>
              </a:rPr>
              <a:t></a:t>
            </a:r>
            <a:r>
              <a:rPr lang="en-US" sz="2400"/>
              <a:t> immed</a:t>
            </a:r>
          </a:p>
          <a:p>
            <a:pPr>
              <a:spcBef>
                <a:spcPct val="30000"/>
              </a:spcBef>
              <a:tabLst>
                <a:tab pos="1600200" algn="l"/>
              </a:tabLst>
            </a:pPr>
            <a:r>
              <a:rPr lang="en-US" sz="2400">
                <a:solidFill>
                  <a:schemeClr val="accent1"/>
                </a:solidFill>
              </a:rPr>
              <a:t>ALUctr:</a:t>
            </a:r>
            <a:r>
              <a:rPr lang="en-US" sz="2400"/>
              <a:t>	“</a:t>
            </a:r>
            <a:r>
              <a:rPr lang="en-US" sz="2000"/>
              <a:t>ADD</a:t>
            </a:r>
            <a:r>
              <a:rPr lang="en-US" sz="2400"/>
              <a:t>”, “</a:t>
            </a:r>
            <a:r>
              <a:rPr lang="en-US" sz="2000"/>
              <a:t>SUB</a:t>
            </a:r>
            <a:r>
              <a:rPr lang="en-US" sz="2400"/>
              <a:t>”, “</a:t>
            </a:r>
            <a:r>
              <a:rPr lang="en-US" sz="2000"/>
              <a:t>OR</a:t>
            </a:r>
            <a:r>
              <a:rPr lang="en-US" sz="2400"/>
              <a:t>”</a:t>
            </a:r>
          </a:p>
        </p:txBody>
      </p:sp>
      <p:sp>
        <p:nvSpPr>
          <p:cNvPr id="21508" name="Rectangle 4"/>
          <p:cNvSpPr>
            <a:spLocks noChangeArrowheads="1"/>
          </p:cNvSpPr>
          <p:nvPr/>
        </p:nvSpPr>
        <p:spPr bwMode="auto">
          <a:xfrm>
            <a:off x="4267200" y="762000"/>
            <a:ext cx="4876800" cy="1477963"/>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30000"/>
              </a:spcBef>
              <a:buFontTx/>
              <a:buChar char="°"/>
              <a:tabLst>
                <a:tab pos="1600200" algn="l"/>
              </a:tabLst>
            </a:pPr>
            <a:r>
              <a:rPr lang="en-US" sz="2400" b="1">
                <a:latin typeface="Arial" charset="0"/>
              </a:rPr>
              <a:t>MemWr:</a:t>
            </a:r>
            <a:r>
              <a:rPr lang="en-US" sz="2400" b="1">
                <a:solidFill>
                  <a:schemeClr val="tx1"/>
                </a:solidFill>
                <a:latin typeface="Arial" charset="0"/>
              </a:rPr>
              <a:t>	1 </a:t>
            </a:r>
            <a:r>
              <a:rPr lang="en-US" sz="2400">
                <a:solidFill>
                  <a:schemeClr val="tx1"/>
                </a:solidFill>
                <a:latin typeface="Times" charset="0"/>
                <a:sym typeface="Symbol" charset="2"/>
              </a:rPr>
              <a:t></a:t>
            </a:r>
            <a:r>
              <a:rPr lang="en-US" sz="2400" b="1">
                <a:solidFill>
                  <a:schemeClr val="tx1"/>
                </a:solidFill>
                <a:latin typeface="Arial" charset="0"/>
              </a:rPr>
              <a:t> write memory</a:t>
            </a:r>
          </a:p>
          <a:p>
            <a:pPr marL="203200" indent="-203200">
              <a:lnSpc>
                <a:spcPct val="75000"/>
              </a:lnSpc>
              <a:spcBef>
                <a:spcPct val="30000"/>
              </a:spcBef>
              <a:buFontTx/>
              <a:buChar char="°"/>
              <a:tabLst>
                <a:tab pos="1600200" algn="l"/>
              </a:tabLst>
            </a:pPr>
            <a:r>
              <a:rPr lang="en-US" sz="2400" b="1">
                <a:latin typeface="Arial" charset="0"/>
              </a:rPr>
              <a:t>MemtoReg:</a:t>
            </a:r>
            <a:r>
              <a:rPr lang="en-US" sz="2400" b="1">
                <a:solidFill>
                  <a:schemeClr val="tx1"/>
                </a:solidFill>
                <a:latin typeface="Arial" charset="0"/>
              </a:rPr>
              <a:t> 0 </a:t>
            </a:r>
            <a:r>
              <a:rPr lang="en-US" sz="2400">
                <a:solidFill>
                  <a:schemeClr val="tx1"/>
                </a:solidFill>
                <a:latin typeface="Times" charset="0"/>
                <a:sym typeface="Symbol" charset="2"/>
              </a:rPr>
              <a:t></a:t>
            </a:r>
            <a:r>
              <a:rPr lang="en-US" sz="2400" b="1">
                <a:solidFill>
                  <a:schemeClr val="tx1"/>
                </a:solidFill>
                <a:latin typeface="Arial" charset="0"/>
              </a:rPr>
              <a:t> ALU; 1 </a:t>
            </a:r>
            <a:r>
              <a:rPr lang="en-US" sz="2400">
                <a:solidFill>
                  <a:schemeClr val="tx1"/>
                </a:solidFill>
                <a:latin typeface="Times" charset="0"/>
                <a:sym typeface="Symbol" charset="2"/>
              </a:rPr>
              <a:t></a:t>
            </a:r>
            <a:r>
              <a:rPr lang="en-US" sz="2400" b="1">
                <a:solidFill>
                  <a:schemeClr val="tx1"/>
                </a:solidFill>
                <a:latin typeface="Arial" charset="0"/>
              </a:rPr>
              <a:t> Mem</a:t>
            </a:r>
          </a:p>
          <a:p>
            <a:pPr marL="203200" indent="-203200">
              <a:lnSpc>
                <a:spcPct val="75000"/>
              </a:lnSpc>
              <a:spcBef>
                <a:spcPct val="30000"/>
              </a:spcBef>
              <a:buFontTx/>
              <a:buChar char="°"/>
              <a:tabLst>
                <a:tab pos="1600200" algn="l"/>
              </a:tabLst>
            </a:pPr>
            <a:r>
              <a:rPr lang="en-US" sz="2400" b="1">
                <a:latin typeface="Arial" charset="0"/>
              </a:rPr>
              <a:t>RegDst:</a:t>
            </a:r>
            <a:r>
              <a:rPr lang="en-US" sz="2400" b="1">
                <a:solidFill>
                  <a:schemeClr val="tx1"/>
                </a:solidFill>
                <a:latin typeface="Arial" charset="0"/>
              </a:rPr>
              <a:t>	0 </a:t>
            </a:r>
            <a:r>
              <a:rPr lang="en-US" sz="2400">
                <a:solidFill>
                  <a:schemeClr val="tx1"/>
                </a:solidFill>
                <a:latin typeface="Times" charset="0"/>
                <a:sym typeface="Symbol" charset="2"/>
              </a:rPr>
              <a:t></a:t>
            </a:r>
            <a:r>
              <a:rPr lang="en-US" sz="2400" b="1">
                <a:solidFill>
                  <a:schemeClr val="tx1"/>
                </a:solidFill>
                <a:latin typeface="Arial" charset="0"/>
              </a:rPr>
              <a:t> “rt”; 1 </a:t>
            </a:r>
            <a:r>
              <a:rPr lang="en-US" sz="2400">
                <a:solidFill>
                  <a:schemeClr val="tx1"/>
                </a:solidFill>
                <a:latin typeface="Times" charset="0"/>
                <a:sym typeface="Symbol" charset="2"/>
              </a:rPr>
              <a:t></a:t>
            </a:r>
            <a:r>
              <a:rPr lang="en-US" sz="2400" b="1">
                <a:solidFill>
                  <a:schemeClr val="tx1"/>
                </a:solidFill>
                <a:latin typeface="Arial" charset="0"/>
              </a:rPr>
              <a:t> “rd”</a:t>
            </a:r>
          </a:p>
          <a:p>
            <a:pPr marL="203200" indent="-203200">
              <a:lnSpc>
                <a:spcPct val="75000"/>
              </a:lnSpc>
              <a:spcBef>
                <a:spcPct val="30000"/>
              </a:spcBef>
              <a:buFontTx/>
              <a:buChar char="°"/>
              <a:tabLst>
                <a:tab pos="1600200" algn="l"/>
              </a:tabLst>
            </a:pPr>
            <a:r>
              <a:rPr lang="en-US" sz="2400" b="1">
                <a:latin typeface="Arial" charset="0"/>
              </a:rPr>
              <a:t>RegWr:</a:t>
            </a:r>
            <a:r>
              <a:rPr lang="en-US" sz="2400" b="1">
                <a:solidFill>
                  <a:schemeClr val="tx1"/>
                </a:solidFill>
                <a:latin typeface="Arial" charset="0"/>
              </a:rPr>
              <a:t>	1 </a:t>
            </a:r>
            <a:r>
              <a:rPr lang="en-US" sz="2400">
                <a:solidFill>
                  <a:schemeClr val="tx1"/>
                </a:solidFill>
                <a:latin typeface="Times" charset="0"/>
                <a:sym typeface="Symbol" charset="2"/>
              </a:rPr>
              <a:t></a:t>
            </a:r>
            <a:r>
              <a:rPr lang="en-US" sz="2400" b="1">
                <a:solidFill>
                  <a:schemeClr val="tx1"/>
                </a:solidFill>
                <a:latin typeface="Arial" charset="0"/>
              </a:rPr>
              <a:t> write register</a:t>
            </a:r>
          </a:p>
        </p:txBody>
      </p:sp>
      <p:sp>
        <p:nvSpPr>
          <p:cNvPr id="21509" name="Rectangle 5"/>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10" name="Rectangle 6"/>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21511" name="Rectangle 7"/>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1512" name="Rectangle 8"/>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21513" name="Rectangle 9"/>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endParaRPr lang="en-US" sz="2000" u="sng">
              <a:solidFill>
                <a:schemeClr val="tx1"/>
              </a:solidFill>
              <a:latin typeface="Times" charset="0"/>
            </a:endParaRPr>
          </a:p>
        </p:txBody>
      </p:sp>
      <p:sp>
        <p:nvSpPr>
          <p:cNvPr id="21514" name="Line 10"/>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15" name="Rectangle 11"/>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16" name="Line 12"/>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17" name="Rectangle 13"/>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18" name="Rectangle 14"/>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21519" name="Line 15"/>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0" name="Rectangle 16"/>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21" name="Rectangle 17"/>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21522" name="Line 18"/>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3" name="Line 19"/>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4" name="Rectangle 20"/>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1525" name="Line 21"/>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6" name="Rectangle 22"/>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1527" name="Rectangle 23"/>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21528" name="Rectangle 24"/>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21529" name="Rectangle 25"/>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21530" name="Rectangle 26"/>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21531" name="Rectangle 27"/>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21532" name="Rectangle 28"/>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21533" name="Rectangle 29"/>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21534" name="Rectangle 30"/>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21535" name="Rectangle 31"/>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sp>
        <p:nvSpPr>
          <p:cNvPr id="21536" name="Rectangle 32"/>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1537" name="Rectangle 33"/>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21538" name="Rectangle 34"/>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39" name="Line 35"/>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40" name="Line 36"/>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41" name="Rectangle 37"/>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1542" name="Rectangle 38"/>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1543" name="Rectangle 39"/>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endParaRPr lang="en-US" sz="2000" u="sng">
              <a:solidFill>
                <a:schemeClr val="tx1"/>
              </a:solidFill>
              <a:latin typeface="Times" charset="0"/>
            </a:endParaRPr>
          </a:p>
        </p:txBody>
      </p:sp>
      <p:sp>
        <p:nvSpPr>
          <p:cNvPr id="21544" name="Rectangle 40"/>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endParaRPr lang="en-US" sz="2000" u="sng">
              <a:solidFill>
                <a:schemeClr val="tx1"/>
              </a:solidFill>
              <a:latin typeface="Times" charset="0"/>
            </a:endParaRPr>
          </a:p>
        </p:txBody>
      </p:sp>
      <p:sp>
        <p:nvSpPr>
          <p:cNvPr id="21545" name="Line 41"/>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1546" name="Rectangle 42"/>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endParaRPr lang="en-US" sz="2000" u="sng">
              <a:solidFill>
                <a:schemeClr val="tx1"/>
              </a:solidFill>
              <a:latin typeface="Times" charset="0"/>
            </a:endParaRPr>
          </a:p>
        </p:txBody>
      </p:sp>
      <p:sp>
        <p:nvSpPr>
          <p:cNvPr id="21547" name="Rectangle 43"/>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1548" name="Rectangle 44"/>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21549" name="Line 45"/>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50" name="Rectangle 46"/>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51" name="Line 47"/>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1552" name="Rectangle 48"/>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grpSp>
        <p:nvGrpSpPr>
          <p:cNvPr id="21553" name="Group 49"/>
          <p:cNvGrpSpPr>
            <a:grpSpLocks/>
          </p:cNvGrpSpPr>
          <p:nvPr/>
        </p:nvGrpSpPr>
        <p:grpSpPr bwMode="auto">
          <a:xfrm>
            <a:off x="2590800" y="2943225"/>
            <a:ext cx="838200" cy="333375"/>
            <a:chOff x="2640" y="1422"/>
            <a:chExt cx="528" cy="210"/>
          </a:xfrm>
        </p:grpSpPr>
        <p:sp>
          <p:nvSpPr>
            <p:cNvPr id="21600" name="Rectangle 5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1601" name="Rectangle 5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1602"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21554" name="Rectangle 53"/>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21555" name="Group 54"/>
          <p:cNvGrpSpPr>
            <a:grpSpLocks/>
          </p:cNvGrpSpPr>
          <p:nvPr/>
        </p:nvGrpSpPr>
        <p:grpSpPr bwMode="auto">
          <a:xfrm>
            <a:off x="4899025" y="4495800"/>
            <a:ext cx="358775" cy="1219200"/>
            <a:chOff x="3518" y="2640"/>
            <a:chExt cx="226" cy="768"/>
          </a:xfrm>
        </p:grpSpPr>
        <p:sp>
          <p:nvSpPr>
            <p:cNvPr id="21597" name="Rectangle 5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1598" name="Rectangle 5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1599"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1556" name="Group 58"/>
          <p:cNvGrpSpPr>
            <a:grpSpLocks/>
          </p:cNvGrpSpPr>
          <p:nvPr/>
        </p:nvGrpSpPr>
        <p:grpSpPr bwMode="auto">
          <a:xfrm>
            <a:off x="5762625" y="3886200"/>
            <a:ext cx="485775" cy="1143000"/>
            <a:chOff x="4009" y="2304"/>
            <a:chExt cx="306" cy="720"/>
          </a:xfrm>
        </p:grpSpPr>
        <p:sp>
          <p:nvSpPr>
            <p:cNvPr id="21594" name="Rectangle 59"/>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21595" name="Rectangle 6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21596" name="Freeform 6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21557" name="Rectangle 62"/>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1558" name="Rectangle 63"/>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1559" name="Freeform 64"/>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1560" name="Rectangle 65"/>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1561" name="Rectangle 66"/>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21562" name="Rectangle 67"/>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21563" name="Rectangle 68"/>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21564" name="Line 69"/>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5" name="Line 70"/>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6" name="Line 71"/>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7" name="Line 72"/>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8" name="Freeform 73"/>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69" name="Line 74"/>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0" name="Line 75"/>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1" name="Line 76"/>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2" name="Line 77"/>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3" name="Rectangle 78"/>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1574" name="Line 79"/>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5" name="Line 80"/>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6" name="Line 81"/>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7" name="Line 82"/>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8" name="Line 83"/>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9" name="Line 84"/>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0" name="Line 85"/>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1" name="Line 86"/>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2" name="Line 87"/>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3" name="Line 88"/>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4" name="Line 89"/>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5" name="Line 90"/>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6" name="Line 91"/>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7" name="Line 92"/>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8" name="Line 93"/>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89" name="Freeform 94"/>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90" name="Line 95"/>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91" name="Line 96"/>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92" name="Line 97"/>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93" name="Freeform 98"/>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00100" y="228600"/>
            <a:ext cx="4938713" cy="474663"/>
          </a:xfrm>
          <a:noFill/>
        </p:spPr>
        <p:txBody>
          <a:bodyPr/>
          <a:lstStyle/>
          <a:p>
            <a:r>
              <a:rPr lang="en-US"/>
              <a:t>RTL: The </a:t>
            </a:r>
            <a:r>
              <a:rPr lang="en-US">
                <a:latin typeface="Courier New" charset="0"/>
              </a:rPr>
              <a:t>Add</a:t>
            </a:r>
            <a:r>
              <a:rPr lang="en-US"/>
              <a:t> Instruction</a:t>
            </a:r>
          </a:p>
        </p:txBody>
      </p:sp>
      <p:sp>
        <p:nvSpPr>
          <p:cNvPr id="23555" name="Rectangle 3"/>
          <p:cNvSpPr>
            <a:spLocks noGrp="1" noChangeArrowheads="1"/>
          </p:cNvSpPr>
          <p:nvPr>
            <p:ph type="body" idx="1"/>
          </p:nvPr>
        </p:nvSpPr>
        <p:spPr>
          <a:xfrm>
            <a:off x="228600" y="2209800"/>
            <a:ext cx="8915400" cy="3281363"/>
          </a:xfrm>
          <a:noFill/>
        </p:spPr>
        <p:txBody>
          <a:bodyPr/>
          <a:lstStyle/>
          <a:p>
            <a:pPr>
              <a:buFont typeface="Times" charset="0"/>
              <a:buNone/>
            </a:pPr>
            <a:r>
              <a:rPr lang="en-US" sz="3600">
                <a:solidFill>
                  <a:schemeClr val="accent2"/>
                </a:solidFill>
                <a:latin typeface="Courier" charset="0"/>
              </a:rPr>
              <a:t>add rd, rs, rt</a:t>
            </a:r>
            <a:endParaRPr lang="en-US" sz="3600"/>
          </a:p>
          <a:p>
            <a:pPr lvl="1"/>
            <a:r>
              <a:rPr lang="en-US" sz="3200"/>
              <a:t>MEM[PC]		Fetch the instruction 					from memory</a:t>
            </a:r>
          </a:p>
          <a:p>
            <a:pPr lvl="1"/>
            <a:r>
              <a:rPr lang="en-US" sz="3200"/>
              <a:t>R[rd] = R[rs] + R[rt]	The actual operation</a:t>
            </a:r>
          </a:p>
          <a:p>
            <a:pPr lvl="1"/>
            <a:r>
              <a:rPr lang="en-US" sz="3200"/>
              <a:t>PC = PC + 4	Calculate the next 				instruction’s  address</a:t>
            </a:r>
            <a:endParaRPr lang="en-US" sz="3600"/>
          </a:p>
        </p:txBody>
      </p:sp>
      <p:grpSp>
        <p:nvGrpSpPr>
          <p:cNvPr id="23556" name="Group 4"/>
          <p:cNvGrpSpPr>
            <a:grpSpLocks/>
          </p:cNvGrpSpPr>
          <p:nvPr/>
        </p:nvGrpSpPr>
        <p:grpSpPr bwMode="auto">
          <a:xfrm>
            <a:off x="1503363" y="831850"/>
            <a:ext cx="6302375" cy="942975"/>
            <a:chOff x="947" y="524"/>
            <a:chExt cx="3970" cy="594"/>
          </a:xfrm>
        </p:grpSpPr>
        <p:sp>
          <p:nvSpPr>
            <p:cNvPr id="23557"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3558" name="Group 6"/>
            <p:cNvGrpSpPr>
              <a:grpSpLocks/>
            </p:cNvGrpSpPr>
            <p:nvPr/>
          </p:nvGrpSpPr>
          <p:grpSpPr bwMode="auto">
            <a:xfrm>
              <a:off x="1012" y="716"/>
              <a:ext cx="664" cy="210"/>
              <a:chOff x="1012" y="716"/>
              <a:chExt cx="664" cy="210"/>
            </a:xfrm>
          </p:grpSpPr>
          <p:sp>
            <p:nvSpPr>
              <p:cNvPr id="23588"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9" name="Rectangle 8"/>
              <p:cNvSpPr>
                <a:spLocks noChangeArrowheads="1"/>
              </p:cNvSpPr>
              <p:nvPr/>
            </p:nvSpPr>
            <p:spPr bwMode="auto">
              <a:xfrm>
                <a:off x="1205" y="71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23559" name="Group 9"/>
            <p:cNvGrpSpPr>
              <a:grpSpLocks/>
            </p:cNvGrpSpPr>
            <p:nvPr/>
          </p:nvGrpSpPr>
          <p:grpSpPr bwMode="auto">
            <a:xfrm>
              <a:off x="1684" y="716"/>
              <a:ext cx="616" cy="210"/>
              <a:chOff x="1684" y="716"/>
              <a:chExt cx="616" cy="210"/>
            </a:xfrm>
          </p:grpSpPr>
          <p:sp>
            <p:nvSpPr>
              <p:cNvPr id="23586"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7" name="Rectangle 11"/>
              <p:cNvSpPr>
                <a:spLocks noChangeArrowheads="1"/>
              </p:cNvSpPr>
              <p:nvPr/>
            </p:nvSpPr>
            <p:spPr bwMode="auto">
              <a:xfrm>
                <a:off x="1859" y="716"/>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23560" name="Group 12"/>
            <p:cNvGrpSpPr>
              <a:grpSpLocks/>
            </p:cNvGrpSpPr>
            <p:nvPr/>
          </p:nvGrpSpPr>
          <p:grpSpPr bwMode="auto">
            <a:xfrm>
              <a:off x="2308" y="716"/>
              <a:ext cx="616" cy="210"/>
              <a:chOff x="2308" y="716"/>
              <a:chExt cx="616" cy="210"/>
            </a:xfrm>
          </p:grpSpPr>
          <p:sp>
            <p:nvSpPr>
              <p:cNvPr id="23584"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5"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grpSp>
          <p:nvGrpSpPr>
            <p:cNvPr id="23561" name="Group 15"/>
            <p:cNvGrpSpPr>
              <a:grpSpLocks/>
            </p:cNvGrpSpPr>
            <p:nvPr/>
          </p:nvGrpSpPr>
          <p:grpSpPr bwMode="auto">
            <a:xfrm>
              <a:off x="2932" y="716"/>
              <a:ext cx="616" cy="210"/>
              <a:chOff x="2932" y="716"/>
              <a:chExt cx="616" cy="210"/>
            </a:xfrm>
          </p:grpSpPr>
          <p:sp>
            <p:nvSpPr>
              <p:cNvPr id="23582"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3" name="Rectangle 17"/>
              <p:cNvSpPr>
                <a:spLocks noChangeArrowheads="1"/>
              </p:cNvSpPr>
              <p:nvPr/>
            </p:nvSpPr>
            <p:spPr bwMode="auto">
              <a:xfrm>
                <a:off x="3107" y="71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rd</a:t>
                </a:r>
              </a:p>
            </p:txBody>
          </p:sp>
        </p:grpSp>
        <p:grpSp>
          <p:nvGrpSpPr>
            <p:cNvPr id="23562" name="Group 18"/>
            <p:cNvGrpSpPr>
              <a:grpSpLocks/>
            </p:cNvGrpSpPr>
            <p:nvPr/>
          </p:nvGrpSpPr>
          <p:grpSpPr bwMode="auto">
            <a:xfrm>
              <a:off x="3556" y="716"/>
              <a:ext cx="616" cy="210"/>
              <a:chOff x="3556" y="716"/>
              <a:chExt cx="616" cy="210"/>
            </a:xfrm>
          </p:grpSpPr>
          <p:sp>
            <p:nvSpPr>
              <p:cNvPr id="23580"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1"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shamt</a:t>
                </a:r>
              </a:p>
            </p:txBody>
          </p:sp>
        </p:grpSp>
        <p:grpSp>
          <p:nvGrpSpPr>
            <p:cNvPr id="23563" name="Group 21"/>
            <p:cNvGrpSpPr>
              <a:grpSpLocks/>
            </p:cNvGrpSpPr>
            <p:nvPr/>
          </p:nvGrpSpPr>
          <p:grpSpPr bwMode="auto">
            <a:xfrm>
              <a:off x="4180" y="716"/>
              <a:ext cx="664" cy="210"/>
              <a:chOff x="4180" y="716"/>
              <a:chExt cx="664" cy="210"/>
            </a:xfrm>
          </p:grpSpPr>
          <p:sp>
            <p:nvSpPr>
              <p:cNvPr id="23578"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79"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funct</a:t>
                </a:r>
              </a:p>
            </p:txBody>
          </p:sp>
        </p:grpSp>
        <p:grpSp>
          <p:nvGrpSpPr>
            <p:cNvPr id="23564" name="Group 24"/>
            <p:cNvGrpSpPr>
              <a:grpSpLocks/>
            </p:cNvGrpSpPr>
            <p:nvPr/>
          </p:nvGrpSpPr>
          <p:grpSpPr bwMode="auto">
            <a:xfrm>
              <a:off x="947" y="524"/>
              <a:ext cx="3970" cy="594"/>
              <a:chOff x="947" y="524"/>
              <a:chExt cx="3970" cy="594"/>
            </a:xfrm>
          </p:grpSpPr>
          <p:sp>
            <p:nvSpPr>
              <p:cNvPr id="23565" name="Rectangle 25"/>
              <p:cNvSpPr>
                <a:spLocks noChangeArrowheads="1"/>
              </p:cNvSpPr>
              <p:nvPr/>
            </p:nvSpPr>
            <p:spPr bwMode="auto">
              <a:xfrm>
                <a:off x="4739" y="5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3566" name="Rectangle 26"/>
              <p:cNvSpPr>
                <a:spLocks noChangeArrowheads="1"/>
              </p:cNvSpPr>
              <p:nvPr/>
            </p:nvSpPr>
            <p:spPr bwMode="auto">
              <a:xfrm>
                <a:off x="4019" y="5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a:t>
                </a:r>
              </a:p>
            </p:txBody>
          </p:sp>
          <p:sp>
            <p:nvSpPr>
              <p:cNvPr id="23567" name="Rectangle 27"/>
              <p:cNvSpPr>
                <a:spLocks noChangeArrowheads="1"/>
              </p:cNvSpPr>
              <p:nvPr/>
            </p:nvSpPr>
            <p:spPr bwMode="auto">
              <a:xfrm>
                <a:off x="3347"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11</a:t>
                </a:r>
              </a:p>
            </p:txBody>
          </p:sp>
          <p:sp>
            <p:nvSpPr>
              <p:cNvPr id="23568" name="Rectangle 28"/>
              <p:cNvSpPr>
                <a:spLocks noChangeArrowheads="1"/>
              </p:cNvSpPr>
              <p:nvPr/>
            </p:nvSpPr>
            <p:spPr bwMode="auto">
              <a:xfrm>
                <a:off x="2723"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3569" name="Rectangle 29"/>
              <p:cNvSpPr>
                <a:spLocks noChangeArrowheads="1"/>
              </p:cNvSpPr>
              <p:nvPr/>
            </p:nvSpPr>
            <p:spPr bwMode="auto">
              <a:xfrm>
                <a:off x="2099"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23570" name="Rectangle 30"/>
              <p:cNvSpPr>
                <a:spLocks noChangeArrowheads="1"/>
              </p:cNvSpPr>
              <p:nvPr/>
            </p:nvSpPr>
            <p:spPr bwMode="auto">
              <a:xfrm>
                <a:off x="1475"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23571" name="Rectangle 31"/>
              <p:cNvSpPr>
                <a:spLocks noChangeArrowheads="1"/>
              </p:cNvSpPr>
              <p:nvPr/>
            </p:nvSpPr>
            <p:spPr bwMode="auto">
              <a:xfrm>
                <a:off x="947"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23572" name="Rectangle 32"/>
              <p:cNvSpPr>
                <a:spLocks noChangeArrowheads="1"/>
              </p:cNvSpPr>
              <p:nvPr/>
            </p:nvSpPr>
            <p:spPr bwMode="auto">
              <a:xfrm>
                <a:off x="1187"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23573" name="Rectangle 33"/>
              <p:cNvSpPr>
                <a:spLocks noChangeArrowheads="1"/>
              </p:cNvSpPr>
              <p:nvPr/>
            </p:nvSpPr>
            <p:spPr bwMode="auto">
              <a:xfrm>
                <a:off x="4355"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23574" name="Rectangle 34"/>
              <p:cNvSpPr>
                <a:spLocks noChangeArrowheads="1"/>
              </p:cNvSpPr>
              <p:nvPr/>
            </p:nvSpPr>
            <p:spPr bwMode="auto">
              <a:xfrm>
                <a:off x="3683"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23575" name="Rectangle 35"/>
              <p:cNvSpPr>
                <a:spLocks noChangeArrowheads="1"/>
              </p:cNvSpPr>
              <p:nvPr/>
            </p:nvSpPr>
            <p:spPr bwMode="auto">
              <a:xfrm>
                <a:off x="3059"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23576" name="Rectangle 36"/>
              <p:cNvSpPr>
                <a:spLocks noChangeArrowheads="1"/>
              </p:cNvSpPr>
              <p:nvPr/>
            </p:nvSpPr>
            <p:spPr bwMode="auto">
              <a:xfrm>
                <a:off x="2435"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23577" name="Rectangle 37"/>
              <p:cNvSpPr>
                <a:spLocks noChangeArrowheads="1"/>
              </p:cNvSpPr>
              <p:nvPr/>
            </p:nvSpPr>
            <p:spPr bwMode="auto">
              <a:xfrm>
                <a:off x="1811"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228600"/>
            <a:ext cx="8948738" cy="474663"/>
          </a:xfrm>
          <a:noFill/>
        </p:spPr>
        <p:txBody>
          <a:bodyPr/>
          <a:lstStyle/>
          <a:p>
            <a:r>
              <a:rPr lang="en-US"/>
              <a:t>Instruction Fetch Unit at the Beginning of </a:t>
            </a:r>
            <a:r>
              <a:rPr lang="en-US">
                <a:latin typeface="Courier New" charset="0"/>
              </a:rPr>
              <a:t>Add</a:t>
            </a:r>
          </a:p>
        </p:txBody>
      </p:sp>
      <p:sp>
        <p:nvSpPr>
          <p:cNvPr id="25603" name="Rectangle 3"/>
          <p:cNvSpPr>
            <a:spLocks noGrp="1" noChangeArrowheads="1"/>
          </p:cNvSpPr>
          <p:nvPr>
            <p:ph type="body" idx="1"/>
          </p:nvPr>
        </p:nvSpPr>
        <p:spPr>
          <a:xfrm>
            <a:off x="0" y="811213"/>
            <a:ext cx="8318500" cy="1550987"/>
          </a:xfrm>
          <a:noFill/>
        </p:spPr>
        <p:txBody>
          <a:bodyPr/>
          <a:lstStyle/>
          <a:p>
            <a:pPr>
              <a:spcBef>
                <a:spcPct val="30000"/>
              </a:spcBef>
            </a:pPr>
            <a:r>
              <a:rPr lang="en-US"/>
              <a:t>Fetch the instruction from Instruction memory: Instruction  =  MEM[PC]</a:t>
            </a:r>
          </a:p>
          <a:p>
            <a:pPr lvl="1">
              <a:lnSpc>
                <a:spcPct val="75000"/>
              </a:lnSpc>
              <a:spcBef>
                <a:spcPct val="30000"/>
              </a:spcBef>
            </a:pPr>
            <a:r>
              <a:rPr lang="en-US"/>
              <a:t>same for </a:t>
            </a:r>
            <a:br>
              <a:rPr lang="en-US"/>
            </a:br>
            <a:r>
              <a:rPr lang="en-US"/>
              <a:t>all instructions</a:t>
            </a:r>
          </a:p>
        </p:txBody>
      </p:sp>
      <p:sp>
        <p:nvSpPr>
          <p:cNvPr id="25604" name="Rectangle 4"/>
          <p:cNvSpPr>
            <a:spLocks noChangeArrowheads="1"/>
          </p:cNvSpPr>
          <p:nvPr/>
        </p:nvSpPr>
        <p:spPr bwMode="auto">
          <a:xfrm rot="10800000" flipV="1">
            <a:off x="3048000" y="60071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5605" name="Rectangle 5"/>
          <p:cNvSpPr>
            <a:spLocks noChangeArrowheads="1"/>
          </p:cNvSpPr>
          <p:nvPr/>
        </p:nvSpPr>
        <p:spPr bwMode="auto">
          <a:xfrm>
            <a:off x="4953000" y="50927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25606" name="Group 6"/>
          <p:cNvGrpSpPr>
            <a:grpSpLocks/>
          </p:cNvGrpSpPr>
          <p:nvPr/>
        </p:nvGrpSpPr>
        <p:grpSpPr bwMode="auto">
          <a:xfrm>
            <a:off x="5029200" y="3697288"/>
            <a:ext cx="349250" cy="1268412"/>
            <a:chOff x="1326" y="2337"/>
            <a:chExt cx="220" cy="799"/>
          </a:xfrm>
        </p:grpSpPr>
        <p:sp>
          <p:nvSpPr>
            <p:cNvPr id="25635"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5636" name="Rectangle 8"/>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25637" name="Rectangle 9"/>
            <p:cNvSpPr>
              <a:spLocks noChangeArrowheads="1"/>
            </p:cNvSpPr>
            <p:nvPr/>
          </p:nvSpPr>
          <p:spPr bwMode="auto">
            <a:xfrm rot="-5400000">
              <a:off x="1320" y="2353"/>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25638"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25607" name="Rectangle 11"/>
          <p:cNvSpPr>
            <a:spLocks noChangeArrowheads="1"/>
          </p:cNvSpPr>
          <p:nvPr/>
        </p:nvSpPr>
        <p:spPr bwMode="auto">
          <a:xfrm>
            <a:off x="3402013" y="31115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25608"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25609"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5610"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5611" name="Rectangle 15"/>
          <p:cNvSpPr>
            <a:spLocks noChangeArrowheads="1"/>
          </p:cNvSpPr>
          <p:nvPr/>
        </p:nvSpPr>
        <p:spPr bwMode="auto">
          <a:xfrm rot="5400000">
            <a:off x="3148806" y="51236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25612" name="Rectangle 16"/>
          <p:cNvSpPr>
            <a:spLocks noChangeArrowheads="1"/>
          </p:cNvSpPr>
          <p:nvPr/>
        </p:nvSpPr>
        <p:spPr bwMode="auto">
          <a:xfrm rot="5400000">
            <a:off x="3742531" y="35186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5613" name="Freeform 17"/>
          <p:cNvSpPr>
            <a:spLocks/>
          </p:cNvSpPr>
          <p:nvPr/>
        </p:nvSpPr>
        <p:spPr bwMode="auto">
          <a:xfrm>
            <a:off x="3962400" y="31877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5614" name="Rectangle 18"/>
          <p:cNvSpPr>
            <a:spLocks noChangeArrowheads="1"/>
          </p:cNvSpPr>
          <p:nvPr/>
        </p:nvSpPr>
        <p:spPr bwMode="auto">
          <a:xfrm rot="5400000">
            <a:off x="3742531" y="47378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5615" name="Freeform 19"/>
          <p:cNvSpPr>
            <a:spLocks/>
          </p:cNvSpPr>
          <p:nvPr/>
        </p:nvSpPr>
        <p:spPr bwMode="auto">
          <a:xfrm>
            <a:off x="3962400" y="44069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5616"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25617" name="Freeform 21"/>
          <p:cNvSpPr>
            <a:spLocks/>
          </p:cNvSpPr>
          <p:nvPr/>
        </p:nvSpPr>
        <p:spPr bwMode="auto">
          <a:xfrm>
            <a:off x="4648200" y="36449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5618" name="Freeform 22"/>
          <p:cNvSpPr>
            <a:spLocks/>
          </p:cNvSpPr>
          <p:nvPr/>
        </p:nvSpPr>
        <p:spPr bwMode="auto">
          <a:xfrm>
            <a:off x="5334000" y="25908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19" name="Freeform 23"/>
          <p:cNvSpPr>
            <a:spLocks/>
          </p:cNvSpPr>
          <p:nvPr/>
        </p:nvSpPr>
        <p:spPr bwMode="auto">
          <a:xfrm>
            <a:off x="3276600" y="28829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0"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1"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2" name="Freeform 26"/>
          <p:cNvSpPr>
            <a:spLocks/>
          </p:cNvSpPr>
          <p:nvPr/>
        </p:nvSpPr>
        <p:spPr bwMode="auto">
          <a:xfrm>
            <a:off x="3581400" y="37973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3"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4" name="Freeform 28"/>
          <p:cNvSpPr>
            <a:spLocks/>
          </p:cNvSpPr>
          <p:nvPr/>
        </p:nvSpPr>
        <p:spPr bwMode="auto">
          <a:xfrm>
            <a:off x="3200400" y="53213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5"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6"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5627" name="Text Box 31"/>
          <p:cNvSpPr txBox="1">
            <a:spLocks noChangeArrowheads="1"/>
          </p:cNvSpPr>
          <p:nvPr/>
        </p:nvSpPr>
        <p:spPr bwMode="auto">
          <a:xfrm>
            <a:off x="5486400" y="2971800"/>
            <a:ext cx="1560513"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25628" name="Freeform 32"/>
          <p:cNvSpPr>
            <a:spLocks/>
          </p:cNvSpPr>
          <p:nvPr/>
        </p:nvSpPr>
        <p:spPr bwMode="auto">
          <a:xfrm>
            <a:off x="5334000" y="2667000"/>
            <a:ext cx="152400" cy="1752600"/>
          </a:xfrm>
          <a:custGeom>
            <a:avLst/>
            <a:gdLst>
              <a:gd name="T0" fmla="*/ 0 w 96"/>
              <a:gd name="T1" fmla="*/ 1752600 h 1104"/>
              <a:gd name="T2" fmla="*/ 152400 w 96"/>
              <a:gd name="T3" fmla="*/ 1752600 h 1104"/>
              <a:gd name="T4" fmla="*/ 152400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5629" name="Freeform 33"/>
          <p:cNvSpPr>
            <a:spLocks/>
          </p:cNvSpPr>
          <p:nvPr/>
        </p:nvSpPr>
        <p:spPr bwMode="auto">
          <a:xfrm>
            <a:off x="3276600" y="2895600"/>
            <a:ext cx="2209800" cy="1219200"/>
          </a:xfrm>
          <a:custGeom>
            <a:avLst/>
            <a:gdLst>
              <a:gd name="T0" fmla="*/ 2209800 w 1392"/>
              <a:gd name="T1" fmla="*/ 0 h 768"/>
              <a:gd name="T2" fmla="*/ 0 w 1392"/>
              <a:gd name="T3" fmla="*/ 0 h 768"/>
              <a:gd name="T4" fmla="*/ 0 w 1392"/>
              <a:gd name="T5" fmla="*/ 1219200 h 768"/>
              <a:gd name="T6" fmla="*/ 685800 w 1392"/>
              <a:gd name="T7" fmla="*/ 1219200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5630"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5631"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sp>
        <p:nvSpPr>
          <p:cNvPr id="25632"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5633"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25634"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00100" y="228600"/>
            <a:ext cx="7451725" cy="474663"/>
          </a:xfrm>
          <a:noFill/>
        </p:spPr>
        <p:txBody>
          <a:bodyPr/>
          <a:lstStyle/>
          <a:p>
            <a:r>
              <a:rPr lang="en-US"/>
              <a:t>The Single Cycle Datapath during </a:t>
            </a:r>
            <a:r>
              <a:rPr lang="en-US">
                <a:latin typeface="Courier New" charset="0"/>
              </a:rPr>
              <a:t>Add</a:t>
            </a:r>
          </a:p>
        </p:txBody>
      </p:sp>
      <p:sp>
        <p:nvSpPr>
          <p:cNvPr id="27651" name="Rectangle 3"/>
          <p:cNvSpPr>
            <a:spLocks noGrp="1" noChangeArrowheads="1"/>
          </p:cNvSpPr>
          <p:nvPr>
            <p:ph type="body" idx="1"/>
          </p:nvPr>
        </p:nvSpPr>
        <p:spPr>
          <a:xfrm>
            <a:off x="228600" y="1336675"/>
            <a:ext cx="8191500" cy="415925"/>
          </a:xfrm>
          <a:noFill/>
        </p:spPr>
        <p:txBody>
          <a:bodyPr/>
          <a:lstStyle/>
          <a:p>
            <a:pPr>
              <a:buFont typeface="Times" charset="0"/>
              <a:buNone/>
            </a:pPr>
            <a:r>
              <a:rPr lang="en-US"/>
              <a:t>R[rd]  =  R[rs]  +  R[rt]</a:t>
            </a:r>
          </a:p>
        </p:txBody>
      </p:sp>
      <p:grpSp>
        <p:nvGrpSpPr>
          <p:cNvPr id="27652" name="Group 4"/>
          <p:cNvGrpSpPr>
            <a:grpSpLocks/>
          </p:cNvGrpSpPr>
          <p:nvPr/>
        </p:nvGrpSpPr>
        <p:grpSpPr bwMode="auto">
          <a:xfrm>
            <a:off x="1317625" y="657225"/>
            <a:ext cx="6302375" cy="638175"/>
            <a:chOff x="947" y="380"/>
            <a:chExt cx="3970" cy="402"/>
          </a:xfrm>
        </p:grpSpPr>
        <p:sp>
          <p:nvSpPr>
            <p:cNvPr id="27786"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7787" name="Group 6"/>
            <p:cNvGrpSpPr>
              <a:grpSpLocks/>
            </p:cNvGrpSpPr>
            <p:nvPr/>
          </p:nvGrpSpPr>
          <p:grpSpPr bwMode="auto">
            <a:xfrm>
              <a:off x="1012" y="572"/>
              <a:ext cx="664" cy="210"/>
              <a:chOff x="1012" y="572"/>
              <a:chExt cx="664" cy="210"/>
            </a:xfrm>
          </p:grpSpPr>
          <p:sp>
            <p:nvSpPr>
              <p:cNvPr id="27810"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11" name="Rectangle 8"/>
              <p:cNvSpPr>
                <a:spLocks noChangeArrowheads="1"/>
              </p:cNvSpPr>
              <p:nvPr/>
            </p:nvSpPr>
            <p:spPr bwMode="auto">
              <a:xfrm>
                <a:off x="1205"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27788" name="Group 9"/>
            <p:cNvGrpSpPr>
              <a:grpSpLocks/>
            </p:cNvGrpSpPr>
            <p:nvPr/>
          </p:nvGrpSpPr>
          <p:grpSpPr bwMode="auto">
            <a:xfrm>
              <a:off x="1684" y="572"/>
              <a:ext cx="616" cy="210"/>
              <a:chOff x="1684" y="572"/>
              <a:chExt cx="616" cy="210"/>
            </a:xfrm>
          </p:grpSpPr>
          <p:sp>
            <p:nvSpPr>
              <p:cNvPr id="27808"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9" name="Rectangle 11"/>
              <p:cNvSpPr>
                <a:spLocks noChangeArrowheads="1"/>
              </p:cNvSpPr>
              <p:nvPr/>
            </p:nvSpPr>
            <p:spPr bwMode="auto">
              <a:xfrm>
                <a:off x="1859"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27789" name="Group 12"/>
            <p:cNvGrpSpPr>
              <a:grpSpLocks/>
            </p:cNvGrpSpPr>
            <p:nvPr/>
          </p:nvGrpSpPr>
          <p:grpSpPr bwMode="auto">
            <a:xfrm>
              <a:off x="2308" y="572"/>
              <a:ext cx="616" cy="210"/>
              <a:chOff x="2308" y="572"/>
              <a:chExt cx="616" cy="210"/>
            </a:xfrm>
          </p:grpSpPr>
          <p:sp>
            <p:nvSpPr>
              <p:cNvPr id="27806"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7"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grpSp>
          <p:nvGrpSpPr>
            <p:cNvPr id="27790" name="Group 15"/>
            <p:cNvGrpSpPr>
              <a:grpSpLocks/>
            </p:cNvGrpSpPr>
            <p:nvPr/>
          </p:nvGrpSpPr>
          <p:grpSpPr bwMode="auto">
            <a:xfrm>
              <a:off x="2932" y="572"/>
              <a:ext cx="616" cy="210"/>
              <a:chOff x="2932" y="572"/>
              <a:chExt cx="616" cy="210"/>
            </a:xfrm>
          </p:grpSpPr>
          <p:sp>
            <p:nvSpPr>
              <p:cNvPr id="27804"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5" name="Rectangle 17"/>
              <p:cNvSpPr>
                <a:spLocks noChangeArrowheads="1"/>
              </p:cNvSpPr>
              <p:nvPr/>
            </p:nvSpPr>
            <p:spPr bwMode="auto">
              <a:xfrm>
                <a:off x="3107" y="5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rd</a:t>
                </a:r>
              </a:p>
            </p:txBody>
          </p:sp>
        </p:grpSp>
        <p:grpSp>
          <p:nvGrpSpPr>
            <p:cNvPr id="27791" name="Group 18"/>
            <p:cNvGrpSpPr>
              <a:grpSpLocks/>
            </p:cNvGrpSpPr>
            <p:nvPr/>
          </p:nvGrpSpPr>
          <p:grpSpPr bwMode="auto">
            <a:xfrm>
              <a:off x="3556" y="572"/>
              <a:ext cx="616" cy="210"/>
              <a:chOff x="3556" y="572"/>
              <a:chExt cx="616" cy="210"/>
            </a:xfrm>
          </p:grpSpPr>
          <p:sp>
            <p:nvSpPr>
              <p:cNvPr id="27802"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3"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shamt</a:t>
                </a:r>
              </a:p>
            </p:txBody>
          </p:sp>
        </p:grpSp>
        <p:grpSp>
          <p:nvGrpSpPr>
            <p:cNvPr id="27792" name="Group 21"/>
            <p:cNvGrpSpPr>
              <a:grpSpLocks/>
            </p:cNvGrpSpPr>
            <p:nvPr/>
          </p:nvGrpSpPr>
          <p:grpSpPr bwMode="auto">
            <a:xfrm>
              <a:off x="4180" y="572"/>
              <a:ext cx="664" cy="210"/>
              <a:chOff x="4180" y="572"/>
              <a:chExt cx="664" cy="210"/>
            </a:xfrm>
          </p:grpSpPr>
          <p:sp>
            <p:nvSpPr>
              <p:cNvPr id="27800"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1"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funct</a:t>
                </a:r>
              </a:p>
            </p:txBody>
          </p:sp>
        </p:grpSp>
        <p:sp>
          <p:nvSpPr>
            <p:cNvPr id="27793" name="Rectangle 24"/>
            <p:cNvSpPr>
              <a:spLocks noChangeArrowheads="1"/>
            </p:cNvSpPr>
            <p:nvPr/>
          </p:nvSpPr>
          <p:spPr bwMode="auto">
            <a:xfrm>
              <a:off x="4739"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94" name="Rectangle 25"/>
            <p:cNvSpPr>
              <a:spLocks noChangeArrowheads="1"/>
            </p:cNvSpPr>
            <p:nvPr/>
          </p:nvSpPr>
          <p:spPr bwMode="auto">
            <a:xfrm>
              <a:off x="4019"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a:t>
              </a:r>
            </a:p>
          </p:txBody>
        </p:sp>
        <p:sp>
          <p:nvSpPr>
            <p:cNvPr id="27795" name="Rectangle 26"/>
            <p:cNvSpPr>
              <a:spLocks noChangeArrowheads="1"/>
            </p:cNvSpPr>
            <p:nvPr/>
          </p:nvSpPr>
          <p:spPr bwMode="auto">
            <a:xfrm>
              <a:off x="3347"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11</a:t>
              </a:r>
            </a:p>
          </p:txBody>
        </p:sp>
        <p:sp>
          <p:nvSpPr>
            <p:cNvPr id="27796" name="Rectangle 27"/>
            <p:cNvSpPr>
              <a:spLocks noChangeArrowheads="1"/>
            </p:cNvSpPr>
            <p:nvPr/>
          </p:nvSpPr>
          <p:spPr bwMode="auto">
            <a:xfrm>
              <a:off x="2723"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7797" name="Rectangle 28"/>
            <p:cNvSpPr>
              <a:spLocks noChangeArrowheads="1"/>
            </p:cNvSpPr>
            <p:nvPr/>
          </p:nvSpPr>
          <p:spPr bwMode="auto">
            <a:xfrm>
              <a:off x="2099"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27798" name="Rectangle 29"/>
            <p:cNvSpPr>
              <a:spLocks noChangeArrowheads="1"/>
            </p:cNvSpPr>
            <p:nvPr/>
          </p:nvSpPr>
          <p:spPr bwMode="auto">
            <a:xfrm>
              <a:off x="1475"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27799" name="Rectangle 30"/>
            <p:cNvSpPr>
              <a:spLocks noChangeArrowheads="1"/>
            </p:cNvSpPr>
            <p:nvPr/>
          </p:nvSpPr>
          <p:spPr bwMode="auto">
            <a:xfrm>
              <a:off x="947"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27653" name="Rectangle 31"/>
          <p:cNvSpPr>
            <a:spLocks noChangeArrowheads="1"/>
          </p:cNvSpPr>
          <p:nvPr/>
        </p:nvSpPr>
        <p:spPr bwMode="auto">
          <a:xfrm>
            <a:off x="69342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54" name="Rectangle 32"/>
          <p:cNvSpPr>
            <a:spLocks noChangeArrowheads="1"/>
          </p:cNvSpPr>
          <p:nvPr/>
        </p:nvSpPr>
        <p:spPr bwMode="auto">
          <a:xfrm>
            <a:off x="63246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ADD</a:t>
            </a:r>
            <a:endParaRPr lang="en-US" sz="2000" u="sng">
              <a:latin typeface="Times" charset="0"/>
            </a:endParaRPr>
          </a:p>
        </p:txBody>
      </p:sp>
      <p:sp>
        <p:nvSpPr>
          <p:cNvPr id="27655" name="Rectangle 33"/>
          <p:cNvSpPr>
            <a:spLocks noChangeArrowheads="1"/>
          </p:cNvSpPr>
          <p:nvPr/>
        </p:nvSpPr>
        <p:spPr bwMode="auto">
          <a:xfrm>
            <a:off x="30480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7656" name="Rectangle 34"/>
          <p:cNvSpPr>
            <a:spLocks noChangeArrowheads="1"/>
          </p:cNvSpPr>
          <p:nvPr/>
        </p:nvSpPr>
        <p:spPr bwMode="auto">
          <a:xfrm>
            <a:off x="25034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27657" name="Rectangle 35"/>
          <p:cNvSpPr>
            <a:spLocks noChangeArrowheads="1"/>
          </p:cNvSpPr>
          <p:nvPr/>
        </p:nvSpPr>
        <p:spPr bwMode="auto">
          <a:xfrm>
            <a:off x="24384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RegWr=1</a:t>
            </a:r>
          </a:p>
        </p:txBody>
      </p:sp>
      <p:sp>
        <p:nvSpPr>
          <p:cNvPr id="27658" name="Line 36"/>
          <p:cNvSpPr>
            <a:spLocks noChangeShapeType="1"/>
          </p:cNvSpPr>
          <p:nvPr/>
        </p:nvSpPr>
        <p:spPr bwMode="auto">
          <a:xfrm flipH="1">
            <a:off x="28130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59" name="Rectangle 37"/>
          <p:cNvSpPr>
            <a:spLocks noChangeArrowheads="1"/>
          </p:cNvSpPr>
          <p:nvPr/>
        </p:nvSpPr>
        <p:spPr bwMode="auto">
          <a:xfrm>
            <a:off x="26654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60" name="Line 38"/>
          <p:cNvSpPr>
            <a:spLocks noChangeShapeType="1"/>
          </p:cNvSpPr>
          <p:nvPr/>
        </p:nvSpPr>
        <p:spPr bwMode="auto">
          <a:xfrm flipH="1">
            <a:off x="56388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1" name="Rectangle 39"/>
          <p:cNvSpPr>
            <a:spLocks noChangeArrowheads="1"/>
          </p:cNvSpPr>
          <p:nvPr/>
        </p:nvSpPr>
        <p:spPr bwMode="auto">
          <a:xfrm>
            <a:off x="54864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62" name="Rectangle 40"/>
          <p:cNvSpPr>
            <a:spLocks noChangeArrowheads="1"/>
          </p:cNvSpPr>
          <p:nvPr/>
        </p:nvSpPr>
        <p:spPr bwMode="auto">
          <a:xfrm>
            <a:off x="46926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27663" name="Line 41"/>
          <p:cNvSpPr>
            <a:spLocks noChangeShapeType="1"/>
          </p:cNvSpPr>
          <p:nvPr/>
        </p:nvSpPr>
        <p:spPr bwMode="auto">
          <a:xfrm flipV="1">
            <a:off x="49530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4" name="Rectangle 42"/>
          <p:cNvSpPr>
            <a:spLocks noChangeArrowheads="1"/>
          </p:cNvSpPr>
          <p:nvPr/>
        </p:nvSpPr>
        <p:spPr bwMode="auto">
          <a:xfrm>
            <a:off x="47974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65" name="Rectangle 43"/>
          <p:cNvSpPr>
            <a:spLocks noChangeArrowheads="1"/>
          </p:cNvSpPr>
          <p:nvPr/>
        </p:nvSpPr>
        <p:spPr bwMode="auto">
          <a:xfrm>
            <a:off x="47244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27666" name="Line 44"/>
          <p:cNvSpPr>
            <a:spLocks noChangeShapeType="1"/>
          </p:cNvSpPr>
          <p:nvPr/>
        </p:nvSpPr>
        <p:spPr bwMode="auto">
          <a:xfrm flipV="1">
            <a:off x="43434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7" name="Line 45"/>
          <p:cNvSpPr>
            <a:spLocks noChangeShapeType="1"/>
          </p:cNvSpPr>
          <p:nvPr/>
        </p:nvSpPr>
        <p:spPr bwMode="auto">
          <a:xfrm flipV="1">
            <a:off x="35941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8" name="Rectangle 46"/>
          <p:cNvSpPr>
            <a:spLocks noChangeArrowheads="1"/>
          </p:cNvSpPr>
          <p:nvPr/>
        </p:nvSpPr>
        <p:spPr bwMode="auto">
          <a:xfrm>
            <a:off x="34512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7669" name="Line 47"/>
          <p:cNvSpPr>
            <a:spLocks noChangeShapeType="1"/>
          </p:cNvSpPr>
          <p:nvPr/>
        </p:nvSpPr>
        <p:spPr bwMode="auto">
          <a:xfrm flipV="1">
            <a:off x="39751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70" name="Rectangle 48"/>
          <p:cNvSpPr>
            <a:spLocks noChangeArrowheads="1"/>
          </p:cNvSpPr>
          <p:nvPr/>
        </p:nvSpPr>
        <p:spPr bwMode="auto">
          <a:xfrm>
            <a:off x="38100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7671" name="Rectangle 49"/>
          <p:cNvSpPr>
            <a:spLocks noChangeArrowheads="1"/>
          </p:cNvSpPr>
          <p:nvPr/>
        </p:nvSpPr>
        <p:spPr bwMode="auto">
          <a:xfrm>
            <a:off x="33893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27672" name="Rectangle 50"/>
          <p:cNvSpPr>
            <a:spLocks noChangeArrowheads="1"/>
          </p:cNvSpPr>
          <p:nvPr/>
        </p:nvSpPr>
        <p:spPr bwMode="auto">
          <a:xfrm>
            <a:off x="38465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27673" name="Rectangle 51"/>
          <p:cNvSpPr>
            <a:spLocks noChangeArrowheads="1"/>
          </p:cNvSpPr>
          <p:nvPr/>
        </p:nvSpPr>
        <p:spPr bwMode="auto">
          <a:xfrm>
            <a:off x="42275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27674" name="Rectangle 52"/>
          <p:cNvSpPr>
            <a:spLocks noChangeArrowheads="1"/>
          </p:cNvSpPr>
          <p:nvPr/>
        </p:nvSpPr>
        <p:spPr bwMode="auto">
          <a:xfrm>
            <a:off x="33893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27675" name="Rectangle 53"/>
          <p:cNvSpPr>
            <a:spLocks noChangeArrowheads="1"/>
          </p:cNvSpPr>
          <p:nvPr/>
        </p:nvSpPr>
        <p:spPr bwMode="auto">
          <a:xfrm>
            <a:off x="38100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27676" name="Rectangle 54"/>
          <p:cNvSpPr>
            <a:spLocks noChangeArrowheads="1"/>
          </p:cNvSpPr>
          <p:nvPr/>
        </p:nvSpPr>
        <p:spPr bwMode="auto">
          <a:xfrm>
            <a:off x="36417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27677" name="Rectangle 55"/>
          <p:cNvSpPr>
            <a:spLocks noChangeArrowheads="1"/>
          </p:cNvSpPr>
          <p:nvPr/>
        </p:nvSpPr>
        <p:spPr bwMode="auto">
          <a:xfrm>
            <a:off x="41910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27678" name="Rectangle 56"/>
          <p:cNvSpPr>
            <a:spLocks noChangeArrowheads="1"/>
          </p:cNvSpPr>
          <p:nvPr/>
        </p:nvSpPr>
        <p:spPr bwMode="auto">
          <a:xfrm>
            <a:off x="32099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27679" name="Rectangle 57"/>
          <p:cNvSpPr>
            <a:spLocks noChangeArrowheads="1"/>
          </p:cNvSpPr>
          <p:nvPr/>
        </p:nvSpPr>
        <p:spPr bwMode="auto">
          <a:xfrm>
            <a:off x="24860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RegDst=1</a:t>
            </a:r>
          </a:p>
        </p:txBody>
      </p:sp>
      <p:grpSp>
        <p:nvGrpSpPr>
          <p:cNvPr id="27680" name="Group 58"/>
          <p:cNvGrpSpPr>
            <a:grpSpLocks/>
          </p:cNvGrpSpPr>
          <p:nvPr/>
        </p:nvGrpSpPr>
        <p:grpSpPr bwMode="auto">
          <a:xfrm>
            <a:off x="4521200" y="5046663"/>
            <a:ext cx="376238" cy="1082675"/>
            <a:chOff x="2848" y="3083"/>
            <a:chExt cx="237" cy="682"/>
          </a:xfrm>
        </p:grpSpPr>
        <p:sp>
          <p:nvSpPr>
            <p:cNvPr id="27784"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7785" name="Rectangle 60"/>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27681" name="Rectangle 61"/>
          <p:cNvSpPr>
            <a:spLocks noChangeArrowheads="1"/>
          </p:cNvSpPr>
          <p:nvPr/>
        </p:nvSpPr>
        <p:spPr bwMode="auto">
          <a:xfrm>
            <a:off x="50292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82" name="Line 62"/>
          <p:cNvSpPr>
            <a:spLocks noChangeShapeType="1"/>
          </p:cNvSpPr>
          <p:nvPr/>
        </p:nvSpPr>
        <p:spPr bwMode="auto">
          <a:xfrm flipH="1">
            <a:off x="51816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83" name="Line 63"/>
          <p:cNvSpPr>
            <a:spLocks noChangeShapeType="1"/>
          </p:cNvSpPr>
          <p:nvPr/>
        </p:nvSpPr>
        <p:spPr bwMode="auto">
          <a:xfrm flipH="1">
            <a:off x="41021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84" name="Rectangle 64"/>
          <p:cNvSpPr>
            <a:spLocks noChangeArrowheads="1"/>
          </p:cNvSpPr>
          <p:nvPr/>
        </p:nvSpPr>
        <p:spPr bwMode="auto">
          <a:xfrm>
            <a:off x="38862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7685" name="Rectangle 65"/>
          <p:cNvSpPr>
            <a:spLocks noChangeArrowheads="1"/>
          </p:cNvSpPr>
          <p:nvPr/>
        </p:nvSpPr>
        <p:spPr bwMode="auto">
          <a:xfrm>
            <a:off x="29718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7686" name="Rectangle 66"/>
          <p:cNvSpPr>
            <a:spLocks noChangeArrowheads="1"/>
          </p:cNvSpPr>
          <p:nvPr/>
        </p:nvSpPr>
        <p:spPr bwMode="auto">
          <a:xfrm>
            <a:off x="51054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ALUSrc=0</a:t>
            </a:r>
          </a:p>
        </p:txBody>
      </p:sp>
      <p:sp>
        <p:nvSpPr>
          <p:cNvPr id="27687" name="Rectangle 67"/>
          <p:cNvSpPr>
            <a:spLocks noChangeArrowheads="1"/>
          </p:cNvSpPr>
          <p:nvPr/>
        </p:nvSpPr>
        <p:spPr bwMode="auto">
          <a:xfrm>
            <a:off x="3581400" y="6019800"/>
            <a:ext cx="1114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ExtOp=x</a:t>
            </a:r>
          </a:p>
        </p:txBody>
      </p:sp>
      <p:sp>
        <p:nvSpPr>
          <p:cNvPr id="27688" name="Line 68"/>
          <p:cNvSpPr>
            <a:spLocks noChangeShapeType="1"/>
          </p:cNvSpPr>
          <p:nvPr/>
        </p:nvSpPr>
        <p:spPr bwMode="auto">
          <a:xfrm flipV="1">
            <a:off x="86106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7689" name="Rectangle 69"/>
          <p:cNvSpPr>
            <a:spLocks noChangeArrowheads="1"/>
          </p:cNvSpPr>
          <p:nvPr/>
        </p:nvSpPr>
        <p:spPr bwMode="auto">
          <a:xfrm>
            <a:off x="74676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MemtoReg=0</a:t>
            </a:r>
          </a:p>
        </p:txBody>
      </p:sp>
      <p:sp>
        <p:nvSpPr>
          <p:cNvPr id="27690" name="Rectangle 70"/>
          <p:cNvSpPr>
            <a:spLocks noChangeArrowheads="1"/>
          </p:cNvSpPr>
          <p:nvPr/>
        </p:nvSpPr>
        <p:spPr bwMode="auto">
          <a:xfrm>
            <a:off x="62912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7691" name="Rectangle 71"/>
          <p:cNvSpPr>
            <a:spLocks noChangeArrowheads="1"/>
          </p:cNvSpPr>
          <p:nvPr/>
        </p:nvSpPr>
        <p:spPr bwMode="auto">
          <a:xfrm>
            <a:off x="60198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27692" name="Line 72"/>
          <p:cNvSpPr>
            <a:spLocks noChangeShapeType="1"/>
          </p:cNvSpPr>
          <p:nvPr/>
        </p:nvSpPr>
        <p:spPr bwMode="auto">
          <a:xfrm flipH="1">
            <a:off x="61531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93" name="Rectangle 73"/>
          <p:cNvSpPr>
            <a:spLocks noChangeArrowheads="1"/>
          </p:cNvSpPr>
          <p:nvPr/>
        </p:nvSpPr>
        <p:spPr bwMode="auto">
          <a:xfrm>
            <a:off x="61833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94" name="Line 74"/>
          <p:cNvSpPr>
            <a:spLocks noChangeShapeType="1"/>
          </p:cNvSpPr>
          <p:nvPr/>
        </p:nvSpPr>
        <p:spPr bwMode="auto">
          <a:xfrm flipV="1">
            <a:off x="73025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7695" name="Rectangle 75"/>
          <p:cNvSpPr>
            <a:spLocks noChangeArrowheads="1"/>
          </p:cNvSpPr>
          <p:nvPr/>
        </p:nvSpPr>
        <p:spPr bwMode="auto">
          <a:xfrm>
            <a:off x="70104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27696" name="Rectangle 76"/>
          <p:cNvSpPr>
            <a:spLocks noChangeArrowheads="1"/>
          </p:cNvSpPr>
          <p:nvPr/>
        </p:nvSpPr>
        <p:spPr bwMode="auto">
          <a:xfrm>
            <a:off x="55626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27697" name="Group 77"/>
          <p:cNvGrpSpPr>
            <a:grpSpLocks/>
          </p:cNvGrpSpPr>
          <p:nvPr/>
        </p:nvGrpSpPr>
        <p:grpSpPr bwMode="auto">
          <a:xfrm>
            <a:off x="3200400" y="2867025"/>
            <a:ext cx="838200" cy="333375"/>
            <a:chOff x="2640" y="1422"/>
            <a:chExt cx="528" cy="210"/>
          </a:xfrm>
        </p:grpSpPr>
        <p:sp>
          <p:nvSpPr>
            <p:cNvPr id="27781" name="Rectangle 78"/>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82" name="Rectangle 79"/>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7783"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27698" name="Rectangle 81"/>
          <p:cNvSpPr>
            <a:spLocks noChangeArrowheads="1"/>
          </p:cNvSpPr>
          <p:nvPr/>
        </p:nvSpPr>
        <p:spPr bwMode="auto">
          <a:xfrm>
            <a:off x="32004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27699" name="Group 82"/>
          <p:cNvGrpSpPr>
            <a:grpSpLocks/>
          </p:cNvGrpSpPr>
          <p:nvPr/>
        </p:nvGrpSpPr>
        <p:grpSpPr bwMode="auto">
          <a:xfrm>
            <a:off x="5508625" y="4419600"/>
            <a:ext cx="358775" cy="1219200"/>
            <a:chOff x="3518" y="2640"/>
            <a:chExt cx="226" cy="768"/>
          </a:xfrm>
        </p:grpSpPr>
        <p:sp>
          <p:nvSpPr>
            <p:cNvPr id="27778" name="Rectangle 83"/>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79" name="Rectangle 84"/>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7780"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7700" name="Group 86"/>
          <p:cNvGrpSpPr>
            <a:grpSpLocks/>
          </p:cNvGrpSpPr>
          <p:nvPr/>
        </p:nvGrpSpPr>
        <p:grpSpPr bwMode="auto">
          <a:xfrm>
            <a:off x="6372225" y="3810000"/>
            <a:ext cx="485775" cy="1143000"/>
            <a:chOff x="4009" y="2304"/>
            <a:chExt cx="306" cy="720"/>
          </a:xfrm>
        </p:grpSpPr>
        <p:sp>
          <p:nvSpPr>
            <p:cNvPr id="27775" name="Rectangle 87"/>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27776" name="Rectangle 88"/>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27777" name="Freeform 89"/>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7701" name="Group 90"/>
          <p:cNvGrpSpPr>
            <a:grpSpLocks/>
          </p:cNvGrpSpPr>
          <p:nvPr/>
        </p:nvGrpSpPr>
        <p:grpSpPr bwMode="auto">
          <a:xfrm>
            <a:off x="8404225" y="4191000"/>
            <a:ext cx="358775" cy="1600200"/>
            <a:chOff x="5294" y="2544"/>
            <a:chExt cx="226" cy="1008"/>
          </a:xfrm>
        </p:grpSpPr>
        <p:sp>
          <p:nvSpPr>
            <p:cNvPr id="27772" name="Rectangle 91"/>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73" name="Rectangle 92"/>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7774"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7702" name="Group 94"/>
          <p:cNvGrpSpPr>
            <a:grpSpLocks/>
          </p:cNvGrpSpPr>
          <p:nvPr/>
        </p:nvGrpSpPr>
        <p:grpSpPr bwMode="auto">
          <a:xfrm>
            <a:off x="6981825" y="5000625"/>
            <a:ext cx="1146175" cy="1181100"/>
            <a:chOff x="4398" y="3054"/>
            <a:chExt cx="722" cy="744"/>
          </a:xfrm>
        </p:grpSpPr>
        <p:sp>
          <p:nvSpPr>
            <p:cNvPr id="27766"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7767" name="Rectangle 96"/>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27768"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27769" name="Rectangle 98"/>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27770"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71"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27703" name="Line 101"/>
          <p:cNvSpPr>
            <a:spLocks noChangeShapeType="1"/>
          </p:cNvSpPr>
          <p:nvPr/>
        </p:nvSpPr>
        <p:spPr bwMode="auto">
          <a:xfrm>
            <a:off x="34290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04" name="Line 102"/>
          <p:cNvSpPr>
            <a:spLocks noChangeShapeType="1"/>
          </p:cNvSpPr>
          <p:nvPr/>
        </p:nvSpPr>
        <p:spPr bwMode="auto">
          <a:xfrm>
            <a:off x="38100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05" name="Freeform 103"/>
          <p:cNvSpPr>
            <a:spLocks/>
          </p:cNvSpPr>
          <p:nvPr/>
        </p:nvSpPr>
        <p:spPr bwMode="auto">
          <a:xfrm>
            <a:off x="28956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06" name="Line 104"/>
          <p:cNvSpPr>
            <a:spLocks noChangeShapeType="1"/>
          </p:cNvSpPr>
          <p:nvPr/>
        </p:nvSpPr>
        <p:spPr bwMode="auto">
          <a:xfrm>
            <a:off x="33528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07" name="Line 105"/>
          <p:cNvSpPr>
            <a:spLocks noChangeShapeType="1"/>
          </p:cNvSpPr>
          <p:nvPr/>
        </p:nvSpPr>
        <p:spPr bwMode="auto">
          <a:xfrm>
            <a:off x="36576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08" name="Line 106"/>
          <p:cNvSpPr>
            <a:spLocks noChangeShapeType="1"/>
          </p:cNvSpPr>
          <p:nvPr/>
        </p:nvSpPr>
        <p:spPr bwMode="auto">
          <a:xfrm>
            <a:off x="40386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09" name="Line 107"/>
          <p:cNvSpPr>
            <a:spLocks noChangeShapeType="1"/>
          </p:cNvSpPr>
          <p:nvPr/>
        </p:nvSpPr>
        <p:spPr bwMode="auto">
          <a:xfrm>
            <a:off x="44196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10" name="Rectangle 108"/>
          <p:cNvSpPr>
            <a:spLocks noChangeArrowheads="1"/>
          </p:cNvSpPr>
          <p:nvPr/>
        </p:nvSpPr>
        <p:spPr bwMode="auto">
          <a:xfrm>
            <a:off x="42132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7711" name="Line 109"/>
          <p:cNvSpPr>
            <a:spLocks noChangeShapeType="1"/>
          </p:cNvSpPr>
          <p:nvPr/>
        </p:nvSpPr>
        <p:spPr bwMode="auto">
          <a:xfrm>
            <a:off x="46482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2" name="Line 110"/>
          <p:cNvSpPr>
            <a:spLocks noChangeShapeType="1"/>
          </p:cNvSpPr>
          <p:nvPr/>
        </p:nvSpPr>
        <p:spPr bwMode="auto">
          <a:xfrm>
            <a:off x="67056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3" name="Line 111"/>
          <p:cNvSpPr>
            <a:spLocks noChangeShapeType="1"/>
          </p:cNvSpPr>
          <p:nvPr/>
        </p:nvSpPr>
        <p:spPr bwMode="auto">
          <a:xfrm>
            <a:off x="46482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4" name="Line 112"/>
          <p:cNvSpPr>
            <a:spLocks noChangeShapeType="1"/>
          </p:cNvSpPr>
          <p:nvPr/>
        </p:nvSpPr>
        <p:spPr bwMode="auto">
          <a:xfrm>
            <a:off x="58674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5" name="Freeform 113"/>
          <p:cNvSpPr>
            <a:spLocks/>
          </p:cNvSpPr>
          <p:nvPr/>
        </p:nvSpPr>
        <p:spPr bwMode="auto">
          <a:xfrm>
            <a:off x="51816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6" name="Line 114"/>
          <p:cNvSpPr>
            <a:spLocks noChangeShapeType="1"/>
          </p:cNvSpPr>
          <p:nvPr/>
        </p:nvSpPr>
        <p:spPr bwMode="auto">
          <a:xfrm>
            <a:off x="48768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7" name="Line 11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8" name="Line 116"/>
          <p:cNvSpPr>
            <a:spLocks noChangeShapeType="1"/>
          </p:cNvSpPr>
          <p:nvPr/>
        </p:nvSpPr>
        <p:spPr bwMode="auto">
          <a:xfrm flipH="1">
            <a:off x="34290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19" name="Line 117"/>
          <p:cNvSpPr>
            <a:spLocks noChangeShapeType="1"/>
          </p:cNvSpPr>
          <p:nvPr/>
        </p:nvSpPr>
        <p:spPr bwMode="auto">
          <a:xfrm>
            <a:off x="3505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20" name="Line 118"/>
          <p:cNvSpPr>
            <a:spLocks noChangeShapeType="1"/>
          </p:cNvSpPr>
          <p:nvPr/>
        </p:nvSpPr>
        <p:spPr bwMode="auto">
          <a:xfrm>
            <a:off x="35052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21" name="Line 119"/>
          <p:cNvSpPr>
            <a:spLocks noChangeShapeType="1"/>
          </p:cNvSpPr>
          <p:nvPr/>
        </p:nvSpPr>
        <p:spPr bwMode="auto">
          <a:xfrm flipV="1">
            <a:off x="47244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2" name="Line 120"/>
          <p:cNvSpPr>
            <a:spLocks noChangeShapeType="1"/>
          </p:cNvSpPr>
          <p:nvPr/>
        </p:nvSpPr>
        <p:spPr bwMode="auto">
          <a:xfrm flipV="1">
            <a:off x="57150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3" name="Line 121"/>
          <p:cNvSpPr>
            <a:spLocks noChangeShapeType="1"/>
          </p:cNvSpPr>
          <p:nvPr/>
        </p:nvSpPr>
        <p:spPr bwMode="auto">
          <a:xfrm flipH="1">
            <a:off x="67818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24" name="Line 122"/>
          <p:cNvSpPr>
            <a:spLocks noChangeShapeType="1"/>
          </p:cNvSpPr>
          <p:nvPr/>
        </p:nvSpPr>
        <p:spPr bwMode="auto">
          <a:xfrm>
            <a:off x="68580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5" name="Line 123"/>
          <p:cNvSpPr>
            <a:spLocks noChangeShapeType="1"/>
          </p:cNvSpPr>
          <p:nvPr/>
        </p:nvSpPr>
        <p:spPr bwMode="auto">
          <a:xfrm>
            <a:off x="78486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6" name="Line 124"/>
          <p:cNvSpPr>
            <a:spLocks noChangeShapeType="1"/>
          </p:cNvSpPr>
          <p:nvPr/>
        </p:nvSpPr>
        <p:spPr bwMode="auto">
          <a:xfrm flipH="1">
            <a:off x="70866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27" name="Freeform 125"/>
          <p:cNvSpPr>
            <a:spLocks/>
          </p:cNvSpPr>
          <p:nvPr/>
        </p:nvSpPr>
        <p:spPr bwMode="auto">
          <a:xfrm>
            <a:off x="26670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8" name="Line 126"/>
          <p:cNvSpPr>
            <a:spLocks noChangeShapeType="1"/>
          </p:cNvSpPr>
          <p:nvPr/>
        </p:nvSpPr>
        <p:spPr bwMode="auto">
          <a:xfrm>
            <a:off x="81534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9" name="Line 127"/>
          <p:cNvSpPr>
            <a:spLocks noChangeShapeType="1"/>
          </p:cNvSpPr>
          <p:nvPr/>
        </p:nvSpPr>
        <p:spPr bwMode="auto">
          <a:xfrm>
            <a:off x="59880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27730" name="Rectangle 128"/>
          <p:cNvSpPr>
            <a:spLocks noChangeArrowheads="1"/>
          </p:cNvSpPr>
          <p:nvPr/>
        </p:nvSpPr>
        <p:spPr bwMode="auto">
          <a:xfrm>
            <a:off x="62484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27731" name="Line 129"/>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2" name="Rectangle 130"/>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27733" name="Rectangle 131"/>
          <p:cNvSpPr>
            <a:spLocks noChangeArrowheads="1"/>
          </p:cNvSpPr>
          <p:nvPr/>
        </p:nvSpPr>
        <p:spPr bwMode="auto">
          <a:xfrm rot="5400000">
            <a:off x="64936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27734" name="Rectangle 132"/>
          <p:cNvSpPr>
            <a:spLocks noChangeArrowheads="1"/>
          </p:cNvSpPr>
          <p:nvPr/>
        </p:nvSpPr>
        <p:spPr bwMode="auto">
          <a:xfrm rot="5400000">
            <a:off x="70270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27735" name="Rectangle 133"/>
          <p:cNvSpPr>
            <a:spLocks noChangeArrowheads="1"/>
          </p:cNvSpPr>
          <p:nvPr/>
        </p:nvSpPr>
        <p:spPr bwMode="auto">
          <a:xfrm rot="5400000">
            <a:off x="75731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27736" name="Line 134"/>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7" name="Line 135"/>
          <p:cNvSpPr>
            <a:spLocks noChangeShapeType="1"/>
          </p:cNvSpPr>
          <p:nvPr/>
        </p:nvSpPr>
        <p:spPr bwMode="auto">
          <a:xfrm>
            <a:off x="73914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8" name="Line 136"/>
          <p:cNvSpPr>
            <a:spLocks noChangeShapeType="1"/>
          </p:cNvSpPr>
          <p:nvPr/>
        </p:nvSpPr>
        <p:spPr bwMode="auto">
          <a:xfrm>
            <a:off x="7924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9" name="Rectangle 137"/>
          <p:cNvSpPr>
            <a:spLocks noChangeArrowheads="1"/>
          </p:cNvSpPr>
          <p:nvPr/>
        </p:nvSpPr>
        <p:spPr bwMode="auto">
          <a:xfrm>
            <a:off x="76819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7740" name="Rectangle 138"/>
          <p:cNvSpPr>
            <a:spLocks noChangeArrowheads="1"/>
          </p:cNvSpPr>
          <p:nvPr/>
        </p:nvSpPr>
        <p:spPr bwMode="auto">
          <a:xfrm>
            <a:off x="71485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27741" name="Rectangle 139"/>
          <p:cNvSpPr>
            <a:spLocks noChangeArrowheads="1"/>
          </p:cNvSpPr>
          <p:nvPr/>
        </p:nvSpPr>
        <p:spPr bwMode="auto">
          <a:xfrm>
            <a:off x="66913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27742" name="Rectangle 140"/>
          <p:cNvSpPr>
            <a:spLocks noChangeArrowheads="1"/>
          </p:cNvSpPr>
          <p:nvPr/>
        </p:nvSpPr>
        <p:spPr bwMode="auto">
          <a:xfrm>
            <a:off x="61579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27743" name="Rectangle 141"/>
          <p:cNvSpPr>
            <a:spLocks noChangeArrowheads="1"/>
          </p:cNvSpPr>
          <p:nvPr/>
        </p:nvSpPr>
        <p:spPr bwMode="auto">
          <a:xfrm>
            <a:off x="43449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27744" name="Rectangle 142"/>
          <p:cNvSpPr>
            <a:spLocks noChangeArrowheads="1"/>
          </p:cNvSpPr>
          <p:nvPr/>
        </p:nvSpPr>
        <p:spPr bwMode="auto">
          <a:xfrm>
            <a:off x="43449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27745" name="Rectangle 143"/>
          <p:cNvSpPr>
            <a:spLocks noChangeArrowheads="1"/>
          </p:cNvSpPr>
          <p:nvPr/>
        </p:nvSpPr>
        <p:spPr bwMode="auto">
          <a:xfrm>
            <a:off x="30543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27746" name="Rectangle 144"/>
          <p:cNvSpPr>
            <a:spLocks noChangeArrowheads="1"/>
          </p:cNvSpPr>
          <p:nvPr/>
        </p:nvSpPr>
        <p:spPr bwMode="auto">
          <a:xfrm>
            <a:off x="48926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7747" name="Rectangle 145"/>
          <p:cNvSpPr>
            <a:spLocks noChangeArrowheads="1"/>
          </p:cNvSpPr>
          <p:nvPr/>
        </p:nvSpPr>
        <p:spPr bwMode="auto">
          <a:xfrm>
            <a:off x="50688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27748" name="Line 146"/>
          <p:cNvSpPr>
            <a:spLocks noChangeShapeType="1"/>
          </p:cNvSpPr>
          <p:nvPr/>
        </p:nvSpPr>
        <p:spPr bwMode="auto">
          <a:xfrm>
            <a:off x="44958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49" name="Line 147"/>
          <p:cNvSpPr>
            <a:spLocks noChangeShapeType="1"/>
          </p:cNvSpPr>
          <p:nvPr/>
        </p:nvSpPr>
        <p:spPr bwMode="auto">
          <a:xfrm>
            <a:off x="44958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50" name="Rectangle 148"/>
          <p:cNvSpPr>
            <a:spLocks noChangeArrowheads="1"/>
          </p:cNvSpPr>
          <p:nvPr/>
        </p:nvSpPr>
        <p:spPr bwMode="auto">
          <a:xfrm>
            <a:off x="41576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7751" name="Line 149"/>
          <p:cNvSpPr>
            <a:spLocks noChangeShapeType="1"/>
          </p:cNvSpPr>
          <p:nvPr/>
        </p:nvSpPr>
        <p:spPr bwMode="auto">
          <a:xfrm flipH="1">
            <a:off x="46482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52" name="Line 150"/>
          <p:cNvSpPr>
            <a:spLocks noChangeShapeType="1"/>
          </p:cNvSpPr>
          <p:nvPr/>
        </p:nvSpPr>
        <p:spPr bwMode="auto">
          <a:xfrm>
            <a:off x="48768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53" name="Line 151"/>
          <p:cNvSpPr>
            <a:spLocks noChangeShapeType="1"/>
          </p:cNvSpPr>
          <p:nvPr/>
        </p:nvSpPr>
        <p:spPr bwMode="auto">
          <a:xfrm flipH="1">
            <a:off x="48768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54" name="Freeform 152"/>
          <p:cNvSpPr>
            <a:spLocks/>
          </p:cNvSpPr>
          <p:nvPr/>
        </p:nvSpPr>
        <p:spPr bwMode="auto">
          <a:xfrm>
            <a:off x="54864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55" name="Freeform 153"/>
          <p:cNvSpPr>
            <a:spLocks/>
          </p:cNvSpPr>
          <p:nvPr/>
        </p:nvSpPr>
        <p:spPr bwMode="auto">
          <a:xfrm>
            <a:off x="5791200" y="1981200"/>
            <a:ext cx="1600200" cy="838200"/>
          </a:xfrm>
          <a:custGeom>
            <a:avLst/>
            <a:gdLst>
              <a:gd name="T0" fmla="*/ 0 w 1008"/>
              <a:gd name="T1" fmla="*/ 0 h 528"/>
              <a:gd name="T2" fmla="*/ 1600200 w 1008"/>
              <a:gd name="T3" fmla="*/ 0 h 528"/>
              <a:gd name="T4" fmla="*/ 1600200 w 1008"/>
              <a:gd name="T5" fmla="*/ 838200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7756" name="Line 154"/>
          <p:cNvSpPr>
            <a:spLocks noChangeShapeType="1"/>
          </p:cNvSpPr>
          <p:nvPr/>
        </p:nvSpPr>
        <p:spPr bwMode="auto">
          <a:xfrm>
            <a:off x="6858000" y="1981200"/>
            <a:ext cx="0" cy="8382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57" name="Line 155"/>
          <p:cNvSpPr>
            <a:spLocks noChangeShapeType="1"/>
          </p:cNvSpPr>
          <p:nvPr/>
        </p:nvSpPr>
        <p:spPr bwMode="auto">
          <a:xfrm>
            <a:off x="6324600" y="1981200"/>
            <a:ext cx="0" cy="8382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58" name="Line 156"/>
          <p:cNvSpPr>
            <a:spLocks noChangeShapeType="1"/>
          </p:cNvSpPr>
          <p:nvPr/>
        </p:nvSpPr>
        <p:spPr bwMode="auto">
          <a:xfrm>
            <a:off x="3429000" y="2743200"/>
            <a:ext cx="0" cy="1524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59" name="Line 157"/>
          <p:cNvSpPr>
            <a:spLocks noChangeShapeType="1"/>
          </p:cNvSpPr>
          <p:nvPr/>
        </p:nvSpPr>
        <p:spPr bwMode="auto">
          <a:xfrm>
            <a:off x="3657600" y="3200400"/>
            <a:ext cx="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0" name="Line 158"/>
          <p:cNvSpPr>
            <a:spLocks noChangeShapeType="1"/>
          </p:cNvSpPr>
          <p:nvPr/>
        </p:nvSpPr>
        <p:spPr bwMode="auto">
          <a:xfrm>
            <a:off x="40386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1" name="Line 159"/>
          <p:cNvSpPr>
            <a:spLocks noChangeShapeType="1"/>
          </p:cNvSpPr>
          <p:nvPr/>
        </p:nvSpPr>
        <p:spPr bwMode="auto">
          <a:xfrm>
            <a:off x="44196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2" name="Line 160"/>
          <p:cNvSpPr>
            <a:spLocks noChangeShapeType="1"/>
          </p:cNvSpPr>
          <p:nvPr/>
        </p:nvSpPr>
        <p:spPr bwMode="auto">
          <a:xfrm>
            <a:off x="4648200" y="4114800"/>
            <a:ext cx="1752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3" name="Freeform 161"/>
          <p:cNvSpPr>
            <a:spLocks/>
          </p:cNvSpPr>
          <p:nvPr/>
        </p:nvSpPr>
        <p:spPr bwMode="auto">
          <a:xfrm>
            <a:off x="4648200" y="4648200"/>
            <a:ext cx="1752600" cy="152400"/>
          </a:xfrm>
          <a:custGeom>
            <a:avLst/>
            <a:gdLst>
              <a:gd name="T0" fmla="*/ 0 w 1104"/>
              <a:gd name="T1" fmla="*/ 0 h 96"/>
              <a:gd name="T2" fmla="*/ 914400 w 1104"/>
              <a:gd name="T3" fmla="*/ 0 h 96"/>
              <a:gd name="T4" fmla="*/ 1219200 w 1104"/>
              <a:gd name="T5" fmla="*/ 152400 h 96"/>
              <a:gd name="T6" fmla="*/ 1752600 w 1104"/>
              <a:gd name="T7" fmla="*/ 152400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7764" name="Line 162"/>
          <p:cNvSpPr>
            <a:spLocks noChangeShapeType="1"/>
          </p:cNvSpPr>
          <p:nvPr/>
        </p:nvSpPr>
        <p:spPr bwMode="auto">
          <a:xfrm>
            <a:off x="6858000" y="4419600"/>
            <a:ext cx="16002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5" name="Freeform 163"/>
          <p:cNvSpPr>
            <a:spLocks/>
          </p:cNvSpPr>
          <p:nvPr/>
        </p:nvSpPr>
        <p:spPr bwMode="auto">
          <a:xfrm>
            <a:off x="2667000" y="4267200"/>
            <a:ext cx="6248400" cy="2209800"/>
          </a:xfrm>
          <a:custGeom>
            <a:avLst/>
            <a:gdLst>
              <a:gd name="T0" fmla="*/ 5791200 w 3936"/>
              <a:gd name="T1" fmla="*/ 152400 h 1392"/>
              <a:gd name="T2" fmla="*/ 6096000 w 3936"/>
              <a:gd name="T3" fmla="*/ 762000 h 1392"/>
              <a:gd name="T4" fmla="*/ 6248400 w 3936"/>
              <a:gd name="T5" fmla="*/ 762000 h 1392"/>
              <a:gd name="T6" fmla="*/ 6248400 w 3936"/>
              <a:gd name="T7" fmla="*/ 2209800 h 1392"/>
              <a:gd name="T8" fmla="*/ 0 w 3936"/>
              <a:gd name="T9" fmla="*/ 2209800 h 1392"/>
              <a:gd name="T10" fmla="*/ 0 w 3936"/>
              <a:gd name="T11" fmla="*/ 0 h 1392"/>
              <a:gd name="T12" fmla="*/ 533400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00100" y="228600"/>
            <a:ext cx="7745413" cy="474663"/>
          </a:xfrm>
          <a:noFill/>
        </p:spPr>
        <p:txBody>
          <a:bodyPr/>
          <a:lstStyle/>
          <a:p>
            <a:r>
              <a:rPr lang="en-US"/>
              <a:t>Instruction Fetch Unit at the End of </a:t>
            </a:r>
            <a:r>
              <a:rPr lang="en-US">
                <a:latin typeface="Courier" charset="0"/>
              </a:rPr>
              <a:t>Add</a:t>
            </a:r>
            <a:endParaRPr lang="en-US"/>
          </a:p>
        </p:txBody>
      </p:sp>
      <p:sp>
        <p:nvSpPr>
          <p:cNvPr id="29699" name="Rectangle 3"/>
          <p:cNvSpPr>
            <a:spLocks noGrp="1" noChangeArrowheads="1"/>
          </p:cNvSpPr>
          <p:nvPr>
            <p:ph type="body" idx="1"/>
          </p:nvPr>
        </p:nvSpPr>
        <p:spPr>
          <a:xfrm>
            <a:off x="0" y="685800"/>
            <a:ext cx="8686800" cy="1185863"/>
          </a:xfrm>
          <a:noFill/>
        </p:spPr>
        <p:txBody>
          <a:bodyPr/>
          <a:lstStyle/>
          <a:p>
            <a:r>
              <a:rPr lang="en-US"/>
              <a:t>PC  =  PC + 4</a:t>
            </a:r>
          </a:p>
          <a:p>
            <a:pPr lvl="1">
              <a:lnSpc>
                <a:spcPct val="75000"/>
              </a:lnSpc>
              <a:spcBef>
                <a:spcPct val="30000"/>
              </a:spcBef>
            </a:pPr>
            <a:r>
              <a:rPr lang="en-US"/>
              <a:t>This is the same for all instructions except: Branch and Jump</a:t>
            </a:r>
          </a:p>
        </p:txBody>
      </p:sp>
      <p:sp>
        <p:nvSpPr>
          <p:cNvPr id="29700" name="Rectangle 4"/>
          <p:cNvSpPr>
            <a:spLocks noChangeArrowheads="1"/>
          </p:cNvSpPr>
          <p:nvPr/>
        </p:nvSpPr>
        <p:spPr bwMode="auto">
          <a:xfrm rot="10800000" flipV="1">
            <a:off x="3048000" y="60071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9701" name="Rectangle 5"/>
          <p:cNvSpPr>
            <a:spLocks noChangeArrowheads="1"/>
          </p:cNvSpPr>
          <p:nvPr/>
        </p:nvSpPr>
        <p:spPr bwMode="auto">
          <a:xfrm>
            <a:off x="4953000" y="50927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29702" name="Group 6"/>
          <p:cNvGrpSpPr>
            <a:grpSpLocks/>
          </p:cNvGrpSpPr>
          <p:nvPr/>
        </p:nvGrpSpPr>
        <p:grpSpPr bwMode="auto">
          <a:xfrm>
            <a:off x="5029200" y="3697288"/>
            <a:ext cx="349250" cy="1268412"/>
            <a:chOff x="1326" y="2337"/>
            <a:chExt cx="220" cy="799"/>
          </a:xfrm>
        </p:grpSpPr>
        <p:sp>
          <p:nvSpPr>
            <p:cNvPr id="29732"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9733" name="Rectangle 8"/>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29734" name="Rectangle 9"/>
            <p:cNvSpPr>
              <a:spLocks noChangeArrowheads="1"/>
            </p:cNvSpPr>
            <p:nvPr/>
          </p:nvSpPr>
          <p:spPr bwMode="auto">
            <a:xfrm rot="-5400000">
              <a:off x="1320" y="2353"/>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29735"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29703" name="Rectangle 11"/>
          <p:cNvSpPr>
            <a:spLocks noChangeArrowheads="1"/>
          </p:cNvSpPr>
          <p:nvPr/>
        </p:nvSpPr>
        <p:spPr bwMode="auto">
          <a:xfrm>
            <a:off x="3402013" y="31115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29704"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29705"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9706"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9707" name="Rectangle 15"/>
          <p:cNvSpPr>
            <a:spLocks noChangeArrowheads="1"/>
          </p:cNvSpPr>
          <p:nvPr/>
        </p:nvSpPr>
        <p:spPr bwMode="auto">
          <a:xfrm rot="5400000">
            <a:off x="3148806" y="51236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29708" name="Rectangle 16"/>
          <p:cNvSpPr>
            <a:spLocks noChangeArrowheads="1"/>
          </p:cNvSpPr>
          <p:nvPr/>
        </p:nvSpPr>
        <p:spPr bwMode="auto">
          <a:xfrm rot="5400000">
            <a:off x="3742531" y="35186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9709" name="Freeform 17"/>
          <p:cNvSpPr>
            <a:spLocks/>
          </p:cNvSpPr>
          <p:nvPr/>
        </p:nvSpPr>
        <p:spPr bwMode="auto">
          <a:xfrm>
            <a:off x="3962400" y="31877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9710" name="Rectangle 18"/>
          <p:cNvSpPr>
            <a:spLocks noChangeArrowheads="1"/>
          </p:cNvSpPr>
          <p:nvPr/>
        </p:nvSpPr>
        <p:spPr bwMode="auto">
          <a:xfrm rot="5400000">
            <a:off x="3742531" y="47378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9711" name="Freeform 19"/>
          <p:cNvSpPr>
            <a:spLocks/>
          </p:cNvSpPr>
          <p:nvPr/>
        </p:nvSpPr>
        <p:spPr bwMode="auto">
          <a:xfrm>
            <a:off x="3962400" y="44069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9712"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29713" name="Freeform 21"/>
          <p:cNvSpPr>
            <a:spLocks/>
          </p:cNvSpPr>
          <p:nvPr/>
        </p:nvSpPr>
        <p:spPr bwMode="auto">
          <a:xfrm>
            <a:off x="4648200" y="36449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9714" name="Freeform 22"/>
          <p:cNvSpPr>
            <a:spLocks/>
          </p:cNvSpPr>
          <p:nvPr/>
        </p:nvSpPr>
        <p:spPr bwMode="auto">
          <a:xfrm>
            <a:off x="5334000" y="25908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5" name="Freeform 23"/>
          <p:cNvSpPr>
            <a:spLocks/>
          </p:cNvSpPr>
          <p:nvPr/>
        </p:nvSpPr>
        <p:spPr bwMode="auto">
          <a:xfrm>
            <a:off x="3276600" y="28829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6"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7"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8" name="Freeform 26"/>
          <p:cNvSpPr>
            <a:spLocks/>
          </p:cNvSpPr>
          <p:nvPr/>
        </p:nvSpPr>
        <p:spPr bwMode="auto">
          <a:xfrm>
            <a:off x="3581400" y="37973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9"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20" name="Freeform 28"/>
          <p:cNvSpPr>
            <a:spLocks/>
          </p:cNvSpPr>
          <p:nvPr/>
        </p:nvSpPr>
        <p:spPr bwMode="auto">
          <a:xfrm>
            <a:off x="3200400" y="53213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21"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22"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9723" name="Text Box 31"/>
          <p:cNvSpPr txBox="1">
            <a:spLocks noChangeArrowheads="1"/>
          </p:cNvSpPr>
          <p:nvPr/>
        </p:nvSpPr>
        <p:spPr bwMode="auto">
          <a:xfrm>
            <a:off x="5486400" y="2971800"/>
            <a:ext cx="1560513"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29724" name="Freeform 32"/>
          <p:cNvSpPr>
            <a:spLocks/>
          </p:cNvSpPr>
          <p:nvPr/>
        </p:nvSpPr>
        <p:spPr bwMode="auto">
          <a:xfrm>
            <a:off x="5334000" y="2667000"/>
            <a:ext cx="152400" cy="1752600"/>
          </a:xfrm>
          <a:custGeom>
            <a:avLst/>
            <a:gdLst>
              <a:gd name="T0" fmla="*/ 0 w 96"/>
              <a:gd name="T1" fmla="*/ 1752600 h 1104"/>
              <a:gd name="T2" fmla="*/ 152400 w 96"/>
              <a:gd name="T3" fmla="*/ 1752600 h 1104"/>
              <a:gd name="T4" fmla="*/ 152400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9725" name="Freeform 33"/>
          <p:cNvSpPr>
            <a:spLocks/>
          </p:cNvSpPr>
          <p:nvPr/>
        </p:nvSpPr>
        <p:spPr bwMode="auto">
          <a:xfrm>
            <a:off x="3276600" y="2895600"/>
            <a:ext cx="2209800" cy="1219200"/>
          </a:xfrm>
          <a:custGeom>
            <a:avLst/>
            <a:gdLst>
              <a:gd name="T0" fmla="*/ 2209800 w 1392"/>
              <a:gd name="T1" fmla="*/ 0 h 768"/>
              <a:gd name="T2" fmla="*/ 0 w 1392"/>
              <a:gd name="T3" fmla="*/ 0 h 768"/>
              <a:gd name="T4" fmla="*/ 0 w 1392"/>
              <a:gd name="T5" fmla="*/ 1219200 h 768"/>
              <a:gd name="T6" fmla="*/ 685800 w 1392"/>
              <a:gd name="T7" fmla="*/ 1219200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9726"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9727"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sp>
        <p:nvSpPr>
          <p:cNvPr id="29728"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9729"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9730"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9731"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622207"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31747" name="Rectangle 3"/>
          <p:cNvSpPr>
            <a:spLocks noGrp="1" noChangeArrowheads="1"/>
          </p:cNvSpPr>
          <p:nvPr>
            <p:ph type="title"/>
          </p:nvPr>
        </p:nvSpPr>
        <p:spPr>
          <a:xfrm>
            <a:off x="228600" y="152400"/>
            <a:ext cx="8731250" cy="474663"/>
          </a:xfrm>
          <a:noFill/>
        </p:spPr>
        <p:txBody>
          <a:bodyPr/>
          <a:lstStyle/>
          <a:p>
            <a:r>
              <a:rPr lang="en-US"/>
              <a:t>Single Cycle Datapath during Or Immediate?</a:t>
            </a:r>
          </a:p>
        </p:txBody>
      </p:sp>
      <p:grpSp>
        <p:nvGrpSpPr>
          <p:cNvPr id="31748" name="Group 4"/>
          <p:cNvGrpSpPr>
            <a:grpSpLocks/>
          </p:cNvGrpSpPr>
          <p:nvPr/>
        </p:nvGrpSpPr>
        <p:grpSpPr bwMode="auto">
          <a:xfrm>
            <a:off x="1743075" y="603250"/>
            <a:ext cx="5949950" cy="638175"/>
            <a:chOff x="1098" y="380"/>
            <a:chExt cx="3748" cy="402"/>
          </a:xfrm>
        </p:grpSpPr>
        <p:sp>
          <p:nvSpPr>
            <p:cNvPr id="31872"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1873" name="Group 6"/>
            <p:cNvGrpSpPr>
              <a:grpSpLocks/>
            </p:cNvGrpSpPr>
            <p:nvPr/>
          </p:nvGrpSpPr>
          <p:grpSpPr bwMode="auto">
            <a:xfrm>
              <a:off x="1163" y="572"/>
              <a:ext cx="624" cy="210"/>
              <a:chOff x="1163" y="572"/>
              <a:chExt cx="624" cy="210"/>
            </a:xfrm>
          </p:grpSpPr>
          <p:sp>
            <p:nvSpPr>
              <p:cNvPr id="31887"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88"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1874" name="Group 9"/>
            <p:cNvGrpSpPr>
              <a:grpSpLocks/>
            </p:cNvGrpSpPr>
            <p:nvPr/>
          </p:nvGrpSpPr>
          <p:grpSpPr bwMode="auto">
            <a:xfrm>
              <a:off x="1795" y="572"/>
              <a:ext cx="580" cy="210"/>
              <a:chOff x="1795" y="572"/>
              <a:chExt cx="580" cy="210"/>
            </a:xfrm>
          </p:grpSpPr>
          <p:sp>
            <p:nvSpPr>
              <p:cNvPr id="31885"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86"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1875" name="Group 12"/>
            <p:cNvGrpSpPr>
              <a:grpSpLocks/>
            </p:cNvGrpSpPr>
            <p:nvPr/>
          </p:nvGrpSpPr>
          <p:grpSpPr bwMode="auto">
            <a:xfrm>
              <a:off x="2383" y="572"/>
              <a:ext cx="579" cy="210"/>
              <a:chOff x="2383" y="572"/>
              <a:chExt cx="579" cy="210"/>
            </a:xfrm>
          </p:grpSpPr>
          <p:sp>
            <p:nvSpPr>
              <p:cNvPr id="31883"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84"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1876"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77"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1878"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79"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1880"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1881"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1882"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1749" name="Rectangle 22"/>
          <p:cNvSpPr>
            <a:spLocks noGrp="1" noChangeArrowheads="1"/>
          </p:cNvSpPr>
          <p:nvPr>
            <p:ph type="body" idx="1"/>
          </p:nvPr>
        </p:nvSpPr>
        <p:spPr>
          <a:xfrm>
            <a:off x="457200" y="1295400"/>
            <a:ext cx="8191500" cy="415925"/>
          </a:xfrm>
          <a:noFill/>
        </p:spPr>
        <p:txBody>
          <a:bodyPr/>
          <a:lstStyle/>
          <a:p>
            <a:r>
              <a:rPr lang="en-US"/>
              <a:t>R[rt]  =  R[rs]  OR  ZeroExt[Imm16]</a:t>
            </a:r>
          </a:p>
        </p:txBody>
      </p:sp>
      <p:sp>
        <p:nvSpPr>
          <p:cNvPr id="31750" name="Rectangle 23"/>
          <p:cNvSpPr>
            <a:spLocks noChangeArrowheads="1"/>
          </p:cNvSpPr>
          <p:nvPr/>
        </p:nvSpPr>
        <p:spPr bwMode="auto">
          <a:xfrm>
            <a:off x="5975007"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51" name="Rectangle 24"/>
          <p:cNvSpPr>
            <a:spLocks noChangeArrowheads="1"/>
          </p:cNvSpPr>
          <p:nvPr/>
        </p:nvSpPr>
        <p:spPr bwMode="auto">
          <a:xfrm>
            <a:off x="5365407"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31752" name="Rectangle 25"/>
          <p:cNvSpPr>
            <a:spLocks noChangeArrowheads="1"/>
          </p:cNvSpPr>
          <p:nvPr/>
        </p:nvSpPr>
        <p:spPr bwMode="auto">
          <a:xfrm>
            <a:off x="2088807"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1753" name="Rectangle 26"/>
          <p:cNvSpPr>
            <a:spLocks noChangeArrowheads="1"/>
          </p:cNvSpPr>
          <p:nvPr/>
        </p:nvSpPr>
        <p:spPr bwMode="auto">
          <a:xfrm>
            <a:off x="1544295"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1754" name="Rectangle 27"/>
          <p:cNvSpPr>
            <a:spLocks noChangeArrowheads="1"/>
          </p:cNvSpPr>
          <p:nvPr/>
        </p:nvSpPr>
        <p:spPr bwMode="auto">
          <a:xfrm>
            <a:off x="1479207"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31755" name="Line 28"/>
          <p:cNvSpPr>
            <a:spLocks noChangeShapeType="1"/>
          </p:cNvSpPr>
          <p:nvPr/>
        </p:nvSpPr>
        <p:spPr bwMode="auto">
          <a:xfrm flipH="1">
            <a:off x="1853857"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56" name="Rectangle 29"/>
          <p:cNvSpPr>
            <a:spLocks noChangeArrowheads="1"/>
          </p:cNvSpPr>
          <p:nvPr/>
        </p:nvSpPr>
        <p:spPr bwMode="auto">
          <a:xfrm>
            <a:off x="1706220"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57" name="Line 30"/>
          <p:cNvSpPr>
            <a:spLocks noChangeShapeType="1"/>
          </p:cNvSpPr>
          <p:nvPr/>
        </p:nvSpPr>
        <p:spPr bwMode="auto">
          <a:xfrm flipH="1">
            <a:off x="4679607"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58" name="Rectangle 31"/>
          <p:cNvSpPr>
            <a:spLocks noChangeArrowheads="1"/>
          </p:cNvSpPr>
          <p:nvPr/>
        </p:nvSpPr>
        <p:spPr bwMode="auto">
          <a:xfrm>
            <a:off x="4527207"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59" name="Rectangle 32"/>
          <p:cNvSpPr>
            <a:spLocks noChangeArrowheads="1"/>
          </p:cNvSpPr>
          <p:nvPr/>
        </p:nvSpPr>
        <p:spPr bwMode="auto">
          <a:xfrm>
            <a:off x="3733457"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1760" name="Line 33"/>
          <p:cNvSpPr>
            <a:spLocks noChangeShapeType="1"/>
          </p:cNvSpPr>
          <p:nvPr/>
        </p:nvSpPr>
        <p:spPr bwMode="auto">
          <a:xfrm flipV="1">
            <a:off x="3993807"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1" name="Rectangle 34"/>
          <p:cNvSpPr>
            <a:spLocks noChangeArrowheads="1"/>
          </p:cNvSpPr>
          <p:nvPr/>
        </p:nvSpPr>
        <p:spPr bwMode="auto">
          <a:xfrm>
            <a:off x="3838232"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62" name="Rectangle 35"/>
          <p:cNvSpPr>
            <a:spLocks noChangeArrowheads="1"/>
          </p:cNvSpPr>
          <p:nvPr/>
        </p:nvSpPr>
        <p:spPr bwMode="auto">
          <a:xfrm>
            <a:off x="3765207"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1763" name="Line 36"/>
          <p:cNvSpPr>
            <a:spLocks noChangeShapeType="1"/>
          </p:cNvSpPr>
          <p:nvPr/>
        </p:nvSpPr>
        <p:spPr bwMode="auto">
          <a:xfrm flipV="1">
            <a:off x="3384207"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4" name="Line 37"/>
          <p:cNvSpPr>
            <a:spLocks noChangeShapeType="1"/>
          </p:cNvSpPr>
          <p:nvPr/>
        </p:nvSpPr>
        <p:spPr bwMode="auto">
          <a:xfrm flipV="1">
            <a:off x="2634907"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5" name="Rectangle 38"/>
          <p:cNvSpPr>
            <a:spLocks noChangeArrowheads="1"/>
          </p:cNvSpPr>
          <p:nvPr/>
        </p:nvSpPr>
        <p:spPr bwMode="auto">
          <a:xfrm>
            <a:off x="2492032"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1766" name="Line 39"/>
          <p:cNvSpPr>
            <a:spLocks noChangeShapeType="1"/>
          </p:cNvSpPr>
          <p:nvPr/>
        </p:nvSpPr>
        <p:spPr bwMode="auto">
          <a:xfrm flipV="1">
            <a:off x="3015907"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7" name="Rectangle 40"/>
          <p:cNvSpPr>
            <a:spLocks noChangeArrowheads="1"/>
          </p:cNvSpPr>
          <p:nvPr/>
        </p:nvSpPr>
        <p:spPr bwMode="auto">
          <a:xfrm>
            <a:off x="2850807"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1768" name="Rectangle 41"/>
          <p:cNvSpPr>
            <a:spLocks noChangeArrowheads="1"/>
          </p:cNvSpPr>
          <p:nvPr/>
        </p:nvSpPr>
        <p:spPr bwMode="auto">
          <a:xfrm>
            <a:off x="2430120"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1769" name="Rectangle 42"/>
          <p:cNvSpPr>
            <a:spLocks noChangeArrowheads="1"/>
          </p:cNvSpPr>
          <p:nvPr/>
        </p:nvSpPr>
        <p:spPr bwMode="auto">
          <a:xfrm>
            <a:off x="2887320"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1770" name="Rectangle 43"/>
          <p:cNvSpPr>
            <a:spLocks noChangeArrowheads="1"/>
          </p:cNvSpPr>
          <p:nvPr/>
        </p:nvSpPr>
        <p:spPr bwMode="auto">
          <a:xfrm>
            <a:off x="3268320"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1771" name="Rectangle 44"/>
          <p:cNvSpPr>
            <a:spLocks noChangeArrowheads="1"/>
          </p:cNvSpPr>
          <p:nvPr/>
        </p:nvSpPr>
        <p:spPr bwMode="auto">
          <a:xfrm>
            <a:off x="2430120"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1772" name="Rectangle 45"/>
          <p:cNvSpPr>
            <a:spLocks noChangeArrowheads="1"/>
          </p:cNvSpPr>
          <p:nvPr/>
        </p:nvSpPr>
        <p:spPr bwMode="auto">
          <a:xfrm>
            <a:off x="2850807"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1773" name="Rectangle 46"/>
          <p:cNvSpPr>
            <a:spLocks noChangeArrowheads="1"/>
          </p:cNvSpPr>
          <p:nvPr/>
        </p:nvSpPr>
        <p:spPr bwMode="auto">
          <a:xfrm>
            <a:off x="2682532"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1774" name="Rectangle 47"/>
          <p:cNvSpPr>
            <a:spLocks noChangeArrowheads="1"/>
          </p:cNvSpPr>
          <p:nvPr/>
        </p:nvSpPr>
        <p:spPr bwMode="auto">
          <a:xfrm>
            <a:off x="3231807"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1775" name="Rectangle 48"/>
          <p:cNvSpPr>
            <a:spLocks noChangeArrowheads="1"/>
          </p:cNvSpPr>
          <p:nvPr/>
        </p:nvSpPr>
        <p:spPr bwMode="auto">
          <a:xfrm>
            <a:off x="2250732"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1776" name="Rectangle 49"/>
          <p:cNvSpPr>
            <a:spLocks noChangeArrowheads="1"/>
          </p:cNvSpPr>
          <p:nvPr/>
        </p:nvSpPr>
        <p:spPr bwMode="auto">
          <a:xfrm>
            <a:off x="1526832"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31777" name="Group 50"/>
          <p:cNvGrpSpPr>
            <a:grpSpLocks/>
          </p:cNvGrpSpPr>
          <p:nvPr/>
        </p:nvGrpSpPr>
        <p:grpSpPr bwMode="auto">
          <a:xfrm>
            <a:off x="3562007" y="5046663"/>
            <a:ext cx="376238" cy="1082675"/>
            <a:chOff x="2848" y="3083"/>
            <a:chExt cx="237" cy="682"/>
          </a:xfrm>
        </p:grpSpPr>
        <p:sp>
          <p:nvSpPr>
            <p:cNvPr id="31870"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1871" name="Rectangle 5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1778" name="Rectangle 53"/>
          <p:cNvSpPr>
            <a:spLocks noChangeArrowheads="1"/>
          </p:cNvSpPr>
          <p:nvPr/>
        </p:nvSpPr>
        <p:spPr bwMode="auto">
          <a:xfrm>
            <a:off x="4070007"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79" name="Line 54"/>
          <p:cNvSpPr>
            <a:spLocks noChangeShapeType="1"/>
          </p:cNvSpPr>
          <p:nvPr/>
        </p:nvSpPr>
        <p:spPr bwMode="auto">
          <a:xfrm flipH="1">
            <a:off x="4222407"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80" name="Line 55"/>
          <p:cNvSpPr>
            <a:spLocks noChangeShapeType="1"/>
          </p:cNvSpPr>
          <p:nvPr/>
        </p:nvSpPr>
        <p:spPr bwMode="auto">
          <a:xfrm flipH="1">
            <a:off x="3142907"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81" name="Rectangle 56"/>
          <p:cNvSpPr>
            <a:spLocks noChangeArrowheads="1"/>
          </p:cNvSpPr>
          <p:nvPr/>
        </p:nvSpPr>
        <p:spPr bwMode="auto">
          <a:xfrm>
            <a:off x="2927007"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1782" name="Rectangle 57"/>
          <p:cNvSpPr>
            <a:spLocks noChangeArrowheads="1"/>
          </p:cNvSpPr>
          <p:nvPr/>
        </p:nvSpPr>
        <p:spPr bwMode="auto">
          <a:xfrm>
            <a:off x="2012607"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1783" name="Rectangle 58"/>
          <p:cNvSpPr>
            <a:spLocks noChangeArrowheads="1"/>
          </p:cNvSpPr>
          <p:nvPr/>
        </p:nvSpPr>
        <p:spPr bwMode="auto">
          <a:xfrm>
            <a:off x="4146207"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31784" name="Rectangle 59"/>
          <p:cNvSpPr>
            <a:spLocks noChangeArrowheads="1"/>
          </p:cNvSpPr>
          <p:nvPr/>
        </p:nvSpPr>
        <p:spPr bwMode="auto">
          <a:xfrm>
            <a:off x="2622207"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31785" name="Line 60"/>
          <p:cNvSpPr>
            <a:spLocks noChangeShapeType="1"/>
          </p:cNvSpPr>
          <p:nvPr/>
        </p:nvSpPr>
        <p:spPr bwMode="auto">
          <a:xfrm flipV="1">
            <a:off x="7651407"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1786" name="Rectangle 61"/>
          <p:cNvSpPr>
            <a:spLocks noChangeArrowheads="1"/>
          </p:cNvSpPr>
          <p:nvPr/>
        </p:nvSpPr>
        <p:spPr bwMode="auto">
          <a:xfrm>
            <a:off x="6508407"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31787" name="Rectangle 62"/>
          <p:cNvSpPr>
            <a:spLocks noChangeArrowheads="1"/>
          </p:cNvSpPr>
          <p:nvPr/>
        </p:nvSpPr>
        <p:spPr bwMode="auto">
          <a:xfrm>
            <a:off x="5332070"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1788" name="Rectangle 63"/>
          <p:cNvSpPr>
            <a:spLocks noChangeArrowheads="1"/>
          </p:cNvSpPr>
          <p:nvPr/>
        </p:nvSpPr>
        <p:spPr bwMode="auto">
          <a:xfrm>
            <a:off x="5060607"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1789" name="Line 64"/>
          <p:cNvSpPr>
            <a:spLocks noChangeShapeType="1"/>
          </p:cNvSpPr>
          <p:nvPr/>
        </p:nvSpPr>
        <p:spPr bwMode="auto">
          <a:xfrm flipH="1">
            <a:off x="5193957"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90" name="Rectangle 65"/>
          <p:cNvSpPr>
            <a:spLocks noChangeArrowheads="1"/>
          </p:cNvSpPr>
          <p:nvPr/>
        </p:nvSpPr>
        <p:spPr bwMode="auto">
          <a:xfrm>
            <a:off x="5224120"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91" name="Line 66"/>
          <p:cNvSpPr>
            <a:spLocks noChangeShapeType="1"/>
          </p:cNvSpPr>
          <p:nvPr/>
        </p:nvSpPr>
        <p:spPr bwMode="auto">
          <a:xfrm flipV="1">
            <a:off x="6343307"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1792" name="Rectangle 67"/>
          <p:cNvSpPr>
            <a:spLocks noChangeArrowheads="1"/>
          </p:cNvSpPr>
          <p:nvPr/>
        </p:nvSpPr>
        <p:spPr bwMode="auto">
          <a:xfrm>
            <a:off x="6051207"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31793" name="Rectangle 68"/>
          <p:cNvSpPr>
            <a:spLocks noChangeArrowheads="1"/>
          </p:cNvSpPr>
          <p:nvPr/>
        </p:nvSpPr>
        <p:spPr bwMode="auto">
          <a:xfrm>
            <a:off x="4603407"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1794" name="Group 69"/>
          <p:cNvGrpSpPr>
            <a:grpSpLocks/>
          </p:cNvGrpSpPr>
          <p:nvPr/>
        </p:nvGrpSpPr>
        <p:grpSpPr bwMode="auto">
          <a:xfrm>
            <a:off x="2241207" y="2867025"/>
            <a:ext cx="838200" cy="333375"/>
            <a:chOff x="2640" y="1422"/>
            <a:chExt cx="528" cy="210"/>
          </a:xfrm>
        </p:grpSpPr>
        <p:sp>
          <p:nvSpPr>
            <p:cNvPr id="31867" name="Rectangle 7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68" name="Rectangle 7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1869"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1795" name="Rectangle 73"/>
          <p:cNvSpPr>
            <a:spLocks noChangeArrowheads="1"/>
          </p:cNvSpPr>
          <p:nvPr/>
        </p:nvSpPr>
        <p:spPr bwMode="auto">
          <a:xfrm>
            <a:off x="2241207"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1796" name="Group 74"/>
          <p:cNvGrpSpPr>
            <a:grpSpLocks/>
          </p:cNvGrpSpPr>
          <p:nvPr/>
        </p:nvGrpSpPr>
        <p:grpSpPr bwMode="auto">
          <a:xfrm>
            <a:off x="4549432" y="4419600"/>
            <a:ext cx="358775" cy="1219200"/>
            <a:chOff x="3518" y="2640"/>
            <a:chExt cx="226" cy="768"/>
          </a:xfrm>
        </p:grpSpPr>
        <p:sp>
          <p:nvSpPr>
            <p:cNvPr id="31864" name="Rectangle 7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65" name="Rectangle 7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1866"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1797" name="Group 78"/>
          <p:cNvGrpSpPr>
            <a:grpSpLocks/>
          </p:cNvGrpSpPr>
          <p:nvPr/>
        </p:nvGrpSpPr>
        <p:grpSpPr bwMode="auto">
          <a:xfrm>
            <a:off x="5413032" y="3810000"/>
            <a:ext cx="485775" cy="1143000"/>
            <a:chOff x="4009" y="2304"/>
            <a:chExt cx="306" cy="720"/>
          </a:xfrm>
        </p:grpSpPr>
        <p:sp>
          <p:nvSpPr>
            <p:cNvPr id="31861" name="Rectangle 7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1862" name="Rectangle 8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1863" name="Freeform 8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1798" name="Group 82"/>
          <p:cNvGrpSpPr>
            <a:grpSpLocks/>
          </p:cNvGrpSpPr>
          <p:nvPr/>
        </p:nvGrpSpPr>
        <p:grpSpPr bwMode="auto">
          <a:xfrm>
            <a:off x="7445032" y="4191000"/>
            <a:ext cx="358775" cy="1600200"/>
            <a:chOff x="5294" y="2544"/>
            <a:chExt cx="226" cy="1008"/>
          </a:xfrm>
        </p:grpSpPr>
        <p:sp>
          <p:nvSpPr>
            <p:cNvPr id="31858" name="Rectangle 8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59" name="Rectangle 8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1860"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1799" name="Group 86"/>
          <p:cNvGrpSpPr>
            <a:grpSpLocks/>
          </p:cNvGrpSpPr>
          <p:nvPr/>
        </p:nvGrpSpPr>
        <p:grpSpPr bwMode="auto">
          <a:xfrm>
            <a:off x="6022632" y="5000625"/>
            <a:ext cx="1146175" cy="1181100"/>
            <a:chOff x="4398" y="3054"/>
            <a:chExt cx="722" cy="744"/>
          </a:xfrm>
        </p:grpSpPr>
        <p:sp>
          <p:nvSpPr>
            <p:cNvPr id="31852"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1853" name="Rectangle 8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1854"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1855" name="Rectangle 9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1856"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57"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1800" name="Line 93"/>
          <p:cNvSpPr>
            <a:spLocks noChangeShapeType="1"/>
          </p:cNvSpPr>
          <p:nvPr/>
        </p:nvSpPr>
        <p:spPr bwMode="auto">
          <a:xfrm>
            <a:off x="2469807"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01" name="Line 94"/>
          <p:cNvSpPr>
            <a:spLocks noChangeShapeType="1"/>
          </p:cNvSpPr>
          <p:nvPr/>
        </p:nvSpPr>
        <p:spPr bwMode="auto">
          <a:xfrm>
            <a:off x="2850807"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02" name="Freeform 95"/>
          <p:cNvSpPr>
            <a:spLocks/>
          </p:cNvSpPr>
          <p:nvPr/>
        </p:nvSpPr>
        <p:spPr bwMode="auto">
          <a:xfrm>
            <a:off x="1936407"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03" name="Line 96"/>
          <p:cNvSpPr>
            <a:spLocks noChangeShapeType="1"/>
          </p:cNvSpPr>
          <p:nvPr/>
        </p:nvSpPr>
        <p:spPr bwMode="auto">
          <a:xfrm>
            <a:off x="2393607"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4" name="Line 97"/>
          <p:cNvSpPr>
            <a:spLocks noChangeShapeType="1"/>
          </p:cNvSpPr>
          <p:nvPr/>
        </p:nvSpPr>
        <p:spPr bwMode="auto">
          <a:xfrm>
            <a:off x="2698407"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5" name="Line 98"/>
          <p:cNvSpPr>
            <a:spLocks noChangeShapeType="1"/>
          </p:cNvSpPr>
          <p:nvPr/>
        </p:nvSpPr>
        <p:spPr bwMode="auto">
          <a:xfrm>
            <a:off x="3079407"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6" name="Line 99"/>
          <p:cNvSpPr>
            <a:spLocks noChangeShapeType="1"/>
          </p:cNvSpPr>
          <p:nvPr/>
        </p:nvSpPr>
        <p:spPr bwMode="auto">
          <a:xfrm>
            <a:off x="3460407"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7" name="Rectangle 100"/>
          <p:cNvSpPr>
            <a:spLocks noChangeArrowheads="1"/>
          </p:cNvSpPr>
          <p:nvPr/>
        </p:nvSpPr>
        <p:spPr bwMode="auto">
          <a:xfrm>
            <a:off x="3254032"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1808" name="Line 101"/>
          <p:cNvSpPr>
            <a:spLocks noChangeShapeType="1"/>
          </p:cNvSpPr>
          <p:nvPr/>
        </p:nvSpPr>
        <p:spPr bwMode="auto">
          <a:xfrm>
            <a:off x="3689007"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09" name="Line 102"/>
          <p:cNvSpPr>
            <a:spLocks noChangeShapeType="1"/>
          </p:cNvSpPr>
          <p:nvPr/>
        </p:nvSpPr>
        <p:spPr bwMode="auto">
          <a:xfrm>
            <a:off x="5746407"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0" name="Line 103"/>
          <p:cNvSpPr>
            <a:spLocks noChangeShapeType="1"/>
          </p:cNvSpPr>
          <p:nvPr/>
        </p:nvSpPr>
        <p:spPr bwMode="auto">
          <a:xfrm>
            <a:off x="3689007"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1" name="Line 104"/>
          <p:cNvSpPr>
            <a:spLocks noChangeShapeType="1"/>
          </p:cNvSpPr>
          <p:nvPr/>
        </p:nvSpPr>
        <p:spPr bwMode="auto">
          <a:xfrm>
            <a:off x="4908207"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2" name="Freeform 105"/>
          <p:cNvSpPr>
            <a:spLocks/>
          </p:cNvSpPr>
          <p:nvPr/>
        </p:nvSpPr>
        <p:spPr bwMode="auto">
          <a:xfrm>
            <a:off x="4222407"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3" name="Line 106"/>
          <p:cNvSpPr>
            <a:spLocks noChangeShapeType="1"/>
          </p:cNvSpPr>
          <p:nvPr/>
        </p:nvSpPr>
        <p:spPr bwMode="auto">
          <a:xfrm>
            <a:off x="3917607"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4" name="Line 107"/>
          <p:cNvSpPr>
            <a:spLocks noChangeShapeType="1"/>
          </p:cNvSpPr>
          <p:nvPr/>
        </p:nvSpPr>
        <p:spPr bwMode="auto">
          <a:xfrm>
            <a:off x="2850807"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5" name="Line 108"/>
          <p:cNvSpPr>
            <a:spLocks noChangeShapeType="1"/>
          </p:cNvSpPr>
          <p:nvPr/>
        </p:nvSpPr>
        <p:spPr bwMode="auto">
          <a:xfrm flipH="1">
            <a:off x="2469807"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16" name="Line 109"/>
          <p:cNvSpPr>
            <a:spLocks noChangeShapeType="1"/>
          </p:cNvSpPr>
          <p:nvPr/>
        </p:nvSpPr>
        <p:spPr bwMode="auto">
          <a:xfrm>
            <a:off x="2546007"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17" name="Line 110"/>
          <p:cNvSpPr>
            <a:spLocks noChangeShapeType="1"/>
          </p:cNvSpPr>
          <p:nvPr/>
        </p:nvSpPr>
        <p:spPr bwMode="auto">
          <a:xfrm>
            <a:off x="2546007"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18" name="Line 111"/>
          <p:cNvSpPr>
            <a:spLocks noChangeShapeType="1"/>
          </p:cNvSpPr>
          <p:nvPr/>
        </p:nvSpPr>
        <p:spPr bwMode="auto">
          <a:xfrm flipV="1">
            <a:off x="3765207"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9" name="Line 112"/>
          <p:cNvSpPr>
            <a:spLocks noChangeShapeType="1"/>
          </p:cNvSpPr>
          <p:nvPr/>
        </p:nvSpPr>
        <p:spPr bwMode="auto">
          <a:xfrm flipV="1">
            <a:off x="4755807"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0" name="Line 113"/>
          <p:cNvSpPr>
            <a:spLocks noChangeShapeType="1"/>
          </p:cNvSpPr>
          <p:nvPr/>
        </p:nvSpPr>
        <p:spPr bwMode="auto">
          <a:xfrm flipH="1">
            <a:off x="5822607"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21" name="Line 114"/>
          <p:cNvSpPr>
            <a:spLocks noChangeShapeType="1"/>
          </p:cNvSpPr>
          <p:nvPr/>
        </p:nvSpPr>
        <p:spPr bwMode="auto">
          <a:xfrm>
            <a:off x="5898807"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2" name="Line 115"/>
          <p:cNvSpPr>
            <a:spLocks noChangeShapeType="1"/>
          </p:cNvSpPr>
          <p:nvPr/>
        </p:nvSpPr>
        <p:spPr bwMode="auto">
          <a:xfrm>
            <a:off x="6889407"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3" name="Line 116"/>
          <p:cNvSpPr>
            <a:spLocks noChangeShapeType="1"/>
          </p:cNvSpPr>
          <p:nvPr/>
        </p:nvSpPr>
        <p:spPr bwMode="auto">
          <a:xfrm flipH="1">
            <a:off x="6127407"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24" name="Freeform 117"/>
          <p:cNvSpPr>
            <a:spLocks/>
          </p:cNvSpPr>
          <p:nvPr/>
        </p:nvSpPr>
        <p:spPr bwMode="auto">
          <a:xfrm>
            <a:off x="1707807"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5" name="Line 118"/>
          <p:cNvSpPr>
            <a:spLocks noChangeShapeType="1"/>
          </p:cNvSpPr>
          <p:nvPr/>
        </p:nvSpPr>
        <p:spPr bwMode="auto">
          <a:xfrm>
            <a:off x="7194207"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6" name="Line 119"/>
          <p:cNvSpPr>
            <a:spLocks noChangeShapeType="1"/>
          </p:cNvSpPr>
          <p:nvPr/>
        </p:nvSpPr>
        <p:spPr bwMode="auto">
          <a:xfrm>
            <a:off x="5028857"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1827" name="Rectangle 120"/>
          <p:cNvSpPr>
            <a:spLocks noChangeArrowheads="1"/>
          </p:cNvSpPr>
          <p:nvPr/>
        </p:nvSpPr>
        <p:spPr bwMode="auto">
          <a:xfrm>
            <a:off x="5289207"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1828" name="Line 121"/>
          <p:cNvSpPr>
            <a:spLocks noChangeShapeType="1"/>
          </p:cNvSpPr>
          <p:nvPr/>
        </p:nvSpPr>
        <p:spPr bwMode="auto">
          <a:xfrm>
            <a:off x="53654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29" name="Rectangle 122"/>
          <p:cNvSpPr>
            <a:spLocks noChangeArrowheads="1"/>
          </p:cNvSpPr>
          <p:nvPr/>
        </p:nvSpPr>
        <p:spPr bwMode="auto">
          <a:xfrm rot="5400000">
            <a:off x="5001076"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1830" name="Rectangle 123"/>
          <p:cNvSpPr>
            <a:spLocks noChangeArrowheads="1"/>
          </p:cNvSpPr>
          <p:nvPr/>
        </p:nvSpPr>
        <p:spPr bwMode="auto">
          <a:xfrm rot="5400000">
            <a:off x="5534476"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1831" name="Rectangle 124"/>
          <p:cNvSpPr>
            <a:spLocks noChangeArrowheads="1"/>
          </p:cNvSpPr>
          <p:nvPr/>
        </p:nvSpPr>
        <p:spPr bwMode="auto">
          <a:xfrm rot="5400000">
            <a:off x="6067876"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1832" name="Rectangle 125"/>
          <p:cNvSpPr>
            <a:spLocks noChangeArrowheads="1"/>
          </p:cNvSpPr>
          <p:nvPr/>
        </p:nvSpPr>
        <p:spPr bwMode="auto">
          <a:xfrm rot="5400000">
            <a:off x="6613976"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1833" name="Line 126"/>
          <p:cNvSpPr>
            <a:spLocks noChangeShapeType="1"/>
          </p:cNvSpPr>
          <p:nvPr/>
        </p:nvSpPr>
        <p:spPr bwMode="auto">
          <a:xfrm>
            <a:off x="58988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34" name="Line 127"/>
          <p:cNvSpPr>
            <a:spLocks noChangeShapeType="1"/>
          </p:cNvSpPr>
          <p:nvPr/>
        </p:nvSpPr>
        <p:spPr bwMode="auto">
          <a:xfrm>
            <a:off x="64322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35" name="Line 128"/>
          <p:cNvSpPr>
            <a:spLocks noChangeShapeType="1"/>
          </p:cNvSpPr>
          <p:nvPr/>
        </p:nvSpPr>
        <p:spPr bwMode="auto">
          <a:xfrm>
            <a:off x="69656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36" name="Rectangle 129"/>
          <p:cNvSpPr>
            <a:spLocks noChangeArrowheads="1"/>
          </p:cNvSpPr>
          <p:nvPr/>
        </p:nvSpPr>
        <p:spPr bwMode="auto">
          <a:xfrm>
            <a:off x="6722720"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1837" name="Rectangle 130"/>
          <p:cNvSpPr>
            <a:spLocks noChangeArrowheads="1"/>
          </p:cNvSpPr>
          <p:nvPr/>
        </p:nvSpPr>
        <p:spPr bwMode="auto">
          <a:xfrm>
            <a:off x="6189320"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1838" name="Rectangle 131"/>
          <p:cNvSpPr>
            <a:spLocks noChangeArrowheads="1"/>
          </p:cNvSpPr>
          <p:nvPr/>
        </p:nvSpPr>
        <p:spPr bwMode="auto">
          <a:xfrm>
            <a:off x="5732120"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1839" name="Rectangle 132"/>
          <p:cNvSpPr>
            <a:spLocks noChangeArrowheads="1"/>
          </p:cNvSpPr>
          <p:nvPr/>
        </p:nvSpPr>
        <p:spPr bwMode="auto">
          <a:xfrm>
            <a:off x="5198720"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1840" name="Rectangle 133"/>
          <p:cNvSpPr>
            <a:spLocks noChangeArrowheads="1"/>
          </p:cNvSpPr>
          <p:nvPr/>
        </p:nvSpPr>
        <p:spPr bwMode="auto">
          <a:xfrm>
            <a:off x="3385795"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1841" name="Rectangle 134"/>
          <p:cNvSpPr>
            <a:spLocks noChangeArrowheads="1"/>
          </p:cNvSpPr>
          <p:nvPr/>
        </p:nvSpPr>
        <p:spPr bwMode="auto">
          <a:xfrm>
            <a:off x="3385795"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1842" name="Rectangle 135"/>
          <p:cNvSpPr>
            <a:spLocks noChangeArrowheads="1"/>
          </p:cNvSpPr>
          <p:nvPr/>
        </p:nvSpPr>
        <p:spPr bwMode="auto">
          <a:xfrm>
            <a:off x="2095157"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31843" name="Rectangle 136"/>
          <p:cNvSpPr>
            <a:spLocks noChangeArrowheads="1"/>
          </p:cNvSpPr>
          <p:nvPr/>
        </p:nvSpPr>
        <p:spPr bwMode="auto">
          <a:xfrm>
            <a:off x="3933482"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1844" name="Rectangle 137"/>
          <p:cNvSpPr>
            <a:spLocks noChangeArrowheads="1"/>
          </p:cNvSpPr>
          <p:nvPr/>
        </p:nvSpPr>
        <p:spPr bwMode="auto">
          <a:xfrm>
            <a:off x="4109695"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1845" name="Line 138"/>
          <p:cNvSpPr>
            <a:spLocks noChangeShapeType="1"/>
          </p:cNvSpPr>
          <p:nvPr/>
        </p:nvSpPr>
        <p:spPr bwMode="auto">
          <a:xfrm>
            <a:off x="3536607"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46" name="Line 139"/>
          <p:cNvSpPr>
            <a:spLocks noChangeShapeType="1"/>
          </p:cNvSpPr>
          <p:nvPr/>
        </p:nvSpPr>
        <p:spPr bwMode="auto">
          <a:xfrm>
            <a:off x="3536607"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47" name="Rectangle 140"/>
          <p:cNvSpPr>
            <a:spLocks noChangeArrowheads="1"/>
          </p:cNvSpPr>
          <p:nvPr/>
        </p:nvSpPr>
        <p:spPr bwMode="auto">
          <a:xfrm>
            <a:off x="3198470"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1848" name="Line 141"/>
          <p:cNvSpPr>
            <a:spLocks noChangeShapeType="1"/>
          </p:cNvSpPr>
          <p:nvPr/>
        </p:nvSpPr>
        <p:spPr bwMode="auto">
          <a:xfrm flipH="1">
            <a:off x="3689007"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49" name="Line 142"/>
          <p:cNvSpPr>
            <a:spLocks noChangeShapeType="1"/>
          </p:cNvSpPr>
          <p:nvPr/>
        </p:nvSpPr>
        <p:spPr bwMode="auto">
          <a:xfrm>
            <a:off x="3917607"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50" name="Line 143"/>
          <p:cNvSpPr>
            <a:spLocks noChangeShapeType="1"/>
          </p:cNvSpPr>
          <p:nvPr/>
        </p:nvSpPr>
        <p:spPr bwMode="auto">
          <a:xfrm flipH="1">
            <a:off x="3917607"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51" name="Freeform 144"/>
          <p:cNvSpPr>
            <a:spLocks/>
          </p:cNvSpPr>
          <p:nvPr/>
        </p:nvSpPr>
        <p:spPr bwMode="auto">
          <a:xfrm>
            <a:off x="4527207"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26540</TotalTime>
  <Pages>47</Pages>
  <Words>6840</Words>
  <Application>Microsoft Office PowerPoint</Application>
  <PresentationFormat>信纸(8.5x11 英寸)</PresentationFormat>
  <Paragraphs>1536</Paragraphs>
  <Slides>29</Slides>
  <Notes>29</Notes>
  <HiddenSlides>1</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1" baseType="lpstr">
      <vt:lpstr>Courier</vt:lpstr>
      <vt:lpstr>ＭＳ Ｐゴシック</vt:lpstr>
      <vt:lpstr>ＭＳ Ｐゴシック</vt:lpstr>
      <vt:lpstr>Arial</vt:lpstr>
      <vt:lpstr>Courier New</vt:lpstr>
      <vt:lpstr>Helvetica</vt:lpstr>
      <vt:lpstr>Impact</vt:lpstr>
      <vt:lpstr>Symbol</vt:lpstr>
      <vt:lpstr>Times</vt:lpstr>
      <vt:lpstr>Wingdings</vt:lpstr>
      <vt:lpstr>Microsoft Office 98</vt:lpstr>
      <vt:lpstr>Worksheet</vt:lpstr>
      <vt:lpstr>PowerPoint 演示文稿</vt:lpstr>
      <vt:lpstr>Review: A Single Cycle Datapath</vt:lpstr>
      <vt:lpstr>Recap: Meaning of the Control Signals</vt:lpstr>
      <vt:lpstr>Recap: Meaning of the Control Signals</vt:lpstr>
      <vt:lpstr>RTL: The Add Instruction</vt:lpstr>
      <vt:lpstr>Instruction Fetch Unit at the Beginning of Add</vt:lpstr>
      <vt:lpstr>The Single Cycle Datapath during Add</vt:lpstr>
      <vt:lpstr>Instruction Fetch Unit at the End of Add</vt:lpstr>
      <vt:lpstr>Single Cycle Datapath during Or Immediate?</vt:lpstr>
      <vt:lpstr>PowerPoint 演示文稿</vt:lpstr>
      <vt:lpstr>The Single Cycle Datapath during Load?</vt:lpstr>
      <vt:lpstr>The Single Cycle Datapath during Load</vt:lpstr>
      <vt:lpstr>The Single Cycle Datapath during Store?</vt:lpstr>
      <vt:lpstr>The Single Cycle Datapath during Store</vt:lpstr>
      <vt:lpstr>The Single Cycle Datapath during Branch?</vt:lpstr>
      <vt:lpstr>The Single Cycle Datapath during Branch</vt:lpstr>
      <vt:lpstr>Instruction Fetch Unit at the End of Branch</vt:lpstr>
      <vt:lpstr>Step 4: Given Datapath: RTL  Control</vt:lpstr>
      <vt:lpstr>A Summary of the Control Signals (1/2)</vt:lpstr>
      <vt:lpstr>A Summary of the Control Signals (2/2)</vt:lpstr>
      <vt:lpstr>Boolean Expressions for Controller</vt:lpstr>
      <vt:lpstr>Controller Implementation</vt:lpstr>
      <vt:lpstr>Peer Instruction</vt:lpstr>
      <vt:lpstr>Summary: Single-cycle Processor</vt:lpstr>
      <vt:lpstr>Bonus slides</vt:lpstr>
      <vt:lpstr>The Single Cycle Datapath during Jump</vt:lpstr>
      <vt:lpstr>The Single Cycle Datapath during Jump</vt:lpstr>
      <vt:lpstr>Instruction Fetch Unit at the End of  Jump</vt:lpstr>
      <vt:lpstr>Instruction Fetch Unit at the End of  Jump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成元庆</cp:lastModifiedBy>
  <cp:revision>1593</cp:revision>
  <cp:lastPrinted>2010-03-31T15:51:19Z</cp:lastPrinted>
  <dcterms:created xsi:type="dcterms:W3CDTF">2010-03-31T15:49:34Z</dcterms:created>
  <dcterms:modified xsi:type="dcterms:W3CDTF">2020-10-23T08:00:22Z</dcterms:modified>
</cp:coreProperties>
</file>