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933" r:id="rId2"/>
    <p:sldId id="935" r:id="rId3"/>
    <p:sldId id="936" r:id="rId4"/>
    <p:sldId id="959" r:id="rId5"/>
    <p:sldId id="937" r:id="rId6"/>
    <p:sldId id="938" r:id="rId7"/>
    <p:sldId id="939" r:id="rId8"/>
    <p:sldId id="940" r:id="rId9"/>
    <p:sldId id="941" r:id="rId10"/>
    <p:sldId id="942" r:id="rId11"/>
    <p:sldId id="943" r:id="rId12"/>
    <p:sldId id="944" r:id="rId13"/>
    <p:sldId id="945" r:id="rId14"/>
    <p:sldId id="946" r:id="rId15"/>
    <p:sldId id="947" r:id="rId16"/>
    <p:sldId id="948" r:id="rId17"/>
    <p:sldId id="949" r:id="rId18"/>
    <p:sldId id="951" r:id="rId19"/>
    <p:sldId id="952" r:id="rId20"/>
    <p:sldId id="953" r:id="rId21"/>
    <p:sldId id="954" r:id="rId22"/>
    <p:sldId id="955" r:id="rId23"/>
    <p:sldId id="956" r:id="rId24"/>
    <p:sldId id="957" r:id="rId25"/>
    <p:sldId id="958" r:id="rId26"/>
  </p:sldIdLst>
  <p:sldSz cx="9144000" cy="6858000" type="letter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5pPr>
    <a:lvl6pPr marL="2286000" algn="l" defTabSz="457200" rtl="0" eaLnBrk="1" latinLnBrk="0" hangingPunct="1"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6pPr>
    <a:lvl7pPr marL="2743200" algn="l" defTabSz="457200" rtl="0" eaLnBrk="1" latinLnBrk="0" hangingPunct="1"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7pPr>
    <a:lvl8pPr marL="3200400" algn="l" defTabSz="457200" rtl="0" eaLnBrk="1" latinLnBrk="0" hangingPunct="1"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8pPr>
    <a:lvl9pPr marL="3657600" algn="l" defTabSz="457200" rtl="0" eaLnBrk="1" latinLnBrk="0" hangingPunct="1"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F0E4"/>
    <a:srgbClr val="5771A0"/>
    <a:srgbClr val="800080"/>
    <a:srgbClr val="66FF33"/>
    <a:srgbClr val="FF0000"/>
    <a:srgbClr val="3333CC"/>
    <a:srgbClr val="FF8DA0"/>
    <a:srgbClr val="008000"/>
    <a:srgbClr val="810A5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1191" autoAdjust="0"/>
  </p:normalViewPr>
  <p:slideViewPr>
    <p:cSldViewPr>
      <p:cViewPr varScale="1">
        <p:scale>
          <a:sx n="105" d="100"/>
          <a:sy n="105" d="100"/>
        </p:scale>
        <p:origin x="771" y="78"/>
      </p:cViewPr>
      <p:guideLst>
        <p:guide orient="horz" pos="216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8"/>
    </p:cViewPr>
  </p:sorterViewPr>
  <p:notesViewPr>
    <p:cSldViewPr>
      <p:cViewPr varScale="1">
        <p:scale>
          <a:sx n="58" d="100"/>
          <a:sy n="58" d="100"/>
        </p:scale>
        <p:origin x="-1782" y="-90"/>
      </p:cViewPr>
      <p:guideLst>
        <p:guide orient="horz" pos="2931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82" tIns="45329" rIns="92282" bIns="45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pitchFamily="-65" charset="0"/>
        <a:ea typeface="ＭＳ Ｐゴシック" charset="-128"/>
        <a:cs typeface="ＭＳ Ｐゴシック" charset="-128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95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58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3" tIns="45356" rIns="92333" bIns="45356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5891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79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7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99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9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20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0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3" tIns="45356" rIns="92333" bIns="45356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408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6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6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8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8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3" tIns="45356" rIns="92333" bIns="45356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432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63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15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84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8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0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2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2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66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6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867" y="4420591"/>
            <a:ext cx="6052241" cy="4189711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41" tIns="45360" rIns="92341" bIns="4536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840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321" tIns="46660" rIns="93321" bIns="4666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56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5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76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97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9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1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4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3" tIns="45356" rIns="92333" bIns="45356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384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8E3342FC-85AC-0141-B4E7-B626C592947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3767D12C-1D62-DB44-B351-8710E9C41DB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EB5093A4-CC93-424A-94EB-96D0AD625C4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5727700" cy="4746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143000"/>
            <a:ext cx="3848100" cy="213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143000"/>
            <a:ext cx="3848100" cy="99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2287588"/>
            <a:ext cx="3848100" cy="99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01C1680E-D985-8A48-BA9E-A9F7CF2082B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F08356AB-6050-C54D-8146-0D0927CCFB8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344601BE-1874-5548-A792-BFB77CD508A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50361CD5-B477-9E43-A365-B6CBAABDE15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CD69752C-0324-1C40-9504-CBF4C9360C2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44F050E0-6EC7-2D45-8299-7B7E99CE3E4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9956C743-C58C-B546-AEA2-8065E3DEDFB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20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59693" y="1302242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0613" y="13012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59693" y="1302242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0613" y="13012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59692" y="13022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1298" y="1395380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0612" y="1301265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458E6A8A-592E-AF43-B50A-9BAEEB4055E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Rectangle 10"/>
          <p:cNvSpPr>
            <a:spLocks noChangeArrowheads="1"/>
          </p:cNvSpPr>
          <p:nvPr userDrawn="1"/>
        </p:nvSpPr>
        <p:spPr bwMode="auto">
          <a:xfrm>
            <a:off x="-21021" y="6651625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chemeClr val="accent3"/>
                </a:solidFill>
                <a:latin typeface="18 VAG Rounded Black   09390"/>
              </a:rPr>
              <a:t>L23 CPU Design</a:t>
            </a:r>
            <a:r>
              <a:rPr lang="en-US" sz="1000" b="1" baseline="0" dirty="0">
                <a:solidFill>
                  <a:schemeClr val="accent3"/>
                </a:solidFill>
                <a:latin typeface="18 VAG Rounded Black   09390"/>
              </a:rPr>
              <a:t> : Pipelining to Improve Performance I </a:t>
            </a:r>
            <a:r>
              <a:rPr lang="en-US" sz="1000" b="1" dirty="0">
                <a:solidFill>
                  <a:schemeClr val="tx1"/>
                </a:solidFill>
                <a:latin typeface="18 VAG Rounded Black   09390"/>
              </a:rPr>
              <a:t>(</a:t>
            </a:r>
            <a:fld id="{0382F9D6-1C8F-9447-89CA-9F506CE985D4}" type="slidenum">
              <a:rPr lang="en-US" sz="1000" b="1">
                <a:solidFill>
                  <a:schemeClr val="tx1"/>
                </a:solidFill>
                <a:latin typeface="18 VAG Rounded Black   09390"/>
              </a:rPr>
              <a:pPr>
                <a:defRPr/>
              </a:pPr>
              <a:t>‹#›</a:t>
            </a:fld>
            <a:r>
              <a:rPr lang="en-US" sz="1000" b="1" dirty="0">
                <a:solidFill>
                  <a:schemeClr val="tx1"/>
                </a:solidFill>
                <a:latin typeface="18 VAG Rounded Black   09390"/>
              </a:rPr>
              <a:t>)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1414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11">
            <a:extLst>
              <a:ext uri="{FF2B5EF4-FFF2-40B4-BE49-F238E27FC236}">
                <a16:creationId xmlns:a16="http://schemas.microsoft.com/office/drawing/2014/main" id="{08D15144-FCB8-4DB5-B3A2-6F5DB4ECD5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16738" y="6678613"/>
            <a:ext cx="22288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 altLang="zh-CN" sz="1000" dirty="0">
                <a:solidFill>
                  <a:schemeClr val="tx1"/>
                </a:solidFill>
                <a:latin typeface="Helvetica"/>
              </a:rPr>
              <a:t>Cheng, fall 2020 © BUAA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kern="1200" spc="-100">
          <a:solidFill>
            <a:srgbClr val="C1EEFF"/>
          </a:solidFill>
          <a:latin typeface="18 VAG Rounded Bold   07390"/>
          <a:ea typeface="ＭＳ Ｐゴシック" charset="-128"/>
          <a:cs typeface="AppleGaramond Bd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-65" charset="2"/>
        <a:buChar char=""/>
        <a:defRPr sz="3000" b="1" kern="1200">
          <a:solidFill>
            <a:schemeClr val="tx1"/>
          </a:solidFill>
          <a:latin typeface="18 VAG Rounded Bold   07390"/>
          <a:ea typeface="ＭＳ Ｐゴシック" charset="-128"/>
          <a:cs typeface="ＭＳ Ｐゴシック" charset="-128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SzPct val="90000"/>
        <a:buFont typeface="Wingdings" pitchFamily="-65" charset="2"/>
        <a:buChar char=""/>
        <a:defRPr sz="2600" b="1" kern="1200">
          <a:solidFill>
            <a:schemeClr val="accent3">
              <a:lumMod val="40000"/>
              <a:lumOff val="60000"/>
            </a:schemeClr>
          </a:solidFill>
          <a:latin typeface="18 VAG Rounded Bold   07390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Font typeface="Wingdings 2" pitchFamily="-65" charset="2"/>
        <a:buChar char=""/>
        <a:defRPr sz="2400" b="1" kern="1200">
          <a:solidFill>
            <a:schemeClr val="tx2">
              <a:lumMod val="90000"/>
            </a:schemeClr>
          </a:solidFill>
          <a:latin typeface="18 VAG Rounded Bold   07390"/>
          <a:ea typeface="ＭＳ Ｐゴシック" charset="-128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3" pitchFamily="-65" charset="2"/>
        <a:buChar char=""/>
        <a:defRPr sz="2200" b="1" kern="1200">
          <a:solidFill>
            <a:srgbClr val="F273AF"/>
          </a:solidFill>
          <a:latin typeface="18 VAG Rounded Bold   07390"/>
          <a:ea typeface="ＭＳ Ｐゴシック" charset="-128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-65" charset="2"/>
        <a:buChar char=""/>
        <a:defRPr sz="2000" b="1" kern="1200">
          <a:solidFill>
            <a:schemeClr val="tx1"/>
          </a:solidFill>
          <a:latin typeface="18 VAG Rounded Bold   07390"/>
          <a:ea typeface="ＭＳ Ｐゴシック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981200" y="73712"/>
            <a:ext cx="7162800" cy="2245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77000"/>
              </a:lnSpc>
            </a:pPr>
            <a:r>
              <a:rPr lang="en-US" sz="2800" b="1" dirty="0">
                <a:solidFill>
                  <a:schemeClr val="bg2"/>
                </a:solidFill>
                <a:latin typeface="Courier New" pitchFamily="-65" charset="0"/>
              </a:rPr>
              <a:t>Computer Architecture</a:t>
            </a:r>
          </a:p>
          <a:p>
            <a:pPr algn="ctr">
              <a:lnSpc>
                <a:spcPct val="77000"/>
              </a:lnSpc>
            </a:pPr>
            <a:r>
              <a:rPr lang="en-US" sz="2800" b="1" dirty="0">
                <a:solidFill>
                  <a:schemeClr val="bg2"/>
                </a:solidFill>
                <a:latin typeface="Courier New" pitchFamily="-65" charset="0"/>
              </a:rPr>
              <a:t>（</a:t>
            </a:r>
            <a:r>
              <a:rPr lang="zh-CN" altLang="en-US" sz="2800" b="1" dirty="0">
                <a:solidFill>
                  <a:schemeClr val="bg2"/>
                </a:solidFill>
                <a:latin typeface="Courier New" pitchFamily="-65" charset="0"/>
              </a:rPr>
              <a:t>计算机体系结构</a:t>
            </a:r>
            <a:r>
              <a:rPr lang="en-US" altLang="zh-CN" sz="2800" b="1" dirty="0">
                <a:solidFill>
                  <a:schemeClr val="bg2"/>
                </a:solidFill>
                <a:latin typeface="Courier New" pitchFamily="-65" charset="0"/>
              </a:rPr>
              <a:t>)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 dirty="0">
                <a:latin typeface="18 VAG Rounded Bold   07390"/>
                <a:cs typeface=""/>
              </a:rPr>
              <a:t>Lecture 2</a:t>
            </a:r>
            <a:r>
              <a:rPr lang="en-US" altLang="zh-CN" sz="3200" b="1" dirty="0">
                <a:latin typeface="18 VAG Rounded Bold   07390"/>
                <a:cs typeface=""/>
              </a:rPr>
              <a:t>3</a:t>
            </a:r>
            <a:r>
              <a:rPr lang="en-US" sz="3200" b="1" dirty="0">
                <a:latin typeface="18 VAG Rounded Bold   07390"/>
                <a:cs typeface=""/>
              </a:rPr>
              <a:t>– CPU Design : </a:t>
            </a:r>
            <a:br>
              <a:rPr lang="en-US" sz="3200" b="1" dirty="0">
                <a:latin typeface="18 VAG Rounded Bold   07390"/>
                <a:cs typeface=""/>
              </a:rPr>
            </a:br>
            <a:r>
              <a:rPr lang="en-US" sz="3200" b="1" dirty="0">
                <a:latin typeface="18 VAG Rounded Bold   07390"/>
                <a:cs typeface=""/>
              </a:rPr>
              <a:t>Pipelining to Improve Performance 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18 VAG Rounded Bold   07390"/>
                <a:cs typeface=""/>
              </a:rPr>
              <a:t>20</a:t>
            </a:r>
            <a:r>
              <a:rPr lang="en-US" altLang="zh-CN" sz="3200" b="1" dirty="0">
                <a:solidFill>
                  <a:schemeClr val="tx1"/>
                </a:solidFill>
                <a:latin typeface="18 VAG Rounded Bold   07390"/>
                <a:cs typeface=""/>
              </a:rPr>
              <a:t>2</a:t>
            </a:r>
            <a:r>
              <a:rPr lang="en-US" sz="3200" b="1" dirty="0">
                <a:solidFill>
                  <a:schemeClr val="tx1"/>
                </a:solidFill>
                <a:latin typeface="18 VAG Rounded Bold   07390"/>
                <a:cs typeface=""/>
              </a:rPr>
              <a:t>0-</a:t>
            </a:r>
            <a:r>
              <a:rPr lang="en-US" altLang="zh-CN" sz="3200" b="1" dirty="0">
                <a:solidFill>
                  <a:schemeClr val="tx1"/>
                </a:solidFill>
                <a:latin typeface="18 VAG Rounded Bold   07390"/>
                <a:cs typeface=""/>
              </a:rPr>
              <a:t>10</a:t>
            </a:r>
            <a:r>
              <a:rPr lang="en-US" sz="3200" b="1" dirty="0">
                <a:solidFill>
                  <a:schemeClr val="tx1"/>
                </a:solidFill>
                <a:latin typeface="18 VAG Rounded Bold   07390"/>
                <a:cs typeface=""/>
              </a:rPr>
              <a:t>-</a:t>
            </a:r>
            <a:r>
              <a:rPr lang="en-US" altLang="zh-CN" sz="3200" b="1" dirty="0">
                <a:solidFill>
                  <a:schemeClr val="tx1"/>
                </a:solidFill>
                <a:latin typeface="18 VAG Rounded Bold   07390"/>
                <a:cs typeface=""/>
              </a:rPr>
              <a:t>23</a:t>
            </a:r>
            <a:endParaRPr lang="en-US" sz="3200" b="1" dirty="0">
              <a:solidFill>
                <a:schemeClr val="tx1"/>
              </a:solidFill>
              <a:latin typeface="18 VAG Rounded Bold   07390"/>
              <a:cs typeface="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04800" y="2438400"/>
            <a:ext cx="1905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2"/>
                </a:solidFill>
                <a:latin typeface="18 VAG Rounded Bold   07390"/>
              </a:rPr>
              <a:t>Lecturer Yuanqing Cheng</a:t>
            </a:r>
          </a:p>
        </p:txBody>
      </p:sp>
      <p:sp>
        <p:nvSpPr>
          <p:cNvPr id="54" name="Oval 53"/>
          <p:cNvSpPr/>
          <p:nvPr/>
        </p:nvSpPr>
        <p:spPr>
          <a:xfrm>
            <a:off x="6629400" y="5928852"/>
            <a:ext cx="2286000" cy="471948"/>
          </a:xfrm>
          <a:prstGeom prst="ellipse">
            <a:avLst/>
          </a:prstGeom>
          <a:solidFill>
            <a:schemeClr val="bg1">
              <a:alpha val="17000"/>
            </a:schemeClr>
          </a:solidFill>
          <a:ln>
            <a:noFill/>
          </a:ln>
          <a:effectLst>
            <a:softEdge rad="1397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4" name="图片 1">
            <a:extLst>
              <a:ext uri="{FF2B5EF4-FFF2-40B4-BE49-F238E27FC236}">
                <a16:creationId xmlns:a16="http://schemas.microsoft.com/office/drawing/2014/main" id="{BC78C836-747D-46C8-8865-53D8306C8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9120"/>
            <a:ext cx="1426106" cy="1997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7900" y="1227138"/>
            <a:ext cx="4356100" cy="4335462"/>
          </a:xfrm>
          <a:noFill/>
          <a:ln/>
        </p:spPr>
        <p:txBody>
          <a:bodyPr/>
          <a:lstStyle/>
          <a:p>
            <a:r>
              <a:rPr lang="en-US" sz="2400" dirty="0"/>
              <a:t>Pipelining doesn’t help </a:t>
            </a:r>
            <a:r>
              <a:rPr lang="en-US" sz="2400" u="sng" dirty="0">
                <a:solidFill>
                  <a:schemeClr val="accent1"/>
                </a:solidFill>
              </a:rPr>
              <a:t>latency</a:t>
            </a:r>
            <a:r>
              <a:rPr lang="en-US" sz="2400" dirty="0"/>
              <a:t> of single task, it helps </a:t>
            </a:r>
            <a:r>
              <a:rPr lang="en-US" sz="2400" u="sng" dirty="0">
                <a:solidFill>
                  <a:schemeClr val="accent1"/>
                </a:solidFill>
              </a:rPr>
              <a:t>throughput</a:t>
            </a:r>
            <a:r>
              <a:rPr lang="en-US" sz="2400" dirty="0"/>
              <a:t> of entire workload</a:t>
            </a:r>
          </a:p>
          <a:p>
            <a:r>
              <a:rPr lang="en-US" sz="2400" u="sng" dirty="0">
                <a:solidFill>
                  <a:schemeClr val="accent1"/>
                </a:solidFill>
              </a:rPr>
              <a:t>Multiple</a:t>
            </a:r>
            <a:r>
              <a:rPr lang="en-US" sz="2400" dirty="0"/>
              <a:t> tasks operating simultaneously using different resources</a:t>
            </a:r>
          </a:p>
          <a:p>
            <a:r>
              <a:rPr lang="en-US" sz="2400" dirty="0"/>
              <a:t>Potential speedup = </a:t>
            </a:r>
            <a:r>
              <a:rPr lang="en-US" sz="2400" u="sng" dirty="0">
                <a:solidFill>
                  <a:schemeClr val="accent1"/>
                </a:solidFill>
              </a:rPr>
              <a:t>Number pipe stages</a:t>
            </a:r>
            <a:endParaRPr lang="en-US" sz="2400" dirty="0"/>
          </a:p>
          <a:p>
            <a:r>
              <a:rPr lang="en-US" sz="2400" dirty="0"/>
              <a:t>Time to “</a:t>
            </a:r>
            <a:r>
              <a:rPr lang="en-US" sz="2400" u="sng" dirty="0">
                <a:solidFill>
                  <a:schemeClr val="accent1"/>
                </a:solidFill>
              </a:rPr>
              <a:t>fill</a:t>
            </a:r>
            <a:r>
              <a:rPr lang="en-US" sz="2400" dirty="0"/>
              <a:t>” pipeline and time to “</a:t>
            </a:r>
            <a:r>
              <a:rPr lang="en-US" sz="2400" u="sng" dirty="0">
                <a:solidFill>
                  <a:schemeClr val="accent1"/>
                </a:solidFill>
              </a:rPr>
              <a:t>drain</a:t>
            </a:r>
            <a:r>
              <a:rPr lang="en-US" sz="2400" dirty="0"/>
              <a:t>” it reduces speedup:</a:t>
            </a:r>
            <a:br>
              <a:rPr lang="en-US" sz="2400" dirty="0"/>
            </a:br>
            <a:r>
              <a:rPr lang="en-US" sz="2400" dirty="0"/>
              <a:t>2.3X </a:t>
            </a:r>
            <a:r>
              <a:rPr lang="en-US" sz="2400" dirty="0" err="1"/>
              <a:t>v</a:t>
            </a:r>
            <a:r>
              <a:rPr lang="en-US" sz="2400" dirty="0"/>
              <a:t>. 4X in this example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1788" y="1219200"/>
            <a:ext cx="4633912" cy="4370387"/>
            <a:chOff x="209" y="707"/>
            <a:chExt cx="2919" cy="2753"/>
          </a:xfrm>
        </p:grpSpPr>
        <p:sp>
          <p:nvSpPr>
            <p:cNvPr id="2722821" name="Rectangle 5"/>
            <p:cNvSpPr>
              <a:spLocks noChangeArrowheads="1"/>
            </p:cNvSpPr>
            <p:nvPr/>
          </p:nvSpPr>
          <p:spPr bwMode="auto">
            <a:xfrm>
              <a:off x="576" y="707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6 PM</a:t>
              </a:r>
            </a:p>
          </p:txBody>
        </p:sp>
        <p:sp>
          <p:nvSpPr>
            <p:cNvPr id="2722822" name="Line 6"/>
            <p:cNvSpPr>
              <a:spLocks noChangeShapeType="1"/>
            </p:cNvSpPr>
            <p:nvPr/>
          </p:nvSpPr>
          <p:spPr bwMode="auto">
            <a:xfrm>
              <a:off x="936" y="1080"/>
              <a:ext cx="2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2823" name="Line 7"/>
            <p:cNvSpPr>
              <a:spLocks noChangeShapeType="1"/>
            </p:cNvSpPr>
            <p:nvPr/>
          </p:nvSpPr>
          <p:spPr bwMode="auto">
            <a:xfrm>
              <a:off x="928" y="1000"/>
              <a:ext cx="0" cy="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2824" name="Rectangle 8"/>
            <p:cNvSpPr>
              <a:spLocks noChangeArrowheads="1"/>
            </p:cNvSpPr>
            <p:nvPr/>
          </p:nvSpPr>
          <p:spPr bwMode="auto">
            <a:xfrm>
              <a:off x="1344" y="715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7</a:t>
              </a:r>
            </a:p>
          </p:txBody>
        </p:sp>
        <p:sp>
          <p:nvSpPr>
            <p:cNvPr id="2722825" name="Rectangle 9"/>
            <p:cNvSpPr>
              <a:spLocks noChangeArrowheads="1"/>
            </p:cNvSpPr>
            <p:nvPr/>
          </p:nvSpPr>
          <p:spPr bwMode="auto">
            <a:xfrm>
              <a:off x="1891" y="715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8</a:t>
              </a:r>
            </a:p>
          </p:txBody>
        </p:sp>
        <p:sp>
          <p:nvSpPr>
            <p:cNvPr id="2722826" name="Rectangle 10"/>
            <p:cNvSpPr>
              <a:spLocks noChangeArrowheads="1"/>
            </p:cNvSpPr>
            <p:nvPr/>
          </p:nvSpPr>
          <p:spPr bwMode="auto">
            <a:xfrm>
              <a:off x="2448" y="715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9</a:t>
              </a:r>
            </a:p>
          </p:txBody>
        </p:sp>
        <p:sp>
          <p:nvSpPr>
            <p:cNvPr id="2722827" name="Rectangle 11"/>
            <p:cNvSpPr>
              <a:spLocks noChangeArrowheads="1"/>
            </p:cNvSpPr>
            <p:nvPr/>
          </p:nvSpPr>
          <p:spPr bwMode="auto">
            <a:xfrm>
              <a:off x="2595" y="105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i="1">
                  <a:solidFill>
                    <a:schemeClr val="tx1"/>
                  </a:solidFill>
                  <a:latin typeface="Arial" pitchFamily="-65" charset="0"/>
                </a:rPr>
                <a:t>Time</a:t>
              </a: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574" y="1241"/>
              <a:ext cx="2293" cy="1707"/>
              <a:chOff x="574" y="1241"/>
              <a:chExt cx="2293" cy="1707"/>
            </a:xfrm>
          </p:grpSpPr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574" y="2028"/>
                <a:ext cx="254" cy="286"/>
                <a:chOff x="574" y="2028"/>
                <a:chExt cx="254" cy="286"/>
              </a:xfrm>
            </p:grpSpPr>
            <p:sp>
              <p:nvSpPr>
                <p:cNvPr id="2722830" name="Freeform 14"/>
                <p:cNvSpPr>
                  <a:spLocks/>
                </p:cNvSpPr>
                <p:nvPr/>
              </p:nvSpPr>
              <p:spPr bwMode="auto">
                <a:xfrm>
                  <a:off x="574" y="2071"/>
                  <a:ext cx="237" cy="212"/>
                </a:xfrm>
                <a:custGeom>
                  <a:avLst/>
                  <a:gdLst/>
                  <a:ahLst/>
                  <a:cxnLst>
                    <a:cxn ang="0">
                      <a:pos x="67" y="10"/>
                    </a:cxn>
                    <a:cxn ang="0">
                      <a:pos x="112" y="11"/>
                    </a:cxn>
                    <a:cxn ang="0">
                      <a:pos x="161" y="0"/>
                    </a:cxn>
                    <a:cxn ang="0">
                      <a:pos x="219" y="0"/>
                    </a:cxn>
                    <a:cxn ang="0">
                      <a:pos x="155" y="60"/>
                    </a:cxn>
                    <a:cxn ang="0">
                      <a:pos x="172" y="64"/>
                    </a:cxn>
                    <a:cxn ang="0">
                      <a:pos x="189" y="71"/>
                    </a:cxn>
                    <a:cxn ang="0">
                      <a:pos x="205" y="80"/>
                    </a:cxn>
                    <a:cxn ang="0">
                      <a:pos x="217" y="90"/>
                    </a:cxn>
                    <a:cxn ang="0">
                      <a:pos x="227" y="103"/>
                    </a:cxn>
                    <a:cxn ang="0">
                      <a:pos x="234" y="118"/>
                    </a:cxn>
                    <a:cxn ang="0">
                      <a:pos x="236" y="134"/>
                    </a:cxn>
                    <a:cxn ang="0">
                      <a:pos x="233" y="151"/>
                    </a:cxn>
                    <a:cxn ang="0">
                      <a:pos x="228" y="164"/>
                    </a:cxn>
                    <a:cxn ang="0">
                      <a:pos x="218" y="177"/>
                    </a:cxn>
                    <a:cxn ang="0">
                      <a:pos x="201" y="192"/>
                    </a:cxn>
                    <a:cxn ang="0">
                      <a:pos x="185" y="200"/>
                    </a:cxn>
                    <a:cxn ang="0">
                      <a:pos x="170" y="206"/>
                    </a:cxn>
                    <a:cxn ang="0">
                      <a:pos x="155" y="210"/>
                    </a:cxn>
                    <a:cxn ang="0">
                      <a:pos x="136" y="211"/>
                    </a:cxn>
                    <a:cxn ang="0">
                      <a:pos x="88" y="210"/>
                    </a:cxn>
                    <a:cxn ang="0">
                      <a:pos x="65" y="206"/>
                    </a:cxn>
                    <a:cxn ang="0">
                      <a:pos x="40" y="195"/>
                    </a:cxn>
                    <a:cxn ang="0">
                      <a:pos x="22" y="182"/>
                    </a:cxn>
                    <a:cxn ang="0">
                      <a:pos x="9" y="167"/>
                    </a:cxn>
                    <a:cxn ang="0">
                      <a:pos x="3" y="151"/>
                    </a:cxn>
                    <a:cxn ang="0">
                      <a:pos x="0" y="137"/>
                    </a:cxn>
                    <a:cxn ang="0">
                      <a:pos x="2" y="121"/>
                    </a:cxn>
                    <a:cxn ang="0">
                      <a:pos x="10" y="101"/>
                    </a:cxn>
                    <a:cxn ang="0">
                      <a:pos x="25" y="85"/>
                    </a:cxn>
                    <a:cxn ang="0">
                      <a:pos x="45" y="71"/>
                    </a:cxn>
                    <a:cxn ang="0">
                      <a:pos x="73" y="62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37" h="212">
                      <a:moveTo>
                        <a:pt x="29" y="3"/>
                      </a:moveTo>
                      <a:lnTo>
                        <a:pt x="67" y="10"/>
                      </a:lnTo>
                      <a:lnTo>
                        <a:pt x="66" y="0"/>
                      </a:lnTo>
                      <a:lnTo>
                        <a:pt x="112" y="11"/>
                      </a:lnTo>
                      <a:lnTo>
                        <a:pt x="112" y="0"/>
                      </a:lnTo>
                      <a:lnTo>
                        <a:pt x="161" y="0"/>
                      </a:lnTo>
                      <a:lnTo>
                        <a:pt x="160" y="11"/>
                      </a:lnTo>
                      <a:lnTo>
                        <a:pt x="219" y="0"/>
                      </a:lnTo>
                      <a:lnTo>
                        <a:pt x="148" y="60"/>
                      </a:lnTo>
                      <a:lnTo>
                        <a:pt x="155" y="60"/>
                      </a:lnTo>
                      <a:lnTo>
                        <a:pt x="163" y="62"/>
                      </a:lnTo>
                      <a:lnTo>
                        <a:pt x="172" y="64"/>
                      </a:lnTo>
                      <a:lnTo>
                        <a:pt x="180" y="67"/>
                      </a:lnTo>
                      <a:lnTo>
                        <a:pt x="189" y="71"/>
                      </a:lnTo>
                      <a:lnTo>
                        <a:pt x="197" y="75"/>
                      </a:lnTo>
                      <a:lnTo>
                        <a:pt x="205" y="80"/>
                      </a:lnTo>
                      <a:lnTo>
                        <a:pt x="212" y="85"/>
                      </a:lnTo>
                      <a:lnTo>
                        <a:pt x="217" y="90"/>
                      </a:lnTo>
                      <a:lnTo>
                        <a:pt x="222" y="97"/>
                      </a:lnTo>
                      <a:lnTo>
                        <a:pt x="227" y="103"/>
                      </a:lnTo>
                      <a:lnTo>
                        <a:pt x="231" y="111"/>
                      </a:lnTo>
                      <a:lnTo>
                        <a:pt x="234" y="118"/>
                      </a:lnTo>
                      <a:lnTo>
                        <a:pt x="235" y="125"/>
                      </a:lnTo>
                      <a:lnTo>
                        <a:pt x="236" y="134"/>
                      </a:lnTo>
                      <a:lnTo>
                        <a:pt x="235" y="144"/>
                      </a:lnTo>
                      <a:lnTo>
                        <a:pt x="233" y="151"/>
                      </a:lnTo>
                      <a:lnTo>
                        <a:pt x="231" y="158"/>
                      </a:lnTo>
                      <a:lnTo>
                        <a:pt x="228" y="164"/>
                      </a:lnTo>
                      <a:lnTo>
                        <a:pt x="224" y="170"/>
                      </a:lnTo>
                      <a:lnTo>
                        <a:pt x="218" y="177"/>
                      </a:lnTo>
                      <a:lnTo>
                        <a:pt x="210" y="185"/>
                      </a:lnTo>
                      <a:lnTo>
                        <a:pt x="201" y="192"/>
                      </a:lnTo>
                      <a:lnTo>
                        <a:pt x="193" y="197"/>
                      </a:lnTo>
                      <a:lnTo>
                        <a:pt x="185" y="200"/>
                      </a:lnTo>
                      <a:lnTo>
                        <a:pt x="177" y="204"/>
                      </a:lnTo>
                      <a:lnTo>
                        <a:pt x="170" y="206"/>
                      </a:lnTo>
                      <a:lnTo>
                        <a:pt x="161" y="208"/>
                      </a:lnTo>
                      <a:lnTo>
                        <a:pt x="155" y="210"/>
                      </a:lnTo>
                      <a:lnTo>
                        <a:pt x="145" y="210"/>
                      </a:lnTo>
                      <a:lnTo>
                        <a:pt x="136" y="211"/>
                      </a:lnTo>
                      <a:lnTo>
                        <a:pt x="96" y="211"/>
                      </a:lnTo>
                      <a:lnTo>
                        <a:pt x="88" y="210"/>
                      </a:lnTo>
                      <a:lnTo>
                        <a:pt x="78" y="209"/>
                      </a:lnTo>
                      <a:lnTo>
                        <a:pt x="65" y="206"/>
                      </a:lnTo>
                      <a:lnTo>
                        <a:pt x="53" y="201"/>
                      </a:lnTo>
                      <a:lnTo>
                        <a:pt x="40" y="195"/>
                      </a:lnTo>
                      <a:lnTo>
                        <a:pt x="30" y="188"/>
                      </a:lnTo>
                      <a:lnTo>
                        <a:pt x="22" y="182"/>
                      </a:lnTo>
                      <a:lnTo>
                        <a:pt x="15" y="175"/>
                      </a:lnTo>
                      <a:lnTo>
                        <a:pt x="9" y="167"/>
                      </a:lnTo>
                      <a:lnTo>
                        <a:pt x="5" y="157"/>
                      </a:lnTo>
                      <a:lnTo>
                        <a:pt x="3" y="151"/>
                      </a:lnTo>
                      <a:lnTo>
                        <a:pt x="1" y="144"/>
                      </a:lnTo>
                      <a:lnTo>
                        <a:pt x="0" y="137"/>
                      </a:lnTo>
                      <a:lnTo>
                        <a:pt x="1" y="131"/>
                      </a:lnTo>
                      <a:lnTo>
                        <a:pt x="2" y="121"/>
                      </a:lnTo>
                      <a:lnTo>
                        <a:pt x="5" y="112"/>
                      </a:lnTo>
                      <a:lnTo>
                        <a:pt x="10" y="101"/>
                      </a:lnTo>
                      <a:lnTo>
                        <a:pt x="17" y="93"/>
                      </a:lnTo>
                      <a:lnTo>
                        <a:pt x="25" y="85"/>
                      </a:lnTo>
                      <a:lnTo>
                        <a:pt x="35" y="77"/>
                      </a:lnTo>
                      <a:lnTo>
                        <a:pt x="45" y="71"/>
                      </a:lnTo>
                      <a:lnTo>
                        <a:pt x="59" y="65"/>
                      </a:lnTo>
                      <a:lnTo>
                        <a:pt x="73" y="62"/>
                      </a:lnTo>
                      <a:lnTo>
                        <a:pt x="83" y="60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31" name="Rectangle 15"/>
                <p:cNvSpPr>
                  <a:spLocks noChangeArrowheads="1"/>
                </p:cNvSpPr>
                <p:nvPr/>
              </p:nvSpPr>
              <p:spPr bwMode="auto">
                <a:xfrm>
                  <a:off x="575" y="2028"/>
                  <a:ext cx="253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400" b="1">
                      <a:solidFill>
                        <a:schemeClr val="bg1"/>
                      </a:solidFill>
                      <a:latin typeface="FranklinGothic" charset="0"/>
                    </a:rPr>
                    <a:t>B</a:t>
                  </a:r>
                </a:p>
              </p:txBody>
            </p:sp>
          </p:grpSp>
          <p:grpSp>
            <p:nvGrpSpPr>
              <p:cNvPr id="5" name="Group 16"/>
              <p:cNvGrpSpPr>
                <a:grpSpLocks/>
              </p:cNvGrpSpPr>
              <p:nvPr/>
            </p:nvGrpSpPr>
            <p:grpSpPr bwMode="auto">
              <a:xfrm>
                <a:off x="580" y="2338"/>
                <a:ext cx="255" cy="286"/>
                <a:chOff x="580" y="2338"/>
                <a:chExt cx="255" cy="286"/>
              </a:xfrm>
            </p:grpSpPr>
            <p:sp>
              <p:nvSpPr>
                <p:cNvPr id="2722833" name="Freeform 17"/>
                <p:cNvSpPr>
                  <a:spLocks/>
                </p:cNvSpPr>
                <p:nvPr/>
              </p:nvSpPr>
              <p:spPr bwMode="auto">
                <a:xfrm>
                  <a:off x="580" y="2382"/>
                  <a:ext cx="237" cy="211"/>
                </a:xfrm>
                <a:custGeom>
                  <a:avLst/>
                  <a:gdLst/>
                  <a:ahLst/>
                  <a:cxnLst>
                    <a:cxn ang="0">
                      <a:pos x="67" y="10"/>
                    </a:cxn>
                    <a:cxn ang="0">
                      <a:pos x="112" y="11"/>
                    </a:cxn>
                    <a:cxn ang="0">
                      <a:pos x="161" y="0"/>
                    </a:cxn>
                    <a:cxn ang="0">
                      <a:pos x="219" y="0"/>
                    </a:cxn>
                    <a:cxn ang="0">
                      <a:pos x="155" y="60"/>
                    </a:cxn>
                    <a:cxn ang="0">
                      <a:pos x="172" y="64"/>
                    </a:cxn>
                    <a:cxn ang="0">
                      <a:pos x="189" y="71"/>
                    </a:cxn>
                    <a:cxn ang="0">
                      <a:pos x="205" y="79"/>
                    </a:cxn>
                    <a:cxn ang="0">
                      <a:pos x="217" y="90"/>
                    </a:cxn>
                    <a:cxn ang="0">
                      <a:pos x="227" y="103"/>
                    </a:cxn>
                    <a:cxn ang="0">
                      <a:pos x="234" y="118"/>
                    </a:cxn>
                    <a:cxn ang="0">
                      <a:pos x="236" y="134"/>
                    </a:cxn>
                    <a:cxn ang="0">
                      <a:pos x="233" y="150"/>
                    </a:cxn>
                    <a:cxn ang="0">
                      <a:pos x="228" y="163"/>
                    </a:cxn>
                    <a:cxn ang="0">
                      <a:pos x="218" y="176"/>
                    </a:cxn>
                    <a:cxn ang="0">
                      <a:pos x="201" y="191"/>
                    </a:cxn>
                    <a:cxn ang="0">
                      <a:pos x="185" y="199"/>
                    </a:cxn>
                    <a:cxn ang="0">
                      <a:pos x="170" y="205"/>
                    </a:cxn>
                    <a:cxn ang="0">
                      <a:pos x="155" y="209"/>
                    </a:cxn>
                    <a:cxn ang="0">
                      <a:pos x="136" y="210"/>
                    </a:cxn>
                    <a:cxn ang="0">
                      <a:pos x="88" y="209"/>
                    </a:cxn>
                    <a:cxn ang="0">
                      <a:pos x="65" y="205"/>
                    </a:cxn>
                    <a:cxn ang="0">
                      <a:pos x="40" y="194"/>
                    </a:cxn>
                    <a:cxn ang="0">
                      <a:pos x="22" y="181"/>
                    </a:cxn>
                    <a:cxn ang="0">
                      <a:pos x="9" y="166"/>
                    </a:cxn>
                    <a:cxn ang="0">
                      <a:pos x="3" y="150"/>
                    </a:cxn>
                    <a:cxn ang="0">
                      <a:pos x="0" y="136"/>
                    </a:cxn>
                    <a:cxn ang="0">
                      <a:pos x="2" y="121"/>
                    </a:cxn>
                    <a:cxn ang="0">
                      <a:pos x="10" y="101"/>
                    </a:cxn>
                    <a:cxn ang="0">
                      <a:pos x="25" y="84"/>
                    </a:cxn>
                    <a:cxn ang="0">
                      <a:pos x="45" y="71"/>
                    </a:cxn>
                    <a:cxn ang="0">
                      <a:pos x="73" y="61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37" h="211">
                      <a:moveTo>
                        <a:pt x="29" y="3"/>
                      </a:moveTo>
                      <a:lnTo>
                        <a:pt x="67" y="10"/>
                      </a:lnTo>
                      <a:lnTo>
                        <a:pt x="66" y="0"/>
                      </a:lnTo>
                      <a:lnTo>
                        <a:pt x="112" y="11"/>
                      </a:lnTo>
                      <a:lnTo>
                        <a:pt x="112" y="0"/>
                      </a:lnTo>
                      <a:lnTo>
                        <a:pt x="161" y="0"/>
                      </a:lnTo>
                      <a:lnTo>
                        <a:pt x="160" y="11"/>
                      </a:lnTo>
                      <a:lnTo>
                        <a:pt x="219" y="0"/>
                      </a:lnTo>
                      <a:lnTo>
                        <a:pt x="148" y="59"/>
                      </a:lnTo>
                      <a:lnTo>
                        <a:pt x="155" y="60"/>
                      </a:lnTo>
                      <a:lnTo>
                        <a:pt x="163" y="61"/>
                      </a:lnTo>
                      <a:lnTo>
                        <a:pt x="172" y="64"/>
                      </a:lnTo>
                      <a:lnTo>
                        <a:pt x="180" y="66"/>
                      </a:lnTo>
                      <a:lnTo>
                        <a:pt x="189" y="71"/>
                      </a:lnTo>
                      <a:lnTo>
                        <a:pt x="197" y="74"/>
                      </a:lnTo>
                      <a:lnTo>
                        <a:pt x="205" y="79"/>
                      </a:lnTo>
                      <a:lnTo>
                        <a:pt x="212" y="85"/>
                      </a:lnTo>
                      <a:lnTo>
                        <a:pt x="217" y="90"/>
                      </a:lnTo>
                      <a:lnTo>
                        <a:pt x="222" y="96"/>
                      </a:lnTo>
                      <a:lnTo>
                        <a:pt x="227" y="103"/>
                      </a:lnTo>
                      <a:lnTo>
                        <a:pt x="231" y="111"/>
                      </a:lnTo>
                      <a:lnTo>
                        <a:pt x="234" y="118"/>
                      </a:lnTo>
                      <a:lnTo>
                        <a:pt x="235" y="124"/>
                      </a:lnTo>
                      <a:lnTo>
                        <a:pt x="236" y="134"/>
                      </a:lnTo>
                      <a:lnTo>
                        <a:pt x="235" y="143"/>
                      </a:lnTo>
                      <a:lnTo>
                        <a:pt x="233" y="150"/>
                      </a:lnTo>
                      <a:lnTo>
                        <a:pt x="231" y="157"/>
                      </a:lnTo>
                      <a:lnTo>
                        <a:pt x="228" y="163"/>
                      </a:lnTo>
                      <a:lnTo>
                        <a:pt x="224" y="169"/>
                      </a:lnTo>
                      <a:lnTo>
                        <a:pt x="218" y="176"/>
                      </a:lnTo>
                      <a:lnTo>
                        <a:pt x="210" y="184"/>
                      </a:lnTo>
                      <a:lnTo>
                        <a:pt x="201" y="191"/>
                      </a:lnTo>
                      <a:lnTo>
                        <a:pt x="193" y="196"/>
                      </a:lnTo>
                      <a:lnTo>
                        <a:pt x="185" y="199"/>
                      </a:lnTo>
                      <a:lnTo>
                        <a:pt x="177" y="203"/>
                      </a:lnTo>
                      <a:lnTo>
                        <a:pt x="170" y="205"/>
                      </a:lnTo>
                      <a:lnTo>
                        <a:pt x="161" y="207"/>
                      </a:lnTo>
                      <a:lnTo>
                        <a:pt x="155" y="209"/>
                      </a:lnTo>
                      <a:lnTo>
                        <a:pt x="145" y="209"/>
                      </a:lnTo>
                      <a:lnTo>
                        <a:pt x="136" y="210"/>
                      </a:lnTo>
                      <a:lnTo>
                        <a:pt x="96" y="210"/>
                      </a:lnTo>
                      <a:lnTo>
                        <a:pt x="88" y="209"/>
                      </a:lnTo>
                      <a:lnTo>
                        <a:pt x="78" y="208"/>
                      </a:lnTo>
                      <a:lnTo>
                        <a:pt x="65" y="205"/>
                      </a:lnTo>
                      <a:lnTo>
                        <a:pt x="53" y="200"/>
                      </a:lnTo>
                      <a:lnTo>
                        <a:pt x="40" y="194"/>
                      </a:lnTo>
                      <a:lnTo>
                        <a:pt x="30" y="187"/>
                      </a:lnTo>
                      <a:lnTo>
                        <a:pt x="22" y="181"/>
                      </a:lnTo>
                      <a:lnTo>
                        <a:pt x="15" y="174"/>
                      </a:lnTo>
                      <a:lnTo>
                        <a:pt x="9" y="166"/>
                      </a:lnTo>
                      <a:lnTo>
                        <a:pt x="5" y="156"/>
                      </a:lnTo>
                      <a:lnTo>
                        <a:pt x="3" y="150"/>
                      </a:lnTo>
                      <a:lnTo>
                        <a:pt x="1" y="144"/>
                      </a:lnTo>
                      <a:lnTo>
                        <a:pt x="0" y="136"/>
                      </a:lnTo>
                      <a:lnTo>
                        <a:pt x="1" y="131"/>
                      </a:lnTo>
                      <a:lnTo>
                        <a:pt x="2" y="121"/>
                      </a:lnTo>
                      <a:lnTo>
                        <a:pt x="5" y="111"/>
                      </a:lnTo>
                      <a:lnTo>
                        <a:pt x="10" y="101"/>
                      </a:lnTo>
                      <a:lnTo>
                        <a:pt x="17" y="92"/>
                      </a:lnTo>
                      <a:lnTo>
                        <a:pt x="25" y="84"/>
                      </a:lnTo>
                      <a:lnTo>
                        <a:pt x="35" y="76"/>
                      </a:lnTo>
                      <a:lnTo>
                        <a:pt x="45" y="71"/>
                      </a:lnTo>
                      <a:lnTo>
                        <a:pt x="59" y="65"/>
                      </a:lnTo>
                      <a:lnTo>
                        <a:pt x="73" y="61"/>
                      </a:lnTo>
                      <a:lnTo>
                        <a:pt x="83" y="59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34" name="Rectangle 18"/>
                <p:cNvSpPr>
                  <a:spLocks noChangeArrowheads="1"/>
                </p:cNvSpPr>
                <p:nvPr/>
              </p:nvSpPr>
              <p:spPr bwMode="auto">
                <a:xfrm>
                  <a:off x="582" y="2338"/>
                  <a:ext cx="253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400" b="1">
                      <a:solidFill>
                        <a:schemeClr val="bg1"/>
                      </a:solidFill>
                      <a:latin typeface="FranklinGothic" charset="0"/>
                    </a:rPr>
                    <a:t>C</a:t>
                  </a:r>
                </a:p>
              </p:txBody>
            </p:sp>
          </p:grpSp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>
                <a:off x="580" y="2662"/>
                <a:ext cx="254" cy="286"/>
                <a:chOff x="580" y="2662"/>
                <a:chExt cx="254" cy="286"/>
              </a:xfrm>
            </p:grpSpPr>
            <p:sp>
              <p:nvSpPr>
                <p:cNvPr id="2722836" name="Freeform 20"/>
                <p:cNvSpPr>
                  <a:spLocks/>
                </p:cNvSpPr>
                <p:nvPr/>
              </p:nvSpPr>
              <p:spPr bwMode="auto">
                <a:xfrm>
                  <a:off x="580" y="2706"/>
                  <a:ext cx="237" cy="212"/>
                </a:xfrm>
                <a:custGeom>
                  <a:avLst/>
                  <a:gdLst/>
                  <a:ahLst/>
                  <a:cxnLst>
                    <a:cxn ang="0">
                      <a:pos x="67" y="10"/>
                    </a:cxn>
                    <a:cxn ang="0">
                      <a:pos x="112" y="11"/>
                    </a:cxn>
                    <a:cxn ang="0">
                      <a:pos x="161" y="0"/>
                    </a:cxn>
                    <a:cxn ang="0">
                      <a:pos x="219" y="0"/>
                    </a:cxn>
                    <a:cxn ang="0">
                      <a:pos x="155" y="60"/>
                    </a:cxn>
                    <a:cxn ang="0">
                      <a:pos x="172" y="64"/>
                    </a:cxn>
                    <a:cxn ang="0">
                      <a:pos x="189" y="71"/>
                    </a:cxn>
                    <a:cxn ang="0">
                      <a:pos x="205" y="80"/>
                    </a:cxn>
                    <a:cxn ang="0">
                      <a:pos x="217" y="90"/>
                    </a:cxn>
                    <a:cxn ang="0">
                      <a:pos x="227" y="103"/>
                    </a:cxn>
                    <a:cxn ang="0">
                      <a:pos x="234" y="118"/>
                    </a:cxn>
                    <a:cxn ang="0">
                      <a:pos x="236" y="134"/>
                    </a:cxn>
                    <a:cxn ang="0">
                      <a:pos x="233" y="151"/>
                    </a:cxn>
                    <a:cxn ang="0">
                      <a:pos x="228" y="164"/>
                    </a:cxn>
                    <a:cxn ang="0">
                      <a:pos x="218" y="177"/>
                    </a:cxn>
                    <a:cxn ang="0">
                      <a:pos x="201" y="192"/>
                    </a:cxn>
                    <a:cxn ang="0">
                      <a:pos x="185" y="200"/>
                    </a:cxn>
                    <a:cxn ang="0">
                      <a:pos x="170" y="206"/>
                    </a:cxn>
                    <a:cxn ang="0">
                      <a:pos x="155" y="210"/>
                    </a:cxn>
                    <a:cxn ang="0">
                      <a:pos x="136" y="211"/>
                    </a:cxn>
                    <a:cxn ang="0">
                      <a:pos x="88" y="210"/>
                    </a:cxn>
                    <a:cxn ang="0">
                      <a:pos x="65" y="206"/>
                    </a:cxn>
                    <a:cxn ang="0">
                      <a:pos x="40" y="195"/>
                    </a:cxn>
                    <a:cxn ang="0">
                      <a:pos x="22" y="182"/>
                    </a:cxn>
                    <a:cxn ang="0">
                      <a:pos x="9" y="167"/>
                    </a:cxn>
                    <a:cxn ang="0">
                      <a:pos x="3" y="151"/>
                    </a:cxn>
                    <a:cxn ang="0">
                      <a:pos x="0" y="137"/>
                    </a:cxn>
                    <a:cxn ang="0">
                      <a:pos x="2" y="121"/>
                    </a:cxn>
                    <a:cxn ang="0">
                      <a:pos x="10" y="101"/>
                    </a:cxn>
                    <a:cxn ang="0">
                      <a:pos x="25" y="85"/>
                    </a:cxn>
                    <a:cxn ang="0">
                      <a:pos x="45" y="71"/>
                    </a:cxn>
                    <a:cxn ang="0">
                      <a:pos x="73" y="62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37" h="212">
                      <a:moveTo>
                        <a:pt x="29" y="3"/>
                      </a:moveTo>
                      <a:lnTo>
                        <a:pt x="67" y="10"/>
                      </a:lnTo>
                      <a:lnTo>
                        <a:pt x="66" y="0"/>
                      </a:lnTo>
                      <a:lnTo>
                        <a:pt x="112" y="11"/>
                      </a:lnTo>
                      <a:lnTo>
                        <a:pt x="112" y="0"/>
                      </a:lnTo>
                      <a:lnTo>
                        <a:pt x="161" y="0"/>
                      </a:lnTo>
                      <a:lnTo>
                        <a:pt x="160" y="11"/>
                      </a:lnTo>
                      <a:lnTo>
                        <a:pt x="219" y="0"/>
                      </a:lnTo>
                      <a:lnTo>
                        <a:pt x="148" y="60"/>
                      </a:lnTo>
                      <a:lnTo>
                        <a:pt x="155" y="60"/>
                      </a:lnTo>
                      <a:lnTo>
                        <a:pt x="163" y="62"/>
                      </a:lnTo>
                      <a:lnTo>
                        <a:pt x="172" y="64"/>
                      </a:lnTo>
                      <a:lnTo>
                        <a:pt x="180" y="67"/>
                      </a:lnTo>
                      <a:lnTo>
                        <a:pt x="189" y="71"/>
                      </a:lnTo>
                      <a:lnTo>
                        <a:pt x="197" y="75"/>
                      </a:lnTo>
                      <a:lnTo>
                        <a:pt x="205" y="80"/>
                      </a:lnTo>
                      <a:lnTo>
                        <a:pt x="212" y="85"/>
                      </a:lnTo>
                      <a:lnTo>
                        <a:pt x="217" y="90"/>
                      </a:lnTo>
                      <a:lnTo>
                        <a:pt x="222" y="97"/>
                      </a:lnTo>
                      <a:lnTo>
                        <a:pt x="227" y="103"/>
                      </a:lnTo>
                      <a:lnTo>
                        <a:pt x="231" y="111"/>
                      </a:lnTo>
                      <a:lnTo>
                        <a:pt x="234" y="118"/>
                      </a:lnTo>
                      <a:lnTo>
                        <a:pt x="235" y="125"/>
                      </a:lnTo>
                      <a:lnTo>
                        <a:pt x="236" y="134"/>
                      </a:lnTo>
                      <a:lnTo>
                        <a:pt x="235" y="144"/>
                      </a:lnTo>
                      <a:lnTo>
                        <a:pt x="233" y="151"/>
                      </a:lnTo>
                      <a:lnTo>
                        <a:pt x="231" y="158"/>
                      </a:lnTo>
                      <a:lnTo>
                        <a:pt x="228" y="164"/>
                      </a:lnTo>
                      <a:lnTo>
                        <a:pt x="224" y="170"/>
                      </a:lnTo>
                      <a:lnTo>
                        <a:pt x="218" y="177"/>
                      </a:lnTo>
                      <a:lnTo>
                        <a:pt x="210" y="185"/>
                      </a:lnTo>
                      <a:lnTo>
                        <a:pt x="201" y="192"/>
                      </a:lnTo>
                      <a:lnTo>
                        <a:pt x="193" y="197"/>
                      </a:lnTo>
                      <a:lnTo>
                        <a:pt x="185" y="200"/>
                      </a:lnTo>
                      <a:lnTo>
                        <a:pt x="177" y="204"/>
                      </a:lnTo>
                      <a:lnTo>
                        <a:pt x="170" y="206"/>
                      </a:lnTo>
                      <a:lnTo>
                        <a:pt x="161" y="208"/>
                      </a:lnTo>
                      <a:lnTo>
                        <a:pt x="155" y="210"/>
                      </a:lnTo>
                      <a:lnTo>
                        <a:pt x="145" y="210"/>
                      </a:lnTo>
                      <a:lnTo>
                        <a:pt x="136" y="211"/>
                      </a:lnTo>
                      <a:lnTo>
                        <a:pt x="96" y="211"/>
                      </a:lnTo>
                      <a:lnTo>
                        <a:pt x="88" y="210"/>
                      </a:lnTo>
                      <a:lnTo>
                        <a:pt x="78" y="209"/>
                      </a:lnTo>
                      <a:lnTo>
                        <a:pt x="65" y="206"/>
                      </a:lnTo>
                      <a:lnTo>
                        <a:pt x="53" y="201"/>
                      </a:lnTo>
                      <a:lnTo>
                        <a:pt x="40" y="195"/>
                      </a:lnTo>
                      <a:lnTo>
                        <a:pt x="30" y="188"/>
                      </a:lnTo>
                      <a:lnTo>
                        <a:pt x="22" y="182"/>
                      </a:lnTo>
                      <a:lnTo>
                        <a:pt x="15" y="175"/>
                      </a:lnTo>
                      <a:lnTo>
                        <a:pt x="9" y="167"/>
                      </a:lnTo>
                      <a:lnTo>
                        <a:pt x="5" y="157"/>
                      </a:lnTo>
                      <a:lnTo>
                        <a:pt x="3" y="151"/>
                      </a:lnTo>
                      <a:lnTo>
                        <a:pt x="1" y="144"/>
                      </a:lnTo>
                      <a:lnTo>
                        <a:pt x="0" y="137"/>
                      </a:lnTo>
                      <a:lnTo>
                        <a:pt x="1" y="131"/>
                      </a:lnTo>
                      <a:lnTo>
                        <a:pt x="2" y="121"/>
                      </a:lnTo>
                      <a:lnTo>
                        <a:pt x="5" y="112"/>
                      </a:lnTo>
                      <a:lnTo>
                        <a:pt x="10" y="101"/>
                      </a:lnTo>
                      <a:lnTo>
                        <a:pt x="17" y="93"/>
                      </a:lnTo>
                      <a:lnTo>
                        <a:pt x="25" y="85"/>
                      </a:lnTo>
                      <a:lnTo>
                        <a:pt x="35" y="77"/>
                      </a:lnTo>
                      <a:lnTo>
                        <a:pt x="45" y="71"/>
                      </a:lnTo>
                      <a:lnTo>
                        <a:pt x="59" y="65"/>
                      </a:lnTo>
                      <a:lnTo>
                        <a:pt x="73" y="62"/>
                      </a:lnTo>
                      <a:lnTo>
                        <a:pt x="83" y="60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37" name="Rectangle 21"/>
                <p:cNvSpPr>
                  <a:spLocks noChangeArrowheads="1"/>
                </p:cNvSpPr>
                <p:nvPr/>
              </p:nvSpPr>
              <p:spPr bwMode="auto">
                <a:xfrm>
                  <a:off x="581" y="2662"/>
                  <a:ext cx="253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400" b="1">
                      <a:solidFill>
                        <a:schemeClr val="bg1"/>
                      </a:solidFill>
                      <a:latin typeface="FranklinGothic" charset="0"/>
                    </a:rPr>
                    <a:t>D</a:t>
                  </a:r>
                </a:p>
              </p:txBody>
            </p:sp>
          </p:grpSp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574" y="1633"/>
                <a:ext cx="255" cy="286"/>
                <a:chOff x="574" y="1633"/>
                <a:chExt cx="255" cy="286"/>
              </a:xfrm>
            </p:grpSpPr>
            <p:sp>
              <p:nvSpPr>
                <p:cNvPr id="2722839" name="Freeform 23"/>
                <p:cNvSpPr>
                  <a:spLocks/>
                </p:cNvSpPr>
                <p:nvPr/>
              </p:nvSpPr>
              <p:spPr bwMode="auto">
                <a:xfrm>
                  <a:off x="574" y="1677"/>
                  <a:ext cx="237" cy="211"/>
                </a:xfrm>
                <a:custGeom>
                  <a:avLst/>
                  <a:gdLst/>
                  <a:ahLst/>
                  <a:cxnLst>
                    <a:cxn ang="0">
                      <a:pos x="67" y="10"/>
                    </a:cxn>
                    <a:cxn ang="0">
                      <a:pos x="112" y="11"/>
                    </a:cxn>
                    <a:cxn ang="0">
                      <a:pos x="161" y="0"/>
                    </a:cxn>
                    <a:cxn ang="0">
                      <a:pos x="219" y="0"/>
                    </a:cxn>
                    <a:cxn ang="0">
                      <a:pos x="155" y="60"/>
                    </a:cxn>
                    <a:cxn ang="0">
                      <a:pos x="172" y="64"/>
                    </a:cxn>
                    <a:cxn ang="0">
                      <a:pos x="189" y="71"/>
                    </a:cxn>
                    <a:cxn ang="0">
                      <a:pos x="205" y="79"/>
                    </a:cxn>
                    <a:cxn ang="0">
                      <a:pos x="217" y="90"/>
                    </a:cxn>
                    <a:cxn ang="0">
                      <a:pos x="227" y="103"/>
                    </a:cxn>
                    <a:cxn ang="0">
                      <a:pos x="234" y="118"/>
                    </a:cxn>
                    <a:cxn ang="0">
                      <a:pos x="236" y="134"/>
                    </a:cxn>
                    <a:cxn ang="0">
                      <a:pos x="233" y="150"/>
                    </a:cxn>
                    <a:cxn ang="0">
                      <a:pos x="228" y="163"/>
                    </a:cxn>
                    <a:cxn ang="0">
                      <a:pos x="218" y="176"/>
                    </a:cxn>
                    <a:cxn ang="0">
                      <a:pos x="201" y="191"/>
                    </a:cxn>
                    <a:cxn ang="0">
                      <a:pos x="185" y="199"/>
                    </a:cxn>
                    <a:cxn ang="0">
                      <a:pos x="170" y="205"/>
                    </a:cxn>
                    <a:cxn ang="0">
                      <a:pos x="155" y="209"/>
                    </a:cxn>
                    <a:cxn ang="0">
                      <a:pos x="136" y="210"/>
                    </a:cxn>
                    <a:cxn ang="0">
                      <a:pos x="88" y="209"/>
                    </a:cxn>
                    <a:cxn ang="0">
                      <a:pos x="65" y="205"/>
                    </a:cxn>
                    <a:cxn ang="0">
                      <a:pos x="40" y="194"/>
                    </a:cxn>
                    <a:cxn ang="0">
                      <a:pos x="22" y="181"/>
                    </a:cxn>
                    <a:cxn ang="0">
                      <a:pos x="9" y="166"/>
                    </a:cxn>
                    <a:cxn ang="0">
                      <a:pos x="3" y="150"/>
                    </a:cxn>
                    <a:cxn ang="0">
                      <a:pos x="0" y="136"/>
                    </a:cxn>
                    <a:cxn ang="0">
                      <a:pos x="2" y="121"/>
                    </a:cxn>
                    <a:cxn ang="0">
                      <a:pos x="10" y="101"/>
                    </a:cxn>
                    <a:cxn ang="0">
                      <a:pos x="25" y="84"/>
                    </a:cxn>
                    <a:cxn ang="0">
                      <a:pos x="45" y="71"/>
                    </a:cxn>
                    <a:cxn ang="0">
                      <a:pos x="73" y="61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37" h="211">
                      <a:moveTo>
                        <a:pt x="29" y="3"/>
                      </a:moveTo>
                      <a:lnTo>
                        <a:pt x="67" y="10"/>
                      </a:lnTo>
                      <a:lnTo>
                        <a:pt x="66" y="0"/>
                      </a:lnTo>
                      <a:lnTo>
                        <a:pt x="112" y="11"/>
                      </a:lnTo>
                      <a:lnTo>
                        <a:pt x="112" y="0"/>
                      </a:lnTo>
                      <a:lnTo>
                        <a:pt x="161" y="0"/>
                      </a:lnTo>
                      <a:lnTo>
                        <a:pt x="160" y="11"/>
                      </a:lnTo>
                      <a:lnTo>
                        <a:pt x="219" y="0"/>
                      </a:lnTo>
                      <a:lnTo>
                        <a:pt x="148" y="59"/>
                      </a:lnTo>
                      <a:lnTo>
                        <a:pt x="155" y="60"/>
                      </a:lnTo>
                      <a:lnTo>
                        <a:pt x="163" y="61"/>
                      </a:lnTo>
                      <a:lnTo>
                        <a:pt x="172" y="64"/>
                      </a:lnTo>
                      <a:lnTo>
                        <a:pt x="180" y="66"/>
                      </a:lnTo>
                      <a:lnTo>
                        <a:pt x="189" y="71"/>
                      </a:lnTo>
                      <a:lnTo>
                        <a:pt x="197" y="74"/>
                      </a:lnTo>
                      <a:lnTo>
                        <a:pt x="205" y="79"/>
                      </a:lnTo>
                      <a:lnTo>
                        <a:pt x="212" y="85"/>
                      </a:lnTo>
                      <a:lnTo>
                        <a:pt x="217" y="90"/>
                      </a:lnTo>
                      <a:lnTo>
                        <a:pt x="222" y="96"/>
                      </a:lnTo>
                      <a:lnTo>
                        <a:pt x="227" y="103"/>
                      </a:lnTo>
                      <a:lnTo>
                        <a:pt x="231" y="111"/>
                      </a:lnTo>
                      <a:lnTo>
                        <a:pt x="234" y="118"/>
                      </a:lnTo>
                      <a:lnTo>
                        <a:pt x="235" y="124"/>
                      </a:lnTo>
                      <a:lnTo>
                        <a:pt x="236" y="134"/>
                      </a:lnTo>
                      <a:lnTo>
                        <a:pt x="235" y="143"/>
                      </a:lnTo>
                      <a:lnTo>
                        <a:pt x="233" y="150"/>
                      </a:lnTo>
                      <a:lnTo>
                        <a:pt x="231" y="157"/>
                      </a:lnTo>
                      <a:lnTo>
                        <a:pt x="228" y="163"/>
                      </a:lnTo>
                      <a:lnTo>
                        <a:pt x="224" y="169"/>
                      </a:lnTo>
                      <a:lnTo>
                        <a:pt x="218" y="176"/>
                      </a:lnTo>
                      <a:lnTo>
                        <a:pt x="210" y="184"/>
                      </a:lnTo>
                      <a:lnTo>
                        <a:pt x="201" y="191"/>
                      </a:lnTo>
                      <a:lnTo>
                        <a:pt x="193" y="196"/>
                      </a:lnTo>
                      <a:lnTo>
                        <a:pt x="185" y="199"/>
                      </a:lnTo>
                      <a:lnTo>
                        <a:pt x="177" y="203"/>
                      </a:lnTo>
                      <a:lnTo>
                        <a:pt x="170" y="205"/>
                      </a:lnTo>
                      <a:lnTo>
                        <a:pt x="161" y="207"/>
                      </a:lnTo>
                      <a:lnTo>
                        <a:pt x="155" y="209"/>
                      </a:lnTo>
                      <a:lnTo>
                        <a:pt x="145" y="209"/>
                      </a:lnTo>
                      <a:lnTo>
                        <a:pt x="136" y="210"/>
                      </a:lnTo>
                      <a:lnTo>
                        <a:pt x="96" y="210"/>
                      </a:lnTo>
                      <a:lnTo>
                        <a:pt x="88" y="209"/>
                      </a:lnTo>
                      <a:lnTo>
                        <a:pt x="78" y="208"/>
                      </a:lnTo>
                      <a:lnTo>
                        <a:pt x="65" y="205"/>
                      </a:lnTo>
                      <a:lnTo>
                        <a:pt x="53" y="200"/>
                      </a:lnTo>
                      <a:lnTo>
                        <a:pt x="40" y="194"/>
                      </a:lnTo>
                      <a:lnTo>
                        <a:pt x="30" y="187"/>
                      </a:lnTo>
                      <a:lnTo>
                        <a:pt x="22" y="181"/>
                      </a:lnTo>
                      <a:lnTo>
                        <a:pt x="15" y="174"/>
                      </a:lnTo>
                      <a:lnTo>
                        <a:pt x="9" y="166"/>
                      </a:lnTo>
                      <a:lnTo>
                        <a:pt x="5" y="156"/>
                      </a:lnTo>
                      <a:lnTo>
                        <a:pt x="3" y="150"/>
                      </a:lnTo>
                      <a:lnTo>
                        <a:pt x="1" y="144"/>
                      </a:lnTo>
                      <a:lnTo>
                        <a:pt x="0" y="136"/>
                      </a:lnTo>
                      <a:lnTo>
                        <a:pt x="1" y="131"/>
                      </a:lnTo>
                      <a:lnTo>
                        <a:pt x="2" y="121"/>
                      </a:lnTo>
                      <a:lnTo>
                        <a:pt x="5" y="111"/>
                      </a:lnTo>
                      <a:lnTo>
                        <a:pt x="10" y="101"/>
                      </a:lnTo>
                      <a:lnTo>
                        <a:pt x="17" y="92"/>
                      </a:lnTo>
                      <a:lnTo>
                        <a:pt x="25" y="84"/>
                      </a:lnTo>
                      <a:lnTo>
                        <a:pt x="35" y="76"/>
                      </a:lnTo>
                      <a:lnTo>
                        <a:pt x="45" y="71"/>
                      </a:lnTo>
                      <a:lnTo>
                        <a:pt x="59" y="65"/>
                      </a:lnTo>
                      <a:lnTo>
                        <a:pt x="73" y="61"/>
                      </a:lnTo>
                      <a:lnTo>
                        <a:pt x="83" y="59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40" name="Rectangle 24"/>
                <p:cNvSpPr>
                  <a:spLocks noChangeArrowheads="1"/>
                </p:cNvSpPr>
                <p:nvPr/>
              </p:nvSpPr>
              <p:spPr bwMode="auto">
                <a:xfrm>
                  <a:off x="576" y="1633"/>
                  <a:ext cx="253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chemeClr val="bg1"/>
                      </a:solidFill>
                      <a:latin typeface="FranklinGothic" charset="0"/>
                    </a:rPr>
                    <a:t>A</a:t>
                  </a:r>
                </a:p>
              </p:txBody>
            </p:sp>
          </p:grpSp>
          <p:sp>
            <p:nvSpPr>
              <p:cNvPr id="2722841" name="Line 25"/>
              <p:cNvSpPr>
                <a:spLocks noChangeShapeType="1"/>
              </p:cNvSpPr>
              <p:nvPr/>
            </p:nvSpPr>
            <p:spPr bwMode="auto">
              <a:xfrm flipH="1">
                <a:off x="1424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42" name="Line 26"/>
              <p:cNvSpPr>
                <a:spLocks noChangeShapeType="1"/>
              </p:cNvSpPr>
              <p:nvPr/>
            </p:nvSpPr>
            <p:spPr bwMode="auto">
              <a:xfrm flipH="1">
                <a:off x="1709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43" name="Line 27"/>
              <p:cNvSpPr>
                <a:spLocks noChangeShapeType="1"/>
              </p:cNvSpPr>
              <p:nvPr/>
            </p:nvSpPr>
            <p:spPr bwMode="auto">
              <a:xfrm flipH="1">
                <a:off x="1993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44" name="AutoShape 28"/>
              <p:cNvSpPr>
                <a:spLocks noChangeArrowheads="1"/>
              </p:cNvSpPr>
              <p:nvPr/>
            </p:nvSpPr>
            <p:spPr bwMode="auto">
              <a:xfrm>
                <a:off x="1199" y="2015"/>
                <a:ext cx="208" cy="259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45" name="AutoShape 29"/>
              <p:cNvSpPr>
                <a:spLocks noChangeArrowheads="1"/>
              </p:cNvSpPr>
              <p:nvPr/>
            </p:nvSpPr>
            <p:spPr bwMode="auto">
              <a:xfrm>
                <a:off x="1250" y="1963"/>
                <a:ext cx="157" cy="46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46" name="AutoShape 30"/>
              <p:cNvSpPr>
                <a:spLocks noChangeArrowheads="1"/>
              </p:cNvSpPr>
              <p:nvPr/>
            </p:nvSpPr>
            <p:spPr bwMode="auto">
              <a:xfrm>
                <a:off x="1241" y="2035"/>
                <a:ext cx="107" cy="15"/>
              </a:xfrm>
              <a:prstGeom prst="parallelogram">
                <a:avLst>
                  <a:gd name="adj" fmla="val 178300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" name="Group 31"/>
              <p:cNvGrpSpPr>
                <a:grpSpLocks/>
              </p:cNvGrpSpPr>
              <p:nvPr/>
            </p:nvGrpSpPr>
            <p:grpSpPr bwMode="auto">
              <a:xfrm>
                <a:off x="1715" y="1998"/>
                <a:ext cx="201" cy="257"/>
                <a:chOff x="1715" y="1998"/>
                <a:chExt cx="201" cy="257"/>
              </a:xfrm>
            </p:grpSpPr>
            <p:sp>
              <p:nvSpPr>
                <p:cNvPr id="2722848" name="Freeform 32"/>
                <p:cNvSpPr>
                  <a:spLocks/>
                </p:cNvSpPr>
                <p:nvPr/>
              </p:nvSpPr>
              <p:spPr bwMode="auto">
                <a:xfrm>
                  <a:off x="1844" y="2117"/>
                  <a:ext cx="60" cy="138"/>
                </a:xfrm>
                <a:custGeom>
                  <a:avLst/>
                  <a:gdLst/>
                  <a:ahLst/>
                  <a:cxnLst>
                    <a:cxn ang="0">
                      <a:pos x="43" y="0"/>
                    </a:cxn>
                    <a:cxn ang="0">
                      <a:pos x="59" y="0"/>
                    </a:cxn>
                    <a:cxn ang="0">
                      <a:pos x="16" y="137"/>
                    </a:cxn>
                    <a:cxn ang="0">
                      <a:pos x="0" y="137"/>
                    </a:cxn>
                    <a:cxn ang="0">
                      <a:pos x="43" y="0"/>
                    </a:cxn>
                  </a:cxnLst>
                  <a:rect l="0" t="0" r="r" b="b"/>
                  <a:pathLst>
                    <a:path w="60" h="138">
                      <a:moveTo>
                        <a:pt x="43" y="0"/>
                      </a:moveTo>
                      <a:lnTo>
                        <a:pt x="59" y="0"/>
                      </a:lnTo>
                      <a:lnTo>
                        <a:pt x="16" y="137"/>
                      </a:lnTo>
                      <a:lnTo>
                        <a:pt x="0" y="137"/>
                      </a:lnTo>
                      <a:lnTo>
                        <a:pt x="43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49" name="Rectangle 33"/>
                <p:cNvSpPr>
                  <a:spLocks noChangeArrowheads="1"/>
                </p:cNvSpPr>
                <p:nvPr/>
              </p:nvSpPr>
              <p:spPr bwMode="auto">
                <a:xfrm>
                  <a:off x="1840" y="2117"/>
                  <a:ext cx="76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50" name="Rectangle 34"/>
                <p:cNvSpPr>
                  <a:spLocks noChangeArrowheads="1"/>
                </p:cNvSpPr>
                <p:nvPr/>
              </p:nvSpPr>
              <p:spPr bwMode="auto">
                <a:xfrm>
                  <a:off x="1846" y="2175"/>
                  <a:ext cx="57" cy="11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51" name="Rectangle 35"/>
                <p:cNvSpPr>
                  <a:spLocks noChangeArrowheads="1"/>
                </p:cNvSpPr>
                <p:nvPr/>
              </p:nvSpPr>
              <p:spPr bwMode="auto">
                <a:xfrm>
                  <a:off x="1715" y="2175"/>
                  <a:ext cx="75" cy="7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52" name="Oval 36"/>
                <p:cNvSpPr>
                  <a:spLocks noChangeArrowheads="1"/>
                </p:cNvSpPr>
                <p:nvPr/>
              </p:nvSpPr>
              <p:spPr bwMode="auto">
                <a:xfrm>
                  <a:off x="1774" y="1998"/>
                  <a:ext cx="22" cy="26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53" name="Freeform 37"/>
                <p:cNvSpPr>
                  <a:spLocks/>
                </p:cNvSpPr>
                <p:nvPr/>
              </p:nvSpPr>
              <p:spPr bwMode="auto">
                <a:xfrm>
                  <a:off x="1715" y="2043"/>
                  <a:ext cx="138" cy="212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0"/>
                    </a:cxn>
                    <a:cxn ang="0">
                      <a:pos x="0" y="104"/>
                    </a:cxn>
                    <a:cxn ang="0">
                      <a:pos x="0" y="107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6"/>
                    </a:cxn>
                    <a:cxn ang="0">
                      <a:pos x="9" y="118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89" y="211"/>
                    </a:cxn>
                    <a:cxn ang="0">
                      <a:pos x="113" y="101"/>
                    </a:cxn>
                    <a:cxn ang="0">
                      <a:pos x="113" y="99"/>
                    </a:cxn>
                    <a:cxn ang="0">
                      <a:pos x="111" y="97"/>
                    </a:cxn>
                    <a:cxn ang="0">
                      <a:pos x="109" y="95"/>
                    </a:cxn>
                    <a:cxn ang="0">
                      <a:pos x="108" y="94"/>
                    </a:cxn>
                    <a:cxn ang="0">
                      <a:pos x="105" y="93"/>
                    </a:cxn>
                    <a:cxn ang="0">
                      <a:pos x="102" y="92"/>
                    </a:cxn>
                    <a:cxn ang="0">
                      <a:pos x="100" y="92"/>
                    </a:cxn>
                    <a:cxn ang="0">
                      <a:pos x="97" y="92"/>
                    </a:cxn>
                    <a:cxn ang="0">
                      <a:pos x="66" y="54"/>
                    </a:cxn>
                    <a:cxn ang="0">
                      <a:pos x="127" y="67"/>
                    </a:cxn>
                    <a:cxn ang="0">
                      <a:pos x="130" y="66"/>
                    </a:cxn>
                    <a:cxn ang="0">
                      <a:pos x="131" y="65"/>
                    </a:cxn>
                    <a:cxn ang="0">
                      <a:pos x="134" y="63"/>
                    </a:cxn>
                    <a:cxn ang="0">
                      <a:pos x="136" y="62"/>
                    </a:cxn>
                    <a:cxn ang="0">
                      <a:pos x="136" y="59"/>
                    </a:cxn>
                    <a:cxn ang="0">
                      <a:pos x="137" y="56"/>
                    </a:cxn>
                    <a:cxn ang="0">
                      <a:pos x="136" y="53"/>
                    </a:cxn>
                    <a:cxn ang="0">
                      <a:pos x="135" y="50"/>
                    </a:cxn>
                    <a:cxn ang="0">
                      <a:pos x="133" y="49"/>
                    </a:cxn>
                    <a:cxn ang="0">
                      <a:pos x="131" y="47"/>
                    </a:cxn>
                    <a:cxn ang="0">
                      <a:pos x="128" y="46"/>
                    </a:cxn>
                    <a:cxn ang="0">
                      <a:pos x="87" y="46"/>
                    </a:cxn>
                    <a:cxn ang="0">
                      <a:pos x="80" y="30"/>
                    </a:cxn>
                    <a:cxn ang="0">
                      <a:pos x="80" y="26"/>
                    </a:cxn>
                    <a:cxn ang="0">
                      <a:pos x="81" y="22"/>
                    </a:cxn>
                    <a:cxn ang="0">
                      <a:pos x="81" y="17"/>
                    </a:cxn>
                    <a:cxn ang="0">
                      <a:pos x="80" y="14"/>
                    </a:cxn>
                    <a:cxn ang="0">
                      <a:pos x="78" y="11"/>
                    </a:cxn>
                    <a:cxn ang="0">
                      <a:pos x="76" y="7"/>
                    </a:cxn>
                    <a:cxn ang="0">
                      <a:pos x="73" y="5"/>
                    </a:cxn>
                    <a:cxn ang="0">
                      <a:pos x="70" y="2"/>
                    </a:cxn>
                    <a:cxn ang="0">
                      <a:pos x="66" y="1"/>
                    </a:cxn>
                    <a:cxn ang="0">
                      <a:pos x="62" y="0"/>
                    </a:cxn>
                    <a:cxn ang="0">
                      <a:pos x="57" y="0"/>
                    </a:cxn>
                    <a:cxn ang="0">
                      <a:pos x="53" y="1"/>
                    </a:cxn>
                    <a:cxn ang="0">
                      <a:pos x="49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39" y="12"/>
                    </a:cxn>
                    <a:cxn ang="0">
                      <a:pos x="37" y="16"/>
                    </a:cxn>
                  </a:cxnLst>
                  <a:rect l="0" t="0" r="r" b="b"/>
                  <a:pathLst>
                    <a:path w="138" h="212">
                      <a:moveTo>
                        <a:pt x="37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0"/>
                      </a:lnTo>
                      <a:lnTo>
                        <a:pt x="0" y="101"/>
                      </a:lnTo>
                      <a:lnTo>
                        <a:pt x="0" y="104"/>
                      </a:lnTo>
                      <a:lnTo>
                        <a:pt x="0" y="105"/>
                      </a:lnTo>
                      <a:lnTo>
                        <a:pt x="0" y="107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2"/>
                      </a:lnTo>
                      <a:lnTo>
                        <a:pt x="3" y="114"/>
                      </a:lnTo>
                      <a:lnTo>
                        <a:pt x="4" y="115"/>
                      </a:lnTo>
                      <a:lnTo>
                        <a:pt x="6" y="116"/>
                      </a:lnTo>
                      <a:lnTo>
                        <a:pt x="7" y="117"/>
                      </a:lnTo>
                      <a:lnTo>
                        <a:pt x="9" y="118"/>
                      </a:lnTo>
                      <a:lnTo>
                        <a:pt x="10" y="118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89" y="119"/>
                      </a:lnTo>
                      <a:lnTo>
                        <a:pt x="89" y="211"/>
                      </a:lnTo>
                      <a:lnTo>
                        <a:pt x="113" y="211"/>
                      </a:lnTo>
                      <a:lnTo>
                        <a:pt x="113" y="101"/>
                      </a:lnTo>
                      <a:lnTo>
                        <a:pt x="113" y="100"/>
                      </a:lnTo>
                      <a:lnTo>
                        <a:pt x="113" y="99"/>
                      </a:lnTo>
                      <a:lnTo>
                        <a:pt x="112" y="98"/>
                      </a:lnTo>
                      <a:lnTo>
                        <a:pt x="111" y="97"/>
                      </a:lnTo>
                      <a:lnTo>
                        <a:pt x="111" y="96"/>
                      </a:lnTo>
                      <a:lnTo>
                        <a:pt x="109" y="95"/>
                      </a:lnTo>
                      <a:lnTo>
                        <a:pt x="109" y="95"/>
                      </a:lnTo>
                      <a:lnTo>
                        <a:pt x="108" y="94"/>
                      </a:lnTo>
                      <a:lnTo>
                        <a:pt x="106" y="93"/>
                      </a:lnTo>
                      <a:lnTo>
                        <a:pt x="105" y="93"/>
                      </a:lnTo>
                      <a:lnTo>
                        <a:pt x="104" y="93"/>
                      </a:lnTo>
                      <a:lnTo>
                        <a:pt x="102" y="92"/>
                      </a:lnTo>
                      <a:lnTo>
                        <a:pt x="101" y="92"/>
                      </a:lnTo>
                      <a:lnTo>
                        <a:pt x="100" y="92"/>
                      </a:lnTo>
                      <a:lnTo>
                        <a:pt x="98" y="92"/>
                      </a:lnTo>
                      <a:lnTo>
                        <a:pt x="97" y="92"/>
                      </a:lnTo>
                      <a:lnTo>
                        <a:pt x="54" y="90"/>
                      </a:lnTo>
                      <a:lnTo>
                        <a:pt x="66" y="54"/>
                      </a:lnTo>
                      <a:lnTo>
                        <a:pt x="75" y="67"/>
                      </a:lnTo>
                      <a:lnTo>
                        <a:pt x="127" y="67"/>
                      </a:lnTo>
                      <a:lnTo>
                        <a:pt x="128" y="66"/>
                      </a:lnTo>
                      <a:lnTo>
                        <a:pt x="130" y="66"/>
                      </a:lnTo>
                      <a:lnTo>
                        <a:pt x="131" y="65"/>
                      </a:lnTo>
                      <a:lnTo>
                        <a:pt x="131" y="65"/>
                      </a:lnTo>
                      <a:lnTo>
                        <a:pt x="133" y="64"/>
                      </a:lnTo>
                      <a:lnTo>
                        <a:pt x="134" y="63"/>
                      </a:lnTo>
                      <a:lnTo>
                        <a:pt x="135" y="62"/>
                      </a:lnTo>
                      <a:lnTo>
                        <a:pt x="136" y="62"/>
                      </a:lnTo>
                      <a:lnTo>
                        <a:pt x="136" y="60"/>
                      </a:lnTo>
                      <a:lnTo>
                        <a:pt x="136" y="59"/>
                      </a:lnTo>
                      <a:lnTo>
                        <a:pt x="137" y="58"/>
                      </a:lnTo>
                      <a:lnTo>
                        <a:pt x="137" y="56"/>
                      </a:lnTo>
                      <a:lnTo>
                        <a:pt x="137" y="54"/>
                      </a:lnTo>
                      <a:lnTo>
                        <a:pt x="136" y="53"/>
                      </a:lnTo>
                      <a:lnTo>
                        <a:pt x="136" y="52"/>
                      </a:lnTo>
                      <a:lnTo>
                        <a:pt x="135" y="50"/>
                      </a:lnTo>
                      <a:lnTo>
                        <a:pt x="134" y="49"/>
                      </a:lnTo>
                      <a:lnTo>
                        <a:pt x="133" y="49"/>
                      </a:lnTo>
                      <a:lnTo>
                        <a:pt x="132" y="47"/>
                      </a:lnTo>
                      <a:lnTo>
                        <a:pt x="131" y="47"/>
                      </a:lnTo>
                      <a:lnTo>
                        <a:pt x="130" y="46"/>
                      </a:lnTo>
                      <a:lnTo>
                        <a:pt x="128" y="46"/>
                      </a:lnTo>
                      <a:lnTo>
                        <a:pt x="127" y="46"/>
                      </a:lnTo>
                      <a:lnTo>
                        <a:pt x="87" y="46"/>
                      </a:lnTo>
                      <a:lnTo>
                        <a:pt x="78" y="31"/>
                      </a:lnTo>
                      <a:lnTo>
                        <a:pt x="80" y="30"/>
                      </a:lnTo>
                      <a:lnTo>
                        <a:pt x="80" y="28"/>
                      </a:lnTo>
                      <a:lnTo>
                        <a:pt x="80" y="26"/>
                      </a:lnTo>
                      <a:lnTo>
                        <a:pt x="81" y="24"/>
                      </a:lnTo>
                      <a:lnTo>
                        <a:pt x="81" y="22"/>
                      </a:lnTo>
                      <a:lnTo>
                        <a:pt x="81" y="20"/>
                      </a:lnTo>
                      <a:lnTo>
                        <a:pt x="81" y="17"/>
                      </a:lnTo>
                      <a:lnTo>
                        <a:pt x="80" y="16"/>
                      </a:lnTo>
                      <a:lnTo>
                        <a:pt x="80" y="14"/>
                      </a:lnTo>
                      <a:lnTo>
                        <a:pt x="79" y="12"/>
                      </a:lnTo>
                      <a:lnTo>
                        <a:pt x="78" y="11"/>
                      </a:lnTo>
                      <a:lnTo>
                        <a:pt x="77" y="9"/>
                      </a:lnTo>
                      <a:lnTo>
                        <a:pt x="76" y="7"/>
                      </a:lnTo>
                      <a:lnTo>
                        <a:pt x="75" y="6"/>
                      </a:lnTo>
                      <a:lnTo>
                        <a:pt x="73" y="5"/>
                      </a:lnTo>
                      <a:lnTo>
                        <a:pt x="72" y="4"/>
                      </a:lnTo>
                      <a:lnTo>
                        <a:pt x="70" y="2"/>
                      </a:lnTo>
                      <a:lnTo>
                        <a:pt x="68" y="2"/>
                      </a:lnTo>
                      <a:lnTo>
                        <a:pt x="66" y="1"/>
                      </a:lnTo>
                      <a:lnTo>
                        <a:pt x="64" y="1"/>
                      </a:lnTo>
                      <a:lnTo>
                        <a:pt x="62" y="0"/>
                      </a:lnTo>
                      <a:lnTo>
                        <a:pt x="60" y="0"/>
                      </a:lnTo>
                      <a:lnTo>
                        <a:pt x="57" y="0"/>
                      </a:lnTo>
                      <a:lnTo>
                        <a:pt x="56" y="0"/>
                      </a:lnTo>
                      <a:lnTo>
                        <a:pt x="53" y="1"/>
                      </a:lnTo>
                      <a:lnTo>
                        <a:pt x="51" y="1"/>
                      </a:lnTo>
                      <a:lnTo>
                        <a:pt x="49" y="2"/>
                      </a:lnTo>
                      <a:lnTo>
                        <a:pt x="47" y="3"/>
                      </a:lnTo>
                      <a:lnTo>
                        <a:pt x="45" y="4"/>
                      </a:lnTo>
                      <a:lnTo>
                        <a:pt x="43" y="6"/>
                      </a:lnTo>
                      <a:lnTo>
                        <a:pt x="42" y="8"/>
                      </a:lnTo>
                      <a:lnTo>
                        <a:pt x="40" y="9"/>
                      </a:lnTo>
                      <a:lnTo>
                        <a:pt x="39" y="12"/>
                      </a:lnTo>
                      <a:lnTo>
                        <a:pt x="38" y="14"/>
                      </a:lnTo>
                      <a:lnTo>
                        <a:pt x="37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2854" name="Freeform 38"/>
              <p:cNvSpPr>
                <a:spLocks/>
              </p:cNvSpPr>
              <p:nvPr/>
            </p:nvSpPr>
            <p:spPr bwMode="auto">
              <a:xfrm>
                <a:off x="1977" y="1973"/>
                <a:ext cx="200" cy="292"/>
              </a:xfrm>
              <a:custGeom>
                <a:avLst/>
                <a:gdLst/>
                <a:ahLst/>
                <a:cxnLst>
                  <a:cxn ang="0">
                    <a:pos x="199" y="263"/>
                  </a:cxn>
                  <a:cxn ang="0">
                    <a:pos x="184" y="263"/>
                  </a:cxn>
                  <a:cxn ang="0">
                    <a:pos x="158" y="230"/>
                  </a:cxn>
                  <a:cxn ang="0">
                    <a:pos x="121" y="169"/>
                  </a:cxn>
                  <a:cxn ang="0">
                    <a:pos x="111" y="142"/>
                  </a:cxn>
                  <a:cxn ang="0">
                    <a:pos x="114" y="123"/>
                  </a:cxn>
                  <a:cxn ang="0">
                    <a:pos x="123" y="119"/>
                  </a:cxn>
                  <a:cxn ang="0">
                    <a:pos x="136" y="129"/>
                  </a:cxn>
                  <a:cxn ang="0">
                    <a:pos x="155" y="140"/>
                  </a:cxn>
                  <a:cxn ang="0">
                    <a:pos x="164" y="140"/>
                  </a:cxn>
                  <a:cxn ang="0">
                    <a:pos x="165" y="134"/>
                  </a:cxn>
                  <a:cxn ang="0">
                    <a:pos x="156" y="123"/>
                  </a:cxn>
                  <a:cxn ang="0">
                    <a:pos x="135" y="108"/>
                  </a:cxn>
                  <a:cxn ang="0">
                    <a:pos x="126" y="87"/>
                  </a:cxn>
                  <a:cxn ang="0">
                    <a:pos x="123" y="69"/>
                  </a:cxn>
                  <a:cxn ang="0">
                    <a:pos x="113" y="56"/>
                  </a:cxn>
                  <a:cxn ang="0">
                    <a:pos x="109" y="48"/>
                  </a:cxn>
                  <a:cxn ang="0">
                    <a:pos x="114" y="36"/>
                  </a:cxn>
                  <a:cxn ang="0">
                    <a:pos x="119" y="24"/>
                  </a:cxn>
                  <a:cxn ang="0">
                    <a:pos x="115" y="9"/>
                  </a:cxn>
                  <a:cxn ang="0">
                    <a:pos x="105" y="1"/>
                  </a:cxn>
                  <a:cxn ang="0">
                    <a:pos x="90" y="3"/>
                  </a:cxn>
                  <a:cxn ang="0">
                    <a:pos x="84" y="13"/>
                  </a:cxn>
                  <a:cxn ang="0">
                    <a:pos x="84" y="23"/>
                  </a:cxn>
                  <a:cxn ang="0">
                    <a:pos x="88" y="35"/>
                  </a:cxn>
                  <a:cxn ang="0">
                    <a:pos x="88" y="46"/>
                  </a:cxn>
                  <a:cxn ang="0">
                    <a:pos x="78" y="56"/>
                  </a:cxn>
                  <a:cxn ang="0">
                    <a:pos x="65" y="64"/>
                  </a:cxn>
                  <a:cxn ang="0">
                    <a:pos x="55" y="75"/>
                  </a:cxn>
                  <a:cxn ang="0">
                    <a:pos x="46" y="99"/>
                  </a:cxn>
                  <a:cxn ang="0">
                    <a:pos x="41" y="122"/>
                  </a:cxn>
                  <a:cxn ang="0">
                    <a:pos x="40" y="146"/>
                  </a:cxn>
                  <a:cxn ang="0">
                    <a:pos x="41" y="158"/>
                  </a:cxn>
                  <a:cxn ang="0">
                    <a:pos x="49" y="162"/>
                  </a:cxn>
                  <a:cxn ang="0">
                    <a:pos x="53" y="158"/>
                  </a:cxn>
                  <a:cxn ang="0">
                    <a:pos x="53" y="133"/>
                  </a:cxn>
                  <a:cxn ang="0">
                    <a:pos x="55" y="117"/>
                  </a:cxn>
                  <a:cxn ang="0">
                    <a:pos x="64" y="109"/>
                  </a:cxn>
                  <a:cxn ang="0">
                    <a:pos x="70" y="114"/>
                  </a:cxn>
                  <a:cxn ang="0">
                    <a:pos x="68" y="140"/>
                  </a:cxn>
                  <a:cxn ang="0">
                    <a:pos x="61" y="167"/>
                  </a:cxn>
                  <a:cxn ang="0">
                    <a:pos x="53" y="197"/>
                  </a:cxn>
                  <a:cxn ang="0">
                    <a:pos x="33" y="226"/>
                  </a:cxn>
                  <a:cxn ang="0">
                    <a:pos x="8" y="256"/>
                  </a:cxn>
                  <a:cxn ang="0">
                    <a:pos x="0" y="272"/>
                  </a:cxn>
                  <a:cxn ang="0">
                    <a:pos x="19" y="291"/>
                  </a:cxn>
                  <a:cxn ang="0">
                    <a:pos x="33" y="288"/>
                  </a:cxn>
                  <a:cxn ang="0">
                    <a:pos x="23" y="276"/>
                  </a:cxn>
                  <a:cxn ang="0">
                    <a:pos x="30" y="260"/>
                  </a:cxn>
                  <a:cxn ang="0">
                    <a:pos x="61" y="223"/>
                  </a:cxn>
                  <a:cxn ang="0">
                    <a:pos x="84" y="197"/>
                  </a:cxn>
                  <a:cxn ang="0">
                    <a:pos x="95" y="191"/>
                  </a:cxn>
                  <a:cxn ang="0">
                    <a:pos x="109" y="199"/>
                  </a:cxn>
                  <a:cxn ang="0">
                    <a:pos x="141" y="243"/>
                  </a:cxn>
                  <a:cxn ang="0">
                    <a:pos x="168" y="281"/>
                  </a:cxn>
                  <a:cxn ang="0">
                    <a:pos x="178" y="283"/>
                  </a:cxn>
                  <a:cxn ang="0">
                    <a:pos x="191" y="273"/>
                  </a:cxn>
                </a:cxnLst>
                <a:rect l="0" t="0" r="r" b="b"/>
                <a:pathLst>
                  <a:path w="200" h="292">
                    <a:moveTo>
                      <a:pt x="198" y="268"/>
                    </a:moveTo>
                    <a:lnTo>
                      <a:pt x="199" y="263"/>
                    </a:lnTo>
                    <a:lnTo>
                      <a:pt x="191" y="265"/>
                    </a:lnTo>
                    <a:lnTo>
                      <a:pt x="184" y="263"/>
                    </a:lnTo>
                    <a:lnTo>
                      <a:pt x="174" y="256"/>
                    </a:lnTo>
                    <a:lnTo>
                      <a:pt x="158" y="230"/>
                    </a:lnTo>
                    <a:lnTo>
                      <a:pt x="134" y="191"/>
                    </a:lnTo>
                    <a:lnTo>
                      <a:pt x="121" y="169"/>
                    </a:lnTo>
                    <a:lnTo>
                      <a:pt x="113" y="152"/>
                    </a:lnTo>
                    <a:lnTo>
                      <a:pt x="111" y="142"/>
                    </a:lnTo>
                    <a:lnTo>
                      <a:pt x="111" y="130"/>
                    </a:lnTo>
                    <a:lnTo>
                      <a:pt x="114" y="123"/>
                    </a:lnTo>
                    <a:lnTo>
                      <a:pt x="119" y="119"/>
                    </a:lnTo>
                    <a:lnTo>
                      <a:pt x="123" y="119"/>
                    </a:lnTo>
                    <a:lnTo>
                      <a:pt x="128" y="122"/>
                    </a:lnTo>
                    <a:lnTo>
                      <a:pt x="136" y="129"/>
                    </a:lnTo>
                    <a:lnTo>
                      <a:pt x="148" y="137"/>
                    </a:lnTo>
                    <a:lnTo>
                      <a:pt x="155" y="140"/>
                    </a:lnTo>
                    <a:lnTo>
                      <a:pt x="160" y="142"/>
                    </a:lnTo>
                    <a:lnTo>
                      <a:pt x="164" y="140"/>
                    </a:lnTo>
                    <a:lnTo>
                      <a:pt x="166" y="137"/>
                    </a:lnTo>
                    <a:lnTo>
                      <a:pt x="165" y="134"/>
                    </a:lnTo>
                    <a:lnTo>
                      <a:pt x="164" y="130"/>
                    </a:lnTo>
                    <a:lnTo>
                      <a:pt x="156" y="123"/>
                    </a:lnTo>
                    <a:lnTo>
                      <a:pt x="143" y="114"/>
                    </a:lnTo>
                    <a:lnTo>
                      <a:pt x="135" y="108"/>
                    </a:lnTo>
                    <a:lnTo>
                      <a:pt x="130" y="99"/>
                    </a:lnTo>
                    <a:lnTo>
                      <a:pt x="126" y="87"/>
                    </a:lnTo>
                    <a:lnTo>
                      <a:pt x="125" y="74"/>
                    </a:lnTo>
                    <a:lnTo>
                      <a:pt x="123" y="69"/>
                    </a:lnTo>
                    <a:lnTo>
                      <a:pt x="119" y="63"/>
                    </a:lnTo>
                    <a:lnTo>
                      <a:pt x="113" y="56"/>
                    </a:lnTo>
                    <a:lnTo>
                      <a:pt x="109" y="53"/>
                    </a:lnTo>
                    <a:lnTo>
                      <a:pt x="109" y="48"/>
                    </a:lnTo>
                    <a:lnTo>
                      <a:pt x="111" y="40"/>
                    </a:lnTo>
                    <a:lnTo>
                      <a:pt x="114" y="36"/>
                    </a:lnTo>
                    <a:lnTo>
                      <a:pt x="116" y="31"/>
                    </a:lnTo>
                    <a:lnTo>
                      <a:pt x="119" y="24"/>
                    </a:lnTo>
                    <a:lnTo>
                      <a:pt x="116" y="15"/>
                    </a:lnTo>
                    <a:lnTo>
                      <a:pt x="115" y="9"/>
                    </a:lnTo>
                    <a:lnTo>
                      <a:pt x="111" y="4"/>
                    </a:lnTo>
                    <a:lnTo>
                      <a:pt x="105" y="1"/>
                    </a:lnTo>
                    <a:lnTo>
                      <a:pt x="96" y="0"/>
                    </a:lnTo>
                    <a:lnTo>
                      <a:pt x="90" y="3"/>
                    </a:lnTo>
                    <a:lnTo>
                      <a:pt x="86" y="6"/>
                    </a:lnTo>
                    <a:lnTo>
                      <a:pt x="84" y="13"/>
                    </a:lnTo>
                    <a:lnTo>
                      <a:pt x="83" y="18"/>
                    </a:lnTo>
                    <a:lnTo>
                      <a:pt x="84" y="23"/>
                    </a:lnTo>
                    <a:lnTo>
                      <a:pt x="86" y="30"/>
                    </a:lnTo>
                    <a:lnTo>
                      <a:pt x="88" y="35"/>
                    </a:lnTo>
                    <a:lnTo>
                      <a:pt x="89" y="40"/>
                    </a:lnTo>
                    <a:lnTo>
                      <a:pt x="88" y="46"/>
                    </a:lnTo>
                    <a:lnTo>
                      <a:pt x="84" y="51"/>
                    </a:lnTo>
                    <a:lnTo>
                      <a:pt x="78" y="56"/>
                    </a:lnTo>
                    <a:lnTo>
                      <a:pt x="70" y="60"/>
                    </a:lnTo>
                    <a:lnTo>
                      <a:pt x="65" y="64"/>
                    </a:lnTo>
                    <a:lnTo>
                      <a:pt x="60" y="69"/>
                    </a:lnTo>
                    <a:lnTo>
                      <a:pt x="55" y="75"/>
                    </a:lnTo>
                    <a:lnTo>
                      <a:pt x="50" y="87"/>
                    </a:lnTo>
                    <a:lnTo>
                      <a:pt x="46" y="99"/>
                    </a:lnTo>
                    <a:lnTo>
                      <a:pt x="43" y="109"/>
                    </a:lnTo>
                    <a:lnTo>
                      <a:pt x="41" y="122"/>
                    </a:lnTo>
                    <a:lnTo>
                      <a:pt x="40" y="137"/>
                    </a:lnTo>
                    <a:lnTo>
                      <a:pt x="40" y="146"/>
                    </a:lnTo>
                    <a:lnTo>
                      <a:pt x="40" y="153"/>
                    </a:lnTo>
                    <a:lnTo>
                      <a:pt x="41" y="158"/>
                    </a:lnTo>
                    <a:lnTo>
                      <a:pt x="44" y="161"/>
                    </a:lnTo>
                    <a:lnTo>
                      <a:pt x="49" y="162"/>
                    </a:lnTo>
                    <a:lnTo>
                      <a:pt x="51" y="161"/>
                    </a:lnTo>
                    <a:lnTo>
                      <a:pt x="53" y="158"/>
                    </a:lnTo>
                    <a:lnTo>
                      <a:pt x="53" y="148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5" y="117"/>
                    </a:lnTo>
                    <a:lnTo>
                      <a:pt x="59" y="110"/>
                    </a:lnTo>
                    <a:lnTo>
                      <a:pt x="64" y="109"/>
                    </a:lnTo>
                    <a:lnTo>
                      <a:pt x="69" y="110"/>
                    </a:lnTo>
                    <a:lnTo>
                      <a:pt x="70" y="114"/>
                    </a:lnTo>
                    <a:lnTo>
                      <a:pt x="69" y="125"/>
                    </a:lnTo>
                    <a:lnTo>
                      <a:pt x="68" y="140"/>
                    </a:lnTo>
                    <a:lnTo>
                      <a:pt x="65" y="154"/>
                    </a:lnTo>
                    <a:lnTo>
                      <a:pt x="61" y="167"/>
                    </a:lnTo>
                    <a:lnTo>
                      <a:pt x="58" y="183"/>
                    </a:lnTo>
                    <a:lnTo>
                      <a:pt x="53" y="197"/>
                    </a:lnTo>
                    <a:lnTo>
                      <a:pt x="41" y="214"/>
                    </a:lnTo>
                    <a:lnTo>
                      <a:pt x="33" y="226"/>
                    </a:lnTo>
                    <a:lnTo>
                      <a:pt x="18" y="243"/>
                    </a:lnTo>
                    <a:lnTo>
                      <a:pt x="8" y="256"/>
                    </a:lnTo>
                    <a:lnTo>
                      <a:pt x="0" y="267"/>
                    </a:lnTo>
                    <a:lnTo>
                      <a:pt x="0" y="272"/>
                    </a:lnTo>
                    <a:lnTo>
                      <a:pt x="8" y="281"/>
                    </a:lnTo>
                    <a:lnTo>
                      <a:pt x="19" y="291"/>
                    </a:lnTo>
                    <a:lnTo>
                      <a:pt x="30" y="291"/>
                    </a:lnTo>
                    <a:lnTo>
                      <a:pt x="33" y="288"/>
                    </a:lnTo>
                    <a:lnTo>
                      <a:pt x="28" y="282"/>
                    </a:lnTo>
                    <a:lnTo>
                      <a:pt x="23" y="276"/>
                    </a:lnTo>
                    <a:lnTo>
                      <a:pt x="23" y="271"/>
                    </a:lnTo>
                    <a:lnTo>
                      <a:pt x="30" y="260"/>
                    </a:lnTo>
                    <a:lnTo>
                      <a:pt x="43" y="247"/>
                    </a:lnTo>
                    <a:lnTo>
                      <a:pt x="61" y="223"/>
                    </a:lnTo>
                    <a:lnTo>
                      <a:pt x="78" y="203"/>
                    </a:lnTo>
                    <a:lnTo>
                      <a:pt x="84" y="197"/>
                    </a:lnTo>
                    <a:lnTo>
                      <a:pt x="88" y="192"/>
                    </a:lnTo>
                    <a:lnTo>
                      <a:pt x="95" y="191"/>
                    </a:lnTo>
                    <a:lnTo>
                      <a:pt x="101" y="194"/>
                    </a:lnTo>
                    <a:lnTo>
                      <a:pt x="109" y="199"/>
                    </a:lnTo>
                    <a:lnTo>
                      <a:pt x="124" y="220"/>
                    </a:lnTo>
                    <a:lnTo>
                      <a:pt x="141" y="243"/>
                    </a:lnTo>
                    <a:lnTo>
                      <a:pt x="158" y="267"/>
                    </a:lnTo>
                    <a:lnTo>
                      <a:pt x="168" y="281"/>
                    </a:lnTo>
                    <a:lnTo>
                      <a:pt x="171" y="283"/>
                    </a:lnTo>
                    <a:lnTo>
                      <a:pt x="178" y="283"/>
                    </a:lnTo>
                    <a:lnTo>
                      <a:pt x="184" y="278"/>
                    </a:lnTo>
                    <a:lnTo>
                      <a:pt x="191" y="273"/>
                    </a:lnTo>
                    <a:lnTo>
                      <a:pt x="198" y="268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" name="Group 39"/>
              <p:cNvGrpSpPr>
                <a:grpSpLocks/>
              </p:cNvGrpSpPr>
              <p:nvPr/>
            </p:nvGrpSpPr>
            <p:grpSpPr bwMode="auto">
              <a:xfrm>
                <a:off x="1413" y="1963"/>
                <a:ext cx="260" cy="311"/>
                <a:chOff x="1413" y="1963"/>
                <a:chExt cx="260" cy="311"/>
              </a:xfrm>
            </p:grpSpPr>
            <p:grpSp>
              <p:nvGrpSpPr>
                <p:cNvPr id="10" name="Group 40"/>
                <p:cNvGrpSpPr>
                  <a:grpSpLocks/>
                </p:cNvGrpSpPr>
                <p:nvPr/>
              </p:nvGrpSpPr>
              <p:grpSpPr bwMode="auto">
                <a:xfrm>
                  <a:off x="1413" y="1963"/>
                  <a:ext cx="260" cy="311"/>
                  <a:chOff x="1413" y="1963"/>
                  <a:chExt cx="260" cy="311"/>
                </a:xfrm>
              </p:grpSpPr>
              <p:sp>
                <p:nvSpPr>
                  <p:cNvPr id="2722857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1413" y="2015"/>
                    <a:ext cx="260" cy="259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858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1476" y="1963"/>
                    <a:ext cx="197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22859" name="Oval 43"/>
                <p:cNvSpPr>
                  <a:spLocks noChangeArrowheads="1"/>
                </p:cNvSpPr>
                <p:nvPr/>
              </p:nvSpPr>
              <p:spPr bwMode="auto">
                <a:xfrm>
                  <a:off x="1496" y="1990"/>
                  <a:ext cx="25" cy="9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60" name="AutoShape 44"/>
                <p:cNvSpPr>
                  <a:spLocks noChangeArrowheads="1"/>
                </p:cNvSpPr>
                <p:nvPr/>
              </p:nvSpPr>
              <p:spPr bwMode="auto">
                <a:xfrm>
                  <a:off x="1444" y="2137"/>
                  <a:ext cx="137" cy="55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2861" name="Line 45"/>
              <p:cNvSpPr>
                <a:spLocks noChangeShapeType="1"/>
              </p:cNvSpPr>
              <p:nvPr/>
            </p:nvSpPr>
            <p:spPr bwMode="auto">
              <a:xfrm>
                <a:off x="1434" y="1313"/>
                <a:ext cx="2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62" name="Line 46"/>
              <p:cNvSpPr>
                <a:spLocks noChangeShapeType="1"/>
              </p:cNvSpPr>
              <p:nvPr/>
            </p:nvSpPr>
            <p:spPr bwMode="auto">
              <a:xfrm flipH="1">
                <a:off x="1709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63" name="Line 47"/>
              <p:cNvSpPr>
                <a:spLocks noChangeShapeType="1"/>
              </p:cNvSpPr>
              <p:nvPr/>
            </p:nvSpPr>
            <p:spPr bwMode="auto">
              <a:xfrm flipH="1">
                <a:off x="1993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64" name="Rectangle 48"/>
              <p:cNvSpPr>
                <a:spLocks noChangeArrowheads="1"/>
              </p:cNvSpPr>
              <p:nvPr/>
            </p:nvSpPr>
            <p:spPr bwMode="auto">
              <a:xfrm>
                <a:off x="1981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2865" name="Line 49"/>
              <p:cNvSpPr>
                <a:spLocks noChangeShapeType="1"/>
              </p:cNvSpPr>
              <p:nvPr/>
            </p:nvSpPr>
            <p:spPr bwMode="auto">
              <a:xfrm flipH="1">
                <a:off x="2276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66" name="AutoShape 50"/>
              <p:cNvSpPr>
                <a:spLocks noChangeArrowheads="1"/>
              </p:cNvSpPr>
              <p:nvPr/>
            </p:nvSpPr>
            <p:spPr bwMode="auto">
              <a:xfrm>
                <a:off x="1484" y="2348"/>
                <a:ext cx="206" cy="259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67" name="AutoShape 51"/>
              <p:cNvSpPr>
                <a:spLocks noChangeArrowheads="1"/>
              </p:cNvSpPr>
              <p:nvPr/>
            </p:nvSpPr>
            <p:spPr bwMode="auto">
              <a:xfrm>
                <a:off x="1534" y="2297"/>
                <a:ext cx="156" cy="45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68" name="AutoShape 52"/>
              <p:cNvSpPr>
                <a:spLocks noChangeArrowheads="1"/>
              </p:cNvSpPr>
              <p:nvPr/>
            </p:nvSpPr>
            <p:spPr bwMode="auto">
              <a:xfrm>
                <a:off x="1525" y="2368"/>
                <a:ext cx="106" cy="15"/>
              </a:xfrm>
              <a:prstGeom prst="parallelogram">
                <a:avLst>
                  <a:gd name="adj" fmla="val 176634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1" name="Group 53"/>
              <p:cNvGrpSpPr>
                <a:grpSpLocks/>
              </p:cNvGrpSpPr>
              <p:nvPr/>
            </p:nvGrpSpPr>
            <p:grpSpPr bwMode="auto">
              <a:xfrm>
                <a:off x="2009" y="2337"/>
                <a:ext cx="202" cy="257"/>
                <a:chOff x="2009" y="2337"/>
                <a:chExt cx="202" cy="257"/>
              </a:xfrm>
            </p:grpSpPr>
            <p:sp>
              <p:nvSpPr>
                <p:cNvPr id="2722870" name="Freeform 54"/>
                <p:cNvSpPr>
                  <a:spLocks/>
                </p:cNvSpPr>
                <p:nvPr/>
              </p:nvSpPr>
              <p:spPr bwMode="auto">
                <a:xfrm>
                  <a:off x="2139" y="2456"/>
                  <a:ext cx="61" cy="138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0" y="0"/>
                    </a:cxn>
                    <a:cxn ang="0">
                      <a:pos x="16" y="137"/>
                    </a:cxn>
                    <a:cxn ang="0">
                      <a:pos x="0" y="137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1" h="138">
                      <a:moveTo>
                        <a:pt x="44" y="0"/>
                      </a:moveTo>
                      <a:lnTo>
                        <a:pt x="60" y="0"/>
                      </a:lnTo>
                      <a:lnTo>
                        <a:pt x="16" y="137"/>
                      </a:lnTo>
                      <a:lnTo>
                        <a:pt x="0" y="137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71" name="Rectangle 55"/>
                <p:cNvSpPr>
                  <a:spLocks noChangeArrowheads="1"/>
                </p:cNvSpPr>
                <p:nvPr/>
              </p:nvSpPr>
              <p:spPr bwMode="auto">
                <a:xfrm>
                  <a:off x="2134" y="2456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72" name="Rectangle 56"/>
                <p:cNvSpPr>
                  <a:spLocks noChangeArrowheads="1"/>
                </p:cNvSpPr>
                <p:nvPr/>
              </p:nvSpPr>
              <p:spPr bwMode="auto">
                <a:xfrm>
                  <a:off x="2142" y="2513"/>
                  <a:ext cx="5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73" name="Rectangle 57"/>
                <p:cNvSpPr>
                  <a:spLocks noChangeArrowheads="1"/>
                </p:cNvSpPr>
                <p:nvPr/>
              </p:nvSpPr>
              <p:spPr bwMode="auto">
                <a:xfrm>
                  <a:off x="2011" y="2513"/>
                  <a:ext cx="73" cy="8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74" name="Oval 58"/>
                <p:cNvSpPr>
                  <a:spLocks noChangeArrowheads="1"/>
                </p:cNvSpPr>
                <p:nvPr/>
              </p:nvSpPr>
              <p:spPr bwMode="auto">
                <a:xfrm>
                  <a:off x="2069" y="2337"/>
                  <a:ext cx="22" cy="26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75" name="Freeform 59"/>
                <p:cNvSpPr>
                  <a:spLocks/>
                </p:cNvSpPr>
                <p:nvPr/>
              </p:nvSpPr>
              <p:spPr bwMode="auto">
                <a:xfrm>
                  <a:off x="2009" y="2382"/>
                  <a:ext cx="138" cy="212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0"/>
                    </a:cxn>
                    <a:cxn ang="0">
                      <a:pos x="0" y="104"/>
                    </a:cxn>
                    <a:cxn ang="0">
                      <a:pos x="0" y="107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6"/>
                    </a:cxn>
                    <a:cxn ang="0">
                      <a:pos x="9" y="118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89" y="211"/>
                    </a:cxn>
                    <a:cxn ang="0">
                      <a:pos x="113" y="101"/>
                    </a:cxn>
                    <a:cxn ang="0">
                      <a:pos x="113" y="99"/>
                    </a:cxn>
                    <a:cxn ang="0">
                      <a:pos x="111" y="97"/>
                    </a:cxn>
                    <a:cxn ang="0">
                      <a:pos x="109" y="95"/>
                    </a:cxn>
                    <a:cxn ang="0">
                      <a:pos x="108" y="94"/>
                    </a:cxn>
                    <a:cxn ang="0">
                      <a:pos x="105" y="93"/>
                    </a:cxn>
                    <a:cxn ang="0">
                      <a:pos x="102" y="92"/>
                    </a:cxn>
                    <a:cxn ang="0">
                      <a:pos x="100" y="92"/>
                    </a:cxn>
                    <a:cxn ang="0">
                      <a:pos x="97" y="92"/>
                    </a:cxn>
                    <a:cxn ang="0">
                      <a:pos x="66" y="54"/>
                    </a:cxn>
                    <a:cxn ang="0">
                      <a:pos x="127" y="67"/>
                    </a:cxn>
                    <a:cxn ang="0">
                      <a:pos x="130" y="66"/>
                    </a:cxn>
                    <a:cxn ang="0">
                      <a:pos x="131" y="65"/>
                    </a:cxn>
                    <a:cxn ang="0">
                      <a:pos x="134" y="63"/>
                    </a:cxn>
                    <a:cxn ang="0">
                      <a:pos x="136" y="62"/>
                    </a:cxn>
                    <a:cxn ang="0">
                      <a:pos x="136" y="59"/>
                    </a:cxn>
                    <a:cxn ang="0">
                      <a:pos x="137" y="56"/>
                    </a:cxn>
                    <a:cxn ang="0">
                      <a:pos x="136" y="53"/>
                    </a:cxn>
                    <a:cxn ang="0">
                      <a:pos x="135" y="50"/>
                    </a:cxn>
                    <a:cxn ang="0">
                      <a:pos x="133" y="49"/>
                    </a:cxn>
                    <a:cxn ang="0">
                      <a:pos x="131" y="47"/>
                    </a:cxn>
                    <a:cxn ang="0">
                      <a:pos x="128" y="46"/>
                    </a:cxn>
                    <a:cxn ang="0">
                      <a:pos x="87" y="46"/>
                    </a:cxn>
                    <a:cxn ang="0">
                      <a:pos x="80" y="30"/>
                    </a:cxn>
                    <a:cxn ang="0">
                      <a:pos x="80" y="26"/>
                    </a:cxn>
                    <a:cxn ang="0">
                      <a:pos x="81" y="22"/>
                    </a:cxn>
                    <a:cxn ang="0">
                      <a:pos x="81" y="17"/>
                    </a:cxn>
                    <a:cxn ang="0">
                      <a:pos x="80" y="14"/>
                    </a:cxn>
                    <a:cxn ang="0">
                      <a:pos x="78" y="11"/>
                    </a:cxn>
                    <a:cxn ang="0">
                      <a:pos x="76" y="7"/>
                    </a:cxn>
                    <a:cxn ang="0">
                      <a:pos x="73" y="5"/>
                    </a:cxn>
                    <a:cxn ang="0">
                      <a:pos x="70" y="2"/>
                    </a:cxn>
                    <a:cxn ang="0">
                      <a:pos x="66" y="1"/>
                    </a:cxn>
                    <a:cxn ang="0">
                      <a:pos x="62" y="0"/>
                    </a:cxn>
                    <a:cxn ang="0">
                      <a:pos x="57" y="0"/>
                    </a:cxn>
                    <a:cxn ang="0">
                      <a:pos x="53" y="1"/>
                    </a:cxn>
                    <a:cxn ang="0">
                      <a:pos x="49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39" y="12"/>
                    </a:cxn>
                    <a:cxn ang="0">
                      <a:pos x="37" y="16"/>
                    </a:cxn>
                  </a:cxnLst>
                  <a:rect l="0" t="0" r="r" b="b"/>
                  <a:pathLst>
                    <a:path w="138" h="212">
                      <a:moveTo>
                        <a:pt x="37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0"/>
                      </a:lnTo>
                      <a:lnTo>
                        <a:pt x="0" y="101"/>
                      </a:lnTo>
                      <a:lnTo>
                        <a:pt x="0" y="104"/>
                      </a:lnTo>
                      <a:lnTo>
                        <a:pt x="0" y="105"/>
                      </a:lnTo>
                      <a:lnTo>
                        <a:pt x="0" y="107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2"/>
                      </a:lnTo>
                      <a:lnTo>
                        <a:pt x="3" y="114"/>
                      </a:lnTo>
                      <a:lnTo>
                        <a:pt x="4" y="115"/>
                      </a:lnTo>
                      <a:lnTo>
                        <a:pt x="6" y="116"/>
                      </a:lnTo>
                      <a:lnTo>
                        <a:pt x="7" y="117"/>
                      </a:lnTo>
                      <a:lnTo>
                        <a:pt x="9" y="118"/>
                      </a:lnTo>
                      <a:lnTo>
                        <a:pt x="10" y="118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89" y="119"/>
                      </a:lnTo>
                      <a:lnTo>
                        <a:pt x="89" y="211"/>
                      </a:lnTo>
                      <a:lnTo>
                        <a:pt x="113" y="211"/>
                      </a:lnTo>
                      <a:lnTo>
                        <a:pt x="113" y="101"/>
                      </a:lnTo>
                      <a:lnTo>
                        <a:pt x="113" y="100"/>
                      </a:lnTo>
                      <a:lnTo>
                        <a:pt x="113" y="99"/>
                      </a:lnTo>
                      <a:lnTo>
                        <a:pt x="112" y="98"/>
                      </a:lnTo>
                      <a:lnTo>
                        <a:pt x="111" y="97"/>
                      </a:lnTo>
                      <a:lnTo>
                        <a:pt x="111" y="96"/>
                      </a:lnTo>
                      <a:lnTo>
                        <a:pt x="109" y="95"/>
                      </a:lnTo>
                      <a:lnTo>
                        <a:pt x="109" y="95"/>
                      </a:lnTo>
                      <a:lnTo>
                        <a:pt x="108" y="94"/>
                      </a:lnTo>
                      <a:lnTo>
                        <a:pt x="106" y="93"/>
                      </a:lnTo>
                      <a:lnTo>
                        <a:pt x="105" y="93"/>
                      </a:lnTo>
                      <a:lnTo>
                        <a:pt x="104" y="93"/>
                      </a:lnTo>
                      <a:lnTo>
                        <a:pt x="102" y="92"/>
                      </a:lnTo>
                      <a:lnTo>
                        <a:pt x="101" y="92"/>
                      </a:lnTo>
                      <a:lnTo>
                        <a:pt x="100" y="92"/>
                      </a:lnTo>
                      <a:lnTo>
                        <a:pt x="98" y="92"/>
                      </a:lnTo>
                      <a:lnTo>
                        <a:pt x="97" y="92"/>
                      </a:lnTo>
                      <a:lnTo>
                        <a:pt x="54" y="90"/>
                      </a:lnTo>
                      <a:lnTo>
                        <a:pt x="66" y="54"/>
                      </a:lnTo>
                      <a:lnTo>
                        <a:pt x="75" y="67"/>
                      </a:lnTo>
                      <a:lnTo>
                        <a:pt x="127" y="67"/>
                      </a:lnTo>
                      <a:lnTo>
                        <a:pt x="128" y="66"/>
                      </a:lnTo>
                      <a:lnTo>
                        <a:pt x="130" y="66"/>
                      </a:lnTo>
                      <a:lnTo>
                        <a:pt x="131" y="65"/>
                      </a:lnTo>
                      <a:lnTo>
                        <a:pt x="131" y="65"/>
                      </a:lnTo>
                      <a:lnTo>
                        <a:pt x="133" y="64"/>
                      </a:lnTo>
                      <a:lnTo>
                        <a:pt x="134" y="63"/>
                      </a:lnTo>
                      <a:lnTo>
                        <a:pt x="135" y="62"/>
                      </a:lnTo>
                      <a:lnTo>
                        <a:pt x="136" y="62"/>
                      </a:lnTo>
                      <a:lnTo>
                        <a:pt x="136" y="60"/>
                      </a:lnTo>
                      <a:lnTo>
                        <a:pt x="136" y="59"/>
                      </a:lnTo>
                      <a:lnTo>
                        <a:pt x="137" y="58"/>
                      </a:lnTo>
                      <a:lnTo>
                        <a:pt x="137" y="56"/>
                      </a:lnTo>
                      <a:lnTo>
                        <a:pt x="137" y="54"/>
                      </a:lnTo>
                      <a:lnTo>
                        <a:pt x="136" y="53"/>
                      </a:lnTo>
                      <a:lnTo>
                        <a:pt x="136" y="52"/>
                      </a:lnTo>
                      <a:lnTo>
                        <a:pt x="135" y="50"/>
                      </a:lnTo>
                      <a:lnTo>
                        <a:pt x="134" y="49"/>
                      </a:lnTo>
                      <a:lnTo>
                        <a:pt x="133" y="49"/>
                      </a:lnTo>
                      <a:lnTo>
                        <a:pt x="132" y="47"/>
                      </a:lnTo>
                      <a:lnTo>
                        <a:pt x="131" y="47"/>
                      </a:lnTo>
                      <a:lnTo>
                        <a:pt x="130" y="46"/>
                      </a:lnTo>
                      <a:lnTo>
                        <a:pt x="128" y="46"/>
                      </a:lnTo>
                      <a:lnTo>
                        <a:pt x="127" y="46"/>
                      </a:lnTo>
                      <a:lnTo>
                        <a:pt x="87" y="46"/>
                      </a:lnTo>
                      <a:lnTo>
                        <a:pt x="78" y="31"/>
                      </a:lnTo>
                      <a:lnTo>
                        <a:pt x="80" y="30"/>
                      </a:lnTo>
                      <a:lnTo>
                        <a:pt x="80" y="28"/>
                      </a:lnTo>
                      <a:lnTo>
                        <a:pt x="80" y="26"/>
                      </a:lnTo>
                      <a:lnTo>
                        <a:pt x="81" y="24"/>
                      </a:lnTo>
                      <a:lnTo>
                        <a:pt x="81" y="22"/>
                      </a:lnTo>
                      <a:lnTo>
                        <a:pt x="81" y="20"/>
                      </a:lnTo>
                      <a:lnTo>
                        <a:pt x="81" y="17"/>
                      </a:lnTo>
                      <a:lnTo>
                        <a:pt x="80" y="16"/>
                      </a:lnTo>
                      <a:lnTo>
                        <a:pt x="80" y="14"/>
                      </a:lnTo>
                      <a:lnTo>
                        <a:pt x="79" y="12"/>
                      </a:lnTo>
                      <a:lnTo>
                        <a:pt x="78" y="11"/>
                      </a:lnTo>
                      <a:lnTo>
                        <a:pt x="77" y="9"/>
                      </a:lnTo>
                      <a:lnTo>
                        <a:pt x="76" y="7"/>
                      </a:lnTo>
                      <a:lnTo>
                        <a:pt x="75" y="6"/>
                      </a:lnTo>
                      <a:lnTo>
                        <a:pt x="73" y="5"/>
                      </a:lnTo>
                      <a:lnTo>
                        <a:pt x="72" y="4"/>
                      </a:lnTo>
                      <a:lnTo>
                        <a:pt x="70" y="2"/>
                      </a:lnTo>
                      <a:lnTo>
                        <a:pt x="68" y="2"/>
                      </a:lnTo>
                      <a:lnTo>
                        <a:pt x="66" y="1"/>
                      </a:lnTo>
                      <a:lnTo>
                        <a:pt x="64" y="1"/>
                      </a:lnTo>
                      <a:lnTo>
                        <a:pt x="62" y="0"/>
                      </a:lnTo>
                      <a:lnTo>
                        <a:pt x="60" y="0"/>
                      </a:lnTo>
                      <a:lnTo>
                        <a:pt x="57" y="0"/>
                      </a:lnTo>
                      <a:lnTo>
                        <a:pt x="56" y="0"/>
                      </a:lnTo>
                      <a:lnTo>
                        <a:pt x="53" y="1"/>
                      </a:lnTo>
                      <a:lnTo>
                        <a:pt x="51" y="1"/>
                      </a:lnTo>
                      <a:lnTo>
                        <a:pt x="49" y="2"/>
                      </a:lnTo>
                      <a:lnTo>
                        <a:pt x="47" y="3"/>
                      </a:lnTo>
                      <a:lnTo>
                        <a:pt x="45" y="4"/>
                      </a:lnTo>
                      <a:lnTo>
                        <a:pt x="43" y="6"/>
                      </a:lnTo>
                      <a:lnTo>
                        <a:pt x="42" y="8"/>
                      </a:lnTo>
                      <a:lnTo>
                        <a:pt x="40" y="9"/>
                      </a:lnTo>
                      <a:lnTo>
                        <a:pt x="39" y="12"/>
                      </a:lnTo>
                      <a:lnTo>
                        <a:pt x="38" y="14"/>
                      </a:lnTo>
                      <a:lnTo>
                        <a:pt x="37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2876" name="Freeform 60"/>
              <p:cNvSpPr>
                <a:spLocks/>
              </p:cNvSpPr>
              <p:nvPr/>
            </p:nvSpPr>
            <p:spPr bwMode="auto">
              <a:xfrm>
                <a:off x="2260" y="2307"/>
                <a:ext cx="201" cy="291"/>
              </a:xfrm>
              <a:custGeom>
                <a:avLst/>
                <a:gdLst/>
                <a:ahLst/>
                <a:cxnLst>
                  <a:cxn ang="0">
                    <a:pos x="200" y="263"/>
                  </a:cxn>
                  <a:cxn ang="0">
                    <a:pos x="185" y="263"/>
                  </a:cxn>
                  <a:cxn ang="0">
                    <a:pos x="158" y="229"/>
                  </a:cxn>
                  <a:cxn ang="0">
                    <a:pos x="122" y="169"/>
                  </a:cxn>
                  <a:cxn ang="0">
                    <a:pos x="112" y="141"/>
                  </a:cxn>
                  <a:cxn ang="0">
                    <a:pos x="114" y="123"/>
                  </a:cxn>
                  <a:cxn ang="0">
                    <a:pos x="123" y="119"/>
                  </a:cxn>
                  <a:cxn ang="0">
                    <a:pos x="137" y="129"/>
                  </a:cxn>
                  <a:cxn ang="0">
                    <a:pos x="156" y="140"/>
                  </a:cxn>
                  <a:cxn ang="0">
                    <a:pos x="165" y="140"/>
                  </a:cxn>
                  <a:cxn ang="0">
                    <a:pos x="166" y="134"/>
                  </a:cxn>
                  <a:cxn ang="0">
                    <a:pos x="157" y="123"/>
                  </a:cxn>
                  <a:cxn ang="0">
                    <a:pos x="136" y="108"/>
                  </a:cxn>
                  <a:cxn ang="0">
                    <a:pos x="127" y="86"/>
                  </a:cxn>
                  <a:cxn ang="0">
                    <a:pos x="123" y="69"/>
                  </a:cxn>
                  <a:cxn ang="0">
                    <a:pos x="113" y="56"/>
                  </a:cxn>
                  <a:cxn ang="0">
                    <a:pos x="109" y="48"/>
                  </a:cxn>
                  <a:cxn ang="0">
                    <a:pos x="114" y="36"/>
                  </a:cxn>
                  <a:cxn ang="0">
                    <a:pos x="119" y="24"/>
                  </a:cxn>
                  <a:cxn ang="0">
                    <a:pos x="116" y="9"/>
                  </a:cxn>
                  <a:cxn ang="0">
                    <a:pos x="106" y="1"/>
                  </a:cxn>
                  <a:cxn ang="0">
                    <a:pos x="91" y="3"/>
                  </a:cxn>
                  <a:cxn ang="0">
                    <a:pos x="84" y="13"/>
                  </a:cxn>
                  <a:cxn ang="0">
                    <a:pos x="84" y="23"/>
                  </a:cxn>
                  <a:cxn ang="0">
                    <a:pos x="88" y="35"/>
                  </a:cxn>
                  <a:cxn ang="0">
                    <a:pos x="88" y="46"/>
                  </a:cxn>
                  <a:cxn ang="0">
                    <a:pos x="78" y="56"/>
                  </a:cxn>
                  <a:cxn ang="0">
                    <a:pos x="65" y="64"/>
                  </a:cxn>
                  <a:cxn ang="0">
                    <a:pos x="55" y="75"/>
                  </a:cxn>
                  <a:cxn ang="0">
                    <a:pos x="47" y="99"/>
                  </a:cxn>
                  <a:cxn ang="0">
                    <a:pos x="42" y="121"/>
                  </a:cxn>
                  <a:cxn ang="0">
                    <a:pos x="40" y="145"/>
                  </a:cxn>
                  <a:cxn ang="0">
                    <a:pos x="42" y="158"/>
                  </a:cxn>
                  <a:cxn ang="0">
                    <a:pos x="49" y="161"/>
                  </a:cxn>
                  <a:cxn ang="0">
                    <a:pos x="53" y="158"/>
                  </a:cxn>
                  <a:cxn ang="0">
                    <a:pos x="53" y="133"/>
                  </a:cxn>
                  <a:cxn ang="0">
                    <a:pos x="55" y="116"/>
                  </a:cxn>
                  <a:cxn ang="0">
                    <a:pos x="64" y="109"/>
                  </a:cxn>
                  <a:cxn ang="0">
                    <a:pos x="70" y="114"/>
                  </a:cxn>
                  <a:cxn ang="0">
                    <a:pos x="68" y="140"/>
                  </a:cxn>
                  <a:cxn ang="0">
                    <a:pos x="62" y="166"/>
                  </a:cxn>
                  <a:cxn ang="0">
                    <a:pos x="53" y="196"/>
                  </a:cxn>
                  <a:cxn ang="0">
                    <a:pos x="33" y="225"/>
                  </a:cxn>
                  <a:cxn ang="0">
                    <a:pos x="8" y="255"/>
                  </a:cxn>
                  <a:cxn ang="0">
                    <a:pos x="0" y="271"/>
                  </a:cxn>
                  <a:cxn ang="0">
                    <a:pos x="19" y="290"/>
                  </a:cxn>
                  <a:cxn ang="0">
                    <a:pos x="33" y="288"/>
                  </a:cxn>
                  <a:cxn ang="0">
                    <a:pos x="23" y="275"/>
                  </a:cxn>
                  <a:cxn ang="0">
                    <a:pos x="30" y="259"/>
                  </a:cxn>
                  <a:cxn ang="0">
                    <a:pos x="62" y="223"/>
                  </a:cxn>
                  <a:cxn ang="0">
                    <a:pos x="84" y="196"/>
                  </a:cxn>
                  <a:cxn ang="0">
                    <a:pos x="96" y="190"/>
                  </a:cxn>
                  <a:cxn ang="0">
                    <a:pos x="109" y="199"/>
                  </a:cxn>
                  <a:cxn ang="0">
                    <a:pos x="142" y="243"/>
                  </a:cxn>
                  <a:cxn ang="0">
                    <a:pos x="169" y="280"/>
                  </a:cxn>
                  <a:cxn ang="0">
                    <a:pos x="179" y="283"/>
                  </a:cxn>
                  <a:cxn ang="0">
                    <a:pos x="192" y="273"/>
                  </a:cxn>
                </a:cxnLst>
                <a:rect l="0" t="0" r="r" b="b"/>
                <a:pathLst>
                  <a:path w="201" h="291">
                    <a:moveTo>
                      <a:pt x="199" y="268"/>
                    </a:moveTo>
                    <a:lnTo>
                      <a:pt x="200" y="263"/>
                    </a:lnTo>
                    <a:lnTo>
                      <a:pt x="192" y="264"/>
                    </a:lnTo>
                    <a:lnTo>
                      <a:pt x="185" y="263"/>
                    </a:lnTo>
                    <a:lnTo>
                      <a:pt x="175" y="255"/>
                    </a:lnTo>
                    <a:lnTo>
                      <a:pt x="158" y="229"/>
                    </a:lnTo>
                    <a:lnTo>
                      <a:pt x="135" y="190"/>
                    </a:lnTo>
                    <a:lnTo>
                      <a:pt x="122" y="169"/>
                    </a:lnTo>
                    <a:lnTo>
                      <a:pt x="113" y="151"/>
                    </a:lnTo>
                    <a:lnTo>
                      <a:pt x="112" y="141"/>
                    </a:lnTo>
                    <a:lnTo>
                      <a:pt x="112" y="130"/>
                    </a:lnTo>
                    <a:lnTo>
                      <a:pt x="114" y="123"/>
                    </a:lnTo>
                    <a:lnTo>
                      <a:pt x="119" y="119"/>
                    </a:lnTo>
                    <a:lnTo>
                      <a:pt x="123" y="119"/>
                    </a:lnTo>
                    <a:lnTo>
                      <a:pt x="128" y="121"/>
                    </a:lnTo>
                    <a:lnTo>
                      <a:pt x="137" y="129"/>
                    </a:lnTo>
                    <a:lnTo>
                      <a:pt x="148" y="136"/>
                    </a:lnTo>
                    <a:lnTo>
                      <a:pt x="156" y="140"/>
                    </a:lnTo>
                    <a:lnTo>
                      <a:pt x="161" y="141"/>
                    </a:lnTo>
                    <a:lnTo>
                      <a:pt x="165" y="140"/>
                    </a:lnTo>
                    <a:lnTo>
                      <a:pt x="167" y="136"/>
                    </a:lnTo>
                    <a:lnTo>
                      <a:pt x="166" y="134"/>
                    </a:lnTo>
                    <a:lnTo>
                      <a:pt x="165" y="130"/>
                    </a:lnTo>
                    <a:lnTo>
                      <a:pt x="157" y="123"/>
                    </a:lnTo>
                    <a:lnTo>
                      <a:pt x="143" y="114"/>
                    </a:lnTo>
                    <a:lnTo>
                      <a:pt x="136" y="108"/>
                    </a:lnTo>
                    <a:lnTo>
                      <a:pt x="131" y="99"/>
                    </a:lnTo>
                    <a:lnTo>
                      <a:pt x="127" y="86"/>
                    </a:lnTo>
                    <a:lnTo>
                      <a:pt x="126" y="74"/>
                    </a:lnTo>
                    <a:lnTo>
                      <a:pt x="123" y="69"/>
                    </a:lnTo>
                    <a:lnTo>
                      <a:pt x="119" y="63"/>
                    </a:lnTo>
                    <a:lnTo>
                      <a:pt x="113" y="56"/>
                    </a:lnTo>
                    <a:lnTo>
                      <a:pt x="109" y="53"/>
                    </a:lnTo>
                    <a:lnTo>
                      <a:pt x="109" y="48"/>
                    </a:lnTo>
                    <a:lnTo>
                      <a:pt x="112" y="40"/>
                    </a:lnTo>
                    <a:lnTo>
                      <a:pt x="114" y="36"/>
                    </a:lnTo>
                    <a:lnTo>
                      <a:pt x="117" y="31"/>
                    </a:lnTo>
                    <a:lnTo>
                      <a:pt x="119" y="24"/>
                    </a:lnTo>
                    <a:lnTo>
                      <a:pt x="117" y="15"/>
                    </a:lnTo>
                    <a:lnTo>
                      <a:pt x="116" y="9"/>
                    </a:lnTo>
                    <a:lnTo>
                      <a:pt x="112" y="4"/>
                    </a:lnTo>
                    <a:lnTo>
                      <a:pt x="106" y="1"/>
                    </a:lnTo>
                    <a:lnTo>
                      <a:pt x="97" y="0"/>
                    </a:lnTo>
                    <a:lnTo>
                      <a:pt x="91" y="3"/>
                    </a:lnTo>
                    <a:lnTo>
                      <a:pt x="87" y="6"/>
                    </a:lnTo>
                    <a:lnTo>
                      <a:pt x="84" y="13"/>
                    </a:lnTo>
                    <a:lnTo>
                      <a:pt x="83" y="18"/>
                    </a:lnTo>
                    <a:lnTo>
                      <a:pt x="84" y="23"/>
                    </a:lnTo>
                    <a:lnTo>
                      <a:pt x="87" y="30"/>
                    </a:lnTo>
                    <a:lnTo>
                      <a:pt x="88" y="35"/>
                    </a:lnTo>
                    <a:lnTo>
                      <a:pt x="89" y="40"/>
                    </a:lnTo>
                    <a:lnTo>
                      <a:pt x="88" y="46"/>
                    </a:lnTo>
                    <a:lnTo>
                      <a:pt x="84" y="51"/>
                    </a:lnTo>
                    <a:lnTo>
                      <a:pt x="78" y="56"/>
                    </a:lnTo>
                    <a:lnTo>
                      <a:pt x="70" y="60"/>
                    </a:lnTo>
                    <a:lnTo>
                      <a:pt x="65" y="64"/>
                    </a:lnTo>
                    <a:lnTo>
                      <a:pt x="60" y="69"/>
                    </a:lnTo>
                    <a:lnTo>
                      <a:pt x="55" y="75"/>
                    </a:lnTo>
                    <a:lnTo>
                      <a:pt x="50" y="86"/>
                    </a:lnTo>
                    <a:lnTo>
                      <a:pt x="47" y="99"/>
                    </a:lnTo>
                    <a:lnTo>
                      <a:pt x="43" y="109"/>
                    </a:lnTo>
                    <a:lnTo>
                      <a:pt x="42" y="121"/>
                    </a:lnTo>
                    <a:lnTo>
                      <a:pt x="40" y="136"/>
                    </a:lnTo>
                    <a:lnTo>
                      <a:pt x="40" y="145"/>
                    </a:lnTo>
                    <a:lnTo>
                      <a:pt x="40" y="153"/>
                    </a:lnTo>
                    <a:lnTo>
                      <a:pt x="42" y="158"/>
                    </a:lnTo>
                    <a:lnTo>
                      <a:pt x="44" y="160"/>
                    </a:lnTo>
                    <a:lnTo>
                      <a:pt x="49" y="161"/>
                    </a:lnTo>
                    <a:lnTo>
                      <a:pt x="52" y="160"/>
                    </a:lnTo>
                    <a:lnTo>
                      <a:pt x="53" y="158"/>
                    </a:lnTo>
                    <a:lnTo>
                      <a:pt x="53" y="148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5" y="116"/>
                    </a:lnTo>
                    <a:lnTo>
                      <a:pt x="59" y="110"/>
                    </a:lnTo>
                    <a:lnTo>
                      <a:pt x="64" y="109"/>
                    </a:lnTo>
                    <a:lnTo>
                      <a:pt x="69" y="110"/>
                    </a:lnTo>
                    <a:lnTo>
                      <a:pt x="70" y="114"/>
                    </a:lnTo>
                    <a:lnTo>
                      <a:pt x="69" y="125"/>
                    </a:lnTo>
                    <a:lnTo>
                      <a:pt x="68" y="140"/>
                    </a:lnTo>
                    <a:lnTo>
                      <a:pt x="65" y="154"/>
                    </a:lnTo>
                    <a:lnTo>
                      <a:pt x="62" y="166"/>
                    </a:lnTo>
                    <a:lnTo>
                      <a:pt x="58" y="183"/>
                    </a:lnTo>
                    <a:lnTo>
                      <a:pt x="53" y="196"/>
                    </a:lnTo>
                    <a:lnTo>
                      <a:pt x="42" y="214"/>
                    </a:lnTo>
                    <a:lnTo>
                      <a:pt x="33" y="225"/>
                    </a:lnTo>
                    <a:lnTo>
                      <a:pt x="18" y="243"/>
                    </a:lnTo>
                    <a:lnTo>
                      <a:pt x="8" y="255"/>
                    </a:lnTo>
                    <a:lnTo>
                      <a:pt x="0" y="266"/>
                    </a:lnTo>
                    <a:lnTo>
                      <a:pt x="0" y="271"/>
                    </a:lnTo>
                    <a:lnTo>
                      <a:pt x="8" y="280"/>
                    </a:lnTo>
                    <a:lnTo>
                      <a:pt x="19" y="290"/>
                    </a:lnTo>
                    <a:lnTo>
                      <a:pt x="30" y="290"/>
                    </a:lnTo>
                    <a:lnTo>
                      <a:pt x="33" y="288"/>
                    </a:lnTo>
                    <a:lnTo>
                      <a:pt x="28" y="281"/>
                    </a:lnTo>
                    <a:lnTo>
                      <a:pt x="23" y="275"/>
                    </a:lnTo>
                    <a:lnTo>
                      <a:pt x="23" y="270"/>
                    </a:lnTo>
                    <a:lnTo>
                      <a:pt x="30" y="259"/>
                    </a:lnTo>
                    <a:lnTo>
                      <a:pt x="43" y="246"/>
                    </a:lnTo>
                    <a:lnTo>
                      <a:pt x="62" y="223"/>
                    </a:lnTo>
                    <a:lnTo>
                      <a:pt x="78" y="203"/>
                    </a:lnTo>
                    <a:lnTo>
                      <a:pt x="84" y="196"/>
                    </a:lnTo>
                    <a:lnTo>
                      <a:pt x="88" y="191"/>
                    </a:lnTo>
                    <a:lnTo>
                      <a:pt x="96" y="190"/>
                    </a:lnTo>
                    <a:lnTo>
                      <a:pt x="102" y="194"/>
                    </a:lnTo>
                    <a:lnTo>
                      <a:pt x="109" y="199"/>
                    </a:lnTo>
                    <a:lnTo>
                      <a:pt x="125" y="219"/>
                    </a:lnTo>
                    <a:lnTo>
                      <a:pt x="142" y="243"/>
                    </a:lnTo>
                    <a:lnTo>
                      <a:pt x="158" y="266"/>
                    </a:lnTo>
                    <a:lnTo>
                      <a:pt x="169" y="280"/>
                    </a:lnTo>
                    <a:lnTo>
                      <a:pt x="172" y="283"/>
                    </a:lnTo>
                    <a:lnTo>
                      <a:pt x="179" y="283"/>
                    </a:lnTo>
                    <a:lnTo>
                      <a:pt x="185" y="278"/>
                    </a:lnTo>
                    <a:lnTo>
                      <a:pt x="192" y="273"/>
                    </a:lnTo>
                    <a:lnTo>
                      <a:pt x="199" y="268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" name="Group 61"/>
              <p:cNvGrpSpPr>
                <a:grpSpLocks/>
              </p:cNvGrpSpPr>
              <p:nvPr/>
            </p:nvGrpSpPr>
            <p:grpSpPr bwMode="auto">
              <a:xfrm>
                <a:off x="1697" y="2297"/>
                <a:ext cx="260" cy="310"/>
                <a:chOff x="1697" y="2297"/>
                <a:chExt cx="260" cy="310"/>
              </a:xfrm>
            </p:grpSpPr>
            <p:grpSp>
              <p:nvGrpSpPr>
                <p:cNvPr id="13" name="Group 62"/>
                <p:cNvGrpSpPr>
                  <a:grpSpLocks/>
                </p:cNvGrpSpPr>
                <p:nvPr/>
              </p:nvGrpSpPr>
              <p:grpSpPr bwMode="auto">
                <a:xfrm>
                  <a:off x="1697" y="2297"/>
                  <a:ext cx="260" cy="310"/>
                  <a:chOff x="1697" y="2297"/>
                  <a:chExt cx="260" cy="310"/>
                </a:xfrm>
              </p:grpSpPr>
              <p:sp>
                <p:nvSpPr>
                  <p:cNvPr id="2722879" name="AutoShape 63"/>
                  <p:cNvSpPr>
                    <a:spLocks noChangeArrowheads="1"/>
                  </p:cNvSpPr>
                  <p:nvPr/>
                </p:nvSpPr>
                <p:spPr bwMode="auto">
                  <a:xfrm>
                    <a:off x="1697" y="2348"/>
                    <a:ext cx="260" cy="259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880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1759" y="2297"/>
                    <a:ext cx="198" cy="45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22881" name="Oval 65"/>
                <p:cNvSpPr>
                  <a:spLocks noChangeArrowheads="1"/>
                </p:cNvSpPr>
                <p:nvPr/>
              </p:nvSpPr>
              <p:spPr bwMode="auto">
                <a:xfrm>
                  <a:off x="1778" y="2323"/>
                  <a:ext cx="27" cy="9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82" name="AutoShape 66"/>
                <p:cNvSpPr>
                  <a:spLocks noChangeArrowheads="1"/>
                </p:cNvSpPr>
                <p:nvPr/>
              </p:nvSpPr>
              <p:spPr bwMode="auto">
                <a:xfrm>
                  <a:off x="1728" y="2470"/>
                  <a:ext cx="138" cy="55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2883" name="Line 67"/>
              <p:cNvSpPr>
                <a:spLocks noChangeShapeType="1"/>
              </p:cNvSpPr>
              <p:nvPr/>
            </p:nvSpPr>
            <p:spPr bwMode="auto">
              <a:xfrm>
                <a:off x="1717" y="1313"/>
                <a:ext cx="2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84" name="Line 68"/>
              <p:cNvSpPr>
                <a:spLocks noChangeShapeType="1"/>
              </p:cNvSpPr>
              <p:nvPr/>
            </p:nvSpPr>
            <p:spPr bwMode="auto">
              <a:xfrm flipH="1">
                <a:off x="1993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85" name="Line 69"/>
              <p:cNvSpPr>
                <a:spLocks noChangeShapeType="1"/>
              </p:cNvSpPr>
              <p:nvPr/>
            </p:nvSpPr>
            <p:spPr bwMode="auto">
              <a:xfrm flipH="1">
                <a:off x="2276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86" name="AutoShape 70"/>
              <p:cNvSpPr>
                <a:spLocks noChangeArrowheads="1"/>
              </p:cNvSpPr>
              <p:nvPr/>
            </p:nvSpPr>
            <p:spPr bwMode="auto">
              <a:xfrm>
                <a:off x="1774" y="2686"/>
                <a:ext cx="207" cy="260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87" name="AutoShape 71"/>
              <p:cNvSpPr>
                <a:spLocks noChangeArrowheads="1"/>
              </p:cNvSpPr>
              <p:nvPr/>
            </p:nvSpPr>
            <p:spPr bwMode="auto">
              <a:xfrm>
                <a:off x="1823" y="2635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888" name="AutoShape 72"/>
              <p:cNvSpPr>
                <a:spLocks noChangeArrowheads="1"/>
              </p:cNvSpPr>
              <p:nvPr/>
            </p:nvSpPr>
            <p:spPr bwMode="auto">
              <a:xfrm>
                <a:off x="1815" y="2707"/>
                <a:ext cx="107" cy="15"/>
              </a:xfrm>
              <a:prstGeom prst="parallelogram">
                <a:avLst>
                  <a:gd name="adj" fmla="val 178300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4" name="Group 73"/>
              <p:cNvGrpSpPr>
                <a:grpSpLocks/>
              </p:cNvGrpSpPr>
              <p:nvPr/>
            </p:nvGrpSpPr>
            <p:grpSpPr bwMode="auto">
              <a:xfrm>
                <a:off x="2320" y="2676"/>
                <a:ext cx="202" cy="257"/>
                <a:chOff x="2320" y="2676"/>
                <a:chExt cx="202" cy="257"/>
              </a:xfrm>
            </p:grpSpPr>
            <p:sp>
              <p:nvSpPr>
                <p:cNvPr id="2722890" name="Freeform 74"/>
                <p:cNvSpPr>
                  <a:spLocks/>
                </p:cNvSpPr>
                <p:nvPr/>
              </p:nvSpPr>
              <p:spPr bwMode="auto">
                <a:xfrm>
                  <a:off x="2450" y="2795"/>
                  <a:ext cx="61" cy="138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0" y="0"/>
                    </a:cxn>
                    <a:cxn ang="0">
                      <a:pos x="16" y="137"/>
                    </a:cxn>
                    <a:cxn ang="0">
                      <a:pos x="0" y="137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1" h="138">
                      <a:moveTo>
                        <a:pt x="44" y="0"/>
                      </a:moveTo>
                      <a:lnTo>
                        <a:pt x="60" y="0"/>
                      </a:lnTo>
                      <a:lnTo>
                        <a:pt x="16" y="137"/>
                      </a:lnTo>
                      <a:lnTo>
                        <a:pt x="0" y="137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91" name="Rectangle 75"/>
                <p:cNvSpPr>
                  <a:spLocks noChangeArrowheads="1"/>
                </p:cNvSpPr>
                <p:nvPr/>
              </p:nvSpPr>
              <p:spPr bwMode="auto">
                <a:xfrm>
                  <a:off x="2445" y="2795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92" name="Rectangle 76"/>
                <p:cNvSpPr>
                  <a:spLocks noChangeArrowheads="1"/>
                </p:cNvSpPr>
                <p:nvPr/>
              </p:nvSpPr>
              <p:spPr bwMode="auto">
                <a:xfrm>
                  <a:off x="2453" y="2851"/>
                  <a:ext cx="57" cy="13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93" name="Rectangle 77"/>
                <p:cNvSpPr>
                  <a:spLocks noChangeArrowheads="1"/>
                </p:cNvSpPr>
                <p:nvPr/>
              </p:nvSpPr>
              <p:spPr bwMode="auto">
                <a:xfrm>
                  <a:off x="2322" y="2851"/>
                  <a:ext cx="73" cy="9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94" name="Oval 78"/>
                <p:cNvSpPr>
                  <a:spLocks noChangeArrowheads="1"/>
                </p:cNvSpPr>
                <p:nvPr/>
              </p:nvSpPr>
              <p:spPr bwMode="auto">
                <a:xfrm>
                  <a:off x="2380" y="2676"/>
                  <a:ext cx="22" cy="25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895" name="Freeform 79"/>
                <p:cNvSpPr>
                  <a:spLocks/>
                </p:cNvSpPr>
                <p:nvPr/>
              </p:nvSpPr>
              <p:spPr bwMode="auto">
                <a:xfrm>
                  <a:off x="2320" y="2720"/>
                  <a:ext cx="140" cy="213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1"/>
                    </a:cxn>
                    <a:cxn ang="0">
                      <a:pos x="0" y="104"/>
                    </a:cxn>
                    <a:cxn ang="0">
                      <a:pos x="0" y="108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7"/>
                    </a:cxn>
                    <a:cxn ang="0">
                      <a:pos x="9" y="119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91" y="212"/>
                    </a:cxn>
                    <a:cxn ang="0">
                      <a:pos x="115" y="102"/>
                    </a:cxn>
                    <a:cxn ang="0">
                      <a:pos x="114" y="99"/>
                    </a:cxn>
                    <a:cxn ang="0">
                      <a:pos x="113" y="98"/>
                    </a:cxn>
                    <a:cxn ang="0">
                      <a:pos x="111" y="96"/>
                    </a:cxn>
                    <a:cxn ang="0">
                      <a:pos x="109" y="94"/>
                    </a:cxn>
                    <a:cxn ang="0">
                      <a:pos x="107" y="93"/>
                    </a:cxn>
                    <a:cxn ang="0">
                      <a:pos x="104" y="93"/>
                    </a:cxn>
                    <a:cxn ang="0">
                      <a:pos x="101" y="93"/>
                    </a:cxn>
                    <a:cxn ang="0">
                      <a:pos x="99" y="93"/>
                    </a:cxn>
                    <a:cxn ang="0">
                      <a:pos x="67" y="54"/>
                    </a:cxn>
                    <a:cxn ang="0">
                      <a:pos x="129" y="67"/>
                    </a:cxn>
                    <a:cxn ang="0">
                      <a:pos x="132" y="66"/>
                    </a:cxn>
                    <a:cxn ang="0">
                      <a:pos x="133" y="66"/>
                    </a:cxn>
                    <a:cxn ang="0">
                      <a:pos x="136" y="64"/>
                    </a:cxn>
                    <a:cxn ang="0">
                      <a:pos x="138" y="62"/>
                    </a:cxn>
                    <a:cxn ang="0">
                      <a:pos x="138" y="59"/>
                    </a:cxn>
                    <a:cxn ang="0">
                      <a:pos x="139" y="56"/>
                    </a:cxn>
                    <a:cxn ang="0">
                      <a:pos x="138" y="53"/>
                    </a:cxn>
                    <a:cxn ang="0">
                      <a:pos x="137" y="51"/>
                    </a:cxn>
                    <a:cxn ang="0">
                      <a:pos x="135" y="49"/>
                    </a:cxn>
                    <a:cxn ang="0">
                      <a:pos x="133" y="47"/>
                    </a:cxn>
                    <a:cxn ang="0">
                      <a:pos x="130" y="46"/>
                    </a:cxn>
                    <a:cxn ang="0">
                      <a:pos x="88" y="46"/>
                    </a:cxn>
                    <a:cxn ang="0">
                      <a:pos x="81" y="30"/>
                    </a:cxn>
                    <a:cxn ang="0">
                      <a:pos x="81" y="26"/>
                    </a:cxn>
                    <a:cxn ang="0">
                      <a:pos x="82" y="22"/>
                    </a:cxn>
                    <a:cxn ang="0">
                      <a:pos x="82" y="18"/>
                    </a:cxn>
                    <a:cxn ang="0">
                      <a:pos x="81" y="14"/>
                    </a:cxn>
                    <a:cxn ang="0">
                      <a:pos x="79" y="11"/>
                    </a:cxn>
                    <a:cxn ang="0">
                      <a:pos x="77" y="8"/>
                    </a:cxn>
                    <a:cxn ang="0">
                      <a:pos x="74" y="5"/>
                    </a:cxn>
                    <a:cxn ang="0">
                      <a:pos x="71" y="3"/>
                    </a:cxn>
                    <a:cxn ang="0">
                      <a:pos x="67" y="1"/>
                    </a:cxn>
                    <a:cxn ang="0">
                      <a:pos x="63" y="0"/>
                    </a:cxn>
                    <a:cxn ang="0">
                      <a:pos x="58" y="0"/>
                    </a:cxn>
                    <a:cxn ang="0">
                      <a:pos x="54" y="1"/>
                    </a:cxn>
                    <a:cxn ang="0">
                      <a:pos x="50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40" y="12"/>
                    </a:cxn>
                    <a:cxn ang="0">
                      <a:pos x="38" y="16"/>
                    </a:cxn>
                  </a:cxnLst>
                  <a:rect l="0" t="0" r="r" b="b"/>
                  <a:pathLst>
                    <a:path w="140" h="213">
                      <a:moveTo>
                        <a:pt x="38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1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0" y="108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3"/>
                      </a:lnTo>
                      <a:lnTo>
                        <a:pt x="3" y="114"/>
                      </a:lnTo>
                      <a:lnTo>
                        <a:pt x="4" y="116"/>
                      </a:lnTo>
                      <a:lnTo>
                        <a:pt x="6" y="117"/>
                      </a:lnTo>
                      <a:lnTo>
                        <a:pt x="7" y="118"/>
                      </a:lnTo>
                      <a:lnTo>
                        <a:pt x="9" y="119"/>
                      </a:lnTo>
                      <a:lnTo>
                        <a:pt x="10" y="119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91" y="119"/>
                      </a:lnTo>
                      <a:lnTo>
                        <a:pt x="91" y="212"/>
                      </a:lnTo>
                      <a:lnTo>
                        <a:pt x="115" y="212"/>
                      </a:lnTo>
                      <a:lnTo>
                        <a:pt x="115" y="102"/>
                      </a:lnTo>
                      <a:lnTo>
                        <a:pt x="115" y="101"/>
                      </a:lnTo>
                      <a:lnTo>
                        <a:pt x="114" y="99"/>
                      </a:lnTo>
                      <a:lnTo>
                        <a:pt x="114" y="98"/>
                      </a:lnTo>
                      <a:lnTo>
                        <a:pt x="113" y="98"/>
                      </a:lnTo>
                      <a:lnTo>
                        <a:pt x="112" y="97"/>
                      </a:lnTo>
                      <a:lnTo>
                        <a:pt x="111" y="96"/>
                      </a:lnTo>
                      <a:lnTo>
                        <a:pt x="110" y="95"/>
                      </a:lnTo>
                      <a:lnTo>
                        <a:pt x="109" y="94"/>
                      </a:lnTo>
                      <a:lnTo>
                        <a:pt x="108" y="94"/>
                      </a:lnTo>
                      <a:lnTo>
                        <a:pt x="107" y="93"/>
                      </a:lnTo>
                      <a:lnTo>
                        <a:pt x="105" y="93"/>
                      </a:lnTo>
                      <a:lnTo>
                        <a:pt x="104" y="93"/>
                      </a:lnTo>
                      <a:lnTo>
                        <a:pt x="102" y="93"/>
                      </a:lnTo>
                      <a:lnTo>
                        <a:pt x="101" y="93"/>
                      </a:lnTo>
                      <a:lnTo>
                        <a:pt x="100" y="93"/>
                      </a:lnTo>
                      <a:lnTo>
                        <a:pt x="99" y="93"/>
                      </a:lnTo>
                      <a:lnTo>
                        <a:pt x="55" y="90"/>
                      </a:lnTo>
                      <a:lnTo>
                        <a:pt x="67" y="54"/>
                      </a:lnTo>
                      <a:lnTo>
                        <a:pt x="76" y="67"/>
                      </a:lnTo>
                      <a:lnTo>
                        <a:pt x="129" y="67"/>
                      </a:lnTo>
                      <a:lnTo>
                        <a:pt x="130" y="66"/>
                      </a:lnTo>
                      <a:lnTo>
                        <a:pt x="132" y="66"/>
                      </a:lnTo>
                      <a:lnTo>
                        <a:pt x="133" y="66"/>
                      </a:lnTo>
                      <a:lnTo>
                        <a:pt x="133" y="66"/>
                      </a:lnTo>
                      <a:lnTo>
                        <a:pt x="135" y="64"/>
                      </a:lnTo>
                      <a:lnTo>
                        <a:pt x="136" y="64"/>
                      </a:lnTo>
                      <a:lnTo>
                        <a:pt x="137" y="63"/>
                      </a:lnTo>
                      <a:lnTo>
                        <a:pt x="138" y="62"/>
                      </a:lnTo>
                      <a:lnTo>
                        <a:pt x="138" y="61"/>
                      </a:lnTo>
                      <a:lnTo>
                        <a:pt x="138" y="59"/>
                      </a:lnTo>
                      <a:lnTo>
                        <a:pt x="139" y="58"/>
                      </a:lnTo>
                      <a:lnTo>
                        <a:pt x="139" y="56"/>
                      </a:lnTo>
                      <a:lnTo>
                        <a:pt x="139" y="54"/>
                      </a:lnTo>
                      <a:lnTo>
                        <a:pt x="138" y="53"/>
                      </a:lnTo>
                      <a:lnTo>
                        <a:pt x="138" y="52"/>
                      </a:lnTo>
                      <a:lnTo>
                        <a:pt x="137" y="51"/>
                      </a:lnTo>
                      <a:lnTo>
                        <a:pt x="136" y="49"/>
                      </a:lnTo>
                      <a:lnTo>
                        <a:pt x="135" y="49"/>
                      </a:lnTo>
                      <a:lnTo>
                        <a:pt x="134" y="48"/>
                      </a:lnTo>
                      <a:lnTo>
                        <a:pt x="133" y="47"/>
                      </a:lnTo>
                      <a:lnTo>
                        <a:pt x="132" y="46"/>
                      </a:lnTo>
                      <a:lnTo>
                        <a:pt x="130" y="46"/>
                      </a:lnTo>
                      <a:lnTo>
                        <a:pt x="129" y="46"/>
                      </a:lnTo>
                      <a:lnTo>
                        <a:pt x="88" y="46"/>
                      </a:lnTo>
                      <a:lnTo>
                        <a:pt x="79" y="31"/>
                      </a:lnTo>
                      <a:lnTo>
                        <a:pt x="81" y="30"/>
                      </a:lnTo>
                      <a:lnTo>
                        <a:pt x="81" y="28"/>
                      </a:lnTo>
                      <a:lnTo>
                        <a:pt x="81" y="26"/>
                      </a:lnTo>
                      <a:lnTo>
                        <a:pt x="82" y="24"/>
                      </a:lnTo>
                      <a:lnTo>
                        <a:pt x="82" y="22"/>
                      </a:lnTo>
                      <a:lnTo>
                        <a:pt x="82" y="20"/>
                      </a:lnTo>
                      <a:lnTo>
                        <a:pt x="82" y="18"/>
                      </a:lnTo>
                      <a:lnTo>
                        <a:pt x="81" y="16"/>
                      </a:lnTo>
                      <a:lnTo>
                        <a:pt x="81" y="14"/>
                      </a:lnTo>
                      <a:lnTo>
                        <a:pt x="80" y="13"/>
                      </a:lnTo>
                      <a:lnTo>
                        <a:pt x="79" y="11"/>
                      </a:lnTo>
                      <a:lnTo>
                        <a:pt x="78" y="9"/>
                      </a:lnTo>
                      <a:lnTo>
                        <a:pt x="77" y="8"/>
                      </a:lnTo>
                      <a:lnTo>
                        <a:pt x="76" y="6"/>
                      </a:lnTo>
                      <a:lnTo>
                        <a:pt x="74" y="5"/>
                      </a:lnTo>
                      <a:lnTo>
                        <a:pt x="73" y="4"/>
                      </a:lnTo>
                      <a:lnTo>
                        <a:pt x="71" y="3"/>
                      </a:lnTo>
                      <a:lnTo>
                        <a:pt x="69" y="2"/>
                      </a:lnTo>
                      <a:lnTo>
                        <a:pt x="67" y="1"/>
                      </a:lnTo>
                      <a:lnTo>
                        <a:pt x="65" y="1"/>
                      </a:lnTo>
                      <a:lnTo>
                        <a:pt x="63" y="0"/>
                      </a:lnTo>
                      <a:lnTo>
                        <a:pt x="61" y="0"/>
                      </a:lnTo>
                      <a:lnTo>
                        <a:pt x="58" y="0"/>
                      </a:lnTo>
                      <a:lnTo>
                        <a:pt x="56" y="0"/>
                      </a:lnTo>
                      <a:lnTo>
                        <a:pt x="54" y="1"/>
                      </a:lnTo>
                      <a:lnTo>
                        <a:pt x="52" y="1"/>
                      </a:lnTo>
                      <a:lnTo>
                        <a:pt x="50" y="2"/>
                      </a:lnTo>
                      <a:lnTo>
                        <a:pt x="48" y="3"/>
                      </a:lnTo>
                      <a:lnTo>
                        <a:pt x="45" y="4"/>
                      </a:lnTo>
                      <a:lnTo>
                        <a:pt x="44" y="6"/>
                      </a:lnTo>
                      <a:lnTo>
                        <a:pt x="42" y="8"/>
                      </a:lnTo>
                      <a:lnTo>
                        <a:pt x="41" y="9"/>
                      </a:lnTo>
                      <a:lnTo>
                        <a:pt x="40" y="12"/>
                      </a:lnTo>
                      <a:lnTo>
                        <a:pt x="38" y="14"/>
                      </a:lnTo>
                      <a:lnTo>
                        <a:pt x="38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2896" name="Freeform 80"/>
              <p:cNvSpPr>
                <a:spLocks/>
              </p:cNvSpPr>
              <p:nvPr/>
            </p:nvSpPr>
            <p:spPr bwMode="auto">
              <a:xfrm>
                <a:off x="2560" y="2634"/>
                <a:ext cx="202" cy="293"/>
              </a:xfrm>
              <a:custGeom>
                <a:avLst/>
                <a:gdLst/>
                <a:ahLst/>
                <a:cxnLst>
                  <a:cxn ang="0">
                    <a:pos x="201" y="264"/>
                  </a:cxn>
                  <a:cxn ang="0">
                    <a:pos x="186" y="264"/>
                  </a:cxn>
                  <a:cxn ang="0">
                    <a:pos x="159" y="230"/>
                  </a:cxn>
                  <a:cxn ang="0">
                    <a:pos x="123" y="170"/>
                  </a:cxn>
                  <a:cxn ang="0">
                    <a:pos x="113" y="142"/>
                  </a:cxn>
                  <a:cxn ang="0">
                    <a:pos x="115" y="123"/>
                  </a:cxn>
                  <a:cxn ang="0">
                    <a:pos x="124" y="120"/>
                  </a:cxn>
                  <a:cxn ang="0">
                    <a:pos x="138" y="130"/>
                  </a:cxn>
                  <a:cxn ang="0">
                    <a:pos x="157" y="141"/>
                  </a:cxn>
                  <a:cxn ang="0">
                    <a:pos x="166" y="141"/>
                  </a:cxn>
                  <a:cxn ang="0">
                    <a:pos x="167" y="135"/>
                  </a:cxn>
                  <a:cxn ang="0">
                    <a:pos x="158" y="123"/>
                  </a:cxn>
                  <a:cxn ang="0">
                    <a:pos x="137" y="108"/>
                  </a:cxn>
                  <a:cxn ang="0">
                    <a:pos x="128" y="87"/>
                  </a:cxn>
                  <a:cxn ang="0">
                    <a:pos x="124" y="69"/>
                  </a:cxn>
                  <a:cxn ang="0">
                    <a:pos x="114" y="57"/>
                  </a:cxn>
                  <a:cxn ang="0">
                    <a:pos x="110" y="48"/>
                  </a:cxn>
                  <a:cxn ang="0">
                    <a:pos x="115" y="37"/>
                  </a:cxn>
                  <a:cxn ang="0">
                    <a:pos x="120" y="24"/>
                  </a:cxn>
                  <a:cxn ang="0">
                    <a:pos x="116" y="9"/>
                  </a:cxn>
                  <a:cxn ang="0">
                    <a:pos x="106" y="1"/>
                  </a:cxn>
                  <a:cxn ang="0">
                    <a:pos x="91" y="3"/>
                  </a:cxn>
                  <a:cxn ang="0">
                    <a:pos x="85" y="13"/>
                  </a:cxn>
                  <a:cxn ang="0">
                    <a:pos x="85" y="23"/>
                  </a:cxn>
                  <a:cxn ang="0">
                    <a:pos x="88" y="35"/>
                  </a:cxn>
                  <a:cxn ang="0">
                    <a:pos x="88" y="47"/>
                  </a:cxn>
                  <a:cxn ang="0">
                    <a:pos x="78" y="57"/>
                  </a:cxn>
                  <a:cxn ang="0">
                    <a:pos x="66" y="64"/>
                  </a:cxn>
                  <a:cxn ang="0">
                    <a:pos x="56" y="76"/>
                  </a:cxn>
                  <a:cxn ang="0">
                    <a:pos x="47" y="99"/>
                  </a:cxn>
                  <a:cxn ang="0">
                    <a:pos x="42" y="122"/>
                  </a:cxn>
                  <a:cxn ang="0">
                    <a:pos x="40" y="146"/>
                  </a:cxn>
                  <a:cxn ang="0">
                    <a:pos x="42" y="159"/>
                  </a:cxn>
                  <a:cxn ang="0">
                    <a:pos x="49" y="162"/>
                  </a:cxn>
                  <a:cxn ang="0">
                    <a:pos x="53" y="159"/>
                  </a:cxn>
                  <a:cxn ang="0">
                    <a:pos x="53" y="133"/>
                  </a:cxn>
                  <a:cxn ang="0">
                    <a:pos x="56" y="117"/>
                  </a:cxn>
                  <a:cxn ang="0">
                    <a:pos x="64" y="110"/>
                  </a:cxn>
                  <a:cxn ang="0">
                    <a:pos x="71" y="115"/>
                  </a:cxn>
                  <a:cxn ang="0">
                    <a:pos x="68" y="141"/>
                  </a:cxn>
                  <a:cxn ang="0">
                    <a:pos x="62" y="167"/>
                  </a:cxn>
                  <a:cxn ang="0">
                    <a:pos x="53" y="198"/>
                  </a:cxn>
                  <a:cxn ang="0">
                    <a:pos x="33" y="227"/>
                  </a:cxn>
                  <a:cxn ang="0">
                    <a:pos x="8" y="257"/>
                  </a:cxn>
                  <a:cxn ang="0">
                    <a:pos x="0" y="273"/>
                  </a:cxn>
                  <a:cxn ang="0">
                    <a:pos x="19" y="292"/>
                  </a:cxn>
                  <a:cxn ang="0">
                    <a:pos x="33" y="289"/>
                  </a:cxn>
                  <a:cxn ang="0">
                    <a:pos x="23" y="277"/>
                  </a:cxn>
                  <a:cxn ang="0">
                    <a:pos x="30" y="261"/>
                  </a:cxn>
                  <a:cxn ang="0">
                    <a:pos x="62" y="224"/>
                  </a:cxn>
                  <a:cxn ang="0">
                    <a:pos x="85" y="198"/>
                  </a:cxn>
                  <a:cxn ang="0">
                    <a:pos x="96" y="191"/>
                  </a:cxn>
                  <a:cxn ang="0">
                    <a:pos x="110" y="200"/>
                  </a:cxn>
                  <a:cxn ang="0">
                    <a:pos x="143" y="244"/>
                  </a:cxn>
                  <a:cxn ang="0">
                    <a:pos x="169" y="282"/>
                  </a:cxn>
                  <a:cxn ang="0">
                    <a:pos x="180" y="284"/>
                  </a:cxn>
                  <a:cxn ang="0">
                    <a:pos x="193" y="274"/>
                  </a:cxn>
                </a:cxnLst>
                <a:rect l="0" t="0" r="r" b="b"/>
                <a:pathLst>
                  <a:path w="202" h="293">
                    <a:moveTo>
                      <a:pt x="200" y="269"/>
                    </a:moveTo>
                    <a:lnTo>
                      <a:pt x="201" y="264"/>
                    </a:lnTo>
                    <a:lnTo>
                      <a:pt x="193" y="266"/>
                    </a:lnTo>
                    <a:lnTo>
                      <a:pt x="186" y="264"/>
                    </a:lnTo>
                    <a:lnTo>
                      <a:pt x="176" y="257"/>
                    </a:lnTo>
                    <a:lnTo>
                      <a:pt x="159" y="230"/>
                    </a:lnTo>
                    <a:lnTo>
                      <a:pt x="135" y="191"/>
                    </a:lnTo>
                    <a:lnTo>
                      <a:pt x="123" y="170"/>
                    </a:lnTo>
                    <a:lnTo>
                      <a:pt x="114" y="152"/>
                    </a:lnTo>
                    <a:lnTo>
                      <a:pt x="113" y="142"/>
                    </a:lnTo>
                    <a:lnTo>
                      <a:pt x="113" y="131"/>
                    </a:lnTo>
                    <a:lnTo>
                      <a:pt x="115" y="123"/>
                    </a:lnTo>
                    <a:lnTo>
                      <a:pt x="120" y="120"/>
                    </a:lnTo>
                    <a:lnTo>
                      <a:pt x="124" y="120"/>
                    </a:lnTo>
                    <a:lnTo>
                      <a:pt x="129" y="122"/>
                    </a:lnTo>
                    <a:lnTo>
                      <a:pt x="138" y="130"/>
                    </a:lnTo>
                    <a:lnTo>
                      <a:pt x="149" y="137"/>
                    </a:lnTo>
                    <a:lnTo>
                      <a:pt x="157" y="141"/>
                    </a:lnTo>
                    <a:lnTo>
                      <a:pt x="162" y="142"/>
                    </a:lnTo>
                    <a:lnTo>
                      <a:pt x="166" y="141"/>
                    </a:lnTo>
                    <a:lnTo>
                      <a:pt x="168" y="137"/>
                    </a:lnTo>
                    <a:lnTo>
                      <a:pt x="167" y="135"/>
                    </a:lnTo>
                    <a:lnTo>
                      <a:pt x="166" y="131"/>
                    </a:lnTo>
                    <a:lnTo>
                      <a:pt x="158" y="123"/>
                    </a:lnTo>
                    <a:lnTo>
                      <a:pt x="144" y="115"/>
                    </a:lnTo>
                    <a:lnTo>
                      <a:pt x="137" y="108"/>
                    </a:lnTo>
                    <a:lnTo>
                      <a:pt x="131" y="99"/>
                    </a:lnTo>
                    <a:lnTo>
                      <a:pt x="128" y="87"/>
                    </a:lnTo>
                    <a:lnTo>
                      <a:pt x="126" y="74"/>
                    </a:lnTo>
                    <a:lnTo>
                      <a:pt x="124" y="69"/>
                    </a:lnTo>
                    <a:lnTo>
                      <a:pt x="120" y="63"/>
                    </a:lnTo>
                    <a:lnTo>
                      <a:pt x="114" y="57"/>
                    </a:lnTo>
                    <a:lnTo>
                      <a:pt x="110" y="53"/>
                    </a:lnTo>
                    <a:lnTo>
                      <a:pt x="110" y="48"/>
                    </a:lnTo>
                    <a:lnTo>
                      <a:pt x="113" y="40"/>
                    </a:lnTo>
                    <a:lnTo>
                      <a:pt x="115" y="37"/>
                    </a:lnTo>
                    <a:lnTo>
                      <a:pt x="118" y="31"/>
                    </a:lnTo>
                    <a:lnTo>
                      <a:pt x="120" y="24"/>
                    </a:lnTo>
                    <a:lnTo>
                      <a:pt x="118" y="15"/>
                    </a:lnTo>
                    <a:lnTo>
                      <a:pt x="116" y="9"/>
                    </a:lnTo>
                    <a:lnTo>
                      <a:pt x="113" y="4"/>
                    </a:lnTo>
                    <a:lnTo>
                      <a:pt x="106" y="1"/>
                    </a:lnTo>
                    <a:lnTo>
                      <a:pt x="97" y="0"/>
                    </a:lnTo>
                    <a:lnTo>
                      <a:pt x="91" y="3"/>
                    </a:lnTo>
                    <a:lnTo>
                      <a:pt x="87" y="6"/>
                    </a:lnTo>
                    <a:lnTo>
                      <a:pt x="85" y="13"/>
                    </a:lnTo>
                    <a:lnTo>
                      <a:pt x="83" y="18"/>
                    </a:lnTo>
                    <a:lnTo>
                      <a:pt x="85" y="23"/>
                    </a:lnTo>
                    <a:lnTo>
                      <a:pt x="87" y="30"/>
                    </a:lnTo>
                    <a:lnTo>
                      <a:pt x="88" y="35"/>
                    </a:lnTo>
                    <a:lnTo>
                      <a:pt x="90" y="40"/>
                    </a:lnTo>
                    <a:lnTo>
                      <a:pt x="88" y="47"/>
                    </a:lnTo>
                    <a:lnTo>
                      <a:pt x="85" y="52"/>
                    </a:lnTo>
                    <a:lnTo>
                      <a:pt x="78" y="57"/>
                    </a:lnTo>
                    <a:lnTo>
                      <a:pt x="71" y="60"/>
                    </a:lnTo>
                    <a:lnTo>
                      <a:pt x="66" y="64"/>
                    </a:lnTo>
                    <a:lnTo>
                      <a:pt x="61" y="69"/>
                    </a:lnTo>
                    <a:lnTo>
                      <a:pt x="56" y="76"/>
                    </a:lnTo>
                    <a:lnTo>
                      <a:pt x="51" y="87"/>
                    </a:lnTo>
                    <a:lnTo>
                      <a:pt x="47" y="99"/>
                    </a:lnTo>
                    <a:lnTo>
                      <a:pt x="43" y="110"/>
                    </a:lnTo>
                    <a:lnTo>
                      <a:pt x="42" y="122"/>
                    </a:lnTo>
                    <a:lnTo>
                      <a:pt x="40" y="137"/>
                    </a:lnTo>
                    <a:lnTo>
                      <a:pt x="40" y="146"/>
                    </a:lnTo>
                    <a:lnTo>
                      <a:pt x="40" y="154"/>
                    </a:lnTo>
                    <a:lnTo>
                      <a:pt x="42" y="159"/>
                    </a:lnTo>
                    <a:lnTo>
                      <a:pt x="44" y="161"/>
                    </a:lnTo>
                    <a:lnTo>
                      <a:pt x="49" y="162"/>
                    </a:lnTo>
                    <a:lnTo>
                      <a:pt x="52" y="161"/>
                    </a:lnTo>
                    <a:lnTo>
                      <a:pt x="53" y="159"/>
                    </a:lnTo>
                    <a:lnTo>
                      <a:pt x="53" y="149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6" y="117"/>
                    </a:lnTo>
                    <a:lnTo>
                      <a:pt x="59" y="111"/>
                    </a:lnTo>
                    <a:lnTo>
                      <a:pt x="64" y="110"/>
                    </a:lnTo>
                    <a:lnTo>
                      <a:pt x="70" y="111"/>
                    </a:lnTo>
                    <a:lnTo>
                      <a:pt x="71" y="115"/>
                    </a:lnTo>
                    <a:lnTo>
                      <a:pt x="70" y="126"/>
                    </a:lnTo>
                    <a:lnTo>
                      <a:pt x="68" y="141"/>
                    </a:lnTo>
                    <a:lnTo>
                      <a:pt x="66" y="155"/>
                    </a:lnTo>
                    <a:lnTo>
                      <a:pt x="62" y="167"/>
                    </a:lnTo>
                    <a:lnTo>
                      <a:pt x="58" y="184"/>
                    </a:lnTo>
                    <a:lnTo>
                      <a:pt x="53" y="198"/>
                    </a:lnTo>
                    <a:lnTo>
                      <a:pt x="42" y="215"/>
                    </a:lnTo>
                    <a:lnTo>
                      <a:pt x="33" y="227"/>
                    </a:lnTo>
                    <a:lnTo>
                      <a:pt x="18" y="244"/>
                    </a:lnTo>
                    <a:lnTo>
                      <a:pt x="8" y="257"/>
                    </a:lnTo>
                    <a:lnTo>
                      <a:pt x="0" y="268"/>
                    </a:lnTo>
                    <a:lnTo>
                      <a:pt x="0" y="273"/>
                    </a:lnTo>
                    <a:lnTo>
                      <a:pt x="8" y="282"/>
                    </a:lnTo>
                    <a:lnTo>
                      <a:pt x="19" y="292"/>
                    </a:lnTo>
                    <a:lnTo>
                      <a:pt x="30" y="292"/>
                    </a:lnTo>
                    <a:lnTo>
                      <a:pt x="33" y="289"/>
                    </a:lnTo>
                    <a:lnTo>
                      <a:pt x="28" y="283"/>
                    </a:lnTo>
                    <a:lnTo>
                      <a:pt x="23" y="277"/>
                    </a:lnTo>
                    <a:lnTo>
                      <a:pt x="23" y="272"/>
                    </a:lnTo>
                    <a:lnTo>
                      <a:pt x="30" y="261"/>
                    </a:lnTo>
                    <a:lnTo>
                      <a:pt x="43" y="248"/>
                    </a:lnTo>
                    <a:lnTo>
                      <a:pt x="62" y="224"/>
                    </a:lnTo>
                    <a:lnTo>
                      <a:pt x="78" y="204"/>
                    </a:lnTo>
                    <a:lnTo>
                      <a:pt x="85" y="198"/>
                    </a:lnTo>
                    <a:lnTo>
                      <a:pt x="88" y="193"/>
                    </a:lnTo>
                    <a:lnTo>
                      <a:pt x="96" y="191"/>
                    </a:lnTo>
                    <a:lnTo>
                      <a:pt x="102" y="195"/>
                    </a:lnTo>
                    <a:lnTo>
                      <a:pt x="110" y="200"/>
                    </a:lnTo>
                    <a:lnTo>
                      <a:pt x="125" y="220"/>
                    </a:lnTo>
                    <a:lnTo>
                      <a:pt x="143" y="244"/>
                    </a:lnTo>
                    <a:lnTo>
                      <a:pt x="159" y="268"/>
                    </a:lnTo>
                    <a:lnTo>
                      <a:pt x="169" y="282"/>
                    </a:lnTo>
                    <a:lnTo>
                      <a:pt x="173" y="284"/>
                    </a:lnTo>
                    <a:lnTo>
                      <a:pt x="180" y="284"/>
                    </a:lnTo>
                    <a:lnTo>
                      <a:pt x="186" y="279"/>
                    </a:lnTo>
                    <a:lnTo>
                      <a:pt x="193" y="274"/>
                    </a:lnTo>
                    <a:lnTo>
                      <a:pt x="200" y="269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5" name="Group 81"/>
              <p:cNvGrpSpPr>
                <a:grpSpLocks/>
              </p:cNvGrpSpPr>
              <p:nvPr/>
            </p:nvGrpSpPr>
            <p:grpSpPr bwMode="auto">
              <a:xfrm>
                <a:off x="1986" y="2635"/>
                <a:ext cx="261" cy="311"/>
                <a:chOff x="1986" y="2635"/>
                <a:chExt cx="261" cy="311"/>
              </a:xfrm>
            </p:grpSpPr>
            <p:grpSp>
              <p:nvGrpSpPr>
                <p:cNvPr id="16" name="Group 82"/>
                <p:cNvGrpSpPr>
                  <a:grpSpLocks/>
                </p:cNvGrpSpPr>
                <p:nvPr/>
              </p:nvGrpSpPr>
              <p:grpSpPr bwMode="auto">
                <a:xfrm>
                  <a:off x="1986" y="2635"/>
                  <a:ext cx="261" cy="311"/>
                  <a:chOff x="1986" y="2635"/>
                  <a:chExt cx="261" cy="311"/>
                </a:xfrm>
              </p:grpSpPr>
              <p:sp>
                <p:nvSpPr>
                  <p:cNvPr id="2722899" name="AutoShape 83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2686"/>
                    <a:ext cx="261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900" name="AutoShape 84"/>
                  <p:cNvSpPr>
                    <a:spLocks noChangeArrowheads="1"/>
                  </p:cNvSpPr>
                  <p:nvPr/>
                </p:nvSpPr>
                <p:spPr bwMode="auto">
                  <a:xfrm>
                    <a:off x="2050" y="2635"/>
                    <a:ext cx="197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22901" name="Oval 85"/>
                <p:cNvSpPr>
                  <a:spLocks noChangeArrowheads="1"/>
                </p:cNvSpPr>
                <p:nvPr/>
              </p:nvSpPr>
              <p:spPr bwMode="auto">
                <a:xfrm>
                  <a:off x="2069" y="2661"/>
                  <a:ext cx="26" cy="9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2902" name="AutoShape 86"/>
                <p:cNvSpPr>
                  <a:spLocks noChangeArrowheads="1"/>
                </p:cNvSpPr>
                <p:nvPr/>
              </p:nvSpPr>
              <p:spPr bwMode="auto">
                <a:xfrm>
                  <a:off x="2019" y="2809"/>
                  <a:ext cx="137" cy="54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2903" name="Line 87"/>
              <p:cNvSpPr>
                <a:spLocks noChangeShapeType="1"/>
              </p:cNvSpPr>
              <p:nvPr/>
            </p:nvSpPr>
            <p:spPr bwMode="auto">
              <a:xfrm>
                <a:off x="2001" y="1313"/>
                <a:ext cx="2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04" name="Line 88"/>
              <p:cNvSpPr>
                <a:spLocks noChangeShapeType="1"/>
              </p:cNvSpPr>
              <p:nvPr/>
            </p:nvSpPr>
            <p:spPr bwMode="auto">
              <a:xfrm>
                <a:off x="1438" y="1268"/>
                <a:ext cx="252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05" name="Line 89"/>
              <p:cNvSpPr>
                <a:spLocks noChangeShapeType="1"/>
              </p:cNvSpPr>
              <p:nvPr/>
            </p:nvSpPr>
            <p:spPr bwMode="auto">
              <a:xfrm>
                <a:off x="1723" y="1268"/>
                <a:ext cx="252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90"/>
              <p:cNvGrpSpPr>
                <a:grpSpLocks/>
              </p:cNvGrpSpPr>
              <p:nvPr/>
            </p:nvGrpSpPr>
            <p:grpSpPr bwMode="auto">
              <a:xfrm>
                <a:off x="917" y="1636"/>
                <a:ext cx="975" cy="310"/>
                <a:chOff x="917" y="1636"/>
                <a:chExt cx="975" cy="310"/>
              </a:xfrm>
            </p:grpSpPr>
            <p:grpSp>
              <p:nvGrpSpPr>
                <p:cNvPr id="18" name="Group 91"/>
                <p:cNvGrpSpPr>
                  <a:grpSpLocks/>
                </p:cNvGrpSpPr>
                <p:nvPr/>
              </p:nvGrpSpPr>
              <p:grpSpPr bwMode="auto">
                <a:xfrm>
                  <a:off x="917" y="1636"/>
                  <a:ext cx="206" cy="310"/>
                  <a:chOff x="917" y="1636"/>
                  <a:chExt cx="206" cy="310"/>
                </a:xfrm>
              </p:grpSpPr>
              <p:sp>
                <p:nvSpPr>
                  <p:cNvPr id="2722908" name="AutoShape 92"/>
                  <p:cNvSpPr>
                    <a:spLocks noChangeArrowheads="1"/>
                  </p:cNvSpPr>
                  <p:nvPr/>
                </p:nvSpPr>
                <p:spPr bwMode="auto">
                  <a:xfrm>
                    <a:off x="917" y="1686"/>
                    <a:ext cx="206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909" name="AutoShape 93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1636"/>
                    <a:ext cx="158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910" name="AutoShape 94"/>
                  <p:cNvSpPr>
                    <a:spLocks noChangeArrowheads="1"/>
                  </p:cNvSpPr>
                  <p:nvPr/>
                </p:nvSpPr>
                <p:spPr bwMode="auto">
                  <a:xfrm>
                    <a:off x="956" y="1707"/>
                    <a:ext cx="108" cy="15"/>
                  </a:xfrm>
                  <a:prstGeom prst="parallelogram">
                    <a:avLst>
                      <a:gd name="adj" fmla="val 179967"/>
                    </a:avLst>
                  </a:prstGeom>
                  <a:solidFill>
                    <a:srgbClr val="DC008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95"/>
                <p:cNvGrpSpPr>
                  <a:grpSpLocks/>
                </p:cNvGrpSpPr>
                <p:nvPr/>
              </p:nvGrpSpPr>
              <p:grpSpPr bwMode="auto">
                <a:xfrm>
                  <a:off x="1435" y="1677"/>
                  <a:ext cx="203" cy="257"/>
                  <a:chOff x="1435" y="1677"/>
                  <a:chExt cx="203" cy="257"/>
                </a:xfrm>
              </p:grpSpPr>
              <p:sp>
                <p:nvSpPr>
                  <p:cNvPr id="2722912" name="Freeform 96"/>
                  <p:cNvSpPr>
                    <a:spLocks/>
                  </p:cNvSpPr>
                  <p:nvPr/>
                </p:nvSpPr>
                <p:spPr bwMode="auto">
                  <a:xfrm>
                    <a:off x="1564" y="1794"/>
                    <a:ext cx="62" cy="140"/>
                  </a:xfrm>
                  <a:custGeom>
                    <a:avLst/>
                    <a:gdLst/>
                    <a:ahLst/>
                    <a:cxnLst>
                      <a:cxn ang="0">
                        <a:pos x="44" y="0"/>
                      </a:cxn>
                      <a:cxn ang="0">
                        <a:pos x="61" y="0"/>
                      </a:cxn>
                      <a:cxn ang="0">
                        <a:pos x="17" y="139"/>
                      </a:cxn>
                      <a:cxn ang="0">
                        <a:pos x="0" y="139"/>
                      </a:cxn>
                      <a:cxn ang="0">
                        <a:pos x="44" y="0"/>
                      </a:cxn>
                    </a:cxnLst>
                    <a:rect l="0" t="0" r="r" b="b"/>
                    <a:pathLst>
                      <a:path w="62" h="140">
                        <a:moveTo>
                          <a:pt x="44" y="0"/>
                        </a:moveTo>
                        <a:lnTo>
                          <a:pt x="61" y="0"/>
                        </a:lnTo>
                        <a:lnTo>
                          <a:pt x="17" y="139"/>
                        </a:lnTo>
                        <a:lnTo>
                          <a:pt x="0" y="139"/>
                        </a:lnTo>
                        <a:lnTo>
                          <a:pt x="44" y="0"/>
                        </a:lnTo>
                      </a:path>
                    </a:pathLst>
                  </a:custGeom>
                  <a:solidFill>
                    <a:srgbClr val="F39FD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913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1561" y="1794"/>
                    <a:ext cx="77" cy="12"/>
                  </a:xfrm>
                  <a:prstGeom prst="rect">
                    <a:avLst/>
                  </a:prstGeom>
                  <a:solidFill>
                    <a:srgbClr val="F39FD1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914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1567" y="1852"/>
                    <a:ext cx="58" cy="12"/>
                  </a:xfrm>
                  <a:prstGeom prst="rect">
                    <a:avLst/>
                  </a:prstGeom>
                  <a:solidFill>
                    <a:srgbClr val="F39FD1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915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1436" y="1852"/>
                    <a:ext cx="74" cy="7"/>
                  </a:xfrm>
                  <a:prstGeom prst="rect">
                    <a:avLst/>
                  </a:prstGeom>
                  <a:solidFill>
                    <a:srgbClr val="F39FD1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916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1496" y="1677"/>
                    <a:ext cx="22" cy="25"/>
                  </a:xfrm>
                  <a:prstGeom prst="ellipse">
                    <a:avLst/>
                  </a:prstGeom>
                  <a:solidFill>
                    <a:srgbClr val="F39FD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917" name="Freeform 101"/>
                  <p:cNvSpPr>
                    <a:spLocks/>
                  </p:cNvSpPr>
                  <p:nvPr/>
                </p:nvSpPr>
                <p:spPr bwMode="auto">
                  <a:xfrm>
                    <a:off x="1435" y="1721"/>
                    <a:ext cx="139" cy="213"/>
                  </a:xfrm>
                  <a:custGeom>
                    <a:avLst/>
                    <a:gdLst/>
                    <a:ahLst/>
                    <a:cxnLst>
                      <a:cxn ang="0">
                        <a:pos x="1" y="98"/>
                      </a:cxn>
                      <a:cxn ang="0">
                        <a:pos x="1" y="101"/>
                      </a:cxn>
                      <a:cxn ang="0">
                        <a:pos x="0" y="104"/>
                      </a:cxn>
                      <a:cxn ang="0">
                        <a:pos x="0" y="108"/>
                      </a:cxn>
                      <a:cxn ang="0">
                        <a:pos x="1" y="111"/>
                      </a:cxn>
                      <a:cxn ang="0">
                        <a:pos x="3" y="114"/>
                      </a:cxn>
                      <a:cxn ang="0">
                        <a:pos x="6" y="117"/>
                      </a:cxn>
                      <a:cxn ang="0">
                        <a:pos x="9" y="119"/>
                      </a:cxn>
                      <a:cxn ang="0">
                        <a:pos x="11" y="119"/>
                      </a:cxn>
                      <a:cxn ang="0">
                        <a:pos x="15" y="119"/>
                      </a:cxn>
                      <a:cxn ang="0">
                        <a:pos x="90" y="212"/>
                      </a:cxn>
                      <a:cxn ang="0">
                        <a:pos x="114" y="102"/>
                      </a:cxn>
                      <a:cxn ang="0">
                        <a:pos x="113" y="99"/>
                      </a:cxn>
                      <a:cxn ang="0">
                        <a:pos x="112" y="98"/>
                      </a:cxn>
                      <a:cxn ang="0">
                        <a:pos x="110" y="96"/>
                      </a:cxn>
                      <a:cxn ang="0">
                        <a:pos x="108" y="94"/>
                      </a:cxn>
                      <a:cxn ang="0">
                        <a:pos x="106" y="93"/>
                      </a:cxn>
                      <a:cxn ang="0">
                        <a:pos x="103" y="93"/>
                      </a:cxn>
                      <a:cxn ang="0">
                        <a:pos x="100" y="93"/>
                      </a:cxn>
                      <a:cxn ang="0">
                        <a:pos x="98" y="93"/>
                      </a:cxn>
                      <a:cxn ang="0">
                        <a:pos x="67" y="54"/>
                      </a:cxn>
                      <a:cxn ang="0">
                        <a:pos x="128" y="67"/>
                      </a:cxn>
                      <a:cxn ang="0">
                        <a:pos x="131" y="66"/>
                      </a:cxn>
                      <a:cxn ang="0">
                        <a:pos x="132" y="66"/>
                      </a:cxn>
                      <a:cxn ang="0">
                        <a:pos x="135" y="64"/>
                      </a:cxn>
                      <a:cxn ang="0">
                        <a:pos x="137" y="62"/>
                      </a:cxn>
                      <a:cxn ang="0">
                        <a:pos x="137" y="59"/>
                      </a:cxn>
                      <a:cxn ang="0">
                        <a:pos x="138" y="56"/>
                      </a:cxn>
                      <a:cxn ang="0">
                        <a:pos x="137" y="53"/>
                      </a:cxn>
                      <a:cxn ang="0">
                        <a:pos x="136" y="51"/>
                      </a:cxn>
                      <a:cxn ang="0">
                        <a:pos x="134" y="49"/>
                      </a:cxn>
                      <a:cxn ang="0">
                        <a:pos x="132" y="47"/>
                      </a:cxn>
                      <a:cxn ang="0">
                        <a:pos x="129" y="46"/>
                      </a:cxn>
                      <a:cxn ang="0">
                        <a:pos x="87" y="46"/>
                      </a:cxn>
                      <a:cxn ang="0">
                        <a:pos x="80" y="30"/>
                      </a:cxn>
                      <a:cxn ang="0">
                        <a:pos x="81" y="26"/>
                      </a:cxn>
                      <a:cxn ang="0">
                        <a:pos x="81" y="22"/>
                      </a:cxn>
                      <a:cxn ang="0">
                        <a:pos x="81" y="18"/>
                      </a:cxn>
                      <a:cxn ang="0">
                        <a:pos x="80" y="14"/>
                      </a:cxn>
                      <a:cxn ang="0">
                        <a:pos x="79" y="11"/>
                      </a:cxn>
                      <a:cxn ang="0">
                        <a:pos x="76" y="8"/>
                      </a:cxn>
                      <a:cxn ang="0">
                        <a:pos x="73" y="5"/>
                      </a:cxn>
                      <a:cxn ang="0">
                        <a:pos x="70" y="3"/>
                      </a:cxn>
                      <a:cxn ang="0">
                        <a:pos x="67" y="1"/>
                      </a:cxn>
                      <a:cxn ang="0">
                        <a:pos x="62" y="0"/>
                      </a:cxn>
                      <a:cxn ang="0">
                        <a:pos x="58" y="0"/>
                      </a:cxn>
                      <a:cxn ang="0">
                        <a:pos x="54" y="1"/>
                      </a:cxn>
                      <a:cxn ang="0">
                        <a:pos x="49" y="2"/>
                      </a:cxn>
                      <a:cxn ang="0">
                        <a:pos x="45" y="4"/>
                      </a:cxn>
                      <a:cxn ang="0">
                        <a:pos x="42" y="8"/>
                      </a:cxn>
                      <a:cxn ang="0">
                        <a:pos x="39" y="12"/>
                      </a:cxn>
                      <a:cxn ang="0">
                        <a:pos x="38" y="16"/>
                      </a:cxn>
                    </a:cxnLst>
                    <a:rect l="0" t="0" r="r" b="b"/>
                    <a:pathLst>
                      <a:path w="139" h="213">
                        <a:moveTo>
                          <a:pt x="38" y="16"/>
                        </a:moveTo>
                        <a:lnTo>
                          <a:pt x="1" y="98"/>
                        </a:lnTo>
                        <a:lnTo>
                          <a:pt x="1" y="99"/>
                        </a:lnTo>
                        <a:lnTo>
                          <a:pt x="1" y="101"/>
                        </a:lnTo>
                        <a:lnTo>
                          <a:pt x="0" y="102"/>
                        </a:lnTo>
                        <a:lnTo>
                          <a:pt x="0" y="104"/>
                        </a:lnTo>
                        <a:lnTo>
                          <a:pt x="0" y="106"/>
                        </a:lnTo>
                        <a:lnTo>
                          <a:pt x="0" y="108"/>
                        </a:lnTo>
                        <a:lnTo>
                          <a:pt x="1" y="109"/>
                        </a:lnTo>
                        <a:lnTo>
                          <a:pt x="1" y="111"/>
                        </a:lnTo>
                        <a:lnTo>
                          <a:pt x="2" y="113"/>
                        </a:lnTo>
                        <a:lnTo>
                          <a:pt x="3" y="114"/>
                        </a:lnTo>
                        <a:lnTo>
                          <a:pt x="4" y="116"/>
                        </a:lnTo>
                        <a:lnTo>
                          <a:pt x="6" y="117"/>
                        </a:lnTo>
                        <a:lnTo>
                          <a:pt x="7" y="118"/>
                        </a:lnTo>
                        <a:lnTo>
                          <a:pt x="9" y="119"/>
                        </a:lnTo>
                        <a:lnTo>
                          <a:pt x="10" y="119"/>
                        </a:lnTo>
                        <a:lnTo>
                          <a:pt x="11" y="119"/>
                        </a:lnTo>
                        <a:lnTo>
                          <a:pt x="13" y="119"/>
                        </a:lnTo>
                        <a:lnTo>
                          <a:pt x="15" y="119"/>
                        </a:lnTo>
                        <a:lnTo>
                          <a:pt x="90" y="119"/>
                        </a:lnTo>
                        <a:lnTo>
                          <a:pt x="90" y="212"/>
                        </a:lnTo>
                        <a:lnTo>
                          <a:pt x="114" y="212"/>
                        </a:lnTo>
                        <a:lnTo>
                          <a:pt x="114" y="102"/>
                        </a:lnTo>
                        <a:lnTo>
                          <a:pt x="114" y="101"/>
                        </a:lnTo>
                        <a:lnTo>
                          <a:pt x="113" y="99"/>
                        </a:lnTo>
                        <a:lnTo>
                          <a:pt x="113" y="98"/>
                        </a:lnTo>
                        <a:lnTo>
                          <a:pt x="112" y="98"/>
                        </a:lnTo>
                        <a:lnTo>
                          <a:pt x="112" y="97"/>
                        </a:lnTo>
                        <a:lnTo>
                          <a:pt x="110" y="96"/>
                        </a:lnTo>
                        <a:lnTo>
                          <a:pt x="110" y="95"/>
                        </a:lnTo>
                        <a:lnTo>
                          <a:pt x="108" y="94"/>
                        </a:lnTo>
                        <a:lnTo>
                          <a:pt x="107" y="94"/>
                        </a:lnTo>
                        <a:lnTo>
                          <a:pt x="106" y="93"/>
                        </a:lnTo>
                        <a:lnTo>
                          <a:pt x="105" y="93"/>
                        </a:lnTo>
                        <a:lnTo>
                          <a:pt x="103" y="93"/>
                        </a:lnTo>
                        <a:lnTo>
                          <a:pt x="102" y="93"/>
                        </a:lnTo>
                        <a:lnTo>
                          <a:pt x="100" y="93"/>
                        </a:lnTo>
                        <a:lnTo>
                          <a:pt x="99" y="93"/>
                        </a:lnTo>
                        <a:lnTo>
                          <a:pt x="98" y="93"/>
                        </a:lnTo>
                        <a:lnTo>
                          <a:pt x="54" y="90"/>
                        </a:lnTo>
                        <a:lnTo>
                          <a:pt x="67" y="54"/>
                        </a:lnTo>
                        <a:lnTo>
                          <a:pt x="75" y="67"/>
                        </a:lnTo>
                        <a:lnTo>
                          <a:pt x="128" y="67"/>
                        </a:lnTo>
                        <a:lnTo>
                          <a:pt x="129" y="66"/>
                        </a:lnTo>
                        <a:lnTo>
                          <a:pt x="131" y="66"/>
                        </a:lnTo>
                        <a:lnTo>
                          <a:pt x="132" y="66"/>
                        </a:lnTo>
                        <a:lnTo>
                          <a:pt x="132" y="66"/>
                        </a:lnTo>
                        <a:lnTo>
                          <a:pt x="134" y="64"/>
                        </a:lnTo>
                        <a:lnTo>
                          <a:pt x="135" y="64"/>
                        </a:lnTo>
                        <a:lnTo>
                          <a:pt x="136" y="63"/>
                        </a:lnTo>
                        <a:lnTo>
                          <a:pt x="137" y="62"/>
                        </a:lnTo>
                        <a:lnTo>
                          <a:pt x="137" y="61"/>
                        </a:lnTo>
                        <a:lnTo>
                          <a:pt x="137" y="59"/>
                        </a:lnTo>
                        <a:lnTo>
                          <a:pt x="138" y="58"/>
                        </a:lnTo>
                        <a:lnTo>
                          <a:pt x="138" y="56"/>
                        </a:lnTo>
                        <a:lnTo>
                          <a:pt x="138" y="54"/>
                        </a:lnTo>
                        <a:lnTo>
                          <a:pt x="137" y="53"/>
                        </a:lnTo>
                        <a:lnTo>
                          <a:pt x="137" y="52"/>
                        </a:lnTo>
                        <a:lnTo>
                          <a:pt x="136" y="51"/>
                        </a:lnTo>
                        <a:lnTo>
                          <a:pt x="135" y="49"/>
                        </a:lnTo>
                        <a:lnTo>
                          <a:pt x="134" y="49"/>
                        </a:lnTo>
                        <a:lnTo>
                          <a:pt x="133" y="48"/>
                        </a:lnTo>
                        <a:lnTo>
                          <a:pt x="132" y="47"/>
                        </a:lnTo>
                        <a:lnTo>
                          <a:pt x="131" y="46"/>
                        </a:lnTo>
                        <a:lnTo>
                          <a:pt x="129" y="46"/>
                        </a:lnTo>
                        <a:lnTo>
                          <a:pt x="128" y="46"/>
                        </a:lnTo>
                        <a:lnTo>
                          <a:pt x="87" y="46"/>
                        </a:lnTo>
                        <a:lnTo>
                          <a:pt x="79" y="31"/>
                        </a:lnTo>
                        <a:lnTo>
                          <a:pt x="80" y="30"/>
                        </a:lnTo>
                        <a:lnTo>
                          <a:pt x="81" y="28"/>
                        </a:lnTo>
                        <a:lnTo>
                          <a:pt x="81" y="26"/>
                        </a:lnTo>
                        <a:lnTo>
                          <a:pt x="81" y="24"/>
                        </a:lnTo>
                        <a:lnTo>
                          <a:pt x="81" y="22"/>
                        </a:lnTo>
                        <a:lnTo>
                          <a:pt x="81" y="20"/>
                        </a:lnTo>
                        <a:lnTo>
                          <a:pt x="81" y="18"/>
                        </a:lnTo>
                        <a:lnTo>
                          <a:pt x="81" y="16"/>
                        </a:lnTo>
                        <a:lnTo>
                          <a:pt x="80" y="14"/>
                        </a:lnTo>
                        <a:lnTo>
                          <a:pt x="79" y="13"/>
                        </a:lnTo>
                        <a:lnTo>
                          <a:pt x="79" y="11"/>
                        </a:lnTo>
                        <a:lnTo>
                          <a:pt x="78" y="9"/>
                        </a:lnTo>
                        <a:lnTo>
                          <a:pt x="76" y="8"/>
                        </a:lnTo>
                        <a:lnTo>
                          <a:pt x="75" y="6"/>
                        </a:lnTo>
                        <a:lnTo>
                          <a:pt x="73" y="5"/>
                        </a:lnTo>
                        <a:lnTo>
                          <a:pt x="72" y="4"/>
                        </a:lnTo>
                        <a:lnTo>
                          <a:pt x="70" y="3"/>
                        </a:lnTo>
                        <a:lnTo>
                          <a:pt x="68" y="2"/>
                        </a:lnTo>
                        <a:lnTo>
                          <a:pt x="67" y="1"/>
                        </a:lnTo>
                        <a:lnTo>
                          <a:pt x="64" y="1"/>
                        </a:lnTo>
                        <a:lnTo>
                          <a:pt x="62" y="0"/>
                        </a:lnTo>
                        <a:lnTo>
                          <a:pt x="60" y="0"/>
                        </a:lnTo>
                        <a:lnTo>
                          <a:pt x="58" y="0"/>
                        </a:lnTo>
                        <a:lnTo>
                          <a:pt x="56" y="0"/>
                        </a:lnTo>
                        <a:lnTo>
                          <a:pt x="54" y="1"/>
                        </a:lnTo>
                        <a:lnTo>
                          <a:pt x="52" y="1"/>
                        </a:lnTo>
                        <a:lnTo>
                          <a:pt x="49" y="2"/>
                        </a:lnTo>
                        <a:lnTo>
                          <a:pt x="47" y="3"/>
                        </a:lnTo>
                        <a:lnTo>
                          <a:pt x="45" y="4"/>
                        </a:lnTo>
                        <a:lnTo>
                          <a:pt x="44" y="6"/>
                        </a:lnTo>
                        <a:lnTo>
                          <a:pt x="42" y="8"/>
                        </a:lnTo>
                        <a:lnTo>
                          <a:pt x="41" y="9"/>
                        </a:lnTo>
                        <a:lnTo>
                          <a:pt x="39" y="12"/>
                        </a:lnTo>
                        <a:lnTo>
                          <a:pt x="38" y="14"/>
                        </a:lnTo>
                        <a:lnTo>
                          <a:pt x="38" y="16"/>
                        </a:lnTo>
                      </a:path>
                    </a:pathLst>
                  </a:custGeom>
                  <a:solidFill>
                    <a:srgbClr val="F39FD1"/>
                  </a:solidFill>
                  <a:ln w="1270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22918" name="Freeform 102"/>
                <p:cNvSpPr>
                  <a:spLocks/>
                </p:cNvSpPr>
                <p:nvPr/>
              </p:nvSpPr>
              <p:spPr bwMode="auto">
                <a:xfrm>
                  <a:off x="1692" y="1646"/>
                  <a:ext cx="200" cy="291"/>
                </a:xfrm>
                <a:custGeom>
                  <a:avLst/>
                  <a:gdLst/>
                  <a:ahLst/>
                  <a:cxnLst>
                    <a:cxn ang="0">
                      <a:pos x="199" y="263"/>
                    </a:cxn>
                    <a:cxn ang="0">
                      <a:pos x="184" y="263"/>
                    </a:cxn>
                    <a:cxn ang="0">
                      <a:pos x="158" y="229"/>
                    </a:cxn>
                    <a:cxn ang="0">
                      <a:pos x="121" y="169"/>
                    </a:cxn>
                    <a:cxn ang="0">
                      <a:pos x="111" y="141"/>
                    </a:cxn>
                    <a:cxn ang="0">
                      <a:pos x="114" y="123"/>
                    </a:cxn>
                    <a:cxn ang="0">
                      <a:pos x="123" y="119"/>
                    </a:cxn>
                    <a:cxn ang="0">
                      <a:pos x="136" y="129"/>
                    </a:cxn>
                    <a:cxn ang="0">
                      <a:pos x="155" y="140"/>
                    </a:cxn>
                    <a:cxn ang="0">
                      <a:pos x="164" y="140"/>
                    </a:cxn>
                    <a:cxn ang="0">
                      <a:pos x="165" y="134"/>
                    </a:cxn>
                    <a:cxn ang="0">
                      <a:pos x="156" y="123"/>
                    </a:cxn>
                    <a:cxn ang="0">
                      <a:pos x="135" y="108"/>
                    </a:cxn>
                    <a:cxn ang="0">
                      <a:pos x="126" y="86"/>
                    </a:cxn>
                    <a:cxn ang="0">
                      <a:pos x="123" y="69"/>
                    </a:cxn>
                    <a:cxn ang="0">
                      <a:pos x="113" y="56"/>
                    </a:cxn>
                    <a:cxn ang="0">
                      <a:pos x="109" y="48"/>
                    </a:cxn>
                    <a:cxn ang="0">
                      <a:pos x="114" y="36"/>
                    </a:cxn>
                    <a:cxn ang="0">
                      <a:pos x="119" y="24"/>
                    </a:cxn>
                    <a:cxn ang="0">
                      <a:pos x="115" y="9"/>
                    </a:cxn>
                    <a:cxn ang="0">
                      <a:pos x="105" y="1"/>
                    </a:cxn>
                    <a:cxn ang="0">
                      <a:pos x="90" y="3"/>
                    </a:cxn>
                    <a:cxn ang="0">
                      <a:pos x="84" y="13"/>
                    </a:cxn>
                    <a:cxn ang="0">
                      <a:pos x="84" y="23"/>
                    </a:cxn>
                    <a:cxn ang="0">
                      <a:pos x="88" y="35"/>
                    </a:cxn>
                    <a:cxn ang="0">
                      <a:pos x="88" y="46"/>
                    </a:cxn>
                    <a:cxn ang="0">
                      <a:pos x="78" y="56"/>
                    </a:cxn>
                    <a:cxn ang="0">
                      <a:pos x="65" y="64"/>
                    </a:cxn>
                    <a:cxn ang="0">
                      <a:pos x="55" y="75"/>
                    </a:cxn>
                    <a:cxn ang="0">
                      <a:pos x="46" y="99"/>
                    </a:cxn>
                    <a:cxn ang="0">
                      <a:pos x="41" y="121"/>
                    </a:cxn>
                    <a:cxn ang="0">
                      <a:pos x="40" y="145"/>
                    </a:cxn>
                    <a:cxn ang="0">
                      <a:pos x="41" y="158"/>
                    </a:cxn>
                    <a:cxn ang="0">
                      <a:pos x="49" y="161"/>
                    </a:cxn>
                    <a:cxn ang="0">
                      <a:pos x="53" y="158"/>
                    </a:cxn>
                    <a:cxn ang="0">
                      <a:pos x="53" y="133"/>
                    </a:cxn>
                    <a:cxn ang="0">
                      <a:pos x="55" y="116"/>
                    </a:cxn>
                    <a:cxn ang="0">
                      <a:pos x="64" y="109"/>
                    </a:cxn>
                    <a:cxn ang="0">
                      <a:pos x="70" y="114"/>
                    </a:cxn>
                    <a:cxn ang="0">
                      <a:pos x="68" y="140"/>
                    </a:cxn>
                    <a:cxn ang="0">
                      <a:pos x="61" y="166"/>
                    </a:cxn>
                    <a:cxn ang="0">
                      <a:pos x="53" y="196"/>
                    </a:cxn>
                    <a:cxn ang="0">
                      <a:pos x="33" y="225"/>
                    </a:cxn>
                    <a:cxn ang="0">
                      <a:pos x="8" y="255"/>
                    </a:cxn>
                    <a:cxn ang="0">
                      <a:pos x="0" y="271"/>
                    </a:cxn>
                    <a:cxn ang="0">
                      <a:pos x="19" y="290"/>
                    </a:cxn>
                    <a:cxn ang="0">
                      <a:pos x="33" y="288"/>
                    </a:cxn>
                    <a:cxn ang="0">
                      <a:pos x="23" y="275"/>
                    </a:cxn>
                    <a:cxn ang="0">
                      <a:pos x="30" y="259"/>
                    </a:cxn>
                    <a:cxn ang="0">
                      <a:pos x="61" y="223"/>
                    </a:cxn>
                    <a:cxn ang="0">
                      <a:pos x="84" y="196"/>
                    </a:cxn>
                    <a:cxn ang="0">
                      <a:pos x="95" y="190"/>
                    </a:cxn>
                    <a:cxn ang="0">
                      <a:pos x="109" y="199"/>
                    </a:cxn>
                    <a:cxn ang="0">
                      <a:pos x="141" y="243"/>
                    </a:cxn>
                    <a:cxn ang="0">
                      <a:pos x="168" y="280"/>
                    </a:cxn>
                    <a:cxn ang="0">
                      <a:pos x="178" y="283"/>
                    </a:cxn>
                    <a:cxn ang="0">
                      <a:pos x="191" y="273"/>
                    </a:cxn>
                  </a:cxnLst>
                  <a:rect l="0" t="0" r="r" b="b"/>
                  <a:pathLst>
                    <a:path w="200" h="291">
                      <a:moveTo>
                        <a:pt x="198" y="268"/>
                      </a:moveTo>
                      <a:lnTo>
                        <a:pt x="199" y="263"/>
                      </a:lnTo>
                      <a:lnTo>
                        <a:pt x="191" y="264"/>
                      </a:lnTo>
                      <a:lnTo>
                        <a:pt x="184" y="263"/>
                      </a:lnTo>
                      <a:lnTo>
                        <a:pt x="174" y="255"/>
                      </a:lnTo>
                      <a:lnTo>
                        <a:pt x="158" y="229"/>
                      </a:lnTo>
                      <a:lnTo>
                        <a:pt x="134" y="190"/>
                      </a:lnTo>
                      <a:lnTo>
                        <a:pt x="121" y="169"/>
                      </a:lnTo>
                      <a:lnTo>
                        <a:pt x="113" y="151"/>
                      </a:lnTo>
                      <a:lnTo>
                        <a:pt x="111" y="141"/>
                      </a:lnTo>
                      <a:lnTo>
                        <a:pt x="111" y="130"/>
                      </a:lnTo>
                      <a:lnTo>
                        <a:pt x="114" y="123"/>
                      </a:lnTo>
                      <a:lnTo>
                        <a:pt x="119" y="119"/>
                      </a:lnTo>
                      <a:lnTo>
                        <a:pt x="123" y="119"/>
                      </a:lnTo>
                      <a:lnTo>
                        <a:pt x="128" y="121"/>
                      </a:lnTo>
                      <a:lnTo>
                        <a:pt x="136" y="129"/>
                      </a:lnTo>
                      <a:lnTo>
                        <a:pt x="148" y="136"/>
                      </a:lnTo>
                      <a:lnTo>
                        <a:pt x="155" y="140"/>
                      </a:lnTo>
                      <a:lnTo>
                        <a:pt x="160" y="141"/>
                      </a:lnTo>
                      <a:lnTo>
                        <a:pt x="164" y="140"/>
                      </a:lnTo>
                      <a:lnTo>
                        <a:pt x="166" y="136"/>
                      </a:lnTo>
                      <a:lnTo>
                        <a:pt x="165" y="134"/>
                      </a:lnTo>
                      <a:lnTo>
                        <a:pt x="164" y="130"/>
                      </a:lnTo>
                      <a:lnTo>
                        <a:pt x="156" y="123"/>
                      </a:lnTo>
                      <a:lnTo>
                        <a:pt x="143" y="114"/>
                      </a:lnTo>
                      <a:lnTo>
                        <a:pt x="135" y="108"/>
                      </a:lnTo>
                      <a:lnTo>
                        <a:pt x="130" y="99"/>
                      </a:lnTo>
                      <a:lnTo>
                        <a:pt x="126" y="86"/>
                      </a:lnTo>
                      <a:lnTo>
                        <a:pt x="125" y="74"/>
                      </a:lnTo>
                      <a:lnTo>
                        <a:pt x="123" y="69"/>
                      </a:lnTo>
                      <a:lnTo>
                        <a:pt x="119" y="63"/>
                      </a:lnTo>
                      <a:lnTo>
                        <a:pt x="113" y="56"/>
                      </a:lnTo>
                      <a:lnTo>
                        <a:pt x="109" y="53"/>
                      </a:lnTo>
                      <a:lnTo>
                        <a:pt x="109" y="48"/>
                      </a:lnTo>
                      <a:lnTo>
                        <a:pt x="111" y="40"/>
                      </a:lnTo>
                      <a:lnTo>
                        <a:pt x="114" y="36"/>
                      </a:lnTo>
                      <a:lnTo>
                        <a:pt x="116" y="31"/>
                      </a:lnTo>
                      <a:lnTo>
                        <a:pt x="119" y="24"/>
                      </a:lnTo>
                      <a:lnTo>
                        <a:pt x="116" y="15"/>
                      </a:lnTo>
                      <a:lnTo>
                        <a:pt x="115" y="9"/>
                      </a:lnTo>
                      <a:lnTo>
                        <a:pt x="111" y="4"/>
                      </a:lnTo>
                      <a:lnTo>
                        <a:pt x="105" y="1"/>
                      </a:lnTo>
                      <a:lnTo>
                        <a:pt x="96" y="0"/>
                      </a:lnTo>
                      <a:lnTo>
                        <a:pt x="90" y="3"/>
                      </a:lnTo>
                      <a:lnTo>
                        <a:pt x="86" y="6"/>
                      </a:lnTo>
                      <a:lnTo>
                        <a:pt x="84" y="13"/>
                      </a:lnTo>
                      <a:lnTo>
                        <a:pt x="83" y="18"/>
                      </a:lnTo>
                      <a:lnTo>
                        <a:pt x="84" y="23"/>
                      </a:lnTo>
                      <a:lnTo>
                        <a:pt x="86" y="30"/>
                      </a:lnTo>
                      <a:lnTo>
                        <a:pt x="88" y="35"/>
                      </a:lnTo>
                      <a:lnTo>
                        <a:pt x="89" y="40"/>
                      </a:lnTo>
                      <a:lnTo>
                        <a:pt x="88" y="46"/>
                      </a:lnTo>
                      <a:lnTo>
                        <a:pt x="84" y="51"/>
                      </a:lnTo>
                      <a:lnTo>
                        <a:pt x="78" y="56"/>
                      </a:lnTo>
                      <a:lnTo>
                        <a:pt x="70" y="60"/>
                      </a:lnTo>
                      <a:lnTo>
                        <a:pt x="65" y="64"/>
                      </a:lnTo>
                      <a:lnTo>
                        <a:pt x="60" y="69"/>
                      </a:lnTo>
                      <a:lnTo>
                        <a:pt x="55" y="75"/>
                      </a:lnTo>
                      <a:lnTo>
                        <a:pt x="50" y="86"/>
                      </a:lnTo>
                      <a:lnTo>
                        <a:pt x="46" y="99"/>
                      </a:lnTo>
                      <a:lnTo>
                        <a:pt x="43" y="109"/>
                      </a:lnTo>
                      <a:lnTo>
                        <a:pt x="41" y="121"/>
                      </a:lnTo>
                      <a:lnTo>
                        <a:pt x="40" y="136"/>
                      </a:lnTo>
                      <a:lnTo>
                        <a:pt x="40" y="145"/>
                      </a:lnTo>
                      <a:lnTo>
                        <a:pt x="40" y="153"/>
                      </a:lnTo>
                      <a:lnTo>
                        <a:pt x="41" y="158"/>
                      </a:lnTo>
                      <a:lnTo>
                        <a:pt x="44" y="160"/>
                      </a:lnTo>
                      <a:lnTo>
                        <a:pt x="49" y="161"/>
                      </a:lnTo>
                      <a:lnTo>
                        <a:pt x="51" y="160"/>
                      </a:lnTo>
                      <a:lnTo>
                        <a:pt x="53" y="158"/>
                      </a:lnTo>
                      <a:lnTo>
                        <a:pt x="53" y="148"/>
                      </a:lnTo>
                      <a:lnTo>
                        <a:pt x="53" y="133"/>
                      </a:lnTo>
                      <a:lnTo>
                        <a:pt x="54" y="123"/>
                      </a:lnTo>
                      <a:lnTo>
                        <a:pt x="55" y="116"/>
                      </a:lnTo>
                      <a:lnTo>
                        <a:pt x="59" y="110"/>
                      </a:lnTo>
                      <a:lnTo>
                        <a:pt x="64" y="109"/>
                      </a:lnTo>
                      <a:lnTo>
                        <a:pt x="69" y="110"/>
                      </a:lnTo>
                      <a:lnTo>
                        <a:pt x="70" y="114"/>
                      </a:lnTo>
                      <a:lnTo>
                        <a:pt x="69" y="125"/>
                      </a:lnTo>
                      <a:lnTo>
                        <a:pt x="68" y="140"/>
                      </a:lnTo>
                      <a:lnTo>
                        <a:pt x="65" y="154"/>
                      </a:lnTo>
                      <a:lnTo>
                        <a:pt x="61" y="166"/>
                      </a:lnTo>
                      <a:lnTo>
                        <a:pt x="58" y="183"/>
                      </a:lnTo>
                      <a:lnTo>
                        <a:pt x="53" y="196"/>
                      </a:lnTo>
                      <a:lnTo>
                        <a:pt x="41" y="214"/>
                      </a:lnTo>
                      <a:lnTo>
                        <a:pt x="33" y="225"/>
                      </a:lnTo>
                      <a:lnTo>
                        <a:pt x="18" y="243"/>
                      </a:lnTo>
                      <a:lnTo>
                        <a:pt x="8" y="255"/>
                      </a:lnTo>
                      <a:lnTo>
                        <a:pt x="0" y="266"/>
                      </a:lnTo>
                      <a:lnTo>
                        <a:pt x="0" y="271"/>
                      </a:lnTo>
                      <a:lnTo>
                        <a:pt x="8" y="280"/>
                      </a:lnTo>
                      <a:lnTo>
                        <a:pt x="19" y="290"/>
                      </a:lnTo>
                      <a:lnTo>
                        <a:pt x="30" y="290"/>
                      </a:lnTo>
                      <a:lnTo>
                        <a:pt x="33" y="288"/>
                      </a:lnTo>
                      <a:lnTo>
                        <a:pt x="28" y="281"/>
                      </a:lnTo>
                      <a:lnTo>
                        <a:pt x="23" y="275"/>
                      </a:lnTo>
                      <a:lnTo>
                        <a:pt x="23" y="270"/>
                      </a:lnTo>
                      <a:lnTo>
                        <a:pt x="30" y="259"/>
                      </a:lnTo>
                      <a:lnTo>
                        <a:pt x="43" y="246"/>
                      </a:lnTo>
                      <a:lnTo>
                        <a:pt x="61" y="223"/>
                      </a:lnTo>
                      <a:lnTo>
                        <a:pt x="78" y="203"/>
                      </a:lnTo>
                      <a:lnTo>
                        <a:pt x="84" y="196"/>
                      </a:lnTo>
                      <a:lnTo>
                        <a:pt x="88" y="191"/>
                      </a:lnTo>
                      <a:lnTo>
                        <a:pt x="95" y="190"/>
                      </a:lnTo>
                      <a:lnTo>
                        <a:pt x="101" y="194"/>
                      </a:lnTo>
                      <a:lnTo>
                        <a:pt x="109" y="199"/>
                      </a:lnTo>
                      <a:lnTo>
                        <a:pt x="124" y="219"/>
                      </a:lnTo>
                      <a:lnTo>
                        <a:pt x="141" y="243"/>
                      </a:lnTo>
                      <a:lnTo>
                        <a:pt x="158" y="266"/>
                      </a:lnTo>
                      <a:lnTo>
                        <a:pt x="168" y="280"/>
                      </a:lnTo>
                      <a:lnTo>
                        <a:pt x="171" y="283"/>
                      </a:lnTo>
                      <a:lnTo>
                        <a:pt x="178" y="283"/>
                      </a:lnTo>
                      <a:lnTo>
                        <a:pt x="184" y="278"/>
                      </a:lnTo>
                      <a:lnTo>
                        <a:pt x="191" y="273"/>
                      </a:lnTo>
                      <a:lnTo>
                        <a:pt x="198" y="268"/>
                      </a:lnTo>
                    </a:path>
                  </a:pathLst>
                </a:custGeom>
                <a:solidFill>
                  <a:srgbClr val="CECECE"/>
                </a:solidFill>
                <a:ln w="25400" cap="rnd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20" name="Group 103"/>
                <p:cNvGrpSpPr>
                  <a:grpSpLocks/>
                </p:cNvGrpSpPr>
                <p:nvPr/>
              </p:nvGrpSpPr>
              <p:grpSpPr bwMode="auto">
                <a:xfrm>
                  <a:off x="1129" y="1636"/>
                  <a:ext cx="259" cy="310"/>
                  <a:chOff x="1129" y="1636"/>
                  <a:chExt cx="259" cy="310"/>
                </a:xfrm>
              </p:grpSpPr>
              <p:grpSp>
                <p:nvGrpSpPr>
                  <p:cNvPr id="21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1129" y="1636"/>
                    <a:ext cx="259" cy="310"/>
                    <a:chOff x="1129" y="1636"/>
                    <a:chExt cx="259" cy="310"/>
                  </a:xfrm>
                </p:grpSpPr>
                <p:sp>
                  <p:nvSpPr>
                    <p:cNvPr id="2722921" name="AutoShap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29" y="1686"/>
                      <a:ext cx="259" cy="260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22922" name="AutoShap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2" y="1636"/>
                      <a:ext cx="196" cy="46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722923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1211" y="1662"/>
                    <a:ext cx="27" cy="8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2924" name="AutoShape 108"/>
                  <p:cNvSpPr>
                    <a:spLocks noChangeArrowheads="1"/>
                  </p:cNvSpPr>
                  <p:nvPr/>
                </p:nvSpPr>
                <p:spPr bwMode="auto">
                  <a:xfrm>
                    <a:off x="1160" y="1810"/>
                    <a:ext cx="137" cy="55"/>
                  </a:xfrm>
                  <a:prstGeom prst="octagon">
                    <a:avLst>
                      <a:gd name="adj" fmla="val 29282"/>
                    </a:avLst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22925" name="Line 109"/>
              <p:cNvSpPr>
                <a:spLocks noChangeShapeType="1"/>
              </p:cNvSpPr>
              <p:nvPr/>
            </p:nvSpPr>
            <p:spPr bwMode="auto">
              <a:xfrm>
                <a:off x="869" y="1268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26" name="Rectangle 110"/>
              <p:cNvSpPr>
                <a:spLocks noChangeArrowheads="1"/>
              </p:cNvSpPr>
              <p:nvPr/>
            </p:nvSpPr>
            <p:spPr bwMode="auto">
              <a:xfrm>
                <a:off x="857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2927" name="Rectangle 111"/>
              <p:cNvSpPr>
                <a:spLocks noChangeArrowheads="1"/>
              </p:cNvSpPr>
              <p:nvPr/>
            </p:nvSpPr>
            <p:spPr bwMode="auto">
              <a:xfrm>
                <a:off x="1113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2928" name="Line 112"/>
              <p:cNvSpPr>
                <a:spLocks noChangeShapeType="1"/>
              </p:cNvSpPr>
              <p:nvPr/>
            </p:nvSpPr>
            <p:spPr bwMode="auto">
              <a:xfrm>
                <a:off x="1149" y="1313"/>
                <a:ext cx="26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29" name="Rectangle 113"/>
              <p:cNvSpPr>
                <a:spLocks noChangeArrowheads="1"/>
              </p:cNvSpPr>
              <p:nvPr/>
            </p:nvSpPr>
            <p:spPr bwMode="auto">
              <a:xfrm>
                <a:off x="1698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2930" name="Rectangle 114"/>
              <p:cNvSpPr>
                <a:spLocks noChangeArrowheads="1"/>
              </p:cNvSpPr>
              <p:nvPr/>
            </p:nvSpPr>
            <p:spPr bwMode="auto">
              <a:xfrm>
                <a:off x="1408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2931" name="Line 115"/>
              <p:cNvSpPr>
                <a:spLocks noChangeShapeType="1"/>
              </p:cNvSpPr>
              <p:nvPr/>
            </p:nvSpPr>
            <p:spPr bwMode="auto">
              <a:xfrm>
                <a:off x="1441" y="1363"/>
                <a:ext cx="248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32" name="Line 116"/>
              <p:cNvSpPr>
                <a:spLocks noChangeShapeType="1"/>
              </p:cNvSpPr>
              <p:nvPr/>
            </p:nvSpPr>
            <p:spPr bwMode="auto">
              <a:xfrm>
                <a:off x="1723" y="1407"/>
                <a:ext cx="250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33" name="Line 117"/>
              <p:cNvSpPr>
                <a:spLocks noChangeShapeType="1"/>
              </p:cNvSpPr>
              <p:nvPr/>
            </p:nvSpPr>
            <p:spPr bwMode="auto">
              <a:xfrm>
                <a:off x="1723" y="1364"/>
                <a:ext cx="250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34" name="Line 118"/>
              <p:cNvSpPr>
                <a:spLocks noChangeShapeType="1"/>
              </p:cNvSpPr>
              <p:nvPr/>
            </p:nvSpPr>
            <p:spPr bwMode="auto">
              <a:xfrm>
                <a:off x="2008" y="1363"/>
                <a:ext cx="250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35" name="Line 119"/>
              <p:cNvSpPr>
                <a:spLocks noChangeShapeType="1"/>
              </p:cNvSpPr>
              <p:nvPr/>
            </p:nvSpPr>
            <p:spPr bwMode="auto">
              <a:xfrm>
                <a:off x="2007" y="1407"/>
                <a:ext cx="251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36" name="Line 120"/>
              <p:cNvSpPr>
                <a:spLocks noChangeShapeType="1"/>
              </p:cNvSpPr>
              <p:nvPr/>
            </p:nvSpPr>
            <p:spPr bwMode="auto">
              <a:xfrm>
                <a:off x="2293" y="1363"/>
                <a:ext cx="249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37" name="Line 121"/>
              <p:cNvSpPr>
                <a:spLocks noChangeShapeType="1"/>
              </p:cNvSpPr>
              <p:nvPr/>
            </p:nvSpPr>
            <p:spPr bwMode="auto">
              <a:xfrm>
                <a:off x="2291" y="1407"/>
                <a:ext cx="251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38" name="Line 122"/>
              <p:cNvSpPr>
                <a:spLocks noChangeShapeType="1"/>
              </p:cNvSpPr>
              <p:nvPr/>
            </p:nvSpPr>
            <p:spPr bwMode="auto">
              <a:xfrm>
                <a:off x="2576" y="1407"/>
                <a:ext cx="250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39" name="Line 123"/>
              <p:cNvSpPr>
                <a:spLocks noChangeShapeType="1"/>
              </p:cNvSpPr>
              <p:nvPr/>
            </p:nvSpPr>
            <p:spPr bwMode="auto">
              <a:xfrm>
                <a:off x="1154" y="1268"/>
                <a:ext cx="253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40" name="Rectangle 124"/>
              <p:cNvSpPr>
                <a:spLocks noChangeArrowheads="1"/>
              </p:cNvSpPr>
              <p:nvPr/>
            </p:nvSpPr>
            <p:spPr bwMode="auto">
              <a:xfrm>
                <a:off x="2255" y="1354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2941" name="Rectangle 125"/>
              <p:cNvSpPr>
                <a:spLocks noChangeArrowheads="1"/>
              </p:cNvSpPr>
              <p:nvPr/>
            </p:nvSpPr>
            <p:spPr bwMode="auto">
              <a:xfrm>
                <a:off x="2539" y="1354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2942" name="Line 126"/>
              <p:cNvSpPr>
                <a:spLocks noChangeShapeType="1"/>
              </p:cNvSpPr>
              <p:nvPr/>
            </p:nvSpPr>
            <p:spPr bwMode="auto">
              <a:xfrm flipH="1">
                <a:off x="2276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43" name="Line 127"/>
              <p:cNvSpPr>
                <a:spLocks noChangeShapeType="1"/>
              </p:cNvSpPr>
              <p:nvPr/>
            </p:nvSpPr>
            <p:spPr bwMode="auto">
              <a:xfrm>
                <a:off x="1141" y="124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44" name="Line 128"/>
              <p:cNvSpPr>
                <a:spLocks noChangeShapeType="1"/>
              </p:cNvSpPr>
              <p:nvPr/>
            </p:nvSpPr>
            <p:spPr bwMode="auto">
              <a:xfrm>
                <a:off x="1426" y="124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45" name="Line 129"/>
              <p:cNvSpPr>
                <a:spLocks noChangeShapeType="1"/>
              </p:cNvSpPr>
              <p:nvPr/>
            </p:nvSpPr>
            <p:spPr bwMode="auto">
              <a:xfrm>
                <a:off x="1710" y="124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46" name="Line 130"/>
              <p:cNvSpPr>
                <a:spLocks noChangeShapeType="1"/>
              </p:cNvSpPr>
              <p:nvPr/>
            </p:nvSpPr>
            <p:spPr bwMode="auto">
              <a:xfrm>
                <a:off x="1994" y="124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47" name="Line 131"/>
              <p:cNvSpPr>
                <a:spLocks noChangeShapeType="1"/>
              </p:cNvSpPr>
              <p:nvPr/>
            </p:nvSpPr>
            <p:spPr bwMode="auto">
              <a:xfrm flipH="1">
                <a:off x="2560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948" name="Line 132"/>
              <p:cNvSpPr>
                <a:spLocks noChangeShapeType="1"/>
              </p:cNvSpPr>
              <p:nvPr/>
            </p:nvSpPr>
            <p:spPr bwMode="auto">
              <a:xfrm flipH="1">
                <a:off x="2845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22949" name="Rectangle 133"/>
            <p:cNvSpPr>
              <a:spLocks noChangeArrowheads="1"/>
            </p:cNvSpPr>
            <p:nvPr/>
          </p:nvSpPr>
          <p:spPr bwMode="auto">
            <a:xfrm>
              <a:off x="209" y="1104"/>
              <a:ext cx="263" cy="2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a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s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k</a:t>
              </a:r>
            </a:p>
            <a:p>
              <a:pPr algn="ctr"/>
              <a:endParaRPr lang="en-US" sz="2400" i="1">
                <a:solidFill>
                  <a:schemeClr val="tx1"/>
                </a:solidFill>
                <a:latin typeface="FranklinGothic" charset="0"/>
              </a:endParaRP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O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d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e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</p:txBody>
        </p:sp>
        <p:sp>
          <p:nvSpPr>
            <p:cNvPr id="2722950" name="Line 134"/>
            <p:cNvSpPr>
              <a:spLocks noChangeShapeType="1"/>
            </p:cNvSpPr>
            <p:nvPr/>
          </p:nvSpPr>
          <p:spPr bwMode="auto">
            <a:xfrm flipH="1">
              <a:off x="478" y="1295"/>
              <a:ext cx="3" cy="12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5" name="Title 1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Pipelining Lessons (1/2)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1143000"/>
            <a:ext cx="3949700" cy="5410200"/>
          </a:xfrm>
          <a:noFill/>
          <a:ln/>
        </p:spPr>
        <p:txBody>
          <a:bodyPr/>
          <a:lstStyle/>
          <a:p>
            <a:r>
              <a:rPr lang="en-US" sz="2800" dirty="0"/>
              <a:t>Suppose new Washer takes 20 minutes, new Stasher takes 20 minutes. How much faster is pipeline?</a:t>
            </a:r>
          </a:p>
          <a:p>
            <a:r>
              <a:rPr lang="en-US" sz="2800" dirty="0"/>
              <a:t>Pipeline rate limited by </a:t>
            </a:r>
            <a:r>
              <a:rPr lang="en-US" sz="2800" u="sng" dirty="0">
                <a:solidFill>
                  <a:schemeClr val="accent1"/>
                </a:solidFill>
              </a:rPr>
              <a:t>slowest</a:t>
            </a:r>
            <a:r>
              <a:rPr lang="en-US" sz="2800" dirty="0"/>
              <a:t> pipeline stage</a:t>
            </a:r>
          </a:p>
          <a:p>
            <a:r>
              <a:rPr lang="en-US" sz="2800" dirty="0"/>
              <a:t>Unbalanced lengths of pipe stages reduces speedup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31788" y="1122363"/>
            <a:ext cx="4633912" cy="4370387"/>
            <a:chOff x="209" y="707"/>
            <a:chExt cx="2919" cy="2753"/>
          </a:xfrm>
        </p:grpSpPr>
        <p:sp>
          <p:nvSpPr>
            <p:cNvPr id="2724869" name="Rectangle 5"/>
            <p:cNvSpPr>
              <a:spLocks noChangeArrowheads="1"/>
            </p:cNvSpPr>
            <p:nvPr/>
          </p:nvSpPr>
          <p:spPr bwMode="auto">
            <a:xfrm>
              <a:off x="576" y="707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6 PM</a:t>
              </a:r>
            </a:p>
          </p:txBody>
        </p:sp>
        <p:sp>
          <p:nvSpPr>
            <p:cNvPr id="2724870" name="Line 6"/>
            <p:cNvSpPr>
              <a:spLocks noChangeShapeType="1"/>
            </p:cNvSpPr>
            <p:nvPr/>
          </p:nvSpPr>
          <p:spPr bwMode="auto">
            <a:xfrm>
              <a:off x="936" y="1080"/>
              <a:ext cx="21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4871" name="Line 7"/>
            <p:cNvSpPr>
              <a:spLocks noChangeShapeType="1"/>
            </p:cNvSpPr>
            <p:nvPr/>
          </p:nvSpPr>
          <p:spPr bwMode="auto">
            <a:xfrm>
              <a:off x="928" y="1000"/>
              <a:ext cx="0" cy="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4872" name="Rectangle 8"/>
            <p:cNvSpPr>
              <a:spLocks noChangeArrowheads="1"/>
            </p:cNvSpPr>
            <p:nvPr/>
          </p:nvSpPr>
          <p:spPr bwMode="auto">
            <a:xfrm>
              <a:off x="1344" y="715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7</a:t>
              </a:r>
            </a:p>
          </p:txBody>
        </p:sp>
        <p:sp>
          <p:nvSpPr>
            <p:cNvPr id="2724873" name="Rectangle 9"/>
            <p:cNvSpPr>
              <a:spLocks noChangeArrowheads="1"/>
            </p:cNvSpPr>
            <p:nvPr/>
          </p:nvSpPr>
          <p:spPr bwMode="auto">
            <a:xfrm>
              <a:off x="1891" y="715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8</a:t>
              </a:r>
            </a:p>
          </p:txBody>
        </p:sp>
        <p:sp>
          <p:nvSpPr>
            <p:cNvPr id="2724874" name="Rectangle 10"/>
            <p:cNvSpPr>
              <a:spLocks noChangeArrowheads="1"/>
            </p:cNvSpPr>
            <p:nvPr/>
          </p:nvSpPr>
          <p:spPr bwMode="auto">
            <a:xfrm>
              <a:off x="2448" y="715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9</a:t>
              </a:r>
            </a:p>
          </p:txBody>
        </p:sp>
        <p:sp>
          <p:nvSpPr>
            <p:cNvPr id="2724875" name="Rectangle 11"/>
            <p:cNvSpPr>
              <a:spLocks noChangeArrowheads="1"/>
            </p:cNvSpPr>
            <p:nvPr/>
          </p:nvSpPr>
          <p:spPr bwMode="auto">
            <a:xfrm>
              <a:off x="2595" y="105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i="1">
                  <a:solidFill>
                    <a:schemeClr val="tx1"/>
                  </a:solidFill>
                  <a:latin typeface="Arial" pitchFamily="-65" charset="0"/>
                </a:rPr>
                <a:t>Time</a:t>
              </a: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574" y="1241"/>
              <a:ext cx="2293" cy="1707"/>
              <a:chOff x="574" y="1241"/>
              <a:chExt cx="2293" cy="1707"/>
            </a:xfrm>
          </p:grpSpPr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574" y="2028"/>
                <a:ext cx="254" cy="286"/>
                <a:chOff x="574" y="2028"/>
                <a:chExt cx="254" cy="286"/>
              </a:xfrm>
            </p:grpSpPr>
            <p:sp>
              <p:nvSpPr>
                <p:cNvPr id="2724878" name="Freeform 14"/>
                <p:cNvSpPr>
                  <a:spLocks/>
                </p:cNvSpPr>
                <p:nvPr/>
              </p:nvSpPr>
              <p:spPr bwMode="auto">
                <a:xfrm>
                  <a:off x="574" y="2071"/>
                  <a:ext cx="237" cy="212"/>
                </a:xfrm>
                <a:custGeom>
                  <a:avLst/>
                  <a:gdLst/>
                  <a:ahLst/>
                  <a:cxnLst>
                    <a:cxn ang="0">
                      <a:pos x="67" y="10"/>
                    </a:cxn>
                    <a:cxn ang="0">
                      <a:pos x="112" y="11"/>
                    </a:cxn>
                    <a:cxn ang="0">
                      <a:pos x="161" y="0"/>
                    </a:cxn>
                    <a:cxn ang="0">
                      <a:pos x="219" y="0"/>
                    </a:cxn>
                    <a:cxn ang="0">
                      <a:pos x="155" y="60"/>
                    </a:cxn>
                    <a:cxn ang="0">
                      <a:pos x="172" y="64"/>
                    </a:cxn>
                    <a:cxn ang="0">
                      <a:pos x="189" y="71"/>
                    </a:cxn>
                    <a:cxn ang="0">
                      <a:pos x="205" y="80"/>
                    </a:cxn>
                    <a:cxn ang="0">
                      <a:pos x="217" y="90"/>
                    </a:cxn>
                    <a:cxn ang="0">
                      <a:pos x="227" y="103"/>
                    </a:cxn>
                    <a:cxn ang="0">
                      <a:pos x="234" y="118"/>
                    </a:cxn>
                    <a:cxn ang="0">
                      <a:pos x="236" y="134"/>
                    </a:cxn>
                    <a:cxn ang="0">
                      <a:pos x="233" y="151"/>
                    </a:cxn>
                    <a:cxn ang="0">
                      <a:pos x="228" y="164"/>
                    </a:cxn>
                    <a:cxn ang="0">
                      <a:pos x="218" y="177"/>
                    </a:cxn>
                    <a:cxn ang="0">
                      <a:pos x="201" y="192"/>
                    </a:cxn>
                    <a:cxn ang="0">
                      <a:pos x="185" y="200"/>
                    </a:cxn>
                    <a:cxn ang="0">
                      <a:pos x="170" y="206"/>
                    </a:cxn>
                    <a:cxn ang="0">
                      <a:pos x="155" y="210"/>
                    </a:cxn>
                    <a:cxn ang="0">
                      <a:pos x="136" y="211"/>
                    </a:cxn>
                    <a:cxn ang="0">
                      <a:pos x="88" y="210"/>
                    </a:cxn>
                    <a:cxn ang="0">
                      <a:pos x="65" y="206"/>
                    </a:cxn>
                    <a:cxn ang="0">
                      <a:pos x="40" y="195"/>
                    </a:cxn>
                    <a:cxn ang="0">
                      <a:pos x="22" y="182"/>
                    </a:cxn>
                    <a:cxn ang="0">
                      <a:pos x="9" y="167"/>
                    </a:cxn>
                    <a:cxn ang="0">
                      <a:pos x="3" y="151"/>
                    </a:cxn>
                    <a:cxn ang="0">
                      <a:pos x="0" y="137"/>
                    </a:cxn>
                    <a:cxn ang="0">
                      <a:pos x="2" y="121"/>
                    </a:cxn>
                    <a:cxn ang="0">
                      <a:pos x="10" y="101"/>
                    </a:cxn>
                    <a:cxn ang="0">
                      <a:pos x="25" y="85"/>
                    </a:cxn>
                    <a:cxn ang="0">
                      <a:pos x="45" y="71"/>
                    </a:cxn>
                    <a:cxn ang="0">
                      <a:pos x="73" y="62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37" h="212">
                      <a:moveTo>
                        <a:pt x="29" y="3"/>
                      </a:moveTo>
                      <a:lnTo>
                        <a:pt x="67" y="10"/>
                      </a:lnTo>
                      <a:lnTo>
                        <a:pt x="66" y="0"/>
                      </a:lnTo>
                      <a:lnTo>
                        <a:pt x="112" y="11"/>
                      </a:lnTo>
                      <a:lnTo>
                        <a:pt x="112" y="0"/>
                      </a:lnTo>
                      <a:lnTo>
                        <a:pt x="161" y="0"/>
                      </a:lnTo>
                      <a:lnTo>
                        <a:pt x="160" y="11"/>
                      </a:lnTo>
                      <a:lnTo>
                        <a:pt x="219" y="0"/>
                      </a:lnTo>
                      <a:lnTo>
                        <a:pt x="148" y="60"/>
                      </a:lnTo>
                      <a:lnTo>
                        <a:pt x="155" y="60"/>
                      </a:lnTo>
                      <a:lnTo>
                        <a:pt x="163" y="62"/>
                      </a:lnTo>
                      <a:lnTo>
                        <a:pt x="172" y="64"/>
                      </a:lnTo>
                      <a:lnTo>
                        <a:pt x="180" y="67"/>
                      </a:lnTo>
                      <a:lnTo>
                        <a:pt x="189" y="71"/>
                      </a:lnTo>
                      <a:lnTo>
                        <a:pt x="197" y="75"/>
                      </a:lnTo>
                      <a:lnTo>
                        <a:pt x="205" y="80"/>
                      </a:lnTo>
                      <a:lnTo>
                        <a:pt x="212" y="85"/>
                      </a:lnTo>
                      <a:lnTo>
                        <a:pt x="217" y="90"/>
                      </a:lnTo>
                      <a:lnTo>
                        <a:pt x="222" y="97"/>
                      </a:lnTo>
                      <a:lnTo>
                        <a:pt x="227" y="103"/>
                      </a:lnTo>
                      <a:lnTo>
                        <a:pt x="231" y="111"/>
                      </a:lnTo>
                      <a:lnTo>
                        <a:pt x="234" y="118"/>
                      </a:lnTo>
                      <a:lnTo>
                        <a:pt x="235" y="125"/>
                      </a:lnTo>
                      <a:lnTo>
                        <a:pt x="236" y="134"/>
                      </a:lnTo>
                      <a:lnTo>
                        <a:pt x="235" y="144"/>
                      </a:lnTo>
                      <a:lnTo>
                        <a:pt x="233" y="151"/>
                      </a:lnTo>
                      <a:lnTo>
                        <a:pt x="231" y="158"/>
                      </a:lnTo>
                      <a:lnTo>
                        <a:pt x="228" y="164"/>
                      </a:lnTo>
                      <a:lnTo>
                        <a:pt x="224" y="170"/>
                      </a:lnTo>
                      <a:lnTo>
                        <a:pt x="218" y="177"/>
                      </a:lnTo>
                      <a:lnTo>
                        <a:pt x="210" y="185"/>
                      </a:lnTo>
                      <a:lnTo>
                        <a:pt x="201" y="192"/>
                      </a:lnTo>
                      <a:lnTo>
                        <a:pt x="193" y="197"/>
                      </a:lnTo>
                      <a:lnTo>
                        <a:pt x="185" y="200"/>
                      </a:lnTo>
                      <a:lnTo>
                        <a:pt x="177" y="204"/>
                      </a:lnTo>
                      <a:lnTo>
                        <a:pt x="170" y="206"/>
                      </a:lnTo>
                      <a:lnTo>
                        <a:pt x="161" y="208"/>
                      </a:lnTo>
                      <a:lnTo>
                        <a:pt x="155" y="210"/>
                      </a:lnTo>
                      <a:lnTo>
                        <a:pt x="145" y="210"/>
                      </a:lnTo>
                      <a:lnTo>
                        <a:pt x="136" y="211"/>
                      </a:lnTo>
                      <a:lnTo>
                        <a:pt x="96" y="211"/>
                      </a:lnTo>
                      <a:lnTo>
                        <a:pt x="88" y="210"/>
                      </a:lnTo>
                      <a:lnTo>
                        <a:pt x="78" y="209"/>
                      </a:lnTo>
                      <a:lnTo>
                        <a:pt x="65" y="206"/>
                      </a:lnTo>
                      <a:lnTo>
                        <a:pt x="53" y="201"/>
                      </a:lnTo>
                      <a:lnTo>
                        <a:pt x="40" y="195"/>
                      </a:lnTo>
                      <a:lnTo>
                        <a:pt x="30" y="188"/>
                      </a:lnTo>
                      <a:lnTo>
                        <a:pt x="22" y="182"/>
                      </a:lnTo>
                      <a:lnTo>
                        <a:pt x="15" y="175"/>
                      </a:lnTo>
                      <a:lnTo>
                        <a:pt x="9" y="167"/>
                      </a:lnTo>
                      <a:lnTo>
                        <a:pt x="5" y="157"/>
                      </a:lnTo>
                      <a:lnTo>
                        <a:pt x="3" y="151"/>
                      </a:lnTo>
                      <a:lnTo>
                        <a:pt x="1" y="144"/>
                      </a:lnTo>
                      <a:lnTo>
                        <a:pt x="0" y="137"/>
                      </a:lnTo>
                      <a:lnTo>
                        <a:pt x="1" y="131"/>
                      </a:lnTo>
                      <a:lnTo>
                        <a:pt x="2" y="121"/>
                      </a:lnTo>
                      <a:lnTo>
                        <a:pt x="5" y="112"/>
                      </a:lnTo>
                      <a:lnTo>
                        <a:pt x="10" y="101"/>
                      </a:lnTo>
                      <a:lnTo>
                        <a:pt x="17" y="93"/>
                      </a:lnTo>
                      <a:lnTo>
                        <a:pt x="25" y="85"/>
                      </a:lnTo>
                      <a:lnTo>
                        <a:pt x="35" y="77"/>
                      </a:lnTo>
                      <a:lnTo>
                        <a:pt x="45" y="71"/>
                      </a:lnTo>
                      <a:lnTo>
                        <a:pt x="59" y="65"/>
                      </a:lnTo>
                      <a:lnTo>
                        <a:pt x="73" y="62"/>
                      </a:lnTo>
                      <a:lnTo>
                        <a:pt x="83" y="60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879" name="Rectangle 15"/>
                <p:cNvSpPr>
                  <a:spLocks noChangeArrowheads="1"/>
                </p:cNvSpPr>
                <p:nvPr/>
              </p:nvSpPr>
              <p:spPr bwMode="auto">
                <a:xfrm>
                  <a:off x="575" y="2028"/>
                  <a:ext cx="253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400" b="1">
                      <a:solidFill>
                        <a:schemeClr val="bg1"/>
                      </a:solidFill>
                      <a:latin typeface="FranklinGothic" charset="0"/>
                    </a:rPr>
                    <a:t>B</a:t>
                  </a:r>
                </a:p>
              </p:txBody>
            </p:sp>
          </p:grpSp>
          <p:grpSp>
            <p:nvGrpSpPr>
              <p:cNvPr id="5" name="Group 16"/>
              <p:cNvGrpSpPr>
                <a:grpSpLocks/>
              </p:cNvGrpSpPr>
              <p:nvPr/>
            </p:nvGrpSpPr>
            <p:grpSpPr bwMode="auto">
              <a:xfrm>
                <a:off x="580" y="2338"/>
                <a:ext cx="255" cy="286"/>
                <a:chOff x="580" y="2338"/>
                <a:chExt cx="255" cy="286"/>
              </a:xfrm>
            </p:grpSpPr>
            <p:sp>
              <p:nvSpPr>
                <p:cNvPr id="2724881" name="Freeform 17"/>
                <p:cNvSpPr>
                  <a:spLocks/>
                </p:cNvSpPr>
                <p:nvPr/>
              </p:nvSpPr>
              <p:spPr bwMode="auto">
                <a:xfrm>
                  <a:off x="580" y="2382"/>
                  <a:ext cx="237" cy="211"/>
                </a:xfrm>
                <a:custGeom>
                  <a:avLst/>
                  <a:gdLst/>
                  <a:ahLst/>
                  <a:cxnLst>
                    <a:cxn ang="0">
                      <a:pos x="67" y="10"/>
                    </a:cxn>
                    <a:cxn ang="0">
                      <a:pos x="112" y="11"/>
                    </a:cxn>
                    <a:cxn ang="0">
                      <a:pos x="161" y="0"/>
                    </a:cxn>
                    <a:cxn ang="0">
                      <a:pos x="219" y="0"/>
                    </a:cxn>
                    <a:cxn ang="0">
                      <a:pos x="155" y="60"/>
                    </a:cxn>
                    <a:cxn ang="0">
                      <a:pos x="172" y="64"/>
                    </a:cxn>
                    <a:cxn ang="0">
                      <a:pos x="189" y="71"/>
                    </a:cxn>
                    <a:cxn ang="0">
                      <a:pos x="205" y="79"/>
                    </a:cxn>
                    <a:cxn ang="0">
                      <a:pos x="217" y="90"/>
                    </a:cxn>
                    <a:cxn ang="0">
                      <a:pos x="227" y="103"/>
                    </a:cxn>
                    <a:cxn ang="0">
                      <a:pos x="234" y="118"/>
                    </a:cxn>
                    <a:cxn ang="0">
                      <a:pos x="236" y="134"/>
                    </a:cxn>
                    <a:cxn ang="0">
                      <a:pos x="233" y="150"/>
                    </a:cxn>
                    <a:cxn ang="0">
                      <a:pos x="228" y="163"/>
                    </a:cxn>
                    <a:cxn ang="0">
                      <a:pos x="218" y="176"/>
                    </a:cxn>
                    <a:cxn ang="0">
                      <a:pos x="201" y="191"/>
                    </a:cxn>
                    <a:cxn ang="0">
                      <a:pos x="185" y="199"/>
                    </a:cxn>
                    <a:cxn ang="0">
                      <a:pos x="170" y="205"/>
                    </a:cxn>
                    <a:cxn ang="0">
                      <a:pos x="155" y="209"/>
                    </a:cxn>
                    <a:cxn ang="0">
                      <a:pos x="136" y="210"/>
                    </a:cxn>
                    <a:cxn ang="0">
                      <a:pos x="88" y="209"/>
                    </a:cxn>
                    <a:cxn ang="0">
                      <a:pos x="65" y="205"/>
                    </a:cxn>
                    <a:cxn ang="0">
                      <a:pos x="40" y="194"/>
                    </a:cxn>
                    <a:cxn ang="0">
                      <a:pos x="22" y="181"/>
                    </a:cxn>
                    <a:cxn ang="0">
                      <a:pos x="9" y="166"/>
                    </a:cxn>
                    <a:cxn ang="0">
                      <a:pos x="3" y="150"/>
                    </a:cxn>
                    <a:cxn ang="0">
                      <a:pos x="0" y="136"/>
                    </a:cxn>
                    <a:cxn ang="0">
                      <a:pos x="2" y="121"/>
                    </a:cxn>
                    <a:cxn ang="0">
                      <a:pos x="10" y="101"/>
                    </a:cxn>
                    <a:cxn ang="0">
                      <a:pos x="25" y="84"/>
                    </a:cxn>
                    <a:cxn ang="0">
                      <a:pos x="45" y="71"/>
                    </a:cxn>
                    <a:cxn ang="0">
                      <a:pos x="73" y="61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37" h="211">
                      <a:moveTo>
                        <a:pt x="29" y="3"/>
                      </a:moveTo>
                      <a:lnTo>
                        <a:pt x="67" y="10"/>
                      </a:lnTo>
                      <a:lnTo>
                        <a:pt x="66" y="0"/>
                      </a:lnTo>
                      <a:lnTo>
                        <a:pt x="112" y="11"/>
                      </a:lnTo>
                      <a:lnTo>
                        <a:pt x="112" y="0"/>
                      </a:lnTo>
                      <a:lnTo>
                        <a:pt x="161" y="0"/>
                      </a:lnTo>
                      <a:lnTo>
                        <a:pt x="160" y="11"/>
                      </a:lnTo>
                      <a:lnTo>
                        <a:pt x="219" y="0"/>
                      </a:lnTo>
                      <a:lnTo>
                        <a:pt x="148" y="59"/>
                      </a:lnTo>
                      <a:lnTo>
                        <a:pt x="155" y="60"/>
                      </a:lnTo>
                      <a:lnTo>
                        <a:pt x="163" y="61"/>
                      </a:lnTo>
                      <a:lnTo>
                        <a:pt x="172" y="64"/>
                      </a:lnTo>
                      <a:lnTo>
                        <a:pt x="180" y="66"/>
                      </a:lnTo>
                      <a:lnTo>
                        <a:pt x="189" y="71"/>
                      </a:lnTo>
                      <a:lnTo>
                        <a:pt x="197" y="74"/>
                      </a:lnTo>
                      <a:lnTo>
                        <a:pt x="205" y="79"/>
                      </a:lnTo>
                      <a:lnTo>
                        <a:pt x="212" y="85"/>
                      </a:lnTo>
                      <a:lnTo>
                        <a:pt x="217" y="90"/>
                      </a:lnTo>
                      <a:lnTo>
                        <a:pt x="222" y="96"/>
                      </a:lnTo>
                      <a:lnTo>
                        <a:pt x="227" y="103"/>
                      </a:lnTo>
                      <a:lnTo>
                        <a:pt x="231" y="111"/>
                      </a:lnTo>
                      <a:lnTo>
                        <a:pt x="234" y="118"/>
                      </a:lnTo>
                      <a:lnTo>
                        <a:pt x="235" y="124"/>
                      </a:lnTo>
                      <a:lnTo>
                        <a:pt x="236" y="134"/>
                      </a:lnTo>
                      <a:lnTo>
                        <a:pt x="235" y="143"/>
                      </a:lnTo>
                      <a:lnTo>
                        <a:pt x="233" y="150"/>
                      </a:lnTo>
                      <a:lnTo>
                        <a:pt x="231" y="157"/>
                      </a:lnTo>
                      <a:lnTo>
                        <a:pt x="228" y="163"/>
                      </a:lnTo>
                      <a:lnTo>
                        <a:pt x="224" y="169"/>
                      </a:lnTo>
                      <a:lnTo>
                        <a:pt x="218" y="176"/>
                      </a:lnTo>
                      <a:lnTo>
                        <a:pt x="210" y="184"/>
                      </a:lnTo>
                      <a:lnTo>
                        <a:pt x="201" y="191"/>
                      </a:lnTo>
                      <a:lnTo>
                        <a:pt x="193" y="196"/>
                      </a:lnTo>
                      <a:lnTo>
                        <a:pt x="185" y="199"/>
                      </a:lnTo>
                      <a:lnTo>
                        <a:pt x="177" y="203"/>
                      </a:lnTo>
                      <a:lnTo>
                        <a:pt x="170" y="205"/>
                      </a:lnTo>
                      <a:lnTo>
                        <a:pt x="161" y="207"/>
                      </a:lnTo>
                      <a:lnTo>
                        <a:pt x="155" y="209"/>
                      </a:lnTo>
                      <a:lnTo>
                        <a:pt x="145" y="209"/>
                      </a:lnTo>
                      <a:lnTo>
                        <a:pt x="136" y="210"/>
                      </a:lnTo>
                      <a:lnTo>
                        <a:pt x="96" y="210"/>
                      </a:lnTo>
                      <a:lnTo>
                        <a:pt x="88" y="209"/>
                      </a:lnTo>
                      <a:lnTo>
                        <a:pt x="78" y="208"/>
                      </a:lnTo>
                      <a:lnTo>
                        <a:pt x="65" y="205"/>
                      </a:lnTo>
                      <a:lnTo>
                        <a:pt x="53" y="200"/>
                      </a:lnTo>
                      <a:lnTo>
                        <a:pt x="40" y="194"/>
                      </a:lnTo>
                      <a:lnTo>
                        <a:pt x="30" y="187"/>
                      </a:lnTo>
                      <a:lnTo>
                        <a:pt x="22" y="181"/>
                      </a:lnTo>
                      <a:lnTo>
                        <a:pt x="15" y="174"/>
                      </a:lnTo>
                      <a:lnTo>
                        <a:pt x="9" y="166"/>
                      </a:lnTo>
                      <a:lnTo>
                        <a:pt x="5" y="156"/>
                      </a:lnTo>
                      <a:lnTo>
                        <a:pt x="3" y="150"/>
                      </a:lnTo>
                      <a:lnTo>
                        <a:pt x="1" y="144"/>
                      </a:lnTo>
                      <a:lnTo>
                        <a:pt x="0" y="136"/>
                      </a:lnTo>
                      <a:lnTo>
                        <a:pt x="1" y="131"/>
                      </a:lnTo>
                      <a:lnTo>
                        <a:pt x="2" y="121"/>
                      </a:lnTo>
                      <a:lnTo>
                        <a:pt x="5" y="111"/>
                      </a:lnTo>
                      <a:lnTo>
                        <a:pt x="10" y="101"/>
                      </a:lnTo>
                      <a:lnTo>
                        <a:pt x="17" y="92"/>
                      </a:lnTo>
                      <a:lnTo>
                        <a:pt x="25" y="84"/>
                      </a:lnTo>
                      <a:lnTo>
                        <a:pt x="35" y="76"/>
                      </a:lnTo>
                      <a:lnTo>
                        <a:pt x="45" y="71"/>
                      </a:lnTo>
                      <a:lnTo>
                        <a:pt x="59" y="65"/>
                      </a:lnTo>
                      <a:lnTo>
                        <a:pt x="73" y="61"/>
                      </a:lnTo>
                      <a:lnTo>
                        <a:pt x="83" y="59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882" name="Rectangle 18"/>
                <p:cNvSpPr>
                  <a:spLocks noChangeArrowheads="1"/>
                </p:cNvSpPr>
                <p:nvPr/>
              </p:nvSpPr>
              <p:spPr bwMode="auto">
                <a:xfrm>
                  <a:off x="582" y="2338"/>
                  <a:ext cx="253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400" b="1">
                      <a:solidFill>
                        <a:schemeClr val="bg1"/>
                      </a:solidFill>
                      <a:latin typeface="FranklinGothic" charset="0"/>
                    </a:rPr>
                    <a:t>C</a:t>
                  </a:r>
                </a:p>
              </p:txBody>
            </p:sp>
          </p:grpSp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>
                <a:off x="580" y="2662"/>
                <a:ext cx="254" cy="286"/>
                <a:chOff x="580" y="2662"/>
                <a:chExt cx="254" cy="286"/>
              </a:xfrm>
            </p:grpSpPr>
            <p:sp>
              <p:nvSpPr>
                <p:cNvPr id="2724884" name="Freeform 20"/>
                <p:cNvSpPr>
                  <a:spLocks/>
                </p:cNvSpPr>
                <p:nvPr/>
              </p:nvSpPr>
              <p:spPr bwMode="auto">
                <a:xfrm>
                  <a:off x="580" y="2706"/>
                  <a:ext cx="237" cy="212"/>
                </a:xfrm>
                <a:custGeom>
                  <a:avLst/>
                  <a:gdLst/>
                  <a:ahLst/>
                  <a:cxnLst>
                    <a:cxn ang="0">
                      <a:pos x="67" y="10"/>
                    </a:cxn>
                    <a:cxn ang="0">
                      <a:pos x="112" y="11"/>
                    </a:cxn>
                    <a:cxn ang="0">
                      <a:pos x="161" y="0"/>
                    </a:cxn>
                    <a:cxn ang="0">
                      <a:pos x="219" y="0"/>
                    </a:cxn>
                    <a:cxn ang="0">
                      <a:pos x="155" y="60"/>
                    </a:cxn>
                    <a:cxn ang="0">
                      <a:pos x="172" y="64"/>
                    </a:cxn>
                    <a:cxn ang="0">
                      <a:pos x="189" y="71"/>
                    </a:cxn>
                    <a:cxn ang="0">
                      <a:pos x="205" y="80"/>
                    </a:cxn>
                    <a:cxn ang="0">
                      <a:pos x="217" y="90"/>
                    </a:cxn>
                    <a:cxn ang="0">
                      <a:pos x="227" y="103"/>
                    </a:cxn>
                    <a:cxn ang="0">
                      <a:pos x="234" y="118"/>
                    </a:cxn>
                    <a:cxn ang="0">
                      <a:pos x="236" y="134"/>
                    </a:cxn>
                    <a:cxn ang="0">
                      <a:pos x="233" y="151"/>
                    </a:cxn>
                    <a:cxn ang="0">
                      <a:pos x="228" y="164"/>
                    </a:cxn>
                    <a:cxn ang="0">
                      <a:pos x="218" y="177"/>
                    </a:cxn>
                    <a:cxn ang="0">
                      <a:pos x="201" y="192"/>
                    </a:cxn>
                    <a:cxn ang="0">
                      <a:pos x="185" y="200"/>
                    </a:cxn>
                    <a:cxn ang="0">
                      <a:pos x="170" y="206"/>
                    </a:cxn>
                    <a:cxn ang="0">
                      <a:pos x="155" y="210"/>
                    </a:cxn>
                    <a:cxn ang="0">
                      <a:pos x="136" y="211"/>
                    </a:cxn>
                    <a:cxn ang="0">
                      <a:pos x="88" y="210"/>
                    </a:cxn>
                    <a:cxn ang="0">
                      <a:pos x="65" y="206"/>
                    </a:cxn>
                    <a:cxn ang="0">
                      <a:pos x="40" y="195"/>
                    </a:cxn>
                    <a:cxn ang="0">
                      <a:pos x="22" y="182"/>
                    </a:cxn>
                    <a:cxn ang="0">
                      <a:pos x="9" y="167"/>
                    </a:cxn>
                    <a:cxn ang="0">
                      <a:pos x="3" y="151"/>
                    </a:cxn>
                    <a:cxn ang="0">
                      <a:pos x="0" y="137"/>
                    </a:cxn>
                    <a:cxn ang="0">
                      <a:pos x="2" y="121"/>
                    </a:cxn>
                    <a:cxn ang="0">
                      <a:pos x="10" y="101"/>
                    </a:cxn>
                    <a:cxn ang="0">
                      <a:pos x="25" y="85"/>
                    </a:cxn>
                    <a:cxn ang="0">
                      <a:pos x="45" y="71"/>
                    </a:cxn>
                    <a:cxn ang="0">
                      <a:pos x="73" y="62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37" h="212">
                      <a:moveTo>
                        <a:pt x="29" y="3"/>
                      </a:moveTo>
                      <a:lnTo>
                        <a:pt x="67" y="10"/>
                      </a:lnTo>
                      <a:lnTo>
                        <a:pt x="66" y="0"/>
                      </a:lnTo>
                      <a:lnTo>
                        <a:pt x="112" y="11"/>
                      </a:lnTo>
                      <a:lnTo>
                        <a:pt x="112" y="0"/>
                      </a:lnTo>
                      <a:lnTo>
                        <a:pt x="161" y="0"/>
                      </a:lnTo>
                      <a:lnTo>
                        <a:pt x="160" y="11"/>
                      </a:lnTo>
                      <a:lnTo>
                        <a:pt x="219" y="0"/>
                      </a:lnTo>
                      <a:lnTo>
                        <a:pt x="148" y="60"/>
                      </a:lnTo>
                      <a:lnTo>
                        <a:pt x="155" y="60"/>
                      </a:lnTo>
                      <a:lnTo>
                        <a:pt x="163" y="62"/>
                      </a:lnTo>
                      <a:lnTo>
                        <a:pt x="172" y="64"/>
                      </a:lnTo>
                      <a:lnTo>
                        <a:pt x="180" y="67"/>
                      </a:lnTo>
                      <a:lnTo>
                        <a:pt x="189" y="71"/>
                      </a:lnTo>
                      <a:lnTo>
                        <a:pt x="197" y="75"/>
                      </a:lnTo>
                      <a:lnTo>
                        <a:pt x="205" y="80"/>
                      </a:lnTo>
                      <a:lnTo>
                        <a:pt x="212" y="85"/>
                      </a:lnTo>
                      <a:lnTo>
                        <a:pt x="217" y="90"/>
                      </a:lnTo>
                      <a:lnTo>
                        <a:pt x="222" y="97"/>
                      </a:lnTo>
                      <a:lnTo>
                        <a:pt x="227" y="103"/>
                      </a:lnTo>
                      <a:lnTo>
                        <a:pt x="231" y="111"/>
                      </a:lnTo>
                      <a:lnTo>
                        <a:pt x="234" y="118"/>
                      </a:lnTo>
                      <a:lnTo>
                        <a:pt x="235" y="125"/>
                      </a:lnTo>
                      <a:lnTo>
                        <a:pt x="236" y="134"/>
                      </a:lnTo>
                      <a:lnTo>
                        <a:pt x="235" y="144"/>
                      </a:lnTo>
                      <a:lnTo>
                        <a:pt x="233" y="151"/>
                      </a:lnTo>
                      <a:lnTo>
                        <a:pt x="231" y="158"/>
                      </a:lnTo>
                      <a:lnTo>
                        <a:pt x="228" y="164"/>
                      </a:lnTo>
                      <a:lnTo>
                        <a:pt x="224" y="170"/>
                      </a:lnTo>
                      <a:lnTo>
                        <a:pt x="218" y="177"/>
                      </a:lnTo>
                      <a:lnTo>
                        <a:pt x="210" y="185"/>
                      </a:lnTo>
                      <a:lnTo>
                        <a:pt x="201" y="192"/>
                      </a:lnTo>
                      <a:lnTo>
                        <a:pt x="193" y="197"/>
                      </a:lnTo>
                      <a:lnTo>
                        <a:pt x="185" y="200"/>
                      </a:lnTo>
                      <a:lnTo>
                        <a:pt x="177" y="204"/>
                      </a:lnTo>
                      <a:lnTo>
                        <a:pt x="170" y="206"/>
                      </a:lnTo>
                      <a:lnTo>
                        <a:pt x="161" y="208"/>
                      </a:lnTo>
                      <a:lnTo>
                        <a:pt x="155" y="210"/>
                      </a:lnTo>
                      <a:lnTo>
                        <a:pt x="145" y="210"/>
                      </a:lnTo>
                      <a:lnTo>
                        <a:pt x="136" y="211"/>
                      </a:lnTo>
                      <a:lnTo>
                        <a:pt x="96" y="211"/>
                      </a:lnTo>
                      <a:lnTo>
                        <a:pt x="88" y="210"/>
                      </a:lnTo>
                      <a:lnTo>
                        <a:pt x="78" y="209"/>
                      </a:lnTo>
                      <a:lnTo>
                        <a:pt x="65" y="206"/>
                      </a:lnTo>
                      <a:lnTo>
                        <a:pt x="53" y="201"/>
                      </a:lnTo>
                      <a:lnTo>
                        <a:pt x="40" y="195"/>
                      </a:lnTo>
                      <a:lnTo>
                        <a:pt x="30" y="188"/>
                      </a:lnTo>
                      <a:lnTo>
                        <a:pt x="22" y="182"/>
                      </a:lnTo>
                      <a:lnTo>
                        <a:pt x="15" y="175"/>
                      </a:lnTo>
                      <a:lnTo>
                        <a:pt x="9" y="167"/>
                      </a:lnTo>
                      <a:lnTo>
                        <a:pt x="5" y="157"/>
                      </a:lnTo>
                      <a:lnTo>
                        <a:pt x="3" y="151"/>
                      </a:lnTo>
                      <a:lnTo>
                        <a:pt x="1" y="144"/>
                      </a:lnTo>
                      <a:lnTo>
                        <a:pt x="0" y="137"/>
                      </a:lnTo>
                      <a:lnTo>
                        <a:pt x="1" y="131"/>
                      </a:lnTo>
                      <a:lnTo>
                        <a:pt x="2" y="121"/>
                      </a:lnTo>
                      <a:lnTo>
                        <a:pt x="5" y="112"/>
                      </a:lnTo>
                      <a:lnTo>
                        <a:pt x="10" y="101"/>
                      </a:lnTo>
                      <a:lnTo>
                        <a:pt x="17" y="93"/>
                      </a:lnTo>
                      <a:lnTo>
                        <a:pt x="25" y="85"/>
                      </a:lnTo>
                      <a:lnTo>
                        <a:pt x="35" y="77"/>
                      </a:lnTo>
                      <a:lnTo>
                        <a:pt x="45" y="71"/>
                      </a:lnTo>
                      <a:lnTo>
                        <a:pt x="59" y="65"/>
                      </a:lnTo>
                      <a:lnTo>
                        <a:pt x="73" y="62"/>
                      </a:lnTo>
                      <a:lnTo>
                        <a:pt x="83" y="60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885" name="Rectangle 21"/>
                <p:cNvSpPr>
                  <a:spLocks noChangeArrowheads="1"/>
                </p:cNvSpPr>
                <p:nvPr/>
              </p:nvSpPr>
              <p:spPr bwMode="auto">
                <a:xfrm>
                  <a:off x="581" y="2662"/>
                  <a:ext cx="253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400" b="1">
                      <a:solidFill>
                        <a:schemeClr val="bg1"/>
                      </a:solidFill>
                      <a:latin typeface="FranklinGothic" charset="0"/>
                    </a:rPr>
                    <a:t>D</a:t>
                  </a:r>
                </a:p>
              </p:txBody>
            </p:sp>
          </p:grpSp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574" y="1633"/>
                <a:ext cx="255" cy="286"/>
                <a:chOff x="574" y="1633"/>
                <a:chExt cx="255" cy="286"/>
              </a:xfrm>
            </p:grpSpPr>
            <p:sp>
              <p:nvSpPr>
                <p:cNvPr id="2724887" name="Freeform 23"/>
                <p:cNvSpPr>
                  <a:spLocks/>
                </p:cNvSpPr>
                <p:nvPr/>
              </p:nvSpPr>
              <p:spPr bwMode="auto">
                <a:xfrm>
                  <a:off x="574" y="1677"/>
                  <a:ext cx="237" cy="211"/>
                </a:xfrm>
                <a:custGeom>
                  <a:avLst/>
                  <a:gdLst/>
                  <a:ahLst/>
                  <a:cxnLst>
                    <a:cxn ang="0">
                      <a:pos x="67" y="10"/>
                    </a:cxn>
                    <a:cxn ang="0">
                      <a:pos x="112" y="11"/>
                    </a:cxn>
                    <a:cxn ang="0">
                      <a:pos x="161" y="0"/>
                    </a:cxn>
                    <a:cxn ang="0">
                      <a:pos x="219" y="0"/>
                    </a:cxn>
                    <a:cxn ang="0">
                      <a:pos x="155" y="60"/>
                    </a:cxn>
                    <a:cxn ang="0">
                      <a:pos x="172" y="64"/>
                    </a:cxn>
                    <a:cxn ang="0">
                      <a:pos x="189" y="71"/>
                    </a:cxn>
                    <a:cxn ang="0">
                      <a:pos x="205" y="79"/>
                    </a:cxn>
                    <a:cxn ang="0">
                      <a:pos x="217" y="90"/>
                    </a:cxn>
                    <a:cxn ang="0">
                      <a:pos x="227" y="103"/>
                    </a:cxn>
                    <a:cxn ang="0">
                      <a:pos x="234" y="118"/>
                    </a:cxn>
                    <a:cxn ang="0">
                      <a:pos x="236" y="134"/>
                    </a:cxn>
                    <a:cxn ang="0">
                      <a:pos x="233" y="150"/>
                    </a:cxn>
                    <a:cxn ang="0">
                      <a:pos x="228" y="163"/>
                    </a:cxn>
                    <a:cxn ang="0">
                      <a:pos x="218" y="176"/>
                    </a:cxn>
                    <a:cxn ang="0">
                      <a:pos x="201" y="191"/>
                    </a:cxn>
                    <a:cxn ang="0">
                      <a:pos x="185" y="199"/>
                    </a:cxn>
                    <a:cxn ang="0">
                      <a:pos x="170" y="205"/>
                    </a:cxn>
                    <a:cxn ang="0">
                      <a:pos x="155" y="209"/>
                    </a:cxn>
                    <a:cxn ang="0">
                      <a:pos x="136" y="210"/>
                    </a:cxn>
                    <a:cxn ang="0">
                      <a:pos x="88" y="209"/>
                    </a:cxn>
                    <a:cxn ang="0">
                      <a:pos x="65" y="205"/>
                    </a:cxn>
                    <a:cxn ang="0">
                      <a:pos x="40" y="194"/>
                    </a:cxn>
                    <a:cxn ang="0">
                      <a:pos x="22" y="181"/>
                    </a:cxn>
                    <a:cxn ang="0">
                      <a:pos x="9" y="166"/>
                    </a:cxn>
                    <a:cxn ang="0">
                      <a:pos x="3" y="150"/>
                    </a:cxn>
                    <a:cxn ang="0">
                      <a:pos x="0" y="136"/>
                    </a:cxn>
                    <a:cxn ang="0">
                      <a:pos x="2" y="121"/>
                    </a:cxn>
                    <a:cxn ang="0">
                      <a:pos x="10" y="101"/>
                    </a:cxn>
                    <a:cxn ang="0">
                      <a:pos x="25" y="84"/>
                    </a:cxn>
                    <a:cxn ang="0">
                      <a:pos x="45" y="71"/>
                    </a:cxn>
                    <a:cxn ang="0">
                      <a:pos x="73" y="61"/>
                    </a:cxn>
                    <a:cxn ang="0">
                      <a:pos x="29" y="3"/>
                    </a:cxn>
                  </a:cxnLst>
                  <a:rect l="0" t="0" r="r" b="b"/>
                  <a:pathLst>
                    <a:path w="237" h="211">
                      <a:moveTo>
                        <a:pt x="29" y="3"/>
                      </a:moveTo>
                      <a:lnTo>
                        <a:pt x="67" y="10"/>
                      </a:lnTo>
                      <a:lnTo>
                        <a:pt x="66" y="0"/>
                      </a:lnTo>
                      <a:lnTo>
                        <a:pt x="112" y="11"/>
                      </a:lnTo>
                      <a:lnTo>
                        <a:pt x="112" y="0"/>
                      </a:lnTo>
                      <a:lnTo>
                        <a:pt x="161" y="0"/>
                      </a:lnTo>
                      <a:lnTo>
                        <a:pt x="160" y="11"/>
                      </a:lnTo>
                      <a:lnTo>
                        <a:pt x="219" y="0"/>
                      </a:lnTo>
                      <a:lnTo>
                        <a:pt x="148" y="59"/>
                      </a:lnTo>
                      <a:lnTo>
                        <a:pt x="155" y="60"/>
                      </a:lnTo>
                      <a:lnTo>
                        <a:pt x="163" y="61"/>
                      </a:lnTo>
                      <a:lnTo>
                        <a:pt x="172" y="64"/>
                      </a:lnTo>
                      <a:lnTo>
                        <a:pt x="180" y="66"/>
                      </a:lnTo>
                      <a:lnTo>
                        <a:pt x="189" y="71"/>
                      </a:lnTo>
                      <a:lnTo>
                        <a:pt x="197" y="74"/>
                      </a:lnTo>
                      <a:lnTo>
                        <a:pt x="205" y="79"/>
                      </a:lnTo>
                      <a:lnTo>
                        <a:pt x="212" y="85"/>
                      </a:lnTo>
                      <a:lnTo>
                        <a:pt x="217" y="90"/>
                      </a:lnTo>
                      <a:lnTo>
                        <a:pt x="222" y="96"/>
                      </a:lnTo>
                      <a:lnTo>
                        <a:pt x="227" y="103"/>
                      </a:lnTo>
                      <a:lnTo>
                        <a:pt x="231" y="111"/>
                      </a:lnTo>
                      <a:lnTo>
                        <a:pt x="234" y="118"/>
                      </a:lnTo>
                      <a:lnTo>
                        <a:pt x="235" y="124"/>
                      </a:lnTo>
                      <a:lnTo>
                        <a:pt x="236" y="134"/>
                      </a:lnTo>
                      <a:lnTo>
                        <a:pt x="235" y="143"/>
                      </a:lnTo>
                      <a:lnTo>
                        <a:pt x="233" y="150"/>
                      </a:lnTo>
                      <a:lnTo>
                        <a:pt x="231" y="157"/>
                      </a:lnTo>
                      <a:lnTo>
                        <a:pt x="228" y="163"/>
                      </a:lnTo>
                      <a:lnTo>
                        <a:pt x="224" y="169"/>
                      </a:lnTo>
                      <a:lnTo>
                        <a:pt x="218" y="176"/>
                      </a:lnTo>
                      <a:lnTo>
                        <a:pt x="210" y="184"/>
                      </a:lnTo>
                      <a:lnTo>
                        <a:pt x="201" y="191"/>
                      </a:lnTo>
                      <a:lnTo>
                        <a:pt x="193" y="196"/>
                      </a:lnTo>
                      <a:lnTo>
                        <a:pt x="185" y="199"/>
                      </a:lnTo>
                      <a:lnTo>
                        <a:pt x="177" y="203"/>
                      </a:lnTo>
                      <a:lnTo>
                        <a:pt x="170" y="205"/>
                      </a:lnTo>
                      <a:lnTo>
                        <a:pt x="161" y="207"/>
                      </a:lnTo>
                      <a:lnTo>
                        <a:pt x="155" y="209"/>
                      </a:lnTo>
                      <a:lnTo>
                        <a:pt x="145" y="209"/>
                      </a:lnTo>
                      <a:lnTo>
                        <a:pt x="136" y="210"/>
                      </a:lnTo>
                      <a:lnTo>
                        <a:pt x="96" y="210"/>
                      </a:lnTo>
                      <a:lnTo>
                        <a:pt x="88" y="209"/>
                      </a:lnTo>
                      <a:lnTo>
                        <a:pt x="78" y="208"/>
                      </a:lnTo>
                      <a:lnTo>
                        <a:pt x="65" y="205"/>
                      </a:lnTo>
                      <a:lnTo>
                        <a:pt x="53" y="200"/>
                      </a:lnTo>
                      <a:lnTo>
                        <a:pt x="40" y="194"/>
                      </a:lnTo>
                      <a:lnTo>
                        <a:pt x="30" y="187"/>
                      </a:lnTo>
                      <a:lnTo>
                        <a:pt x="22" y="181"/>
                      </a:lnTo>
                      <a:lnTo>
                        <a:pt x="15" y="174"/>
                      </a:lnTo>
                      <a:lnTo>
                        <a:pt x="9" y="166"/>
                      </a:lnTo>
                      <a:lnTo>
                        <a:pt x="5" y="156"/>
                      </a:lnTo>
                      <a:lnTo>
                        <a:pt x="3" y="150"/>
                      </a:lnTo>
                      <a:lnTo>
                        <a:pt x="1" y="144"/>
                      </a:lnTo>
                      <a:lnTo>
                        <a:pt x="0" y="136"/>
                      </a:lnTo>
                      <a:lnTo>
                        <a:pt x="1" y="131"/>
                      </a:lnTo>
                      <a:lnTo>
                        <a:pt x="2" y="121"/>
                      </a:lnTo>
                      <a:lnTo>
                        <a:pt x="5" y="111"/>
                      </a:lnTo>
                      <a:lnTo>
                        <a:pt x="10" y="101"/>
                      </a:lnTo>
                      <a:lnTo>
                        <a:pt x="17" y="92"/>
                      </a:lnTo>
                      <a:lnTo>
                        <a:pt x="25" y="84"/>
                      </a:lnTo>
                      <a:lnTo>
                        <a:pt x="35" y="76"/>
                      </a:lnTo>
                      <a:lnTo>
                        <a:pt x="45" y="71"/>
                      </a:lnTo>
                      <a:lnTo>
                        <a:pt x="59" y="65"/>
                      </a:lnTo>
                      <a:lnTo>
                        <a:pt x="73" y="61"/>
                      </a:lnTo>
                      <a:lnTo>
                        <a:pt x="83" y="59"/>
                      </a:lnTo>
                      <a:lnTo>
                        <a:pt x="29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888" name="Rectangle 24"/>
                <p:cNvSpPr>
                  <a:spLocks noChangeArrowheads="1"/>
                </p:cNvSpPr>
                <p:nvPr/>
              </p:nvSpPr>
              <p:spPr bwMode="auto">
                <a:xfrm>
                  <a:off x="576" y="1633"/>
                  <a:ext cx="253" cy="28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400" b="1">
                      <a:solidFill>
                        <a:schemeClr val="bg1"/>
                      </a:solidFill>
                      <a:latin typeface="FranklinGothic" charset="0"/>
                    </a:rPr>
                    <a:t>A</a:t>
                  </a:r>
                </a:p>
              </p:txBody>
            </p:sp>
          </p:grpSp>
          <p:sp>
            <p:nvSpPr>
              <p:cNvPr id="2724889" name="Line 25"/>
              <p:cNvSpPr>
                <a:spLocks noChangeShapeType="1"/>
              </p:cNvSpPr>
              <p:nvPr/>
            </p:nvSpPr>
            <p:spPr bwMode="auto">
              <a:xfrm flipH="1">
                <a:off x="1424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890" name="Line 26"/>
              <p:cNvSpPr>
                <a:spLocks noChangeShapeType="1"/>
              </p:cNvSpPr>
              <p:nvPr/>
            </p:nvSpPr>
            <p:spPr bwMode="auto">
              <a:xfrm flipH="1">
                <a:off x="1709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891" name="Line 27"/>
              <p:cNvSpPr>
                <a:spLocks noChangeShapeType="1"/>
              </p:cNvSpPr>
              <p:nvPr/>
            </p:nvSpPr>
            <p:spPr bwMode="auto">
              <a:xfrm flipH="1">
                <a:off x="1993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892" name="AutoShape 28"/>
              <p:cNvSpPr>
                <a:spLocks noChangeArrowheads="1"/>
              </p:cNvSpPr>
              <p:nvPr/>
            </p:nvSpPr>
            <p:spPr bwMode="auto">
              <a:xfrm>
                <a:off x="1199" y="2015"/>
                <a:ext cx="208" cy="259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893" name="AutoShape 29"/>
              <p:cNvSpPr>
                <a:spLocks noChangeArrowheads="1"/>
              </p:cNvSpPr>
              <p:nvPr/>
            </p:nvSpPr>
            <p:spPr bwMode="auto">
              <a:xfrm>
                <a:off x="1250" y="1963"/>
                <a:ext cx="157" cy="46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894" name="AutoShape 30"/>
              <p:cNvSpPr>
                <a:spLocks noChangeArrowheads="1"/>
              </p:cNvSpPr>
              <p:nvPr/>
            </p:nvSpPr>
            <p:spPr bwMode="auto">
              <a:xfrm>
                <a:off x="1241" y="2035"/>
                <a:ext cx="107" cy="15"/>
              </a:xfrm>
              <a:prstGeom prst="parallelogram">
                <a:avLst>
                  <a:gd name="adj" fmla="val 178300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" name="Group 31"/>
              <p:cNvGrpSpPr>
                <a:grpSpLocks/>
              </p:cNvGrpSpPr>
              <p:nvPr/>
            </p:nvGrpSpPr>
            <p:grpSpPr bwMode="auto">
              <a:xfrm>
                <a:off x="1715" y="1998"/>
                <a:ext cx="201" cy="257"/>
                <a:chOff x="1715" y="1998"/>
                <a:chExt cx="201" cy="257"/>
              </a:xfrm>
            </p:grpSpPr>
            <p:sp>
              <p:nvSpPr>
                <p:cNvPr id="2724896" name="Freeform 32"/>
                <p:cNvSpPr>
                  <a:spLocks/>
                </p:cNvSpPr>
                <p:nvPr/>
              </p:nvSpPr>
              <p:spPr bwMode="auto">
                <a:xfrm>
                  <a:off x="1844" y="2117"/>
                  <a:ext cx="60" cy="138"/>
                </a:xfrm>
                <a:custGeom>
                  <a:avLst/>
                  <a:gdLst/>
                  <a:ahLst/>
                  <a:cxnLst>
                    <a:cxn ang="0">
                      <a:pos x="43" y="0"/>
                    </a:cxn>
                    <a:cxn ang="0">
                      <a:pos x="59" y="0"/>
                    </a:cxn>
                    <a:cxn ang="0">
                      <a:pos x="16" y="137"/>
                    </a:cxn>
                    <a:cxn ang="0">
                      <a:pos x="0" y="137"/>
                    </a:cxn>
                    <a:cxn ang="0">
                      <a:pos x="43" y="0"/>
                    </a:cxn>
                  </a:cxnLst>
                  <a:rect l="0" t="0" r="r" b="b"/>
                  <a:pathLst>
                    <a:path w="60" h="138">
                      <a:moveTo>
                        <a:pt x="43" y="0"/>
                      </a:moveTo>
                      <a:lnTo>
                        <a:pt x="59" y="0"/>
                      </a:lnTo>
                      <a:lnTo>
                        <a:pt x="16" y="137"/>
                      </a:lnTo>
                      <a:lnTo>
                        <a:pt x="0" y="137"/>
                      </a:lnTo>
                      <a:lnTo>
                        <a:pt x="43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897" name="Rectangle 33"/>
                <p:cNvSpPr>
                  <a:spLocks noChangeArrowheads="1"/>
                </p:cNvSpPr>
                <p:nvPr/>
              </p:nvSpPr>
              <p:spPr bwMode="auto">
                <a:xfrm>
                  <a:off x="1840" y="2117"/>
                  <a:ext cx="76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898" name="Rectangle 34"/>
                <p:cNvSpPr>
                  <a:spLocks noChangeArrowheads="1"/>
                </p:cNvSpPr>
                <p:nvPr/>
              </p:nvSpPr>
              <p:spPr bwMode="auto">
                <a:xfrm>
                  <a:off x="1846" y="2175"/>
                  <a:ext cx="57" cy="11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899" name="Rectangle 35"/>
                <p:cNvSpPr>
                  <a:spLocks noChangeArrowheads="1"/>
                </p:cNvSpPr>
                <p:nvPr/>
              </p:nvSpPr>
              <p:spPr bwMode="auto">
                <a:xfrm>
                  <a:off x="1715" y="2175"/>
                  <a:ext cx="75" cy="7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00" name="Oval 36"/>
                <p:cNvSpPr>
                  <a:spLocks noChangeArrowheads="1"/>
                </p:cNvSpPr>
                <p:nvPr/>
              </p:nvSpPr>
              <p:spPr bwMode="auto">
                <a:xfrm>
                  <a:off x="1774" y="1998"/>
                  <a:ext cx="22" cy="26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01" name="Freeform 37"/>
                <p:cNvSpPr>
                  <a:spLocks/>
                </p:cNvSpPr>
                <p:nvPr/>
              </p:nvSpPr>
              <p:spPr bwMode="auto">
                <a:xfrm>
                  <a:off x="1715" y="2043"/>
                  <a:ext cx="138" cy="212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0"/>
                    </a:cxn>
                    <a:cxn ang="0">
                      <a:pos x="0" y="104"/>
                    </a:cxn>
                    <a:cxn ang="0">
                      <a:pos x="0" y="107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6"/>
                    </a:cxn>
                    <a:cxn ang="0">
                      <a:pos x="9" y="118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89" y="211"/>
                    </a:cxn>
                    <a:cxn ang="0">
                      <a:pos x="113" y="101"/>
                    </a:cxn>
                    <a:cxn ang="0">
                      <a:pos x="113" y="99"/>
                    </a:cxn>
                    <a:cxn ang="0">
                      <a:pos x="111" y="97"/>
                    </a:cxn>
                    <a:cxn ang="0">
                      <a:pos x="109" y="95"/>
                    </a:cxn>
                    <a:cxn ang="0">
                      <a:pos x="108" y="94"/>
                    </a:cxn>
                    <a:cxn ang="0">
                      <a:pos x="105" y="93"/>
                    </a:cxn>
                    <a:cxn ang="0">
                      <a:pos x="102" y="92"/>
                    </a:cxn>
                    <a:cxn ang="0">
                      <a:pos x="100" y="92"/>
                    </a:cxn>
                    <a:cxn ang="0">
                      <a:pos x="97" y="92"/>
                    </a:cxn>
                    <a:cxn ang="0">
                      <a:pos x="66" y="54"/>
                    </a:cxn>
                    <a:cxn ang="0">
                      <a:pos x="127" y="67"/>
                    </a:cxn>
                    <a:cxn ang="0">
                      <a:pos x="130" y="66"/>
                    </a:cxn>
                    <a:cxn ang="0">
                      <a:pos x="131" y="65"/>
                    </a:cxn>
                    <a:cxn ang="0">
                      <a:pos x="134" y="63"/>
                    </a:cxn>
                    <a:cxn ang="0">
                      <a:pos x="136" y="62"/>
                    </a:cxn>
                    <a:cxn ang="0">
                      <a:pos x="136" y="59"/>
                    </a:cxn>
                    <a:cxn ang="0">
                      <a:pos x="137" y="56"/>
                    </a:cxn>
                    <a:cxn ang="0">
                      <a:pos x="136" y="53"/>
                    </a:cxn>
                    <a:cxn ang="0">
                      <a:pos x="135" y="50"/>
                    </a:cxn>
                    <a:cxn ang="0">
                      <a:pos x="133" y="49"/>
                    </a:cxn>
                    <a:cxn ang="0">
                      <a:pos x="131" y="47"/>
                    </a:cxn>
                    <a:cxn ang="0">
                      <a:pos x="128" y="46"/>
                    </a:cxn>
                    <a:cxn ang="0">
                      <a:pos x="87" y="46"/>
                    </a:cxn>
                    <a:cxn ang="0">
                      <a:pos x="80" y="30"/>
                    </a:cxn>
                    <a:cxn ang="0">
                      <a:pos x="80" y="26"/>
                    </a:cxn>
                    <a:cxn ang="0">
                      <a:pos x="81" y="22"/>
                    </a:cxn>
                    <a:cxn ang="0">
                      <a:pos x="81" y="17"/>
                    </a:cxn>
                    <a:cxn ang="0">
                      <a:pos x="80" y="14"/>
                    </a:cxn>
                    <a:cxn ang="0">
                      <a:pos x="78" y="11"/>
                    </a:cxn>
                    <a:cxn ang="0">
                      <a:pos x="76" y="7"/>
                    </a:cxn>
                    <a:cxn ang="0">
                      <a:pos x="73" y="5"/>
                    </a:cxn>
                    <a:cxn ang="0">
                      <a:pos x="70" y="2"/>
                    </a:cxn>
                    <a:cxn ang="0">
                      <a:pos x="66" y="1"/>
                    </a:cxn>
                    <a:cxn ang="0">
                      <a:pos x="62" y="0"/>
                    </a:cxn>
                    <a:cxn ang="0">
                      <a:pos x="57" y="0"/>
                    </a:cxn>
                    <a:cxn ang="0">
                      <a:pos x="53" y="1"/>
                    </a:cxn>
                    <a:cxn ang="0">
                      <a:pos x="49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39" y="12"/>
                    </a:cxn>
                    <a:cxn ang="0">
                      <a:pos x="37" y="16"/>
                    </a:cxn>
                  </a:cxnLst>
                  <a:rect l="0" t="0" r="r" b="b"/>
                  <a:pathLst>
                    <a:path w="138" h="212">
                      <a:moveTo>
                        <a:pt x="37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0"/>
                      </a:lnTo>
                      <a:lnTo>
                        <a:pt x="0" y="101"/>
                      </a:lnTo>
                      <a:lnTo>
                        <a:pt x="0" y="104"/>
                      </a:lnTo>
                      <a:lnTo>
                        <a:pt x="0" y="105"/>
                      </a:lnTo>
                      <a:lnTo>
                        <a:pt x="0" y="107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2"/>
                      </a:lnTo>
                      <a:lnTo>
                        <a:pt x="3" y="114"/>
                      </a:lnTo>
                      <a:lnTo>
                        <a:pt x="4" y="115"/>
                      </a:lnTo>
                      <a:lnTo>
                        <a:pt x="6" y="116"/>
                      </a:lnTo>
                      <a:lnTo>
                        <a:pt x="7" y="117"/>
                      </a:lnTo>
                      <a:lnTo>
                        <a:pt x="9" y="118"/>
                      </a:lnTo>
                      <a:lnTo>
                        <a:pt x="10" y="118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89" y="119"/>
                      </a:lnTo>
                      <a:lnTo>
                        <a:pt x="89" y="211"/>
                      </a:lnTo>
                      <a:lnTo>
                        <a:pt x="113" y="211"/>
                      </a:lnTo>
                      <a:lnTo>
                        <a:pt x="113" y="101"/>
                      </a:lnTo>
                      <a:lnTo>
                        <a:pt x="113" y="100"/>
                      </a:lnTo>
                      <a:lnTo>
                        <a:pt x="113" y="99"/>
                      </a:lnTo>
                      <a:lnTo>
                        <a:pt x="112" y="98"/>
                      </a:lnTo>
                      <a:lnTo>
                        <a:pt x="111" y="97"/>
                      </a:lnTo>
                      <a:lnTo>
                        <a:pt x="111" y="96"/>
                      </a:lnTo>
                      <a:lnTo>
                        <a:pt x="109" y="95"/>
                      </a:lnTo>
                      <a:lnTo>
                        <a:pt x="109" y="95"/>
                      </a:lnTo>
                      <a:lnTo>
                        <a:pt x="108" y="94"/>
                      </a:lnTo>
                      <a:lnTo>
                        <a:pt x="106" y="93"/>
                      </a:lnTo>
                      <a:lnTo>
                        <a:pt x="105" y="93"/>
                      </a:lnTo>
                      <a:lnTo>
                        <a:pt x="104" y="93"/>
                      </a:lnTo>
                      <a:lnTo>
                        <a:pt x="102" y="92"/>
                      </a:lnTo>
                      <a:lnTo>
                        <a:pt x="101" y="92"/>
                      </a:lnTo>
                      <a:lnTo>
                        <a:pt x="100" y="92"/>
                      </a:lnTo>
                      <a:lnTo>
                        <a:pt x="98" y="92"/>
                      </a:lnTo>
                      <a:lnTo>
                        <a:pt x="97" y="92"/>
                      </a:lnTo>
                      <a:lnTo>
                        <a:pt x="54" y="90"/>
                      </a:lnTo>
                      <a:lnTo>
                        <a:pt x="66" y="54"/>
                      </a:lnTo>
                      <a:lnTo>
                        <a:pt x="75" y="67"/>
                      </a:lnTo>
                      <a:lnTo>
                        <a:pt x="127" y="67"/>
                      </a:lnTo>
                      <a:lnTo>
                        <a:pt x="128" y="66"/>
                      </a:lnTo>
                      <a:lnTo>
                        <a:pt x="130" y="66"/>
                      </a:lnTo>
                      <a:lnTo>
                        <a:pt x="131" y="65"/>
                      </a:lnTo>
                      <a:lnTo>
                        <a:pt x="131" y="65"/>
                      </a:lnTo>
                      <a:lnTo>
                        <a:pt x="133" y="64"/>
                      </a:lnTo>
                      <a:lnTo>
                        <a:pt x="134" y="63"/>
                      </a:lnTo>
                      <a:lnTo>
                        <a:pt x="135" y="62"/>
                      </a:lnTo>
                      <a:lnTo>
                        <a:pt x="136" y="62"/>
                      </a:lnTo>
                      <a:lnTo>
                        <a:pt x="136" y="60"/>
                      </a:lnTo>
                      <a:lnTo>
                        <a:pt x="136" y="59"/>
                      </a:lnTo>
                      <a:lnTo>
                        <a:pt x="137" y="58"/>
                      </a:lnTo>
                      <a:lnTo>
                        <a:pt x="137" y="56"/>
                      </a:lnTo>
                      <a:lnTo>
                        <a:pt x="137" y="54"/>
                      </a:lnTo>
                      <a:lnTo>
                        <a:pt x="136" y="53"/>
                      </a:lnTo>
                      <a:lnTo>
                        <a:pt x="136" y="52"/>
                      </a:lnTo>
                      <a:lnTo>
                        <a:pt x="135" y="50"/>
                      </a:lnTo>
                      <a:lnTo>
                        <a:pt x="134" y="49"/>
                      </a:lnTo>
                      <a:lnTo>
                        <a:pt x="133" y="49"/>
                      </a:lnTo>
                      <a:lnTo>
                        <a:pt x="132" y="47"/>
                      </a:lnTo>
                      <a:lnTo>
                        <a:pt x="131" y="47"/>
                      </a:lnTo>
                      <a:lnTo>
                        <a:pt x="130" y="46"/>
                      </a:lnTo>
                      <a:lnTo>
                        <a:pt x="128" y="46"/>
                      </a:lnTo>
                      <a:lnTo>
                        <a:pt x="127" y="46"/>
                      </a:lnTo>
                      <a:lnTo>
                        <a:pt x="87" y="46"/>
                      </a:lnTo>
                      <a:lnTo>
                        <a:pt x="78" y="31"/>
                      </a:lnTo>
                      <a:lnTo>
                        <a:pt x="80" y="30"/>
                      </a:lnTo>
                      <a:lnTo>
                        <a:pt x="80" y="28"/>
                      </a:lnTo>
                      <a:lnTo>
                        <a:pt x="80" y="26"/>
                      </a:lnTo>
                      <a:lnTo>
                        <a:pt x="81" y="24"/>
                      </a:lnTo>
                      <a:lnTo>
                        <a:pt x="81" y="22"/>
                      </a:lnTo>
                      <a:lnTo>
                        <a:pt x="81" y="20"/>
                      </a:lnTo>
                      <a:lnTo>
                        <a:pt x="81" y="17"/>
                      </a:lnTo>
                      <a:lnTo>
                        <a:pt x="80" y="16"/>
                      </a:lnTo>
                      <a:lnTo>
                        <a:pt x="80" y="14"/>
                      </a:lnTo>
                      <a:lnTo>
                        <a:pt x="79" y="12"/>
                      </a:lnTo>
                      <a:lnTo>
                        <a:pt x="78" y="11"/>
                      </a:lnTo>
                      <a:lnTo>
                        <a:pt x="77" y="9"/>
                      </a:lnTo>
                      <a:lnTo>
                        <a:pt x="76" y="7"/>
                      </a:lnTo>
                      <a:lnTo>
                        <a:pt x="75" y="6"/>
                      </a:lnTo>
                      <a:lnTo>
                        <a:pt x="73" y="5"/>
                      </a:lnTo>
                      <a:lnTo>
                        <a:pt x="72" y="4"/>
                      </a:lnTo>
                      <a:lnTo>
                        <a:pt x="70" y="2"/>
                      </a:lnTo>
                      <a:lnTo>
                        <a:pt x="68" y="2"/>
                      </a:lnTo>
                      <a:lnTo>
                        <a:pt x="66" y="1"/>
                      </a:lnTo>
                      <a:lnTo>
                        <a:pt x="64" y="1"/>
                      </a:lnTo>
                      <a:lnTo>
                        <a:pt x="62" y="0"/>
                      </a:lnTo>
                      <a:lnTo>
                        <a:pt x="60" y="0"/>
                      </a:lnTo>
                      <a:lnTo>
                        <a:pt x="57" y="0"/>
                      </a:lnTo>
                      <a:lnTo>
                        <a:pt x="56" y="0"/>
                      </a:lnTo>
                      <a:lnTo>
                        <a:pt x="53" y="1"/>
                      </a:lnTo>
                      <a:lnTo>
                        <a:pt x="51" y="1"/>
                      </a:lnTo>
                      <a:lnTo>
                        <a:pt x="49" y="2"/>
                      </a:lnTo>
                      <a:lnTo>
                        <a:pt x="47" y="3"/>
                      </a:lnTo>
                      <a:lnTo>
                        <a:pt x="45" y="4"/>
                      </a:lnTo>
                      <a:lnTo>
                        <a:pt x="43" y="6"/>
                      </a:lnTo>
                      <a:lnTo>
                        <a:pt x="42" y="8"/>
                      </a:lnTo>
                      <a:lnTo>
                        <a:pt x="40" y="9"/>
                      </a:lnTo>
                      <a:lnTo>
                        <a:pt x="39" y="12"/>
                      </a:lnTo>
                      <a:lnTo>
                        <a:pt x="38" y="14"/>
                      </a:lnTo>
                      <a:lnTo>
                        <a:pt x="37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4902" name="Freeform 38"/>
              <p:cNvSpPr>
                <a:spLocks/>
              </p:cNvSpPr>
              <p:nvPr/>
            </p:nvSpPr>
            <p:spPr bwMode="auto">
              <a:xfrm>
                <a:off x="1977" y="1973"/>
                <a:ext cx="200" cy="292"/>
              </a:xfrm>
              <a:custGeom>
                <a:avLst/>
                <a:gdLst/>
                <a:ahLst/>
                <a:cxnLst>
                  <a:cxn ang="0">
                    <a:pos x="199" y="263"/>
                  </a:cxn>
                  <a:cxn ang="0">
                    <a:pos x="184" y="263"/>
                  </a:cxn>
                  <a:cxn ang="0">
                    <a:pos x="158" y="230"/>
                  </a:cxn>
                  <a:cxn ang="0">
                    <a:pos x="121" y="169"/>
                  </a:cxn>
                  <a:cxn ang="0">
                    <a:pos x="111" y="142"/>
                  </a:cxn>
                  <a:cxn ang="0">
                    <a:pos x="114" y="123"/>
                  </a:cxn>
                  <a:cxn ang="0">
                    <a:pos x="123" y="119"/>
                  </a:cxn>
                  <a:cxn ang="0">
                    <a:pos x="136" y="129"/>
                  </a:cxn>
                  <a:cxn ang="0">
                    <a:pos x="155" y="140"/>
                  </a:cxn>
                  <a:cxn ang="0">
                    <a:pos x="164" y="140"/>
                  </a:cxn>
                  <a:cxn ang="0">
                    <a:pos x="165" y="134"/>
                  </a:cxn>
                  <a:cxn ang="0">
                    <a:pos x="156" y="123"/>
                  </a:cxn>
                  <a:cxn ang="0">
                    <a:pos x="135" y="108"/>
                  </a:cxn>
                  <a:cxn ang="0">
                    <a:pos x="126" y="87"/>
                  </a:cxn>
                  <a:cxn ang="0">
                    <a:pos x="123" y="69"/>
                  </a:cxn>
                  <a:cxn ang="0">
                    <a:pos x="113" y="56"/>
                  </a:cxn>
                  <a:cxn ang="0">
                    <a:pos x="109" y="48"/>
                  </a:cxn>
                  <a:cxn ang="0">
                    <a:pos x="114" y="36"/>
                  </a:cxn>
                  <a:cxn ang="0">
                    <a:pos x="119" y="24"/>
                  </a:cxn>
                  <a:cxn ang="0">
                    <a:pos x="115" y="9"/>
                  </a:cxn>
                  <a:cxn ang="0">
                    <a:pos x="105" y="1"/>
                  </a:cxn>
                  <a:cxn ang="0">
                    <a:pos x="90" y="3"/>
                  </a:cxn>
                  <a:cxn ang="0">
                    <a:pos x="84" y="13"/>
                  </a:cxn>
                  <a:cxn ang="0">
                    <a:pos x="84" y="23"/>
                  </a:cxn>
                  <a:cxn ang="0">
                    <a:pos x="88" y="35"/>
                  </a:cxn>
                  <a:cxn ang="0">
                    <a:pos x="88" y="46"/>
                  </a:cxn>
                  <a:cxn ang="0">
                    <a:pos x="78" y="56"/>
                  </a:cxn>
                  <a:cxn ang="0">
                    <a:pos x="65" y="64"/>
                  </a:cxn>
                  <a:cxn ang="0">
                    <a:pos x="55" y="75"/>
                  </a:cxn>
                  <a:cxn ang="0">
                    <a:pos x="46" y="99"/>
                  </a:cxn>
                  <a:cxn ang="0">
                    <a:pos x="41" y="122"/>
                  </a:cxn>
                  <a:cxn ang="0">
                    <a:pos x="40" y="146"/>
                  </a:cxn>
                  <a:cxn ang="0">
                    <a:pos x="41" y="158"/>
                  </a:cxn>
                  <a:cxn ang="0">
                    <a:pos x="49" y="162"/>
                  </a:cxn>
                  <a:cxn ang="0">
                    <a:pos x="53" y="158"/>
                  </a:cxn>
                  <a:cxn ang="0">
                    <a:pos x="53" y="133"/>
                  </a:cxn>
                  <a:cxn ang="0">
                    <a:pos x="55" y="117"/>
                  </a:cxn>
                  <a:cxn ang="0">
                    <a:pos x="64" y="109"/>
                  </a:cxn>
                  <a:cxn ang="0">
                    <a:pos x="70" y="114"/>
                  </a:cxn>
                  <a:cxn ang="0">
                    <a:pos x="68" y="140"/>
                  </a:cxn>
                  <a:cxn ang="0">
                    <a:pos x="61" y="167"/>
                  </a:cxn>
                  <a:cxn ang="0">
                    <a:pos x="53" y="197"/>
                  </a:cxn>
                  <a:cxn ang="0">
                    <a:pos x="33" y="226"/>
                  </a:cxn>
                  <a:cxn ang="0">
                    <a:pos x="8" y="256"/>
                  </a:cxn>
                  <a:cxn ang="0">
                    <a:pos x="0" y="272"/>
                  </a:cxn>
                  <a:cxn ang="0">
                    <a:pos x="19" y="291"/>
                  </a:cxn>
                  <a:cxn ang="0">
                    <a:pos x="33" y="288"/>
                  </a:cxn>
                  <a:cxn ang="0">
                    <a:pos x="23" y="276"/>
                  </a:cxn>
                  <a:cxn ang="0">
                    <a:pos x="30" y="260"/>
                  </a:cxn>
                  <a:cxn ang="0">
                    <a:pos x="61" y="223"/>
                  </a:cxn>
                  <a:cxn ang="0">
                    <a:pos x="84" y="197"/>
                  </a:cxn>
                  <a:cxn ang="0">
                    <a:pos x="95" y="191"/>
                  </a:cxn>
                  <a:cxn ang="0">
                    <a:pos x="109" y="199"/>
                  </a:cxn>
                  <a:cxn ang="0">
                    <a:pos x="141" y="243"/>
                  </a:cxn>
                  <a:cxn ang="0">
                    <a:pos x="168" y="281"/>
                  </a:cxn>
                  <a:cxn ang="0">
                    <a:pos x="178" y="283"/>
                  </a:cxn>
                  <a:cxn ang="0">
                    <a:pos x="191" y="273"/>
                  </a:cxn>
                </a:cxnLst>
                <a:rect l="0" t="0" r="r" b="b"/>
                <a:pathLst>
                  <a:path w="200" h="292">
                    <a:moveTo>
                      <a:pt x="198" y="268"/>
                    </a:moveTo>
                    <a:lnTo>
                      <a:pt x="199" y="263"/>
                    </a:lnTo>
                    <a:lnTo>
                      <a:pt x="191" y="265"/>
                    </a:lnTo>
                    <a:lnTo>
                      <a:pt x="184" y="263"/>
                    </a:lnTo>
                    <a:lnTo>
                      <a:pt x="174" y="256"/>
                    </a:lnTo>
                    <a:lnTo>
                      <a:pt x="158" y="230"/>
                    </a:lnTo>
                    <a:lnTo>
                      <a:pt x="134" y="191"/>
                    </a:lnTo>
                    <a:lnTo>
                      <a:pt x="121" y="169"/>
                    </a:lnTo>
                    <a:lnTo>
                      <a:pt x="113" y="152"/>
                    </a:lnTo>
                    <a:lnTo>
                      <a:pt x="111" y="142"/>
                    </a:lnTo>
                    <a:lnTo>
                      <a:pt x="111" y="130"/>
                    </a:lnTo>
                    <a:lnTo>
                      <a:pt x="114" y="123"/>
                    </a:lnTo>
                    <a:lnTo>
                      <a:pt x="119" y="119"/>
                    </a:lnTo>
                    <a:lnTo>
                      <a:pt x="123" y="119"/>
                    </a:lnTo>
                    <a:lnTo>
                      <a:pt x="128" y="122"/>
                    </a:lnTo>
                    <a:lnTo>
                      <a:pt x="136" y="129"/>
                    </a:lnTo>
                    <a:lnTo>
                      <a:pt x="148" y="137"/>
                    </a:lnTo>
                    <a:lnTo>
                      <a:pt x="155" y="140"/>
                    </a:lnTo>
                    <a:lnTo>
                      <a:pt x="160" y="142"/>
                    </a:lnTo>
                    <a:lnTo>
                      <a:pt x="164" y="140"/>
                    </a:lnTo>
                    <a:lnTo>
                      <a:pt x="166" y="137"/>
                    </a:lnTo>
                    <a:lnTo>
                      <a:pt x="165" y="134"/>
                    </a:lnTo>
                    <a:lnTo>
                      <a:pt x="164" y="130"/>
                    </a:lnTo>
                    <a:lnTo>
                      <a:pt x="156" y="123"/>
                    </a:lnTo>
                    <a:lnTo>
                      <a:pt x="143" y="114"/>
                    </a:lnTo>
                    <a:lnTo>
                      <a:pt x="135" y="108"/>
                    </a:lnTo>
                    <a:lnTo>
                      <a:pt x="130" y="99"/>
                    </a:lnTo>
                    <a:lnTo>
                      <a:pt x="126" y="87"/>
                    </a:lnTo>
                    <a:lnTo>
                      <a:pt x="125" y="74"/>
                    </a:lnTo>
                    <a:lnTo>
                      <a:pt x="123" y="69"/>
                    </a:lnTo>
                    <a:lnTo>
                      <a:pt x="119" y="63"/>
                    </a:lnTo>
                    <a:lnTo>
                      <a:pt x="113" y="56"/>
                    </a:lnTo>
                    <a:lnTo>
                      <a:pt x="109" y="53"/>
                    </a:lnTo>
                    <a:lnTo>
                      <a:pt x="109" y="48"/>
                    </a:lnTo>
                    <a:lnTo>
                      <a:pt x="111" y="40"/>
                    </a:lnTo>
                    <a:lnTo>
                      <a:pt x="114" y="36"/>
                    </a:lnTo>
                    <a:lnTo>
                      <a:pt x="116" y="31"/>
                    </a:lnTo>
                    <a:lnTo>
                      <a:pt x="119" y="24"/>
                    </a:lnTo>
                    <a:lnTo>
                      <a:pt x="116" y="15"/>
                    </a:lnTo>
                    <a:lnTo>
                      <a:pt x="115" y="9"/>
                    </a:lnTo>
                    <a:lnTo>
                      <a:pt x="111" y="4"/>
                    </a:lnTo>
                    <a:lnTo>
                      <a:pt x="105" y="1"/>
                    </a:lnTo>
                    <a:lnTo>
                      <a:pt x="96" y="0"/>
                    </a:lnTo>
                    <a:lnTo>
                      <a:pt x="90" y="3"/>
                    </a:lnTo>
                    <a:lnTo>
                      <a:pt x="86" y="6"/>
                    </a:lnTo>
                    <a:lnTo>
                      <a:pt x="84" y="13"/>
                    </a:lnTo>
                    <a:lnTo>
                      <a:pt x="83" y="18"/>
                    </a:lnTo>
                    <a:lnTo>
                      <a:pt x="84" y="23"/>
                    </a:lnTo>
                    <a:lnTo>
                      <a:pt x="86" y="30"/>
                    </a:lnTo>
                    <a:lnTo>
                      <a:pt x="88" y="35"/>
                    </a:lnTo>
                    <a:lnTo>
                      <a:pt x="89" y="40"/>
                    </a:lnTo>
                    <a:lnTo>
                      <a:pt x="88" y="46"/>
                    </a:lnTo>
                    <a:lnTo>
                      <a:pt x="84" y="51"/>
                    </a:lnTo>
                    <a:lnTo>
                      <a:pt x="78" y="56"/>
                    </a:lnTo>
                    <a:lnTo>
                      <a:pt x="70" y="60"/>
                    </a:lnTo>
                    <a:lnTo>
                      <a:pt x="65" y="64"/>
                    </a:lnTo>
                    <a:lnTo>
                      <a:pt x="60" y="69"/>
                    </a:lnTo>
                    <a:lnTo>
                      <a:pt x="55" y="75"/>
                    </a:lnTo>
                    <a:lnTo>
                      <a:pt x="50" y="87"/>
                    </a:lnTo>
                    <a:lnTo>
                      <a:pt x="46" y="99"/>
                    </a:lnTo>
                    <a:lnTo>
                      <a:pt x="43" y="109"/>
                    </a:lnTo>
                    <a:lnTo>
                      <a:pt x="41" y="122"/>
                    </a:lnTo>
                    <a:lnTo>
                      <a:pt x="40" y="137"/>
                    </a:lnTo>
                    <a:lnTo>
                      <a:pt x="40" y="146"/>
                    </a:lnTo>
                    <a:lnTo>
                      <a:pt x="40" y="153"/>
                    </a:lnTo>
                    <a:lnTo>
                      <a:pt x="41" y="158"/>
                    </a:lnTo>
                    <a:lnTo>
                      <a:pt x="44" y="161"/>
                    </a:lnTo>
                    <a:lnTo>
                      <a:pt x="49" y="162"/>
                    </a:lnTo>
                    <a:lnTo>
                      <a:pt x="51" y="161"/>
                    </a:lnTo>
                    <a:lnTo>
                      <a:pt x="53" y="158"/>
                    </a:lnTo>
                    <a:lnTo>
                      <a:pt x="53" y="148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5" y="117"/>
                    </a:lnTo>
                    <a:lnTo>
                      <a:pt x="59" y="110"/>
                    </a:lnTo>
                    <a:lnTo>
                      <a:pt x="64" y="109"/>
                    </a:lnTo>
                    <a:lnTo>
                      <a:pt x="69" y="110"/>
                    </a:lnTo>
                    <a:lnTo>
                      <a:pt x="70" y="114"/>
                    </a:lnTo>
                    <a:lnTo>
                      <a:pt x="69" y="125"/>
                    </a:lnTo>
                    <a:lnTo>
                      <a:pt x="68" y="140"/>
                    </a:lnTo>
                    <a:lnTo>
                      <a:pt x="65" y="154"/>
                    </a:lnTo>
                    <a:lnTo>
                      <a:pt x="61" y="167"/>
                    </a:lnTo>
                    <a:lnTo>
                      <a:pt x="58" y="183"/>
                    </a:lnTo>
                    <a:lnTo>
                      <a:pt x="53" y="197"/>
                    </a:lnTo>
                    <a:lnTo>
                      <a:pt x="41" y="214"/>
                    </a:lnTo>
                    <a:lnTo>
                      <a:pt x="33" y="226"/>
                    </a:lnTo>
                    <a:lnTo>
                      <a:pt x="18" y="243"/>
                    </a:lnTo>
                    <a:lnTo>
                      <a:pt x="8" y="256"/>
                    </a:lnTo>
                    <a:lnTo>
                      <a:pt x="0" y="267"/>
                    </a:lnTo>
                    <a:lnTo>
                      <a:pt x="0" y="272"/>
                    </a:lnTo>
                    <a:lnTo>
                      <a:pt x="8" y="281"/>
                    </a:lnTo>
                    <a:lnTo>
                      <a:pt x="19" y="291"/>
                    </a:lnTo>
                    <a:lnTo>
                      <a:pt x="30" y="291"/>
                    </a:lnTo>
                    <a:lnTo>
                      <a:pt x="33" y="288"/>
                    </a:lnTo>
                    <a:lnTo>
                      <a:pt x="28" y="282"/>
                    </a:lnTo>
                    <a:lnTo>
                      <a:pt x="23" y="276"/>
                    </a:lnTo>
                    <a:lnTo>
                      <a:pt x="23" y="271"/>
                    </a:lnTo>
                    <a:lnTo>
                      <a:pt x="30" y="260"/>
                    </a:lnTo>
                    <a:lnTo>
                      <a:pt x="43" y="247"/>
                    </a:lnTo>
                    <a:lnTo>
                      <a:pt x="61" y="223"/>
                    </a:lnTo>
                    <a:lnTo>
                      <a:pt x="78" y="203"/>
                    </a:lnTo>
                    <a:lnTo>
                      <a:pt x="84" y="197"/>
                    </a:lnTo>
                    <a:lnTo>
                      <a:pt x="88" y="192"/>
                    </a:lnTo>
                    <a:lnTo>
                      <a:pt x="95" y="191"/>
                    </a:lnTo>
                    <a:lnTo>
                      <a:pt x="101" y="194"/>
                    </a:lnTo>
                    <a:lnTo>
                      <a:pt x="109" y="199"/>
                    </a:lnTo>
                    <a:lnTo>
                      <a:pt x="124" y="220"/>
                    </a:lnTo>
                    <a:lnTo>
                      <a:pt x="141" y="243"/>
                    </a:lnTo>
                    <a:lnTo>
                      <a:pt x="158" y="267"/>
                    </a:lnTo>
                    <a:lnTo>
                      <a:pt x="168" y="281"/>
                    </a:lnTo>
                    <a:lnTo>
                      <a:pt x="171" y="283"/>
                    </a:lnTo>
                    <a:lnTo>
                      <a:pt x="178" y="283"/>
                    </a:lnTo>
                    <a:lnTo>
                      <a:pt x="184" y="278"/>
                    </a:lnTo>
                    <a:lnTo>
                      <a:pt x="191" y="273"/>
                    </a:lnTo>
                    <a:lnTo>
                      <a:pt x="198" y="268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" name="Group 39"/>
              <p:cNvGrpSpPr>
                <a:grpSpLocks/>
              </p:cNvGrpSpPr>
              <p:nvPr/>
            </p:nvGrpSpPr>
            <p:grpSpPr bwMode="auto">
              <a:xfrm>
                <a:off x="1413" y="1963"/>
                <a:ext cx="260" cy="311"/>
                <a:chOff x="1413" y="1963"/>
                <a:chExt cx="260" cy="311"/>
              </a:xfrm>
            </p:grpSpPr>
            <p:grpSp>
              <p:nvGrpSpPr>
                <p:cNvPr id="10" name="Group 40"/>
                <p:cNvGrpSpPr>
                  <a:grpSpLocks/>
                </p:cNvGrpSpPr>
                <p:nvPr/>
              </p:nvGrpSpPr>
              <p:grpSpPr bwMode="auto">
                <a:xfrm>
                  <a:off x="1413" y="1963"/>
                  <a:ext cx="260" cy="311"/>
                  <a:chOff x="1413" y="1963"/>
                  <a:chExt cx="260" cy="311"/>
                </a:xfrm>
              </p:grpSpPr>
              <p:sp>
                <p:nvSpPr>
                  <p:cNvPr id="2724905" name="AutoShape 41"/>
                  <p:cNvSpPr>
                    <a:spLocks noChangeArrowheads="1"/>
                  </p:cNvSpPr>
                  <p:nvPr/>
                </p:nvSpPr>
                <p:spPr bwMode="auto">
                  <a:xfrm>
                    <a:off x="1413" y="2015"/>
                    <a:ext cx="260" cy="259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06" name="AutoShape 42"/>
                  <p:cNvSpPr>
                    <a:spLocks noChangeArrowheads="1"/>
                  </p:cNvSpPr>
                  <p:nvPr/>
                </p:nvSpPr>
                <p:spPr bwMode="auto">
                  <a:xfrm>
                    <a:off x="1476" y="1963"/>
                    <a:ext cx="197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24907" name="Oval 43"/>
                <p:cNvSpPr>
                  <a:spLocks noChangeArrowheads="1"/>
                </p:cNvSpPr>
                <p:nvPr/>
              </p:nvSpPr>
              <p:spPr bwMode="auto">
                <a:xfrm>
                  <a:off x="1496" y="1990"/>
                  <a:ext cx="25" cy="9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08" name="AutoShape 44"/>
                <p:cNvSpPr>
                  <a:spLocks noChangeArrowheads="1"/>
                </p:cNvSpPr>
                <p:nvPr/>
              </p:nvSpPr>
              <p:spPr bwMode="auto">
                <a:xfrm>
                  <a:off x="1444" y="2137"/>
                  <a:ext cx="137" cy="55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4909" name="Line 45"/>
              <p:cNvSpPr>
                <a:spLocks noChangeShapeType="1"/>
              </p:cNvSpPr>
              <p:nvPr/>
            </p:nvSpPr>
            <p:spPr bwMode="auto">
              <a:xfrm>
                <a:off x="1434" y="1313"/>
                <a:ext cx="2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10" name="Line 46"/>
              <p:cNvSpPr>
                <a:spLocks noChangeShapeType="1"/>
              </p:cNvSpPr>
              <p:nvPr/>
            </p:nvSpPr>
            <p:spPr bwMode="auto">
              <a:xfrm flipH="1">
                <a:off x="1709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11" name="Line 47"/>
              <p:cNvSpPr>
                <a:spLocks noChangeShapeType="1"/>
              </p:cNvSpPr>
              <p:nvPr/>
            </p:nvSpPr>
            <p:spPr bwMode="auto">
              <a:xfrm flipH="1">
                <a:off x="1993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12" name="Rectangle 48"/>
              <p:cNvSpPr>
                <a:spLocks noChangeArrowheads="1"/>
              </p:cNvSpPr>
              <p:nvPr/>
            </p:nvSpPr>
            <p:spPr bwMode="auto">
              <a:xfrm>
                <a:off x="1981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4913" name="Line 49"/>
              <p:cNvSpPr>
                <a:spLocks noChangeShapeType="1"/>
              </p:cNvSpPr>
              <p:nvPr/>
            </p:nvSpPr>
            <p:spPr bwMode="auto">
              <a:xfrm flipH="1">
                <a:off x="2276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14" name="AutoShape 50"/>
              <p:cNvSpPr>
                <a:spLocks noChangeArrowheads="1"/>
              </p:cNvSpPr>
              <p:nvPr/>
            </p:nvSpPr>
            <p:spPr bwMode="auto">
              <a:xfrm>
                <a:off x="1484" y="2348"/>
                <a:ext cx="206" cy="259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15" name="AutoShape 51"/>
              <p:cNvSpPr>
                <a:spLocks noChangeArrowheads="1"/>
              </p:cNvSpPr>
              <p:nvPr/>
            </p:nvSpPr>
            <p:spPr bwMode="auto">
              <a:xfrm>
                <a:off x="1534" y="2297"/>
                <a:ext cx="156" cy="45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16" name="AutoShape 52"/>
              <p:cNvSpPr>
                <a:spLocks noChangeArrowheads="1"/>
              </p:cNvSpPr>
              <p:nvPr/>
            </p:nvSpPr>
            <p:spPr bwMode="auto">
              <a:xfrm>
                <a:off x="1525" y="2368"/>
                <a:ext cx="106" cy="15"/>
              </a:xfrm>
              <a:prstGeom prst="parallelogram">
                <a:avLst>
                  <a:gd name="adj" fmla="val 176634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1" name="Group 53"/>
              <p:cNvGrpSpPr>
                <a:grpSpLocks/>
              </p:cNvGrpSpPr>
              <p:nvPr/>
            </p:nvGrpSpPr>
            <p:grpSpPr bwMode="auto">
              <a:xfrm>
                <a:off x="2009" y="2337"/>
                <a:ext cx="202" cy="257"/>
                <a:chOff x="2009" y="2337"/>
                <a:chExt cx="202" cy="257"/>
              </a:xfrm>
            </p:grpSpPr>
            <p:sp>
              <p:nvSpPr>
                <p:cNvPr id="2724918" name="Freeform 54"/>
                <p:cNvSpPr>
                  <a:spLocks/>
                </p:cNvSpPr>
                <p:nvPr/>
              </p:nvSpPr>
              <p:spPr bwMode="auto">
                <a:xfrm>
                  <a:off x="2139" y="2456"/>
                  <a:ext cx="61" cy="138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0" y="0"/>
                    </a:cxn>
                    <a:cxn ang="0">
                      <a:pos x="16" y="137"/>
                    </a:cxn>
                    <a:cxn ang="0">
                      <a:pos x="0" y="137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1" h="138">
                      <a:moveTo>
                        <a:pt x="44" y="0"/>
                      </a:moveTo>
                      <a:lnTo>
                        <a:pt x="60" y="0"/>
                      </a:lnTo>
                      <a:lnTo>
                        <a:pt x="16" y="137"/>
                      </a:lnTo>
                      <a:lnTo>
                        <a:pt x="0" y="137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19" name="Rectangle 55"/>
                <p:cNvSpPr>
                  <a:spLocks noChangeArrowheads="1"/>
                </p:cNvSpPr>
                <p:nvPr/>
              </p:nvSpPr>
              <p:spPr bwMode="auto">
                <a:xfrm>
                  <a:off x="2134" y="2456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20" name="Rectangle 56"/>
                <p:cNvSpPr>
                  <a:spLocks noChangeArrowheads="1"/>
                </p:cNvSpPr>
                <p:nvPr/>
              </p:nvSpPr>
              <p:spPr bwMode="auto">
                <a:xfrm>
                  <a:off x="2142" y="2513"/>
                  <a:ext cx="5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21" name="Rectangle 57"/>
                <p:cNvSpPr>
                  <a:spLocks noChangeArrowheads="1"/>
                </p:cNvSpPr>
                <p:nvPr/>
              </p:nvSpPr>
              <p:spPr bwMode="auto">
                <a:xfrm>
                  <a:off x="2011" y="2513"/>
                  <a:ext cx="73" cy="8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22" name="Oval 58"/>
                <p:cNvSpPr>
                  <a:spLocks noChangeArrowheads="1"/>
                </p:cNvSpPr>
                <p:nvPr/>
              </p:nvSpPr>
              <p:spPr bwMode="auto">
                <a:xfrm>
                  <a:off x="2069" y="2337"/>
                  <a:ext cx="22" cy="26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23" name="Freeform 59"/>
                <p:cNvSpPr>
                  <a:spLocks/>
                </p:cNvSpPr>
                <p:nvPr/>
              </p:nvSpPr>
              <p:spPr bwMode="auto">
                <a:xfrm>
                  <a:off x="2009" y="2382"/>
                  <a:ext cx="138" cy="212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0"/>
                    </a:cxn>
                    <a:cxn ang="0">
                      <a:pos x="0" y="104"/>
                    </a:cxn>
                    <a:cxn ang="0">
                      <a:pos x="0" y="107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6"/>
                    </a:cxn>
                    <a:cxn ang="0">
                      <a:pos x="9" y="118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89" y="211"/>
                    </a:cxn>
                    <a:cxn ang="0">
                      <a:pos x="113" y="101"/>
                    </a:cxn>
                    <a:cxn ang="0">
                      <a:pos x="113" y="99"/>
                    </a:cxn>
                    <a:cxn ang="0">
                      <a:pos x="111" y="97"/>
                    </a:cxn>
                    <a:cxn ang="0">
                      <a:pos x="109" y="95"/>
                    </a:cxn>
                    <a:cxn ang="0">
                      <a:pos x="108" y="94"/>
                    </a:cxn>
                    <a:cxn ang="0">
                      <a:pos x="105" y="93"/>
                    </a:cxn>
                    <a:cxn ang="0">
                      <a:pos x="102" y="92"/>
                    </a:cxn>
                    <a:cxn ang="0">
                      <a:pos x="100" y="92"/>
                    </a:cxn>
                    <a:cxn ang="0">
                      <a:pos x="97" y="92"/>
                    </a:cxn>
                    <a:cxn ang="0">
                      <a:pos x="66" y="54"/>
                    </a:cxn>
                    <a:cxn ang="0">
                      <a:pos x="127" y="67"/>
                    </a:cxn>
                    <a:cxn ang="0">
                      <a:pos x="130" y="66"/>
                    </a:cxn>
                    <a:cxn ang="0">
                      <a:pos x="131" y="65"/>
                    </a:cxn>
                    <a:cxn ang="0">
                      <a:pos x="134" y="63"/>
                    </a:cxn>
                    <a:cxn ang="0">
                      <a:pos x="136" y="62"/>
                    </a:cxn>
                    <a:cxn ang="0">
                      <a:pos x="136" y="59"/>
                    </a:cxn>
                    <a:cxn ang="0">
                      <a:pos x="137" y="56"/>
                    </a:cxn>
                    <a:cxn ang="0">
                      <a:pos x="136" y="53"/>
                    </a:cxn>
                    <a:cxn ang="0">
                      <a:pos x="135" y="50"/>
                    </a:cxn>
                    <a:cxn ang="0">
                      <a:pos x="133" y="49"/>
                    </a:cxn>
                    <a:cxn ang="0">
                      <a:pos x="131" y="47"/>
                    </a:cxn>
                    <a:cxn ang="0">
                      <a:pos x="128" y="46"/>
                    </a:cxn>
                    <a:cxn ang="0">
                      <a:pos x="87" y="46"/>
                    </a:cxn>
                    <a:cxn ang="0">
                      <a:pos x="80" y="30"/>
                    </a:cxn>
                    <a:cxn ang="0">
                      <a:pos x="80" y="26"/>
                    </a:cxn>
                    <a:cxn ang="0">
                      <a:pos x="81" y="22"/>
                    </a:cxn>
                    <a:cxn ang="0">
                      <a:pos x="81" y="17"/>
                    </a:cxn>
                    <a:cxn ang="0">
                      <a:pos x="80" y="14"/>
                    </a:cxn>
                    <a:cxn ang="0">
                      <a:pos x="78" y="11"/>
                    </a:cxn>
                    <a:cxn ang="0">
                      <a:pos x="76" y="7"/>
                    </a:cxn>
                    <a:cxn ang="0">
                      <a:pos x="73" y="5"/>
                    </a:cxn>
                    <a:cxn ang="0">
                      <a:pos x="70" y="2"/>
                    </a:cxn>
                    <a:cxn ang="0">
                      <a:pos x="66" y="1"/>
                    </a:cxn>
                    <a:cxn ang="0">
                      <a:pos x="62" y="0"/>
                    </a:cxn>
                    <a:cxn ang="0">
                      <a:pos x="57" y="0"/>
                    </a:cxn>
                    <a:cxn ang="0">
                      <a:pos x="53" y="1"/>
                    </a:cxn>
                    <a:cxn ang="0">
                      <a:pos x="49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39" y="12"/>
                    </a:cxn>
                    <a:cxn ang="0">
                      <a:pos x="37" y="16"/>
                    </a:cxn>
                  </a:cxnLst>
                  <a:rect l="0" t="0" r="r" b="b"/>
                  <a:pathLst>
                    <a:path w="138" h="212">
                      <a:moveTo>
                        <a:pt x="37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0"/>
                      </a:lnTo>
                      <a:lnTo>
                        <a:pt x="0" y="101"/>
                      </a:lnTo>
                      <a:lnTo>
                        <a:pt x="0" y="104"/>
                      </a:lnTo>
                      <a:lnTo>
                        <a:pt x="0" y="105"/>
                      </a:lnTo>
                      <a:lnTo>
                        <a:pt x="0" y="107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2"/>
                      </a:lnTo>
                      <a:lnTo>
                        <a:pt x="3" y="114"/>
                      </a:lnTo>
                      <a:lnTo>
                        <a:pt x="4" y="115"/>
                      </a:lnTo>
                      <a:lnTo>
                        <a:pt x="6" y="116"/>
                      </a:lnTo>
                      <a:lnTo>
                        <a:pt x="7" y="117"/>
                      </a:lnTo>
                      <a:lnTo>
                        <a:pt x="9" y="118"/>
                      </a:lnTo>
                      <a:lnTo>
                        <a:pt x="10" y="118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89" y="119"/>
                      </a:lnTo>
                      <a:lnTo>
                        <a:pt x="89" y="211"/>
                      </a:lnTo>
                      <a:lnTo>
                        <a:pt x="113" y="211"/>
                      </a:lnTo>
                      <a:lnTo>
                        <a:pt x="113" y="101"/>
                      </a:lnTo>
                      <a:lnTo>
                        <a:pt x="113" y="100"/>
                      </a:lnTo>
                      <a:lnTo>
                        <a:pt x="113" y="99"/>
                      </a:lnTo>
                      <a:lnTo>
                        <a:pt x="112" y="98"/>
                      </a:lnTo>
                      <a:lnTo>
                        <a:pt x="111" y="97"/>
                      </a:lnTo>
                      <a:lnTo>
                        <a:pt x="111" y="96"/>
                      </a:lnTo>
                      <a:lnTo>
                        <a:pt x="109" y="95"/>
                      </a:lnTo>
                      <a:lnTo>
                        <a:pt x="109" y="95"/>
                      </a:lnTo>
                      <a:lnTo>
                        <a:pt x="108" y="94"/>
                      </a:lnTo>
                      <a:lnTo>
                        <a:pt x="106" y="93"/>
                      </a:lnTo>
                      <a:lnTo>
                        <a:pt x="105" y="93"/>
                      </a:lnTo>
                      <a:lnTo>
                        <a:pt x="104" y="93"/>
                      </a:lnTo>
                      <a:lnTo>
                        <a:pt x="102" y="92"/>
                      </a:lnTo>
                      <a:lnTo>
                        <a:pt x="101" y="92"/>
                      </a:lnTo>
                      <a:lnTo>
                        <a:pt x="100" y="92"/>
                      </a:lnTo>
                      <a:lnTo>
                        <a:pt x="98" y="92"/>
                      </a:lnTo>
                      <a:lnTo>
                        <a:pt x="97" y="92"/>
                      </a:lnTo>
                      <a:lnTo>
                        <a:pt x="54" y="90"/>
                      </a:lnTo>
                      <a:lnTo>
                        <a:pt x="66" y="54"/>
                      </a:lnTo>
                      <a:lnTo>
                        <a:pt x="75" y="67"/>
                      </a:lnTo>
                      <a:lnTo>
                        <a:pt x="127" y="67"/>
                      </a:lnTo>
                      <a:lnTo>
                        <a:pt x="128" y="66"/>
                      </a:lnTo>
                      <a:lnTo>
                        <a:pt x="130" y="66"/>
                      </a:lnTo>
                      <a:lnTo>
                        <a:pt x="131" y="65"/>
                      </a:lnTo>
                      <a:lnTo>
                        <a:pt x="131" y="65"/>
                      </a:lnTo>
                      <a:lnTo>
                        <a:pt x="133" y="64"/>
                      </a:lnTo>
                      <a:lnTo>
                        <a:pt x="134" y="63"/>
                      </a:lnTo>
                      <a:lnTo>
                        <a:pt x="135" y="62"/>
                      </a:lnTo>
                      <a:lnTo>
                        <a:pt x="136" y="62"/>
                      </a:lnTo>
                      <a:lnTo>
                        <a:pt x="136" y="60"/>
                      </a:lnTo>
                      <a:lnTo>
                        <a:pt x="136" y="59"/>
                      </a:lnTo>
                      <a:lnTo>
                        <a:pt x="137" y="58"/>
                      </a:lnTo>
                      <a:lnTo>
                        <a:pt x="137" y="56"/>
                      </a:lnTo>
                      <a:lnTo>
                        <a:pt x="137" y="54"/>
                      </a:lnTo>
                      <a:lnTo>
                        <a:pt x="136" y="53"/>
                      </a:lnTo>
                      <a:lnTo>
                        <a:pt x="136" y="52"/>
                      </a:lnTo>
                      <a:lnTo>
                        <a:pt x="135" y="50"/>
                      </a:lnTo>
                      <a:lnTo>
                        <a:pt x="134" y="49"/>
                      </a:lnTo>
                      <a:lnTo>
                        <a:pt x="133" y="49"/>
                      </a:lnTo>
                      <a:lnTo>
                        <a:pt x="132" y="47"/>
                      </a:lnTo>
                      <a:lnTo>
                        <a:pt x="131" y="47"/>
                      </a:lnTo>
                      <a:lnTo>
                        <a:pt x="130" y="46"/>
                      </a:lnTo>
                      <a:lnTo>
                        <a:pt x="128" y="46"/>
                      </a:lnTo>
                      <a:lnTo>
                        <a:pt x="127" y="46"/>
                      </a:lnTo>
                      <a:lnTo>
                        <a:pt x="87" y="46"/>
                      </a:lnTo>
                      <a:lnTo>
                        <a:pt x="78" y="31"/>
                      </a:lnTo>
                      <a:lnTo>
                        <a:pt x="80" y="30"/>
                      </a:lnTo>
                      <a:lnTo>
                        <a:pt x="80" y="28"/>
                      </a:lnTo>
                      <a:lnTo>
                        <a:pt x="80" y="26"/>
                      </a:lnTo>
                      <a:lnTo>
                        <a:pt x="81" y="24"/>
                      </a:lnTo>
                      <a:lnTo>
                        <a:pt x="81" y="22"/>
                      </a:lnTo>
                      <a:lnTo>
                        <a:pt x="81" y="20"/>
                      </a:lnTo>
                      <a:lnTo>
                        <a:pt x="81" y="17"/>
                      </a:lnTo>
                      <a:lnTo>
                        <a:pt x="80" y="16"/>
                      </a:lnTo>
                      <a:lnTo>
                        <a:pt x="80" y="14"/>
                      </a:lnTo>
                      <a:lnTo>
                        <a:pt x="79" y="12"/>
                      </a:lnTo>
                      <a:lnTo>
                        <a:pt x="78" y="11"/>
                      </a:lnTo>
                      <a:lnTo>
                        <a:pt x="77" y="9"/>
                      </a:lnTo>
                      <a:lnTo>
                        <a:pt x="76" y="7"/>
                      </a:lnTo>
                      <a:lnTo>
                        <a:pt x="75" y="6"/>
                      </a:lnTo>
                      <a:lnTo>
                        <a:pt x="73" y="5"/>
                      </a:lnTo>
                      <a:lnTo>
                        <a:pt x="72" y="4"/>
                      </a:lnTo>
                      <a:lnTo>
                        <a:pt x="70" y="2"/>
                      </a:lnTo>
                      <a:lnTo>
                        <a:pt x="68" y="2"/>
                      </a:lnTo>
                      <a:lnTo>
                        <a:pt x="66" y="1"/>
                      </a:lnTo>
                      <a:lnTo>
                        <a:pt x="64" y="1"/>
                      </a:lnTo>
                      <a:lnTo>
                        <a:pt x="62" y="0"/>
                      </a:lnTo>
                      <a:lnTo>
                        <a:pt x="60" y="0"/>
                      </a:lnTo>
                      <a:lnTo>
                        <a:pt x="57" y="0"/>
                      </a:lnTo>
                      <a:lnTo>
                        <a:pt x="56" y="0"/>
                      </a:lnTo>
                      <a:lnTo>
                        <a:pt x="53" y="1"/>
                      </a:lnTo>
                      <a:lnTo>
                        <a:pt x="51" y="1"/>
                      </a:lnTo>
                      <a:lnTo>
                        <a:pt x="49" y="2"/>
                      </a:lnTo>
                      <a:lnTo>
                        <a:pt x="47" y="3"/>
                      </a:lnTo>
                      <a:lnTo>
                        <a:pt x="45" y="4"/>
                      </a:lnTo>
                      <a:lnTo>
                        <a:pt x="43" y="6"/>
                      </a:lnTo>
                      <a:lnTo>
                        <a:pt x="42" y="8"/>
                      </a:lnTo>
                      <a:lnTo>
                        <a:pt x="40" y="9"/>
                      </a:lnTo>
                      <a:lnTo>
                        <a:pt x="39" y="12"/>
                      </a:lnTo>
                      <a:lnTo>
                        <a:pt x="38" y="14"/>
                      </a:lnTo>
                      <a:lnTo>
                        <a:pt x="37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4924" name="Freeform 60"/>
              <p:cNvSpPr>
                <a:spLocks/>
              </p:cNvSpPr>
              <p:nvPr/>
            </p:nvSpPr>
            <p:spPr bwMode="auto">
              <a:xfrm>
                <a:off x="2260" y="2307"/>
                <a:ext cx="201" cy="291"/>
              </a:xfrm>
              <a:custGeom>
                <a:avLst/>
                <a:gdLst/>
                <a:ahLst/>
                <a:cxnLst>
                  <a:cxn ang="0">
                    <a:pos x="200" y="263"/>
                  </a:cxn>
                  <a:cxn ang="0">
                    <a:pos x="185" y="263"/>
                  </a:cxn>
                  <a:cxn ang="0">
                    <a:pos x="158" y="229"/>
                  </a:cxn>
                  <a:cxn ang="0">
                    <a:pos x="122" y="169"/>
                  </a:cxn>
                  <a:cxn ang="0">
                    <a:pos x="112" y="141"/>
                  </a:cxn>
                  <a:cxn ang="0">
                    <a:pos x="114" y="123"/>
                  </a:cxn>
                  <a:cxn ang="0">
                    <a:pos x="123" y="119"/>
                  </a:cxn>
                  <a:cxn ang="0">
                    <a:pos x="137" y="129"/>
                  </a:cxn>
                  <a:cxn ang="0">
                    <a:pos x="156" y="140"/>
                  </a:cxn>
                  <a:cxn ang="0">
                    <a:pos x="165" y="140"/>
                  </a:cxn>
                  <a:cxn ang="0">
                    <a:pos x="166" y="134"/>
                  </a:cxn>
                  <a:cxn ang="0">
                    <a:pos x="157" y="123"/>
                  </a:cxn>
                  <a:cxn ang="0">
                    <a:pos x="136" y="108"/>
                  </a:cxn>
                  <a:cxn ang="0">
                    <a:pos x="127" y="86"/>
                  </a:cxn>
                  <a:cxn ang="0">
                    <a:pos x="123" y="69"/>
                  </a:cxn>
                  <a:cxn ang="0">
                    <a:pos x="113" y="56"/>
                  </a:cxn>
                  <a:cxn ang="0">
                    <a:pos x="109" y="48"/>
                  </a:cxn>
                  <a:cxn ang="0">
                    <a:pos x="114" y="36"/>
                  </a:cxn>
                  <a:cxn ang="0">
                    <a:pos x="119" y="24"/>
                  </a:cxn>
                  <a:cxn ang="0">
                    <a:pos x="116" y="9"/>
                  </a:cxn>
                  <a:cxn ang="0">
                    <a:pos x="106" y="1"/>
                  </a:cxn>
                  <a:cxn ang="0">
                    <a:pos x="91" y="3"/>
                  </a:cxn>
                  <a:cxn ang="0">
                    <a:pos x="84" y="13"/>
                  </a:cxn>
                  <a:cxn ang="0">
                    <a:pos x="84" y="23"/>
                  </a:cxn>
                  <a:cxn ang="0">
                    <a:pos x="88" y="35"/>
                  </a:cxn>
                  <a:cxn ang="0">
                    <a:pos x="88" y="46"/>
                  </a:cxn>
                  <a:cxn ang="0">
                    <a:pos x="78" y="56"/>
                  </a:cxn>
                  <a:cxn ang="0">
                    <a:pos x="65" y="64"/>
                  </a:cxn>
                  <a:cxn ang="0">
                    <a:pos x="55" y="75"/>
                  </a:cxn>
                  <a:cxn ang="0">
                    <a:pos x="47" y="99"/>
                  </a:cxn>
                  <a:cxn ang="0">
                    <a:pos x="42" y="121"/>
                  </a:cxn>
                  <a:cxn ang="0">
                    <a:pos x="40" y="145"/>
                  </a:cxn>
                  <a:cxn ang="0">
                    <a:pos x="42" y="158"/>
                  </a:cxn>
                  <a:cxn ang="0">
                    <a:pos x="49" y="161"/>
                  </a:cxn>
                  <a:cxn ang="0">
                    <a:pos x="53" y="158"/>
                  </a:cxn>
                  <a:cxn ang="0">
                    <a:pos x="53" y="133"/>
                  </a:cxn>
                  <a:cxn ang="0">
                    <a:pos x="55" y="116"/>
                  </a:cxn>
                  <a:cxn ang="0">
                    <a:pos x="64" y="109"/>
                  </a:cxn>
                  <a:cxn ang="0">
                    <a:pos x="70" y="114"/>
                  </a:cxn>
                  <a:cxn ang="0">
                    <a:pos x="68" y="140"/>
                  </a:cxn>
                  <a:cxn ang="0">
                    <a:pos x="62" y="166"/>
                  </a:cxn>
                  <a:cxn ang="0">
                    <a:pos x="53" y="196"/>
                  </a:cxn>
                  <a:cxn ang="0">
                    <a:pos x="33" y="225"/>
                  </a:cxn>
                  <a:cxn ang="0">
                    <a:pos x="8" y="255"/>
                  </a:cxn>
                  <a:cxn ang="0">
                    <a:pos x="0" y="271"/>
                  </a:cxn>
                  <a:cxn ang="0">
                    <a:pos x="19" y="290"/>
                  </a:cxn>
                  <a:cxn ang="0">
                    <a:pos x="33" y="288"/>
                  </a:cxn>
                  <a:cxn ang="0">
                    <a:pos x="23" y="275"/>
                  </a:cxn>
                  <a:cxn ang="0">
                    <a:pos x="30" y="259"/>
                  </a:cxn>
                  <a:cxn ang="0">
                    <a:pos x="62" y="223"/>
                  </a:cxn>
                  <a:cxn ang="0">
                    <a:pos x="84" y="196"/>
                  </a:cxn>
                  <a:cxn ang="0">
                    <a:pos x="96" y="190"/>
                  </a:cxn>
                  <a:cxn ang="0">
                    <a:pos x="109" y="199"/>
                  </a:cxn>
                  <a:cxn ang="0">
                    <a:pos x="142" y="243"/>
                  </a:cxn>
                  <a:cxn ang="0">
                    <a:pos x="169" y="280"/>
                  </a:cxn>
                  <a:cxn ang="0">
                    <a:pos x="179" y="283"/>
                  </a:cxn>
                  <a:cxn ang="0">
                    <a:pos x="192" y="273"/>
                  </a:cxn>
                </a:cxnLst>
                <a:rect l="0" t="0" r="r" b="b"/>
                <a:pathLst>
                  <a:path w="201" h="291">
                    <a:moveTo>
                      <a:pt x="199" y="268"/>
                    </a:moveTo>
                    <a:lnTo>
                      <a:pt x="200" y="263"/>
                    </a:lnTo>
                    <a:lnTo>
                      <a:pt x="192" y="264"/>
                    </a:lnTo>
                    <a:lnTo>
                      <a:pt x="185" y="263"/>
                    </a:lnTo>
                    <a:lnTo>
                      <a:pt x="175" y="255"/>
                    </a:lnTo>
                    <a:lnTo>
                      <a:pt x="158" y="229"/>
                    </a:lnTo>
                    <a:lnTo>
                      <a:pt x="135" y="190"/>
                    </a:lnTo>
                    <a:lnTo>
                      <a:pt x="122" y="169"/>
                    </a:lnTo>
                    <a:lnTo>
                      <a:pt x="113" y="151"/>
                    </a:lnTo>
                    <a:lnTo>
                      <a:pt x="112" y="141"/>
                    </a:lnTo>
                    <a:lnTo>
                      <a:pt x="112" y="130"/>
                    </a:lnTo>
                    <a:lnTo>
                      <a:pt x="114" y="123"/>
                    </a:lnTo>
                    <a:lnTo>
                      <a:pt x="119" y="119"/>
                    </a:lnTo>
                    <a:lnTo>
                      <a:pt x="123" y="119"/>
                    </a:lnTo>
                    <a:lnTo>
                      <a:pt x="128" y="121"/>
                    </a:lnTo>
                    <a:lnTo>
                      <a:pt x="137" y="129"/>
                    </a:lnTo>
                    <a:lnTo>
                      <a:pt x="148" y="136"/>
                    </a:lnTo>
                    <a:lnTo>
                      <a:pt x="156" y="140"/>
                    </a:lnTo>
                    <a:lnTo>
                      <a:pt x="161" y="141"/>
                    </a:lnTo>
                    <a:lnTo>
                      <a:pt x="165" y="140"/>
                    </a:lnTo>
                    <a:lnTo>
                      <a:pt x="167" y="136"/>
                    </a:lnTo>
                    <a:lnTo>
                      <a:pt x="166" y="134"/>
                    </a:lnTo>
                    <a:lnTo>
                      <a:pt x="165" y="130"/>
                    </a:lnTo>
                    <a:lnTo>
                      <a:pt x="157" y="123"/>
                    </a:lnTo>
                    <a:lnTo>
                      <a:pt x="143" y="114"/>
                    </a:lnTo>
                    <a:lnTo>
                      <a:pt x="136" y="108"/>
                    </a:lnTo>
                    <a:lnTo>
                      <a:pt x="131" y="99"/>
                    </a:lnTo>
                    <a:lnTo>
                      <a:pt x="127" y="86"/>
                    </a:lnTo>
                    <a:lnTo>
                      <a:pt x="126" y="74"/>
                    </a:lnTo>
                    <a:lnTo>
                      <a:pt x="123" y="69"/>
                    </a:lnTo>
                    <a:lnTo>
                      <a:pt x="119" y="63"/>
                    </a:lnTo>
                    <a:lnTo>
                      <a:pt x="113" y="56"/>
                    </a:lnTo>
                    <a:lnTo>
                      <a:pt x="109" y="53"/>
                    </a:lnTo>
                    <a:lnTo>
                      <a:pt x="109" y="48"/>
                    </a:lnTo>
                    <a:lnTo>
                      <a:pt x="112" y="40"/>
                    </a:lnTo>
                    <a:lnTo>
                      <a:pt x="114" y="36"/>
                    </a:lnTo>
                    <a:lnTo>
                      <a:pt x="117" y="31"/>
                    </a:lnTo>
                    <a:lnTo>
                      <a:pt x="119" y="24"/>
                    </a:lnTo>
                    <a:lnTo>
                      <a:pt x="117" y="15"/>
                    </a:lnTo>
                    <a:lnTo>
                      <a:pt x="116" y="9"/>
                    </a:lnTo>
                    <a:lnTo>
                      <a:pt x="112" y="4"/>
                    </a:lnTo>
                    <a:lnTo>
                      <a:pt x="106" y="1"/>
                    </a:lnTo>
                    <a:lnTo>
                      <a:pt x="97" y="0"/>
                    </a:lnTo>
                    <a:lnTo>
                      <a:pt x="91" y="3"/>
                    </a:lnTo>
                    <a:lnTo>
                      <a:pt x="87" y="6"/>
                    </a:lnTo>
                    <a:lnTo>
                      <a:pt x="84" y="13"/>
                    </a:lnTo>
                    <a:lnTo>
                      <a:pt x="83" y="18"/>
                    </a:lnTo>
                    <a:lnTo>
                      <a:pt x="84" y="23"/>
                    </a:lnTo>
                    <a:lnTo>
                      <a:pt x="87" y="30"/>
                    </a:lnTo>
                    <a:lnTo>
                      <a:pt x="88" y="35"/>
                    </a:lnTo>
                    <a:lnTo>
                      <a:pt x="89" y="40"/>
                    </a:lnTo>
                    <a:lnTo>
                      <a:pt x="88" y="46"/>
                    </a:lnTo>
                    <a:lnTo>
                      <a:pt x="84" y="51"/>
                    </a:lnTo>
                    <a:lnTo>
                      <a:pt x="78" y="56"/>
                    </a:lnTo>
                    <a:lnTo>
                      <a:pt x="70" y="60"/>
                    </a:lnTo>
                    <a:lnTo>
                      <a:pt x="65" y="64"/>
                    </a:lnTo>
                    <a:lnTo>
                      <a:pt x="60" y="69"/>
                    </a:lnTo>
                    <a:lnTo>
                      <a:pt x="55" y="75"/>
                    </a:lnTo>
                    <a:lnTo>
                      <a:pt x="50" y="86"/>
                    </a:lnTo>
                    <a:lnTo>
                      <a:pt x="47" y="99"/>
                    </a:lnTo>
                    <a:lnTo>
                      <a:pt x="43" y="109"/>
                    </a:lnTo>
                    <a:lnTo>
                      <a:pt x="42" y="121"/>
                    </a:lnTo>
                    <a:lnTo>
                      <a:pt x="40" y="136"/>
                    </a:lnTo>
                    <a:lnTo>
                      <a:pt x="40" y="145"/>
                    </a:lnTo>
                    <a:lnTo>
                      <a:pt x="40" y="153"/>
                    </a:lnTo>
                    <a:lnTo>
                      <a:pt x="42" y="158"/>
                    </a:lnTo>
                    <a:lnTo>
                      <a:pt x="44" y="160"/>
                    </a:lnTo>
                    <a:lnTo>
                      <a:pt x="49" y="161"/>
                    </a:lnTo>
                    <a:lnTo>
                      <a:pt x="52" y="160"/>
                    </a:lnTo>
                    <a:lnTo>
                      <a:pt x="53" y="158"/>
                    </a:lnTo>
                    <a:lnTo>
                      <a:pt x="53" y="148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5" y="116"/>
                    </a:lnTo>
                    <a:lnTo>
                      <a:pt x="59" y="110"/>
                    </a:lnTo>
                    <a:lnTo>
                      <a:pt x="64" y="109"/>
                    </a:lnTo>
                    <a:lnTo>
                      <a:pt x="69" y="110"/>
                    </a:lnTo>
                    <a:lnTo>
                      <a:pt x="70" y="114"/>
                    </a:lnTo>
                    <a:lnTo>
                      <a:pt x="69" y="125"/>
                    </a:lnTo>
                    <a:lnTo>
                      <a:pt x="68" y="140"/>
                    </a:lnTo>
                    <a:lnTo>
                      <a:pt x="65" y="154"/>
                    </a:lnTo>
                    <a:lnTo>
                      <a:pt x="62" y="166"/>
                    </a:lnTo>
                    <a:lnTo>
                      <a:pt x="58" y="183"/>
                    </a:lnTo>
                    <a:lnTo>
                      <a:pt x="53" y="196"/>
                    </a:lnTo>
                    <a:lnTo>
                      <a:pt x="42" y="214"/>
                    </a:lnTo>
                    <a:lnTo>
                      <a:pt x="33" y="225"/>
                    </a:lnTo>
                    <a:lnTo>
                      <a:pt x="18" y="243"/>
                    </a:lnTo>
                    <a:lnTo>
                      <a:pt x="8" y="255"/>
                    </a:lnTo>
                    <a:lnTo>
                      <a:pt x="0" y="266"/>
                    </a:lnTo>
                    <a:lnTo>
                      <a:pt x="0" y="271"/>
                    </a:lnTo>
                    <a:lnTo>
                      <a:pt x="8" y="280"/>
                    </a:lnTo>
                    <a:lnTo>
                      <a:pt x="19" y="290"/>
                    </a:lnTo>
                    <a:lnTo>
                      <a:pt x="30" y="290"/>
                    </a:lnTo>
                    <a:lnTo>
                      <a:pt x="33" y="288"/>
                    </a:lnTo>
                    <a:lnTo>
                      <a:pt x="28" y="281"/>
                    </a:lnTo>
                    <a:lnTo>
                      <a:pt x="23" y="275"/>
                    </a:lnTo>
                    <a:lnTo>
                      <a:pt x="23" y="270"/>
                    </a:lnTo>
                    <a:lnTo>
                      <a:pt x="30" y="259"/>
                    </a:lnTo>
                    <a:lnTo>
                      <a:pt x="43" y="246"/>
                    </a:lnTo>
                    <a:lnTo>
                      <a:pt x="62" y="223"/>
                    </a:lnTo>
                    <a:lnTo>
                      <a:pt x="78" y="203"/>
                    </a:lnTo>
                    <a:lnTo>
                      <a:pt x="84" y="196"/>
                    </a:lnTo>
                    <a:lnTo>
                      <a:pt x="88" y="191"/>
                    </a:lnTo>
                    <a:lnTo>
                      <a:pt x="96" y="190"/>
                    </a:lnTo>
                    <a:lnTo>
                      <a:pt x="102" y="194"/>
                    </a:lnTo>
                    <a:lnTo>
                      <a:pt x="109" y="199"/>
                    </a:lnTo>
                    <a:lnTo>
                      <a:pt x="125" y="219"/>
                    </a:lnTo>
                    <a:lnTo>
                      <a:pt x="142" y="243"/>
                    </a:lnTo>
                    <a:lnTo>
                      <a:pt x="158" y="266"/>
                    </a:lnTo>
                    <a:lnTo>
                      <a:pt x="169" y="280"/>
                    </a:lnTo>
                    <a:lnTo>
                      <a:pt x="172" y="283"/>
                    </a:lnTo>
                    <a:lnTo>
                      <a:pt x="179" y="283"/>
                    </a:lnTo>
                    <a:lnTo>
                      <a:pt x="185" y="278"/>
                    </a:lnTo>
                    <a:lnTo>
                      <a:pt x="192" y="273"/>
                    </a:lnTo>
                    <a:lnTo>
                      <a:pt x="199" y="268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" name="Group 61"/>
              <p:cNvGrpSpPr>
                <a:grpSpLocks/>
              </p:cNvGrpSpPr>
              <p:nvPr/>
            </p:nvGrpSpPr>
            <p:grpSpPr bwMode="auto">
              <a:xfrm>
                <a:off x="1697" y="2297"/>
                <a:ext cx="260" cy="310"/>
                <a:chOff x="1697" y="2297"/>
                <a:chExt cx="260" cy="310"/>
              </a:xfrm>
            </p:grpSpPr>
            <p:grpSp>
              <p:nvGrpSpPr>
                <p:cNvPr id="13" name="Group 62"/>
                <p:cNvGrpSpPr>
                  <a:grpSpLocks/>
                </p:cNvGrpSpPr>
                <p:nvPr/>
              </p:nvGrpSpPr>
              <p:grpSpPr bwMode="auto">
                <a:xfrm>
                  <a:off x="1697" y="2297"/>
                  <a:ext cx="260" cy="310"/>
                  <a:chOff x="1697" y="2297"/>
                  <a:chExt cx="260" cy="310"/>
                </a:xfrm>
              </p:grpSpPr>
              <p:sp>
                <p:nvSpPr>
                  <p:cNvPr id="2724927" name="AutoShape 63"/>
                  <p:cNvSpPr>
                    <a:spLocks noChangeArrowheads="1"/>
                  </p:cNvSpPr>
                  <p:nvPr/>
                </p:nvSpPr>
                <p:spPr bwMode="auto">
                  <a:xfrm>
                    <a:off x="1697" y="2348"/>
                    <a:ext cx="260" cy="259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28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1759" y="2297"/>
                    <a:ext cx="198" cy="45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24929" name="Oval 65"/>
                <p:cNvSpPr>
                  <a:spLocks noChangeArrowheads="1"/>
                </p:cNvSpPr>
                <p:nvPr/>
              </p:nvSpPr>
              <p:spPr bwMode="auto">
                <a:xfrm>
                  <a:off x="1778" y="2323"/>
                  <a:ext cx="27" cy="9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30" name="AutoShape 66"/>
                <p:cNvSpPr>
                  <a:spLocks noChangeArrowheads="1"/>
                </p:cNvSpPr>
                <p:nvPr/>
              </p:nvSpPr>
              <p:spPr bwMode="auto">
                <a:xfrm>
                  <a:off x="1728" y="2470"/>
                  <a:ext cx="138" cy="55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4931" name="Line 67"/>
              <p:cNvSpPr>
                <a:spLocks noChangeShapeType="1"/>
              </p:cNvSpPr>
              <p:nvPr/>
            </p:nvSpPr>
            <p:spPr bwMode="auto">
              <a:xfrm>
                <a:off x="1717" y="1313"/>
                <a:ext cx="2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32" name="Line 68"/>
              <p:cNvSpPr>
                <a:spLocks noChangeShapeType="1"/>
              </p:cNvSpPr>
              <p:nvPr/>
            </p:nvSpPr>
            <p:spPr bwMode="auto">
              <a:xfrm flipH="1">
                <a:off x="1993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33" name="Line 69"/>
              <p:cNvSpPr>
                <a:spLocks noChangeShapeType="1"/>
              </p:cNvSpPr>
              <p:nvPr/>
            </p:nvSpPr>
            <p:spPr bwMode="auto">
              <a:xfrm flipH="1">
                <a:off x="2276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34" name="AutoShape 70"/>
              <p:cNvSpPr>
                <a:spLocks noChangeArrowheads="1"/>
              </p:cNvSpPr>
              <p:nvPr/>
            </p:nvSpPr>
            <p:spPr bwMode="auto">
              <a:xfrm>
                <a:off x="1774" y="2686"/>
                <a:ext cx="207" cy="260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35" name="AutoShape 71"/>
              <p:cNvSpPr>
                <a:spLocks noChangeArrowheads="1"/>
              </p:cNvSpPr>
              <p:nvPr/>
            </p:nvSpPr>
            <p:spPr bwMode="auto">
              <a:xfrm>
                <a:off x="1823" y="2635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36" name="AutoShape 72"/>
              <p:cNvSpPr>
                <a:spLocks noChangeArrowheads="1"/>
              </p:cNvSpPr>
              <p:nvPr/>
            </p:nvSpPr>
            <p:spPr bwMode="auto">
              <a:xfrm>
                <a:off x="1815" y="2707"/>
                <a:ext cx="107" cy="15"/>
              </a:xfrm>
              <a:prstGeom prst="parallelogram">
                <a:avLst>
                  <a:gd name="adj" fmla="val 178300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4" name="Group 73"/>
              <p:cNvGrpSpPr>
                <a:grpSpLocks/>
              </p:cNvGrpSpPr>
              <p:nvPr/>
            </p:nvGrpSpPr>
            <p:grpSpPr bwMode="auto">
              <a:xfrm>
                <a:off x="2320" y="2676"/>
                <a:ext cx="202" cy="257"/>
                <a:chOff x="2320" y="2676"/>
                <a:chExt cx="202" cy="257"/>
              </a:xfrm>
            </p:grpSpPr>
            <p:sp>
              <p:nvSpPr>
                <p:cNvPr id="2724938" name="Freeform 74"/>
                <p:cNvSpPr>
                  <a:spLocks/>
                </p:cNvSpPr>
                <p:nvPr/>
              </p:nvSpPr>
              <p:spPr bwMode="auto">
                <a:xfrm>
                  <a:off x="2450" y="2795"/>
                  <a:ext cx="61" cy="138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0" y="0"/>
                    </a:cxn>
                    <a:cxn ang="0">
                      <a:pos x="16" y="137"/>
                    </a:cxn>
                    <a:cxn ang="0">
                      <a:pos x="0" y="137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1" h="138">
                      <a:moveTo>
                        <a:pt x="44" y="0"/>
                      </a:moveTo>
                      <a:lnTo>
                        <a:pt x="60" y="0"/>
                      </a:lnTo>
                      <a:lnTo>
                        <a:pt x="16" y="137"/>
                      </a:lnTo>
                      <a:lnTo>
                        <a:pt x="0" y="137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39" name="Rectangle 75"/>
                <p:cNvSpPr>
                  <a:spLocks noChangeArrowheads="1"/>
                </p:cNvSpPr>
                <p:nvPr/>
              </p:nvSpPr>
              <p:spPr bwMode="auto">
                <a:xfrm>
                  <a:off x="2445" y="2795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40" name="Rectangle 76"/>
                <p:cNvSpPr>
                  <a:spLocks noChangeArrowheads="1"/>
                </p:cNvSpPr>
                <p:nvPr/>
              </p:nvSpPr>
              <p:spPr bwMode="auto">
                <a:xfrm>
                  <a:off x="2453" y="2851"/>
                  <a:ext cx="57" cy="13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41" name="Rectangle 77"/>
                <p:cNvSpPr>
                  <a:spLocks noChangeArrowheads="1"/>
                </p:cNvSpPr>
                <p:nvPr/>
              </p:nvSpPr>
              <p:spPr bwMode="auto">
                <a:xfrm>
                  <a:off x="2322" y="2851"/>
                  <a:ext cx="73" cy="9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42" name="Oval 78"/>
                <p:cNvSpPr>
                  <a:spLocks noChangeArrowheads="1"/>
                </p:cNvSpPr>
                <p:nvPr/>
              </p:nvSpPr>
              <p:spPr bwMode="auto">
                <a:xfrm>
                  <a:off x="2380" y="2676"/>
                  <a:ext cx="22" cy="25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43" name="Freeform 79"/>
                <p:cNvSpPr>
                  <a:spLocks/>
                </p:cNvSpPr>
                <p:nvPr/>
              </p:nvSpPr>
              <p:spPr bwMode="auto">
                <a:xfrm>
                  <a:off x="2320" y="2720"/>
                  <a:ext cx="140" cy="213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1"/>
                    </a:cxn>
                    <a:cxn ang="0">
                      <a:pos x="0" y="104"/>
                    </a:cxn>
                    <a:cxn ang="0">
                      <a:pos x="0" y="108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7"/>
                    </a:cxn>
                    <a:cxn ang="0">
                      <a:pos x="9" y="119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91" y="212"/>
                    </a:cxn>
                    <a:cxn ang="0">
                      <a:pos x="115" y="102"/>
                    </a:cxn>
                    <a:cxn ang="0">
                      <a:pos x="114" y="99"/>
                    </a:cxn>
                    <a:cxn ang="0">
                      <a:pos x="113" y="98"/>
                    </a:cxn>
                    <a:cxn ang="0">
                      <a:pos x="111" y="96"/>
                    </a:cxn>
                    <a:cxn ang="0">
                      <a:pos x="109" y="94"/>
                    </a:cxn>
                    <a:cxn ang="0">
                      <a:pos x="107" y="93"/>
                    </a:cxn>
                    <a:cxn ang="0">
                      <a:pos x="104" y="93"/>
                    </a:cxn>
                    <a:cxn ang="0">
                      <a:pos x="101" y="93"/>
                    </a:cxn>
                    <a:cxn ang="0">
                      <a:pos x="99" y="93"/>
                    </a:cxn>
                    <a:cxn ang="0">
                      <a:pos x="67" y="54"/>
                    </a:cxn>
                    <a:cxn ang="0">
                      <a:pos x="129" y="67"/>
                    </a:cxn>
                    <a:cxn ang="0">
                      <a:pos x="132" y="66"/>
                    </a:cxn>
                    <a:cxn ang="0">
                      <a:pos x="133" y="66"/>
                    </a:cxn>
                    <a:cxn ang="0">
                      <a:pos x="136" y="64"/>
                    </a:cxn>
                    <a:cxn ang="0">
                      <a:pos x="138" y="62"/>
                    </a:cxn>
                    <a:cxn ang="0">
                      <a:pos x="138" y="59"/>
                    </a:cxn>
                    <a:cxn ang="0">
                      <a:pos x="139" y="56"/>
                    </a:cxn>
                    <a:cxn ang="0">
                      <a:pos x="138" y="53"/>
                    </a:cxn>
                    <a:cxn ang="0">
                      <a:pos x="137" y="51"/>
                    </a:cxn>
                    <a:cxn ang="0">
                      <a:pos x="135" y="49"/>
                    </a:cxn>
                    <a:cxn ang="0">
                      <a:pos x="133" y="47"/>
                    </a:cxn>
                    <a:cxn ang="0">
                      <a:pos x="130" y="46"/>
                    </a:cxn>
                    <a:cxn ang="0">
                      <a:pos x="88" y="46"/>
                    </a:cxn>
                    <a:cxn ang="0">
                      <a:pos x="81" y="30"/>
                    </a:cxn>
                    <a:cxn ang="0">
                      <a:pos x="81" y="26"/>
                    </a:cxn>
                    <a:cxn ang="0">
                      <a:pos x="82" y="22"/>
                    </a:cxn>
                    <a:cxn ang="0">
                      <a:pos x="82" y="18"/>
                    </a:cxn>
                    <a:cxn ang="0">
                      <a:pos x="81" y="14"/>
                    </a:cxn>
                    <a:cxn ang="0">
                      <a:pos x="79" y="11"/>
                    </a:cxn>
                    <a:cxn ang="0">
                      <a:pos x="77" y="8"/>
                    </a:cxn>
                    <a:cxn ang="0">
                      <a:pos x="74" y="5"/>
                    </a:cxn>
                    <a:cxn ang="0">
                      <a:pos x="71" y="3"/>
                    </a:cxn>
                    <a:cxn ang="0">
                      <a:pos x="67" y="1"/>
                    </a:cxn>
                    <a:cxn ang="0">
                      <a:pos x="63" y="0"/>
                    </a:cxn>
                    <a:cxn ang="0">
                      <a:pos x="58" y="0"/>
                    </a:cxn>
                    <a:cxn ang="0">
                      <a:pos x="54" y="1"/>
                    </a:cxn>
                    <a:cxn ang="0">
                      <a:pos x="50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40" y="12"/>
                    </a:cxn>
                    <a:cxn ang="0">
                      <a:pos x="38" y="16"/>
                    </a:cxn>
                  </a:cxnLst>
                  <a:rect l="0" t="0" r="r" b="b"/>
                  <a:pathLst>
                    <a:path w="140" h="213">
                      <a:moveTo>
                        <a:pt x="38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1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0" y="108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3"/>
                      </a:lnTo>
                      <a:lnTo>
                        <a:pt x="3" y="114"/>
                      </a:lnTo>
                      <a:lnTo>
                        <a:pt x="4" y="116"/>
                      </a:lnTo>
                      <a:lnTo>
                        <a:pt x="6" y="117"/>
                      </a:lnTo>
                      <a:lnTo>
                        <a:pt x="7" y="118"/>
                      </a:lnTo>
                      <a:lnTo>
                        <a:pt x="9" y="119"/>
                      </a:lnTo>
                      <a:lnTo>
                        <a:pt x="10" y="119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91" y="119"/>
                      </a:lnTo>
                      <a:lnTo>
                        <a:pt x="91" y="212"/>
                      </a:lnTo>
                      <a:lnTo>
                        <a:pt x="115" y="212"/>
                      </a:lnTo>
                      <a:lnTo>
                        <a:pt x="115" y="102"/>
                      </a:lnTo>
                      <a:lnTo>
                        <a:pt x="115" y="101"/>
                      </a:lnTo>
                      <a:lnTo>
                        <a:pt x="114" y="99"/>
                      </a:lnTo>
                      <a:lnTo>
                        <a:pt x="114" y="98"/>
                      </a:lnTo>
                      <a:lnTo>
                        <a:pt x="113" y="98"/>
                      </a:lnTo>
                      <a:lnTo>
                        <a:pt x="112" y="97"/>
                      </a:lnTo>
                      <a:lnTo>
                        <a:pt x="111" y="96"/>
                      </a:lnTo>
                      <a:lnTo>
                        <a:pt x="110" y="95"/>
                      </a:lnTo>
                      <a:lnTo>
                        <a:pt x="109" y="94"/>
                      </a:lnTo>
                      <a:lnTo>
                        <a:pt x="108" y="94"/>
                      </a:lnTo>
                      <a:lnTo>
                        <a:pt x="107" y="93"/>
                      </a:lnTo>
                      <a:lnTo>
                        <a:pt x="105" y="93"/>
                      </a:lnTo>
                      <a:lnTo>
                        <a:pt x="104" y="93"/>
                      </a:lnTo>
                      <a:lnTo>
                        <a:pt x="102" y="93"/>
                      </a:lnTo>
                      <a:lnTo>
                        <a:pt x="101" y="93"/>
                      </a:lnTo>
                      <a:lnTo>
                        <a:pt x="100" y="93"/>
                      </a:lnTo>
                      <a:lnTo>
                        <a:pt x="99" y="93"/>
                      </a:lnTo>
                      <a:lnTo>
                        <a:pt x="55" y="90"/>
                      </a:lnTo>
                      <a:lnTo>
                        <a:pt x="67" y="54"/>
                      </a:lnTo>
                      <a:lnTo>
                        <a:pt x="76" y="67"/>
                      </a:lnTo>
                      <a:lnTo>
                        <a:pt x="129" y="67"/>
                      </a:lnTo>
                      <a:lnTo>
                        <a:pt x="130" y="66"/>
                      </a:lnTo>
                      <a:lnTo>
                        <a:pt x="132" y="66"/>
                      </a:lnTo>
                      <a:lnTo>
                        <a:pt x="133" y="66"/>
                      </a:lnTo>
                      <a:lnTo>
                        <a:pt x="133" y="66"/>
                      </a:lnTo>
                      <a:lnTo>
                        <a:pt x="135" y="64"/>
                      </a:lnTo>
                      <a:lnTo>
                        <a:pt x="136" y="64"/>
                      </a:lnTo>
                      <a:lnTo>
                        <a:pt x="137" y="63"/>
                      </a:lnTo>
                      <a:lnTo>
                        <a:pt x="138" y="62"/>
                      </a:lnTo>
                      <a:lnTo>
                        <a:pt x="138" y="61"/>
                      </a:lnTo>
                      <a:lnTo>
                        <a:pt x="138" y="59"/>
                      </a:lnTo>
                      <a:lnTo>
                        <a:pt x="139" y="58"/>
                      </a:lnTo>
                      <a:lnTo>
                        <a:pt x="139" y="56"/>
                      </a:lnTo>
                      <a:lnTo>
                        <a:pt x="139" y="54"/>
                      </a:lnTo>
                      <a:lnTo>
                        <a:pt x="138" y="53"/>
                      </a:lnTo>
                      <a:lnTo>
                        <a:pt x="138" y="52"/>
                      </a:lnTo>
                      <a:lnTo>
                        <a:pt x="137" y="51"/>
                      </a:lnTo>
                      <a:lnTo>
                        <a:pt x="136" y="49"/>
                      </a:lnTo>
                      <a:lnTo>
                        <a:pt x="135" y="49"/>
                      </a:lnTo>
                      <a:lnTo>
                        <a:pt x="134" y="48"/>
                      </a:lnTo>
                      <a:lnTo>
                        <a:pt x="133" y="47"/>
                      </a:lnTo>
                      <a:lnTo>
                        <a:pt x="132" y="46"/>
                      </a:lnTo>
                      <a:lnTo>
                        <a:pt x="130" y="46"/>
                      </a:lnTo>
                      <a:lnTo>
                        <a:pt x="129" y="46"/>
                      </a:lnTo>
                      <a:lnTo>
                        <a:pt x="88" y="46"/>
                      </a:lnTo>
                      <a:lnTo>
                        <a:pt x="79" y="31"/>
                      </a:lnTo>
                      <a:lnTo>
                        <a:pt x="81" y="30"/>
                      </a:lnTo>
                      <a:lnTo>
                        <a:pt x="81" y="28"/>
                      </a:lnTo>
                      <a:lnTo>
                        <a:pt x="81" y="26"/>
                      </a:lnTo>
                      <a:lnTo>
                        <a:pt x="82" y="24"/>
                      </a:lnTo>
                      <a:lnTo>
                        <a:pt x="82" y="22"/>
                      </a:lnTo>
                      <a:lnTo>
                        <a:pt x="82" y="20"/>
                      </a:lnTo>
                      <a:lnTo>
                        <a:pt x="82" y="18"/>
                      </a:lnTo>
                      <a:lnTo>
                        <a:pt x="81" y="16"/>
                      </a:lnTo>
                      <a:lnTo>
                        <a:pt x="81" y="14"/>
                      </a:lnTo>
                      <a:lnTo>
                        <a:pt x="80" y="13"/>
                      </a:lnTo>
                      <a:lnTo>
                        <a:pt x="79" y="11"/>
                      </a:lnTo>
                      <a:lnTo>
                        <a:pt x="78" y="9"/>
                      </a:lnTo>
                      <a:lnTo>
                        <a:pt x="77" y="8"/>
                      </a:lnTo>
                      <a:lnTo>
                        <a:pt x="76" y="6"/>
                      </a:lnTo>
                      <a:lnTo>
                        <a:pt x="74" y="5"/>
                      </a:lnTo>
                      <a:lnTo>
                        <a:pt x="73" y="4"/>
                      </a:lnTo>
                      <a:lnTo>
                        <a:pt x="71" y="3"/>
                      </a:lnTo>
                      <a:lnTo>
                        <a:pt x="69" y="2"/>
                      </a:lnTo>
                      <a:lnTo>
                        <a:pt x="67" y="1"/>
                      </a:lnTo>
                      <a:lnTo>
                        <a:pt x="65" y="1"/>
                      </a:lnTo>
                      <a:lnTo>
                        <a:pt x="63" y="0"/>
                      </a:lnTo>
                      <a:lnTo>
                        <a:pt x="61" y="0"/>
                      </a:lnTo>
                      <a:lnTo>
                        <a:pt x="58" y="0"/>
                      </a:lnTo>
                      <a:lnTo>
                        <a:pt x="56" y="0"/>
                      </a:lnTo>
                      <a:lnTo>
                        <a:pt x="54" y="1"/>
                      </a:lnTo>
                      <a:lnTo>
                        <a:pt x="52" y="1"/>
                      </a:lnTo>
                      <a:lnTo>
                        <a:pt x="50" y="2"/>
                      </a:lnTo>
                      <a:lnTo>
                        <a:pt x="48" y="3"/>
                      </a:lnTo>
                      <a:lnTo>
                        <a:pt x="45" y="4"/>
                      </a:lnTo>
                      <a:lnTo>
                        <a:pt x="44" y="6"/>
                      </a:lnTo>
                      <a:lnTo>
                        <a:pt x="42" y="8"/>
                      </a:lnTo>
                      <a:lnTo>
                        <a:pt x="41" y="9"/>
                      </a:lnTo>
                      <a:lnTo>
                        <a:pt x="40" y="12"/>
                      </a:lnTo>
                      <a:lnTo>
                        <a:pt x="38" y="14"/>
                      </a:lnTo>
                      <a:lnTo>
                        <a:pt x="38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4944" name="Freeform 80"/>
              <p:cNvSpPr>
                <a:spLocks/>
              </p:cNvSpPr>
              <p:nvPr/>
            </p:nvSpPr>
            <p:spPr bwMode="auto">
              <a:xfrm>
                <a:off x="2560" y="2634"/>
                <a:ext cx="202" cy="293"/>
              </a:xfrm>
              <a:custGeom>
                <a:avLst/>
                <a:gdLst/>
                <a:ahLst/>
                <a:cxnLst>
                  <a:cxn ang="0">
                    <a:pos x="201" y="264"/>
                  </a:cxn>
                  <a:cxn ang="0">
                    <a:pos x="186" y="264"/>
                  </a:cxn>
                  <a:cxn ang="0">
                    <a:pos x="159" y="230"/>
                  </a:cxn>
                  <a:cxn ang="0">
                    <a:pos x="123" y="170"/>
                  </a:cxn>
                  <a:cxn ang="0">
                    <a:pos x="113" y="142"/>
                  </a:cxn>
                  <a:cxn ang="0">
                    <a:pos x="115" y="123"/>
                  </a:cxn>
                  <a:cxn ang="0">
                    <a:pos x="124" y="120"/>
                  </a:cxn>
                  <a:cxn ang="0">
                    <a:pos x="138" y="130"/>
                  </a:cxn>
                  <a:cxn ang="0">
                    <a:pos x="157" y="141"/>
                  </a:cxn>
                  <a:cxn ang="0">
                    <a:pos x="166" y="141"/>
                  </a:cxn>
                  <a:cxn ang="0">
                    <a:pos x="167" y="135"/>
                  </a:cxn>
                  <a:cxn ang="0">
                    <a:pos x="158" y="123"/>
                  </a:cxn>
                  <a:cxn ang="0">
                    <a:pos x="137" y="108"/>
                  </a:cxn>
                  <a:cxn ang="0">
                    <a:pos x="128" y="87"/>
                  </a:cxn>
                  <a:cxn ang="0">
                    <a:pos x="124" y="69"/>
                  </a:cxn>
                  <a:cxn ang="0">
                    <a:pos x="114" y="57"/>
                  </a:cxn>
                  <a:cxn ang="0">
                    <a:pos x="110" y="48"/>
                  </a:cxn>
                  <a:cxn ang="0">
                    <a:pos x="115" y="37"/>
                  </a:cxn>
                  <a:cxn ang="0">
                    <a:pos x="120" y="24"/>
                  </a:cxn>
                  <a:cxn ang="0">
                    <a:pos x="116" y="9"/>
                  </a:cxn>
                  <a:cxn ang="0">
                    <a:pos x="106" y="1"/>
                  </a:cxn>
                  <a:cxn ang="0">
                    <a:pos x="91" y="3"/>
                  </a:cxn>
                  <a:cxn ang="0">
                    <a:pos x="85" y="13"/>
                  </a:cxn>
                  <a:cxn ang="0">
                    <a:pos x="85" y="23"/>
                  </a:cxn>
                  <a:cxn ang="0">
                    <a:pos x="88" y="35"/>
                  </a:cxn>
                  <a:cxn ang="0">
                    <a:pos x="88" y="47"/>
                  </a:cxn>
                  <a:cxn ang="0">
                    <a:pos x="78" y="57"/>
                  </a:cxn>
                  <a:cxn ang="0">
                    <a:pos x="66" y="64"/>
                  </a:cxn>
                  <a:cxn ang="0">
                    <a:pos x="56" y="76"/>
                  </a:cxn>
                  <a:cxn ang="0">
                    <a:pos x="47" y="99"/>
                  </a:cxn>
                  <a:cxn ang="0">
                    <a:pos x="42" y="122"/>
                  </a:cxn>
                  <a:cxn ang="0">
                    <a:pos x="40" y="146"/>
                  </a:cxn>
                  <a:cxn ang="0">
                    <a:pos x="42" y="159"/>
                  </a:cxn>
                  <a:cxn ang="0">
                    <a:pos x="49" y="162"/>
                  </a:cxn>
                  <a:cxn ang="0">
                    <a:pos x="53" y="159"/>
                  </a:cxn>
                  <a:cxn ang="0">
                    <a:pos x="53" y="133"/>
                  </a:cxn>
                  <a:cxn ang="0">
                    <a:pos x="56" y="117"/>
                  </a:cxn>
                  <a:cxn ang="0">
                    <a:pos x="64" y="110"/>
                  </a:cxn>
                  <a:cxn ang="0">
                    <a:pos x="71" y="115"/>
                  </a:cxn>
                  <a:cxn ang="0">
                    <a:pos x="68" y="141"/>
                  </a:cxn>
                  <a:cxn ang="0">
                    <a:pos x="62" y="167"/>
                  </a:cxn>
                  <a:cxn ang="0">
                    <a:pos x="53" y="198"/>
                  </a:cxn>
                  <a:cxn ang="0">
                    <a:pos x="33" y="227"/>
                  </a:cxn>
                  <a:cxn ang="0">
                    <a:pos x="8" y="257"/>
                  </a:cxn>
                  <a:cxn ang="0">
                    <a:pos x="0" y="273"/>
                  </a:cxn>
                  <a:cxn ang="0">
                    <a:pos x="19" y="292"/>
                  </a:cxn>
                  <a:cxn ang="0">
                    <a:pos x="33" y="289"/>
                  </a:cxn>
                  <a:cxn ang="0">
                    <a:pos x="23" y="277"/>
                  </a:cxn>
                  <a:cxn ang="0">
                    <a:pos x="30" y="261"/>
                  </a:cxn>
                  <a:cxn ang="0">
                    <a:pos x="62" y="224"/>
                  </a:cxn>
                  <a:cxn ang="0">
                    <a:pos x="85" y="198"/>
                  </a:cxn>
                  <a:cxn ang="0">
                    <a:pos x="96" y="191"/>
                  </a:cxn>
                  <a:cxn ang="0">
                    <a:pos x="110" y="200"/>
                  </a:cxn>
                  <a:cxn ang="0">
                    <a:pos x="143" y="244"/>
                  </a:cxn>
                  <a:cxn ang="0">
                    <a:pos x="169" y="282"/>
                  </a:cxn>
                  <a:cxn ang="0">
                    <a:pos x="180" y="284"/>
                  </a:cxn>
                  <a:cxn ang="0">
                    <a:pos x="193" y="274"/>
                  </a:cxn>
                </a:cxnLst>
                <a:rect l="0" t="0" r="r" b="b"/>
                <a:pathLst>
                  <a:path w="202" h="293">
                    <a:moveTo>
                      <a:pt x="200" y="269"/>
                    </a:moveTo>
                    <a:lnTo>
                      <a:pt x="201" y="264"/>
                    </a:lnTo>
                    <a:lnTo>
                      <a:pt x="193" y="266"/>
                    </a:lnTo>
                    <a:lnTo>
                      <a:pt x="186" y="264"/>
                    </a:lnTo>
                    <a:lnTo>
                      <a:pt x="176" y="257"/>
                    </a:lnTo>
                    <a:lnTo>
                      <a:pt x="159" y="230"/>
                    </a:lnTo>
                    <a:lnTo>
                      <a:pt x="135" y="191"/>
                    </a:lnTo>
                    <a:lnTo>
                      <a:pt x="123" y="170"/>
                    </a:lnTo>
                    <a:lnTo>
                      <a:pt x="114" y="152"/>
                    </a:lnTo>
                    <a:lnTo>
                      <a:pt x="113" y="142"/>
                    </a:lnTo>
                    <a:lnTo>
                      <a:pt x="113" y="131"/>
                    </a:lnTo>
                    <a:lnTo>
                      <a:pt x="115" y="123"/>
                    </a:lnTo>
                    <a:lnTo>
                      <a:pt x="120" y="120"/>
                    </a:lnTo>
                    <a:lnTo>
                      <a:pt x="124" y="120"/>
                    </a:lnTo>
                    <a:lnTo>
                      <a:pt x="129" y="122"/>
                    </a:lnTo>
                    <a:lnTo>
                      <a:pt x="138" y="130"/>
                    </a:lnTo>
                    <a:lnTo>
                      <a:pt x="149" y="137"/>
                    </a:lnTo>
                    <a:lnTo>
                      <a:pt x="157" y="141"/>
                    </a:lnTo>
                    <a:lnTo>
                      <a:pt x="162" y="142"/>
                    </a:lnTo>
                    <a:lnTo>
                      <a:pt x="166" y="141"/>
                    </a:lnTo>
                    <a:lnTo>
                      <a:pt x="168" y="137"/>
                    </a:lnTo>
                    <a:lnTo>
                      <a:pt x="167" y="135"/>
                    </a:lnTo>
                    <a:lnTo>
                      <a:pt x="166" y="131"/>
                    </a:lnTo>
                    <a:lnTo>
                      <a:pt x="158" y="123"/>
                    </a:lnTo>
                    <a:lnTo>
                      <a:pt x="144" y="115"/>
                    </a:lnTo>
                    <a:lnTo>
                      <a:pt x="137" y="108"/>
                    </a:lnTo>
                    <a:lnTo>
                      <a:pt x="131" y="99"/>
                    </a:lnTo>
                    <a:lnTo>
                      <a:pt x="128" y="87"/>
                    </a:lnTo>
                    <a:lnTo>
                      <a:pt x="126" y="74"/>
                    </a:lnTo>
                    <a:lnTo>
                      <a:pt x="124" y="69"/>
                    </a:lnTo>
                    <a:lnTo>
                      <a:pt x="120" y="63"/>
                    </a:lnTo>
                    <a:lnTo>
                      <a:pt x="114" y="57"/>
                    </a:lnTo>
                    <a:lnTo>
                      <a:pt x="110" y="53"/>
                    </a:lnTo>
                    <a:lnTo>
                      <a:pt x="110" y="48"/>
                    </a:lnTo>
                    <a:lnTo>
                      <a:pt x="113" y="40"/>
                    </a:lnTo>
                    <a:lnTo>
                      <a:pt x="115" y="37"/>
                    </a:lnTo>
                    <a:lnTo>
                      <a:pt x="118" y="31"/>
                    </a:lnTo>
                    <a:lnTo>
                      <a:pt x="120" y="24"/>
                    </a:lnTo>
                    <a:lnTo>
                      <a:pt x="118" y="15"/>
                    </a:lnTo>
                    <a:lnTo>
                      <a:pt x="116" y="9"/>
                    </a:lnTo>
                    <a:lnTo>
                      <a:pt x="113" y="4"/>
                    </a:lnTo>
                    <a:lnTo>
                      <a:pt x="106" y="1"/>
                    </a:lnTo>
                    <a:lnTo>
                      <a:pt x="97" y="0"/>
                    </a:lnTo>
                    <a:lnTo>
                      <a:pt x="91" y="3"/>
                    </a:lnTo>
                    <a:lnTo>
                      <a:pt x="87" y="6"/>
                    </a:lnTo>
                    <a:lnTo>
                      <a:pt x="85" y="13"/>
                    </a:lnTo>
                    <a:lnTo>
                      <a:pt x="83" y="18"/>
                    </a:lnTo>
                    <a:lnTo>
                      <a:pt x="85" y="23"/>
                    </a:lnTo>
                    <a:lnTo>
                      <a:pt x="87" y="30"/>
                    </a:lnTo>
                    <a:lnTo>
                      <a:pt x="88" y="35"/>
                    </a:lnTo>
                    <a:lnTo>
                      <a:pt x="90" y="40"/>
                    </a:lnTo>
                    <a:lnTo>
                      <a:pt x="88" y="47"/>
                    </a:lnTo>
                    <a:lnTo>
                      <a:pt x="85" y="52"/>
                    </a:lnTo>
                    <a:lnTo>
                      <a:pt x="78" y="57"/>
                    </a:lnTo>
                    <a:lnTo>
                      <a:pt x="71" y="60"/>
                    </a:lnTo>
                    <a:lnTo>
                      <a:pt x="66" y="64"/>
                    </a:lnTo>
                    <a:lnTo>
                      <a:pt x="61" y="69"/>
                    </a:lnTo>
                    <a:lnTo>
                      <a:pt x="56" y="76"/>
                    </a:lnTo>
                    <a:lnTo>
                      <a:pt x="51" y="87"/>
                    </a:lnTo>
                    <a:lnTo>
                      <a:pt x="47" y="99"/>
                    </a:lnTo>
                    <a:lnTo>
                      <a:pt x="43" y="110"/>
                    </a:lnTo>
                    <a:lnTo>
                      <a:pt x="42" y="122"/>
                    </a:lnTo>
                    <a:lnTo>
                      <a:pt x="40" y="137"/>
                    </a:lnTo>
                    <a:lnTo>
                      <a:pt x="40" y="146"/>
                    </a:lnTo>
                    <a:lnTo>
                      <a:pt x="40" y="154"/>
                    </a:lnTo>
                    <a:lnTo>
                      <a:pt x="42" y="159"/>
                    </a:lnTo>
                    <a:lnTo>
                      <a:pt x="44" y="161"/>
                    </a:lnTo>
                    <a:lnTo>
                      <a:pt x="49" y="162"/>
                    </a:lnTo>
                    <a:lnTo>
                      <a:pt x="52" y="161"/>
                    </a:lnTo>
                    <a:lnTo>
                      <a:pt x="53" y="159"/>
                    </a:lnTo>
                    <a:lnTo>
                      <a:pt x="53" y="149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6" y="117"/>
                    </a:lnTo>
                    <a:lnTo>
                      <a:pt x="59" y="111"/>
                    </a:lnTo>
                    <a:lnTo>
                      <a:pt x="64" y="110"/>
                    </a:lnTo>
                    <a:lnTo>
                      <a:pt x="70" y="111"/>
                    </a:lnTo>
                    <a:lnTo>
                      <a:pt x="71" y="115"/>
                    </a:lnTo>
                    <a:lnTo>
                      <a:pt x="70" y="126"/>
                    </a:lnTo>
                    <a:lnTo>
                      <a:pt x="68" y="141"/>
                    </a:lnTo>
                    <a:lnTo>
                      <a:pt x="66" y="155"/>
                    </a:lnTo>
                    <a:lnTo>
                      <a:pt x="62" y="167"/>
                    </a:lnTo>
                    <a:lnTo>
                      <a:pt x="58" y="184"/>
                    </a:lnTo>
                    <a:lnTo>
                      <a:pt x="53" y="198"/>
                    </a:lnTo>
                    <a:lnTo>
                      <a:pt x="42" y="215"/>
                    </a:lnTo>
                    <a:lnTo>
                      <a:pt x="33" y="227"/>
                    </a:lnTo>
                    <a:lnTo>
                      <a:pt x="18" y="244"/>
                    </a:lnTo>
                    <a:lnTo>
                      <a:pt x="8" y="257"/>
                    </a:lnTo>
                    <a:lnTo>
                      <a:pt x="0" y="268"/>
                    </a:lnTo>
                    <a:lnTo>
                      <a:pt x="0" y="273"/>
                    </a:lnTo>
                    <a:lnTo>
                      <a:pt x="8" y="282"/>
                    </a:lnTo>
                    <a:lnTo>
                      <a:pt x="19" y="292"/>
                    </a:lnTo>
                    <a:lnTo>
                      <a:pt x="30" y="292"/>
                    </a:lnTo>
                    <a:lnTo>
                      <a:pt x="33" y="289"/>
                    </a:lnTo>
                    <a:lnTo>
                      <a:pt x="28" y="283"/>
                    </a:lnTo>
                    <a:lnTo>
                      <a:pt x="23" y="277"/>
                    </a:lnTo>
                    <a:lnTo>
                      <a:pt x="23" y="272"/>
                    </a:lnTo>
                    <a:lnTo>
                      <a:pt x="30" y="261"/>
                    </a:lnTo>
                    <a:lnTo>
                      <a:pt x="43" y="248"/>
                    </a:lnTo>
                    <a:lnTo>
                      <a:pt x="62" y="224"/>
                    </a:lnTo>
                    <a:lnTo>
                      <a:pt x="78" y="204"/>
                    </a:lnTo>
                    <a:lnTo>
                      <a:pt x="85" y="198"/>
                    </a:lnTo>
                    <a:lnTo>
                      <a:pt x="88" y="193"/>
                    </a:lnTo>
                    <a:lnTo>
                      <a:pt x="96" y="191"/>
                    </a:lnTo>
                    <a:lnTo>
                      <a:pt x="102" y="195"/>
                    </a:lnTo>
                    <a:lnTo>
                      <a:pt x="110" y="200"/>
                    </a:lnTo>
                    <a:lnTo>
                      <a:pt x="125" y="220"/>
                    </a:lnTo>
                    <a:lnTo>
                      <a:pt x="143" y="244"/>
                    </a:lnTo>
                    <a:lnTo>
                      <a:pt x="159" y="268"/>
                    </a:lnTo>
                    <a:lnTo>
                      <a:pt x="169" y="282"/>
                    </a:lnTo>
                    <a:lnTo>
                      <a:pt x="173" y="284"/>
                    </a:lnTo>
                    <a:lnTo>
                      <a:pt x="180" y="284"/>
                    </a:lnTo>
                    <a:lnTo>
                      <a:pt x="186" y="279"/>
                    </a:lnTo>
                    <a:lnTo>
                      <a:pt x="193" y="274"/>
                    </a:lnTo>
                    <a:lnTo>
                      <a:pt x="200" y="269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5" name="Group 81"/>
              <p:cNvGrpSpPr>
                <a:grpSpLocks/>
              </p:cNvGrpSpPr>
              <p:nvPr/>
            </p:nvGrpSpPr>
            <p:grpSpPr bwMode="auto">
              <a:xfrm>
                <a:off x="1986" y="2635"/>
                <a:ext cx="261" cy="311"/>
                <a:chOff x="1986" y="2635"/>
                <a:chExt cx="261" cy="311"/>
              </a:xfrm>
            </p:grpSpPr>
            <p:grpSp>
              <p:nvGrpSpPr>
                <p:cNvPr id="16" name="Group 82"/>
                <p:cNvGrpSpPr>
                  <a:grpSpLocks/>
                </p:cNvGrpSpPr>
                <p:nvPr/>
              </p:nvGrpSpPr>
              <p:grpSpPr bwMode="auto">
                <a:xfrm>
                  <a:off x="1986" y="2635"/>
                  <a:ext cx="261" cy="311"/>
                  <a:chOff x="1986" y="2635"/>
                  <a:chExt cx="261" cy="311"/>
                </a:xfrm>
              </p:grpSpPr>
              <p:sp>
                <p:nvSpPr>
                  <p:cNvPr id="2724947" name="AutoShape 83"/>
                  <p:cNvSpPr>
                    <a:spLocks noChangeArrowheads="1"/>
                  </p:cNvSpPr>
                  <p:nvPr/>
                </p:nvSpPr>
                <p:spPr bwMode="auto">
                  <a:xfrm>
                    <a:off x="1986" y="2686"/>
                    <a:ext cx="261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48" name="AutoShape 84"/>
                  <p:cNvSpPr>
                    <a:spLocks noChangeArrowheads="1"/>
                  </p:cNvSpPr>
                  <p:nvPr/>
                </p:nvSpPr>
                <p:spPr bwMode="auto">
                  <a:xfrm>
                    <a:off x="2050" y="2635"/>
                    <a:ext cx="197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24949" name="Oval 85"/>
                <p:cNvSpPr>
                  <a:spLocks noChangeArrowheads="1"/>
                </p:cNvSpPr>
                <p:nvPr/>
              </p:nvSpPr>
              <p:spPr bwMode="auto">
                <a:xfrm>
                  <a:off x="2069" y="2661"/>
                  <a:ext cx="26" cy="9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4950" name="AutoShape 86"/>
                <p:cNvSpPr>
                  <a:spLocks noChangeArrowheads="1"/>
                </p:cNvSpPr>
                <p:nvPr/>
              </p:nvSpPr>
              <p:spPr bwMode="auto">
                <a:xfrm>
                  <a:off x="2019" y="2809"/>
                  <a:ext cx="137" cy="54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24951" name="Line 87"/>
              <p:cNvSpPr>
                <a:spLocks noChangeShapeType="1"/>
              </p:cNvSpPr>
              <p:nvPr/>
            </p:nvSpPr>
            <p:spPr bwMode="auto">
              <a:xfrm>
                <a:off x="2001" y="1313"/>
                <a:ext cx="2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52" name="Line 88"/>
              <p:cNvSpPr>
                <a:spLocks noChangeShapeType="1"/>
              </p:cNvSpPr>
              <p:nvPr/>
            </p:nvSpPr>
            <p:spPr bwMode="auto">
              <a:xfrm>
                <a:off x="1438" y="1268"/>
                <a:ext cx="252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53" name="Line 89"/>
              <p:cNvSpPr>
                <a:spLocks noChangeShapeType="1"/>
              </p:cNvSpPr>
              <p:nvPr/>
            </p:nvSpPr>
            <p:spPr bwMode="auto">
              <a:xfrm>
                <a:off x="1723" y="1268"/>
                <a:ext cx="252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7" name="Group 90"/>
              <p:cNvGrpSpPr>
                <a:grpSpLocks/>
              </p:cNvGrpSpPr>
              <p:nvPr/>
            </p:nvGrpSpPr>
            <p:grpSpPr bwMode="auto">
              <a:xfrm>
                <a:off x="917" y="1636"/>
                <a:ext cx="975" cy="310"/>
                <a:chOff x="917" y="1636"/>
                <a:chExt cx="975" cy="310"/>
              </a:xfrm>
            </p:grpSpPr>
            <p:grpSp>
              <p:nvGrpSpPr>
                <p:cNvPr id="18" name="Group 91"/>
                <p:cNvGrpSpPr>
                  <a:grpSpLocks/>
                </p:cNvGrpSpPr>
                <p:nvPr/>
              </p:nvGrpSpPr>
              <p:grpSpPr bwMode="auto">
                <a:xfrm>
                  <a:off x="917" y="1636"/>
                  <a:ext cx="206" cy="310"/>
                  <a:chOff x="917" y="1636"/>
                  <a:chExt cx="206" cy="310"/>
                </a:xfrm>
              </p:grpSpPr>
              <p:sp>
                <p:nvSpPr>
                  <p:cNvPr id="2724956" name="AutoShape 92"/>
                  <p:cNvSpPr>
                    <a:spLocks noChangeArrowheads="1"/>
                  </p:cNvSpPr>
                  <p:nvPr/>
                </p:nvSpPr>
                <p:spPr bwMode="auto">
                  <a:xfrm>
                    <a:off x="917" y="1686"/>
                    <a:ext cx="206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57" name="AutoShape 93"/>
                  <p:cNvSpPr>
                    <a:spLocks noChangeArrowheads="1"/>
                  </p:cNvSpPr>
                  <p:nvPr/>
                </p:nvSpPr>
                <p:spPr bwMode="auto">
                  <a:xfrm>
                    <a:off x="965" y="1636"/>
                    <a:ext cx="158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58" name="AutoShape 94"/>
                  <p:cNvSpPr>
                    <a:spLocks noChangeArrowheads="1"/>
                  </p:cNvSpPr>
                  <p:nvPr/>
                </p:nvSpPr>
                <p:spPr bwMode="auto">
                  <a:xfrm>
                    <a:off x="956" y="1707"/>
                    <a:ext cx="108" cy="15"/>
                  </a:xfrm>
                  <a:prstGeom prst="parallelogram">
                    <a:avLst>
                      <a:gd name="adj" fmla="val 179967"/>
                    </a:avLst>
                  </a:prstGeom>
                  <a:solidFill>
                    <a:srgbClr val="DC008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95"/>
                <p:cNvGrpSpPr>
                  <a:grpSpLocks/>
                </p:cNvGrpSpPr>
                <p:nvPr/>
              </p:nvGrpSpPr>
              <p:grpSpPr bwMode="auto">
                <a:xfrm>
                  <a:off x="1435" y="1677"/>
                  <a:ext cx="203" cy="257"/>
                  <a:chOff x="1435" y="1677"/>
                  <a:chExt cx="203" cy="257"/>
                </a:xfrm>
              </p:grpSpPr>
              <p:sp>
                <p:nvSpPr>
                  <p:cNvPr id="2724960" name="Freeform 96"/>
                  <p:cNvSpPr>
                    <a:spLocks/>
                  </p:cNvSpPr>
                  <p:nvPr/>
                </p:nvSpPr>
                <p:spPr bwMode="auto">
                  <a:xfrm>
                    <a:off x="1564" y="1794"/>
                    <a:ext cx="62" cy="140"/>
                  </a:xfrm>
                  <a:custGeom>
                    <a:avLst/>
                    <a:gdLst/>
                    <a:ahLst/>
                    <a:cxnLst>
                      <a:cxn ang="0">
                        <a:pos x="44" y="0"/>
                      </a:cxn>
                      <a:cxn ang="0">
                        <a:pos x="61" y="0"/>
                      </a:cxn>
                      <a:cxn ang="0">
                        <a:pos x="17" y="139"/>
                      </a:cxn>
                      <a:cxn ang="0">
                        <a:pos x="0" y="139"/>
                      </a:cxn>
                      <a:cxn ang="0">
                        <a:pos x="44" y="0"/>
                      </a:cxn>
                    </a:cxnLst>
                    <a:rect l="0" t="0" r="r" b="b"/>
                    <a:pathLst>
                      <a:path w="62" h="140">
                        <a:moveTo>
                          <a:pt x="44" y="0"/>
                        </a:moveTo>
                        <a:lnTo>
                          <a:pt x="61" y="0"/>
                        </a:lnTo>
                        <a:lnTo>
                          <a:pt x="17" y="139"/>
                        </a:lnTo>
                        <a:lnTo>
                          <a:pt x="0" y="139"/>
                        </a:lnTo>
                        <a:lnTo>
                          <a:pt x="44" y="0"/>
                        </a:lnTo>
                      </a:path>
                    </a:pathLst>
                  </a:custGeom>
                  <a:solidFill>
                    <a:srgbClr val="F39FD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61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1561" y="1794"/>
                    <a:ext cx="77" cy="12"/>
                  </a:xfrm>
                  <a:prstGeom prst="rect">
                    <a:avLst/>
                  </a:prstGeom>
                  <a:solidFill>
                    <a:srgbClr val="F39FD1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62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1567" y="1852"/>
                    <a:ext cx="58" cy="12"/>
                  </a:xfrm>
                  <a:prstGeom prst="rect">
                    <a:avLst/>
                  </a:prstGeom>
                  <a:solidFill>
                    <a:srgbClr val="F39FD1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63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1436" y="1852"/>
                    <a:ext cx="74" cy="7"/>
                  </a:xfrm>
                  <a:prstGeom prst="rect">
                    <a:avLst/>
                  </a:prstGeom>
                  <a:solidFill>
                    <a:srgbClr val="F39FD1"/>
                  </a:solidFill>
                  <a:ln w="12700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64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1496" y="1677"/>
                    <a:ext cx="22" cy="25"/>
                  </a:xfrm>
                  <a:prstGeom prst="ellipse">
                    <a:avLst/>
                  </a:prstGeom>
                  <a:solidFill>
                    <a:srgbClr val="F39FD1"/>
                  </a:solidFill>
                  <a:ln w="254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65" name="Freeform 101"/>
                  <p:cNvSpPr>
                    <a:spLocks/>
                  </p:cNvSpPr>
                  <p:nvPr/>
                </p:nvSpPr>
                <p:spPr bwMode="auto">
                  <a:xfrm>
                    <a:off x="1435" y="1721"/>
                    <a:ext cx="139" cy="213"/>
                  </a:xfrm>
                  <a:custGeom>
                    <a:avLst/>
                    <a:gdLst/>
                    <a:ahLst/>
                    <a:cxnLst>
                      <a:cxn ang="0">
                        <a:pos x="1" y="98"/>
                      </a:cxn>
                      <a:cxn ang="0">
                        <a:pos x="1" y="101"/>
                      </a:cxn>
                      <a:cxn ang="0">
                        <a:pos x="0" y="104"/>
                      </a:cxn>
                      <a:cxn ang="0">
                        <a:pos x="0" y="108"/>
                      </a:cxn>
                      <a:cxn ang="0">
                        <a:pos x="1" y="111"/>
                      </a:cxn>
                      <a:cxn ang="0">
                        <a:pos x="3" y="114"/>
                      </a:cxn>
                      <a:cxn ang="0">
                        <a:pos x="6" y="117"/>
                      </a:cxn>
                      <a:cxn ang="0">
                        <a:pos x="9" y="119"/>
                      </a:cxn>
                      <a:cxn ang="0">
                        <a:pos x="11" y="119"/>
                      </a:cxn>
                      <a:cxn ang="0">
                        <a:pos x="15" y="119"/>
                      </a:cxn>
                      <a:cxn ang="0">
                        <a:pos x="90" y="212"/>
                      </a:cxn>
                      <a:cxn ang="0">
                        <a:pos x="114" y="102"/>
                      </a:cxn>
                      <a:cxn ang="0">
                        <a:pos x="113" y="99"/>
                      </a:cxn>
                      <a:cxn ang="0">
                        <a:pos x="112" y="98"/>
                      </a:cxn>
                      <a:cxn ang="0">
                        <a:pos x="110" y="96"/>
                      </a:cxn>
                      <a:cxn ang="0">
                        <a:pos x="108" y="94"/>
                      </a:cxn>
                      <a:cxn ang="0">
                        <a:pos x="106" y="93"/>
                      </a:cxn>
                      <a:cxn ang="0">
                        <a:pos x="103" y="93"/>
                      </a:cxn>
                      <a:cxn ang="0">
                        <a:pos x="100" y="93"/>
                      </a:cxn>
                      <a:cxn ang="0">
                        <a:pos x="98" y="93"/>
                      </a:cxn>
                      <a:cxn ang="0">
                        <a:pos x="67" y="54"/>
                      </a:cxn>
                      <a:cxn ang="0">
                        <a:pos x="128" y="67"/>
                      </a:cxn>
                      <a:cxn ang="0">
                        <a:pos x="131" y="66"/>
                      </a:cxn>
                      <a:cxn ang="0">
                        <a:pos x="132" y="66"/>
                      </a:cxn>
                      <a:cxn ang="0">
                        <a:pos x="135" y="64"/>
                      </a:cxn>
                      <a:cxn ang="0">
                        <a:pos x="137" y="62"/>
                      </a:cxn>
                      <a:cxn ang="0">
                        <a:pos x="137" y="59"/>
                      </a:cxn>
                      <a:cxn ang="0">
                        <a:pos x="138" y="56"/>
                      </a:cxn>
                      <a:cxn ang="0">
                        <a:pos x="137" y="53"/>
                      </a:cxn>
                      <a:cxn ang="0">
                        <a:pos x="136" y="51"/>
                      </a:cxn>
                      <a:cxn ang="0">
                        <a:pos x="134" y="49"/>
                      </a:cxn>
                      <a:cxn ang="0">
                        <a:pos x="132" y="47"/>
                      </a:cxn>
                      <a:cxn ang="0">
                        <a:pos x="129" y="46"/>
                      </a:cxn>
                      <a:cxn ang="0">
                        <a:pos x="87" y="46"/>
                      </a:cxn>
                      <a:cxn ang="0">
                        <a:pos x="80" y="30"/>
                      </a:cxn>
                      <a:cxn ang="0">
                        <a:pos x="81" y="26"/>
                      </a:cxn>
                      <a:cxn ang="0">
                        <a:pos x="81" y="22"/>
                      </a:cxn>
                      <a:cxn ang="0">
                        <a:pos x="81" y="18"/>
                      </a:cxn>
                      <a:cxn ang="0">
                        <a:pos x="80" y="14"/>
                      </a:cxn>
                      <a:cxn ang="0">
                        <a:pos x="79" y="11"/>
                      </a:cxn>
                      <a:cxn ang="0">
                        <a:pos x="76" y="8"/>
                      </a:cxn>
                      <a:cxn ang="0">
                        <a:pos x="73" y="5"/>
                      </a:cxn>
                      <a:cxn ang="0">
                        <a:pos x="70" y="3"/>
                      </a:cxn>
                      <a:cxn ang="0">
                        <a:pos x="67" y="1"/>
                      </a:cxn>
                      <a:cxn ang="0">
                        <a:pos x="62" y="0"/>
                      </a:cxn>
                      <a:cxn ang="0">
                        <a:pos x="58" y="0"/>
                      </a:cxn>
                      <a:cxn ang="0">
                        <a:pos x="54" y="1"/>
                      </a:cxn>
                      <a:cxn ang="0">
                        <a:pos x="49" y="2"/>
                      </a:cxn>
                      <a:cxn ang="0">
                        <a:pos x="45" y="4"/>
                      </a:cxn>
                      <a:cxn ang="0">
                        <a:pos x="42" y="8"/>
                      </a:cxn>
                      <a:cxn ang="0">
                        <a:pos x="39" y="12"/>
                      </a:cxn>
                      <a:cxn ang="0">
                        <a:pos x="38" y="16"/>
                      </a:cxn>
                    </a:cxnLst>
                    <a:rect l="0" t="0" r="r" b="b"/>
                    <a:pathLst>
                      <a:path w="139" h="213">
                        <a:moveTo>
                          <a:pt x="38" y="16"/>
                        </a:moveTo>
                        <a:lnTo>
                          <a:pt x="1" y="98"/>
                        </a:lnTo>
                        <a:lnTo>
                          <a:pt x="1" y="99"/>
                        </a:lnTo>
                        <a:lnTo>
                          <a:pt x="1" y="101"/>
                        </a:lnTo>
                        <a:lnTo>
                          <a:pt x="0" y="102"/>
                        </a:lnTo>
                        <a:lnTo>
                          <a:pt x="0" y="104"/>
                        </a:lnTo>
                        <a:lnTo>
                          <a:pt x="0" y="106"/>
                        </a:lnTo>
                        <a:lnTo>
                          <a:pt x="0" y="108"/>
                        </a:lnTo>
                        <a:lnTo>
                          <a:pt x="1" y="109"/>
                        </a:lnTo>
                        <a:lnTo>
                          <a:pt x="1" y="111"/>
                        </a:lnTo>
                        <a:lnTo>
                          <a:pt x="2" y="113"/>
                        </a:lnTo>
                        <a:lnTo>
                          <a:pt x="3" y="114"/>
                        </a:lnTo>
                        <a:lnTo>
                          <a:pt x="4" y="116"/>
                        </a:lnTo>
                        <a:lnTo>
                          <a:pt x="6" y="117"/>
                        </a:lnTo>
                        <a:lnTo>
                          <a:pt x="7" y="118"/>
                        </a:lnTo>
                        <a:lnTo>
                          <a:pt x="9" y="119"/>
                        </a:lnTo>
                        <a:lnTo>
                          <a:pt x="10" y="119"/>
                        </a:lnTo>
                        <a:lnTo>
                          <a:pt x="11" y="119"/>
                        </a:lnTo>
                        <a:lnTo>
                          <a:pt x="13" y="119"/>
                        </a:lnTo>
                        <a:lnTo>
                          <a:pt x="15" y="119"/>
                        </a:lnTo>
                        <a:lnTo>
                          <a:pt x="90" y="119"/>
                        </a:lnTo>
                        <a:lnTo>
                          <a:pt x="90" y="212"/>
                        </a:lnTo>
                        <a:lnTo>
                          <a:pt x="114" y="212"/>
                        </a:lnTo>
                        <a:lnTo>
                          <a:pt x="114" y="102"/>
                        </a:lnTo>
                        <a:lnTo>
                          <a:pt x="114" y="101"/>
                        </a:lnTo>
                        <a:lnTo>
                          <a:pt x="113" y="99"/>
                        </a:lnTo>
                        <a:lnTo>
                          <a:pt x="113" y="98"/>
                        </a:lnTo>
                        <a:lnTo>
                          <a:pt x="112" y="98"/>
                        </a:lnTo>
                        <a:lnTo>
                          <a:pt x="112" y="97"/>
                        </a:lnTo>
                        <a:lnTo>
                          <a:pt x="110" y="96"/>
                        </a:lnTo>
                        <a:lnTo>
                          <a:pt x="110" y="95"/>
                        </a:lnTo>
                        <a:lnTo>
                          <a:pt x="108" y="94"/>
                        </a:lnTo>
                        <a:lnTo>
                          <a:pt x="107" y="94"/>
                        </a:lnTo>
                        <a:lnTo>
                          <a:pt x="106" y="93"/>
                        </a:lnTo>
                        <a:lnTo>
                          <a:pt x="105" y="93"/>
                        </a:lnTo>
                        <a:lnTo>
                          <a:pt x="103" y="93"/>
                        </a:lnTo>
                        <a:lnTo>
                          <a:pt x="102" y="93"/>
                        </a:lnTo>
                        <a:lnTo>
                          <a:pt x="100" y="93"/>
                        </a:lnTo>
                        <a:lnTo>
                          <a:pt x="99" y="93"/>
                        </a:lnTo>
                        <a:lnTo>
                          <a:pt x="98" y="93"/>
                        </a:lnTo>
                        <a:lnTo>
                          <a:pt x="54" y="90"/>
                        </a:lnTo>
                        <a:lnTo>
                          <a:pt x="67" y="54"/>
                        </a:lnTo>
                        <a:lnTo>
                          <a:pt x="75" y="67"/>
                        </a:lnTo>
                        <a:lnTo>
                          <a:pt x="128" y="67"/>
                        </a:lnTo>
                        <a:lnTo>
                          <a:pt x="129" y="66"/>
                        </a:lnTo>
                        <a:lnTo>
                          <a:pt x="131" y="66"/>
                        </a:lnTo>
                        <a:lnTo>
                          <a:pt x="132" y="66"/>
                        </a:lnTo>
                        <a:lnTo>
                          <a:pt x="132" y="66"/>
                        </a:lnTo>
                        <a:lnTo>
                          <a:pt x="134" y="64"/>
                        </a:lnTo>
                        <a:lnTo>
                          <a:pt x="135" y="64"/>
                        </a:lnTo>
                        <a:lnTo>
                          <a:pt x="136" y="63"/>
                        </a:lnTo>
                        <a:lnTo>
                          <a:pt x="137" y="62"/>
                        </a:lnTo>
                        <a:lnTo>
                          <a:pt x="137" y="61"/>
                        </a:lnTo>
                        <a:lnTo>
                          <a:pt x="137" y="59"/>
                        </a:lnTo>
                        <a:lnTo>
                          <a:pt x="138" y="58"/>
                        </a:lnTo>
                        <a:lnTo>
                          <a:pt x="138" y="56"/>
                        </a:lnTo>
                        <a:lnTo>
                          <a:pt x="138" y="54"/>
                        </a:lnTo>
                        <a:lnTo>
                          <a:pt x="137" y="53"/>
                        </a:lnTo>
                        <a:lnTo>
                          <a:pt x="137" y="52"/>
                        </a:lnTo>
                        <a:lnTo>
                          <a:pt x="136" y="51"/>
                        </a:lnTo>
                        <a:lnTo>
                          <a:pt x="135" y="49"/>
                        </a:lnTo>
                        <a:lnTo>
                          <a:pt x="134" y="49"/>
                        </a:lnTo>
                        <a:lnTo>
                          <a:pt x="133" y="48"/>
                        </a:lnTo>
                        <a:lnTo>
                          <a:pt x="132" y="47"/>
                        </a:lnTo>
                        <a:lnTo>
                          <a:pt x="131" y="46"/>
                        </a:lnTo>
                        <a:lnTo>
                          <a:pt x="129" y="46"/>
                        </a:lnTo>
                        <a:lnTo>
                          <a:pt x="128" y="46"/>
                        </a:lnTo>
                        <a:lnTo>
                          <a:pt x="87" y="46"/>
                        </a:lnTo>
                        <a:lnTo>
                          <a:pt x="79" y="31"/>
                        </a:lnTo>
                        <a:lnTo>
                          <a:pt x="80" y="30"/>
                        </a:lnTo>
                        <a:lnTo>
                          <a:pt x="81" y="28"/>
                        </a:lnTo>
                        <a:lnTo>
                          <a:pt x="81" y="26"/>
                        </a:lnTo>
                        <a:lnTo>
                          <a:pt x="81" y="24"/>
                        </a:lnTo>
                        <a:lnTo>
                          <a:pt x="81" y="22"/>
                        </a:lnTo>
                        <a:lnTo>
                          <a:pt x="81" y="20"/>
                        </a:lnTo>
                        <a:lnTo>
                          <a:pt x="81" y="18"/>
                        </a:lnTo>
                        <a:lnTo>
                          <a:pt x="81" y="16"/>
                        </a:lnTo>
                        <a:lnTo>
                          <a:pt x="80" y="14"/>
                        </a:lnTo>
                        <a:lnTo>
                          <a:pt x="79" y="13"/>
                        </a:lnTo>
                        <a:lnTo>
                          <a:pt x="79" y="11"/>
                        </a:lnTo>
                        <a:lnTo>
                          <a:pt x="78" y="9"/>
                        </a:lnTo>
                        <a:lnTo>
                          <a:pt x="76" y="8"/>
                        </a:lnTo>
                        <a:lnTo>
                          <a:pt x="75" y="6"/>
                        </a:lnTo>
                        <a:lnTo>
                          <a:pt x="73" y="5"/>
                        </a:lnTo>
                        <a:lnTo>
                          <a:pt x="72" y="4"/>
                        </a:lnTo>
                        <a:lnTo>
                          <a:pt x="70" y="3"/>
                        </a:lnTo>
                        <a:lnTo>
                          <a:pt x="68" y="2"/>
                        </a:lnTo>
                        <a:lnTo>
                          <a:pt x="67" y="1"/>
                        </a:lnTo>
                        <a:lnTo>
                          <a:pt x="64" y="1"/>
                        </a:lnTo>
                        <a:lnTo>
                          <a:pt x="62" y="0"/>
                        </a:lnTo>
                        <a:lnTo>
                          <a:pt x="60" y="0"/>
                        </a:lnTo>
                        <a:lnTo>
                          <a:pt x="58" y="0"/>
                        </a:lnTo>
                        <a:lnTo>
                          <a:pt x="56" y="0"/>
                        </a:lnTo>
                        <a:lnTo>
                          <a:pt x="54" y="1"/>
                        </a:lnTo>
                        <a:lnTo>
                          <a:pt x="52" y="1"/>
                        </a:lnTo>
                        <a:lnTo>
                          <a:pt x="49" y="2"/>
                        </a:lnTo>
                        <a:lnTo>
                          <a:pt x="47" y="3"/>
                        </a:lnTo>
                        <a:lnTo>
                          <a:pt x="45" y="4"/>
                        </a:lnTo>
                        <a:lnTo>
                          <a:pt x="44" y="6"/>
                        </a:lnTo>
                        <a:lnTo>
                          <a:pt x="42" y="8"/>
                        </a:lnTo>
                        <a:lnTo>
                          <a:pt x="41" y="9"/>
                        </a:lnTo>
                        <a:lnTo>
                          <a:pt x="39" y="12"/>
                        </a:lnTo>
                        <a:lnTo>
                          <a:pt x="38" y="14"/>
                        </a:lnTo>
                        <a:lnTo>
                          <a:pt x="38" y="16"/>
                        </a:lnTo>
                      </a:path>
                    </a:pathLst>
                  </a:custGeom>
                  <a:solidFill>
                    <a:srgbClr val="F39FD1"/>
                  </a:solidFill>
                  <a:ln w="1270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24966" name="Freeform 102"/>
                <p:cNvSpPr>
                  <a:spLocks/>
                </p:cNvSpPr>
                <p:nvPr/>
              </p:nvSpPr>
              <p:spPr bwMode="auto">
                <a:xfrm>
                  <a:off x="1692" y="1646"/>
                  <a:ext cx="200" cy="291"/>
                </a:xfrm>
                <a:custGeom>
                  <a:avLst/>
                  <a:gdLst/>
                  <a:ahLst/>
                  <a:cxnLst>
                    <a:cxn ang="0">
                      <a:pos x="199" y="263"/>
                    </a:cxn>
                    <a:cxn ang="0">
                      <a:pos x="184" y="263"/>
                    </a:cxn>
                    <a:cxn ang="0">
                      <a:pos x="158" y="229"/>
                    </a:cxn>
                    <a:cxn ang="0">
                      <a:pos x="121" y="169"/>
                    </a:cxn>
                    <a:cxn ang="0">
                      <a:pos x="111" y="141"/>
                    </a:cxn>
                    <a:cxn ang="0">
                      <a:pos x="114" y="123"/>
                    </a:cxn>
                    <a:cxn ang="0">
                      <a:pos x="123" y="119"/>
                    </a:cxn>
                    <a:cxn ang="0">
                      <a:pos x="136" y="129"/>
                    </a:cxn>
                    <a:cxn ang="0">
                      <a:pos x="155" y="140"/>
                    </a:cxn>
                    <a:cxn ang="0">
                      <a:pos x="164" y="140"/>
                    </a:cxn>
                    <a:cxn ang="0">
                      <a:pos x="165" y="134"/>
                    </a:cxn>
                    <a:cxn ang="0">
                      <a:pos x="156" y="123"/>
                    </a:cxn>
                    <a:cxn ang="0">
                      <a:pos x="135" y="108"/>
                    </a:cxn>
                    <a:cxn ang="0">
                      <a:pos x="126" y="86"/>
                    </a:cxn>
                    <a:cxn ang="0">
                      <a:pos x="123" y="69"/>
                    </a:cxn>
                    <a:cxn ang="0">
                      <a:pos x="113" y="56"/>
                    </a:cxn>
                    <a:cxn ang="0">
                      <a:pos x="109" y="48"/>
                    </a:cxn>
                    <a:cxn ang="0">
                      <a:pos x="114" y="36"/>
                    </a:cxn>
                    <a:cxn ang="0">
                      <a:pos x="119" y="24"/>
                    </a:cxn>
                    <a:cxn ang="0">
                      <a:pos x="115" y="9"/>
                    </a:cxn>
                    <a:cxn ang="0">
                      <a:pos x="105" y="1"/>
                    </a:cxn>
                    <a:cxn ang="0">
                      <a:pos x="90" y="3"/>
                    </a:cxn>
                    <a:cxn ang="0">
                      <a:pos x="84" y="13"/>
                    </a:cxn>
                    <a:cxn ang="0">
                      <a:pos x="84" y="23"/>
                    </a:cxn>
                    <a:cxn ang="0">
                      <a:pos x="88" y="35"/>
                    </a:cxn>
                    <a:cxn ang="0">
                      <a:pos x="88" y="46"/>
                    </a:cxn>
                    <a:cxn ang="0">
                      <a:pos x="78" y="56"/>
                    </a:cxn>
                    <a:cxn ang="0">
                      <a:pos x="65" y="64"/>
                    </a:cxn>
                    <a:cxn ang="0">
                      <a:pos x="55" y="75"/>
                    </a:cxn>
                    <a:cxn ang="0">
                      <a:pos x="46" y="99"/>
                    </a:cxn>
                    <a:cxn ang="0">
                      <a:pos x="41" y="121"/>
                    </a:cxn>
                    <a:cxn ang="0">
                      <a:pos x="40" y="145"/>
                    </a:cxn>
                    <a:cxn ang="0">
                      <a:pos x="41" y="158"/>
                    </a:cxn>
                    <a:cxn ang="0">
                      <a:pos x="49" y="161"/>
                    </a:cxn>
                    <a:cxn ang="0">
                      <a:pos x="53" y="158"/>
                    </a:cxn>
                    <a:cxn ang="0">
                      <a:pos x="53" y="133"/>
                    </a:cxn>
                    <a:cxn ang="0">
                      <a:pos x="55" y="116"/>
                    </a:cxn>
                    <a:cxn ang="0">
                      <a:pos x="64" y="109"/>
                    </a:cxn>
                    <a:cxn ang="0">
                      <a:pos x="70" y="114"/>
                    </a:cxn>
                    <a:cxn ang="0">
                      <a:pos x="68" y="140"/>
                    </a:cxn>
                    <a:cxn ang="0">
                      <a:pos x="61" y="166"/>
                    </a:cxn>
                    <a:cxn ang="0">
                      <a:pos x="53" y="196"/>
                    </a:cxn>
                    <a:cxn ang="0">
                      <a:pos x="33" y="225"/>
                    </a:cxn>
                    <a:cxn ang="0">
                      <a:pos x="8" y="255"/>
                    </a:cxn>
                    <a:cxn ang="0">
                      <a:pos x="0" y="271"/>
                    </a:cxn>
                    <a:cxn ang="0">
                      <a:pos x="19" y="290"/>
                    </a:cxn>
                    <a:cxn ang="0">
                      <a:pos x="33" y="288"/>
                    </a:cxn>
                    <a:cxn ang="0">
                      <a:pos x="23" y="275"/>
                    </a:cxn>
                    <a:cxn ang="0">
                      <a:pos x="30" y="259"/>
                    </a:cxn>
                    <a:cxn ang="0">
                      <a:pos x="61" y="223"/>
                    </a:cxn>
                    <a:cxn ang="0">
                      <a:pos x="84" y="196"/>
                    </a:cxn>
                    <a:cxn ang="0">
                      <a:pos x="95" y="190"/>
                    </a:cxn>
                    <a:cxn ang="0">
                      <a:pos x="109" y="199"/>
                    </a:cxn>
                    <a:cxn ang="0">
                      <a:pos x="141" y="243"/>
                    </a:cxn>
                    <a:cxn ang="0">
                      <a:pos x="168" y="280"/>
                    </a:cxn>
                    <a:cxn ang="0">
                      <a:pos x="178" y="283"/>
                    </a:cxn>
                    <a:cxn ang="0">
                      <a:pos x="191" y="273"/>
                    </a:cxn>
                  </a:cxnLst>
                  <a:rect l="0" t="0" r="r" b="b"/>
                  <a:pathLst>
                    <a:path w="200" h="291">
                      <a:moveTo>
                        <a:pt x="198" y="268"/>
                      </a:moveTo>
                      <a:lnTo>
                        <a:pt x="199" y="263"/>
                      </a:lnTo>
                      <a:lnTo>
                        <a:pt x="191" y="264"/>
                      </a:lnTo>
                      <a:lnTo>
                        <a:pt x="184" y="263"/>
                      </a:lnTo>
                      <a:lnTo>
                        <a:pt x="174" y="255"/>
                      </a:lnTo>
                      <a:lnTo>
                        <a:pt x="158" y="229"/>
                      </a:lnTo>
                      <a:lnTo>
                        <a:pt x="134" y="190"/>
                      </a:lnTo>
                      <a:lnTo>
                        <a:pt x="121" y="169"/>
                      </a:lnTo>
                      <a:lnTo>
                        <a:pt x="113" y="151"/>
                      </a:lnTo>
                      <a:lnTo>
                        <a:pt x="111" y="141"/>
                      </a:lnTo>
                      <a:lnTo>
                        <a:pt x="111" y="130"/>
                      </a:lnTo>
                      <a:lnTo>
                        <a:pt x="114" y="123"/>
                      </a:lnTo>
                      <a:lnTo>
                        <a:pt x="119" y="119"/>
                      </a:lnTo>
                      <a:lnTo>
                        <a:pt x="123" y="119"/>
                      </a:lnTo>
                      <a:lnTo>
                        <a:pt x="128" y="121"/>
                      </a:lnTo>
                      <a:lnTo>
                        <a:pt x="136" y="129"/>
                      </a:lnTo>
                      <a:lnTo>
                        <a:pt x="148" y="136"/>
                      </a:lnTo>
                      <a:lnTo>
                        <a:pt x="155" y="140"/>
                      </a:lnTo>
                      <a:lnTo>
                        <a:pt x="160" y="141"/>
                      </a:lnTo>
                      <a:lnTo>
                        <a:pt x="164" y="140"/>
                      </a:lnTo>
                      <a:lnTo>
                        <a:pt x="166" y="136"/>
                      </a:lnTo>
                      <a:lnTo>
                        <a:pt x="165" y="134"/>
                      </a:lnTo>
                      <a:lnTo>
                        <a:pt x="164" y="130"/>
                      </a:lnTo>
                      <a:lnTo>
                        <a:pt x="156" y="123"/>
                      </a:lnTo>
                      <a:lnTo>
                        <a:pt x="143" y="114"/>
                      </a:lnTo>
                      <a:lnTo>
                        <a:pt x="135" y="108"/>
                      </a:lnTo>
                      <a:lnTo>
                        <a:pt x="130" y="99"/>
                      </a:lnTo>
                      <a:lnTo>
                        <a:pt x="126" y="86"/>
                      </a:lnTo>
                      <a:lnTo>
                        <a:pt x="125" y="74"/>
                      </a:lnTo>
                      <a:lnTo>
                        <a:pt x="123" y="69"/>
                      </a:lnTo>
                      <a:lnTo>
                        <a:pt x="119" y="63"/>
                      </a:lnTo>
                      <a:lnTo>
                        <a:pt x="113" y="56"/>
                      </a:lnTo>
                      <a:lnTo>
                        <a:pt x="109" y="53"/>
                      </a:lnTo>
                      <a:lnTo>
                        <a:pt x="109" y="48"/>
                      </a:lnTo>
                      <a:lnTo>
                        <a:pt x="111" y="40"/>
                      </a:lnTo>
                      <a:lnTo>
                        <a:pt x="114" y="36"/>
                      </a:lnTo>
                      <a:lnTo>
                        <a:pt x="116" y="31"/>
                      </a:lnTo>
                      <a:lnTo>
                        <a:pt x="119" y="24"/>
                      </a:lnTo>
                      <a:lnTo>
                        <a:pt x="116" y="15"/>
                      </a:lnTo>
                      <a:lnTo>
                        <a:pt x="115" y="9"/>
                      </a:lnTo>
                      <a:lnTo>
                        <a:pt x="111" y="4"/>
                      </a:lnTo>
                      <a:lnTo>
                        <a:pt x="105" y="1"/>
                      </a:lnTo>
                      <a:lnTo>
                        <a:pt x="96" y="0"/>
                      </a:lnTo>
                      <a:lnTo>
                        <a:pt x="90" y="3"/>
                      </a:lnTo>
                      <a:lnTo>
                        <a:pt x="86" y="6"/>
                      </a:lnTo>
                      <a:lnTo>
                        <a:pt x="84" y="13"/>
                      </a:lnTo>
                      <a:lnTo>
                        <a:pt x="83" y="18"/>
                      </a:lnTo>
                      <a:lnTo>
                        <a:pt x="84" y="23"/>
                      </a:lnTo>
                      <a:lnTo>
                        <a:pt x="86" y="30"/>
                      </a:lnTo>
                      <a:lnTo>
                        <a:pt x="88" y="35"/>
                      </a:lnTo>
                      <a:lnTo>
                        <a:pt x="89" y="40"/>
                      </a:lnTo>
                      <a:lnTo>
                        <a:pt x="88" y="46"/>
                      </a:lnTo>
                      <a:lnTo>
                        <a:pt x="84" y="51"/>
                      </a:lnTo>
                      <a:lnTo>
                        <a:pt x="78" y="56"/>
                      </a:lnTo>
                      <a:lnTo>
                        <a:pt x="70" y="60"/>
                      </a:lnTo>
                      <a:lnTo>
                        <a:pt x="65" y="64"/>
                      </a:lnTo>
                      <a:lnTo>
                        <a:pt x="60" y="69"/>
                      </a:lnTo>
                      <a:lnTo>
                        <a:pt x="55" y="75"/>
                      </a:lnTo>
                      <a:lnTo>
                        <a:pt x="50" y="86"/>
                      </a:lnTo>
                      <a:lnTo>
                        <a:pt x="46" y="99"/>
                      </a:lnTo>
                      <a:lnTo>
                        <a:pt x="43" y="109"/>
                      </a:lnTo>
                      <a:lnTo>
                        <a:pt x="41" y="121"/>
                      </a:lnTo>
                      <a:lnTo>
                        <a:pt x="40" y="136"/>
                      </a:lnTo>
                      <a:lnTo>
                        <a:pt x="40" y="145"/>
                      </a:lnTo>
                      <a:lnTo>
                        <a:pt x="40" y="153"/>
                      </a:lnTo>
                      <a:lnTo>
                        <a:pt x="41" y="158"/>
                      </a:lnTo>
                      <a:lnTo>
                        <a:pt x="44" y="160"/>
                      </a:lnTo>
                      <a:lnTo>
                        <a:pt x="49" y="161"/>
                      </a:lnTo>
                      <a:lnTo>
                        <a:pt x="51" y="160"/>
                      </a:lnTo>
                      <a:lnTo>
                        <a:pt x="53" y="158"/>
                      </a:lnTo>
                      <a:lnTo>
                        <a:pt x="53" y="148"/>
                      </a:lnTo>
                      <a:lnTo>
                        <a:pt x="53" y="133"/>
                      </a:lnTo>
                      <a:lnTo>
                        <a:pt x="54" y="123"/>
                      </a:lnTo>
                      <a:lnTo>
                        <a:pt x="55" y="116"/>
                      </a:lnTo>
                      <a:lnTo>
                        <a:pt x="59" y="110"/>
                      </a:lnTo>
                      <a:lnTo>
                        <a:pt x="64" y="109"/>
                      </a:lnTo>
                      <a:lnTo>
                        <a:pt x="69" y="110"/>
                      </a:lnTo>
                      <a:lnTo>
                        <a:pt x="70" y="114"/>
                      </a:lnTo>
                      <a:lnTo>
                        <a:pt x="69" y="125"/>
                      </a:lnTo>
                      <a:lnTo>
                        <a:pt x="68" y="140"/>
                      </a:lnTo>
                      <a:lnTo>
                        <a:pt x="65" y="154"/>
                      </a:lnTo>
                      <a:lnTo>
                        <a:pt x="61" y="166"/>
                      </a:lnTo>
                      <a:lnTo>
                        <a:pt x="58" y="183"/>
                      </a:lnTo>
                      <a:lnTo>
                        <a:pt x="53" y="196"/>
                      </a:lnTo>
                      <a:lnTo>
                        <a:pt x="41" y="214"/>
                      </a:lnTo>
                      <a:lnTo>
                        <a:pt x="33" y="225"/>
                      </a:lnTo>
                      <a:lnTo>
                        <a:pt x="18" y="243"/>
                      </a:lnTo>
                      <a:lnTo>
                        <a:pt x="8" y="255"/>
                      </a:lnTo>
                      <a:lnTo>
                        <a:pt x="0" y="266"/>
                      </a:lnTo>
                      <a:lnTo>
                        <a:pt x="0" y="271"/>
                      </a:lnTo>
                      <a:lnTo>
                        <a:pt x="8" y="280"/>
                      </a:lnTo>
                      <a:lnTo>
                        <a:pt x="19" y="290"/>
                      </a:lnTo>
                      <a:lnTo>
                        <a:pt x="30" y="290"/>
                      </a:lnTo>
                      <a:lnTo>
                        <a:pt x="33" y="288"/>
                      </a:lnTo>
                      <a:lnTo>
                        <a:pt x="28" y="281"/>
                      </a:lnTo>
                      <a:lnTo>
                        <a:pt x="23" y="275"/>
                      </a:lnTo>
                      <a:lnTo>
                        <a:pt x="23" y="270"/>
                      </a:lnTo>
                      <a:lnTo>
                        <a:pt x="30" y="259"/>
                      </a:lnTo>
                      <a:lnTo>
                        <a:pt x="43" y="246"/>
                      </a:lnTo>
                      <a:lnTo>
                        <a:pt x="61" y="223"/>
                      </a:lnTo>
                      <a:lnTo>
                        <a:pt x="78" y="203"/>
                      </a:lnTo>
                      <a:lnTo>
                        <a:pt x="84" y="196"/>
                      </a:lnTo>
                      <a:lnTo>
                        <a:pt x="88" y="191"/>
                      </a:lnTo>
                      <a:lnTo>
                        <a:pt x="95" y="190"/>
                      </a:lnTo>
                      <a:lnTo>
                        <a:pt x="101" y="194"/>
                      </a:lnTo>
                      <a:lnTo>
                        <a:pt x="109" y="199"/>
                      </a:lnTo>
                      <a:lnTo>
                        <a:pt x="124" y="219"/>
                      </a:lnTo>
                      <a:lnTo>
                        <a:pt x="141" y="243"/>
                      </a:lnTo>
                      <a:lnTo>
                        <a:pt x="158" y="266"/>
                      </a:lnTo>
                      <a:lnTo>
                        <a:pt x="168" y="280"/>
                      </a:lnTo>
                      <a:lnTo>
                        <a:pt x="171" y="283"/>
                      </a:lnTo>
                      <a:lnTo>
                        <a:pt x="178" y="283"/>
                      </a:lnTo>
                      <a:lnTo>
                        <a:pt x="184" y="278"/>
                      </a:lnTo>
                      <a:lnTo>
                        <a:pt x="191" y="273"/>
                      </a:lnTo>
                      <a:lnTo>
                        <a:pt x="198" y="268"/>
                      </a:lnTo>
                    </a:path>
                  </a:pathLst>
                </a:custGeom>
                <a:solidFill>
                  <a:srgbClr val="CECECE"/>
                </a:solidFill>
                <a:ln w="25400" cap="rnd" cmpd="sng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20" name="Group 103"/>
                <p:cNvGrpSpPr>
                  <a:grpSpLocks/>
                </p:cNvGrpSpPr>
                <p:nvPr/>
              </p:nvGrpSpPr>
              <p:grpSpPr bwMode="auto">
                <a:xfrm>
                  <a:off x="1129" y="1636"/>
                  <a:ext cx="259" cy="310"/>
                  <a:chOff x="1129" y="1636"/>
                  <a:chExt cx="259" cy="310"/>
                </a:xfrm>
              </p:grpSpPr>
              <p:grpSp>
                <p:nvGrpSpPr>
                  <p:cNvPr id="21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1129" y="1636"/>
                    <a:ext cx="259" cy="310"/>
                    <a:chOff x="1129" y="1636"/>
                    <a:chExt cx="259" cy="310"/>
                  </a:xfrm>
                </p:grpSpPr>
                <p:sp>
                  <p:nvSpPr>
                    <p:cNvPr id="2724969" name="AutoShap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29" y="1686"/>
                      <a:ext cx="259" cy="260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24970" name="AutoShap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92" y="1636"/>
                      <a:ext cx="196" cy="46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724971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1211" y="1662"/>
                    <a:ext cx="27" cy="8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4972" name="AutoShape 108"/>
                  <p:cNvSpPr>
                    <a:spLocks noChangeArrowheads="1"/>
                  </p:cNvSpPr>
                  <p:nvPr/>
                </p:nvSpPr>
                <p:spPr bwMode="auto">
                  <a:xfrm>
                    <a:off x="1160" y="1810"/>
                    <a:ext cx="137" cy="55"/>
                  </a:xfrm>
                  <a:prstGeom prst="octagon">
                    <a:avLst>
                      <a:gd name="adj" fmla="val 29282"/>
                    </a:avLst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24973" name="Line 109"/>
              <p:cNvSpPr>
                <a:spLocks noChangeShapeType="1"/>
              </p:cNvSpPr>
              <p:nvPr/>
            </p:nvSpPr>
            <p:spPr bwMode="auto">
              <a:xfrm>
                <a:off x="869" y="1268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74" name="Rectangle 110"/>
              <p:cNvSpPr>
                <a:spLocks noChangeArrowheads="1"/>
              </p:cNvSpPr>
              <p:nvPr/>
            </p:nvSpPr>
            <p:spPr bwMode="auto">
              <a:xfrm>
                <a:off x="857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4975" name="Rectangle 111"/>
              <p:cNvSpPr>
                <a:spLocks noChangeArrowheads="1"/>
              </p:cNvSpPr>
              <p:nvPr/>
            </p:nvSpPr>
            <p:spPr bwMode="auto">
              <a:xfrm>
                <a:off x="1113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4976" name="Line 112"/>
              <p:cNvSpPr>
                <a:spLocks noChangeShapeType="1"/>
              </p:cNvSpPr>
              <p:nvPr/>
            </p:nvSpPr>
            <p:spPr bwMode="auto">
              <a:xfrm>
                <a:off x="1149" y="1313"/>
                <a:ext cx="26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77" name="Rectangle 113"/>
              <p:cNvSpPr>
                <a:spLocks noChangeArrowheads="1"/>
              </p:cNvSpPr>
              <p:nvPr/>
            </p:nvSpPr>
            <p:spPr bwMode="auto">
              <a:xfrm>
                <a:off x="1698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4978" name="Rectangle 114"/>
              <p:cNvSpPr>
                <a:spLocks noChangeArrowheads="1"/>
              </p:cNvSpPr>
              <p:nvPr/>
            </p:nvSpPr>
            <p:spPr bwMode="auto">
              <a:xfrm>
                <a:off x="1408" y="1348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4979" name="Line 115"/>
              <p:cNvSpPr>
                <a:spLocks noChangeShapeType="1"/>
              </p:cNvSpPr>
              <p:nvPr/>
            </p:nvSpPr>
            <p:spPr bwMode="auto">
              <a:xfrm>
                <a:off x="1441" y="1363"/>
                <a:ext cx="248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80" name="Line 116"/>
              <p:cNvSpPr>
                <a:spLocks noChangeShapeType="1"/>
              </p:cNvSpPr>
              <p:nvPr/>
            </p:nvSpPr>
            <p:spPr bwMode="auto">
              <a:xfrm>
                <a:off x="1723" y="1407"/>
                <a:ext cx="250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81" name="Line 117"/>
              <p:cNvSpPr>
                <a:spLocks noChangeShapeType="1"/>
              </p:cNvSpPr>
              <p:nvPr/>
            </p:nvSpPr>
            <p:spPr bwMode="auto">
              <a:xfrm>
                <a:off x="1723" y="1364"/>
                <a:ext cx="250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82" name="Line 118"/>
              <p:cNvSpPr>
                <a:spLocks noChangeShapeType="1"/>
              </p:cNvSpPr>
              <p:nvPr/>
            </p:nvSpPr>
            <p:spPr bwMode="auto">
              <a:xfrm>
                <a:off x="2008" y="1363"/>
                <a:ext cx="250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83" name="Line 119"/>
              <p:cNvSpPr>
                <a:spLocks noChangeShapeType="1"/>
              </p:cNvSpPr>
              <p:nvPr/>
            </p:nvSpPr>
            <p:spPr bwMode="auto">
              <a:xfrm>
                <a:off x="2007" y="1407"/>
                <a:ext cx="251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84" name="Line 120"/>
              <p:cNvSpPr>
                <a:spLocks noChangeShapeType="1"/>
              </p:cNvSpPr>
              <p:nvPr/>
            </p:nvSpPr>
            <p:spPr bwMode="auto">
              <a:xfrm>
                <a:off x="2293" y="1363"/>
                <a:ext cx="249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85" name="Line 121"/>
              <p:cNvSpPr>
                <a:spLocks noChangeShapeType="1"/>
              </p:cNvSpPr>
              <p:nvPr/>
            </p:nvSpPr>
            <p:spPr bwMode="auto">
              <a:xfrm>
                <a:off x="2291" y="1407"/>
                <a:ext cx="251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86" name="Line 122"/>
              <p:cNvSpPr>
                <a:spLocks noChangeShapeType="1"/>
              </p:cNvSpPr>
              <p:nvPr/>
            </p:nvSpPr>
            <p:spPr bwMode="auto">
              <a:xfrm>
                <a:off x="2576" y="1407"/>
                <a:ext cx="250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87" name="Line 123"/>
              <p:cNvSpPr>
                <a:spLocks noChangeShapeType="1"/>
              </p:cNvSpPr>
              <p:nvPr/>
            </p:nvSpPr>
            <p:spPr bwMode="auto">
              <a:xfrm>
                <a:off x="1154" y="1268"/>
                <a:ext cx="253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88" name="Rectangle 124"/>
              <p:cNvSpPr>
                <a:spLocks noChangeArrowheads="1"/>
              </p:cNvSpPr>
              <p:nvPr/>
            </p:nvSpPr>
            <p:spPr bwMode="auto">
              <a:xfrm>
                <a:off x="2255" y="1354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4989" name="Rectangle 125"/>
              <p:cNvSpPr>
                <a:spLocks noChangeArrowheads="1"/>
              </p:cNvSpPr>
              <p:nvPr/>
            </p:nvSpPr>
            <p:spPr bwMode="auto">
              <a:xfrm>
                <a:off x="2539" y="1354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24990" name="Line 126"/>
              <p:cNvSpPr>
                <a:spLocks noChangeShapeType="1"/>
              </p:cNvSpPr>
              <p:nvPr/>
            </p:nvSpPr>
            <p:spPr bwMode="auto">
              <a:xfrm flipH="1">
                <a:off x="2276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91" name="Line 127"/>
              <p:cNvSpPr>
                <a:spLocks noChangeShapeType="1"/>
              </p:cNvSpPr>
              <p:nvPr/>
            </p:nvSpPr>
            <p:spPr bwMode="auto">
              <a:xfrm>
                <a:off x="1141" y="124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92" name="Line 128"/>
              <p:cNvSpPr>
                <a:spLocks noChangeShapeType="1"/>
              </p:cNvSpPr>
              <p:nvPr/>
            </p:nvSpPr>
            <p:spPr bwMode="auto">
              <a:xfrm>
                <a:off x="1426" y="124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93" name="Line 129"/>
              <p:cNvSpPr>
                <a:spLocks noChangeShapeType="1"/>
              </p:cNvSpPr>
              <p:nvPr/>
            </p:nvSpPr>
            <p:spPr bwMode="auto">
              <a:xfrm>
                <a:off x="1710" y="124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94" name="Line 130"/>
              <p:cNvSpPr>
                <a:spLocks noChangeShapeType="1"/>
              </p:cNvSpPr>
              <p:nvPr/>
            </p:nvSpPr>
            <p:spPr bwMode="auto">
              <a:xfrm>
                <a:off x="1994" y="124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95" name="Line 131"/>
              <p:cNvSpPr>
                <a:spLocks noChangeShapeType="1"/>
              </p:cNvSpPr>
              <p:nvPr/>
            </p:nvSpPr>
            <p:spPr bwMode="auto">
              <a:xfrm flipH="1">
                <a:off x="2560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996" name="Line 132"/>
              <p:cNvSpPr>
                <a:spLocks noChangeShapeType="1"/>
              </p:cNvSpPr>
              <p:nvPr/>
            </p:nvSpPr>
            <p:spPr bwMode="auto">
              <a:xfrm flipH="1">
                <a:off x="2845" y="1241"/>
                <a:ext cx="3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24997" name="Rectangle 133"/>
            <p:cNvSpPr>
              <a:spLocks noChangeArrowheads="1"/>
            </p:cNvSpPr>
            <p:nvPr/>
          </p:nvSpPr>
          <p:spPr bwMode="auto">
            <a:xfrm>
              <a:off x="209" y="1104"/>
              <a:ext cx="263" cy="2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a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s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k</a:t>
              </a:r>
            </a:p>
            <a:p>
              <a:pPr algn="ctr"/>
              <a:endParaRPr lang="en-US" sz="2400" i="1">
                <a:solidFill>
                  <a:schemeClr val="tx1"/>
                </a:solidFill>
                <a:latin typeface="FranklinGothic" charset="0"/>
              </a:endParaRP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O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d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e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</p:txBody>
        </p:sp>
        <p:sp>
          <p:nvSpPr>
            <p:cNvPr id="2724998" name="Line 134"/>
            <p:cNvSpPr>
              <a:spLocks noChangeShapeType="1"/>
            </p:cNvSpPr>
            <p:nvPr/>
          </p:nvSpPr>
          <p:spPr bwMode="auto">
            <a:xfrm flipH="1">
              <a:off x="478" y="1295"/>
              <a:ext cx="3" cy="12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5" name="Title 1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Pipelining Lessons (2/2)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486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606925"/>
          </a:xfrm>
        </p:spPr>
        <p:txBody>
          <a:bodyPr/>
          <a:lstStyle/>
          <a:p>
            <a:pPr>
              <a:buFont typeface="Times" pitchFamily="-65" charset="0"/>
              <a:buNone/>
              <a:tabLst>
                <a:tab pos="2349500" algn="l"/>
              </a:tabLst>
            </a:pPr>
            <a:r>
              <a:rPr lang="en-US" dirty="0"/>
              <a:t>1) </a:t>
            </a:r>
            <a:r>
              <a:rPr lang="en-US" u="sng" dirty="0" err="1">
                <a:solidFill>
                  <a:schemeClr val="accent1"/>
                </a:solidFill>
              </a:rPr>
              <a:t>IFtch</a:t>
            </a:r>
            <a:r>
              <a:rPr lang="en-US" dirty="0"/>
              <a:t>: </a:t>
            </a:r>
            <a:r>
              <a:rPr lang="en-US" u="sng" dirty="0"/>
              <a:t>I</a:t>
            </a:r>
            <a:r>
              <a:rPr lang="en-US" dirty="0"/>
              <a:t>nstruction </a:t>
            </a:r>
            <a:r>
              <a:rPr lang="en-US" u="sng" dirty="0"/>
              <a:t>F</a:t>
            </a:r>
            <a:r>
              <a:rPr lang="en-US" dirty="0"/>
              <a:t>e</a:t>
            </a:r>
            <a:r>
              <a:rPr lang="en-US" u="sng" dirty="0"/>
              <a:t>tch</a:t>
            </a:r>
            <a:r>
              <a:rPr lang="en-US" dirty="0"/>
              <a:t>, Increment PC</a:t>
            </a:r>
          </a:p>
          <a:p>
            <a:pPr>
              <a:buFont typeface="Times" pitchFamily="-65" charset="0"/>
              <a:buNone/>
              <a:tabLst>
                <a:tab pos="2349500" algn="l"/>
              </a:tabLst>
            </a:pPr>
            <a:r>
              <a:rPr lang="en-US" dirty="0"/>
              <a:t>2) </a:t>
            </a:r>
            <a:r>
              <a:rPr lang="en-US" u="sng" dirty="0" err="1">
                <a:solidFill>
                  <a:schemeClr val="accent1"/>
                </a:solidFill>
              </a:rPr>
              <a:t>Dcd</a:t>
            </a:r>
            <a:r>
              <a:rPr lang="en-US" dirty="0"/>
              <a:t>: </a:t>
            </a:r>
            <a:r>
              <a:rPr lang="en-US" sz="3100" dirty="0"/>
              <a:t>Instruction </a:t>
            </a:r>
            <a:r>
              <a:rPr lang="en-US" sz="3100" u="sng" dirty="0"/>
              <a:t>D</a:t>
            </a:r>
            <a:r>
              <a:rPr lang="en-US" sz="3100" dirty="0"/>
              <a:t>e</a:t>
            </a:r>
            <a:r>
              <a:rPr lang="en-US" sz="3100" u="sng" dirty="0"/>
              <a:t>c</a:t>
            </a:r>
            <a:r>
              <a:rPr lang="en-US" sz="3100" dirty="0"/>
              <a:t>o</a:t>
            </a:r>
            <a:r>
              <a:rPr lang="en-US" sz="3100" u="sng" dirty="0"/>
              <a:t>d</a:t>
            </a:r>
            <a:r>
              <a:rPr lang="en-US" sz="3100" dirty="0"/>
              <a:t>e, Read Registers</a:t>
            </a:r>
            <a:endParaRPr lang="en-US" dirty="0"/>
          </a:p>
          <a:p>
            <a:pPr>
              <a:buFont typeface="Times" pitchFamily="-65" charset="0"/>
              <a:buNone/>
              <a:tabLst>
                <a:tab pos="2349500" algn="l"/>
              </a:tabLst>
            </a:pPr>
            <a:r>
              <a:rPr lang="en-US" dirty="0"/>
              <a:t>3) </a:t>
            </a:r>
            <a:r>
              <a:rPr lang="en-US" u="sng" dirty="0">
                <a:solidFill>
                  <a:schemeClr val="accent1"/>
                </a:solidFill>
              </a:rPr>
              <a:t>Exec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Mem</a:t>
            </a:r>
            <a:r>
              <a:rPr lang="en-US" dirty="0"/>
              <a:t>-ref:	Calculate Address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Arith</a:t>
            </a:r>
            <a:r>
              <a:rPr lang="en-US" dirty="0"/>
              <a:t>-log: Perform Operation</a:t>
            </a:r>
          </a:p>
          <a:p>
            <a:pPr>
              <a:buFont typeface="Times" pitchFamily="-65" charset="0"/>
              <a:buNone/>
              <a:tabLst>
                <a:tab pos="2349500" algn="l"/>
              </a:tabLst>
            </a:pPr>
            <a:r>
              <a:rPr lang="en-US" dirty="0"/>
              <a:t>4) </a:t>
            </a:r>
            <a:r>
              <a:rPr lang="en-US" u="sng" dirty="0" err="1">
                <a:solidFill>
                  <a:schemeClr val="accent1"/>
                </a:solidFill>
              </a:rPr>
              <a:t>Mem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  Load: Read Data from Memory</a:t>
            </a:r>
            <a:br>
              <a:rPr lang="en-US" dirty="0"/>
            </a:br>
            <a:r>
              <a:rPr lang="en-US" dirty="0"/>
              <a:t>  Store: Write Data to Memory</a:t>
            </a:r>
          </a:p>
          <a:p>
            <a:pPr>
              <a:buFont typeface="Times" pitchFamily="-65" charset="0"/>
              <a:buNone/>
              <a:tabLst>
                <a:tab pos="2349500" algn="l"/>
              </a:tabLst>
            </a:pPr>
            <a:r>
              <a:rPr lang="en-US" dirty="0"/>
              <a:t>5) </a:t>
            </a:r>
            <a:r>
              <a:rPr lang="en-US" u="sng" dirty="0">
                <a:solidFill>
                  <a:schemeClr val="accent1"/>
                </a:solidFill>
              </a:rPr>
              <a:t>WB</a:t>
            </a:r>
            <a:r>
              <a:rPr lang="en-US" dirty="0"/>
              <a:t>: </a:t>
            </a:r>
            <a:r>
              <a:rPr lang="en-US" u="sng" dirty="0"/>
              <a:t>W</a:t>
            </a:r>
            <a:r>
              <a:rPr lang="en-US" dirty="0"/>
              <a:t>rite Data </a:t>
            </a:r>
            <a:r>
              <a:rPr lang="en-US" u="sng" dirty="0"/>
              <a:t>B</a:t>
            </a:r>
            <a:r>
              <a:rPr lang="en-US" dirty="0"/>
              <a:t>ack to Register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Executing MIPS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029200"/>
            <a:ext cx="8610600" cy="1146175"/>
          </a:xfrm>
          <a:noFill/>
          <a:ln/>
        </p:spPr>
        <p:txBody>
          <a:bodyPr/>
          <a:lstStyle/>
          <a:p>
            <a:r>
              <a:rPr lang="en-US" dirty="0"/>
              <a:t>Every instruction must take same number of steps, also called pipeline “</a:t>
            </a:r>
            <a:r>
              <a:rPr lang="en-US" u="sng" dirty="0">
                <a:solidFill>
                  <a:schemeClr val="accent1"/>
                </a:solidFill>
              </a:rPr>
              <a:t>stages</a:t>
            </a:r>
            <a:r>
              <a:rPr lang="en-US" dirty="0"/>
              <a:t>”, so some will go idle sometimes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9750" y="1755775"/>
            <a:ext cx="8362950" cy="3121025"/>
            <a:chOff x="340" y="990"/>
            <a:chExt cx="5268" cy="1966"/>
          </a:xfrm>
        </p:grpSpPr>
        <p:sp>
          <p:nvSpPr>
            <p:cNvPr id="2728965" name="Rectangle 5"/>
            <p:cNvSpPr>
              <a:spLocks noChangeArrowheads="1"/>
            </p:cNvSpPr>
            <p:nvPr/>
          </p:nvSpPr>
          <p:spPr bwMode="auto">
            <a:xfrm>
              <a:off x="344" y="101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66" name="Rectangle 6"/>
            <p:cNvSpPr>
              <a:spLocks noChangeArrowheads="1"/>
            </p:cNvSpPr>
            <p:nvPr/>
          </p:nvSpPr>
          <p:spPr bwMode="auto">
            <a:xfrm>
              <a:off x="340" y="990"/>
              <a:ext cx="57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IFtch</a:t>
              </a:r>
            </a:p>
          </p:txBody>
        </p:sp>
        <p:sp>
          <p:nvSpPr>
            <p:cNvPr id="2728967" name="Rectangle 7"/>
            <p:cNvSpPr>
              <a:spLocks noChangeArrowheads="1"/>
            </p:cNvSpPr>
            <p:nvPr/>
          </p:nvSpPr>
          <p:spPr bwMode="auto">
            <a:xfrm>
              <a:off x="872" y="101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68" name="Rectangle 8"/>
            <p:cNvSpPr>
              <a:spLocks noChangeArrowheads="1"/>
            </p:cNvSpPr>
            <p:nvPr/>
          </p:nvSpPr>
          <p:spPr bwMode="auto">
            <a:xfrm>
              <a:off x="1400" y="101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69" name="Rectangle 9"/>
            <p:cNvSpPr>
              <a:spLocks noChangeArrowheads="1"/>
            </p:cNvSpPr>
            <p:nvPr/>
          </p:nvSpPr>
          <p:spPr bwMode="auto">
            <a:xfrm>
              <a:off x="1928" y="101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70" name="Rectangle 10"/>
            <p:cNvSpPr>
              <a:spLocks noChangeArrowheads="1"/>
            </p:cNvSpPr>
            <p:nvPr/>
          </p:nvSpPr>
          <p:spPr bwMode="auto">
            <a:xfrm>
              <a:off x="2456" y="101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71" name="Rectangle 11"/>
            <p:cNvSpPr>
              <a:spLocks noChangeArrowheads="1"/>
            </p:cNvSpPr>
            <p:nvPr/>
          </p:nvSpPr>
          <p:spPr bwMode="auto">
            <a:xfrm>
              <a:off x="851" y="990"/>
              <a:ext cx="477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Dcd</a:t>
              </a:r>
            </a:p>
          </p:txBody>
        </p:sp>
        <p:sp>
          <p:nvSpPr>
            <p:cNvPr id="2728972" name="Rectangle 12"/>
            <p:cNvSpPr>
              <a:spLocks noChangeArrowheads="1"/>
            </p:cNvSpPr>
            <p:nvPr/>
          </p:nvSpPr>
          <p:spPr bwMode="auto">
            <a:xfrm>
              <a:off x="1379" y="990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Exec</a:t>
              </a:r>
            </a:p>
          </p:txBody>
        </p:sp>
        <p:sp>
          <p:nvSpPr>
            <p:cNvPr id="2728973" name="Rectangle 13"/>
            <p:cNvSpPr>
              <a:spLocks noChangeArrowheads="1"/>
            </p:cNvSpPr>
            <p:nvPr/>
          </p:nvSpPr>
          <p:spPr bwMode="auto">
            <a:xfrm>
              <a:off x="1907" y="990"/>
              <a:ext cx="55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Mem</a:t>
              </a:r>
            </a:p>
          </p:txBody>
        </p:sp>
        <p:sp>
          <p:nvSpPr>
            <p:cNvPr id="2728974" name="Rectangle 14"/>
            <p:cNvSpPr>
              <a:spLocks noChangeArrowheads="1"/>
            </p:cNvSpPr>
            <p:nvPr/>
          </p:nvSpPr>
          <p:spPr bwMode="auto">
            <a:xfrm>
              <a:off x="2483" y="990"/>
              <a:ext cx="43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WB</a:t>
              </a:r>
            </a:p>
          </p:txBody>
        </p:sp>
        <p:sp>
          <p:nvSpPr>
            <p:cNvPr id="2728975" name="Rectangle 15"/>
            <p:cNvSpPr>
              <a:spLocks noChangeArrowheads="1"/>
            </p:cNvSpPr>
            <p:nvPr/>
          </p:nvSpPr>
          <p:spPr bwMode="auto">
            <a:xfrm>
              <a:off x="872" y="1352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76" name="Rectangle 16"/>
            <p:cNvSpPr>
              <a:spLocks noChangeArrowheads="1"/>
            </p:cNvSpPr>
            <p:nvPr/>
          </p:nvSpPr>
          <p:spPr bwMode="auto">
            <a:xfrm>
              <a:off x="868" y="1326"/>
              <a:ext cx="57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/>
                <a:t>IFtch</a:t>
              </a:r>
            </a:p>
          </p:txBody>
        </p:sp>
        <p:sp>
          <p:nvSpPr>
            <p:cNvPr id="2728977" name="Rectangle 17"/>
            <p:cNvSpPr>
              <a:spLocks noChangeArrowheads="1"/>
            </p:cNvSpPr>
            <p:nvPr/>
          </p:nvSpPr>
          <p:spPr bwMode="auto">
            <a:xfrm>
              <a:off x="1400" y="1352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78" name="Rectangle 18"/>
            <p:cNvSpPr>
              <a:spLocks noChangeArrowheads="1"/>
            </p:cNvSpPr>
            <p:nvPr/>
          </p:nvSpPr>
          <p:spPr bwMode="auto">
            <a:xfrm>
              <a:off x="1928" y="1352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79" name="Rectangle 19"/>
            <p:cNvSpPr>
              <a:spLocks noChangeArrowheads="1"/>
            </p:cNvSpPr>
            <p:nvPr/>
          </p:nvSpPr>
          <p:spPr bwMode="auto">
            <a:xfrm>
              <a:off x="2456" y="1352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80" name="Rectangle 20"/>
            <p:cNvSpPr>
              <a:spLocks noChangeArrowheads="1"/>
            </p:cNvSpPr>
            <p:nvPr/>
          </p:nvSpPr>
          <p:spPr bwMode="auto">
            <a:xfrm>
              <a:off x="2984" y="1352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81" name="Rectangle 21"/>
            <p:cNvSpPr>
              <a:spLocks noChangeArrowheads="1"/>
            </p:cNvSpPr>
            <p:nvPr/>
          </p:nvSpPr>
          <p:spPr bwMode="auto">
            <a:xfrm>
              <a:off x="1379" y="1326"/>
              <a:ext cx="477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/>
                <a:t>Dcd</a:t>
              </a:r>
            </a:p>
          </p:txBody>
        </p:sp>
        <p:sp>
          <p:nvSpPr>
            <p:cNvPr id="2728982" name="Rectangle 22"/>
            <p:cNvSpPr>
              <a:spLocks noChangeArrowheads="1"/>
            </p:cNvSpPr>
            <p:nvPr/>
          </p:nvSpPr>
          <p:spPr bwMode="auto">
            <a:xfrm>
              <a:off x="1907" y="1326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/>
                <a:t>Exec</a:t>
              </a:r>
            </a:p>
          </p:txBody>
        </p:sp>
        <p:sp>
          <p:nvSpPr>
            <p:cNvPr id="2728983" name="Rectangle 23"/>
            <p:cNvSpPr>
              <a:spLocks noChangeArrowheads="1"/>
            </p:cNvSpPr>
            <p:nvPr/>
          </p:nvSpPr>
          <p:spPr bwMode="auto">
            <a:xfrm>
              <a:off x="2435" y="1326"/>
              <a:ext cx="55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/>
                <a:t>Mem</a:t>
              </a:r>
            </a:p>
          </p:txBody>
        </p:sp>
        <p:sp>
          <p:nvSpPr>
            <p:cNvPr id="2728984" name="Rectangle 24"/>
            <p:cNvSpPr>
              <a:spLocks noChangeArrowheads="1"/>
            </p:cNvSpPr>
            <p:nvPr/>
          </p:nvSpPr>
          <p:spPr bwMode="auto">
            <a:xfrm>
              <a:off x="3011" y="1326"/>
              <a:ext cx="43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/>
                <a:t>WB</a:t>
              </a:r>
            </a:p>
          </p:txBody>
        </p:sp>
        <p:grpSp>
          <p:nvGrpSpPr>
            <p:cNvPr id="3" name="Group 25"/>
            <p:cNvGrpSpPr>
              <a:grpSpLocks/>
            </p:cNvGrpSpPr>
            <p:nvPr/>
          </p:nvGrpSpPr>
          <p:grpSpPr bwMode="auto">
            <a:xfrm>
              <a:off x="1396" y="1662"/>
              <a:ext cx="2628" cy="286"/>
              <a:chOff x="1396" y="1662"/>
              <a:chExt cx="2628" cy="286"/>
            </a:xfrm>
          </p:grpSpPr>
          <p:sp>
            <p:nvSpPr>
              <p:cNvPr id="2728986" name="Rectangle 26"/>
              <p:cNvSpPr>
                <a:spLocks noChangeArrowheads="1"/>
              </p:cNvSpPr>
              <p:nvPr/>
            </p:nvSpPr>
            <p:spPr bwMode="auto">
              <a:xfrm>
                <a:off x="1400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8987" name="Rectangle 27"/>
              <p:cNvSpPr>
                <a:spLocks noChangeArrowheads="1"/>
              </p:cNvSpPr>
              <p:nvPr/>
            </p:nvSpPr>
            <p:spPr bwMode="auto">
              <a:xfrm>
                <a:off x="1396" y="1662"/>
                <a:ext cx="57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IFtch</a:t>
                </a:r>
              </a:p>
            </p:txBody>
          </p:sp>
          <p:sp>
            <p:nvSpPr>
              <p:cNvPr id="2728988" name="Rectangle 28"/>
              <p:cNvSpPr>
                <a:spLocks noChangeArrowheads="1"/>
              </p:cNvSpPr>
              <p:nvPr/>
            </p:nvSpPr>
            <p:spPr bwMode="auto">
              <a:xfrm>
                <a:off x="1928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8989" name="Rectangle 29"/>
              <p:cNvSpPr>
                <a:spLocks noChangeArrowheads="1"/>
              </p:cNvSpPr>
              <p:nvPr/>
            </p:nvSpPr>
            <p:spPr bwMode="auto">
              <a:xfrm>
                <a:off x="2456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8990" name="Rectangle 30"/>
              <p:cNvSpPr>
                <a:spLocks noChangeArrowheads="1"/>
              </p:cNvSpPr>
              <p:nvPr/>
            </p:nvSpPr>
            <p:spPr bwMode="auto">
              <a:xfrm>
                <a:off x="2984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8991" name="Rectangle 31"/>
              <p:cNvSpPr>
                <a:spLocks noChangeArrowheads="1"/>
              </p:cNvSpPr>
              <p:nvPr/>
            </p:nvSpPr>
            <p:spPr bwMode="auto">
              <a:xfrm>
                <a:off x="3512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8992" name="Rectangle 32"/>
              <p:cNvSpPr>
                <a:spLocks noChangeArrowheads="1"/>
              </p:cNvSpPr>
              <p:nvPr/>
            </p:nvSpPr>
            <p:spPr bwMode="auto">
              <a:xfrm>
                <a:off x="1907" y="1662"/>
                <a:ext cx="477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Dcd</a:t>
                </a:r>
              </a:p>
            </p:txBody>
          </p:sp>
          <p:sp>
            <p:nvSpPr>
              <p:cNvPr id="2728993" name="Rectangle 33"/>
              <p:cNvSpPr>
                <a:spLocks noChangeArrowheads="1"/>
              </p:cNvSpPr>
              <p:nvPr/>
            </p:nvSpPr>
            <p:spPr bwMode="auto">
              <a:xfrm>
                <a:off x="2435" y="1662"/>
                <a:ext cx="562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Exec</a:t>
                </a:r>
              </a:p>
            </p:txBody>
          </p:sp>
          <p:sp>
            <p:nvSpPr>
              <p:cNvPr id="2728994" name="Rectangle 34"/>
              <p:cNvSpPr>
                <a:spLocks noChangeArrowheads="1"/>
              </p:cNvSpPr>
              <p:nvPr/>
            </p:nvSpPr>
            <p:spPr bwMode="auto">
              <a:xfrm>
                <a:off x="2963" y="1662"/>
                <a:ext cx="551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Mem</a:t>
                </a:r>
              </a:p>
            </p:txBody>
          </p:sp>
          <p:sp>
            <p:nvSpPr>
              <p:cNvPr id="2728995" name="Rectangle 35"/>
              <p:cNvSpPr>
                <a:spLocks noChangeArrowheads="1"/>
              </p:cNvSpPr>
              <p:nvPr/>
            </p:nvSpPr>
            <p:spPr bwMode="auto">
              <a:xfrm>
                <a:off x="3539" y="1662"/>
                <a:ext cx="434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WB</a:t>
                </a:r>
              </a:p>
            </p:txBody>
          </p:sp>
        </p:grpSp>
        <p:sp>
          <p:nvSpPr>
            <p:cNvPr id="2728996" name="Rectangle 36"/>
            <p:cNvSpPr>
              <a:spLocks noChangeArrowheads="1"/>
            </p:cNvSpPr>
            <p:nvPr/>
          </p:nvSpPr>
          <p:spPr bwMode="auto">
            <a:xfrm>
              <a:off x="1928" y="2024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97" name="Rectangle 37"/>
            <p:cNvSpPr>
              <a:spLocks noChangeArrowheads="1"/>
            </p:cNvSpPr>
            <p:nvPr/>
          </p:nvSpPr>
          <p:spPr bwMode="auto">
            <a:xfrm>
              <a:off x="1924" y="1998"/>
              <a:ext cx="57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rgbClr val="005400"/>
                  </a:solidFill>
                </a:rPr>
                <a:t>IFtch</a:t>
              </a:r>
            </a:p>
          </p:txBody>
        </p:sp>
        <p:sp>
          <p:nvSpPr>
            <p:cNvPr id="2728998" name="Rectangle 38"/>
            <p:cNvSpPr>
              <a:spLocks noChangeArrowheads="1"/>
            </p:cNvSpPr>
            <p:nvPr/>
          </p:nvSpPr>
          <p:spPr bwMode="auto">
            <a:xfrm>
              <a:off x="2456" y="2024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8999" name="Rectangle 39"/>
            <p:cNvSpPr>
              <a:spLocks noChangeArrowheads="1"/>
            </p:cNvSpPr>
            <p:nvPr/>
          </p:nvSpPr>
          <p:spPr bwMode="auto">
            <a:xfrm>
              <a:off x="2984" y="2024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00" name="Rectangle 40"/>
            <p:cNvSpPr>
              <a:spLocks noChangeArrowheads="1"/>
            </p:cNvSpPr>
            <p:nvPr/>
          </p:nvSpPr>
          <p:spPr bwMode="auto">
            <a:xfrm>
              <a:off x="3512" y="2024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01" name="Rectangle 41"/>
            <p:cNvSpPr>
              <a:spLocks noChangeArrowheads="1"/>
            </p:cNvSpPr>
            <p:nvPr/>
          </p:nvSpPr>
          <p:spPr bwMode="auto">
            <a:xfrm>
              <a:off x="4040" y="2024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02" name="Rectangle 42"/>
            <p:cNvSpPr>
              <a:spLocks noChangeArrowheads="1"/>
            </p:cNvSpPr>
            <p:nvPr/>
          </p:nvSpPr>
          <p:spPr bwMode="auto">
            <a:xfrm>
              <a:off x="2435" y="1998"/>
              <a:ext cx="477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rgbClr val="005400"/>
                  </a:solidFill>
                </a:rPr>
                <a:t>Dcd</a:t>
              </a:r>
            </a:p>
          </p:txBody>
        </p:sp>
        <p:sp>
          <p:nvSpPr>
            <p:cNvPr id="2729003" name="Rectangle 43"/>
            <p:cNvSpPr>
              <a:spLocks noChangeArrowheads="1"/>
            </p:cNvSpPr>
            <p:nvPr/>
          </p:nvSpPr>
          <p:spPr bwMode="auto">
            <a:xfrm>
              <a:off x="2963" y="1998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rgbClr val="005400"/>
                  </a:solidFill>
                </a:rPr>
                <a:t>Exec</a:t>
              </a:r>
            </a:p>
          </p:txBody>
        </p:sp>
        <p:sp>
          <p:nvSpPr>
            <p:cNvPr id="2729004" name="Rectangle 44"/>
            <p:cNvSpPr>
              <a:spLocks noChangeArrowheads="1"/>
            </p:cNvSpPr>
            <p:nvPr/>
          </p:nvSpPr>
          <p:spPr bwMode="auto">
            <a:xfrm>
              <a:off x="3491" y="1998"/>
              <a:ext cx="55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rgbClr val="005400"/>
                  </a:solidFill>
                </a:rPr>
                <a:t>Mem</a:t>
              </a:r>
            </a:p>
          </p:txBody>
        </p:sp>
        <p:sp>
          <p:nvSpPr>
            <p:cNvPr id="2729005" name="Rectangle 45"/>
            <p:cNvSpPr>
              <a:spLocks noChangeArrowheads="1"/>
            </p:cNvSpPr>
            <p:nvPr/>
          </p:nvSpPr>
          <p:spPr bwMode="auto">
            <a:xfrm>
              <a:off x="4067" y="1998"/>
              <a:ext cx="43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rgbClr val="005400"/>
                  </a:solidFill>
                </a:rPr>
                <a:t>WB</a:t>
              </a:r>
            </a:p>
          </p:txBody>
        </p:sp>
        <p:sp>
          <p:nvSpPr>
            <p:cNvPr id="2729006" name="Rectangle 46"/>
            <p:cNvSpPr>
              <a:spLocks noChangeArrowheads="1"/>
            </p:cNvSpPr>
            <p:nvPr/>
          </p:nvSpPr>
          <p:spPr bwMode="auto">
            <a:xfrm>
              <a:off x="2456" y="2360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07" name="Rectangle 47"/>
            <p:cNvSpPr>
              <a:spLocks noChangeArrowheads="1"/>
            </p:cNvSpPr>
            <p:nvPr/>
          </p:nvSpPr>
          <p:spPr bwMode="auto">
            <a:xfrm>
              <a:off x="2452" y="2334"/>
              <a:ext cx="57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</a:rPr>
                <a:t>IFtch</a:t>
              </a:r>
            </a:p>
          </p:txBody>
        </p:sp>
        <p:sp>
          <p:nvSpPr>
            <p:cNvPr id="2729008" name="Rectangle 48"/>
            <p:cNvSpPr>
              <a:spLocks noChangeArrowheads="1"/>
            </p:cNvSpPr>
            <p:nvPr/>
          </p:nvSpPr>
          <p:spPr bwMode="auto">
            <a:xfrm>
              <a:off x="2984" y="2360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09" name="Rectangle 49"/>
            <p:cNvSpPr>
              <a:spLocks noChangeArrowheads="1"/>
            </p:cNvSpPr>
            <p:nvPr/>
          </p:nvSpPr>
          <p:spPr bwMode="auto">
            <a:xfrm>
              <a:off x="3512" y="2360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10" name="Rectangle 50"/>
            <p:cNvSpPr>
              <a:spLocks noChangeArrowheads="1"/>
            </p:cNvSpPr>
            <p:nvPr/>
          </p:nvSpPr>
          <p:spPr bwMode="auto">
            <a:xfrm>
              <a:off x="4040" y="2360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11" name="Rectangle 51"/>
            <p:cNvSpPr>
              <a:spLocks noChangeArrowheads="1"/>
            </p:cNvSpPr>
            <p:nvPr/>
          </p:nvSpPr>
          <p:spPr bwMode="auto">
            <a:xfrm>
              <a:off x="4568" y="2360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12" name="Rectangle 52"/>
            <p:cNvSpPr>
              <a:spLocks noChangeArrowheads="1"/>
            </p:cNvSpPr>
            <p:nvPr/>
          </p:nvSpPr>
          <p:spPr bwMode="auto">
            <a:xfrm>
              <a:off x="2963" y="2334"/>
              <a:ext cx="477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</a:rPr>
                <a:t>Dcd</a:t>
              </a:r>
            </a:p>
          </p:txBody>
        </p:sp>
        <p:sp>
          <p:nvSpPr>
            <p:cNvPr id="2729013" name="Rectangle 53"/>
            <p:cNvSpPr>
              <a:spLocks noChangeArrowheads="1"/>
            </p:cNvSpPr>
            <p:nvPr/>
          </p:nvSpPr>
          <p:spPr bwMode="auto">
            <a:xfrm>
              <a:off x="3491" y="2334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</a:rPr>
                <a:t>Exec</a:t>
              </a:r>
            </a:p>
          </p:txBody>
        </p:sp>
        <p:sp>
          <p:nvSpPr>
            <p:cNvPr id="2729014" name="Rectangle 54"/>
            <p:cNvSpPr>
              <a:spLocks noChangeArrowheads="1"/>
            </p:cNvSpPr>
            <p:nvPr/>
          </p:nvSpPr>
          <p:spPr bwMode="auto">
            <a:xfrm>
              <a:off x="4019" y="2334"/>
              <a:ext cx="55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</a:rPr>
                <a:t>Mem</a:t>
              </a:r>
            </a:p>
          </p:txBody>
        </p:sp>
        <p:sp>
          <p:nvSpPr>
            <p:cNvPr id="2729015" name="Rectangle 55"/>
            <p:cNvSpPr>
              <a:spLocks noChangeArrowheads="1"/>
            </p:cNvSpPr>
            <p:nvPr/>
          </p:nvSpPr>
          <p:spPr bwMode="auto">
            <a:xfrm>
              <a:off x="4595" y="2334"/>
              <a:ext cx="43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2"/>
                  </a:solidFill>
                </a:rPr>
                <a:t>WB</a:t>
              </a:r>
            </a:p>
          </p:txBody>
        </p:sp>
        <p:sp>
          <p:nvSpPr>
            <p:cNvPr id="2729016" name="Rectangle 56"/>
            <p:cNvSpPr>
              <a:spLocks noChangeArrowheads="1"/>
            </p:cNvSpPr>
            <p:nvPr/>
          </p:nvSpPr>
          <p:spPr bwMode="auto">
            <a:xfrm>
              <a:off x="2984" y="269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17" name="Rectangle 57"/>
            <p:cNvSpPr>
              <a:spLocks noChangeArrowheads="1"/>
            </p:cNvSpPr>
            <p:nvPr/>
          </p:nvSpPr>
          <p:spPr bwMode="auto">
            <a:xfrm>
              <a:off x="2980" y="2670"/>
              <a:ext cx="57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IFtch</a:t>
              </a:r>
            </a:p>
          </p:txBody>
        </p:sp>
        <p:sp>
          <p:nvSpPr>
            <p:cNvPr id="2729018" name="Rectangle 58"/>
            <p:cNvSpPr>
              <a:spLocks noChangeArrowheads="1"/>
            </p:cNvSpPr>
            <p:nvPr/>
          </p:nvSpPr>
          <p:spPr bwMode="auto">
            <a:xfrm>
              <a:off x="3512" y="269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19" name="Rectangle 59"/>
            <p:cNvSpPr>
              <a:spLocks noChangeArrowheads="1"/>
            </p:cNvSpPr>
            <p:nvPr/>
          </p:nvSpPr>
          <p:spPr bwMode="auto">
            <a:xfrm>
              <a:off x="4040" y="269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20" name="Rectangle 60"/>
            <p:cNvSpPr>
              <a:spLocks noChangeArrowheads="1"/>
            </p:cNvSpPr>
            <p:nvPr/>
          </p:nvSpPr>
          <p:spPr bwMode="auto">
            <a:xfrm>
              <a:off x="4568" y="269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21" name="Rectangle 61"/>
            <p:cNvSpPr>
              <a:spLocks noChangeArrowheads="1"/>
            </p:cNvSpPr>
            <p:nvPr/>
          </p:nvSpPr>
          <p:spPr bwMode="auto">
            <a:xfrm>
              <a:off x="5096" y="2696"/>
              <a:ext cx="512" cy="2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22" name="Rectangle 62"/>
            <p:cNvSpPr>
              <a:spLocks noChangeArrowheads="1"/>
            </p:cNvSpPr>
            <p:nvPr/>
          </p:nvSpPr>
          <p:spPr bwMode="auto">
            <a:xfrm>
              <a:off x="3491" y="2670"/>
              <a:ext cx="477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Dcd</a:t>
              </a:r>
            </a:p>
          </p:txBody>
        </p:sp>
        <p:sp>
          <p:nvSpPr>
            <p:cNvPr id="2729023" name="Rectangle 63"/>
            <p:cNvSpPr>
              <a:spLocks noChangeArrowheads="1"/>
            </p:cNvSpPr>
            <p:nvPr/>
          </p:nvSpPr>
          <p:spPr bwMode="auto">
            <a:xfrm>
              <a:off x="4019" y="2670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Exec</a:t>
              </a:r>
            </a:p>
          </p:txBody>
        </p:sp>
        <p:sp>
          <p:nvSpPr>
            <p:cNvPr id="2729024" name="Rectangle 64"/>
            <p:cNvSpPr>
              <a:spLocks noChangeArrowheads="1"/>
            </p:cNvSpPr>
            <p:nvPr/>
          </p:nvSpPr>
          <p:spPr bwMode="auto">
            <a:xfrm>
              <a:off x="4547" y="2670"/>
              <a:ext cx="55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Mem</a:t>
              </a:r>
            </a:p>
          </p:txBody>
        </p:sp>
        <p:sp>
          <p:nvSpPr>
            <p:cNvPr id="2729025" name="Rectangle 65"/>
            <p:cNvSpPr>
              <a:spLocks noChangeArrowheads="1"/>
            </p:cNvSpPr>
            <p:nvPr/>
          </p:nvSpPr>
          <p:spPr bwMode="auto">
            <a:xfrm>
              <a:off x="5123" y="2670"/>
              <a:ext cx="43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</a:rPr>
                <a:t>WB</a:t>
              </a:r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469900" y="1222375"/>
            <a:ext cx="7670800" cy="515938"/>
            <a:chOff x="296" y="654"/>
            <a:chExt cx="4832" cy="325"/>
          </a:xfrm>
        </p:grpSpPr>
        <p:sp>
          <p:nvSpPr>
            <p:cNvPr id="2729027" name="Line 67"/>
            <p:cNvSpPr>
              <a:spLocks noChangeShapeType="1"/>
            </p:cNvSpPr>
            <p:nvPr/>
          </p:nvSpPr>
          <p:spPr bwMode="auto">
            <a:xfrm>
              <a:off x="296" y="912"/>
              <a:ext cx="48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9028" name="Rectangle 68"/>
            <p:cNvSpPr>
              <a:spLocks noChangeArrowheads="1"/>
            </p:cNvSpPr>
            <p:nvPr/>
          </p:nvSpPr>
          <p:spPr bwMode="auto">
            <a:xfrm>
              <a:off x="419" y="654"/>
              <a:ext cx="637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</a:rPr>
                <a:t>Time</a:t>
              </a:r>
            </a:p>
          </p:txBody>
        </p:sp>
      </p:grpSp>
      <p:sp>
        <p:nvSpPr>
          <p:cNvPr id="69" name="Title 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Pipelined Execution Representation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89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384675"/>
            <a:ext cx="8475663" cy="415925"/>
          </a:xfrm>
          <a:noFill/>
          <a:ln/>
        </p:spPr>
        <p:txBody>
          <a:bodyPr/>
          <a:lstStyle/>
          <a:p>
            <a:r>
              <a:rPr lang="en-US"/>
              <a:t>Use datapath figure to represent pipeline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71800" y="4622800"/>
            <a:ext cx="4171950" cy="2235200"/>
            <a:chOff x="1357" y="2640"/>
            <a:chExt cx="2628" cy="1408"/>
          </a:xfrm>
        </p:grpSpPr>
        <p:sp>
          <p:nvSpPr>
            <p:cNvPr id="2731013" name="Freeform 5"/>
            <p:cNvSpPr>
              <a:spLocks/>
            </p:cNvSpPr>
            <p:nvPr/>
          </p:nvSpPr>
          <p:spPr bwMode="auto">
            <a:xfrm>
              <a:off x="2986" y="3520"/>
              <a:ext cx="209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14" name="Freeform 6"/>
            <p:cNvSpPr>
              <a:spLocks/>
            </p:cNvSpPr>
            <p:nvPr/>
          </p:nvSpPr>
          <p:spPr bwMode="auto">
            <a:xfrm>
              <a:off x="3193" y="3520"/>
              <a:ext cx="210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57" y="2946"/>
              <a:ext cx="2628" cy="286"/>
              <a:chOff x="1396" y="1662"/>
              <a:chExt cx="2628" cy="286"/>
            </a:xfrm>
          </p:grpSpPr>
          <p:sp>
            <p:nvSpPr>
              <p:cNvPr id="2731016" name="Rectangle 8"/>
              <p:cNvSpPr>
                <a:spLocks noChangeArrowheads="1"/>
              </p:cNvSpPr>
              <p:nvPr/>
            </p:nvSpPr>
            <p:spPr bwMode="auto">
              <a:xfrm>
                <a:off x="1400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1017" name="Rectangle 9"/>
              <p:cNvSpPr>
                <a:spLocks noChangeArrowheads="1"/>
              </p:cNvSpPr>
              <p:nvPr/>
            </p:nvSpPr>
            <p:spPr bwMode="auto">
              <a:xfrm>
                <a:off x="1396" y="1662"/>
                <a:ext cx="57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IFtch</a:t>
                </a:r>
              </a:p>
            </p:txBody>
          </p:sp>
          <p:sp>
            <p:nvSpPr>
              <p:cNvPr id="2731018" name="Rectangle 10"/>
              <p:cNvSpPr>
                <a:spLocks noChangeArrowheads="1"/>
              </p:cNvSpPr>
              <p:nvPr/>
            </p:nvSpPr>
            <p:spPr bwMode="auto">
              <a:xfrm>
                <a:off x="1928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1019" name="Rectangle 11"/>
              <p:cNvSpPr>
                <a:spLocks noChangeArrowheads="1"/>
              </p:cNvSpPr>
              <p:nvPr/>
            </p:nvSpPr>
            <p:spPr bwMode="auto">
              <a:xfrm>
                <a:off x="2456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1020" name="Rectangle 12"/>
              <p:cNvSpPr>
                <a:spLocks noChangeArrowheads="1"/>
              </p:cNvSpPr>
              <p:nvPr/>
            </p:nvSpPr>
            <p:spPr bwMode="auto">
              <a:xfrm>
                <a:off x="2984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1021" name="Rectangle 13"/>
              <p:cNvSpPr>
                <a:spLocks noChangeArrowheads="1"/>
              </p:cNvSpPr>
              <p:nvPr/>
            </p:nvSpPr>
            <p:spPr bwMode="auto">
              <a:xfrm>
                <a:off x="3512" y="1688"/>
                <a:ext cx="512" cy="22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1022" name="Rectangle 14"/>
              <p:cNvSpPr>
                <a:spLocks noChangeArrowheads="1"/>
              </p:cNvSpPr>
              <p:nvPr/>
            </p:nvSpPr>
            <p:spPr bwMode="auto">
              <a:xfrm>
                <a:off x="1907" y="1662"/>
                <a:ext cx="477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Dcd</a:t>
                </a:r>
              </a:p>
            </p:txBody>
          </p:sp>
          <p:sp>
            <p:nvSpPr>
              <p:cNvPr id="2731023" name="Rectangle 15"/>
              <p:cNvSpPr>
                <a:spLocks noChangeArrowheads="1"/>
              </p:cNvSpPr>
              <p:nvPr/>
            </p:nvSpPr>
            <p:spPr bwMode="auto">
              <a:xfrm>
                <a:off x="2435" y="1662"/>
                <a:ext cx="562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Exec</a:t>
                </a:r>
              </a:p>
            </p:txBody>
          </p:sp>
          <p:sp>
            <p:nvSpPr>
              <p:cNvPr id="2731024" name="Rectangle 16"/>
              <p:cNvSpPr>
                <a:spLocks noChangeArrowheads="1"/>
              </p:cNvSpPr>
              <p:nvPr/>
            </p:nvSpPr>
            <p:spPr bwMode="auto">
              <a:xfrm>
                <a:off x="2963" y="1662"/>
                <a:ext cx="551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Mem</a:t>
                </a:r>
              </a:p>
            </p:txBody>
          </p:sp>
          <p:sp>
            <p:nvSpPr>
              <p:cNvPr id="2731025" name="Rectangle 17"/>
              <p:cNvSpPr>
                <a:spLocks noChangeArrowheads="1"/>
              </p:cNvSpPr>
              <p:nvPr/>
            </p:nvSpPr>
            <p:spPr bwMode="auto">
              <a:xfrm>
                <a:off x="3539" y="1662"/>
                <a:ext cx="434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 b="1">
                    <a:solidFill>
                      <a:schemeClr val="accent2"/>
                    </a:solidFill>
                  </a:rPr>
                  <a:t>WB</a:t>
                </a:r>
              </a:p>
            </p:txBody>
          </p:sp>
        </p:grpSp>
        <p:sp>
          <p:nvSpPr>
            <p:cNvPr id="2731026" name="Freeform 18"/>
            <p:cNvSpPr>
              <a:spLocks/>
            </p:cNvSpPr>
            <p:nvPr/>
          </p:nvSpPr>
          <p:spPr bwMode="auto">
            <a:xfrm>
              <a:off x="2551" y="3472"/>
              <a:ext cx="261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27" name="Rectangle 19"/>
            <p:cNvSpPr>
              <a:spLocks noChangeArrowheads="1"/>
            </p:cNvSpPr>
            <p:nvPr/>
          </p:nvSpPr>
          <p:spPr bwMode="auto">
            <a:xfrm rot="5400000">
              <a:off x="2491" y="3593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latin typeface="Times" pitchFamily="-65" charset="0"/>
                </a:rPr>
                <a:t>ALU</a:t>
              </a:r>
              <a:endParaRPr lang="en-US" sz="1600" b="1">
                <a:solidFill>
                  <a:schemeClr val="tx1"/>
                </a:solidFill>
                <a:latin typeface="Times" pitchFamily="-65" charset="0"/>
              </a:endParaRPr>
            </a:p>
          </p:txBody>
        </p:sp>
        <p:sp>
          <p:nvSpPr>
            <p:cNvPr id="2731028" name="Rectangle 20"/>
            <p:cNvSpPr>
              <a:spLocks noChangeArrowheads="1"/>
            </p:cNvSpPr>
            <p:nvPr/>
          </p:nvSpPr>
          <p:spPr bwMode="auto">
            <a:xfrm>
              <a:off x="1392" y="3570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1415" y="3568"/>
              <a:ext cx="417" cy="289"/>
              <a:chOff x="1343" y="1248"/>
              <a:chExt cx="340" cy="289"/>
            </a:xfrm>
          </p:grpSpPr>
          <p:sp>
            <p:nvSpPr>
              <p:cNvPr id="2731030" name="Freeform 22"/>
              <p:cNvSpPr>
                <a:spLocks/>
              </p:cNvSpPr>
              <p:nvPr/>
            </p:nvSpPr>
            <p:spPr bwMode="auto">
              <a:xfrm>
                <a:off x="1343" y="1248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1031" name="Freeform 23"/>
              <p:cNvSpPr>
                <a:spLocks/>
              </p:cNvSpPr>
              <p:nvPr/>
            </p:nvSpPr>
            <p:spPr bwMode="auto">
              <a:xfrm>
                <a:off x="1512" y="1248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1032" name="Rectangle 24"/>
            <p:cNvSpPr>
              <a:spLocks noChangeArrowheads="1"/>
            </p:cNvSpPr>
            <p:nvPr/>
          </p:nvSpPr>
          <p:spPr bwMode="auto">
            <a:xfrm>
              <a:off x="1956" y="357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31033" name="Freeform 25"/>
            <p:cNvSpPr>
              <a:spLocks/>
            </p:cNvSpPr>
            <p:nvPr/>
          </p:nvSpPr>
          <p:spPr bwMode="auto">
            <a:xfrm>
              <a:off x="1979" y="3568"/>
              <a:ext cx="183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34" name="Freeform 26"/>
            <p:cNvSpPr>
              <a:spLocks/>
            </p:cNvSpPr>
            <p:nvPr/>
          </p:nvSpPr>
          <p:spPr bwMode="auto">
            <a:xfrm>
              <a:off x="2161" y="3568"/>
              <a:ext cx="18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35" name="Line 27"/>
            <p:cNvSpPr>
              <a:spLocks noChangeShapeType="1"/>
            </p:cNvSpPr>
            <p:nvPr/>
          </p:nvSpPr>
          <p:spPr bwMode="auto">
            <a:xfrm>
              <a:off x="1838" y="3712"/>
              <a:ext cx="118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36" name="Freeform 28"/>
            <p:cNvSpPr>
              <a:spLocks/>
            </p:cNvSpPr>
            <p:nvPr/>
          </p:nvSpPr>
          <p:spPr bwMode="auto">
            <a:xfrm>
              <a:off x="1914" y="3616"/>
              <a:ext cx="59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37" name="Line 29"/>
            <p:cNvSpPr>
              <a:spLocks noChangeShapeType="1"/>
            </p:cNvSpPr>
            <p:nvPr/>
          </p:nvSpPr>
          <p:spPr bwMode="auto">
            <a:xfrm>
              <a:off x="2349" y="3616"/>
              <a:ext cx="192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38" name="Rectangle 30"/>
            <p:cNvSpPr>
              <a:spLocks noChangeArrowheads="1"/>
            </p:cNvSpPr>
            <p:nvPr/>
          </p:nvSpPr>
          <p:spPr bwMode="auto">
            <a:xfrm>
              <a:off x="2958" y="3570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sp>
          <p:nvSpPr>
            <p:cNvPr id="2731039" name="Rectangle 31"/>
            <p:cNvSpPr>
              <a:spLocks noChangeArrowheads="1"/>
            </p:cNvSpPr>
            <p:nvPr/>
          </p:nvSpPr>
          <p:spPr bwMode="auto">
            <a:xfrm>
              <a:off x="3562" y="3570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31040" name="Freeform 32"/>
            <p:cNvSpPr>
              <a:spLocks/>
            </p:cNvSpPr>
            <p:nvPr/>
          </p:nvSpPr>
          <p:spPr bwMode="auto">
            <a:xfrm>
              <a:off x="3595" y="3568"/>
              <a:ext cx="174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41" name="Freeform 33"/>
            <p:cNvSpPr>
              <a:spLocks/>
            </p:cNvSpPr>
            <p:nvPr/>
          </p:nvSpPr>
          <p:spPr bwMode="auto">
            <a:xfrm>
              <a:off x="3768" y="3568"/>
              <a:ext cx="175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42" name="Line 34"/>
            <p:cNvSpPr>
              <a:spLocks noChangeShapeType="1"/>
            </p:cNvSpPr>
            <p:nvPr/>
          </p:nvSpPr>
          <p:spPr bwMode="auto">
            <a:xfrm>
              <a:off x="3414" y="3712"/>
              <a:ext cx="171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43" name="Line 35"/>
            <p:cNvSpPr>
              <a:spLocks noChangeShapeType="1"/>
            </p:cNvSpPr>
            <p:nvPr/>
          </p:nvSpPr>
          <p:spPr bwMode="auto">
            <a:xfrm>
              <a:off x="2821" y="3712"/>
              <a:ext cx="190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44" name="Freeform 36"/>
            <p:cNvSpPr>
              <a:spLocks/>
            </p:cNvSpPr>
            <p:nvPr/>
          </p:nvSpPr>
          <p:spPr bwMode="auto">
            <a:xfrm>
              <a:off x="2969" y="3712"/>
              <a:ext cx="529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45" name="Line 37"/>
            <p:cNvSpPr>
              <a:spLocks noChangeShapeType="1"/>
            </p:cNvSpPr>
            <p:nvPr/>
          </p:nvSpPr>
          <p:spPr bwMode="auto">
            <a:xfrm>
              <a:off x="2349" y="3808"/>
              <a:ext cx="192" cy="0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46" name="Freeform 38"/>
            <p:cNvSpPr>
              <a:spLocks/>
            </p:cNvSpPr>
            <p:nvPr/>
          </p:nvSpPr>
          <p:spPr bwMode="auto">
            <a:xfrm>
              <a:off x="2463" y="3707"/>
              <a:ext cx="413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47" name="Line 39"/>
            <p:cNvSpPr>
              <a:spLocks noChangeShapeType="1"/>
            </p:cNvSpPr>
            <p:nvPr/>
          </p:nvSpPr>
          <p:spPr bwMode="auto">
            <a:xfrm>
              <a:off x="1664" y="3232"/>
              <a:ext cx="0" cy="2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48" name="Line 40"/>
            <p:cNvSpPr>
              <a:spLocks noChangeShapeType="1"/>
            </p:cNvSpPr>
            <p:nvPr/>
          </p:nvSpPr>
          <p:spPr bwMode="auto">
            <a:xfrm>
              <a:off x="2172" y="3244"/>
              <a:ext cx="0" cy="2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49" name="Line 41"/>
            <p:cNvSpPr>
              <a:spLocks noChangeShapeType="1"/>
            </p:cNvSpPr>
            <p:nvPr/>
          </p:nvSpPr>
          <p:spPr bwMode="auto">
            <a:xfrm>
              <a:off x="2688" y="3232"/>
              <a:ext cx="0" cy="2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50" name="Line 42"/>
            <p:cNvSpPr>
              <a:spLocks noChangeShapeType="1"/>
            </p:cNvSpPr>
            <p:nvPr/>
          </p:nvSpPr>
          <p:spPr bwMode="auto">
            <a:xfrm>
              <a:off x="3230" y="3244"/>
              <a:ext cx="0" cy="2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51" name="Line 43"/>
            <p:cNvSpPr>
              <a:spLocks noChangeShapeType="1"/>
            </p:cNvSpPr>
            <p:nvPr/>
          </p:nvSpPr>
          <p:spPr bwMode="auto">
            <a:xfrm>
              <a:off x="3810" y="3244"/>
              <a:ext cx="0" cy="2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52" name="Line 44"/>
            <p:cNvSpPr>
              <a:spLocks noChangeShapeType="1"/>
            </p:cNvSpPr>
            <p:nvPr/>
          </p:nvSpPr>
          <p:spPr bwMode="auto">
            <a:xfrm flipH="1">
              <a:off x="1872" y="2858"/>
              <a:ext cx="21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53" name="Line 45"/>
            <p:cNvSpPr>
              <a:spLocks noChangeShapeType="1"/>
            </p:cNvSpPr>
            <p:nvPr/>
          </p:nvSpPr>
          <p:spPr bwMode="auto">
            <a:xfrm>
              <a:off x="2400" y="2858"/>
              <a:ext cx="0" cy="11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54" name="Line 46"/>
            <p:cNvSpPr>
              <a:spLocks noChangeShapeType="1"/>
            </p:cNvSpPr>
            <p:nvPr/>
          </p:nvSpPr>
          <p:spPr bwMode="auto">
            <a:xfrm>
              <a:off x="2928" y="2880"/>
              <a:ext cx="0" cy="11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55" name="Line 47"/>
            <p:cNvSpPr>
              <a:spLocks noChangeShapeType="1"/>
            </p:cNvSpPr>
            <p:nvPr/>
          </p:nvSpPr>
          <p:spPr bwMode="auto">
            <a:xfrm flipH="1">
              <a:off x="3456" y="2640"/>
              <a:ext cx="12" cy="14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457200" y="898525"/>
            <a:ext cx="7391400" cy="2927350"/>
            <a:chOff x="288" y="432"/>
            <a:chExt cx="4656" cy="1844"/>
          </a:xfrm>
        </p:grpSpPr>
        <p:sp>
          <p:nvSpPr>
            <p:cNvPr id="2731057" name="Text Box 49"/>
            <p:cNvSpPr txBox="1">
              <a:spLocks noChangeArrowheads="1"/>
            </p:cNvSpPr>
            <p:nvPr/>
          </p:nvSpPr>
          <p:spPr bwMode="auto">
            <a:xfrm rot="-5400000">
              <a:off x="495" y="1017"/>
              <a:ext cx="316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800"/>
                <a:t>PC</a:t>
              </a:r>
            </a:p>
          </p:txBody>
        </p:sp>
        <p:sp>
          <p:nvSpPr>
            <p:cNvPr id="2731058" name="Rectangle 50"/>
            <p:cNvSpPr>
              <a:spLocks noChangeArrowheads="1"/>
            </p:cNvSpPr>
            <p:nvPr/>
          </p:nvSpPr>
          <p:spPr bwMode="auto">
            <a:xfrm>
              <a:off x="528" y="768"/>
              <a:ext cx="240" cy="81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59" name="Rectangle 51"/>
            <p:cNvSpPr>
              <a:spLocks noChangeArrowheads="1"/>
            </p:cNvSpPr>
            <p:nvPr/>
          </p:nvSpPr>
          <p:spPr bwMode="auto">
            <a:xfrm rot="-5400000">
              <a:off x="960" y="960"/>
              <a:ext cx="1248" cy="6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/>
                <a:t>instruction</a:t>
              </a:r>
            </a:p>
            <a:p>
              <a:pPr algn="ctr"/>
              <a:r>
                <a:rPr lang="en-US" sz="2000"/>
                <a:t>memory</a:t>
              </a:r>
            </a:p>
          </p:txBody>
        </p:sp>
        <p:sp>
          <p:nvSpPr>
            <p:cNvPr id="2731060" name="AutoShape 52"/>
            <p:cNvSpPr>
              <a:spLocks noChangeArrowheads="1"/>
            </p:cNvSpPr>
            <p:nvPr/>
          </p:nvSpPr>
          <p:spPr bwMode="auto">
            <a:xfrm>
              <a:off x="912" y="1670"/>
              <a:ext cx="231" cy="34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/>
                <a:t>+4</a:t>
              </a:r>
            </a:p>
          </p:txBody>
        </p:sp>
        <p:sp>
          <p:nvSpPr>
            <p:cNvPr id="2731061" name="Line 53"/>
            <p:cNvSpPr>
              <a:spLocks noChangeShapeType="1"/>
            </p:cNvSpPr>
            <p:nvPr/>
          </p:nvSpPr>
          <p:spPr bwMode="auto">
            <a:xfrm>
              <a:off x="768" y="1152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62" name="Rectangle 54"/>
            <p:cNvSpPr>
              <a:spLocks noChangeArrowheads="1"/>
            </p:cNvSpPr>
            <p:nvPr/>
          </p:nvSpPr>
          <p:spPr bwMode="auto">
            <a:xfrm>
              <a:off x="2256" y="768"/>
              <a:ext cx="624" cy="81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63" name="Line 55"/>
            <p:cNvSpPr>
              <a:spLocks noChangeShapeType="1"/>
            </p:cNvSpPr>
            <p:nvPr/>
          </p:nvSpPr>
          <p:spPr bwMode="auto">
            <a:xfrm>
              <a:off x="1920" y="105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64" name="Line 56"/>
            <p:cNvSpPr>
              <a:spLocks noChangeShapeType="1"/>
            </p:cNvSpPr>
            <p:nvPr/>
          </p:nvSpPr>
          <p:spPr bwMode="auto">
            <a:xfrm>
              <a:off x="1920" y="1291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65" name="Line 57"/>
            <p:cNvSpPr>
              <a:spLocks noChangeShapeType="1"/>
            </p:cNvSpPr>
            <p:nvPr/>
          </p:nvSpPr>
          <p:spPr bwMode="auto">
            <a:xfrm>
              <a:off x="1920" y="148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66" name="Text Box 58"/>
            <p:cNvSpPr txBox="1">
              <a:spLocks noChangeArrowheads="1"/>
            </p:cNvSpPr>
            <p:nvPr/>
          </p:nvSpPr>
          <p:spPr bwMode="auto">
            <a:xfrm>
              <a:off x="1911" y="1238"/>
              <a:ext cx="21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/>
                <a:t>rt</a:t>
              </a:r>
            </a:p>
          </p:txBody>
        </p:sp>
        <p:sp>
          <p:nvSpPr>
            <p:cNvPr id="2731067" name="Text Box 59"/>
            <p:cNvSpPr txBox="1">
              <a:spLocks noChangeArrowheads="1"/>
            </p:cNvSpPr>
            <p:nvPr/>
          </p:nvSpPr>
          <p:spPr bwMode="auto">
            <a:xfrm>
              <a:off x="1883" y="1046"/>
              <a:ext cx="249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/>
                <a:t>rs</a:t>
              </a:r>
            </a:p>
          </p:txBody>
        </p:sp>
        <p:sp>
          <p:nvSpPr>
            <p:cNvPr id="2731068" name="Text Box 60"/>
            <p:cNvSpPr txBox="1">
              <a:spLocks noChangeArrowheads="1"/>
            </p:cNvSpPr>
            <p:nvPr/>
          </p:nvSpPr>
          <p:spPr bwMode="auto">
            <a:xfrm>
              <a:off x="1892" y="806"/>
              <a:ext cx="258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/>
                <a:t>rd</a:t>
              </a:r>
            </a:p>
          </p:txBody>
        </p:sp>
        <p:sp>
          <p:nvSpPr>
            <p:cNvPr id="2731069" name="Text Box 61"/>
            <p:cNvSpPr txBox="1">
              <a:spLocks noChangeArrowheads="1"/>
            </p:cNvSpPr>
            <p:nvPr/>
          </p:nvSpPr>
          <p:spPr bwMode="auto">
            <a:xfrm rot="-5400000">
              <a:off x="2182" y="966"/>
              <a:ext cx="730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/>
                <a:t>registers</a:t>
              </a:r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3312" y="806"/>
              <a:ext cx="768" cy="960"/>
              <a:chOff x="3648" y="1348"/>
              <a:chExt cx="768" cy="960"/>
            </a:xfrm>
          </p:grpSpPr>
          <p:sp>
            <p:nvSpPr>
              <p:cNvPr id="2731071" name="Text Box 63"/>
              <p:cNvSpPr txBox="1">
                <a:spLocks noChangeArrowheads="1"/>
              </p:cNvSpPr>
              <p:nvPr/>
            </p:nvSpPr>
            <p:spPr bwMode="auto">
              <a:xfrm>
                <a:off x="3722" y="1699"/>
                <a:ext cx="427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/>
                  <a:t>ALU</a:t>
                </a:r>
                <a:endParaRPr lang="en-US" sz="2400">
                  <a:solidFill>
                    <a:schemeClr val="tx1"/>
                  </a:solidFill>
                  <a:latin typeface="Times" pitchFamily="-65" charset="0"/>
                </a:endParaRPr>
              </a:p>
            </p:txBody>
          </p:sp>
          <p:sp>
            <p:nvSpPr>
              <p:cNvPr id="2731072" name="Freeform 64"/>
              <p:cNvSpPr>
                <a:spLocks/>
              </p:cNvSpPr>
              <p:nvPr/>
            </p:nvSpPr>
            <p:spPr bwMode="auto">
              <a:xfrm>
                <a:off x="3648" y="1348"/>
                <a:ext cx="528" cy="9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28" y="192"/>
                  </a:cxn>
                  <a:cxn ang="0">
                    <a:pos x="528" y="672"/>
                  </a:cxn>
                  <a:cxn ang="0">
                    <a:pos x="0" y="960"/>
                  </a:cxn>
                  <a:cxn ang="0">
                    <a:pos x="0" y="528"/>
                  </a:cxn>
                  <a:cxn ang="0">
                    <a:pos x="48" y="480"/>
                  </a:cxn>
                  <a:cxn ang="0">
                    <a:pos x="0" y="432"/>
                  </a:cxn>
                  <a:cxn ang="0">
                    <a:pos x="0" y="0"/>
                  </a:cxn>
                </a:cxnLst>
                <a:rect l="0" t="0" r="r" b="b"/>
                <a:pathLst>
                  <a:path w="528" h="960">
                    <a:moveTo>
                      <a:pt x="0" y="0"/>
                    </a:moveTo>
                    <a:lnTo>
                      <a:pt x="528" y="192"/>
                    </a:lnTo>
                    <a:lnTo>
                      <a:pt x="528" y="672"/>
                    </a:lnTo>
                    <a:lnTo>
                      <a:pt x="0" y="960"/>
                    </a:lnTo>
                    <a:lnTo>
                      <a:pt x="0" y="528"/>
                    </a:lnTo>
                    <a:lnTo>
                      <a:pt x="48" y="480"/>
                    </a:lnTo>
                    <a:lnTo>
                      <a:pt x="0" y="43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1073" name="Line 65"/>
              <p:cNvSpPr>
                <a:spLocks noChangeShapeType="1"/>
              </p:cNvSpPr>
              <p:nvPr/>
            </p:nvSpPr>
            <p:spPr bwMode="auto">
              <a:xfrm>
                <a:off x="4176" y="1780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1074" name="Line 66"/>
            <p:cNvSpPr>
              <a:spLocks noChangeShapeType="1"/>
            </p:cNvSpPr>
            <p:nvPr/>
          </p:nvSpPr>
          <p:spPr bwMode="auto">
            <a:xfrm>
              <a:off x="2880" y="1488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75" name="Line 67"/>
            <p:cNvSpPr>
              <a:spLocks noChangeShapeType="1"/>
            </p:cNvSpPr>
            <p:nvPr/>
          </p:nvSpPr>
          <p:spPr bwMode="auto">
            <a:xfrm>
              <a:off x="1901" y="1709"/>
              <a:ext cx="13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76" name="Line 68"/>
            <p:cNvSpPr>
              <a:spLocks noChangeShapeType="1"/>
            </p:cNvSpPr>
            <p:nvPr/>
          </p:nvSpPr>
          <p:spPr bwMode="auto">
            <a:xfrm>
              <a:off x="2880" y="975"/>
              <a:ext cx="4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77" name="Rectangle 69"/>
            <p:cNvSpPr>
              <a:spLocks noChangeArrowheads="1"/>
            </p:cNvSpPr>
            <p:nvPr/>
          </p:nvSpPr>
          <p:spPr bwMode="auto">
            <a:xfrm rot="-5400000">
              <a:off x="3792" y="1056"/>
              <a:ext cx="1248" cy="6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000"/>
                <a:t>Data</a:t>
              </a:r>
            </a:p>
            <a:p>
              <a:pPr algn="ctr"/>
              <a:r>
                <a:rPr lang="en-US" sz="2000"/>
                <a:t>memory</a:t>
              </a:r>
            </a:p>
          </p:txBody>
        </p:sp>
        <p:sp>
          <p:nvSpPr>
            <p:cNvPr id="2731078" name="Line 70"/>
            <p:cNvSpPr>
              <a:spLocks noChangeShapeType="1"/>
            </p:cNvSpPr>
            <p:nvPr/>
          </p:nvSpPr>
          <p:spPr bwMode="auto">
            <a:xfrm>
              <a:off x="3024" y="148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79" name="Line 71"/>
            <p:cNvSpPr>
              <a:spLocks noChangeShapeType="1"/>
            </p:cNvSpPr>
            <p:nvPr/>
          </p:nvSpPr>
          <p:spPr bwMode="auto">
            <a:xfrm>
              <a:off x="3024" y="17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80" name="Line 72"/>
            <p:cNvSpPr>
              <a:spLocks noChangeShapeType="1"/>
            </p:cNvSpPr>
            <p:nvPr/>
          </p:nvSpPr>
          <p:spPr bwMode="auto">
            <a:xfrm>
              <a:off x="3024" y="1920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81" name="Line 73"/>
            <p:cNvSpPr>
              <a:spLocks noChangeShapeType="1"/>
            </p:cNvSpPr>
            <p:nvPr/>
          </p:nvSpPr>
          <p:spPr bwMode="auto">
            <a:xfrm>
              <a:off x="4752" y="123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82" name="Line 74"/>
            <p:cNvSpPr>
              <a:spLocks noChangeShapeType="1"/>
            </p:cNvSpPr>
            <p:nvPr/>
          </p:nvSpPr>
          <p:spPr bwMode="auto">
            <a:xfrm flipV="1">
              <a:off x="4944" y="432"/>
              <a:ext cx="0" cy="8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83" name="Line 75"/>
            <p:cNvSpPr>
              <a:spLocks noChangeShapeType="1"/>
            </p:cNvSpPr>
            <p:nvPr/>
          </p:nvSpPr>
          <p:spPr bwMode="auto">
            <a:xfrm flipH="1">
              <a:off x="2422" y="432"/>
              <a:ext cx="25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84" name="Line 76"/>
            <p:cNvSpPr>
              <a:spLocks noChangeShapeType="1"/>
            </p:cNvSpPr>
            <p:nvPr/>
          </p:nvSpPr>
          <p:spPr bwMode="auto">
            <a:xfrm>
              <a:off x="2422" y="43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85" name="Text Box 77"/>
            <p:cNvSpPr txBox="1">
              <a:spLocks noChangeArrowheads="1"/>
            </p:cNvSpPr>
            <p:nvPr/>
          </p:nvSpPr>
          <p:spPr bwMode="auto">
            <a:xfrm>
              <a:off x="1892" y="1680"/>
              <a:ext cx="418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/>
                <a:t>imm</a:t>
              </a:r>
            </a:p>
          </p:txBody>
        </p:sp>
        <p:sp>
          <p:nvSpPr>
            <p:cNvPr id="2731086" name="Line 78"/>
            <p:cNvSpPr>
              <a:spLocks noChangeShapeType="1"/>
            </p:cNvSpPr>
            <p:nvPr/>
          </p:nvSpPr>
          <p:spPr bwMode="auto">
            <a:xfrm>
              <a:off x="1008" y="115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87" name="AutoShape 79"/>
            <p:cNvSpPr>
              <a:spLocks noChangeArrowheads="1"/>
            </p:cNvSpPr>
            <p:nvPr/>
          </p:nvSpPr>
          <p:spPr bwMode="auto">
            <a:xfrm>
              <a:off x="528" y="1766"/>
              <a:ext cx="240" cy="51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88" name="Line 80"/>
            <p:cNvSpPr>
              <a:spLocks noChangeShapeType="1"/>
            </p:cNvSpPr>
            <p:nvPr/>
          </p:nvSpPr>
          <p:spPr bwMode="auto">
            <a:xfrm flipH="1">
              <a:off x="768" y="190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89" name="Line 81"/>
            <p:cNvSpPr>
              <a:spLocks noChangeShapeType="1"/>
            </p:cNvSpPr>
            <p:nvPr/>
          </p:nvSpPr>
          <p:spPr bwMode="auto">
            <a:xfrm>
              <a:off x="2310" y="1709"/>
              <a:ext cx="0" cy="4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90" name="Line 82"/>
            <p:cNvSpPr>
              <a:spLocks noChangeShapeType="1"/>
            </p:cNvSpPr>
            <p:nvPr/>
          </p:nvSpPr>
          <p:spPr bwMode="auto">
            <a:xfrm flipH="1">
              <a:off x="768" y="2132"/>
              <a:ext cx="154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91" name="Line 83"/>
            <p:cNvSpPr>
              <a:spLocks noChangeShapeType="1"/>
            </p:cNvSpPr>
            <p:nvPr/>
          </p:nvSpPr>
          <p:spPr bwMode="auto">
            <a:xfrm flipH="1">
              <a:off x="288" y="201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92" name="Line 84"/>
            <p:cNvSpPr>
              <a:spLocks noChangeShapeType="1"/>
            </p:cNvSpPr>
            <p:nvPr/>
          </p:nvSpPr>
          <p:spPr bwMode="auto">
            <a:xfrm flipV="1">
              <a:off x="288" y="1152"/>
              <a:ext cx="0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1093" name="Line 85"/>
            <p:cNvSpPr>
              <a:spLocks noChangeShapeType="1"/>
            </p:cNvSpPr>
            <p:nvPr/>
          </p:nvSpPr>
          <p:spPr bwMode="auto">
            <a:xfrm>
              <a:off x="288" y="1152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86"/>
          <p:cNvGrpSpPr>
            <a:grpSpLocks/>
          </p:cNvGrpSpPr>
          <p:nvPr/>
        </p:nvGrpSpPr>
        <p:grpSpPr bwMode="auto">
          <a:xfrm>
            <a:off x="989013" y="3489325"/>
            <a:ext cx="7729537" cy="1006475"/>
            <a:chOff x="623" y="2323"/>
            <a:chExt cx="4869" cy="634"/>
          </a:xfrm>
        </p:grpSpPr>
        <p:grpSp>
          <p:nvGrpSpPr>
            <p:cNvPr id="8" name="Group 87"/>
            <p:cNvGrpSpPr>
              <a:grpSpLocks/>
            </p:cNvGrpSpPr>
            <p:nvPr/>
          </p:nvGrpSpPr>
          <p:grpSpPr bwMode="auto">
            <a:xfrm>
              <a:off x="623" y="2496"/>
              <a:ext cx="1241" cy="442"/>
              <a:chOff x="481" y="2832"/>
              <a:chExt cx="1603" cy="442"/>
            </a:xfrm>
          </p:grpSpPr>
          <p:sp>
            <p:nvSpPr>
              <p:cNvPr id="2731096" name="Text Box 88"/>
              <p:cNvSpPr txBox="1">
                <a:spLocks noChangeArrowheads="1"/>
              </p:cNvSpPr>
              <p:nvPr/>
            </p:nvSpPr>
            <p:spPr bwMode="auto">
              <a:xfrm>
                <a:off x="481" y="2832"/>
                <a:ext cx="1333" cy="44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>
                    <a:solidFill>
                      <a:schemeClr val="accent2"/>
                    </a:solidFill>
                  </a:rPr>
                  <a:t>1. Instruction</a:t>
                </a:r>
              </a:p>
              <a:p>
                <a:pPr algn="ctr"/>
                <a:r>
                  <a:rPr lang="en-US" sz="2000">
                    <a:solidFill>
                      <a:schemeClr val="accent2"/>
                    </a:solidFill>
                  </a:rPr>
                  <a:t>Fetch</a:t>
                </a:r>
              </a:p>
            </p:txBody>
          </p:sp>
          <p:sp>
            <p:nvSpPr>
              <p:cNvPr id="2731097" name="Line 89"/>
              <p:cNvSpPr>
                <a:spLocks noChangeShapeType="1"/>
              </p:cNvSpPr>
              <p:nvPr/>
            </p:nvSpPr>
            <p:spPr bwMode="auto">
              <a:xfrm>
                <a:off x="729" y="2832"/>
                <a:ext cx="1355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1098" name="Text Box 90"/>
            <p:cNvSpPr txBox="1">
              <a:spLocks noChangeArrowheads="1"/>
            </p:cNvSpPr>
            <p:nvPr/>
          </p:nvSpPr>
          <p:spPr bwMode="auto">
            <a:xfrm>
              <a:off x="1680" y="2323"/>
              <a:ext cx="1440" cy="63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2000">
                <a:solidFill>
                  <a:schemeClr val="accent2"/>
                </a:solidFill>
              </a:endParaRPr>
            </a:p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2. Decode/</a:t>
              </a:r>
            </a:p>
            <a:p>
              <a:pPr algn="ctr"/>
              <a:r>
                <a:rPr lang="en-US" sz="2000">
                  <a:solidFill>
                    <a:schemeClr val="accent2"/>
                  </a:solidFill>
                </a:rPr>
                <a:t>    Register Read</a:t>
              </a:r>
            </a:p>
          </p:txBody>
        </p:sp>
        <p:sp>
          <p:nvSpPr>
            <p:cNvPr id="2731099" name="Line 91"/>
            <p:cNvSpPr>
              <a:spLocks noChangeShapeType="1"/>
            </p:cNvSpPr>
            <p:nvPr/>
          </p:nvSpPr>
          <p:spPr bwMode="auto">
            <a:xfrm>
              <a:off x="1968" y="2496"/>
              <a:ext cx="111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diamond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92"/>
            <p:cNvGrpSpPr>
              <a:grpSpLocks/>
            </p:cNvGrpSpPr>
            <p:nvPr/>
          </p:nvGrpSpPr>
          <p:grpSpPr bwMode="auto">
            <a:xfrm>
              <a:off x="3059" y="2488"/>
              <a:ext cx="1086" cy="346"/>
              <a:chOff x="527" y="2832"/>
              <a:chExt cx="1557" cy="346"/>
            </a:xfrm>
          </p:grpSpPr>
          <p:sp>
            <p:nvSpPr>
              <p:cNvPr id="2731101" name="Text Box 93"/>
              <p:cNvSpPr txBox="1">
                <a:spLocks noChangeArrowheads="1"/>
              </p:cNvSpPr>
              <p:nvPr/>
            </p:nvSpPr>
            <p:spPr bwMode="auto">
              <a:xfrm>
                <a:off x="527" y="2928"/>
                <a:ext cx="1250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>
                    <a:solidFill>
                      <a:schemeClr val="accent2"/>
                    </a:solidFill>
                  </a:rPr>
                  <a:t>3. Execute</a:t>
                </a:r>
              </a:p>
            </p:txBody>
          </p:sp>
          <p:sp>
            <p:nvSpPr>
              <p:cNvPr id="2731102" name="Line 94"/>
              <p:cNvSpPr>
                <a:spLocks noChangeShapeType="1"/>
              </p:cNvSpPr>
              <p:nvPr/>
            </p:nvSpPr>
            <p:spPr bwMode="auto">
              <a:xfrm>
                <a:off x="729" y="2832"/>
                <a:ext cx="1355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5"/>
            <p:cNvGrpSpPr>
              <a:grpSpLocks/>
            </p:cNvGrpSpPr>
            <p:nvPr/>
          </p:nvGrpSpPr>
          <p:grpSpPr bwMode="auto">
            <a:xfrm>
              <a:off x="3929" y="2488"/>
              <a:ext cx="872" cy="346"/>
              <a:chOff x="37" y="2832"/>
              <a:chExt cx="2235" cy="346"/>
            </a:xfrm>
          </p:grpSpPr>
          <p:sp>
            <p:nvSpPr>
              <p:cNvPr id="2731104" name="Text Box 96"/>
              <p:cNvSpPr txBox="1">
                <a:spLocks noChangeArrowheads="1"/>
              </p:cNvSpPr>
              <p:nvPr/>
            </p:nvSpPr>
            <p:spPr bwMode="auto">
              <a:xfrm>
                <a:off x="37" y="2928"/>
                <a:ext cx="2235" cy="2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>
                    <a:solidFill>
                      <a:schemeClr val="accent2"/>
                    </a:solidFill>
                  </a:rPr>
                  <a:t>4. Memory</a:t>
                </a:r>
              </a:p>
            </p:txBody>
          </p:sp>
          <p:sp>
            <p:nvSpPr>
              <p:cNvPr id="2731105" name="Line 97"/>
              <p:cNvSpPr>
                <a:spLocks noChangeShapeType="1"/>
              </p:cNvSpPr>
              <p:nvPr/>
            </p:nvSpPr>
            <p:spPr bwMode="auto">
              <a:xfrm>
                <a:off x="729" y="2832"/>
                <a:ext cx="1355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" name="Group 98"/>
            <p:cNvGrpSpPr>
              <a:grpSpLocks/>
            </p:cNvGrpSpPr>
            <p:nvPr/>
          </p:nvGrpSpPr>
          <p:grpSpPr bwMode="auto">
            <a:xfrm>
              <a:off x="4705" y="2488"/>
              <a:ext cx="787" cy="442"/>
              <a:chOff x="471" y="2832"/>
              <a:chExt cx="1613" cy="442"/>
            </a:xfrm>
          </p:grpSpPr>
          <p:sp>
            <p:nvSpPr>
              <p:cNvPr id="2731107" name="Text Box 99"/>
              <p:cNvSpPr txBox="1">
                <a:spLocks noChangeArrowheads="1"/>
              </p:cNvSpPr>
              <p:nvPr/>
            </p:nvSpPr>
            <p:spPr bwMode="auto">
              <a:xfrm>
                <a:off x="471" y="2832"/>
                <a:ext cx="1367" cy="44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000">
                    <a:solidFill>
                      <a:schemeClr val="accent2"/>
                    </a:solidFill>
                  </a:rPr>
                  <a:t>5. Write</a:t>
                </a:r>
                <a:br>
                  <a:rPr lang="en-US" sz="2000">
                    <a:solidFill>
                      <a:schemeClr val="accent2"/>
                    </a:solidFill>
                  </a:rPr>
                </a:br>
                <a:r>
                  <a:rPr lang="en-US" sz="2000">
                    <a:solidFill>
                      <a:schemeClr val="accent2"/>
                    </a:solidFill>
                  </a:rPr>
                  <a:t>Back</a:t>
                </a:r>
              </a:p>
            </p:txBody>
          </p:sp>
          <p:sp>
            <p:nvSpPr>
              <p:cNvPr id="2731108" name="Line 100"/>
              <p:cNvSpPr>
                <a:spLocks noChangeShapeType="1"/>
              </p:cNvSpPr>
              <p:nvPr/>
            </p:nvSpPr>
            <p:spPr bwMode="auto">
              <a:xfrm>
                <a:off x="729" y="2832"/>
                <a:ext cx="1355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 type="diamond" w="med" len="med"/>
                <a:tailEnd type="triangl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01" name="Title 10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dirty="0" err="1"/>
              <a:t>Datapath</a:t>
            </a:r>
            <a:r>
              <a:rPr lang="en-US" dirty="0"/>
              <a:t> for MIPS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10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42900" y="2071688"/>
            <a:ext cx="576263" cy="4786312"/>
            <a:chOff x="216" y="876"/>
            <a:chExt cx="363" cy="3015"/>
          </a:xfrm>
        </p:grpSpPr>
        <p:sp>
          <p:nvSpPr>
            <p:cNvPr id="2733060" name="Rectangle 4"/>
            <p:cNvSpPr>
              <a:spLocks noChangeArrowheads="1"/>
            </p:cNvSpPr>
            <p:nvPr/>
          </p:nvSpPr>
          <p:spPr bwMode="auto">
            <a:xfrm>
              <a:off x="216" y="876"/>
              <a:ext cx="288" cy="30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n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r.</a:t>
              </a:r>
            </a:p>
            <a:p>
              <a:pPr algn="ctr"/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O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d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e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</p:txBody>
        </p:sp>
        <p:sp>
          <p:nvSpPr>
            <p:cNvPr id="2733061" name="Line 5"/>
            <p:cNvSpPr>
              <a:spLocks noChangeShapeType="1"/>
            </p:cNvSpPr>
            <p:nvPr/>
          </p:nvSpPr>
          <p:spPr bwMode="auto">
            <a:xfrm>
              <a:off x="579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881063" y="2747963"/>
            <a:ext cx="1090612" cy="3317875"/>
            <a:chOff x="555" y="1302"/>
            <a:chExt cx="687" cy="2090"/>
          </a:xfrm>
        </p:grpSpPr>
        <p:sp>
          <p:nvSpPr>
            <p:cNvPr id="2733063" name="Rectangle 7"/>
            <p:cNvSpPr>
              <a:spLocks noChangeArrowheads="1"/>
            </p:cNvSpPr>
            <p:nvPr/>
          </p:nvSpPr>
          <p:spPr bwMode="auto">
            <a:xfrm>
              <a:off x="579" y="1302"/>
              <a:ext cx="64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Load</a:t>
              </a:r>
            </a:p>
          </p:txBody>
        </p:sp>
        <p:sp>
          <p:nvSpPr>
            <p:cNvPr id="2733064" name="Rectangle 8"/>
            <p:cNvSpPr>
              <a:spLocks noChangeArrowheads="1"/>
            </p:cNvSpPr>
            <p:nvPr/>
          </p:nvSpPr>
          <p:spPr bwMode="auto">
            <a:xfrm>
              <a:off x="563" y="1718"/>
              <a:ext cx="54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Add</a:t>
              </a:r>
            </a:p>
          </p:txBody>
        </p:sp>
        <p:sp>
          <p:nvSpPr>
            <p:cNvPr id="2733065" name="Rectangle 9"/>
            <p:cNvSpPr>
              <a:spLocks noChangeArrowheads="1"/>
            </p:cNvSpPr>
            <p:nvPr/>
          </p:nvSpPr>
          <p:spPr bwMode="auto">
            <a:xfrm>
              <a:off x="555" y="2182"/>
              <a:ext cx="687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Store</a:t>
              </a:r>
            </a:p>
          </p:txBody>
        </p:sp>
        <p:sp>
          <p:nvSpPr>
            <p:cNvPr id="2733066" name="Rectangle 10"/>
            <p:cNvSpPr>
              <a:spLocks noChangeArrowheads="1"/>
            </p:cNvSpPr>
            <p:nvPr/>
          </p:nvSpPr>
          <p:spPr bwMode="auto">
            <a:xfrm>
              <a:off x="598" y="2612"/>
              <a:ext cx="537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Sub</a:t>
              </a:r>
            </a:p>
          </p:txBody>
        </p:sp>
        <p:sp>
          <p:nvSpPr>
            <p:cNvPr id="2733067" name="Rectangle 11"/>
            <p:cNvSpPr>
              <a:spLocks noChangeArrowheads="1"/>
            </p:cNvSpPr>
            <p:nvPr/>
          </p:nvSpPr>
          <p:spPr bwMode="auto">
            <a:xfrm>
              <a:off x="587" y="3067"/>
              <a:ext cx="375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Or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743200" y="2141538"/>
            <a:ext cx="4800600" cy="4470400"/>
            <a:chOff x="1728" y="920"/>
            <a:chExt cx="3024" cy="2816"/>
          </a:xfrm>
        </p:grpSpPr>
        <p:sp>
          <p:nvSpPr>
            <p:cNvPr id="2733069" name="Line 13"/>
            <p:cNvSpPr>
              <a:spLocks noChangeShapeType="1"/>
            </p:cNvSpPr>
            <p:nvPr/>
          </p:nvSpPr>
          <p:spPr bwMode="auto">
            <a:xfrm>
              <a:off x="172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70" name="Line 14"/>
            <p:cNvSpPr>
              <a:spLocks noChangeShapeType="1"/>
            </p:cNvSpPr>
            <p:nvPr/>
          </p:nvSpPr>
          <p:spPr bwMode="auto">
            <a:xfrm>
              <a:off x="216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71" name="Line 15"/>
            <p:cNvSpPr>
              <a:spLocks noChangeShapeType="1"/>
            </p:cNvSpPr>
            <p:nvPr/>
          </p:nvSpPr>
          <p:spPr bwMode="auto">
            <a:xfrm>
              <a:off x="259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72" name="Line 16"/>
            <p:cNvSpPr>
              <a:spLocks noChangeShapeType="1"/>
            </p:cNvSpPr>
            <p:nvPr/>
          </p:nvSpPr>
          <p:spPr bwMode="auto">
            <a:xfrm>
              <a:off x="3024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73" name="Line 17"/>
            <p:cNvSpPr>
              <a:spLocks noChangeShapeType="1"/>
            </p:cNvSpPr>
            <p:nvPr/>
          </p:nvSpPr>
          <p:spPr bwMode="auto">
            <a:xfrm>
              <a:off x="3456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74" name="Line 18"/>
            <p:cNvSpPr>
              <a:spLocks noChangeShapeType="1"/>
            </p:cNvSpPr>
            <p:nvPr/>
          </p:nvSpPr>
          <p:spPr bwMode="auto">
            <a:xfrm>
              <a:off x="388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75" name="Line 19"/>
            <p:cNvSpPr>
              <a:spLocks noChangeShapeType="1"/>
            </p:cNvSpPr>
            <p:nvPr/>
          </p:nvSpPr>
          <p:spPr bwMode="auto">
            <a:xfrm>
              <a:off x="432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76" name="Line 20"/>
            <p:cNvSpPr>
              <a:spLocks noChangeShapeType="1"/>
            </p:cNvSpPr>
            <p:nvPr/>
          </p:nvSpPr>
          <p:spPr bwMode="auto">
            <a:xfrm>
              <a:off x="475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101850" y="2662238"/>
            <a:ext cx="569913" cy="458787"/>
            <a:chOff x="1324" y="1248"/>
            <a:chExt cx="359" cy="289"/>
          </a:xfrm>
        </p:grpSpPr>
        <p:sp>
          <p:nvSpPr>
            <p:cNvPr id="2733078" name="Rectangle 22"/>
            <p:cNvSpPr>
              <a:spLocks noChangeArrowheads="1"/>
            </p:cNvSpPr>
            <p:nvPr/>
          </p:nvSpPr>
          <p:spPr bwMode="auto">
            <a:xfrm>
              <a:off x="1324" y="1250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1343" y="1248"/>
              <a:ext cx="340" cy="289"/>
              <a:chOff x="1343" y="1248"/>
              <a:chExt cx="340" cy="289"/>
            </a:xfrm>
          </p:grpSpPr>
          <p:sp>
            <p:nvSpPr>
              <p:cNvPr id="2733080" name="Freeform 24"/>
              <p:cNvSpPr>
                <a:spLocks/>
              </p:cNvSpPr>
              <p:nvPr/>
            </p:nvSpPr>
            <p:spPr bwMode="auto">
              <a:xfrm>
                <a:off x="1343" y="1248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081" name="Freeform 25"/>
              <p:cNvSpPr>
                <a:spLocks/>
              </p:cNvSpPr>
              <p:nvPr/>
            </p:nvSpPr>
            <p:spPr bwMode="auto">
              <a:xfrm>
                <a:off x="1512" y="1248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562100" y="1617662"/>
            <a:ext cx="6311900" cy="515938"/>
            <a:chOff x="984" y="551"/>
            <a:chExt cx="3976" cy="325"/>
          </a:xfrm>
        </p:grpSpPr>
        <p:sp>
          <p:nvSpPr>
            <p:cNvPr id="2733083" name="Line 27"/>
            <p:cNvSpPr>
              <a:spLocks noChangeShapeType="1"/>
            </p:cNvSpPr>
            <p:nvPr/>
          </p:nvSpPr>
          <p:spPr bwMode="auto">
            <a:xfrm>
              <a:off x="984" y="840"/>
              <a:ext cx="39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84" name="Rectangle 28"/>
            <p:cNvSpPr>
              <a:spLocks noChangeArrowheads="1"/>
            </p:cNvSpPr>
            <p:nvPr/>
          </p:nvSpPr>
          <p:spPr bwMode="auto">
            <a:xfrm>
              <a:off x="1867" y="551"/>
              <a:ext cx="216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Time (clock cycles)</a:t>
              </a:r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3340100" y="2509838"/>
            <a:ext cx="857250" cy="2033587"/>
            <a:chOff x="2104" y="1437"/>
            <a:chExt cx="540" cy="1281"/>
          </a:xfrm>
        </p:grpSpPr>
        <p:sp>
          <p:nvSpPr>
            <p:cNvPr id="2733086" name="Line 30"/>
            <p:cNvSpPr>
              <a:spLocks noChangeShapeType="1"/>
            </p:cNvSpPr>
            <p:nvPr/>
          </p:nvSpPr>
          <p:spPr bwMode="auto">
            <a:xfrm>
              <a:off x="2489" y="1677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87" name="Freeform 31" descr="25%"/>
            <p:cNvSpPr>
              <a:spLocks/>
            </p:cNvSpPr>
            <p:nvPr/>
          </p:nvSpPr>
          <p:spPr bwMode="auto">
            <a:xfrm>
              <a:off x="2396" y="1965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2178" y="2429"/>
              <a:ext cx="359" cy="289"/>
              <a:chOff x="2178" y="2144"/>
              <a:chExt cx="359" cy="289"/>
            </a:xfrm>
          </p:grpSpPr>
          <p:sp>
            <p:nvSpPr>
              <p:cNvPr id="2733089" name="Rectangle 33"/>
              <p:cNvSpPr>
                <a:spLocks noChangeArrowheads="1"/>
              </p:cNvSpPr>
              <p:nvPr/>
            </p:nvSpPr>
            <p:spPr bwMode="auto">
              <a:xfrm>
                <a:off x="2178" y="2146"/>
                <a:ext cx="2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I$</a:t>
                </a:r>
              </a:p>
            </p:txBody>
          </p:sp>
          <p:grpSp>
            <p:nvGrpSpPr>
              <p:cNvPr id="10" name="Group 34"/>
              <p:cNvGrpSpPr>
                <a:grpSpLocks/>
              </p:cNvGrpSpPr>
              <p:nvPr/>
            </p:nvGrpSpPr>
            <p:grpSpPr bwMode="auto">
              <a:xfrm>
                <a:off x="2197" y="2144"/>
                <a:ext cx="340" cy="289"/>
                <a:chOff x="2197" y="2144"/>
                <a:chExt cx="340" cy="289"/>
              </a:xfrm>
            </p:grpSpPr>
            <p:sp>
              <p:nvSpPr>
                <p:cNvPr id="2733091" name="Freeform 35"/>
                <p:cNvSpPr>
                  <a:spLocks/>
                </p:cNvSpPr>
                <p:nvPr/>
              </p:nvSpPr>
              <p:spPr bwMode="auto">
                <a:xfrm>
                  <a:off x="2197" y="2144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3092" name="Freeform 36"/>
                <p:cNvSpPr>
                  <a:spLocks/>
                </p:cNvSpPr>
                <p:nvPr/>
              </p:nvSpPr>
              <p:spPr bwMode="auto">
                <a:xfrm>
                  <a:off x="2366" y="2144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1" name="Group 37"/>
            <p:cNvGrpSpPr>
              <a:grpSpLocks/>
            </p:cNvGrpSpPr>
            <p:nvPr/>
          </p:nvGrpSpPr>
          <p:grpSpPr bwMode="auto">
            <a:xfrm>
              <a:off x="2255" y="1437"/>
              <a:ext cx="227" cy="481"/>
              <a:chOff x="2255" y="1152"/>
              <a:chExt cx="227" cy="481"/>
            </a:xfrm>
          </p:grpSpPr>
          <p:sp>
            <p:nvSpPr>
              <p:cNvPr id="2733094" name="Freeform 38"/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095" name="Rectangle 39"/>
              <p:cNvSpPr>
                <a:spLocks noChangeArrowheads="1"/>
              </p:cNvSpPr>
              <p:nvPr/>
            </p:nvSpPr>
            <p:spPr bwMode="auto">
              <a:xfrm rot="5400000">
                <a:off x="2168" y="1273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33096" name="Line 40"/>
            <p:cNvSpPr>
              <a:spLocks noChangeShapeType="1"/>
            </p:cNvSpPr>
            <p:nvPr/>
          </p:nvSpPr>
          <p:spPr bwMode="auto">
            <a:xfrm>
              <a:off x="2104" y="1581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97" name="Line 41"/>
            <p:cNvSpPr>
              <a:spLocks noChangeShapeType="1"/>
            </p:cNvSpPr>
            <p:nvPr/>
          </p:nvSpPr>
          <p:spPr bwMode="auto">
            <a:xfrm>
              <a:off x="2104" y="1773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98" name="Freeform 42"/>
            <p:cNvSpPr>
              <a:spLocks/>
            </p:cNvSpPr>
            <p:nvPr/>
          </p:nvSpPr>
          <p:spPr bwMode="auto">
            <a:xfrm>
              <a:off x="2197" y="1672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099" name="Rectangle 43"/>
            <p:cNvSpPr>
              <a:spLocks noChangeArrowheads="1"/>
            </p:cNvSpPr>
            <p:nvPr/>
          </p:nvSpPr>
          <p:spPr bwMode="auto">
            <a:xfrm>
              <a:off x="2211" y="1988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12" name="Group 44"/>
            <p:cNvGrpSpPr>
              <a:grpSpLocks/>
            </p:cNvGrpSpPr>
            <p:nvPr/>
          </p:nvGrpSpPr>
          <p:grpSpPr bwMode="auto">
            <a:xfrm>
              <a:off x="2230" y="1981"/>
              <a:ext cx="296" cy="289"/>
              <a:chOff x="2230" y="1696"/>
              <a:chExt cx="296" cy="289"/>
            </a:xfrm>
          </p:grpSpPr>
          <p:sp>
            <p:nvSpPr>
              <p:cNvPr id="2733101" name="Freeform 45"/>
              <p:cNvSpPr>
                <a:spLocks/>
              </p:cNvSpPr>
              <p:nvPr/>
            </p:nvSpPr>
            <p:spPr bwMode="auto">
              <a:xfrm>
                <a:off x="2230" y="1696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02" name="Freeform 46"/>
              <p:cNvSpPr>
                <a:spLocks/>
              </p:cNvSpPr>
              <p:nvPr/>
            </p:nvSpPr>
            <p:spPr bwMode="auto">
              <a:xfrm>
                <a:off x="2378" y="1696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03" name="Line 47"/>
            <p:cNvSpPr>
              <a:spLocks noChangeShapeType="1"/>
            </p:cNvSpPr>
            <p:nvPr/>
          </p:nvSpPr>
          <p:spPr bwMode="auto">
            <a:xfrm>
              <a:off x="2115" y="2125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04" name="Freeform 48"/>
            <p:cNvSpPr>
              <a:spLocks/>
            </p:cNvSpPr>
            <p:nvPr/>
          </p:nvSpPr>
          <p:spPr bwMode="auto">
            <a:xfrm>
              <a:off x="2177" y="2029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49"/>
          <p:cNvGrpSpPr>
            <a:grpSpLocks/>
          </p:cNvGrpSpPr>
          <p:nvPr/>
        </p:nvGrpSpPr>
        <p:grpSpPr bwMode="auto">
          <a:xfrm>
            <a:off x="4017963" y="2586038"/>
            <a:ext cx="857250" cy="2668587"/>
            <a:chOff x="2531" y="1485"/>
            <a:chExt cx="540" cy="1681"/>
          </a:xfrm>
        </p:grpSpPr>
        <p:sp>
          <p:nvSpPr>
            <p:cNvPr id="2733106" name="Line 50"/>
            <p:cNvSpPr>
              <a:spLocks noChangeShapeType="1"/>
            </p:cNvSpPr>
            <p:nvPr/>
          </p:nvSpPr>
          <p:spPr bwMode="auto">
            <a:xfrm>
              <a:off x="2916" y="2125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07" name="Freeform 51"/>
            <p:cNvSpPr>
              <a:spLocks/>
            </p:cNvSpPr>
            <p:nvPr/>
          </p:nvSpPr>
          <p:spPr bwMode="auto">
            <a:xfrm>
              <a:off x="2610" y="1677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08" name="Freeform 52" descr="25%"/>
            <p:cNvSpPr>
              <a:spLocks/>
            </p:cNvSpPr>
            <p:nvPr/>
          </p:nvSpPr>
          <p:spPr bwMode="auto">
            <a:xfrm>
              <a:off x="2806" y="2436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53"/>
            <p:cNvGrpSpPr>
              <a:grpSpLocks/>
            </p:cNvGrpSpPr>
            <p:nvPr/>
          </p:nvGrpSpPr>
          <p:grpSpPr bwMode="auto">
            <a:xfrm>
              <a:off x="2624" y="1485"/>
              <a:ext cx="340" cy="289"/>
              <a:chOff x="2624" y="1200"/>
              <a:chExt cx="340" cy="289"/>
            </a:xfrm>
          </p:grpSpPr>
          <p:sp>
            <p:nvSpPr>
              <p:cNvPr id="2733110" name="Freeform 54"/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11" name="Freeform 55"/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12" name="Rectangle 56"/>
            <p:cNvSpPr>
              <a:spLocks noChangeArrowheads="1"/>
            </p:cNvSpPr>
            <p:nvPr/>
          </p:nvSpPr>
          <p:spPr bwMode="auto">
            <a:xfrm>
              <a:off x="2638" y="2436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15" name="Group 57"/>
            <p:cNvGrpSpPr>
              <a:grpSpLocks/>
            </p:cNvGrpSpPr>
            <p:nvPr/>
          </p:nvGrpSpPr>
          <p:grpSpPr bwMode="auto">
            <a:xfrm>
              <a:off x="2657" y="2429"/>
              <a:ext cx="296" cy="289"/>
              <a:chOff x="2657" y="2144"/>
              <a:chExt cx="296" cy="289"/>
            </a:xfrm>
          </p:grpSpPr>
          <p:sp>
            <p:nvSpPr>
              <p:cNvPr id="2733114" name="Freeform 58"/>
              <p:cNvSpPr>
                <a:spLocks/>
              </p:cNvSpPr>
              <p:nvPr/>
            </p:nvSpPr>
            <p:spPr bwMode="auto">
              <a:xfrm>
                <a:off x="2657" y="2144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15" name="Freeform 59"/>
              <p:cNvSpPr>
                <a:spLocks/>
              </p:cNvSpPr>
              <p:nvPr/>
            </p:nvSpPr>
            <p:spPr bwMode="auto">
              <a:xfrm>
                <a:off x="2805" y="2144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16" name="Line 60"/>
            <p:cNvSpPr>
              <a:spLocks noChangeShapeType="1"/>
            </p:cNvSpPr>
            <p:nvPr/>
          </p:nvSpPr>
          <p:spPr bwMode="auto">
            <a:xfrm>
              <a:off x="2542" y="2573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17" name="Freeform 61"/>
            <p:cNvSpPr>
              <a:spLocks/>
            </p:cNvSpPr>
            <p:nvPr/>
          </p:nvSpPr>
          <p:spPr bwMode="auto">
            <a:xfrm>
              <a:off x="2604" y="2477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62"/>
            <p:cNvGrpSpPr>
              <a:grpSpLocks/>
            </p:cNvGrpSpPr>
            <p:nvPr/>
          </p:nvGrpSpPr>
          <p:grpSpPr bwMode="auto">
            <a:xfrm>
              <a:off x="2624" y="2877"/>
              <a:ext cx="340" cy="289"/>
              <a:chOff x="2624" y="2592"/>
              <a:chExt cx="340" cy="289"/>
            </a:xfrm>
          </p:grpSpPr>
          <p:sp>
            <p:nvSpPr>
              <p:cNvPr id="2733119" name="Freeform 63"/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20" name="Freeform 64"/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21" name="Rectangle 65"/>
            <p:cNvSpPr>
              <a:spLocks noChangeArrowheads="1"/>
            </p:cNvSpPr>
            <p:nvPr/>
          </p:nvSpPr>
          <p:spPr bwMode="auto">
            <a:xfrm>
              <a:off x="2605" y="2879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sp>
          <p:nvSpPr>
            <p:cNvPr id="2733122" name="Rectangle 66"/>
            <p:cNvSpPr>
              <a:spLocks noChangeArrowheads="1"/>
            </p:cNvSpPr>
            <p:nvPr/>
          </p:nvSpPr>
          <p:spPr bwMode="auto">
            <a:xfrm>
              <a:off x="2601" y="1535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17" name="Group 67"/>
            <p:cNvGrpSpPr>
              <a:grpSpLocks/>
            </p:cNvGrpSpPr>
            <p:nvPr/>
          </p:nvGrpSpPr>
          <p:grpSpPr bwMode="auto">
            <a:xfrm>
              <a:off x="2682" y="1885"/>
              <a:ext cx="227" cy="481"/>
              <a:chOff x="2682" y="1600"/>
              <a:chExt cx="227" cy="481"/>
            </a:xfrm>
          </p:grpSpPr>
          <p:sp>
            <p:nvSpPr>
              <p:cNvPr id="2733124" name="Freeform 68"/>
              <p:cNvSpPr>
                <a:spLocks/>
              </p:cNvSpPr>
              <p:nvPr/>
            </p:nvSpPr>
            <p:spPr bwMode="auto">
              <a:xfrm>
                <a:off x="2696" y="1600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25" name="Rectangle 69"/>
              <p:cNvSpPr>
                <a:spLocks noChangeArrowheads="1"/>
              </p:cNvSpPr>
              <p:nvPr/>
            </p:nvSpPr>
            <p:spPr bwMode="auto">
              <a:xfrm rot="5400000">
                <a:off x="2595" y="1721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33126" name="Line 70"/>
            <p:cNvSpPr>
              <a:spLocks noChangeShapeType="1"/>
            </p:cNvSpPr>
            <p:nvPr/>
          </p:nvSpPr>
          <p:spPr bwMode="auto">
            <a:xfrm>
              <a:off x="2531" y="2029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27" name="Line 71"/>
            <p:cNvSpPr>
              <a:spLocks noChangeShapeType="1"/>
            </p:cNvSpPr>
            <p:nvPr/>
          </p:nvSpPr>
          <p:spPr bwMode="auto">
            <a:xfrm>
              <a:off x="2531" y="2221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28" name="Freeform 72"/>
            <p:cNvSpPr>
              <a:spLocks/>
            </p:cNvSpPr>
            <p:nvPr/>
          </p:nvSpPr>
          <p:spPr bwMode="auto">
            <a:xfrm>
              <a:off x="2624" y="2120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73"/>
          <p:cNvGrpSpPr>
            <a:grpSpLocks/>
          </p:cNvGrpSpPr>
          <p:nvPr/>
        </p:nvGrpSpPr>
        <p:grpSpPr bwMode="auto">
          <a:xfrm>
            <a:off x="4695825" y="2662238"/>
            <a:ext cx="857250" cy="3303587"/>
            <a:chOff x="2958" y="1533"/>
            <a:chExt cx="540" cy="2081"/>
          </a:xfrm>
        </p:grpSpPr>
        <p:sp>
          <p:nvSpPr>
            <p:cNvPr id="2733130" name="Line 74"/>
            <p:cNvSpPr>
              <a:spLocks noChangeShapeType="1"/>
            </p:cNvSpPr>
            <p:nvPr/>
          </p:nvSpPr>
          <p:spPr bwMode="auto">
            <a:xfrm>
              <a:off x="3343" y="2573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31" name="Freeform 75"/>
            <p:cNvSpPr>
              <a:spLocks/>
            </p:cNvSpPr>
            <p:nvPr/>
          </p:nvSpPr>
          <p:spPr bwMode="auto">
            <a:xfrm>
              <a:off x="3037" y="2125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32" name="Freeform 76" descr="25%"/>
            <p:cNvSpPr>
              <a:spLocks/>
            </p:cNvSpPr>
            <p:nvPr/>
          </p:nvSpPr>
          <p:spPr bwMode="auto">
            <a:xfrm>
              <a:off x="3237" y="2871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33" name="Freeform 77" descr="25%"/>
            <p:cNvSpPr>
              <a:spLocks/>
            </p:cNvSpPr>
            <p:nvPr/>
          </p:nvSpPr>
          <p:spPr bwMode="auto">
            <a:xfrm flipH="1">
              <a:off x="3123" y="1540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" name="Group 78"/>
            <p:cNvGrpSpPr>
              <a:grpSpLocks/>
            </p:cNvGrpSpPr>
            <p:nvPr/>
          </p:nvGrpSpPr>
          <p:grpSpPr bwMode="auto">
            <a:xfrm>
              <a:off x="3109" y="2333"/>
              <a:ext cx="227" cy="481"/>
              <a:chOff x="3109" y="2048"/>
              <a:chExt cx="227" cy="481"/>
            </a:xfrm>
          </p:grpSpPr>
          <p:sp>
            <p:nvSpPr>
              <p:cNvPr id="2733135" name="Freeform 79"/>
              <p:cNvSpPr>
                <a:spLocks/>
              </p:cNvSpPr>
              <p:nvPr/>
            </p:nvSpPr>
            <p:spPr bwMode="auto">
              <a:xfrm>
                <a:off x="3123" y="2048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36" name="Rectangle 80"/>
              <p:cNvSpPr>
                <a:spLocks noChangeArrowheads="1"/>
              </p:cNvSpPr>
              <p:nvPr/>
            </p:nvSpPr>
            <p:spPr bwMode="auto">
              <a:xfrm rot="5400000">
                <a:off x="3022" y="2169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33137" name="Line 81"/>
            <p:cNvSpPr>
              <a:spLocks noChangeShapeType="1"/>
            </p:cNvSpPr>
            <p:nvPr/>
          </p:nvSpPr>
          <p:spPr bwMode="auto">
            <a:xfrm>
              <a:off x="2958" y="2477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38" name="Line 82"/>
            <p:cNvSpPr>
              <a:spLocks noChangeShapeType="1"/>
            </p:cNvSpPr>
            <p:nvPr/>
          </p:nvSpPr>
          <p:spPr bwMode="auto">
            <a:xfrm>
              <a:off x="2958" y="2669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39" name="Freeform 83"/>
            <p:cNvSpPr>
              <a:spLocks/>
            </p:cNvSpPr>
            <p:nvPr/>
          </p:nvSpPr>
          <p:spPr bwMode="auto">
            <a:xfrm>
              <a:off x="3051" y="2568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40" name="Rectangle 84"/>
            <p:cNvSpPr>
              <a:spLocks noChangeArrowheads="1"/>
            </p:cNvSpPr>
            <p:nvPr/>
          </p:nvSpPr>
          <p:spPr bwMode="auto">
            <a:xfrm>
              <a:off x="3093" y="153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0" name="Group 85"/>
            <p:cNvGrpSpPr>
              <a:grpSpLocks/>
            </p:cNvGrpSpPr>
            <p:nvPr/>
          </p:nvGrpSpPr>
          <p:grpSpPr bwMode="auto">
            <a:xfrm>
              <a:off x="3120" y="1533"/>
              <a:ext cx="284" cy="289"/>
              <a:chOff x="3120" y="1248"/>
              <a:chExt cx="284" cy="289"/>
            </a:xfrm>
          </p:grpSpPr>
          <p:sp>
            <p:nvSpPr>
              <p:cNvPr id="2733142" name="Freeform 86"/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43" name="Freeform 87"/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44" name="Line 88"/>
            <p:cNvSpPr>
              <a:spLocks noChangeShapeType="1"/>
            </p:cNvSpPr>
            <p:nvPr/>
          </p:nvSpPr>
          <p:spPr bwMode="auto">
            <a:xfrm>
              <a:off x="2973" y="1677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45" name="Rectangle 89"/>
            <p:cNvSpPr>
              <a:spLocks noChangeArrowheads="1"/>
            </p:cNvSpPr>
            <p:nvPr/>
          </p:nvSpPr>
          <p:spPr bwMode="auto">
            <a:xfrm>
              <a:off x="3028" y="1983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1" name="Group 90"/>
            <p:cNvGrpSpPr>
              <a:grpSpLocks/>
            </p:cNvGrpSpPr>
            <p:nvPr/>
          </p:nvGrpSpPr>
          <p:grpSpPr bwMode="auto">
            <a:xfrm>
              <a:off x="3079" y="1981"/>
              <a:ext cx="325" cy="289"/>
              <a:chOff x="3079" y="1696"/>
              <a:chExt cx="325" cy="289"/>
            </a:xfrm>
          </p:grpSpPr>
          <p:sp>
            <p:nvSpPr>
              <p:cNvPr id="2733147" name="Freeform 91"/>
              <p:cNvSpPr>
                <a:spLocks/>
              </p:cNvSpPr>
              <p:nvPr/>
            </p:nvSpPr>
            <p:spPr bwMode="auto">
              <a:xfrm>
                <a:off x="3079" y="1696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48" name="Freeform 92"/>
              <p:cNvSpPr>
                <a:spLocks/>
              </p:cNvSpPr>
              <p:nvPr/>
            </p:nvSpPr>
            <p:spPr bwMode="auto">
              <a:xfrm>
                <a:off x="3240" y="1696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49" name="Rectangle 93"/>
            <p:cNvSpPr>
              <a:spLocks noChangeArrowheads="1"/>
            </p:cNvSpPr>
            <p:nvPr/>
          </p:nvSpPr>
          <p:spPr bwMode="auto">
            <a:xfrm>
              <a:off x="3065" y="288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2" name="Group 94"/>
            <p:cNvGrpSpPr>
              <a:grpSpLocks/>
            </p:cNvGrpSpPr>
            <p:nvPr/>
          </p:nvGrpSpPr>
          <p:grpSpPr bwMode="auto">
            <a:xfrm>
              <a:off x="3084" y="2877"/>
              <a:ext cx="296" cy="289"/>
              <a:chOff x="3084" y="2592"/>
              <a:chExt cx="296" cy="289"/>
            </a:xfrm>
          </p:grpSpPr>
          <p:sp>
            <p:nvSpPr>
              <p:cNvPr id="2733151" name="Freeform 95"/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52" name="Freeform 96"/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53" name="Line 97"/>
            <p:cNvSpPr>
              <a:spLocks noChangeShapeType="1"/>
            </p:cNvSpPr>
            <p:nvPr/>
          </p:nvSpPr>
          <p:spPr bwMode="auto">
            <a:xfrm>
              <a:off x="2969" y="3021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54" name="Freeform 98"/>
            <p:cNvSpPr>
              <a:spLocks/>
            </p:cNvSpPr>
            <p:nvPr/>
          </p:nvSpPr>
          <p:spPr bwMode="auto">
            <a:xfrm>
              <a:off x="3031" y="2925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3" name="Group 99"/>
            <p:cNvGrpSpPr>
              <a:grpSpLocks/>
            </p:cNvGrpSpPr>
            <p:nvPr/>
          </p:nvGrpSpPr>
          <p:grpSpPr bwMode="auto">
            <a:xfrm>
              <a:off x="3032" y="3325"/>
              <a:ext cx="359" cy="289"/>
              <a:chOff x="3032" y="3040"/>
              <a:chExt cx="359" cy="289"/>
            </a:xfrm>
          </p:grpSpPr>
          <p:sp>
            <p:nvSpPr>
              <p:cNvPr id="2733156" name="Rectangle 100"/>
              <p:cNvSpPr>
                <a:spLocks noChangeArrowheads="1"/>
              </p:cNvSpPr>
              <p:nvPr/>
            </p:nvSpPr>
            <p:spPr bwMode="auto">
              <a:xfrm>
                <a:off x="3032" y="3042"/>
                <a:ext cx="2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I$</a:t>
                </a:r>
              </a:p>
            </p:txBody>
          </p:sp>
          <p:grpSp>
            <p:nvGrpSpPr>
              <p:cNvPr id="24" name="Group 101"/>
              <p:cNvGrpSpPr>
                <a:grpSpLocks/>
              </p:cNvGrpSpPr>
              <p:nvPr/>
            </p:nvGrpSpPr>
            <p:grpSpPr bwMode="auto">
              <a:xfrm>
                <a:off x="3051" y="3040"/>
                <a:ext cx="340" cy="289"/>
                <a:chOff x="3051" y="3040"/>
                <a:chExt cx="340" cy="289"/>
              </a:xfrm>
            </p:grpSpPr>
            <p:sp>
              <p:nvSpPr>
                <p:cNvPr id="2733158" name="Freeform 102"/>
                <p:cNvSpPr>
                  <a:spLocks/>
                </p:cNvSpPr>
                <p:nvPr/>
              </p:nvSpPr>
              <p:spPr bwMode="auto">
                <a:xfrm>
                  <a:off x="3051" y="3040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3159" name="Freeform 103"/>
                <p:cNvSpPr>
                  <a:spLocks/>
                </p:cNvSpPr>
                <p:nvPr/>
              </p:nvSpPr>
              <p:spPr bwMode="auto">
                <a:xfrm>
                  <a:off x="3220" y="3040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5" name="Group 104"/>
          <p:cNvGrpSpPr>
            <a:grpSpLocks/>
          </p:cNvGrpSpPr>
          <p:nvPr/>
        </p:nvGrpSpPr>
        <p:grpSpPr bwMode="auto">
          <a:xfrm>
            <a:off x="5373688" y="3373438"/>
            <a:ext cx="809625" cy="2603500"/>
            <a:chOff x="3385" y="1981"/>
            <a:chExt cx="510" cy="1640"/>
          </a:xfrm>
        </p:grpSpPr>
        <p:sp>
          <p:nvSpPr>
            <p:cNvPr id="2733161" name="Freeform 105"/>
            <p:cNvSpPr>
              <a:spLocks/>
            </p:cNvSpPr>
            <p:nvPr/>
          </p:nvSpPr>
          <p:spPr bwMode="auto">
            <a:xfrm>
              <a:off x="3464" y="2573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62" name="Freeform 106" descr="25%"/>
            <p:cNvSpPr>
              <a:spLocks/>
            </p:cNvSpPr>
            <p:nvPr/>
          </p:nvSpPr>
          <p:spPr bwMode="auto">
            <a:xfrm>
              <a:off x="3660" y="3332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63" name="Freeform 107" descr="25%"/>
            <p:cNvSpPr>
              <a:spLocks/>
            </p:cNvSpPr>
            <p:nvPr/>
          </p:nvSpPr>
          <p:spPr bwMode="auto">
            <a:xfrm flipH="1">
              <a:off x="3547" y="1988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64" name="Rectangle 108"/>
            <p:cNvSpPr>
              <a:spLocks noChangeArrowheads="1"/>
            </p:cNvSpPr>
            <p:nvPr/>
          </p:nvSpPr>
          <p:spPr bwMode="auto">
            <a:xfrm>
              <a:off x="3455" y="2431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6" name="Group 109"/>
            <p:cNvGrpSpPr>
              <a:grpSpLocks/>
            </p:cNvGrpSpPr>
            <p:nvPr/>
          </p:nvGrpSpPr>
          <p:grpSpPr bwMode="auto">
            <a:xfrm>
              <a:off x="3506" y="2429"/>
              <a:ext cx="325" cy="289"/>
              <a:chOff x="3506" y="2144"/>
              <a:chExt cx="325" cy="289"/>
            </a:xfrm>
          </p:grpSpPr>
          <p:sp>
            <p:nvSpPr>
              <p:cNvPr id="2733166" name="Freeform 110"/>
              <p:cNvSpPr>
                <a:spLocks/>
              </p:cNvSpPr>
              <p:nvPr/>
            </p:nvSpPr>
            <p:spPr bwMode="auto">
              <a:xfrm>
                <a:off x="3506" y="2144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67" name="Freeform 111"/>
              <p:cNvSpPr>
                <a:spLocks/>
              </p:cNvSpPr>
              <p:nvPr/>
            </p:nvSpPr>
            <p:spPr bwMode="auto">
              <a:xfrm>
                <a:off x="3667" y="2144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68" name="Rectangle 112"/>
            <p:cNvSpPr>
              <a:spLocks noChangeArrowheads="1"/>
            </p:cNvSpPr>
            <p:nvPr/>
          </p:nvSpPr>
          <p:spPr bwMode="auto">
            <a:xfrm>
              <a:off x="3520" y="1983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7" name="Group 113"/>
            <p:cNvGrpSpPr>
              <a:grpSpLocks/>
            </p:cNvGrpSpPr>
            <p:nvPr/>
          </p:nvGrpSpPr>
          <p:grpSpPr bwMode="auto">
            <a:xfrm>
              <a:off x="3547" y="1981"/>
              <a:ext cx="284" cy="289"/>
              <a:chOff x="3547" y="1696"/>
              <a:chExt cx="284" cy="289"/>
            </a:xfrm>
          </p:grpSpPr>
          <p:sp>
            <p:nvSpPr>
              <p:cNvPr id="2733170" name="Freeform 114"/>
              <p:cNvSpPr>
                <a:spLocks/>
              </p:cNvSpPr>
              <p:nvPr/>
            </p:nvSpPr>
            <p:spPr bwMode="auto">
              <a:xfrm>
                <a:off x="3547" y="1696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71" name="Freeform 115"/>
              <p:cNvSpPr>
                <a:spLocks/>
              </p:cNvSpPr>
              <p:nvPr/>
            </p:nvSpPr>
            <p:spPr bwMode="auto">
              <a:xfrm>
                <a:off x="3688" y="1696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72" name="Line 116"/>
            <p:cNvSpPr>
              <a:spLocks noChangeShapeType="1"/>
            </p:cNvSpPr>
            <p:nvPr/>
          </p:nvSpPr>
          <p:spPr bwMode="auto">
            <a:xfrm>
              <a:off x="3400" y="2125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117"/>
            <p:cNvGrpSpPr>
              <a:grpSpLocks/>
            </p:cNvGrpSpPr>
            <p:nvPr/>
          </p:nvGrpSpPr>
          <p:grpSpPr bwMode="auto">
            <a:xfrm>
              <a:off x="3536" y="2781"/>
              <a:ext cx="227" cy="481"/>
              <a:chOff x="3536" y="2496"/>
              <a:chExt cx="227" cy="481"/>
            </a:xfrm>
          </p:grpSpPr>
          <p:sp>
            <p:nvSpPr>
              <p:cNvPr id="2733174" name="Freeform 118"/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75" name="Rectangle 119"/>
              <p:cNvSpPr>
                <a:spLocks noChangeArrowheads="1"/>
              </p:cNvSpPr>
              <p:nvPr/>
            </p:nvSpPr>
            <p:spPr bwMode="auto">
              <a:xfrm rot="5400000">
                <a:off x="3449" y="2617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33176" name="Line 120"/>
            <p:cNvSpPr>
              <a:spLocks noChangeShapeType="1"/>
            </p:cNvSpPr>
            <p:nvPr/>
          </p:nvSpPr>
          <p:spPr bwMode="auto">
            <a:xfrm>
              <a:off x="3385" y="2925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77" name="Line 121"/>
            <p:cNvSpPr>
              <a:spLocks noChangeShapeType="1"/>
            </p:cNvSpPr>
            <p:nvPr/>
          </p:nvSpPr>
          <p:spPr bwMode="auto">
            <a:xfrm>
              <a:off x="3385" y="3117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78" name="Freeform 122"/>
            <p:cNvSpPr>
              <a:spLocks/>
            </p:cNvSpPr>
            <p:nvPr/>
          </p:nvSpPr>
          <p:spPr bwMode="auto">
            <a:xfrm>
              <a:off x="3478" y="3016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79" name="Rectangle 123"/>
            <p:cNvSpPr>
              <a:spLocks noChangeArrowheads="1"/>
            </p:cNvSpPr>
            <p:nvPr/>
          </p:nvSpPr>
          <p:spPr bwMode="auto">
            <a:xfrm>
              <a:off x="3492" y="3332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9" name="Group 124"/>
            <p:cNvGrpSpPr>
              <a:grpSpLocks/>
            </p:cNvGrpSpPr>
            <p:nvPr/>
          </p:nvGrpSpPr>
          <p:grpSpPr bwMode="auto">
            <a:xfrm>
              <a:off x="3511" y="3325"/>
              <a:ext cx="296" cy="289"/>
              <a:chOff x="3511" y="3040"/>
              <a:chExt cx="296" cy="289"/>
            </a:xfrm>
          </p:grpSpPr>
          <p:sp>
            <p:nvSpPr>
              <p:cNvPr id="2733181" name="Freeform 125"/>
              <p:cNvSpPr>
                <a:spLocks/>
              </p:cNvSpPr>
              <p:nvPr/>
            </p:nvSpPr>
            <p:spPr bwMode="auto">
              <a:xfrm>
                <a:off x="3511" y="3040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82" name="Freeform 126"/>
              <p:cNvSpPr>
                <a:spLocks/>
              </p:cNvSpPr>
              <p:nvPr/>
            </p:nvSpPr>
            <p:spPr bwMode="auto">
              <a:xfrm>
                <a:off x="3659" y="3040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83" name="Line 127"/>
            <p:cNvSpPr>
              <a:spLocks noChangeShapeType="1"/>
            </p:cNvSpPr>
            <p:nvPr/>
          </p:nvSpPr>
          <p:spPr bwMode="auto">
            <a:xfrm>
              <a:off x="3396" y="3469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84" name="Freeform 128"/>
            <p:cNvSpPr>
              <a:spLocks/>
            </p:cNvSpPr>
            <p:nvPr/>
          </p:nvSpPr>
          <p:spPr bwMode="auto">
            <a:xfrm>
              <a:off x="3458" y="3373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" name="Group 129"/>
          <p:cNvGrpSpPr>
            <a:grpSpLocks/>
          </p:cNvGrpSpPr>
          <p:nvPr/>
        </p:nvGrpSpPr>
        <p:grpSpPr bwMode="auto">
          <a:xfrm>
            <a:off x="7431088" y="5497513"/>
            <a:ext cx="709612" cy="468312"/>
            <a:chOff x="4681" y="3034"/>
            <a:chExt cx="447" cy="295"/>
          </a:xfrm>
        </p:grpSpPr>
        <p:sp>
          <p:nvSpPr>
            <p:cNvPr id="2733186" name="Freeform 130" descr="25%"/>
            <p:cNvSpPr>
              <a:spLocks/>
            </p:cNvSpPr>
            <p:nvPr/>
          </p:nvSpPr>
          <p:spPr bwMode="auto">
            <a:xfrm flipH="1">
              <a:off x="4828" y="3034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87" name="Rectangle 131"/>
            <p:cNvSpPr>
              <a:spLocks noChangeArrowheads="1"/>
            </p:cNvSpPr>
            <p:nvPr/>
          </p:nvSpPr>
          <p:spPr bwMode="auto">
            <a:xfrm>
              <a:off x="4801" y="3042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31" name="Group 132"/>
            <p:cNvGrpSpPr>
              <a:grpSpLocks/>
            </p:cNvGrpSpPr>
            <p:nvPr/>
          </p:nvGrpSpPr>
          <p:grpSpPr bwMode="auto">
            <a:xfrm>
              <a:off x="4828" y="3040"/>
              <a:ext cx="284" cy="289"/>
              <a:chOff x="4828" y="3040"/>
              <a:chExt cx="284" cy="289"/>
            </a:xfrm>
          </p:grpSpPr>
          <p:sp>
            <p:nvSpPr>
              <p:cNvPr id="2733189" name="Freeform 133"/>
              <p:cNvSpPr>
                <a:spLocks/>
              </p:cNvSpPr>
              <p:nvPr/>
            </p:nvSpPr>
            <p:spPr bwMode="auto">
              <a:xfrm>
                <a:off x="4828" y="3040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90" name="Freeform 134"/>
              <p:cNvSpPr>
                <a:spLocks/>
              </p:cNvSpPr>
              <p:nvPr/>
            </p:nvSpPr>
            <p:spPr bwMode="auto">
              <a:xfrm>
                <a:off x="4969" y="3040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91" name="Line 135"/>
            <p:cNvSpPr>
              <a:spLocks noChangeShapeType="1"/>
            </p:cNvSpPr>
            <p:nvPr/>
          </p:nvSpPr>
          <p:spPr bwMode="auto">
            <a:xfrm>
              <a:off x="4681" y="3184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33056" name="Group 136"/>
          <p:cNvGrpSpPr>
            <a:grpSpLocks/>
          </p:cNvGrpSpPr>
          <p:nvPr/>
        </p:nvGrpSpPr>
        <p:grpSpPr bwMode="auto">
          <a:xfrm>
            <a:off x="6662738" y="4786313"/>
            <a:ext cx="876300" cy="1255712"/>
            <a:chOff x="4197" y="2586"/>
            <a:chExt cx="552" cy="791"/>
          </a:xfrm>
        </p:grpSpPr>
        <p:sp>
          <p:nvSpPr>
            <p:cNvPr id="2733193" name="Freeform 137" descr="25%"/>
            <p:cNvSpPr>
              <a:spLocks/>
            </p:cNvSpPr>
            <p:nvPr/>
          </p:nvSpPr>
          <p:spPr bwMode="auto">
            <a:xfrm flipH="1">
              <a:off x="4401" y="2586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94" name="Rectangle 138"/>
            <p:cNvSpPr>
              <a:spLocks noChangeArrowheads="1"/>
            </p:cNvSpPr>
            <p:nvPr/>
          </p:nvSpPr>
          <p:spPr bwMode="auto">
            <a:xfrm>
              <a:off x="4374" y="259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733057" name="Group 139"/>
            <p:cNvGrpSpPr>
              <a:grpSpLocks/>
            </p:cNvGrpSpPr>
            <p:nvPr/>
          </p:nvGrpSpPr>
          <p:grpSpPr bwMode="auto">
            <a:xfrm>
              <a:off x="4401" y="2592"/>
              <a:ext cx="284" cy="289"/>
              <a:chOff x="4401" y="2592"/>
              <a:chExt cx="284" cy="289"/>
            </a:xfrm>
          </p:grpSpPr>
          <p:sp>
            <p:nvSpPr>
              <p:cNvPr id="2733196" name="Freeform 140"/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197" name="Freeform 141"/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198" name="Line 142"/>
            <p:cNvSpPr>
              <a:spLocks noChangeShapeType="1"/>
            </p:cNvSpPr>
            <p:nvPr/>
          </p:nvSpPr>
          <p:spPr bwMode="auto">
            <a:xfrm>
              <a:off x="4254" y="2736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199" name="Rectangle 143"/>
            <p:cNvSpPr>
              <a:spLocks noChangeArrowheads="1"/>
            </p:cNvSpPr>
            <p:nvPr/>
          </p:nvSpPr>
          <p:spPr bwMode="auto">
            <a:xfrm>
              <a:off x="4309" y="3042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733059" name="Group 144"/>
            <p:cNvGrpSpPr>
              <a:grpSpLocks/>
            </p:cNvGrpSpPr>
            <p:nvPr/>
          </p:nvGrpSpPr>
          <p:grpSpPr bwMode="auto">
            <a:xfrm>
              <a:off x="4360" y="3040"/>
              <a:ext cx="325" cy="289"/>
              <a:chOff x="4360" y="3040"/>
              <a:chExt cx="325" cy="289"/>
            </a:xfrm>
          </p:grpSpPr>
          <p:sp>
            <p:nvSpPr>
              <p:cNvPr id="2733201" name="Freeform 145"/>
              <p:cNvSpPr>
                <a:spLocks/>
              </p:cNvSpPr>
              <p:nvPr/>
            </p:nvSpPr>
            <p:spPr bwMode="auto">
              <a:xfrm>
                <a:off x="4360" y="3040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202" name="Freeform 146"/>
              <p:cNvSpPr>
                <a:spLocks/>
              </p:cNvSpPr>
              <p:nvPr/>
            </p:nvSpPr>
            <p:spPr bwMode="auto">
              <a:xfrm>
                <a:off x="4521" y="3040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203" name="Line 147"/>
            <p:cNvSpPr>
              <a:spLocks noChangeShapeType="1"/>
            </p:cNvSpPr>
            <p:nvPr/>
          </p:nvSpPr>
          <p:spPr bwMode="auto">
            <a:xfrm>
              <a:off x="4197" y="3184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204" name="Freeform 148"/>
            <p:cNvSpPr>
              <a:spLocks/>
            </p:cNvSpPr>
            <p:nvPr/>
          </p:nvSpPr>
          <p:spPr bwMode="auto">
            <a:xfrm>
              <a:off x="4318" y="3184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33062" name="Group 149"/>
          <p:cNvGrpSpPr>
            <a:grpSpLocks/>
          </p:cNvGrpSpPr>
          <p:nvPr/>
        </p:nvGrpSpPr>
        <p:grpSpPr bwMode="auto">
          <a:xfrm>
            <a:off x="5984875" y="4084638"/>
            <a:ext cx="876300" cy="2084387"/>
            <a:chOff x="3770" y="2144"/>
            <a:chExt cx="552" cy="1313"/>
          </a:xfrm>
        </p:grpSpPr>
        <p:sp>
          <p:nvSpPr>
            <p:cNvPr id="2733206" name="Rectangle 150"/>
            <p:cNvSpPr>
              <a:spLocks noChangeArrowheads="1"/>
            </p:cNvSpPr>
            <p:nvPr/>
          </p:nvSpPr>
          <p:spPr bwMode="auto">
            <a:xfrm>
              <a:off x="3947" y="2146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733068" name="Group 151"/>
            <p:cNvGrpSpPr>
              <a:grpSpLocks/>
            </p:cNvGrpSpPr>
            <p:nvPr/>
          </p:nvGrpSpPr>
          <p:grpSpPr bwMode="auto">
            <a:xfrm>
              <a:off x="3974" y="2144"/>
              <a:ext cx="284" cy="289"/>
              <a:chOff x="3974" y="2144"/>
              <a:chExt cx="284" cy="289"/>
            </a:xfrm>
          </p:grpSpPr>
          <p:sp>
            <p:nvSpPr>
              <p:cNvPr id="2733208" name="Freeform 152"/>
              <p:cNvSpPr>
                <a:spLocks/>
              </p:cNvSpPr>
              <p:nvPr/>
            </p:nvSpPr>
            <p:spPr bwMode="auto">
              <a:xfrm>
                <a:off x="3974" y="2144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209" name="Freeform 153"/>
              <p:cNvSpPr>
                <a:spLocks/>
              </p:cNvSpPr>
              <p:nvPr/>
            </p:nvSpPr>
            <p:spPr bwMode="auto">
              <a:xfrm>
                <a:off x="4115" y="2144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210" name="Line 154"/>
            <p:cNvSpPr>
              <a:spLocks noChangeShapeType="1"/>
            </p:cNvSpPr>
            <p:nvPr/>
          </p:nvSpPr>
          <p:spPr bwMode="auto">
            <a:xfrm>
              <a:off x="3827" y="2288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211" name="Rectangle 155"/>
            <p:cNvSpPr>
              <a:spLocks noChangeArrowheads="1"/>
            </p:cNvSpPr>
            <p:nvPr/>
          </p:nvSpPr>
          <p:spPr bwMode="auto">
            <a:xfrm>
              <a:off x="3882" y="2594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733077" name="Group 156"/>
            <p:cNvGrpSpPr>
              <a:grpSpLocks/>
            </p:cNvGrpSpPr>
            <p:nvPr/>
          </p:nvGrpSpPr>
          <p:grpSpPr bwMode="auto">
            <a:xfrm>
              <a:off x="3933" y="2592"/>
              <a:ext cx="325" cy="289"/>
              <a:chOff x="3933" y="2592"/>
              <a:chExt cx="325" cy="289"/>
            </a:xfrm>
          </p:grpSpPr>
          <p:sp>
            <p:nvSpPr>
              <p:cNvPr id="2733213" name="Freeform 157"/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214" name="Freeform 158"/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215" name="Line 159"/>
            <p:cNvSpPr>
              <a:spLocks noChangeShapeType="1"/>
            </p:cNvSpPr>
            <p:nvPr/>
          </p:nvSpPr>
          <p:spPr bwMode="auto">
            <a:xfrm>
              <a:off x="3770" y="273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216" name="Freeform 160"/>
            <p:cNvSpPr>
              <a:spLocks/>
            </p:cNvSpPr>
            <p:nvPr/>
          </p:nvSpPr>
          <p:spPr bwMode="auto">
            <a:xfrm>
              <a:off x="3891" y="2736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733079" name="Group 161"/>
            <p:cNvGrpSpPr>
              <a:grpSpLocks/>
            </p:cNvGrpSpPr>
            <p:nvPr/>
          </p:nvGrpSpPr>
          <p:grpSpPr bwMode="auto">
            <a:xfrm>
              <a:off x="3963" y="2944"/>
              <a:ext cx="227" cy="481"/>
              <a:chOff x="3963" y="2944"/>
              <a:chExt cx="227" cy="481"/>
            </a:xfrm>
          </p:grpSpPr>
          <p:sp>
            <p:nvSpPr>
              <p:cNvPr id="2733218" name="Freeform 162"/>
              <p:cNvSpPr>
                <a:spLocks/>
              </p:cNvSpPr>
              <p:nvPr/>
            </p:nvSpPr>
            <p:spPr bwMode="auto">
              <a:xfrm>
                <a:off x="3977" y="2944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219" name="Rectangle 163"/>
              <p:cNvSpPr>
                <a:spLocks noChangeArrowheads="1"/>
              </p:cNvSpPr>
              <p:nvPr/>
            </p:nvSpPr>
            <p:spPr bwMode="auto">
              <a:xfrm rot="5400000">
                <a:off x="3876" y="3065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33220" name="Line 164"/>
            <p:cNvSpPr>
              <a:spLocks noChangeShapeType="1"/>
            </p:cNvSpPr>
            <p:nvPr/>
          </p:nvSpPr>
          <p:spPr bwMode="auto">
            <a:xfrm>
              <a:off x="3812" y="308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221" name="Line 165"/>
            <p:cNvSpPr>
              <a:spLocks noChangeShapeType="1"/>
            </p:cNvSpPr>
            <p:nvPr/>
          </p:nvSpPr>
          <p:spPr bwMode="auto">
            <a:xfrm>
              <a:off x="3812" y="328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222" name="Freeform 166"/>
            <p:cNvSpPr>
              <a:spLocks/>
            </p:cNvSpPr>
            <p:nvPr/>
          </p:nvSpPr>
          <p:spPr bwMode="auto">
            <a:xfrm>
              <a:off x="3905" y="3179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33223" name="Rectangle 167"/>
          <p:cNvSpPr>
            <a:spLocks noChangeArrowheads="1"/>
          </p:cNvSpPr>
          <p:nvPr/>
        </p:nvSpPr>
        <p:spPr bwMode="auto">
          <a:xfrm>
            <a:off x="990600" y="1143000"/>
            <a:ext cx="671057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(In </a:t>
            </a:r>
            <a:r>
              <a:rPr lang="en-US" sz="2800" b="1" dirty="0" err="1">
                <a:solidFill>
                  <a:schemeClr val="tx1"/>
                </a:solidFill>
              </a:rPr>
              <a:t>Reg</a:t>
            </a:r>
            <a:r>
              <a:rPr lang="en-US" sz="2800" b="1" dirty="0">
                <a:solidFill>
                  <a:schemeClr val="tx1"/>
                </a:solidFill>
              </a:rPr>
              <a:t>, right half highlight read, left half write)</a:t>
            </a:r>
            <a:endParaRPr lang="en-US" sz="1800" dirty="0">
              <a:solidFill>
                <a:schemeClr val="tx1"/>
              </a:solidFill>
            </a:endParaRPr>
          </a:p>
        </p:txBody>
      </p:sp>
      <p:grpSp>
        <p:nvGrpSpPr>
          <p:cNvPr id="2733082" name="Group 168"/>
          <p:cNvGrpSpPr>
            <a:grpSpLocks/>
          </p:cNvGrpSpPr>
          <p:nvPr/>
        </p:nvGrpSpPr>
        <p:grpSpPr bwMode="auto">
          <a:xfrm>
            <a:off x="2679700" y="2660650"/>
            <a:ext cx="673100" cy="1146175"/>
            <a:chOff x="1688" y="1247"/>
            <a:chExt cx="424" cy="722"/>
          </a:xfrm>
        </p:grpSpPr>
        <p:sp>
          <p:nvSpPr>
            <p:cNvPr id="2733225" name="Freeform 169" descr="25%"/>
            <p:cNvSpPr>
              <a:spLocks/>
            </p:cNvSpPr>
            <p:nvPr/>
          </p:nvSpPr>
          <p:spPr bwMode="auto">
            <a:xfrm>
              <a:off x="1939" y="1247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226" name="Rectangle 170"/>
            <p:cNvSpPr>
              <a:spLocks noChangeArrowheads="1"/>
            </p:cNvSpPr>
            <p:nvPr/>
          </p:nvSpPr>
          <p:spPr bwMode="auto">
            <a:xfrm>
              <a:off x="1784" y="125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33227" name="Rectangle 171"/>
            <p:cNvSpPr>
              <a:spLocks noChangeArrowheads="1"/>
            </p:cNvSpPr>
            <p:nvPr/>
          </p:nvSpPr>
          <p:spPr bwMode="auto">
            <a:xfrm>
              <a:off x="1751" y="1698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grpSp>
          <p:nvGrpSpPr>
            <p:cNvPr id="2733085" name="Group 172"/>
            <p:cNvGrpSpPr>
              <a:grpSpLocks/>
            </p:cNvGrpSpPr>
            <p:nvPr/>
          </p:nvGrpSpPr>
          <p:grpSpPr bwMode="auto">
            <a:xfrm>
              <a:off x="1803" y="1248"/>
              <a:ext cx="296" cy="289"/>
              <a:chOff x="1803" y="1248"/>
              <a:chExt cx="296" cy="289"/>
            </a:xfrm>
          </p:grpSpPr>
          <p:sp>
            <p:nvSpPr>
              <p:cNvPr id="2733229" name="Freeform 173"/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230" name="Freeform 174"/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3231" name="Line 175"/>
            <p:cNvSpPr>
              <a:spLocks noChangeShapeType="1"/>
            </p:cNvSpPr>
            <p:nvPr/>
          </p:nvSpPr>
          <p:spPr bwMode="auto">
            <a:xfrm>
              <a:off x="1688" y="1392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3232" name="Freeform 176"/>
            <p:cNvSpPr>
              <a:spLocks/>
            </p:cNvSpPr>
            <p:nvPr/>
          </p:nvSpPr>
          <p:spPr bwMode="auto">
            <a:xfrm>
              <a:off x="1750" y="1296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733088" name="Group 177"/>
            <p:cNvGrpSpPr>
              <a:grpSpLocks/>
            </p:cNvGrpSpPr>
            <p:nvPr/>
          </p:nvGrpSpPr>
          <p:grpSpPr bwMode="auto">
            <a:xfrm>
              <a:off x="1753" y="1680"/>
              <a:ext cx="359" cy="289"/>
              <a:chOff x="1324" y="1248"/>
              <a:chExt cx="359" cy="289"/>
            </a:xfrm>
          </p:grpSpPr>
          <p:sp>
            <p:nvSpPr>
              <p:cNvPr id="2733234" name="Rectangle 178"/>
              <p:cNvSpPr>
                <a:spLocks noChangeArrowheads="1"/>
              </p:cNvSpPr>
              <p:nvPr/>
            </p:nvSpPr>
            <p:spPr bwMode="auto">
              <a:xfrm>
                <a:off x="1324" y="1250"/>
                <a:ext cx="146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</a:t>
                </a:r>
              </a:p>
            </p:txBody>
          </p:sp>
          <p:grpSp>
            <p:nvGrpSpPr>
              <p:cNvPr id="2733090" name="Group 179"/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2733236" name="Freeform 180"/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3237" name="Freeform 181"/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82" name="Title 1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Pipeline Representation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3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73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73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322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5518150"/>
          </a:xfrm>
        </p:spPr>
        <p:txBody>
          <a:bodyPr/>
          <a:lstStyle/>
          <a:p>
            <a:r>
              <a:rPr lang="en-US" dirty="0"/>
              <a:t>Suppose 2 ns for memory access, 2 ns for ALU operation, and 1 ns for register file read or write; compute instruction rate</a:t>
            </a:r>
          </a:p>
          <a:p>
            <a:r>
              <a:rPr lang="en-US" dirty="0" err="1"/>
              <a:t>Nonpipelined</a:t>
            </a:r>
            <a:r>
              <a:rPr lang="en-US" dirty="0"/>
              <a:t> Execution:</a:t>
            </a:r>
          </a:p>
          <a:p>
            <a:pPr marL="508000" lvl="1"/>
            <a:r>
              <a:rPr lang="en-US" dirty="0" err="1">
                <a:solidFill>
                  <a:schemeClr val="accent1"/>
                </a:solidFill>
                <a:latin typeface="Courier New" pitchFamily="-65" charset="0"/>
              </a:rPr>
              <a:t>lw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: IF + Read </a:t>
            </a:r>
            <a:r>
              <a:rPr lang="en-US" dirty="0" err="1"/>
              <a:t>Reg</a:t>
            </a:r>
            <a:r>
              <a:rPr lang="en-US" dirty="0"/>
              <a:t> + ALU + Memory + Write </a:t>
            </a:r>
            <a:r>
              <a:rPr lang="en-US" dirty="0" err="1"/>
              <a:t>Reg</a:t>
            </a:r>
            <a:r>
              <a:rPr lang="en-US" dirty="0"/>
              <a:t> = 2 + 1 + 2 + 2 + 1 = </a:t>
            </a:r>
            <a:r>
              <a:rPr lang="en-US" dirty="0">
                <a:solidFill>
                  <a:schemeClr val="accent1"/>
                </a:solidFill>
              </a:rPr>
              <a:t>8 ns</a:t>
            </a:r>
          </a:p>
          <a:p>
            <a:pPr marL="508000" lvl="1"/>
            <a:r>
              <a:rPr lang="en-US" dirty="0">
                <a:solidFill>
                  <a:schemeClr val="accent1"/>
                </a:solidFill>
                <a:latin typeface="Courier New" pitchFamily="-65" charset="0"/>
              </a:rPr>
              <a:t>add</a:t>
            </a:r>
            <a:r>
              <a:rPr lang="en-US" dirty="0"/>
              <a:t>: IF + Read </a:t>
            </a:r>
            <a:r>
              <a:rPr lang="en-US" dirty="0" err="1"/>
              <a:t>Reg</a:t>
            </a:r>
            <a:r>
              <a:rPr lang="en-US" dirty="0"/>
              <a:t> + ALU + Write </a:t>
            </a:r>
            <a:r>
              <a:rPr lang="en-US" dirty="0" err="1"/>
              <a:t>Reg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= 2 + 1 + 2 + 1 = </a:t>
            </a:r>
            <a:r>
              <a:rPr lang="en-US" dirty="0">
                <a:solidFill>
                  <a:schemeClr val="accent1"/>
                </a:solidFill>
              </a:rPr>
              <a:t>6 ns </a:t>
            </a:r>
            <a:br>
              <a:rPr lang="en-US" dirty="0">
                <a:solidFill>
                  <a:srgbClr val="800080"/>
                </a:solidFill>
              </a:rPr>
            </a:br>
            <a:r>
              <a:rPr lang="en-US" sz="2400" i="1" dirty="0"/>
              <a:t>(recall </a:t>
            </a:r>
            <a:r>
              <a:rPr lang="en-US" sz="2400" i="1" dirty="0">
                <a:solidFill>
                  <a:schemeClr val="accent2"/>
                </a:solidFill>
              </a:rPr>
              <a:t>8ns</a:t>
            </a:r>
            <a:r>
              <a:rPr lang="en-US" sz="2400" i="1" dirty="0"/>
              <a:t> for single-cycle processor)</a:t>
            </a:r>
          </a:p>
          <a:p>
            <a:r>
              <a:rPr lang="en-US" dirty="0"/>
              <a:t>Pipelined Execution:</a:t>
            </a:r>
          </a:p>
          <a:p>
            <a:pPr marL="508000" lvl="1"/>
            <a:r>
              <a:rPr lang="en-US" dirty="0" err="1"/>
              <a:t>Max(IF,Read</a:t>
            </a:r>
            <a:r>
              <a:rPr lang="en-US" dirty="0"/>
              <a:t> </a:t>
            </a:r>
            <a:r>
              <a:rPr lang="en-US" dirty="0" err="1"/>
              <a:t>Reg,ALU,Memory,Write</a:t>
            </a:r>
            <a:r>
              <a:rPr lang="en-US" dirty="0"/>
              <a:t> </a:t>
            </a:r>
            <a:r>
              <a:rPr lang="en-US" dirty="0" err="1"/>
              <a:t>Reg</a:t>
            </a:r>
            <a:r>
              <a:rPr lang="en-US" dirty="0"/>
              <a:t>) = 2 ns 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Pipeline </a:t>
            </a:r>
            <a:r>
              <a:rPr lang="en-US" sz="3200" dirty="0">
                <a:solidFill>
                  <a:schemeClr val="accent1"/>
                </a:solidFill>
              </a:rPr>
              <a:t>Hazard</a:t>
            </a:r>
            <a:r>
              <a:rPr lang="en-US" sz="3200" dirty="0"/>
              <a:t>: Matching socks in later load</a:t>
            </a:r>
          </a:p>
        </p:txBody>
      </p:sp>
      <p:sp>
        <p:nvSpPr>
          <p:cNvPr id="273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133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depends on D; </a:t>
            </a:r>
            <a:r>
              <a:rPr lang="en-US" dirty="0">
                <a:solidFill>
                  <a:schemeClr val="accent1"/>
                </a:solidFill>
              </a:rPr>
              <a:t>stall </a:t>
            </a:r>
            <a:r>
              <a:rPr lang="en-US" dirty="0"/>
              <a:t>since folder tied up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1863" y="2127250"/>
            <a:ext cx="930275" cy="3740150"/>
            <a:chOff x="587" y="1175"/>
            <a:chExt cx="586" cy="2356"/>
          </a:xfrm>
        </p:grpSpPr>
        <p:sp>
          <p:nvSpPr>
            <p:cNvPr id="2737157" name="Rectangle 5"/>
            <p:cNvSpPr>
              <a:spLocks noChangeArrowheads="1"/>
            </p:cNvSpPr>
            <p:nvPr/>
          </p:nvSpPr>
          <p:spPr bwMode="auto">
            <a:xfrm>
              <a:off x="587" y="1175"/>
              <a:ext cx="263" cy="2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a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s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k</a:t>
              </a:r>
            </a:p>
            <a:p>
              <a:pPr algn="ctr"/>
              <a:endParaRPr lang="en-US" sz="2400" i="1">
                <a:solidFill>
                  <a:schemeClr val="tx1"/>
                </a:solidFill>
                <a:latin typeface="FranklinGothic" charset="0"/>
              </a:endParaRP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O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d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e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</p:txBody>
        </p:sp>
        <p:sp>
          <p:nvSpPr>
            <p:cNvPr id="2737158" name="Line 6"/>
            <p:cNvSpPr>
              <a:spLocks noChangeShapeType="1"/>
            </p:cNvSpPr>
            <p:nvPr/>
          </p:nvSpPr>
          <p:spPr bwMode="auto">
            <a:xfrm flipH="1">
              <a:off x="827" y="1366"/>
              <a:ext cx="24" cy="206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59" name="Freeform 7"/>
            <p:cNvSpPr>
              <a:spLocks/>
            </p:cNvSpPr>
            <p:nvPr/>
          </p:nvSpPr>
          <p:spPr bwMode="auto">
            <a:xfrm>
              <a:off x="926" y="1854"/>
              <a:ext cx="211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60" name="Rectangle 8"/>
            <p:cNvSpPr>
              <a:spLocks noChangeArrowheads="1"/>
            </p:cNvSpPr>
            <p:nvPr/>
          </p:nvSpPr>
          <p:spPr bwMode="auto">
            <a:xfrm>
              <a:off x="915" y="181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B</a:t>
              </a:r>
            </a:p>
          </p:txBody>
        </p:sp>
        <p:sp>
          <p:nvSpPr>
            <p:cNvPr id="2737161" name="Freeform 9"/>
            <p:cNvSpPr>
              <a:spLocks/>
            </p:cNvSpPr>
            <p:nvPr/>
          </p:nvSpPr>
          <p:spPr bwMode="auto">
            <a:xfrm>
              <a:off x="932" y="2165"/>
              <a:ext cx="210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62" name="Rectangle 10"/>
            <p:cNvSpPr>
              <a:spLocks noChangeArrowheads="1"/>
            </p:cNvSpPr>
            <p:nvPr/>
          </p:nvSpPr>
          <p:spPr bwMode="auto">
            <a:xfrm>
              <a:off x="919" y="212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C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20" y="2445"/>
              <a:ext cx="253" cy="286"/>
              <a:chOff x="1034" y="2602"/>
              <a:chExt cx="286" cy="286"/>
            </a:xfrm>
          </p:grpSpPr>
          <p:sp>
            <p:nvSpPr>
              <p:cNvPr id="2737164" name="Freeform 12"/>
              <p:cNvSpPr>
                <a:spLocks/>
              </p:cNvSpPr>
              <p:nvPr/>
            </p:nvSpPr>
            <p:spPr bwMode="auto">
              <a:xfrm>
                <a:off x="1048" y="2646"/>
                <a:ext cx="237" cy="212"/>
              </a:xfrm>
              <a:custGeom>
                <a:avLst/>
                <a:gdLst/>
                <a:ahLst/>
                <a:cxnLst>
                  <a:cxn ang="0">
                    <a:pos x="67" y="10"/>
                  </a:cxn>
                  <a:cxn ang="0">
                    <a:pos x="112" y="11"/>
                  </a:cxn>
                  <a:cxn ang="0">
                    <a:pos x="161" y="0"/>
                  </a:cxn>
                  <a:cxn ang="0">
                    <a:pos x="219" y="0"/>
                  </a:cxn>
                  <a:cxn ang="0">
                    <a:pos x="155" y="60"/>
                  </a:cxn>
                  <a:cxn ang="0">
                    <a:pos x="172" y="64"/>
                  </a:cxn>
                  <a:cxn ang="0">
                    <a:pos x="189" y="71"/>
                  </a:cxn>
                  <a:cxn ang="0">
                    <a:pos x="205" y="80"/>
                  </a:cxn>
                  <a:cxn ang="0">
                    <a:pos x="217" y="90"/>
                  </a:cxn>
                  <a:cxn ang="0">
                    <a:pos x="227" y="103"/>
                  </a:cxn>
                  <a:cxn ang="0">
                    <a:pos x="234" y="118"/>
                  </a:cxn>
                  <a:cxn ang="0">
                    <a:pos x="236" y="134"/>
                  </a:cxn>
                  <a:cxn ang="0">
                    <a:pos x="233" y="151"/>
                  </a:cxn>
                  <a:cxn ang="0">
                    <a:pos x="228" y="164"/>
                  </a:cxn>
                  <a:cxn ang="0">
                    <a:pos x="218" y="177"/>
                  </a:cxn>
                  <a:cxn ang="0">
                    <a:pos x="201" y="192"/>
                  </a:cxn>
                  <a:cxn ang="0">
                    <a:pos x="185" y="200"/>
                  </a:cxn>
                  <a:cxn ang="0">
                    <a:pos x="170" y="206"/>
                  </a:cxn>
                  <a:cxn ang="0">
                    <a:pos x="155" y="210"/>
                  </a:cxn>
                  <a:cxn ang="0">
                    <a:pos x="136" y="211"/>
                  </a:cxn>
                  <a:cxn ang="0">
                    <a:pos x="88" y="210"/>
                  </a:cxn>
                  <a:cxn ang="0">
                    <a:pos x="65" y="206"/>
                  </a:cxn>
                  <a:cxn ang="0">
                    <a:pos x="40" y="195"/>
                  </a:cxn>
                  <a:cxn ang="0">
                    <a:pos x="22" y="182"/>
                  </a:cxn>
                  <a:cxn ang="0">
                    <a:pos x="9" y="167"/>
                  </a:cxn>
                  <a:cxn ang="0">
                    <a:pos x="3" y="151"/>
                  </a:cxn>
                  <a:cxn ang="0">
                    <a:pos x="0" y="137"/>
                  </a:cxn>
                  <a:cxn ang="0">
                    <a:pos x="2" y="121"/>
                  </a:cxn>
                  <a:cxn ang="0">
                    <a:pos x="10" y="101"/>
                  </a:cxn>
                  <a:cxn ang="0">
                    <a:pos x="25" y="85"/>
                  </a:cxn>
                  <a:cxn ang="0">
                    <a:pos x="45" y="71"/>
                  </a:cxn>
                  <a:cxn ang="0">
                    <a:pos x="73" y="62"/>
                  </a:cxn>
                  <a:cxn ang="0">
                    <a:pos x="29" y="3"/>
                  </a:cxn>
                </a:cxnLst>
                <a:rect l="0" t="0" r="r" b="b"/>
                <a:pathLst>
                  <a:path w="237" h="212">
                    <a:moveTo>
                      <a:pt x="29" y="3"/>
                    </a:moveTo>
                    <a:lnTo>
                      <a:pt x="67" y="10"/>
                    </a:lnTo>
                    <a:lnTo>
                      <a:pt x="66" y="0"/>
                    </a:lnTo>
                    <a:lnTo>
                      <a:pt x="112" y="11"/>
                    </a:lnTo>
                    <a:lnTo>
                      <a:pt x="112" y="0"/>
                    </a:lnTo>
                    <a:lnTo>
                      <a:pt x="161" y="0"/>
                    </a:lnTo>
                    <a:lnTo>
                      <a:pt x="160" y="11"/>
                    </a:lnTo>
                    <a:lnTo>
                      <a:pt x="219" y="0"/>
                    </a:lnTo>
                    <a:lnTo>
                      <a:pt x="148" y="60"/>
                    </a:lnTo>
                    <a:lnTo>
                      <a:pt x="155" y="60"/>
                    </a:lnTo>
                    <a:lnTo>
                      <a:pt x="163" y="62"/>
                    </a:lnTo>
                    <a:lnTo>
                      <a:pt x="172" y="64"/>
                    </a:lnTo>
                    <a:lnTo>
                      <a:pt x="180" y="67"/>
                    </a:lnTo>
                    <a:lnTo>
                      <a:pt x="189" y="71"/>
                    </a:lnTo>
                    <a:lnTo>
                      <a:pt x="197" y="75"/>
                    </a:lnTo>
                    <a:lnTo>
                      <a:pt x="205" y="80"/>
                    </a:lnTo>
                    <a:lnTo>
                      <a:pt x="212" y="85"/>
                    </a:lnTo>
                    <a:lnTo>
                      <a:pt x="217" y="90"/>
                    </a:lnTo>
                    <a:lnTo>
                      <a:pt x="222" y="97"/>
                    </a:lnTo>
                    <a:lnTo>
                      <a:pt x="227" y="103"/>
                    </a:lnTo>
                    <a:lnTo>
                      <a:pt x="231" y="111"/>
                    </a:lnTo>
                    <a:lnTo>
                      <a:pt x="234" y="118"/>
                    </a:lnTo>
                    <a:lnTo>
                      <a:pt x="235" y="125"/>
                    </a:lnTo>
                    <a:lnTo>
                      <a:pt x="236" y="134"/>
                    </a:lnTo>
                    <a:lnTo>
                      <a:pt x="235" y="144"/>
                    </a:lnTo>
                    <a:lnTo>
                      <a:pt x="233" y="151"/>
                    </a:lnTo>
                    <a:lnTo>
                      <a:pt x="231" y="158"/>
                    </a:lnTo>
                    <a:lnTo>
                      <a:pt x="228" y="164"/>
                    </a:lnTo>
                    <a:lnTo>
                      <a:pt x="224" y="170"/>
                    </a:lnTo>
                    <a:lnTo>
                      <a:pt x="218" y="177"/>
                    </a:lnTo>
                    <a:lnTo>
                      <a:pt x="210" y="185"/>
                    </a:lnTo>
                    <a:lnTo>
                      <a:pt x="201" y="192"/>
                    </a:lnTo>
                    <a:lnTo>
                      <a:pt x="193" y="197"/>
                    </a:lnTo>
                    <a:lnTo>
                      <a:pt x="185" y="200"/>
                    </a:lnTo>
                    <a:lnTo>
                      <a:pt x="177" y="204"/>
                    </a:lnTo>
                    <a:lnTo>
                      <a:pt x="170" y="206"/>
                    </a:lnTo>
                    <a:lnTo>
                      <a:pt x="161" y="208"/>
                    </a:lnTo>
                    <a:lnTo>
                      <a:pt x="155" y="210"/>
                    </a:lnTo>
                    <a:lnTo>
                      <a:pt x="145" y="210"/>
                    </a:lnTo>
                    <a:lnTo>
                      <a:pt x="136" y="211"/>
                    </a:lnTo>
                    <a:lnTo>
                      <a:pt x="96" y="211"/>
                    </a:lnTo>
                    <a:lnTo>
                      <a:pt x="88" y="210"/>
                    </a:lnTo>
                    <a:lnTo>
                      <a:pt x="78" y="209"/>
                    </a:lnTo>
                    <a:lnTo>
                      <a:pt x="65" y="206"/>
                    </a:lnTo>
                    <a:lnTo>
                      <a:pt x="53" y="201"/>
                    </a:lnTo>
                    <a:lnTo>
                      <a:pt x="40" y="195"/>
                    </a:lnTo>
                    <a:lnTo>
                      <a:pt x="30" y="188"/>
                    </a:lnTo>
                    <a:lnTo>
                      <a:pt x="22" y="182"/>
                    </a:lnTo>
                    <a:lnTo>
                      <a:pt x="15" y="175"/>
                    </a:lnTo>
                    <a:lnTo>
                      <a:pt x="9" y="167"/>
                    </a:lnTo>
                    <a:lnTo>
                      <a:pt x="5" y="157"/>
                    </a:lnTo>
                    <a:lnTo>
                      <a:pt x="3" y="151"/>
                    </a:lnTo>
                    <a:lnTo>
                      <a:pt x="1" y="144"/>
                    </a:lnTo>
                    <a:lnTo>
                      <a:pt x="0" y="137"/>
                    </a:lnTo>
                    <a:lnTo>
                      <a:pt x="1" y="131"/>
                    </a:lnTo>
                    <a:lnTo>
                      <a:pt x="2" y="121"/>
                    </a:lnTo>
                    <a:lnTo>
                      <a:pt x="5" y="112"/>
                    </a:lnTo>
                    <a:lnTo>
                      <a:pt x="10" y="101"/>
                    </a:lnTo>
                    <a:lnTo>
                      <a:pt x="17" y="93"/>
                    </a:lnTo>
                    <a:lnTo>
                      <a:pt x="25" y="85"/>
                    </a:lnTo>
                    <a:lnTo>
                      <a:pt x="35" y="77"/>
                    </a:lnTo>
                    <a:lnTo>
                      <a:pt x="45" y="71"/>
                    </a:lnTo>
                    <a:lnTo>
                      <a:pt x="59" y="65"/>
                    </a:lnTo>
                    <a:lnTo>
                      <a:pt x="73" y="62"/>
                    </a:lnTo>
                    <a:lnTo>
                      <a:pt x="83" y="60"/>
                    </a:lnTo>
                    <a:lnTo>
                      <a:pt x="29" y="3"/>
                    </a:lnTo>
                  </a:path>
                </a:pathLst>
              </a:custGeom>
              <a:solidFill>
                <a:schemeClr val="hlink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65" name="Rectangle 13"/>
              <p:cNvSpPr>
                <a:spLocks noChangeArrowheads="1"/>
              </p:cNvSpPr>
              <p:nvPr/>
            </p:nvSpPr>
            <p:spPr bwMode="auto">
              <a:xfrm>
                <a:off x="1034" y="2602"/>
                <a:ext cx="286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  <a:latin typeface="FranklinGothic" charset="0"/>
                  </a:rPr>
                  <a:t>D</a:t>
                </a:r>
              </a:p>
            </p:txBody>
          </p:sp>
        </p:grpSp>
        <p:sp>
          <p:nvSpPr>
            <p:cNvPr id="2737166" name="Freeform 14"/>
            <p:cNvSpPr>
              <a:spLocks/>
            </p:cNvSpPr>
            <p:nvPr/>
          </p:nvSpPr>
          <p:spPr bwMode="auto">
            <a:xfrm>
              <a:off x="926" y="1460"/>
              <a:ext cx="211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67" name="Rectangle 15"/>
            <p:cNvSpPr>
              <a:spLocks noChangeArrowheads="1"/>
            </p:cNvSpPr>
            <p:nvPr/>
          </p:nvSpPr>
          <p:spPr bwMode="auto">
            <a:xfrm>
              <a:off x="914" y="1416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A</a:t>
              </a:r>
            </a:p>
          </p:txBody>
        </p:sp>
        <p:sp>
          <p:nvSpPr>
            <p:cNvPr id="2737168" name="Freeform 16"/>
            <p:cNvSpPr>
              <a:spLocks/>
            </p:cNvSpPr>
            <p:nvPr/>
          </p:nvSpPr>
          <p:spPr bwMode="auto">
            <a:xfrm>
              <a:off x="932" y="2849"/>
              <a:ext cx="210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69" name="Rectangle 17"/>
            <p:cNvSpPr>
              <a:spLocks noChangeArrowheads="1"/>
            </p:cNvSpPr>
            <p:nvPr/>
          </p:nvSpPr>
          <p:spPr bwMode="auto">
            <a:xfrm>
              <a:off x="926" y="2805"/>
              <a:ext cx="24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E</a:t>
              </a:r>
            </a:p>
          </p:txBody>
        </p:sp>
        <p:sp>
          <p:nvSpPr>
            <p:cNvPr id="2737170" name="Freeform 18"/>
            <p:cNvSpPr>
              <a:spLocks/>
            </p:cNvSpPr>
            <p:nvPr/>
          </p:nvSpPr>
          <p:spPr bwMode="auto">
            <a:xfrm>
              <a:off x="932" y="3209"/>
              <a:ext cx="210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71" name="Rectangle 19"/>
            <p:cNvSpPr>
              <a:spLocks noChangeArrowheads="1"/>
            </p:cNvSpPr>
            <p:nvPr/>
          </p:nvSpPr>
          <p:spPr bwMode="auto">
            <a:xfrm>
              <a:off x="930" y="3165"/>
              <a:ext cx="23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F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954213" y="2451100"/>
            <a:ext cx="4584700" cy="3095625"/>
            <a:chOff x="1231" y="1379"/>
            <a:chExt cx="2888" cy="1950"/>
          </a:xfrm>
        </p:grpSpPr>
        <p:sp>
          <p:nvSpPr>
            <p:cNvPr id="2737173" name="AutoShape 21"/>
            <p:cNvSpPr>
              <a:spLocks noChangeArrowheads="1"/>
            </p:cNvSpPr>
            <p:nvPr/>
          </p:nvSpPr>
          <p:spPr bwMode="auto">
            <a:xfrm>
              <a:off x="1482" y="1798"/>
              <a:ext cx="185" cy="259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74" name="AutoShape 22"/>
            <p:cNvSpPr>
              <a:spLocks noChangeArrowheads="1"/>
            </p:cNvSpPr>
            <p:nvPr/>
          </p:nvSpPr>
          <p:spPr bwMode="auto">
            <a:xfrm>
              <a:off x="1527" y="1746"/>
              <a:ext cx="140" cy="46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75" name="AutoShape 23"/>
            <p:cNvSpPr>
              <a:spLocks noChangeArrowheads="1"/>
            </p:cNvSpPr>
            <p:nvPr/>
          </p:nvSpPr>
          <p:spPr bwMode="auto">
            <a:xfrm>
              <a:off x="1519" y="1818"/>
              <a:ext cx="95" cy="15"/>
            </a:xfrm>
            <a:prstGeom prst="parallelogram">
              <a:avLst>
                <a:gd name="adj" fmla="val 158304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2751" y="1781"/>
              <a:ext cx="179" cy="257"/>
              <a:chOff x="3095" y="1938"/>
              <a:chExt cx="201" cy="257"/>
            </a:xfrm>
          </p:grpSpPr>
          <p:sp>
            <p:nvSpPr>
              <p:cNvPr id="2737177" name="Freeform 25"/>
              <p:cNvSpPr>
                <a:spLocks/>
              </p:cNvSpPr>
              <p:nvPr/>
            </p:nvSpPr>
            <p:spPr bwMode="auto">
              <a:xfrm>
                <a:off x="3224" y="2057"/>
                <a:ext cx="60" cy="138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59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3" y="0"/>
                  </a:cxn>
                </a:cxnLst>
                <a:rect l="0" t="0" r="r" b="b"/>
                <a:pathLst>
                  <a:path w="60" h="138">
                    <a:moveTo>
                      <a:pt x="43" y="0"/>
                    </a:moveTo>
                    <a:lnTo>
                      <a:pt x="59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3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78" name="Rectangle 26"/>
              <p:cNvSpPr>
                <a:spLocks noChangeArrowheads="1"/>
              </p:cNvSpPr>
              <p:nvPr/>
            </p:nvSpPr>
            <p:spPr bwMode="auto">
              <a:xfrm>
                <a:off x="3220" y="2057"/>
                <a:ext cx="76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79" name="Rectangle 27"/>
              <p:cNvSpPr>
                <a:spLocks noChangeArrowheads="1"/>
              </p:cNvSpPr>
              <p:nvPr/>
            </p:nvSpPr>
            <p:spPr bwMode="auto">
              <a:xfrm>
                <a:off x="3226" y="2115"/>
                <a:ext cx="57" cy="11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80" name="Rectangle 28"/>
              <p:cNvSpPr>
                <a:spLocks noChangeArrowheads="1"/>
              </p:cNvSpPr>
              <p:nvPr/>
            </p:nvSpPr>
            <p:spPr bwMode="auto">
              <a:xfrm>
                <a:off x="3095" y="2115"/>
                <a:ext cx="75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81" name="Oval 29"/>
              <p:cNvSpPr>
                <a:spLocks noChangeArrowheads="1"/>
              </p:cNvSpPr>
              <p:nvPr/>
            </p:nvSpPr>
            <p:spPr bwMode="auto">
              <a:xfrm>
                <a:off x="3154" y="1938"/>
                <a:ext cx="22" cy="26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82" name="Freeform 30"/>
              <p:cNvSpPr>
                <a:spLocks/>
              </p:cNvSpPr>
              <p:nvPr/>
            </p:nvSpPr>
            <p:spPr bwMode="auto">
              <a:xfrm>
                <a:off x="3095" y="1983"/>
                <a:ext cx="138" cy="212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0"/>
                  </a:cxn>
                  <a:cxn ang="0">
                    <a:pos x="0" y="104"/>
                  </a:cxn>
                  <a:cxn ang="0">
                    <a:pos x="0" y="107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6"/>
                  </a:cxn>
                  <a:cxn ang="0">
                    <a:pos x="9" y="118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89" y="211"/>
                  </a:cxn>
                  <a:cxn ang="0">
                    <a:pos x="113" y="101"/>
                  </a:cxn>
                  <a:cxn ang="0">
                    <a:pos x="113" y="99"/>
                  </a:cxn>
                  <a:cxn ang="0">
                    <a:pos x="111" y="97"/>
                  </a:cxn>
                  <a:cxn ang="0">
                    <a:pos x="109" y="95"/>
                  </a:cxn>
                  <a:cxn ang="0">
                    <a:pos x="108" y="94"/>
                  </a:cxn>
                  <a:cxn ang="0">
                    <a:pos x="105" y="93"/>
                  </a:cxn>
                  <a:cxn ang="0">
                    <a:pos x="102" y="92"/>
                  </a:cxn>
                  <a:cxn ang="0">
                    <a:pos x="100" y="92"/>
                  </a:cxn>
                  <a:cxn ang="0">
                    <a:pos x="97" y="92"/>
                  </a:cxn>
                  <a:cxn ang="0">
                    <a:pos x="66" y="54"/>
                  </a:cxn>
                  <a:cxn ang="0">
                    <a:pos x="127" y="67"/>
                  </a:cxn>
                  <a:cxn ang="0">
                    <a:pos x="130" y="66"/>
                  </a:cxn>
                  <a:cxn ang="0">
                    <a:pos x="131" y="65"/>
                  </a:cxn>
                  <a:cxn ang="0">
                    <a:pos x="134" y="63"/>
                  </a:cxn>
                  <a:cxn ang="0">
                    <a:pos x="136" y="62"/>
                  </a:cxn>
                  <a:cxn ang="0">
                    <a:pos x="136" y="59"/>
                  </a:cxn>
                  <a:cxn ang="0">
                    <a:pos x="137" y="56"/>
                  </a:cxn>
                  <a:cxn ang="0">
                    <a:pos x="136" y="53"/>
                  </a:cxn>
                  <a:cxn ang="0">
                    <a:pos x="135" y="50"/>
                  </a:cxn>
                  <a:cxn ang="0">
                    <a:pos x="133" y="49"/>
                  </a:cxn>
                  <a:cxn ang="0">
                    <a:pos x="131" y="47"/>
                  </a:cxn>
                  <a:cxn ang="0">
                    <a:pos x="128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0" y="26"/>
                  </a:cxn>
                  <a:cxn ang="0">
                    <a:pos x="81" y="22"/>
                  </a:cxn>
                  <a:cxn ang="0">
                    <a:pos x="81" y="17"/>
                  </a:cxn>
                  <a:cxn ang="0">
                    <a:pos x="80" y="14"/>
                  </a:cxn>
                  <a:cxn ang="0">
                    <a:pos x="78" y="11"/>
                  </a:cxn>
                  <a:cxn ang="0">
                    <a:pos x="76" y="7"/>
                  </a:cxn>
                  <a:cxn ang="0">
                    <a:pos x="73" y="5"/>
                  </a:cxn>
                  <a:cxn ang="0">
                    <a:pos x="70" y="2"/>
                  </a:cxn>
                  <a:cxn ang="0">
                    <a:pos x="66" y="1"/>
                  </a:cxn>
                  <a:cxn ang="0">
                    <a:pos x="62" y="0"/>
                  </a:cxn>
                  <a:cxn ang="0">
                    <a:pos x="57" y="0"/>
                  </a:cxn>
                  <a:cxn ang="0">
                    <a:pos x="53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7" y="16"/>
                  </a:cxn>
                </a:cxnLst>
                <a:rect l="0" t="0" r="r" b="b"/>
                <a:pathLst>
                  <a:path w="138" h="212">
                    <a:moveTo>
                      <a:pt x="37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0"/>
                    </a:lnTo>
                    <a:lnTo>
                      <a:pt x="0" y="101"/>
                    </a:lnTo>
                    <a:lnTo>
                      <a:pt x="0" y="104"/>
                    </a:lnTo>
                    <a:lnTo>
                      <a:pt x="0" y="105"/>
                    </a:lnTo>
                    <a:lnTo>
                      <a:pt x="0" y="107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2"/>
                    </a:lnTo>
                    <a:lnTo>
                      <a:pt x="3" y="114"/>
                    </a:lnTo>
                    <a:lnTo>
                      <a:pt x="4" y="115"/>
                    </a:lnTo>
                    <a:lnTo>
                      <a:pt x="6" y="116"/>
                    </a:lnTo>
                    <a:lnTo>
                      <a:pt x="7" y="117"/>
                    </a:lnTo>
                    <a:lnTo>
                      <a:pt x="9" y="118"/>
                    </a:lnTo>
                    <a:lnTo>
                      <a:pt x="10" y="118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89" y="119"/>
                    </a:lnTo>
                    <a:lnTo>
                      <a:pt x="89" y="211"/>
                    </a:lnTo>
                    <a:lnTo>
                      <a:pt x="113" y="211"/>
                    </a:lnTo>
                    <a:lnTo>
                      <a:pt x="113" y="101"/>
                    </a:lnTo>
                    <a:lnTo>
                      <a:pt x="113" y="100"/>
                    </a:lnTo>
                    <a:lnTo>
                      <a:pt x="113" y="99"/>
                    </a:lnTo>
                    <a:lnTo>
                      <a:pt x="112" y="98"/>
                    </a:lnTo>
                    <a:lnTo>
                      <a:pt x="111" y="97"/>
                    </a:lnTo>
                    <a:lnTo>
                      <a:pt x="111" y="96"/>
                    </a:lnTo>
                    <a:lnTo>
                      <a:pt x="109" y="95"/>
                    </a:lnTo>
                    <a:lnTo>
                      <a:pt x="109" y="95"/>
                    </a:lnTo>
                    <a:lnTo>
                      <a:pt x="108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2"/>
                    </a:lnTo>
                    <a:lnTo>
                      <a:pt x="101" y="92"/>
                    </a:lnTo>
                    <a:lnTo>
                      <a:pt x="100" y="92"/>
                    </a:lnTo>
                    <a:lnTo>
                      <a:pt x="98" y="92"/>
                    </a:lnTo>
                    <a:lnTo>
                      <a:pt x="97" y="92"/>
                    </a:lnTo>
                    <a:lnTo>
                      <a:pt x="54" y="90"/>
                    </a:lnTo>
                    <a:lnTo>
                      <a:pt x="66" y="54"/>
                    </a:lnTo>
                    <a:lnTo>
                      <a:pt x="75" y="67"/>
                    </a:lnTo>
                    <a:lnTo>
                      <a:pt x="127" y="67"/>
                    </a:lnTo>
                    <a:lnTo>
                      <a:pt x="128" y="66"/>
                    </a:lnTo>
                    <a:lnTo>
                      <a:pt x="130" y="66"/>
                    </a:lnTo>
                    <a:lnTo>
                      <a:pt x="131" y="65"/>
                    </a:lnTo>
                    <a:lnTo>
                      <a:pt x="131" y="65"/>
                    </a:lnTo>
                    <a:lnTo>
                      <a:pt x="133" y="64"/>
                    </a:lnTo>
                    <a:lnTo>
                      <a:pt x="134" y="63"/>
                    </a:lnTo>
                    <a:lnTo>
                      <a:pt x="135" y="62"/>
                    </a:lnTo>
                    <a:lnTo>
                      <a:pt x="136" y="62"/>
                    </a:lnTo>
                    <a:lnTo>
                      <a:pt x="136" y="60"/>
                    </a:lnTo>
                    <a:lnTo>
                      <a:pt x="136" y="59"/>
                    </a:lnTo>
                    <a:lnTo>
                      <a:pt x="137" y="58"/>
                    </a:lnTo>
                    <a:lnTo>
                      <a:pt x="137" y="56"/>
                    </a:lnTo>
                    <a:lnTo>
                      <a:pt x="137" y="54"/>
                    </a:lnTo>
                    <a:lnTo>
                      <a:pt x="136" y="53"/>
                    </a:lnTo>
                    <a:lnTo>
                      <a:pt x="136" y="52"/>
                    </a:lnTo>
                    <a:lnTo>
                      <a:pt x="135" y="50"/>
                    </a:lnTo>
                    <a:lnTo>
                      <a:pt x="134" y="49"/>
                    </a:lnTo>
                    <a:lnTo>
                      <a:pt x="133" y="49"/>
                    </a:lnTo>
                    <a:lnTo>
                      <a:pt x="132" y="47"/>
                    </a:lnTo>
                    <a:lnTo>
                      <a:pt x="131" y="47"/>
                    </a:lnTo>
                    <a:lnTo>
                      <a:pt x="130" y="46"/>
                    </a:lnTo>
                    <a:lnTo>
                      <a:pt x="128" y="46"/>
                    </a:lnTo>
                    <a:lnTo>
                      <a:pt x="127" y="46"/>
                    </a:lnTo>
                    <a:lnTo>
                      <a:pt x="87" y="46"/>
                    </a:lnTo>
                    <a:lnTo>
                      <a:pt x="78" y="31"/>
                    </a:lnTo>
                    <a:lnTo>
                      <a:pt x="80" y="30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7"/>
                    </a:lnTo>
                    <a:lnTo>
                      <a:pt x="80" y="16"/>
                    </a:lnTo>
                    <a:lnTo>
                      <a:pt x="80" y="14"/>
                    </a:lnTo>
                    <a:lnTo>
                      <a:pt x="79" y="12"/>
                    </a:lnTo>
                    <a:lnTo>
                      <a:pt x="78" y="11"/>
                    </a:lnTo>
                    <a:lnTo>
                      <a:pt x="77" y="9"/>
                    </a:lnTo>
                    <a:lnTo>
                      <a:pt x="76" y="7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2"/>
                    </a:lnTo>
                    <a:lnTo>
                      <a:pt x="68" y="2"/>
                    </a:lnTo>
                    <a:lnTo>
                      <a:pt x="66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6" y="0"/>
                    </a:lnTo>
                    <a:lnTo>
                      <a:pt x="53" y="1"/>
                    </a:lnTo>
                    <a:lnTo>
                      <a:pt x="51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3" y="6"/>
                    </a:lnTo>
                    <a:lnTo>
                      <a:pt x="42" y="8"/>
                    </a:lnTo>
                    <a:lnTo>
                      <a:pt x="40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7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7183" name="Freeform 31"/>
            <p:cNvSpPr>
              <a:spLocks/>
            </p:cNvSpPr>
            <p:nvPr/>
          </p:nvSpPr>
          <p:spPr bwMode="auto">
            <a:xfrm>
              <a:off x="2984" y="1756"/>
              <a:ext cx="178" cy="292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30"/>
                </a:cxn>
                <a:cxn ang="0">
                  <a:pos x="121" y="169"/>
                </a:cxn>
                <a:cxn ang="0">
                  <a:pos x="111" y="142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7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2"/>
                </a:cxn>
                <a:cxn ang="0">
                  <a:pos x="40" y="146"/>
                </a:cxn>
                <a:cxn ang="0">
                  <a:pos x="41" y="158"/>
                </a:cxn>
                <a:cxn ang="0">
                  <a:pos x="49" y="162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7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7"/>
                </a:cxn>
                <a:cxn ang="0">
                  <a:pos x="53" y="197"/>
                </a:cxn>
                <a:cxn ang="0">
                  <a:pos x="33" y="226"/>
                </a:cxn>
                <a:cxn ang="0">
                  <a:pos x="8" y="256"/>
                </a:cxn>
                <a:cxn ang="0">
                  <a:pos x="0" y="272"/>
                </a:cxn>
                <a:cxn ang="0">
                  <a:pos x="19" y="291"/>
                </a:cxn>
                <a:cxn ang="0">
                  <a:pos x="33" y="288"/>
                </a:cxn>
                <a:cxn ang="0">
                  <a:pos x="23" y="276"/>
                </a:cxn>
                <a:cxn ang="0">
                  <a:pos x="30" y="260"/>
                </a:cxn>
                <a:cxn ang="0">
                  <a:pos x="61" y="223"/>
                </a:cxn>
                <a:cxn ang="0">
                  <a:pos x="84" y="197"/>
                </a:cxn>
                <a:cxn ang="0">
                  <a:pos x="95" y="191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1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2">
                  <a:moveTo>
                    <a:pt x="198" y="268"/>
                  </a:moveTo>
                  <a:lnTo>
                    <a:pt x="199" y="263"/>
                  </a:lnTo>
                  <a:lnTo>
                    <a:pt x="191" y="265"/>
                  </a:lnTo>
                  <a:lnTo>
                    <a:pt x="184" y="263"/>
                  </a:lnTo>
                  <a:lnTo>
                    <a:pt x="174" y="256"/>
                  </a:lnTo>
                  <a:lnTo>
                    <a:pt x="158" y="230"/>
                  </a:lnTo>
                  <a:lnTo>
                    <a:pt x="134" y="191"/>
                  </a:lnTo>
                  <a:lnTo>
                    <a:pt x="121" y="169"/>
                  </a:lnTo>
                  <a:lnTo>
                    <a:pt x="113" y="152"/>
                  </a:lnTo>
                  <a:lnTo>
                    <a:pt x="111" y="142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2"/>
                  </a:lnTo>
                  <a:lnTo>
                    <a:pt x="136" y="129"/>
                  </a:lnTo>
                  <a:lnTo>
                    <a:pt x="148" y="137"/>
                  </a:lnTo>
                  <a:lnTo>
                    <a:pt x="155" y="140"/>
                  </a:lnTo>
                  <a:lnTo>
                    <a:pt x="160" y="142"/>
                  </a:lnTo>
                  <a:lnTo>
                    <a:pt x="164" y="140"/>
                  </a:lnTo>
                  <a:lnTo>
                    <a:pt x="166" y="137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7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7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2"/>
                  </a:lnTo>
                  <a:lnTo>
                    <a:pt x="40" y="137"/>
                  </a:lnTo>
                  <a:lnTo>
                    <a:pt x="40" y="146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1"/>
                  </a:lnTo>
                  <a:lnTo>
                    <a:pt x="49" y="162"/>
                  </a:lnTo>
                  <a:lnTo>
                    <a:pt x="51" y="161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7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7"/>
                  </a:lnTo>
                  <a:lnTo>
                    <a:pt x="58" y="183"/>
                  </a:lnTo>
                  <a:lnTo>
                    <a:pt x="53" y="197"/>
                  </a:lnTo>
                  <a:lnTo>
                    <a:pt x="41" y="214"/>
                  </a:lnTo>
                  <a:lnTo>
                    <a:pt x="33" y="226"/>
                  </a:lnTo>
                  <a:lnTo>
                    <a:pt x="18" y="243"/>
                  </a:lnTo>
                  <a:lnTo>
                    <a:pt x="8" y="256"/>
                  </a:lnTo>
                  <a:lnTo>
                    <a:pt x="0" y="267"/>
                  </a:lnTo>
                  <a:lnTo>
                    <a:pt x="0" y="272"/>
                  </a:lnTo>
                  <a:lnTo>
                    <a:pt x="8" y="281"/>
                  </a:lnTo>
                  <a:lnTo>
                    <a:pt x="19" y="291"/>
                  </a:lnTo>
                  <a:lnTo>
                    <a:pt x="30" y="291"/>
                  </a:lnTo>
                  <a:lnTo>
                    <a:pt x="33" y="288"/>
                  </a:lnTo>
                  <a:lnTo>
                    <a:pt x="28" y="282"/>
                  </a:lnTo>
                  <a:lnTo>
                    <a:pt x="23" y="276"/>
                  </a:lnTo>
                  <a:lnTo>
                    <a:pt x="23" y="271"/>
                  </a:lnTo>
                  <a:lnTo>
                    <a:pt x="30" y="260"/>
                  </a:lnTo>
                  <a:lnTo>
                    <a:pt x="43" y="247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7"/>
                  </a:lnTo>
                  <a:lnTo>
                    <a:pt x="88" y="192"/>
                  </a:lnTo>
                  <a:lnTo>
                    <a:pt x="95" y="191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20"/>
                  </a:lnTo>
                  <a:lnTo>
                    <a:pt x="141" y="243"/>
                  </a:lnTo>
                  <a:lnTo>
                    <a:pt x="158" y="267"/>
                  </a:lnTo>
                  <a:lnTo>
                    <a:pt x="168" y="281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1672" y="1746"/>
              <a:ext cx="231" cy="311"/>
              <a:chOff x="1881" y="1903"/>
              <a:chExt cx="260" cy="311"/>
            </a:xfrm>
          </p:grpSpPr>
          <p:grpSp>
            <p:nvGrpSpPr>
              <p:cNvPr id="7" name="Group 33"/>
              <p:cNvGrpSpPr>
                <a:grpSpLocks/>
              </p:cNvGrpSpPr>
              <p:nvPr/>
            </p:nvGrpSpPr>
            <p:grpSpPr bwMode="auto">
              <a:xfrm>
                <a:off x="1881" y="1903"/>
                <a:ext cx="260" cy="311"/>
                <a:chOff x="1881" y="1903"/>
                <a:chExt cx="260" cy="311"/>
              </a:xfrm>
            </p:grpSpPr>
            <p:sp>
              <p:nvSpPr>
                <p:cNvPr id="2737186" name="AutoShape 34"/>
                <p:cNvSpPr>
                  <a:spLocks noChangeArrowheads="1"/>
                </p:cNvSpPr>
                <p:nvPr/>
              </p:nvSpPr>
              <p:spPr bwMode="auto">
                <a:xfrm>
                  <a:off x="1881" y="1955"/>
                  <a:ext cx="260" cy="259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187" name="AutoShape 35"/>
                <p:cNvSpPr>
                  <a:spLocks noChangeArrowheads="1"/>
                </p:cNvSpPr>
                <p:nvPr/>
              </p:nvSpPr>
              <p:spPr bwMode="auto">
                <a:xfrm>
                  <a:off x="1944" y="1903"/>
                  <a:ext cx="197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37188" name="Oval 36"/>
              <p:cNvSpPr>
                <a:spLocks noChangeArrowheads="1"/>
              </p:cNvSpPr>
              <p:nvPr/>
            </p:nvSpPr>
            <p:spPr bwMode="auto">
              <a:xfrm>
                <a:off x="1964" y="1930"/>
                <a:ext cx="25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89" name="AutoShape 37"/>
              <p:cNvSpPr>
                <a:spLocks noChangeArrowheads="1"/>
              </p:cNvSpPr>
              <p:nvPr/>
            </p:nvSpPr>
            <p:spPr bwMode="auto">
              <a:xfrm>
                <a:off x="1912" y="2077"/>
                <a:ext cx="137" cy="55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7190" name="AutoShape 38"/>
            <p:cNvSpPr>
              <a:spLocks noChangeArrowheads="1"/>
            </p:cNvSpPr>
            <p:nvPr/>
          </p:nvSpPr>
          <p:spPr bwMode="auto">
            <a:xfrm>
              <a:off x="1735" y="2131"/>
              <a:ext cx="183" cy="259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91" name="AutoShape 39"/>
            <p:cNvSpPr>
              <a:spLocks noChangeArrowheads="1"/>
            </p:cNvSpPr>
            <p:nvPr/>
          </p:nvSpPr>
          <p:spPr bwMode="auto">
            <a:xfrm>
              <a:off x="1780" y="2080"/>
              <a:ext cx="138" cy="45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192" name="AutoShape 40"/>
            <p:cNvSpPr>
              <a:spLocks noChangeArrowheads="1"/>
            </p:cNvSpPr>
            <p:nvPr/>
          </p:nvSpPr>
          <p:spPr bwMode="auto">
            <a:xfrm>
              <a:off x="1772" y="2151"/>
              <a:ext cx="94" cy="15"/>
            </a:xfrm>
            <a:prstGeom prst="parallelogram">
              <a:avLst>
                <a:gd name="adj" fmla="val 156638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3034" y="2120"/>
              <a:ext cx="179" cy="257"/>
              <a:chOff x="3413" y="2277"/>
              <a:chExt cx="202" cy="257"/>
            </a:xfrm>
          </p:grpSpPr>
          <p:sp>
            <p:nvSpPr>
              <p:cNvPr id="2737194" name="Freeform 42"/>
              <p:cNvSpPr>
                <a:spLocks/>
              </p:cNvSpPr>
              <p:nvPr/>
            </p:nvSpPr>
            <p:spPr bwMode="auto">
              <a:xfrm>
                <a:off x="3543" y="2396"/>
                <a:ext cx="61" cy="138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0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4" y="0"/>
                  </a:cxn>
                </a:cxnLst>
                <a:rect l="0" t="0" r="r" b="b"/>
                <a:pathLst>
                  <a:path w="61" h="138">
                    <a:moveTo>
                      <a:pt x="44" y="0"/>
                    </a:moveTo>
                    <a:lnTo>
                      <a:pt x="60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95" name="Rectangle 43"/>
              <p:cNvSpPr>
                <a:spLocks noChangeArrowheads="1"/>
              </p:cNvSpPr>
              <p:nvPr/>
            </p:nvSpPr>
            <p:spPr bwMode="auto">
              <a:xfrm>
                <a:off x="3538" y="2396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96" name="Rectangle 44"/>
              <p:cNvSpPr>
                <a:spLocks noChangeArrowheads="1"/>
              </p:cNvSpPr>
              <p:nvPr/>
            </p:nvSpPr>
            <p:spPr bwMode="auto">
              <a:xfrm>
                <a:off x="3546" y="2453"/>
                <a:ext cx="5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97" name="Rectangle 45"/>
              <p:cNvSpPr>
                <a:spLocks noChangeArrowheads="1"/>
              </p:cNvSpPr>
              <p:nvPr/>
            </p:nvSpPr>
            <p:spPr bwMode="auto">
              <a:xfrm>
                <a:off x="3415" y="2453"/>
                <a:ext cx="73" cy="8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98" name="Oval 46"/>
              <p:cNvSpPr>
                <a:spLocks noChangeArrowheads="1"/>
              </p:cNvSpPr>
              <p:nvPr/>
            </p:nvSpPr>
            <p:spPr bwMode="auto">
              <a:xfrm>
                <a:off x="3473" y="2277"/>
                <a:ext cx="22" cy="26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199" name="Freeform 47"/>
              <p:cNvSpPr>
                <a:spLocks/>
              </p:cNvSpPr>
              <p:nvPr/>
            </p:nvSpPr>
            <p:spPr bwMode="auto">
              <a:xfrm>
                <a:off x="3413" y="2322"/>
                <a:ext cx="138" cy="212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0"/>
                  </a:cxn>
                  <a:cxn ang="0">
                    <a:pos x="0" y="104"/>
                  </a:cxn>
                  <a:cxn ang="0">
                    <a:pos x="0" y="107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6"/>
                  </a:cxn>
                  <a:cxn ang="0">
                    <a:pos x="9" y="118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89" y="211"/>
                  </a:cxn>
                  <a:cxn ang="0">
                    <a:pos x="113" y="101"/>
                  </a:cxn>
                  <a:cxn ang="0">
                    <a:pos x="113" y="99"/>
                  </a:cxn>
                  <a:cxn ang="0">
                    <a:pos x="111" y="97"/>
                  </a:cxn>
                  <a:cxn ang="0">
                    <a:pos x="109" y="95"/>
                  </a:cxn>
                  <a:cxn ang="0">
                    <a:pos x="108" y="94"/>
                  </a:cxn>
                  <a:cxn ang="0">
                    <a:pos x="105" y="93"/>
                  </a:cxn>
                  <a:cxn ang="0">
                    <a:pos x="102" y="92"/>
                  </a:cxn>
                  <a:cxn ang="0">
                    <a:pos x="100" y="92"/>
                  </a:cxn>
                  <a:cxn ang="0">
                    <a:pos x="97" y="92"/>
                  </a:cxn>
                  <a:cxn ang="0">
                    <a:pos x="66" y="54"/>
                  </a:cxn>
                  <a:cxn ang="0">
                    <a:pos x="127" y="67"/>
                  </a:cxn>
                  <a:cxn ang="0">
                    <a:pos x="130" y="66"/>
                  </a:cxn>
                  <a:cxn ang="0">
                    <a:pos x="131" y="65"/>
                  </a:cxn>
                  <a:cxn ang="0">
                    <a:pos x="134" y="63"/>
                  </a:cxn>
                  <a:cxn ang="0">
                    <a:pos x="136" y="62"/>
                  </a:cxn>
                  <a:cxn ang="0">
                    <a:pos x="136" y="59"/>
                  </a:cxn>
                  <a:cxn ang="0">
                    <a:pos x="137" y="56"/>
                  </a:cxn>
                  <a:cxn ang="0">
                    <a:pos x="136" y="53"/>
                  </a:cxn>
                  <a:cxn ang="0">
                    <a:pos x="135" y="50"/>
                  </a:cxn>
                  <a:cxn ang="0">
                    <a:pos x="133" y="49"/>
                  </a:cxn>
                  <a:cxn ang="0">
                    <a:pos x="131" y="47"/>
                  </a:cxn>
                  <a:cxn ang="0">
                    <a:pos x="128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0" y="26"/>
                  </a:cxn>
                  <a:cxn ang="0">
                    <a:pos x="81" y="22"/>
                  </a:cxn>
                  <a:cxn ang="0">
                    <a:pos x="81" y="17"/>
                  </a:cxn>
                  <a:cxn ang="0">
                    <a:pos x="80" y="14"/>
                  </a:cxn>
                  <a:cxn ang="0">
                    <a:pos x="78" y="11"/>
                  </a:cxn>
                  <a:cxn ang="0">
                    <a:pos x="76" y="7"/>
                  </a:cxn>
                  <a:cxn ang="0">
                    <a:pos x="73" y="5"/>
                  </a:cxn>
                  <a:cxn ang="0">
                    <a:pos x="70" y="2"/>
                  </a:cxn>
                  <a:cxn ang="0">
                    <a:pos x="66" y="1"/>
                  </a:cxn>
                  <a:cxn ang="0">
                    <a:pos x="62" y="0"/>
                  </a:cxn>
                  <a:cxn ang="0">
                    <a:pos x="57" y="0"/>
                  </a:cxn>
                  <a:cxn ang="0">
                    <a:pos x="53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7" y="16"/>
                  </a:cxn>
                </a:cxnLst>
                <a:rect l="0" t="0" r="r" b="b"/>
                <a:pathLst>
                  <a:path w="138" h="212">
                    <a:moveTo>
                      <a:pt x="37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0"/>
                    </a:lnTo>
                    <a:lnTo>
                      <a:pt x="0" y="101"/>
                    </a:lnTo>
                    <a:lnTo>
                      <a:pt x="0" y="104"/>
                    </a:lnTo>
                    <a:lnTo>
                      <a:pt x="0" y="105"/>
                    </a:lnTo>
                    <a:lnTo>
                      <a:pt x="0" y="107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2"/>
                    </a:lnTo>
                    <a:lnTo>
                      <a:pt x="3" y="114"/>
                    </a:lnTo>
                    <a:lnTo>
                      <a:pt x="4" y="115"/>
                    </a:lnTo>
                    <a:lnTo>
                      <a:pt x="6" y="116"/>
                    </a:lnTo>
                    <a:lnTo>
                      <a:pt x="7" y="117"/>
                    </a:lnTo>
                    <a:lnTo>
                      <a:pt x="9" y="118"/>
                    </a:lnTo>
                    <a:lnTo>
                      <a:pt x="10" y="118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89" y="119"/>
                    </a:lnTo>
                    <a:lnTo>
                      <a:pt x="89" y="211"/>
                    </a:lnTo>
                    <a:lnTo>
                      <a:pt x="113" y="211"/>
                    </a:lnTo>
                    <a:lnTo>
                      <a:pt x="113" y="101"/>
                    </a:lnTo>
                    <a:lnTo>
                      <a:pt x="113" y="100"/>
                    </a:lnTo>
                    <a:lnTo>
                      <a:pt x="113" y="99"/>
                    </a:lnTo>
                    <a:lnTo>
                      <a:pt x="112" y="98"/>
                    </a:lnTo>
                    <a:lnTo>
                      <a:pt x="111" y="97"/>
                    </a:lnTo>
                    <a:lnTo>
                      <a:pt x="111" y="96"/>
                    </a:lnTo>
                    <a:lnTo>
                      <a:pt x="109" y="95"/>
                    </a:lnTo>
                    <a:lnTo>
                      <a:pt x="109" y="95"/>
                    </a:lnTo>
                    <a:lnTo>
                      <a:pt x="108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2"/>
                    </a:lnTo>
                    <a:lnTo>
                      <a:pt x="101" y="92"/>
                    </a:lnTo>
                    <a:lnTo>
                      <a:pt x="100" y="92"/>
                    </a:lnTo>
                    <a:lnTo>
                      <a:pt x="98" y="92"/>
                    </a:lnTo>
                    <a:lnTo>
                      <a:pt x="97" y="92"/>
                    </a:lnTo>
                    <a:lnTo>
                      <a:pt x="54" y="90"/>
                    </a:lnTo>
                    <a:lnTo>
                      <a:pt x="66" y="54"/>
                    </a:lnTo>
                    <a:lnTo>
                      <a:pt x="75" y="67"/>
                    </a:lnTo>
                    <a:lnTo>
                      <a:pt x="127" y="67"/>
                    </a:lnTo>
                    <a:lnTo>
                      <a:pt x="128" y="66"/>
                    </a:lnTo>
                    <a:lnTo>
                      <a:pt x="130" y="66"/>
                    </a:lnTo>
                    <a:lnTo>
                      <a:pt x="131" y="65"/>
                    </a:lnTo>
                    <a:lnTo>
                      <a:pt x="131" y="65"/>
                    </a:lnTo>
                    <a:lnTo>
                      <a:pt x="133" y="64"/>
                    </a:lnTo>
                    <a:lnTo>
                      <a:pt x="134" y="63"/>
                    </a:lnTo>
                    <a:lnTo>
                      <a:pt x="135" y="62"/>
                    </a:lnTo>
                    <a:lnTo>
                      <a:pt x="136" y="62"/>
                    </a:lnTo>
                    <a:lnTo>
                      <a:pt x="136" y="60"/>
                    </a:lnTo>
                    <a:lnTo>
                      <a:pt x="136" y="59"/>
                    </a:lnTo>
                    <a:lnTo>
                      <a:pt x="137" y="58"/>
                    </a:lnTo>
                    <a:lnTo>
                      <a:pt x="137" y="56"/>
                    </a:lnTo>
                    <a:lnTo>
                      <a:pt x="137" y="54"/>
                    </a:lnTo>
                    <a:lnTo>
                      <a:pt x="136" y="53"/>
                    </a:lnTo>
                    <a:lnTo>
                      <a:pt x="136" y="52"/>
                    </a:lnTo>
                    <a:lnTo>
                      <a:pt x="135" y="50"/>
                    </a:lnTo>
                    <a:lnTo>
                      <a:pt x="134" y="49"/>
                    </a:lnTo>
                    <a:lnTo>
                      <a:pt x="133" y="49"/>
                    </a:lnTo>
                    <a:lnTo>
                      <a:pt x="132" y="47"/>
                    </a:lnTo>
                    <a:lnTo>
                      <a:pt x="131" y="47"/>
                    </a:lnTo>
                    <a:lnTo>
                      <a:pt x="130" y="46"/>
                    </a:lnTo>
                    <a:lnTo>
                      <a:pt x="128" y="46"/>
                    </a:lnTo>
                    <a:lnTo>
                      <a:pt x="127" y="46"/>
                    </a:lnTo>
                    <a:lnTo>
                      <a:pt x="87" y="46"/>
                    </a:lnTo>
                    <a:lnTo>
                      <a:pt x="78" y="31"/>
                    </a:lnTo>
                    <a:lnTo>
                      <a:pt x="80" y="30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7"/>
                    </a:lnTo>
                    <a:lnTo>
                      <a:pt x="80" y="16"/>
                    </a:lnTo>
                    <a:lnTo>
                      <a:pt x="80" y="14"/>
                    </a:lnTo>
                    <a:lnTo>
                      <a:pt x="79" y="12"/>
                    </a:lnTo>
                    <a:lnTo>
                      <a:pt x="78" y="11"/>
                    </a:lnTo>
                    <a:lnTo>
                      <a:pt x="77" y="9"/>
                    </a:lnTo>
                    <a:lnTo>
                      <a:pt x="76" y="7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2"/>
                    </a:lnTo>
                    <a:lnTo>
                      <a:pt x="68" y="2"/>
                    </a:lnTo>
                    <a:lnTo>
                      <a:pt x="66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6" y="0"/>
                    </a:lnTo>
                    <a:lnTo>
                      <a:pt x="53" y="1"/>
                    </a:lnTo>
                    <a:lnTo>
                      <a:pt x="51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3" y="6"/>
                    </a:lnTo>
                    <a:lnTo>
                      <a:pt x="42" y="8"/>
                    </a:lnTo>
                    <a:lnTo>
                      <a:pt x="40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7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7200" name="Freeform 48"/>
            <p:cNvSpPr>
              <a:spLocks/>
            </p:cNvSpPr>
            <p:nvPr/>
          </p:nvSpPr>
          <p:spPr bwMode="auto">
            <a:xfrm>
              <a:off x="3257" y="2090"/>
              <a:ext cx="179" cy="291"/>
            </a:xfrm>
            <a:custGeom>
              <a:avLst/>
              <a:gdLst/>
              <a:ahLst/>
              <a:cxnLst>
                <a:cxn ang="0">
                  <a:pos x="200" y="263"/>
                </a:cxn>
                <a:cxn ang="0">
                  <a:pos x="185" y="263"/>
                </a:cxn>
                <a:cxn ang="0">
                  <a:pos x="158" y="229"/>
                </a:cxn>
                <a:cxn ang="0">
                  <a:pos x="122" y="169"/>
                </a:cxn>
                <a:cxn ang="0">
                  <a:pos x="112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7" y="129"/>
                </a:cxn>
                <a:cxn ang="0">
                  <a:pos x="156" y="140"/>
                </a:cxn>
                <a:cxn ang="0">
                  <a:pos x="165" y="140"/>
                </a:cxn>
                <a:cxn ang="0">
                  <a:pos x="166" y="134"/>
                </a:cxn>
                <a:cxn ang="0">
                  <a:pos x="157" y="123"/>
                </a:cxn>
                <a:cxn ang="0">
                  <a:pos x="136" y="108"/>
                </a:cxn>
                <a:cxn ang="0">
                  <a:pos x="127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6" y="9"/>
                </a:cxn>
                <a:cxn ang="0">
                  <a:pos x="106" y="1"/>
                </a:cxn>
                <a:cxn ang="0">
                  <a:pos x="91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7" y="99"/>
                </a:cxn>
                <a:cxn ang="0">
                  <a:pos x="42" y="121"/>
                </a:cxn>
                <a:cxn ang="0">
                  <a:pos x="40" y="145"/>
                </a:cxn>
                <a:cxn ang="0">
                  <a:pos x="42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2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2" y="223"/>
                </a:cxn>
                <a:cxn ang="0">
                  <a:pos x="84" y="196"/>
                </a:cxn>
                <a:cxn ang="0">
                  <a:pos x="96" y="190"/>
                </a:cxn>
                <a:cxn ang="0">
                  <a:pos x="109" y="199"/>
                </a:cxn>
                <a:cxn ang="0">
                  <a:pos x="142" y="243"/>
                </a:cxn>
                <a:cxn ang="0">
                  <a:pos x="169" y="280"/>
                </a:cxn>
                <a:cxn ang="0">
                  <a:pos x="179" y="283"/>
                </a:cxn>
                <a:cxn ang="0">
                  <a:pos x="192" y="273"/>
                </a:cxn>
              </a:cxnLst>
              <a:rect l="0" t="0" r="r" b="b"/>
              <a:pathLst>
                <a:path w="201" h="291">
                  <a:moveTo>
                    <a:pt x="199" y="268"/>
                  </a:moveTo>
                  <a:lnTo>
                    <a:pt x="200" y="263"/>
                  </a:lnTo>
                  <a:lnTo>
                    <a:pt x="192" y="264"/>
                  </a:lnTo>
                  <a:lnTo>
                    <a:pt x="185" y="263"/>
                  </a:lnTo>
                  <a:lnTo>
                    <a:pt x="175" y="255"/>
                  </a:lnTo>
                  <a:lnTo>
                    <a:pt x="158" y="229"/>
                  </a:lnTo>
                  <a:lnTo>
                    <a:pt x="135" y="190"/>
                  </a:lnTo>
                  <a:lnTo>
                    <a:pt x="122" y="169"/>
                  </a:lnTo>
                  <a:lnTo>
                    <a:pt x="113" y="151"/>
                  </a:lnTo>
                  <a:lnTo>
                    <a:pt x="112" y="141"/>
                  </a:lnTo>
                  <a:lnTo>
                    <a:pt x="112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7" y="129"/>
                  </a:lnTo>
                  <a:lnTo>
                    <a:pt x="148" y="136"/>
                  </a:lnTo>
                  <a:lnTo>
                    <a:pt x="156" y="140"/>
                  </a:lnTo>
                  <a:lnTo>
                    <a:pt x="161" y="141"/>
                  </a:lnTo>
                  <a:lnTo>
                    <a:pt x="165" y="140"/>
                  </a:lnTo>
                  <a:lnTo>
                    <a:pt x="167" y="136"/>
                  </a:lnTo>
                  <a:lnTo>
                    <a:pt x="166" y="134"/>
                  </a:lnTo>
                  <a:lnTo>
                    <a:pt x="165" y="130"/>
                  </a:lnTo>
                  <a:lnTo>
                    <a:pt x="157" y="123"/>
                  </a:lnTo>
                  <a:lnTo>
                    <a:pt x="143" y="114"/>
                  </a:lnTo>
                  <a:lnTo>
                    <a:pt x="136" y="108"/>
                  </a:lnTo>
                  <a:lnTo>
                    <a:pt x="131" y="99"/>
                  </a:lnTo>
                  <a:lnTo>
                    <a:pt x="127" y="86"/>
                  </a:lnTo>
                  <a:lnTo>
                    <a:pt x="126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2" y="40"/>
                  </a:lnTo>
                  <a:lnTo>
                    <a:pt x="114" y="36"/>
                  </a:lnTo>
                  <a:lnTo>
                    <a:pt x="117" y="31"/>
                  </a:lnTo>
                  <a:lnTo>
                    <a:pt x="119" y="24"/>
                  </a:lnTo>
                  <a:lnTo>
                    <a:pt x="117" y="15"/>
                  </a:lnTo>
                  <a:lnTo>
                    <a:pt x="116" y="9"/>
                  </a:lnTo>
                  <a:lnTo>
                    <a:pt x="112" y="4"/>
                  </a:lnTo>
                  <a:lnTo>
                    <a:pt x="106" y="1"/>
                  </a:lnTo>
                  <a:lnTo>
                    <a:pt x="97" y="0"/>
                  </a:lnTo>
                  <a:lnTo>
                    <a:pt x="91" y="3"/>
                  </a:lnTo>
                  <a:lnTo>
                    <a:pt x="87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7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7" y="99"/>
                  </a:lnTo>
                  <a:lnTo>
                    <a:pt x="43" y="109"/>
                  </a:lnTo>
                  <a:lnTo>
                    <a:pt x="42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2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2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2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2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2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6" y="190"/>
                  </a:lnTo>
                  <a:lnTo>
                    <a:pt x="102" y="194"/>
                  </a:lnTo>
                  <a:lnTo>
                    <a:pt x="109" y="199"/>
                  </a:lnTo>
                  <a:lnTo>
                    <a:pt x="125" y="219"/>
                  </a:lnTo>
                  <a:lnTo>
                    <a:pt x="142" y="243"/>
                  </a:lnTo>
                  <a:lnTo>
                    <a:pt x="158" y="266"/>
                  </a:lnTo>
                  <a:lnTo>
                    <a:pt x="169" y="280"/>
                  </a:lnTo>
                  <a:lnTo>
                    <a:pt x="172" y="283"/>
                  </a:lnTo>
                  <a:lnTo>
                    <a:pt x="179" y="283"/>
                  </a:lnTo>
                  <a:lnTo>
                    <a:pt x="185" y="278"/>
                  </a:lnTo>
                  <a:lnTo>
                    <a:pt x="192" y="273"/>
                  </a:lnTo>
                  <a:lnTo>
                    <a:pt x="199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1924" y="2080"/>
              <a:ext cx="232" cy="310"/>
              <a:chOff x="2165" y="2237"/>
              <a:chExt cx="260" cy="310"/>
            </a:xfrm>
          </p:grpSpPr>
          <p:grpSp>
            <p:nvGrpSpPr>
              <p:cNvPr id="10" name="Group 50"/>
              <p:cNvGrpSpPr>
                <a:grpSpLocks/>
              </p:cNvGrpSpPr>
              <p:nvPr/>
            </p:nvGrpSpPr>
            <p:grpSpPr bwMode="auto">
              <a:xfrm>
                <a:off x="2165" y="2237"/>
                <a:ext cx="260" cy="310"/>
                <a:chOff x="2165" y="2237"/>
                <a:chExt cx="260" cy="310"/>
              </a:xfrm>
            </p:grpSpPr>
            <p:sp>
              <p:nvSpPr>
                <p:cNvPr id="2737203" name="AutoShape 51"/>
                <p:cNvSpPr>
                  <a:spLocks noChangeArrowheads="1"/>
                </p:cNvSpPr>
                <p:nvPr/>
              </p:nvSpPr>
              <p:spPr bwMode="auto">
                <a:xfrm>
                  <a:off x="2165" y="2288"/>
                  <a:ext cx="260" cy="259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04" name="AutoShape 52"/>
                <p:cNvSpPr>
                  <a:spLocks noChangeArrowheads="1"/>
                </p:cNvSpPr>
                <p:nvPr/>
              </p:nvSpPr>
              <p:spPr bwMode="auto">
                <a:xfrm>
                  <a:off x="2227" y="2237"/>
                  <a:ext cx="198" cy="4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37205" name="Oval 53"/>
              <p:cNvSpPr>
                <a:spLocks noChangeArrowheads="1"/>
              </p:cNvSpPr>
              <p:nvPr/>
            </p:nvSpPr>
            <p:spPr bwMode="auto">
              <a:xfrm>
                <a:off x="2246" y="2263"/>
                <a:ext cx="27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06" name="AutoShape 54"/>
              <p:cNvSpPr>
                <a:spLocks noChangeArrowheads="1"/>
              </p:cNvSpPr>
              <p:nvPr/>
            </p:nvSpPr>
            <p:spPr bwMode="auto">
              <a:xfrm>
                <a:off x="2196" y="2410"/>
                <a:ext cx="138" cy="55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7207" name="AutoShape 55"/>
            <p:cNvSpPr>
              <a:spLocks noChangeArrowheads="1"/>
            </p:cNvSpPr>
            <p:nvPr/>
          </p:nvSpPr>
          <p:spPr bwMode="auto">
            <a:xfrm>
              <a:off x="2036" y="2418"/>
              <a:ext cx="141" cy="46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208" name="AutoShape 56"/>
            <p:cNvSpPr>
              <a:spLocks noChangeArrowheads="1"/>
            </p:cNvSpPr>
            <p:nvPr/>
          </p:nvSpPr>
          <p:spPr bwMode="auto">
            <a:xfrm>
              <a:off x="2029" y="2490"/>
              <a:ext cx="95" cy="15"/>
            </a:xfrm>
            <a:prstGeom prst="parallelogram">
              <a:avLst>
                <a:gd name="adj" fmla="val 158304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209" name="AutoShape 57"/>
            <p:cNvSpPr>
              <a:spLocks noChangeArrowheads="1"/>
            </p:cNvSpPr>
            <p:nvPr/>
          </p:nvSpPr>
          <p:spPr bwMode="auto">
            <a:xfrm>
              <a:off x="1993" y="2469"/>
              <a:ext cx="184" cy="260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8"/>
            <p:cNvGrpSpPr>
              <a:grpSpLocks/>
            </p:cNvGrpSpPr>
            <p:nvPr/>
          </p:nvGrpSpPr>
          <p:grpSpPr bwMode="auto">
            <a:xfrm>
              <a:off x="3310" y="2459"/>
              <a:ext cx="180" cy="257"/>
              <a:chOff x="3724" y="2616"/>
              <a:chExt cx="202" cy="257"/>
            </a:xfrm>
          </p:grpSpPr>
          <p:sp>
            <p:nvSpPr>
              <p:cNvPr id="2737211" name="Freeform 59"/>
              <p:cNvSpPr>
                <a:spLocks/>
              </p:cNvSpPr>
              <p:nvPr/>
            </p:nvSpPr>
            <p:spPr bwMode="auto">
              <a:xfrm>
                <a:off x="3854" y="2735"/>
                <a:ext cx="61" cy="138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0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4" y="0"/>
                  </a:cxn>
                </a:cxnLst>
                <a:rect l="0" t="0" r="r" b="b"/>
                <a:pathLst>
                  <a:path w="61" h="138">
                    <a:moveTo>
                      <a:pt x="44" y="0"/>
                    </a:moveTo>
                    <a:lnTo>
                      <a:pt x="60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12" name="Rectangle 60"/>
              <p:cNvSpPr>
                <a:spLocks noChangeArrowheads="1"/>
              </p:cNvSpPr>
              <p:nvPr/>
            </p:nvSpPr>
            <p:spPr bwMode="auto">
              <a:xfrm>
                <a:off x="3849" y="2735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13" name="Rectangle 61"/>
              <p:cNvSpPr>
                <a:spLocks noChangeArrowheads="1"/>
              </p:cNvSpPr>
              <p:nvPr/>
            </p:nvSpPr>
            <p:spPr bwMode="auto">
              <a:xfrm>
                <a:off x="3857" y="2791"/>
                <a:ext cx="57" cy="13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14" name="Rectangle 62"/>
              <p:cNvSpPr>
                <a:spLocks noChangeArrowheads="1"/>
              </p:cNvSpPr>
              <p:nvPr/>
            </p:nvSpPr>
            <p:spPr bwMode="auto">
              <a:xfrm>
                <a:off x="3726" y="2791"/>
                <a:ext cx="73" cy="9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15" name="Oval 63"/>
              <p:cNvSpPr>
                <a:spLocks noChangeArrowheads="1"/>
              </p:cNvSpPr>
              <p:nvPr/>
            </p:nvSpPr>
            <p:spPr bwMode="auto">
              <a:xfrm>
                <a:off x="3784" y="2616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16" name="Freeform 64"/>
              <p:cNvSpPr>
                <a:spLocks/>
              </p:cNvSpPr>
              <p:nvPr/>
            </p:nvSpPr>
            <p:spPr bwMode="auto">
              <a:xfrm>
                <a:off x="3724" y="2660"/>
                <a:ext cx="140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1" y="212"/>
                  </a:cxn>
                  <a:cxn ang="0">
                    <a:pos x="115" y="102"/>
                  </a:cxn>
                  <a:cxn ang="0">
                    <a:pos x="114" y="99"/>
                  </a:cxn>
                  <a:cxn ang="0">
                    <a:pos x="113" y="98"/>
                  </a:cxn>
                  <a:cxn ang="0">
                    <a:pos x="111" y="96"/>
                  </a:cxn>
                  <a:cxn ang="0">
                    <a:pos x="109" y="94"/>
                  </a:cxn>
                  <a:cxn ang="0">
                    <a:pos x="107" y="93"/>
                  </a:cxn>
                  <a:cxn ang="0">
                    <a:pos x="104" y="93"/>
                  </a:cxn>
                  <a:cxn ang="0">
                    <a:pos x="101" y="93"/>
                  </a:cxn>
                  <a:cxn ang="0">
                    <a:pos x="99" y="93"/>
                  </a:cxn>
                  <a:cxn ang="0">
                    <a:pos x="67" y="54"/>
                  </a:cxn>
                  <a:cxn ang="0">
                    <a:pos x="129" y="67"/>
                  </a:cxn>
                  <a:cxn ang="0">
                    <a:pos x="132" y="66"/>
                  </a:cxn>
                  <a:cxn ang="0">
                    <a:pos x="133" y="66"/>
                  </a:cxn>
                  <a:cxn ang="0">
                    <a:pos x="136" y="64"/>
                  </a:cxn>
                  <a:cxn ang="0">
                    <a:pos x="138" y="62"/>
                  </a:cxn>
                  <a:cxn ang="0">
                    <a:pos x="138" y="59"/>
                  </a:cxn>
                  <a:cxn ang="0">
                    <a:pos x="139" y="56"/>
                  </a:cxn>
                  <a:cxn ang="0">
                    <a:pos x="138" y="53"/>
                  </a:cxn>
                  <a:cxn ang="0">
                    <a:pos x="137" y="51"/>
                  </a:cxn>
                  <a:cxn ang="0">
                    <a:pos x="135" y="49"/>
                  </a:cxn>
                  <a:cxn ang="0">
                    <a:pos x="133" y="47"/>
                  </a:cxn>
                  <a:cxn ang="0">
                    <a:pos x="130" y="46"/>
                  </a:cxn>
                  <a:cxn ang="0">
                    <a:pos x="88" y="46"/>
                  </a:cxn>
                  <a:cxn ang="0">
                    <a:pos x="81" y="30"/>
                  </a:cxn>
                  <a:cxn ang="0">
                    <a:pos x="81" y="26"/>
                  </a:cxn>
                  <a:cxn ang="0">
                    <a:pos x="82" y="22"/>
                  </a:cxn>
                  <a:cxn ang="0">
                    <a:pos x="82" y="18"/>
                  </a:cxn>
                  <a:cxn ang="0">
                    <a:pos x="81" y="14"/>
                  </a:cxn>
                  <a:cxn ang="0">
                    <a:pos x="79" y="11"/>
                  </a:cxn>
                  <a:cxn ang="0">
                    <a:pos x="77" y="8"/>
                  </a:cxn>
                  <a:cxn ang="0">
                    <a:pos x="74" y="5"/>
                  </a:cxn>
                  <a:cxn ang="0">
                    <a:pos x="71" y="3"/>
                  </a:cxn>
                  <a:cxn ang="0">
                    <a:pos x="67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50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40" y="12"/>
                  </a:cxn>
                  <a:cxn ang="0">
                    <a:pos x="38" y="16"/>
                  </a:cxn>
                </a:cxnLst>
                <a:rect l="0" t="0" r="r" b="b"/>
                <a:pathLst>
                  <a:path w="140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1" y="119"/>
                    </a:lnTo>
                    <a:lnTo>
                      <a:pt x="91" y="212"/>
                    </a:lnTo>
                    <a:lnTo>
                      <a:pt x="115" y="212"/>
                    </a:lnTo>
                    <a:lnTo>
                      <a:pt x="115" y="102"/>
                    </a:lnTo>
                    <a:lnTo>
                      <a:pt x="115" y="101"/>
                    </a:lnTo>
                    <a:lnTo>
                      <a:pt x="114" y="99"/>
                    </a:lnTo>
                    <a:lnTo>
                      <a:pt x="114" y="98"/>
                    </a:lnTo>
                    <a:lnTo>
                      <a:pt x="113" y="98"/>
                    </a:lnTo>
                    <a:lnTo>
                      <a:pt x="112" y="97"/>
                    </a:lnTo>
                    <a:lnTo>
                      <a:pt x="111" y="96"/>
                    </a:lnTo>
                    <a:lnTo>
                      <a:pt x="110" y="95"/>
                    </a:lnTo>
                    <a:lnTo>
                      <a:pt x="109" y="94"/>
                    </a:lnTo>
                    <a:lnTo>
                      <a:pt x="108" y="94"/>
                    </a:lnTo>
                    <a:lnTo>
                      <a:pt x="107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3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55" y="90"/>
                    </a:lnTo>
                    <a:lnTo>
                      <a:pt x="67" y="54"/>
                    </a:lnTo>
                    <a:lnTo>
                      <a:pt x="76" y="67"/>
                    </a:lnTo>
                    <a:lnTo>
                      <a:pt x="129" y="67"/>
                    </a:lnTo>
                    <a:lnTo>
                      <a:pt x="130" y="66"/>
                    </a:lnTo>
                    <a:lnTo>
                      <a:pt x="132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5" y="64"/>
                    </a:lnTo>
                    <a:lnTo>
                      <a:pt x="136" y="64"/>
                    </a:lnTo>
                    <a:lnTo>
                      <a:pt x="137" y="63"/>
                    </a:lnTo>
                    <a:lnTo>
                      <a:pt x="138" y="62"/>
                    </a:lnTo>
                    <a:lnTo>
                      <a:pt x="138" y="61"/>
                    </a:lnTo>
                    <a:lnTo>
                      <a:pt x="138" y="59"/>
                    </a:lnTo>
                    <a:lnTo>
                      <a:pt x="139" y="58"/>
                    </a:lnTo>
                    <a:lnTo>
                      <a:pt x="139" y="56"/>
                    </a:lnTo>
                    <a:lnTo>
                      <a:pt x="139" y="54"/>
                    </a:lnTo>
                    <a:lnTo>
                      <a:pt x="138" y="53"/>
                    </a:lnTo>
                    <a:lnTo>
                      <a:pt x="138" y="52"/>
                    </a:lnTo>
                    <a:lnTo>
                      <a:pt x="137" y="51"/>
                    </a:lnTo>
                    <a:lnTo>
                      <a:pt x="136" y="49"/>
                    </a:lnTo>
                    <a:lnTo>
                      <a:pt x="135" y="49"/>
                    </a:lnTo>
                    <a:lnTo>
                      <a:pt x="134" y="48"/>
                    </a:lnTo>
                    <a:lnTo>
                      <a:pt x="133" y="47"/>
                    </a:lnTo>
                    <a:lnTo>
                      <a:pt x="132" y="46"/>
                    </a:lnTo>
                    <a:lnTo>
                      <a:pt x="130" y="46"/>
                    </a:lnTo>
                    <a:lnTo>
                      <a:pt x="129" y="46"/>
                    </a:lnTo>
                    <a:lnTo>
                      <a:pt x="88" y="46"/>
                    </a:lnTo>
                    <a:lnTo>
                      <a:pt x="79" y="31"/>
                    </a:lnTo>
                    <a:lnTo>
                      <a:pt x="81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2" y="24"/>
                    </a:lnTo>
                    <a:lnTo>
                      <a:pt x="82" y="22"/>
                    </a:lnTo>
                    <a:lnTo>
                      <a:pt x="82" y="20"/>
                    </a:lnTo>
                    <a:lnTo>
                      <a:pt x="82" y="18"/>
                    </a:lnTo>
                    <a:lnTo>
                      <a:pt x="81" y="16"/>
                    </a:lnTo>
                    <a:lnTo>
                      <a:pt x="81" y="14"/>
                    </a:lnTo>
                    <a:lnTo>
                      <a:pt x="80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7" y="8"/>
                    </a:lnTo>
                    <a:lnTo>
                      <a:pt x="76" y="6"/>
                    </a:lnTo>
                    <a:lnTo>
                      <a:pt x="74" y="5"/>
                    </a:lnTo>
                    <a:lnTo>
                      <a:pt x="73" y="4"/>
                    </a:lnTo>
                    <a:lnTo>
                      <a:pt x="71" y="3"/>
                    </a:lnTo>
                    <a:lnTo>
                      <a:pt x="69" y="2"/>
                    </a:lnTo>
                    <a:lnTo>
                      <a:pt x="67" y="1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50" y="2"/>
                    </a:lnTo>
                    <a:lnTo>
                      <a:pt x="48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40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7217" name="Freeform 65"/>
            <p:cNvSpPr>
              <a:spLocks/>
            </p:cNvSpPr>
            <p:nvPr/>
          </p:nvSpPr>
          <p:spPr bwMode="auto">
            <a:xfrm>
              <a:off x="3524" y="2417"/>
              <a:ext cx="179" cy="293"/>
            </a:xfrm>
            <a:custGeom>
              <a:avLst/>
              <a:gdLst/>
              <a:ahLst/>
              <a:cxnLst>
                <a:cxn ang="0">
                  <a:pos x="201" y="264"/>
                </a:cxn>
                <a:cxn ang="0">
                  <a:pos x="186" y="264"/>
                </a:cxn>
                <a:cxn ang="0">
                  <a:pos x="159" y="230"/>
                </a:cxn>
                <a:cxn ang="0">
                  <a:pos x="123" y="170"/>
                </a:cxn>
                <a:cxn ang="0">
                  <a:pos x="113" y="142"/>
                </a:cxn>
                <a:cxn ang="0">
                  <a:pos x="115" y="123"/>
                </a:cxn>
                <a:cxn ang="0">
                  <a:pos x="124" y="120"/>
                </a:cxn>
                <a:cxn ang="0">
                  <a:pos x="138" y="130"/>
                </a:cxn>
                <a:cxn ang="0">
                  <a:pos x="157" y="141"/>
                </a:cxn>
                <a:cxn ang="0">
                  <a:pos x="166" y="141"/>
                </a:cxn>
                <a:cxn ang="0">
                  <a:pos x="167" y="135"/>
                </a:cxn>
                <a:cxn ang="0">
                  <a:pos x="158" y="123"/>
                </a:cxn>
                <a:cxn ang="0">
                  <a:pos x="137" y="108"/>
                </a:cxn>
                <a:cxn ang="0">
                  <a:pos x="128" y="87"/>
                </a:cxn>
                <a:cxn ang="0">
                  <a:pos x="124" y="69"/>
                </a:cxn>
                <a:cxn ang="0">
                  <a:pos x="114" y="57"/>
                </a:cxn>
                <a:cxn ang="0">
                  <a:pos x="110" y="48"/>
                </a:cxn>
                <a:cxn ang="0">
                  <a:pos x="115" y="37"/>
                </a:cxn>
                <a:cxn ang="0">
                  <a:pos x="120" y="24"/>
                </a:cxn>
                <a:cxn ang="0">
                  <a:pos x="116" y="9"/>
                </a:cxn>
                <a:cxn ang="0">
                  <a:pos x="106" y="1"/>
                </a:cxn>
                <a:cxn ang="0">
                  <a:pos x="91" y="3"/>
                </a:cxn>
                <a:cxn ang="0">
                  <a:pos x="85" y="13"/>
                </a:cxn>
                <a:cxn ang="0">
                  <a:pos x="85" y="23"/>
                </a:cxn>
                <a:cxn ang="0">
                  <a:pos x="88" y="35"/>
                </a:cxn>
                <a:cxn ang="0">
                  <a:pos x="88" y="47"/>
                </a:cxn>
                <a:cxn ang="0">
                  <a:pos x="78" y="57"/>
                </a:cxn>
                <a:cxn ang="0">
                  <a:pos x="66" y="64"/>
                </a:cxn>
                <a:cxn ang="0">
                  <a:pos x="56" y="76"/>
                </a:cxn>
                <a:cxn ang="0">
                  <a:pos x="47" y="99"/>
                </a:cxn>
                <a:cxn ang="0">
                  <a:pos x="42" y="122"/>
                </a:cxn>
                <a:cxn ang="0">
                  <a:pos x="40" y="146"/>
                </a:cxn>
                <a:cxn ang="0">
                  <a:pos x="42" y="159"/>
                </a:cxn>
                <a:cxn ang="0">
                  <a:pos x="49" y="162"/>
                </a:cxn>
                <a:cxn ang="0">
                  <a:pos x="53" y="159"/>
                </a:cxn>
                <a:cxn ang="0">
                  <a:pos x="53" y="133"/>
                </a:cxn>
                <a:cxn ang="0">
                  <a:pos x="56" y="117"/>
                </a:cxn>
                <a:cxn ang="0">
                  <a:pos x="64" y="110"/>
                </a:cxn>
                <a:cxn ang="0">
                  <a:pos x="71" y="115"/>
                </a:cxn>
                <a:cxn ang="0">
                  <a:pos x="68" y="141"/>
                </a:cxn>
                <a:cxn ang="0">
                  <a:pos x="62" y="167"/>
                </a:cxn>
                <a:cxn ang="0">
                  <a:pos x="53" y="198"/>
                </a:cxn>
                <a:cxn ang="0">
                  <a:pos x="33" y="227"/>
                </a:cxn>
                <a:cxn ang="0">
                  <a:pos x="8" y="257"/>
                </a:cxn>
                <a:cxn ang="0">
                  <a:pos x="0" y="273"/>
                </a:cxn>
                <a:cxn ang="0">
                  <a:pos x="19" y="292"/>
                </a:cxn>
                <a:cxn ang="0">
                  <a:pos x="33" y="289"/>
                </a:cxn>
                <a:cxn ang="0">
                  <a:pos x="23" y="277"/>
                </a:cxn>
                <a:cxn ang="0">
                  <a:pos x="30" y="261"/>
                </a:cxn>
                <a:cxn ang="0">
                  <a:pos x="62" y="224"/>
                </a:cxn>
                <a:cxn ang="0">
                  <a:pos x="85" y="198"/>
                </a:cxn>
                <a:cxn ang="0">
                  <a:pos x="96" y="191"/>
                </a:cxn>
                <a:cxn ang="0">
                  <a:pos x="110" y="200"/>
                </a:cxn>
                <a:cxn ang="0">
                  <a:pos x="143" y="244"/>
                </a:cxn>
                <a:cxn ang="0">
                  <a:pos x="169" y="282"/>
                </a:cxn>
                <a:cxn ang="0">
                  <a:pos x="180" y="284"/>
                </a:cxn>
                <a:cxn ang="0">
                  <a:pos x="193" y="274"/>
                </a:cxn>
              </a:cxnLst>
              <a:rect l="0" t="0" r="r" b="b"/>
              <a:pathLst>
                <a:path w="202" h="293">
                  <a:moveTo>
                    <a:pt x="200" y="269"/>
                  </a:moveTo>
                  <a:lnTo>
                    <a:pt x="201" y="264"/>
                  </a:lnTo>
                  <a:lnTo>
                    <a:pt x="193" y="266"/>
                  </a:lnTo>
                  <a:lnTo>
                    <a:pt x="186" y="264"/>
                  </a:lnTo>
                  <a:lnTo>
                    <a:pt x="176" y="257"/>
                  </a:lnTo>
                  <a:lnTo>
                    <a:pt x="159" y="230"/>
                  </a:lnTo>
                  <a:lnTo>
                    <a:pt x="135" y="191"/>
                  </a:lnTo>
                  <a:lnTo>
                    <a:pt x="123" y="170"/>
                  </a:lnTo>
                  <a:lnTo>
                    <a:pt x="114" y="152"/>
                  </a:lnTo>
                  <a:lnTo>
                    <a:pt x="113" y="142"/>
                  </a:lnTo>
                  <a:lnTo>
                    <a:pt x="113" y="131"/>
                  </a:lnTo>
                  <a:lnTo>
                    <a:pt x="115" y="123"/>
                  </a:lnTo>
                  <a:lnTo>
                    <a:pt x="120" y="120"/>
                  </a:lnTo>
                  <a:lnTo>
                    <a:pt x="124" y="120"/>
                  </a:lnTo>
                  <a:lnTo>
                    <a:pt x="129" y="122"/>
                  </a:lnTo>
                  <a:lnTo>
                    <a:pt x="138" y="130"/>
                  </a:lnTo>
                  <a:lnTo>
                    <a:pt x="149" y="137"/>
                  </a:lnTo>
                  <a:lnTo>
                    <a:pt x="157" y="141"/>
                  </a:lnTo>
                  <a:lnTo>
                    <a:pt x="162" y="142"/>
                  </a:lnTo>
                  <a:lnTo>
                    <a:pt x="166" y="141"/>
                  </a:lnTo>
                  <a:lnTo>
                    <a:pt x="168" y="137"/>
                  </a:lnTo>
                  <a:lnTo>
                    <a:pt x="167" y="135"/>
                  </a:lnTo>
                  <a:lnTo>
                    <a:pt x="166" y="131"/>
                  </a:lnTo>
                  <a:lnTo>
                    <a:pt x="158" y="123"/>
                  </a:lnTo>
                  <a:lnTo>
                    <a:pt x="144" y="115"/>
                  </a:lnTo>
                  <a:lnTo>
                    <a:pt x="137" y="108"/>
                  </a:lnTo>
                  <a:lnTo>
                    <a:pt x="131" y="99"/>
                  </a:lnTo>
                  <a:lnTo>
                    <a:pt x="128" y="87"/>
                  </a:lnTo>
                  <a:lnTo>
                    <a:pt x="126" y="74"/>
                  </a:lnTo>
                  <a:lnTo>
                    <a:pt x="124" y="69"/>
                  </a:lnTo>
                  <a:lnTo>
                    <a:pt x="120" y="63"/>
                  </a:lnTo>
                  <a:lnTo>
                    <a:pt x="114" y="57"/>
                  </a:lnTo>
                  <a:lnTo>
                    <a:pt x="110" y="53"/>
                  </a:lnTo>
                  <a:lnTo>
                    <a:pt x="110" y="48"/>
                  </a:lnTo>
                  <a:lnTo>
                    <a:pt x="113" y="40"/>
                  </a:lnTo>
                  <a:lnTo>
                    <a:pt x="115" y="37"/>
                  </a:lnTo>
                  <a:lnTo>
                    <a:pt x="118" y="31"/>
                  </a:lnTo>
                  <a:lnTo>
                    <a:pt x="120" y="24"/>
                  </a:lnTo>
                  <a:lnTo>
                    <a:pt x="118" y="15"/>
                  </a:lnTo>
                  <a:lnTo>
                    <a:pt x="116" y="9"/>
                  </a:lnTo>
                  <a:lnTo>
                    <a:pt x="113" y="4"/>
                  </a:lnTo>
                  <a:lnTo>
                    <a:pt x="106" y="1"/>
                  </a:lnTo>
                  <a:lnTo>
                    <a:pt x="97" y="0"/>
                  </a:lnTo>
                  <a:lnTo>
                    <a:pt x="91" y="3"/>
                  </a:lnTo>
                  <a:lnTo>
                    <a:pt x="87" y="6"/>
                  </a:lnTo>
                  <a:lnTo>
                    <a:pt x="85" y="13"/>
                  </a:lnTo>
                  <a:lnTo>
                    <a:pt x="83" y="18"/>
                  </a:lnTo>
                  <a:lnTo>
                    <a:pt x="85" y="23"/>
                  </a:lnTo>
                  <a:lnTo>
                    <a:pt x="87" y="30"/>
                  </a:lnTo>
                  <a:lnTo>
                    <a:pt x="88" y="35"/>
                  </a:lnTo>
                  <a:lnTo>
                    <a:pt x="90" y="40"/>
                  </a:lnTo>
                  <a:lnTo>
                    <a:pt x="88" y="47"/>
                  </a:lnTo>
                  <a:lnTo>
                    <a:pt x="85" y="52"/>
                  </a:lnTo>
                  <a:lnTo>
                    <a:pt x="78" y="57"/>
                  </a:lnTo>
                  <a:lnTo>
                    <a:pt x="71" y="60"/>
                  </a:lnTo>
                  <a:lnTo>
                    <a:pt x="66" y="64"/>
                  </a:lnTo>
                  <a:lnTo>
                    <a:pt x="61" y="69"/>
                  </a:lnTo>
                  <a:lnTo>
                    <a:pt x="56" y="76"/>
                  </a:lnTo>
                  <a:lnTo>
                    <a:pt x="51" y="87"/>
                  </a:lnTo>
                  <a:lnTo>
                    <a:pt x="47" y="99"/>
                  </a:lnTo>
                  <a:lnTo>
                    <a:pt x="43" y="110"/>
                  </a:lnTo>
                  <a:lnTo>
                    <a:pt x="42" y="122"/>
                  </a:lnTo>
                  <a:lnTo>
                    <a:pt x="40" y="137"/>
                  </a:lnTo>
                  <a:lnTo>
                    <a:pt x="40" y="146"/>
                  </a:lnTo>
                  <a:lnTo>
                    <a:pt x="40" y="154"/>
                  </a:lnTo>
                  <a:lnTo>
                    <a:pt x="42" y="159"/>
                  </a:lnTo>
                  <a:lnTo>
                    <a:pt x="44" y="161"/>
                  </a:lnTo>
                  <a:lnTo>
                    <a:pt x="49" y="162"/>
                  </a:lnTo>
                  <a:lnTo>
                    <a:pt x="52" y="161"/>
                  </a:lnTo>
                  <a:lnTo>
                    <a:pt x="53" y="159"/>
                  </a:lnTo>
                  <a:lnTo>
                    <a:pt x="53" y="149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6" y="117"/>
                  </a:lnTo>
                  <a:lnTo>
                    <a:pt x="59" y="111"/>
                  </a:lnTo>
                  <a:lnTo>
                    <a:pt x="64" y="110"/>
                  </a:lnTo>
                  <a:lnTo>
                    <a:pt x="70" y="111"/>
                  </a:lnTo>
                  <a:lnTo>
                    <a:pt x="71" y="115"/>
                  </a:lnTo>
                  <a:lnTo>
                    <a:pt x="70" y="126"/>
                  </a:lnTo>
                  <a:lnTo>
                    <a:pt x="68" y="141"/>
                  </a:lnTo>
                  <a:lnTo>
                    <a:pt x="66" y="155"/>
                  </a:lnTo>
                  <a:lnTo>
                    <a:pt x="62" y="167"/>
                  </a:lnTo>
                  <a:lnTo>
                    <a:pt x="58" y="184"/>
                  </a:lnTo>
                  <a:lnTo>
                    <a:pt x="53" y="198"/>
                  </a:lnTo>
                  <a:lnTo>
                    <a:pt x="42" y="215"/>
                  </a:lnTo>
                  <a:lnTo>
                    <a:pt x="33" y="227"/>
                  </a:lnTo>
                  <a:lnTo>
                    <a:pt x="18" y="244"/>
                  </a:lnTo>
                  <a:lnTo>
                    <a:pt x="8" y="257"/>
                  </a:lnTo>
                  <a:lnTo>
                    <a:pt x="0" y="268"/>
                  </a:lnTo>
                  <a:lnTo>
                    <a:pt x="0" y="273"/>
                  </a:lnTo>
                  <a:lnTo>
                    <a:pt x="8" y="282"/>
                  </a:lnTo>
                  <a:lnTo>
                    <a:pt x="19" y="292"/>
                  </a:lnTo>
                  <a:lnTo>
                    <a:pt x="30" y="292"/>
                  </a:lnTo>
                  <a:lnTo>
                    <a:pt x="33" y="289"/>
                  </a:lnTo>
                  <a:lnTo>
                    <a:pt x="28" y="283"/>
                  </a:lnTo>
                  <a:lnTo>
                    <a:pt x="23" y="277"/>
                  </a:lnTo>
                  <a:lnTo>
                    <a:pt x="23" y="272"/>
                  </a:lnTo>
                  <a:lnTo>
                    <a:pt x="30" y="261"/>
                  </a:lnTo>
                  <a:lnTo>
                    <a:pt x="43" y="248"/>
                  </a:lnTo>
                  <a:lnTo>
                    <a:pt x="62" y="224"/>
                  </a:lnTo>
                  <a:lnTo>
                    <a:pt x="78" y="204"/>
                  </a:lnTo>
                  <a:lnTo>
                    <a:pt x="85" y="198"/>
                  </a:lnTo>
                  <a:lnTo>
                    <a:pt x="88" y="193"/>
                  </a:lnTo>
                  <a:lnTo>
                    <a:pt x="96" y="191"/>
                  </a:lnTo>
                  <a:lnTo>
                    <a:pt x="102" y="195"/>
                  </a:lnTo>
                  <a:lnTo>
                    <a:pt x="110" y="200"/>
                  </a:lnTo>
                  <a:lnTo>
                    <a:pt x="125" y="220"/>
                  </a:lnTo>
                  <a:lnTo>
                    <a:pt x="143" y="244"/>
                  </a:lnTo>
                  <a:lnTo>
                    <a:pt x="159" y="268"/>
                  </a:lnTo>
                  <a:lnTo>
                    <a:pt x="169" y="282"/>
                  </a:lnTo>
                  <a:lnTo>
                    <a:pt x="173" y="284"/>
                  </a:lnTo>
                  <a:lnTo>
                    <a:pt x="180" y="284"/>
                  </a:lnTo>
                  <a:lnTo>
                    <a:pt x="186" y="279"/>
                  </a:lnTo>
                  <a:lnTo>
                    <a:pt x="193" y="274"/>
                  </a:lnTo>
                  <a:lnTo>
                    <a:pt x="200" y="269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" name="Group 66"/>
            <p:cNvGrpSpPr>
              <a:grpSpLocks/>
            </p:cNvGrpSpPr>
            <p:nvPr/>
          </p:nvGrpSpPr>
          <p:grpSpPr bwMode="auto">
            <a:xfrm>
              <a:off x="2181" y="2418"/>
              <a:ext cx="232" cy="311"/>
              <a:chOff x="2454" y="2575"/>
              <a:chExt cx="261" cy="311"/>
            </a:xfrm>
          </p:grpSpPr>
          <p:grpSp>
            <p:nvGrpSpPr>
              <p:cNvPr id="13" name="Group 67"/>
              <p:cNvGrpSpPr>
                <a:grpSpLocks/>
              </p:cNvGrpSpPr>
              <p:nvPr/>
            </p:nvGrpSpPr>
            <p:grpSpPr bwMode="auto">
              <a:xfrm>
                <a:off x="2454" y="2575"/>
                <a:ext cx="261" cy="311"/>
                <a:chOff x="2454" y="2575"/>
                <a:chExt cx="261" cy="311"/>
              </a:xfrm>
            </p:grpSpPr>
            <p:sp>
              <p:nvSpPr>
                <p:cNvPr id="2737220" name="AutoShape 68"/>
                <p:cNvSpPr>
                  <a:spLocks noChangeArrowheads="1"/>
                </p:cNvSpPr>
                <p:nvPr/>
              </p:nvSpPr>
              <p:spPr bwMode="auto">
                <a:xfrm>
                  <a:off x="2454" y="2626"/>
                  <a:ext cx="261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21" name="AutoShape 69"/>
                <p:cNvSpPr>
                  <a:spLocks noChangeArrowheads="1"/>
                </p:cNvSpPr>
                <p:nvPr/>
              </p:nvSpPr>
              <p:spPr bwMode="auto">
                <a:xfrm>
                  <a:off x="2518" y="2575"/>
                  <a:ext cx="197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37222" name="Oval 70"/>
              <p:cNvSpPr>
                <a:spLocks noChangeArrowheads="1"/>
              </p:cNvSpPr>
              <p:nvPr/>
            </p:nvSpPr>
            <p:spPr bwMode="auto">
              <a:xfrm>
                <a:off x="2537" y="2601"/>
                <a:ext cx="26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23" name="AutoShape 71"/>
              <p:cNvSpPr>
                <a:spLocks noChangeArrowheads="1"/>
              </p:cNvSpPr>
              <p:nvPr/>
            </p:nvSpPr>
            <p:spPr bwMode="auto">
              <a:xfrm>
                <a:off x="2487" y="2749"/>
                <a:ext cx="137" cy="54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72"/>
            <p:cNvGrpSpPr>
              <a:grpSpLocks/>
            </p:cNvGrpSpPr>
            <p:nvPr/>
          </p:nvGrpSpPr>
          <p:grpSpPr bwMode="auto">
            <a:xfrm>
              <a:off x="1231" y="1419"/>
              <a:ext cx="183" cy="310"/>
              <a:chOff x="1385" y="1576"/>
              <a:chExt cx="206" cy="310"/>
            </a:xfrm>
          </p:grpSpPr>
          <p:sp>
            <p:nvSpPr>
              <p:cNvPr id="2737225" name="AutoShape 73"/>
              <p:cNvSpPr>
                <a:spLocks noChangeArrowheads="1"/>
              </p:cNvSpPr>
              <p:nvPr/>
            </p:nvSpPr>
            <p:spPr bwMode="auto">
              <a:xfrm>
                <a:off x="1385" y="1626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26" name="AutoShape 74"/>
              <p:cNvSpPr>
                <a:spLocks noChangeArrowheads="1"/>
              </p:cNvSpPr>
              <p:nvPr/>
            </p:nvSpPr>
            <p:spPr bwMode="auto">
              <a:xfrm>
                <a:off x="1433" y="1576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27" name="AutoShape 75"/>
              <p:cNvSpPr>
                <a:spLocks noChangeArrowheads="1"/>
              </p:cNvSpPr>
              <p:nvPr/>
            </p:nvSpPr>
            <p:spPr bwMode="auto">
              <a:xfrm>
                <a:off x="1424" y="1647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6"/>
            <p:cNvGrpSpPr>
              <a:grpSpLocks/>
            </p:cNvGrpSpPr>
            <p:nvPr/>
          </p:nvGrpSpPr>
          <p:grpSpPr bwMode="auto">
            <a:xfrm>
              <a:off x="2492" y="1460"/>
              <a:ext cx="180" cy="257"/>
              <a:chOff x="2803" y="1617"/>
              <a:chExt cx="203" cy="257"/>
            </a:xfrm>
          </p:grpSpPr>
          <p:sp>
            <p:nvSpPr>
              <p:cNvPr id="2737229" name="Freeform 77"/>
              <p:cNvSpPr>
                <a:spLocks/>
              </p:cNvSpPr>
              <p:nvPr/>
            </p:nvSpPr>
            <p:spPr bwMode="auto">
              <a:xfrm>
                <a:off x="2932" y="1734"/>
                <a:ext cx="62" cy="14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1" y="0"/>
                  </a:cxn>
                  <a:cxn ang="0">
                    <a:pos x="17" y="139"/>
                  </a:cxn>
                  <a:cxn ang="0">
                    <a:pos x="0" y="139"/>
                  </a:cxn>
                  <a:cxn ang="0">
                    <a:pos x="44" y="0"/>
                  </a:cxn>
                </a:cxnLst>
                <a:rect l="0" t="0" r="r" b="b"/>
                <a:pathLst>
                  <a:path w="62" h="140">
                    <a:moveTo>
                      <a:pt x="44" y="0"/>
                    </a:moveTo>
                    <a:lnTo>
                      <a:pt x="61" y="0"/>
                    </a:lnTo>
                    <a:lnTo>
                      <a:pt x="17" y="139"/>
                    </a:lnTo>
                    <a:lnTo>
                      <a:pt x="0" y="139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30" name="Rectangle 78"/>
              <p:cNvSpPr>
                <a:spLocks noChangeArrowheads="1"/>
              </p:cNvSpPr>
              <p:nvPr/>
            </p:nvSpPr>
            <p:spPr bwMode="auto">
              <a:xfrm>
                <a:off x="2929" y="1734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31" name="Rectangle 79"/>
              <p:cNvSpPr>
                <a:spLocks noChangeArrowheads="1"/>
              </p:cNvSpPr>
              <p:nvPr/>
            </p:nvSpPr>
            <p:spPr bwMode="auto">
              <a:xfrm>
                <a:off x="2935" y="1792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32" name="Rectangle 80"/>
              <p:cNvSpPr>
                <a:spLocks noChangeArrowheads="1"/>
              </p:cNvSpPr>
              <p:nvPr/>
            </p:nvSpPr>
            <p:spPr bwMode="auto">
              <a:xfrm>
                <a:off x="2804" y="1792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33" name="Oval 81"/>
              <p:cNvSpPr>
                <a:spLocks noChangeArrowheads="1"/>
              </p:cNvSpPr>
              <p:nvPr/>
            </p:nvSpPr>
            <p:spPr bwMode="auto">
              <a:xfrm>
                <a:off x="2864" y="1617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34" name="Freeform 82"/>
              <p:cNvSpPr>
                <a:spLocks/>
              </p:cNvSpPr>
              <p:nvPr/>
            </p:nvSpPr>
            <p:spPr bwMode="auto">
              <a:xfrm>
                <a:off x="2803" y="1661"/>
                <a:ext cx="139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0" y="212"/>
                  </a:cxn>
                  <a:cxn ang="0">
                    <a:pos x="114" y="102"/>
                  </a:cxn>
                  <a:cxn ang="0">
                    <a:pos x="113" y="99"/>
                  </a:cxn>
                  <a:cxn ang="0">
                    <a:pos x="112" y="98"/>
                  </a:cxn>
                  <a:cxn ang="0">
                    <a:pos x="110" y="96"/>
                  </a:cxn>
                  <a:cxn ang="0">
                    <a:pos x="108" y="94"/>
                  </a:cxn>
                  <a:cxn ang="0">
                    <a:pos x="106" y="93"/>
                  </a:cxn>
                  <a:cxn ang="0">
                    <a:pos x="103" y="93"/>
                  </a:cxn>
                  <a:cxn ang="0">
                    <a:pos x="100" y="93"/>
                  </a:cxn>
                  <a:cxn ang="0">
                    <a:pos x="98" y="93"/>
                  </a:cxn>
                  <a:cxn ang="0">
                    <a:pos x="67" y="54"/>
                  </a:cxn>
                  <a:cxn ang="0">
                    <a:pos x="128" y="67"/>
                  </a:cxn>
                  <a:cxn ang="0">
                    <a:pos x="131" y="66"/>
                  </a:cxn>
                  <a:cxn ang="0">
                    <a:pos x="132" y="66"/>
                  </a:cxn>
                  <a:cxn ang="0">
                    <a:pos x="135" y="64"/>
                  </a:cxn>
                  <a:cxn ang="0">
                    <a:pos x="137" y="62"/>
                  </a:cxn>
                  <a:cxn ang="0">
                    <a:pos x="137" y="59"/>
                  </a:cxn>
                  <a:cxn ang="0">
                    <a:pos x="138" y="56"/>
                  </a:cxn>
                  <a:cxn ang="0">
                    <a:pos x="137" y="53"/>
                  </a:cxn>
                  <a:cxn ang="0">
                    <a:pos x="136" y="51"/>
                  </a:cxn>
                  <a:cxn ang="0">
                    <a:pos x="134" y="49"/>
                  </a:cxn>
                  <a:cxn ang="0">
                    <a:pos x="132" y="47"/>
                  </a:cxn>
                  <a:cxn ang="0">
                    <a:pos x="129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1" y="26"/>
                  </a:cxn>
                  <a:cxn ang="0">
                    <a:pos x="81" y="22"/>
                  </a:cxn>
                  <a:cxn ang="0">
                    <a:pos x="81" y="18"/>
                  </a:cxn>
                  <a:cxn ang="0">
                    <a:pos x="80" y="14"/>
                  </a:cxn>
                  <a:cxn ang="0">
                    <a:pos x="79" y="11"/>
                  </a:cxn>
                  <a:cxn ang="0">
                    <a:pos x="76" y="8"/>
                  </a:cxn>
                  <a:cxn ang="0">
                    <a:pos x="73" y="5"/>
                  </a:cxn>
                  <a:cxn ang="0">
                    <a:pos x="70" y="3"/>
                  </a:cxn>
                  <a:cxn ang="0">
                    <a:pos x="67" y="1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8" y="16"/>
                  </a:cxn>
                </a:cxnLst>
                <a:rect l="0" t="0" r="r" b="b"/>
                <a:pathLst>
                  <a:path w="139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0" y="119"/>
                    </a:lnTo>
                    <a:lnTo>
                      <a:pt x="90" y="212"/>
                    </a:lnTo>
                    <a:lnTo>
                      <a:pt x="114" y="212"/>
                    </a:lnTo>
                    <a:lnTo>
                      <a:pt x="114" y="102"/>
                    </a:lnTo>
                    <a:lnTo>
                      <a:pt x="114" y="101"/>
                    </a:lnTo>
                    <a:lnTo>
                      <a:pt x="113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2" y="97"/>
                    </a:lnTo>
                    <a:lnTo>
                      <a:pt x="110" y="96"/>
                    </a:lnTo>
                    <a:lnTo>
                      <a:pt x="110" y="95"/>
                    </a:lnTo>
                    <a:lnTo>
                      <a:pt x="108" y="94"/>
                    </a:lnTo>
                    <a:lnTo>
                      <a:pt x="107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3" y="93"/>
                    </a:lnTo>
                    <a:lnTo>
                      <a:pt x="102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98" y="93"/>
                    </a:lnTo>
                    <a:lnTo>
                      <a:pt x="54" y="90"/>
                    </a:lnTo>
                    <a:lnTo>
                      <a:pt x="67" y="54"/>
                    </a:lnTo>
                    <a:lnTo>
                      <a:pt x="75" y="67"/>
                    </a:lnTo>
                    <a:lnTo>
                      <a:pt x="128" y="67"/>
                    </a:lnTo>
                    <a:lnTo>
                      <a:pt x="129" y="66"/>
                    </a:lnTo>
                    <a:lnTo>
                      <a:pt x="131" y="66"/>
                    </a:lnTo>
                    <a:lnTo>
                      <a:pt x="132" y="66"/>
                    </a:lnTo>
                    <a:lnTo>
                      <a:pt x="132" y="66"/>
                    </a:lnTo>
                    <a:lnTo>
                      <a:pt x="134" y="64"/>
                    </a:lnTo>
                    <a:lnTo>
                      <a:pt x="135" y="64"/>
                    </a:lnTo>
                    <a:lnTo>
                      <a:pt x="136" y="63"/>
                    </a:lnTo>
                    <a:lnTo>
                      <a:pt x="137" y="62"/>
                    </a:lnTo>
                    <a:lnTo>
                      <a:pt x="137" y="61"/>
                    </a:lnTo>
                    <a:lnTo>
                      <a:pt x="137" y="59"/>
                    </a:lnTo>
                    <a:lnTo>
                      <a:pt x="138" y="58"/>
                    </a:lnTo>
                    <a:lnTo>
                      <a:pt x="138" y="56"/>
                    </a:lnTo>
                    <a:lnTo>
                      <a:pt x="138" y="54"/>
                    </a:lnTo>
                    <a:lnTo>
                      <a:pt x="137" y="53"/>
                    </a:lnTo>
                    <a:lnTo>
                      <a:pt x="137" y="52"/>
                    </a:lnTo>
                    <a:lnTo>
                      <a:pt x="136" y="51"/>
                    </a:lnTo>
                    <a:lnTo>
                      <a:pt x="135" y="49"/>
                    </a:lnTo>
                    <a:lnTo>
                      <a:pt x="134" y="49"/>
                    </a:lnTo>
                    <a:lnTo>
                      <a:pt x="133" y="48"/>
                    </a:lnTo>
                    <a:lnTo>
                      <a:pt x="132" y="47"/>
                    </a:lnTo>
                    <a:lnTo>
                      <a:pt x="131" y="46"/>
                    </a:lnTo>
                    <a:lnTo>
                      <a:pt x="129" y="46"/>
                    </a:lnTo>
                    <a:lnTo>
                      <a:pt x="128" y="46"/>
                    </a:lnTo>
                    <a:lnTo>
                      <a:pt x="87" y="46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8"/>
                    </a:lnTo>
                    <a:lnTo>
                      <a:pt x="81" y="16"/>
                    </a:lnTo>
                    <a:lnTo>
                      <a:pt x="80" y="14"/>
                    </a:lnTo>
                    <a:lnTo>
                      <a:pt x="79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6" y="8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37235" name="Freeform 83"/>
            <p:cNvSpPr>
              <a:spLocks/>
            </p:cNvSpPr>
            <p:nvPr/>
          </p:nvSpPr>
          <p:spPr bwMode="auto">
            <a:xfrm>
              <a:off x="2720" y="1429"/>
              <a:ext cx="178" cy="291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29"/>
                </a:cxn>
                <a:cxn ang="0">
                  <a:pos x="121" y="169"/>
                </a:cxn>
                <a:cxn ang="0">
                  <a:pos x="111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1"/>
                </a:cxn>
                <a:cxn ang="0">
                  <a:pos x="40" y="145"/>
                </a:cxn>
                <a:cxn ang="0">
                  <a:pos x="41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1" y="223"/>
                </a:cxn>
                <a:cxn ang="0">
                  <a:pos x="84" y="196"/>
                </a:cxn>
                <a:cxn ang="0">
                  <a:pos x="95" y="190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0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1">
                  <a:moveTo>
                    <a:pt x="198" y="268"/>
                  </a:moveTo>
                  <a:lnTo>
                    <a:pt x="199" y="263"/>
                  </a:lnTo>
                  <a:lnTo>
                    <a:pt x="191" y="264"/>
                  </a:lnTo>
                  <a:lnTo>
                    <a:pt x="184" y="263"/>
                  </a:lnTo>
                  <a:lnTo>
                    <a:pt x="174" y="255"/>
                  </a:lnTo>
                  <a:lnTo>
                    <a:pt x="158" y="229"/>
                  </a:lnTo>
                  <a:lnTo>
                    <a:pt x="134" y="190"/>
                  </a:lnTo>
                  <a:lnTo>
                    <a:pt x="121" y="169"/>
                  </a:lnTo>
                  <a:lnTo>
                    <a:pt x="113" y="151"/>
                  </a:lnTo>
                  <a:lnTo>
                    <a:pt x="111" y="141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6" y="129"/>
                  </a:lnTo>
                  <a:lnTo>
                    <a:pt x="148" y="136"/>
                  </a:lnTo>
                  <a:lnTo>
                    <a:pt x="155" y="140"/>
                  </a:lnTo>
                  <a:lnTo>
                    <a:pt x="160" y="141"/>
                  </a:lnTo>
                  <a:lnTo>
                    <a:pt x="164" y="140"/>
                  </a:lnTo>
                  <a:lnTo>
                    <a:pt x="166" y="136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6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1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1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5" y="190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19"/>
                  </a:lnTo>
                  <a:lnTo>
                    <a:pt x="141" y="243"/>
                  </a:lnTo>
                  <a:lnTo>
                    <a:pt x="158" y="266"/>
                  </a:lnTo>
                  <a:lnTo>
                    <a:pt x="168" y="280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84"/>
            <p:cNvGrpSpPr>
              <a:grpSpLocks/>
            </p:cNvGrpSpPr>
            <p:nvPr/>
          </p:nvGrpSpPr>
          <p:grpSpPr bwMode="auto">
            <a:xfrm>
              <a:off x="1420" y="1419"/>
              <a:ext cx="230" cy="310"/>
              <a:chOff x="1597" y="1576"/>
              <a:chExt cx="259" cy="310"/>
            </a:xfrm>
          </p:grpSpPr>
          <p:grpSp>
            <p:nvGrpSpPr>
              <p:cNvPr id="17" name="Group 85"/>
              <p:cNvGrpSpPr>
                <a:grpSpLocks/>
              </p:cNvGrpSpPr>
              <p:nvPr/>
            </p:nvGrpSpPr>
            <p:grpSpPr bwMode="auto">
              <a:xfrm>
                <a:off x="1597" y="1576"/>
                <a:ext cx="259" cy="310"/>
                <a:chOff x="1597" y="1576"/>
                <a:chExt cx="259" cy="310"/>
              </a:xfrm>
            </p:grpSpPr>
            <p:sp>
              <p:nvSpPr>
                <p:cNvPr id="2737238" name="AutoShape 86"/>
                <p:cNvSpPr>
                  <a:spLocks noChangeArrowheads="1"/>
                </p:cNvSpPr>
                <p:nvPr/>
              </p:nvSpPr>
              <p:spPr bwMode="auto">
                <a:xfrm>
                  <a:off x="1597" y="1626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39" name="AutoShape 87"/>
                <p:cNvSpPr>
                  <a:spLocks noChangeArrowheads="1"/>
                </p:cNvSpPr>
                <p:nvPr/>
              </p:nvSpPr>
              <p:spPr bwMode="auto">
                <a:xfrm>
                  <a:off x="1660" y="1576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37240" name="Oval 88"/>
              <p:cNvSpPr>
                <a:spLocks noChangeArrowheads="1"/>
              </p:cNvSpPr>
              <p:nvPr/>
            </p:nvSpPr>
            <p:spPr bwMode="auto">
              <a:xfrm>
                <a:off x="1679" y="1602"/>
                <a:ext cx="27" cy="8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41" name="AutoShape 89"/>
              <p:cNvSpPr>
                <a:spLocks noChangeArrowheads="1"/>
              </p:cNvSpPr>
              <p:nvPr/>
            </p:nvSpPr>
            <p:spPr bwMode="auto">
              <a:xfrm>
                <a:off x="1628" y="1750"/>
                <a:ext cx="137" cy="55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90"/>
            <p:cNvGrpSpPr>
              <a:grpSpLocks/>
            </p:cNvGrpSpPr>
            <p:nvPr/>
          </p:nvGrpSpPr>
          <p:grpSpPr bwMode="auto">
            <a:xfrm>
              <a:off x="3049" y="2717"/>
              <a:ext cx="878" cy="312"/>
              <a:chOff x="3430" y="2874"/>
              <a:chExt cx="988" cy="312"/>
            </a:xfrm>
          </p:grpSpPr>
          <p:sp>
            <p:nvSpPr>
              <p:cNvPr id="2737243" name="AutoShape 91"/>
              <p:cNvSpPr>
                <a:spLocks noChangeArrowheads="1"/>
              </p:cNvSpPr>
              <p:nvPr/>
            </p:nvSpPr>
            <p:spPr bwMode="auto">
              <a:xfrm>
                <a:off x="3430" y="2926"/>
                <a:ext cx="207" cy="260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92"/>
              <p:cNvGrpSpPr>
                <a:grpSpLocks/>
              </p:cNvGrpSpPr>
              <p:nvPr/>
            </p:nvGrpSpPr>
            <p:grpSpPr bwMode="auto">
              <a:xfrm>
                <a:off x="3976" y="2916"/>
                <a:ext cx="202" cy="257"/>
                <a:chOff x="3976" y="2916"/>
                <a:chExt cx="202" cy="257"/>
              </a:xfrm>
            </p:grpSpPr>
            <p:sp>
              <p:nvSpPr>
                <p:cNvPr id="2737245" name="Freeform 93"/>
                <p:cNvSpPr>
                  <a:spLocks/>
                </p:cNvSpPr>
                <p:nvPr/>
              </p:nvSpPr>
              <p:spPr bwMode="auto">
                <a:xfrm>
                  <a:off x="4106" y="3035"/>
                  <a:ext cx="61" cy="138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0" y="0"/>
                    </a:cxn>
                    <a:cxn ang="0">
                      <a:pos x="16" y="137"/>
                    </a:cxn>
                    <a:cxn ang="0">
                      <a:pos x="0" y="137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1" h="138">
                      <a:moveTo>
                        <a:pt x="44" y="0"/>
                      </a:moveTo>
                      <a:lnTo>
                        <a:pt x="60" y="0"/>
                      </a:lnTo>
                      <a:lnTo>
                        <a:pt x="16" y="137"/>
                      </a:lnTo>
                      <a:lnTo>
                        <a:pt x="0" y="137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46" name="Rectangle 94"/>
                <p:cNvSpPr>
                  <a:spLocks noChangeArrowheads="1"/>
                </p:cNvSpPr>
                <p:nvPr/>
              </p:nvSpPr>
              <p:spPr bwMode="auto">
                <a:xfrm>
                  <a:off x="4101" y="3035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47" name="Rectangle 95"/>
                <p:cNvSpPr>
                  <a:spLocks noChangeArrowheads="1"/>
                </p:cNvSpPr>
                <p:nvPr/>
              </p:nvSpPr>
              <p:spPr bwMode="auto">
                <a:xfrm>
                  <a:off x="4109" y="3091"/>
                  <a:ext cx="57" cy="13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48" name="Rectangle 96"/>
                <p:cNvSpPr>
                  <a:spLocks noChangeArrowheads="1"/>
                </p:cNvSpPr>
                <p:nvPr/>
              </p:nvSpPr>
              <p:spPr bwMode="auto">
                <a:xfrm>
                  <a:off x="3978" y="3091"/>
                  <a:ext cx="73" cy="9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49" name="Oval 97"/>
                <p:cNvSpPr>
                  <a:spLocks noChangeArrowheads="1"/>
                </p:cNvSpPr>
                <p:nvPr/>
              </p:nvSpPr>
              <p:spPr bwMode="auto">
                <a:xfrm>
                  <a:off x="4036" y="2916"/>
                  <a:ext cx="22" cy="25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50" name="Freeform 98"/>
                <p:cNvSpPr>
                  <a:spLocks/>
                </p:cNvSpPr>
                <p:nvPr/>
              </p:nvSpPr>
              <p:spPr bwMode="auto">
                <a:xfrm>
                  <a:off x="3976" y="2960"/>
                  <a:ext cx="140" cy="213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1"/>
                    </a:cxn>
                    <a:cxn ang="0">
                      <a:pos x="0" y="104"/>
                    </a:cxn>
                    <a:cxn ang="0">
                      <a:pos x="0" y="108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7"/>
                    </a:cxn>
                    <a:cxn ang="0">
                      <a:pos x="9" y="119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91" y="212"/>
                    </a:cxn>
                    <a:cxn ang="0">
                      <a:pos x="115" y="102"/>
                    </a:cxn>
                    <a:cxn ang="0">
                      <a:pos x="114" y="99"/>
                    </a:cxn>
                    <a:cxn ang="0">
                      <a:pos x="113" y="98"/>
                    </a:cxn>
                    <a:cxn ang="0">
                      <a:pos x="111" y="96"/>
                    </a:cxn>
                    <a:cxn ang="0">
                      <a:pos x="109" y="94"/>
                    </a:cxn>
                    <a:cxn ang="0">
                      <a:pos x="107" y="93"/>
                    </a:cxn>
                    <a:cxn ang="0">
                      <a:pos x="104" y="93"/>
                    </a:cxn>
                    <a:cxn ang="0">
                      <a:pos x="101" y="93"/>
                    </a:cxn>
                    <a:cxn ang="0">
                      <a:pos x="99" y="93"/>
                    </a:cxn>
                    <a:cxn ang="0">
                      <a:pos x="67" y="54"/>
                    </a:cxn>
                    <a:cxn ang="0">
                      <a:pos x="129" y="67"/>
                    </a:cxn>
                    <a:cxn ang="0">
                      <a:pos x="132" y="66"/>
                    </a:cxn>
                    <a:cxn ang="0">
                      <a:pos x="133" y="66"/>
                    </a:cxn>
                    <a:cxn ang="0">
                      <a:pos x="136" y="64"/>
                    </a:cxn>
                    <a:cxn ang="0">
                      <a:pos x="138" y="62"/>
                    </a:cxn>
                    <a:cxn ang="0">
                      <a:pos x="138" y="59"/>
                    </a:cxn>
                    <a:cxn ang="0">
                      <a:pos x="139" y="56"/>
                    </a:cxn>
                    <a:cxn ang="0">
                      <a:pos x="138" y="53"/>
                    </a:cxn>
                    <a:cxn ang="0">
                      <a:pos x="137" y="51"/>
                    </a:cxn>
                    <a:cxn ang="0">
                      <a:pos x="135" y="49"/>
                    </a:cxn>
                    <a:cxn ang="0">
                      <a:pos x="133" y="47"/>
                    </a:cxn>
                    <a:cxn ang="0">
                      <a:pos x="130" y="46"/>
                    </a:cxn>
                    <a:cxn ang="0">
                      <a:pos x="88" y="46"/>
                    </a:cxn>
                    <a:cxn ang="0">
                      <a:pos x="81" y="30"/>
                    </a:cxn>
                    <a:cxn ang="0">
                      <a:pos x="81" y="26"/>
                    </a:cxn>
                    <a:cxn ang="0">
                      <a:pos x="82" y="22"/>
                    </a:cxn>
                    <a:cxn ang="0">
                      <a:pos x="82" y="18"/>
                    </a:cxn>
                    <a:cxn ang="0">
                      <a:pos x="81" y="14"/>
                    </a:cxn>
                    <a:cxn ang="0">
                      <a:pos x="79" y="11"/>
                    </a:cxn>
                    <a:cxn ang="0">
                      <a:pos x="77" y="8"/>
                    </a:cxn>
                    <a:cxn ang="0">
                      <a:pos x="74" y="5"/>
                    </a:cxn>
                    <a:cxn ang="0">
                      <a:pos x="71" y="3"/>
                    </a:cxn>
                    <a:cxn ang="0">
                      <a:pos x="67" y="1"/>
                    </a:cxn>
                    <a:cxn ang="0">
                      <a:pos x="63" y="0"/>
                    </a:cxn>
                    <a:cxn ang="0">
                      <a:pos x="58" y="0"/>
                    </a:cxn>
                    <a:cxn ang="0">
                      <a:pos x="54" y="1"/>
                    </a:cxn>
                    <a:cxn ang="0">
                      <a:pos x="50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40" y="12"/>
                    </a:cxn>
                    <a:cxn ang="0">
                      <a:pos x="38" y="16"/>
                    </a:cxn>
                  </a:cxnLst>
                  <a:rect l="0" t="0" r="r" b="b"/>
                  <a:pathLst>
                    <a:path w="140" h="213">
                      <a:moveTo>
                        <a:pt x="38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1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0" y="108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3"/>
                      </a:lnTo>
                      <a:lnTo>
                        <a:pt x="3" y="114"/>
                      </a:lnTo>
                      <a:lnTo>
                        <a:pt x="4" y="116"/>
                      </a:lnTo>
                      <a:lnTo>
                        <a:pt x="6" y="117"/>
                      </a:lnTo>
                      <a:lnTo>
                        <a:pt x="7" y="118"/>
                      </a:lnTo>
                      <a:lnTo>
                        <a:pt x="9" y="119"/>
                      </a:lnTo>
                      <a:lnTo>
                        <a:pt x="10" y="119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91" y="119"/>
                      </a:lnTo>
                      <a:lnTo>
                        <a:pt x="91" y="212"/>
                      </a:lnTo>
                      <a:lnTo>
                        <a:pt x="115" y="212"/>
                      </a:lnTo>
                      <a:lnTo>
                        <a:pt x="115" y="102"/>
                      </a:lnTo>
                      <a:lnTo>
                        <a:pt x="115" y="101"/>
                      </a:lnTo>
                      <a:lnTo>
                        <a:pt x="114" y="99"/>
                      </a:lnTo>
                      <a:lnTo>
                        <a:pt x="114" y="98"/>
                      </a:lnTo>
                      <a:lnTo>
                        <a:pt x="113" y="98"/>
                      </a:lnTo>
                      <a:lnTo>
                        <a:pt x="112" y="97"/>
                      </a:lnTo>
                      <a:lnTo>
                        <a:pt x="111" y="96"/>
                      </a:lnTo>
                      <a:lnTo>
                        <a:pt x="110" y="95"/>
                      </a:lnTo>
                      <a:lnTo>
                        <a:pt x="109" y="94"/>
                      </a:lnTo>
                      <a:lnTo>
                        <a:pt x="108" y="94"/>
                      </a:lnTo>
                      <a:lnTo>
                        <a:pt x="107" y="93"/>
                      </a:lnTo>
                      <a:lnTo>
                        <a:pt x="105" y="93"/>
                      </a:lnTo>
                      <a:lnTo>
                        <a:pt x="104" y="93"/>
                      </a:lnTo>
                      <a:lnTo>
                        <a:pt x="102" y="93"/>
                      </a:lnTo>
                      <a:lnTo>
                        <a:pt x="101" y="93"/>
                      </a:lnTo>
                      <a:lnTo>
                        <a:pt x="100" y="93"/>
                      </a:lnTo>
                      <a:lnTo>
                        <a:pt x="99" y="93"/>
                      </a:lnTo>
                      <a:lnTo>
                        <a:pt x="55" y="90"/>
                      </a:lnTo>
                      <a:lnTo>
                        <a:pt x="67" y="54"/>
                      </a:lnTo>
                      <a:lnTo>
                        <a:pt x="76" y="67"/>
                      </a:lnTo>
                      <a:lnTo>
                        <a:pt x="129" y="67"/>
                      </a:lnTo>
                      <a:lnTo>
                        <a:pt x="130" y="66"/>
                      </a:lnTo>
                      <a:lnTo>
                        <a:pt x="132" y="66"/>
                      </a:lnTo>
                      <a:lnTo>
                        <a:pt x="133" y="66"/>
                      </a:lnTo>
                      <a:lnTo>
                        <a:pt x="133" y="66"/>
                      </a:lnTo>
                      <a:lnTo>
                        <a:pt x="135" y="64"/>
                      </a:lnTo>
                      <a:lnTo>
                        <a:pt x="136" y="64"/>
                      </a:lnTo>
                      <a:lnTo>
                        <a:pt x="137" y="63"/>
                      </a:lnTo>
                      <a:lnTo>
                        <a:pt x="138" y="62"/>
                      </a:lnTo>
                      <a:lnTo>
                        <a:pt x="138" y="61"/>
                      </a:lnTo>
                      <a:lnTo>
                        <a:pt x="138" y="59"/>
                      </a:lnTo>
                      <a:lnTo>
                        <a:pt x="139" y="58"/>
                      </a:lnTo>
                      <a:lnTo>
                        <a:pt x="139" y="56"/>
                      </a:lnTo>
                      <a:lnTo>
                        <a:pt x="139" y="54"/>
                      </a:lnTo>
                      <a:lnTo>
                        <a:pt x="138" y="53"/>
                      </a:lnTo>
                      <a:lnTo>
                        <a:pt x="138" y="52"/>
                      </a:lnTo>
                      <a:lnTo>
                        <a:pt x="137" y="51"/>
                      </a:lnTo>
                      <a:lnTo>
                        <a:pt x="136" y="49"/>
                      </a:lnTo>
                      <a:lnTo>
                        <a:pt x="135" y="49"/>
                      </a:lnTo>
                      <a:lnTo>
                        <a:pt x="134" y="48"/>
                      </a:lnTo>
                      <a:lnTo>
                        <a:pt x="133" y="47"/>
                      </a:lnTo>
                      <a:lnTo>
                        <a:pt x="132" y="46"/>
                      </a:lnTo>
                      <a:lnTo>
                        <a:pt x="130" y="46"/>
                      </a:lnTo>
                      <a:lnTo>
                        <a:pt x="129" y="46"/>
                      </a:lnTo>
                      <a:lnTo>
                        <a:pt x="88" y="46"/>
                      </a:lnTo>
                      <a:lnTo>
                        <a:pt x="79" y="31"/>
                      </a:lnTo>
                      <a:lnTo>
                        <a:pt x="81" y="30"/>
                      </a:lnTo>
                      <a:lnTo>
                        <a:pt x="81" y="28"/>
                      </a:lnTo>
                      <a:lnTo>
                        <a:pt x="81" y="26"/>
                      </a:lnTo>
                      <a:lnTo>
                        <a:pt x="82" y="24"/>
                      </a:lnTo>
                      <a:lnTo>
                        <a:pt x="82" y="22"/>
                      </a:lnTo>
                      <a:lnTo>
                        <a:pt x="82" y="20"/>
                      </a:lnTo>
                      <a:lnTo>
                        <a:pt x="82" y="18"/>
                      </a:lnTo>
                      <a:lnTo>
                        <a:pt x="81" y="16"/>
                      </a:lnTo>
                      <a:lnTo>
                        <a:pt x="81" y="14"/>
                      </a:lnTo>
                      <a:lnTo>
                        <a:pt x="80" y="13"/>
                      </a:lnTo>
                      <a:lnTo>
                        <a:pt x="79" y="11"/>
                      </a:lnTo>
                      <a:lnTo>
                        <a:pt x="78" y="9"/>
                      </a:lnTo>
                      <a:lnTo>
                        <a:pt x="77" y="8"/>
                      </a:lnTo>
                      <a:lnTo>
                        <a:pt x="76" y="6"/>
                      </a:lnTo>
                      <a:lnTo>
                        <a:pt x="74" y="5"/>
                      </a:lnTo>
                      <a:lnTo>
                        <a:pt x="73" y="4"/>
                      </a:lnTo>
                      <a:lnTo>
                        <a:pt x="71" y="3"/>
                      </a:lnTo>
                      <a:lnTo>
                        <a:pt x="69" y="2"/>
                      </a:lnTo>
                      <a:lnTo>
                        <a:pt x="67" y="1"/>
                      </a:lnTo>
                      <a:lnTo>
                        <a:pt x="65" y="1"/>
                      </a:lnTo>
                      <a:lnTo>
                        <a:pt x="63" y="0"/>
                      </a:lnTo>
                      <a:lnTo>
                        <a:pt x="61" y="0"/>
                      </a:lnTo>
                      <a:lnTo>
                        <a:pt x="58" y="0"/>
                      </a:lnTo>
                      <a:lnTo>
                        <a:pt x="56" y="0"/>
                      </a:lnTo>
                      <a:lnTo>
                        <a:pt x="54" y="1"/>
                      </a:lnTo>
                      <a:lnTo>
                        <a:pt x="52" y="1"/>
                      </a:lnTo>
                      <a:lnTo>
                        <a:pt x="50" y="2"/>
                      </a:lnTo>
                      <a:lnTo>
                        <a:pt x="48" y="3"/>
                      </a:lnTo>
                      <a:lnTo>
                        <a:pt x="45" y="4"/>
                      </a:lnTo>
                      <a:lnTo>
                        <a:pt x="44" y="6"/>
                      </a:lnTo>
                      <a:lnTo>
                        <a:pt x="42" y="8"/>
                      </a:lnTo>
                      <a:lnTo>
                        <a:pt x="41" y="9"/>
                      </a:lnTo>
                      <a:lnTo>
                        <a:pt x="40" y="12"/>
                      </a:lnTo>
                      <a:lnTo>
                        <a:pt x="38" y="14"/>
                      </a:lnTo>
                      <a:lnTo>
                        <a:pt x="38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37251" name="Freeform 99"/>
              <p:cNvSpPr>
                <a:spLocks/>
              </p:cNvSpPr>
              <p:nvPr/>
            </p:nvSpPr>
            <p:spPr bwMode="auto">
              <a:xfrm>
                <a:off x="4216" y="2874"/>
                <a:ext cx="202" cy="293"/>
              </a:xfrm>
              <a:custGeom>
                <a:avLst/>
                <a:gdLst/>
                <a:ahLst/>
                <a:cxnLst>
                  <a:cxn ang="0">
                    <a:pos x="201" y="264"/>
                  </a:cxn>
                  <a:cxn ang="0">
                    <a:pos x="186" y="264"/>
                  </a:cxn>
                  <a:cxn ang="0">
                    <a:pos x="159" y="230"/>
                  </a:cxn>
                  <a:cxn ang="0">
                    <a:pos x="123" y="170"/>
                  </a:cxn>
                  <a:cxn ang="0">
                    <a:pos x="113" y="142"/>
                  </a:cxn>
                  <a:cxn ang="0">
                    <a:pos x="115" y="123"/>
                  </a:cxn>
                  <a:cxn ang="0">
                    <a:pos x="124" y="120"/>
                  </a:cxn>
                  <a:cxn ang="0">
                    <a:pos x="138" y="130"/>
                  </a:cxn>
                  <a:cxn ang="0">
                    <a:pos x="157" y="141"/>
                  </a:cxn>
                  <a:cxn ang="0">
                    <a:pos x="166" y="141"/>
                  </a:cxn>
                  <a:cxn ang="0">
                    <a:pos x="167" y="135"/>
                  </a:cxn>
                  <a:cxn ang="0">
                    <a:pos x="158" y="123"/>
                  </a:cxn>
                  <a:cxn ang="0">
                    <a:pos x="137" y="108"/>
                  </a:cxn>
                  <a:cxn ang="0">
                    <a:pos x="128" y="87"/>
                  </a:cxn>
                  <a:cxn ang="0">
                    <a:pos x="124" y="69"/>
                  </a:cxn>
                  <a:cxn ang="0">
                    <a:pos x="114" y="57"/>
                  </a:cxn>
                  <a:cxn ang="0">
                    <a:pos x="110" y="48"/>
                  </a:cxn>
                  <a:cxn ang="0">
                    <a:pos x="115" y="37"/>
                  </a:cxn>
                  <a:cxn ang="0">
                    <a:pos x="120" y="24"/>
                  </a:cxn>
                  <a:cxn ang="0">
                    <a:pos x="116" y="9"/>
                  </a:cxn>
                  <a:cxn ang="0">
                    <a:pos x="106" y="1"/>
                  </a:cxn>
                  <a:cxn ang="0">
                    <a:pos x="91" y="3"/>
                  </a:cxn>
                  <a:cxn ang="0">
                    <a:pos x="85" y="13"/>
                  </a:cxn>
                  <a:cxn ang="0">
                    <a:pos x="85" y="23"/>
                  </a:cxn>
                  <a:cxn ang="0">
                    <a:pos x="88" y="35"/>
                  </a:cxn>
                  <a:cxn ang="0">
                    <a:pos x="88" y="47"/>
                  </a:cxn>
                  <a:cxn ang="0">
                    <a:pos x="78" y="57"/>
                  </a:cxn>
                  <a:cxn ang="0">
                    <a:pos x="66" y="64"/>
                  </a:cxn>
                  <a:cxn ang="0">
                    <a:pos x="56" y="76"/>
                  </a:cxn>
                  <a:cxn ang="0">
                    <a:pos x="47" y="99"/>
                  </a:cxn>
                  <a:cxn ang="0">
                    <a:pos x="42" y="122"/>
                  </a:cxn>
                  <a:cxn ang="0">
                    <a:pos x="40" y="146"/>
                  </a:cxn>
                  <a:cxn ang="0">
                    <a:pos x="42" y="159"/>
                  </a:cxn>
                  <a:cxn ang="0">
                    <a:pos x="49" y="162"/>
                  </a:cxn>
                  <a:cxn ang="0">
                    <a:pos x="53" y="159"/>
                  </a:cxn>
                  <a:cxn ang="0">
                    <a:pos x="53" y="133"/>
                  </a:cxn>
                  <a:cxn ang="0">
                    <a:pos x="56" y="117"/>
                  </a:cxn>
                  <a:cxn ang="0">
                    <a:pos x="64" y="110"/>
                  </a:cxn>
                  <a:cxn ang="0">
                    <a:pos x="71" y="115"/>
                  </a:cxn>
                  <a:cxn ang="0">
                    <a:pos x="68" y="141"/>
                  </a:cxn>
                  <a:cxn ang="0">
                    <a:pos x="62" y="167"/>
                  </a:cxn>
                  <a:cxn ang="0">
                    <a:pos x="53" y="198"/>
                  </a:cxn>
                  <a:cxn ang="0">
                    <a:pos x="33" y="227"/>
                  </a:cxn>
                  <a:cxn ang="0">
                    <a:pos x="8" y="257"/>
                  </a:cxn>
                  <a:cxn ang="0">
                    <a:pos x="0" y="273"/>
                  </a:cxn>
                  <a:cxn ang="0">
                    <a:pos x="19" y="292"/>
                  </a:cxn>
                  <a:cxn ang="0">
                    <a:pos x="33" y="289"/>
                  </a:cxn>
                  <a:cxn ang="0">
                    <a:pos x="23" y="277"/>
                  </a:cxn>
                  <a:cxn ang="0">
                    <a:pos x="30" y="261"/>
                  </a:cxn>
                  <a:cxn ang="0">
                    <a:pos x="62" y="224"/>
                  </a:cxn>
                  <a:cxn ang="0">
                    <a:pos x="85" y="198"/>
                  </a:cxn>
                  <a:cxn ang="0">
                    <a:pos x="96" y="191"/>
                  </a:cxn>
                  <a:cxn ang="0">
                    <a:pos x="110" y="200"/>
                  </a:cxn>
                  <a:cxn ang="0">
                    <a:pos x="143" y="244"/>
                  </a:cxn>
                  <a:cxn ang="0">
                    <a:pos x="169" y="282"/>
                  </a:cxn>
                  <a:cxn ang="0">
                    <a:pos x="180" y="284"/>
                  </a:cxn>
                  <a:cxn ang="0">
                    <a:pos x="193" y="274"/>
                  </a:cxn>
                </a:cxnLst>
                <a:rect l="0" t="0" r="r" b="b"/>
                <a:pathLst>
                  <a:path w="202" h="293">
                    <a:moveTo>
                      <a:pt x="200" y="269"/>
                    </a:moveTo>
                    <a:lnTo>
                      <a:pt x="201" y="264"/>
                    </a:lnTo>
                    <a:lnTo>
                      <a:pt x="193" y="266"/>
                    </a:lnTo>
                    <a:lnTo>
                      <a:pt x="186" y="264"/>
                    </a:lnTo>
                    <a:lnTo>
                      <a:pt x="176" y="257"/>
                    </a:lnTo>
                    <a:lnTo>
                      <a:pt x="159" y="230"/>
                    </a:lnTo>
                    <a:lnTo>
                      <a:pt x="135" y="191"/>
                    </a:lnTo>
                    <a:lnTo>
                      <a:pt x="123" y="170"/>
                    </a:lnTo>
                    <a:lnTo>
                      <a:pt x="114" y="152"/>
                    </a:lnTo>
                    <a:lnTo>
                      <a:pt x="113" y="142"/>
                    </a:lnTo>
                    <a:lnTo>
                      <a:pt x="113" y="131"/>
                    </a:lnTo>
                    <a:lnTo>
                      <a:pt x="115" y="123"/>
                    </a:lnTo>
                    <a:lnTo>
                      <a:pt x="120" y="120"/>
                    </a:lnTo>
                    <a:lnTo>
                      <a:pt x="124" y="120"/>
                    </a:lnTo>
                    <a:lnTo>
                      <a:pt x="129" y="122"/>
                    </a:lnTo>
                    <a:lnTo>
                      <a:pt x="138" y="130"/>
                    </a:lnTo>
                    <a:lnTo>
                      <a:pt x="149" y="137"/>
                    </a:lnTo>
                    <a:lnTo>
                      <a:pt x="157" y="141"/>
                    </a:lnTo>
                    <a:lnTo>
                      <a:pt x="162" y="142"/>
                    </a:lnTo>
                    <a:lnTo>
                      <a:pt x="166" y="141"/>
                    </a:lnTo>
                    <a:lnTo>
                      <a:pt x="168" y="137"/>
                    </a:lnTo>
                    <a:lnTo>
                      <a:pt x="167" y="135"/>
                    </a:lnTo>
                    <a:lnTo>
                      <a:pt x="166" y="131"/>
                    </a:lnTo>
                    <a:lnTo>
                      <a:pt x="158" y="123"/>
                    </a:lnTo>
                    <a:lnTo>
                      <a:pt x="144" y="115"/>
                    </a:lnTo>
                    <a:lnTo>
                      <a:pt x="137" y="108"/>
                    </a:lnTo>
                    <a:lnTo>
                      <a:pt x="131" y="99"/>
                    </a:lnTo>
                    <a:lnTo>
                      <a:pt x="128" y="87"/>
                    </a:lnTo>
                    <a:lnTo>
                      <a:pt x="126" y="74"/>
                    </a:lnTo>
                    <a:lnTo>
                      <a:pt x="124" y="69"/>
                    </a:lnTo>
                    <a:lnTo>
                      <a:pt x="120" y="63"/>
                    </a:lnTo>
                    <a:lnTo>
                      <a:pt x="114" y="57"/>
                    </a:lnTo>
                    <a:lnTo>
                      <a:pt x="110" y="53"/>
                    </a:lnTo>
                    <a:lnTo>
                      <a:pt x="110" y="48"/>
                    </a:lnTo>
                    <a:lnTo>
                      <a:pt x="113" y="40"/>
                    </a:lnTo>
                    <a:lnTo>
                      <a:pt x="115" y="37"/>
                    </a:lnTo>
                    <a:lnTo>
                      <a:pt x="118" y="31"/>
                    </a:lnTo>
                    <a:lnTo>
                      <a:pt x="120" y="24"/>
                    </a:lnTo>
                    <a:lnTo>
                      <a:pt x="118" y="15"/>
                    </a:lnTo>
                    <a:lnTo>
                      <a:pt x="116" y="9"/>
                    </a:lnTo>
                    <a:lnTo>
                      <a:pt x="113" y="4"/>
                    </a:lnTo>
                    <a:lnTo>
                      <a:pt x="106" y="1"/>
                    </a:lnTo>
                    <a:lnTo>
                      <a:pt x="97" y="0"/>
                    </a:lnTo>
                    <a:lnTo>
                      <a:pt x="91" y="3"/>
                    </a:lnTo>
                    <a:lnTo>
                      <a:pt x="87" y="6"/>
                    </a:lnTo>
                    <a:lnTo>
                      <a:pt x="85" y="13"/>
                    </a:lnTo>
                    <a:lnTo>
                      <a:pt x="83" y="18"/>
                    </a:lnTo>
                    <a:lnTo>
                      <a:pt x="85" y="23"/>
                    </a:lnTo>
                    <a:lnTo>
                      <a:pt x="87" y="30"/>
                    </a:lnTo>
                    <a:lnTo>
                      <a:pt x="88" y="35"/>
                    </a:lnTo>
                    <a:lnTo>
                      <a:pt x="90" y="40"/>
                    </a:lnTo>
                    <a:lnTo>
                      <a:pt x="88" y="47"/>
                    </a:lnTo>
                    <a:lnTo>
                      <a:pt x="85" y="52"/>
                    </a:lnTo>
                    <a:lnTo>
                      <a:pt x="78" y="57"/>
                    </a:lnTo>
                    <a:lnTo>
                      <a:pt x="71" y="60"/>
                    </a:lnTo>
                    <a:lnTo>
                      <a:pt x="66" y="64"/>
                    </a:lnTo>
                    <a:lnTo>
                      <a:pt x="61" y="69"/>
                    </a:lnTo>
                    <a:lnTo>
                      <a:pt x="56" y="76"/>
                    </a:lnTo>
                    <a:lnTo>
                      <a:pt x="51" y="87"/>
                    </a:lnTo>
                    <a:lnTo>
                      <a:pt x="47" y="99"/>
                    </a:lnTo>
                    <a:lnTo>
                      <a:pt x="43" y="110"/>
                    </a:lnTo>
                    <a:lnTo>
                      <a:pt x="42" y="122"/>
                    </a:lnTo>
                    <a:lnTo>
                      <a:pt x="40" y="137"/>
                    </a:lnTo>
                    <a:lnTo>
                      <a:pt x="40" y="146"/>
                    </a:lnTo>
                    <a:lnTo>
                      <a:pt x="40" y="154"/>
                    </a:lnTo>
                    <a:lnTo>
                      <a:pt x="42" y="159"/>
                    </a:lnTo>
                    <a:lnTo>
                      <a:pt x="44" y="161"/>
                    </a:lnTo>
                    <a:lnTo>
                      <a:pt x="49" y="162"/>
                    </a:lnTo>
                    <a:lnTo>
                      <a:pt x="52" y="161"/>
                    </a:lnTo>
                    <a:lnTo>
                      <a:pt x="53" y="159"/>
                    </a:lnTo>
                    <a:lnTo>
                      <a:pt x="53" y="149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6" y="117"/>
                    </a:lnTo>
                    <a:lnTo>
                      <a:pt x="59" y="111"/>
                    </a:lnTo>
                    <a:lnTo>
                      <a:pt x="64" y="110"/>
                    </a:lnTo>
                    <a:lnTo>
                      <a:pt x="70" y="111"/>
                    </a:lnTo>
                    <a:lnTo>
                      <a:pt x="71" y="115"/>
                    </a:lnTo>
                    <a:lnTo>
                      <a:pt x="70" y="126"/>
                    </a:lnTo>
                    <a:lnTo>
                      <a:pt x="68" y="141"/>
                    </a:lnTo>
                    <a:lnTo>
                      <a:pt x="66" y="155"/>
                    </a:lnTo>
                    <a:lnTo>
                      <a:pt x="62" y="167"/>
                    </a:lnTo>
                    <a:lnTo>
                      <a:pt x="58" y="184"/>
                    </a:lnTo>
                    <a:lnTo>
                      <a:pt x="53" y="198"/>
                    </a:lnTo>
                    <a:lnTo>
                      <a:pt x="42" y="215"/>
                    </a:lnTo>
                    <a:lnTo>
                      <a:pt x="33" y="227"/>
                    </a:lnTo>
                    <a:lnTo>
                      <a:pt x="18" y="244"/>
                    </a:lnTo>
                    <a:lnTo>
                      <a:pt x="8" y="257"/>
                    </a:lnTo>
                    <a:lnTo>
                      <a:pt x="0" y="268"/>
                    </a:lnTo>
                    <a:lnTo>
                      <a:pt x="0" y="273"/>
                    </a:lnTo>
                    <a:lnTo>
                      <a:pt x="8" y="282"/>
                    </a:lnTo>
                    <a:lnTo>
                      <a:pt x="19" y="292"/>
                    </a:lnTo>
                    <a:lnTo>
                      <a:pt x="30" y="292"/>
                    </a:lnTo>
                    <a:lnTo>
                      <a:pt x="33" y="289"/>
                    </a:lnTo>
                    <a:lnTo>
                      <a:pt x="28" y="283"/>
                    </a:lnTo>
                    <a:lnTo>
                      <a:pt x="23" y="277"/>
                    </a:lnTo>
                    <a:lnTo>
                      <a:pt x="23" y="272"/>
                    </a:lnTo>
                    <a:lnTo>
                      <a:pt x="30" y="261"/>
                    </a:lnTo>
                    <a:lnTo>
                      <a:pt x="43" y="248"/>
                    </a:lnTo>
                    <a:lnTo>
                      <a:pt x="62" y="224"/>
                    </a:lnTo>
                    <a:lnTo>
                      <a:pt x="78" y="204"/>
                    </a:lnTo>
                    <a:lnTo>
                      <a:pt x="85" y="198"/>
                    </a:lnTo>
                    <a:lnTo>
                      <a:pt x="88" y="193"/>
                    </a:lnTo>
                    <a:lnTo>
                      <a:pt x="96" y="191"/>
                    </a:lnTo>
                    <a:lnTo>
                      <a:pt x="102" y="195"/>
                    </a:lnTo>
                    <a:lnTo>
                      <a:pt x="110" y="200"/>
                    </a:lnTo>
                    <a:lnTo>
                      <a:pt x="125" y="220"/>
                    </a:lnTo>
                    <a:lnTo>
                      <a:pt x="143" y="244"/>
                    </a:lnTo>
                    <a:lnTo>
                      <a:pt x="159" y="268"/>
                    </a:lnTo>
                    <a:lnTo>
                      <a:pt x="169" y="282"/>
                    </a:lnTo>
                    <a:lnTo>
                      <a:pt x="173" y="284"/>
                    </a:lnTo>
                    <a:lnTo>
                      <a:pt x="180" y="284"/>
                    </a:lnTo>
                    <a:lnTo>
                      <a:pt x="186" y="279"/>
                    </a:lnTo>
                    <a:lnTo>
                      <a:pt x="193" y="274"/>
                    </a:lnTo>
                    <a:lnTo>
                      <a:pt x="200" y="269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" name="Group 100"/>
              <p:cNvGrpSpPr>
                <a:grpSpLocks/>
              </p:cNvGrpSpPr>
              <p:nvPr/>
            </p:nvGrpSpPr>
            <p:grpSpPr bwMode="auto">
              <a:xfrm>
                <a:off x="3642" y="2875"/>
                <a:ext cx="261" cy="311"/>
                <a:chOff x="3642" y="2875"/>
                <a:chExt cx="261" cy="311"/>
              </a:xfrm>
            </p:grpSpPr>
            <p:grpSp>
              <p:nvGrpSpPr>
                <p:cNvPr id="21" name="Group 101"/>
                <p:cNvGrpSpPr>
                  <a:grpSpLocks/>
                </p:cNvGrpSpPr>
                <p:nvPr/>
              </p:nvGrpSpPr>
              <p:grpSpPr bwMode="auto">
                <a:xfrm>
                  <a:off x="3642" y="2875"/>
                  <a:ext cx="261" cy="311"/>
                  <a:chOff x="3642" y="2875"/>
                  <a:chExt cx="261" cy="311"/>
                </a:xfrm>
              </p:grpSpPr>
              <p:sp>
                <p:nvSpPr>
                  <p:cNvPr id="2737254" name="AutoShape 102"/>
                  <p:cNvSpPr>
                    <a:spLocks noChangeArrowheads="1"/>
                  </p:cNvSpPr>
                  <p:nvPr/>
                </p:nvSpPr>
                <p:spPr bwMode="auto">
                  <a:xfrm>
                    <a:off x="3642" y="2926"/>
                    <a:ext cx="261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37255" name="AutoShape 103"/>
                  <p:cNvSpPr>
                    <a:spLocks noChangeArrowheads="1"/>
                  </p:cNvSpPr>
                  <p:nvPr/>
                </p:nvSpPr>
                <p:spPr bwMode="auto">
                  <a:xfrm>
                    <a:off x="3706" y="2875"/>
                    <a:ext cx="197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37256" name="Oval 104"/>
                <p:cNvSpPr>
                  <a:spLocks noChangeArrowheads="1"/>
                </p:cNvSpPr>
                <p:nvPr/>
              </p:nvSpPr>
              <p:spPr bwMode="auto">
                <a:xfrm>
                  <a:off x="3725" y="2901"/>
                  <a:ext cx="26" cy="9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57" name="AutoShape 105"/>
                <p:cNvSpPr>
                  <a:spLocks noChangeArrowheads="1"/>
                </p:cNvSpPr>
                <p:nvPr/>
              </p:nvSpPr>
              <p:spPr bwMode="auto">
                <a:xfrm>
                  <a:off x="3675" y="3049"/>
                  <a:ext cx="137" cy="54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2" name="Group 106"/>
            <p:cNvGrpSpPr>
              <a:grpSpLocks/>
            </p:cNvGrpSpPr>
            <p:nvPr/>
          </p:nvGrpSpPr>
          <p:grpSpPr bwMode="auto">
            <a:xfrm>
              <a:off x="3241" y="3017"/>
              <a:ext cx="878" cy="312"/>
              <a:chOff x="3646" y="3174"/>
              <a:chExt cx="988" cy="312"/>
            </a:xfrm>
          </p:grpSpPr>
          <p:sp>
            <p:nvSpPr>
              <p:cNvPr id="2737259" name="AutoShape 107"/>
              <p:cNvSpPr>
                <a:spLocks noChangeArrowheads="1"/>
              </p:cNvSpPr>
              <p:nvPr/>
            </p:nvSpPr>
            <p:spPr bwMode="auto">
              <a:xfrm>
                <a:off x="3646" y="3226"/>
                <a:ext cx="207" cy="260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3" name="Group 108"/>
              <p:cNvGrpSpPr>
                <a:grpSpLocks/>
              </p:cNvGrpSpPr>
              <p:nvPr/>
            </p:nvGrpSpPr>
            <p:grpSpPr bwMode="auto">
              <a:xfrm>
                <a:off x="4192" y="3216"/>
                <a:ext cx="202" cy="257"/>
                <a:chOff x="4192" y="3216"/>
                <a:chExt cx="202" cy="257"/>
              </a:xfrm>
            </p:grpSpPr>
            <p:sp>
              <p:nvSpPr>
                <p:cNvPr id="2737261" name="Freeform 109"/>
                <p:cNvSpPr>
                  <a:spLocks/>
                </p:cNvSpPr>
                <p:nvPr/>
              </p:nvSpPr>
              <p:spPr bwMode="auto">
                <a:xfrm>
                  <a:off x="4322" y="3335"/>
                  <a:ext cx="61" cy="138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0" y="0"/>
                    </a:cxn>
                    <a:cxn ang="0">
                      <a:pos x="16" y="137"/>
                    </a:cxn>
                    <a:cxn ang="0">
                      <a:pos x="0" y="137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1" h="138">
                      <a:moveTo>
                        <a:pt x="44" y="0"/>
                      </a:moveTo>
                      <a:lnTo>
                        <a:pt x="60" y="0"/>
                      </a:lnTo>
                      <a:lnTo>
                        <a:pt x="16" y="137"/>
                      </a:lnTo>
                      <a:lnTo>
                        <a:pt x="0" y="137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62" name="Rectangle 110"/>
                <p:cNvSpPr>
                  <a:spLocks noChangeArrowheads="1"/>
                </p:cNvSpPr>
                <p:nvPr/>
              </p:nvSpPr>
              <p:spPr bwMode="auto">
                <a:xfrm>
                  <a:off x="4317" y="3335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63" name="Rectangle 111"/>
                <p:cNvSpPr>
                  <a:spLocks noChangeArrowheads="1"/>
                </p:cNvSpPr>
                <p:nvPr/>
              </p:nvSpPr>
              <p:spPr bwMode="auto">
                <a:xfrm>
                  <a:off x="4325" y="3391"/>
                  <a:ext cx="57" cy="13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64" name="Rectangle 112"/>
                <p:cNvSpPr>
                  <a:spLocks noChangeArrowheads="1"/>
                </p:cNvSpPr>
                <p:nvPr/>
              </p:nvSpPr>
              <p:spPr bwMode="auto">
                <a:xfrm>
                  <a:off x="4194" y="3391"/>
                  <a:ext cx="73" cy="9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65" name="Oval 113"/>
                <p:cNvSpPr>
                  <a:spLocks noChangeArrowheads="1"/>
                </p:cNvSpPr>
                <p:nvPr/>
              </p:nvSpPr>
              <p:spPr bwMode="auto">
                <a:xfrm>
                  <a:off x="4252" y="3216"/>
                  <a:ext cx="22" cy="25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66" name="Freeform 114"/>
                <p:cNvSpPr>
                  <a:spLocks/>
                </p:cNvSpPr>
                <p:nvPr/>
              </p:nvSpPr>
              <p:spPr bwMode="auto">
                <a:xfrm>
                  <a:off x="4192" y="3260"/>
                  <a:ext cx="140" cy="213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1"/>
                    </a:cxn>
                    <a:cxn ang="0">
                      <a:pos x="0" y="104"/>
                    </a:cxn>
                    <a:cxn ang="0">
                      <a:pos x="0" y="108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7"/>
                    </a:cxn>
                    <a:cxn ang="0">
                      <a:pos x="9" y="119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91" y="212"/>
                    </a:cxn>
                    <a:cxn ang="0">
                      <a:pos x="115" y="102"/>
                    </a:cxn>
                    <a:cxn ang="0">
                      <a:pos x="114" y="99"/>
                    </a:cxn>
                    <a:cxn ang="0">
                      <a:pos x="113" y="98"/>
                    </a:cxn>
                    <a:cxn ang="0">
                      <a:pos x="111" y="96"/>
                    </a:cxn>
                    <a:cxn ang="0">
                      <a:pos x="109" y="94"/>
                    </a:cxn>
                    <a:cxn ang="0">
                      <a:pos x="107" y="93"/>
                    </a:cxn>
                    <a:cxn ang="0">
                      <a:pos x="104" y="93"/>
                    </a:cxn>
                    <a:cxn ang="0">
                      <a:pos x="101" y="93"/>
                    </a:cxn>
                    <a:cxn ang="0">
                      <a:pos x="99" y="93"/>
                    </a:cxn>
                    <a:cxn ang="0">
                      <a:pos x="67" y="54"/>
                    </a:cxn>
                    <a:cxn ang="0">
                      <a:pos x="129" y="67"/>
                    </a:cxn>
                    <a:cxn ang="0">
                      <a:pos x="132" y="66"/>
                    </a:cxn>
                    <a:cxn ang="0">
                      <a:pos x="133" y="66"/>
                    </a:cxn>
                    <a:cxn ang="0">
                      <a:pos x="136" y="64"/>
                    </a:cxn>
                    <a:cxn ang="0">
                      <a:pos x="138" y="62"/>
                    </a:cxn>
                    <a:cxn ang="0">
                      <a:pos x="138" y="59"/>
                    </a:cxn>
                    <a:cxn ang="0">
                      <a:pos x="139" y="56"/>
                    </a:cxn>
                    <a:cxn ang="0">
                      <a:pos x="138" y="53"/>
                    </a:cxn>
                    <a:cxn ang="0">
                      <a:pos x="137" y="51"/>
                    </a:cxn>
                    <a:cxn ang="0">
                      <a:pos x="135" y="49"/>
                    </a:cxn>
                    <a:cxn ang="0">
                      <a:pos x="133" y="47"/>
                    </a:cxn>
                    <a:cxn ang="0">
                      <a:pos x="130" y="46"/>
                    </a:cxn>
                    <a:cxn ang="0">
                      <a:pos x="88" y="46"/>
                    </a:cxn>
                    <a:cxn ang="0">
                      <a:pos x="81" y="30"/>
                    </a:cxn>
                    <a:cxn ang="0">
                      <a:pos x="81" y="26"/>
                    </a:cxn>
                    <a:cxn ang="0">
                      <a:pos x="82" y="22"/>
                    </a:cxn>
                    <a:cxn ang="0">
                      <a:pos x="82" y="18"/>
                    </a:cxn>
                    <a:cxn ang="0">
                      <a:pos x="81" y="14"/>
                    </a:cxn>
                    <a:cxn ang="0">
                      <a:pos x="79" y="11"/>
                    </a:cxn>
                    <a:cxn ang="0">
                      <a:pos x="77" y="8"/>
                    </a:cxn>
                    <a:cxn ang="0">
                      <a:pos x="74" y="5"/>
                    </a:cxn>
                    <a:cxn ang="0">
                      <a:pos x="71" y="3"/>
                    </a:cxn>
                    <a:cxn ang="0">
                      <a:pos x="67" y="1"/>
                    </a:cxn>
                    <a:cxn ang="0">
                      <a:pos x="63" y="0"/>
                    </a:cxn>
                    <a:cxn ang="0">
                      <a:pos x="58" y="0"/>
                    </a:cxn>
                    <a:cxn ang="0">
                      <a:pos x="54" y="1"/>
                    </a:cxn>
                    <a:cxn ang="0">
                      <a:pos x="50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40" y="12"/>
                    </a:cxn>
                    <a:cxn ang="0">
                      <a:pos x="38" y="16"/>
                    </a:cxn>
                  </a:cxnLst>
                  <a:rect l="0" t="0" r="r" b="b"/>
                  <a:pathLst>
                    <a:path w="140" h="213">
                      <a:moveTo>
                        <a:pt x="38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1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0" y="108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3"/>
                      </a:lnTo>
                      <a:lnTo>
                        <a:pt x="3" y="114"/>
                      </a:lnTo>
                      <a:lnTo>
                        <a:pt x="4" y="116"/>
                      </a:lnTo>
                      <a:lnTo>
                        <a:pt x="6" y="117"/>
                      </a:lnTo>
                      <a:lnTo>
                        <a:pt x="7" y="118"/>
                      </a:lnTo>
                      <a:lnTo>
                        <a:pt x="9" y="119"/>
                      </a:lnTo>
                      <a:lnTo>
                        <a:pt x="10" y="119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91" y="119"/>
                      </a:lnTo>
                      <a:lnTo>
                        <a:pt x="91" y="212"/>
                      </a:lnTo>
                      <a:lnTo>
                        <a:pt x="115" y="212"/>
                      </a:lnTo>
                      <a:lnTo>
                        <a:pt x="115" y="102"/>
                      </a:lnTo>
                      <a:lnTo>
                        <a:pt x="115" y="101"/>
                      </a:lnTo>
                      <a:lnTo>
                        <a:pt x="114" y="99"/>
                      </a:lnTo>
                      <a:lnTo>
                        <a:pt x="114" y="98"/>
                      </a:lnTo>
                      <a:lnTo>
                        <a:pt x="113" y="98"/>
                      </a:lnTo>
                      <a:lnTo>
                        <a:pt x="112" y="97"/>
                      </a:lnTo>
                      <a:lnTo>
                        <a:pt x="111" y="96"/>
                      </a:lnTo>
                      <a:lnTo>
                        <a:pt x="110" y="95"/>
                      </a:lnTo>
                      <a:lnTo>
                        <a:pt x="109" y="94"/>
                      </a:lnTo>
                      <a:lnTo>
                        <a:pt x="108" y="94"/>
                      </a:lnTo>
                      <a:lnTo>
                        <a:pt x="107" y="93"/>
                      </a:lnTo>
                      <a:lnTo>
                        <a:pt x="105" y="93"/>
                      </a:lnTo>
                      <a:lnTo>
                        <a:pt x="104" y="93"/>
                      </a:lnTo>
                      <a:lnTo>
                        <a:pt x="102" y="93"/>
                      </a:lnTo>
                      <a:lnTo>
                        <a:pt x="101" y="93"/>
                      </a:lnTo>
                      <a:lnTo>
                        <a:pt x="100" y="93"/>
                      </a:lnTo>
                      <a:lnTo>
                        <a:pt x="99" y="93"/>
                      </a:lnTo>
                      <a:lnTo>
                        <a:pt x="55" y="90"/>
                      </a:lnTo>
                      <a:lnTo>
                        <a:pt x="67" y="54"/>
                      </a:lnTo>
                      <a:lnTo>
                        <a:pt x="76" y="67"/>
                      </a:lnTo>
                      <a:lnTo>
                        <a:pt x="129" y="67"/>
                      </a:lnTo>
                      <a:lnTo>
                        <a:pt x="130" y="66"/>
                      </a:lnTo>
                      <a:lnTo>
                        <a:pt x="132" y="66"/>
                      </a:lnTo>
                      <a:lnTo>
                        <a:pt x="133" y="66"/>
                      </a:lnTo>
                      <a:lnTo>
                        <a:pt x="133" y="66"/>
                      </a:lnTo>
                      <a:lnTo>
                        <a:pt x="135" y="64"/>
                      </a:lnTo>
                      <a:lnTo>
                        <a:pt x="136" y="64"/>
                      </a:lnTo>
                      <a:lnTo>
                        <a:pt x="137" y="63"/>
                      </a:lnTo>
                      <a:lnTo>
                        <a:pt x="138" y="62"/>
                      </a:lnTo>
                      <a:lnTo>
                        <a:pt x="138" y="61"/>
                      </a:lnTo>
                      <a:lnTo>
                        <a:pt x="138" y="59"/>
                      </a:lnTo>
                      <a:lnTo>
                        <a:pt x="139" y="58"/>
                      </a:lnTo>
                      <a:lnTo>
                        <a:pt x="139" y="56"/>
                      </a:lnTo>
                      <a:lnTo>
                        <a:pt x="139" y="54"/>
                      </a:lnTo>
                      <a:lnTo>
                        <a:pt x="138" y="53"/>
                      </a:lnTo>
                      <a:lnTo>
                        <a:pt x="138" y="52"/>
                      </a:lnTo>
                      <a:lnTo>
                        <a:pt x="137" y="51"/>
                      </a:lnTo>
                      <a:lnTo>
                        <a:pt x="136" y="49"/>
                      </a:lnTo>
                      <a:lnTo>
                        <a:pt x="135" y="49"/>
                      </a:lnTo>
                      <a:lnTo>
                        <a:pt x="134" y="48"/>
                      </a:lnTo>
                      <a:lnTo>
                        <a:pt x="133" y="47"/>
                      </a:lnTo>
                      <a:lnTo>
                        <a:pt x="132" y="46"/>
                      </a:lnTo>
                      <a:lnTo>
                        <a:pt x="130" y="46"/>
                      </a:lnTo>
                      <a:lnTo>
                        <a:pt x="129" y="46"/>
                      </a:lnTo>
                      <a:lnTo>
                        <a:pt x="88" y="46"/>
                      </a:lnTo>
                      <a:lnTo>
                        <a:pt x="79" y="31"/>
                      </a:lnTo>
                      <a:lnTo>
                        <a:pt x="81" y="30"/>
                      </a:lnTo>
                      <a:lnTo>
                        <a:pt x="81" y="28"/>
                      </a:lnTo>
                      <a:lnTo>
                        <a:pt x="81" y="26"/>
                      </a:lnTo>
                      <a:lnTo>
                        <a:pt x="82" y="24"/>
                      </a:lnTo>
                      <a:lnTo>
                        <a:pt x="82" y="22"/>
                      </a:lnTo>
                      <a:lnTo>
                        <a:pt x="82" y="20"/>
                      </a:lnTo>
                      <a:lnTo>
                        <a:pt x="82" y="18"/>
                      </a:lnTo>
                      <a:lnTo>
                        <a:pt x="81" y="16"/>
                      </a:lnTo>
                      <a:lnTo>
                        <a:pt x="81" y="14"/>
                      </a:lnTo>
                      <a:lnTo>
                        <a:pt x="80" y="13"/>
                      </a:lnTo>
                      <a:lnTo>
                        <a:pt x="79" y="11"/>
                      </a:lnTo>
                      <a:lnTo>
                        <a:pt x="78" y="9"/>
                      </a:lnTo>
                      <a:lnTo>
                        <a:pt x="77" y="8"/>
                      </a:lnTo>
                      <a:lnTo>
                        <a:pt x="76" y="6"/>
                      </a:lnTo>
                      <a:lnTo>
                        <a:pt x="74" y="5"/>
                      </a:lnTo>
                      <a:lnTo>
                        <a:pt x="73" y="4"/>
                      </a:lnTo>
                      <a:lnTo>
                        <a:pt x="71" y="3"/>
                      </a:lnTo>
                      <a:lnTo>
                        <a:pt x="69" y="2"/>
                      </a:lnTo>
                      <a:lnTo>
                        <a:pt x="67" y="1"/>
                      </a:lnTo>
                      <a:lnTo>
                        <a:pt x="65" y="1"/>
                      </a:lnTo>
                      <a:lnTo>
                        <a:pt x="63" y="0"/>
                      </a:lnTo>
                      <a:lnTo>
                        <a:pt x="61" y="0"/>
                      </a:lnTo>
                      <a:lnTo>
                        <a:pt x="58" y="0"/>
                      </a:lnTo>
                      <a:lnTo>
                        <a:pt x="56" y="0"/>
                      </a:lnTo>
                      <a:lnTo>
                        <a:pt x="54" y="1"/>
                      </a:lnTo>
                      <a:lnTo>
                        <a:pt x="52" y="1"/>
                      </a:lnTo>
                      <a:lnTo>
                        <a:pt x="50" y="2"/>
                      </a:lnTo>
                      <a:lnTo>
                        <a:pt x="48" y="3"/>
                      </a:lnTo>
                      <a:lnTo>
                        <a:pt x="45" y="4"/>
                      </a:lnTo>
                      <a:lnTo>
                        <a:pt x="44" y="6"/>
                      </a:lnTo>
                      <a:lnTo>
                        <a:pt x="42" y="8"/>
                      </a:lnTo>
                      <a:lnTo>
                        <a:pt x="41" y="9"/>
                      </a:lnTo>
                      <a:lnTo>
                        <a:pt x="40" y="12"/>
                      </a:lnTo>
                      <a:lnTo>
                        <a:pt x="38" y="14"/>
                      </a:lnTo>
                      <a:lnTo>
                        <a:pt x="38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37267" name="Freeform 115"/>
              <p:cNvSpPr>
                <a:spLocks/>
              </p:cNvSpPr>
              <p:nvPr/>
            </p:nvSpPr>
            <p:spPr bwMode="auto">
              <a:xfrm>
                <a:off x="4432" y="3174"/>
                <a:ext cx="202" cy="293"/>
              </a:xfrm>
              <a:custGeom>
                <a:avLst/>
                <a:gdLst/>
                <a:ahLst/>
                <a:cxnLst>
                  <a:cxn ang="0">
                    <a:pos x="201" y="264"/>
                  </a:cxn>
                  <a:cxn ang="0">
                    <a:pos x="186" y="264"/>
                  </a:cxn>
                  <a:cxn ang="0">
                    <a:pos x="159" y="230"/>
                  </a:cxn>
                  <a:cxn ang="0">
                    <a:pos x="123" y="170"/>
                  </a:cxn>
                  <a:cxn ang="0">
                    <a:pos x="113" y="142"/>
                  </a:cxn>
                  <a:cxn ang="0">
                    <a:pos x="115" y="123"/>
                  </a:cxn>
                  <a:cxn ang="0">
                    <a:pos x="124" y="120"/>
                  </a:cxn>
                  <a:cxn ang="0">
                    <a:pos x="138" y="130"/>
                  </a:cxn>
                  <a:cxn ang="0">
                    <a:pos x="157" y="141"/>
                  </a:cxn>
                  <a:cxn ang="0">
                    <a:pos x="166" y="141"/>
                  </a:cxn>
                  <a:cxn ang="0">
                    <a:pos x="167" y="135"/>
                  </a:cxn>
                  <a:cxn ang="0">
                    <a:pos x="158" y="123"/>
                  </a:cxn>
                  <a:cxn ang="0">
                    <a:pos x="137" y="108"/>
                  </a:cxn>
                  <a:cxn ang="0">
                    <a:pos x="128" y="87"/>
                  </a:cxn>
                  <a:cxn ang="0">
                    <a:pos x="124" y="69"/>
                  </a:cxn>
                  <a:cxn ang="0">
                    <a:pos x="114" y="57"/>
                  </a:cxn>
                  <a:cxn ang="0">
                    <a:pos x="110" y="48"/>
                  </a:cxn>
                  <a:cxn ang="0">
                    <a:pos x="115" y="37"/>
                  </a:cxn>
                  <a:cxn ang="0">
                    <a:pos x="120" y="24"/>
                  </a:cxn>
                  <a:cxn ang="0">
                    <a:pos x="116" y="9"/>
                  </a:cxn>
                  <a:cxn ang="0">
                    <a:pos x="106" y="1"/>
                  </a:cxn>
                  <a:cxn ang="0">
                    <a:pos x="91" y="3"/>
                  </a:cxn>
                  <a:cxn ang="0">
                    <a:pos x="85" y="13"/>
                  </a:cxn>
                  <a:cxn ang="0">
                    <a:pos x="85" y="23"/>
                  </a:cxn>
                  <a:cxn ang="0">
                    <a:pos x="88" y="35"/>
                  </a:cxn>
                  <a:cxn ang="0">
                    <a:pos x="88" y="47"/>
                  </a:cxn>
                  <a:cxn ang="0">
                    <a:pos x="78" y="57"/>
                  </a:cxn>
                  <a:cxn ang="0">
                    <a:pos x="66" y="64"/>
                  </a:cxn>
                  <a:cxn ang="0">
                    <a:pos x="56" y="76"/>
                  </a:cxn>
                  <a:cxn ang="0">
                    <a:pos x="47" y="99"/>
                  </a:cxn>
                  <a:cxn ang="0">
                    <a:pos x="42" y="122"/>
                  </a:cxn>
                  <a:cxn ang="0">
                    <a:pos x="40" y="146"/>
                  </a:cxn>
                  <a:cxn ang="0">
                    <a:pos x="42" y="159"/>
                  </a:cxn>
                  <a:cxn ang="0">
                    <a:pos x="49" y="162"/>
                  </a:cxn>
                  <a:cxn ang="0">
                    <a:pos x="53" y="159"/>
                  </a:cxn>
                  <a:cxn ang="0">
                    <a:pos x="53" y="133"/>
                  </a:cxn>
                  <a:cxn ang="0">
                    <a:pos x="56" y="117"/>
                  </a:cxn>
                  <a:cxn ang="0">
                    <a:pos x="64" y="110"/>
                  </a:cxn>
                  <a:cxn ang="0">
                    <a:pos x="71" y="115"/>
                  </a:cxn>
                  <a:cxn ang="0">
                    <a:pos x="68" y="141"/>
                  </a:cxn>
                  <a:cxn ang="0">
                    <a:pos x="62" y="167"/>
                  </a:cxn>
                  <a:cxn ang="0">
                    <a:pos x="53" y="198"/>
                  </a:cxn>
                  <a:cxn ang="0">
                    <a:pos x="33" y="227"/>
                  </a:cxn>
                  <a:cxn ang="0">
                    <a:pos x="8" y="257"/>
                  </a:cxn>
                  <a:cxn ang="0">
                    <a:pos x="0" y="273"/>
                  </a:cxn>
                  <a:cxn ang="0">
                    <a:pos x="19" y="292"/>
                  </a:cxn>
                  <a:cxn ang="0">
                    <a:pos x="33" y="289"/>
                  </a:cxn>
                  <a:cxn ang="0">
                    <a:pos x="23" y="277"/>
                  </a:cxn>
                  <a:cxn ang="0">
                    <a:pos x="30" y="261"/>
                  </a:cxn>
                  <a:cxn ang="0">
                    <a:pos x="62" y="224"/>
                  </a:cxn>
                  <a:cxn ang="0">
                    <a:pos x="85" y="198"/>
                  </a:cxn>
                  <a:cxn ang="0">
                    <a:pos x="96" y="191"/>
                  </a:cxn>
                  <a:cxn ang="0">
                    <a:pos x="110" y="200"/>
                  </a:cxn>
                  <a:cxn ang="0">
                    <a:pos x="143" y="244"/>
                  </a:cxn>
                  <a:cxn ang="0">
                    <a:pos x="169" y="282"/>
                  </a:cxn>
                  <a:cxn ang="0">
                    <a:pos x="180" y="284"/>
                  </a:cxn>
                  <a:cxn ang="0">
                    <a:pos x="193" y="274"/>
                  </a:cxn>
                </a:cxnLst>
                <a:rect l="0" t="0" r="r" b="b"/>
                <a:pathLst>
                  <a:path w="202" h="293">
                    <a:moveTo>
                      <a:pt x="200" y="269"/>
                    </a:moveTo>
                    <a:lnTo>
                      <a:pt x="201" y="264"/>
                    </a:lnTo>
                    <a:lnTo>
                      <a:pt x="193" y="266"/>
                    </a:lnTo>
                    <a:lnTo>
                      <a:pt x="186" y="264"/>
                    </a:lnTo>
                    <a:lnTo>
                      <a:pt x="176" y="257"/>
                    </a:lnTo>
                    <a:lnTo>
                      <a:pt x="159" y="230"/>
                    </a:lnTo>
                    <a:lnTo>
                      <a:pt x="135" y="191"/>
                    </a:lnTo>
                    <a:lnTo>
                      <a:pt x="123" y="170"/>
                    </a:lnTo>
                    <a:lnTo>
                      <a:pt x="114" y="152"/>
                    </a:lnTo>
                    <a:lnTo>
                      <a:pt x="113" y="142"/>
                    </a:lnTo>
                    <a:lnTo>
                      <a:pt x="113" y="131"/>
                    </a:lnTo>
                    <a:lnTo>
                      <a:pt x="115" y="123"/>
                    </a:lnTo>
                    <a:lnTo>
                      <a:pt x="120" y="120"/>
                    </a:lnTo>
                    <a:lnTo>
                      <a:pt x="124" y="120"/>
                    </a:lnTo>
                    <a:lnTo>
                      <a:pt x="129" y="122"/>
                    </a:lnTo>
                    <a:lnTo>
                      <a:pt x="138" y="130"/>
                    </a:lnTo>
                    <a:lnTo>
                      <a:pt x="149" y="137"/>
                    </a:lnTo>
                    <a:lnTo>
                      <a:pt x="157" y="141"/>
                    </a:lnTo>
                    <a:lnTo>
                      <a:pt x="162" y="142"/>
                    </a:lnTo>
                    <a:lnTo>
                      <a:pt x="166" y="141"/>
                    </a:lnTo>
                    <a:lnTo>
                      <a:pt x="168" y="137"/>
                    </a:lnTo>
                    <a:lnTo>
                      <a:pt x="167" y="135"/>
                    </a:lnTo>
                    <a:lnTo>
                      <a:pt x="166" y="131"/>
                    </a:lnTo>
                    <a:lnTo>
                      <a:pt x="158" y="123"/>
                    </a:lnTo>
                    <a:lnTo>
                      <a:pt x="144" y="115"/>
                    </a:lnTo>
                    <a:lnTo>
                      <a:pt x="137" y="108"/>
                    </a:lnTo>
                    <a:lnTo>
                      <a:pt x="131" y="99"/>
                    </a:lnTo>
                    <a:lnTo>
                      <a:pt x="128" y="87"/>
                    </a:lnTo>
                    <a:lnTo>
                      <a:pt x="126" y="74"/>
                    </a:lnTo>
                    <a:lnTo>
                      <a:pt x="124" y="69"/>
                    </a:lnTo>
                    <a:lnTo>
                      <a:pt x="120" y="63"/>
                    </a:lnTo>
                    <a:lnTo>
                      <a:pt x="114" y="57"/>
                    </a:lnTo>
                    <a:lnTo>
                      <a:pt x="110" y="53"/>
                    </a:lnTo>
                    <a:lnTo>
                      <a:pt x="110" y="48"/>
                    </a:lnTo>
                    <a:lnTo>
                      <a:pt x="113" y="40"/>
                    </a:lnTo>
                    <a:lnTo>
                      <a:pt x="115" y="37"/>
                    </a:lnTo>
                    <a:lnTo>
                      <a:pt x="118" y="31"/>
                    </a:lnTo>
                    <a:lnTo>
                      <a:pt x="120" y="24"/>
                    </a:lnTo>
                    <a:lnTo>
                      <a:pt x="118" y="15"/>
                    </a:lnTo>
                    <a:lnTo>
                      <a:pt x="116" y="9"/>
                    </a:lnTo>
                    <a:lnTo>
                      <a:pt x="113" y="4"/>
                    </a:lnTo>
                    <a:lnTo>
                      <a:pt x="106" y="1"/>
                    </a:lnTo>
                    <a:lnTo>
                      <a:pt x="97" y="0"/>
                    </a:lnTo>
                    <a:lnTo>
                      <a:pt x="91" y="3"/>
                    </a:lnTo>
                    <a:lnTo>
                      <a:pt x="87" y="6"/>
                    </a:lnTo>
                    <a:lnTo>
                      <a:pt x="85" y="13"/>
                    </a:lnTo>
                    <a:lnTo>
                      <a:pt x="83" y="18"/>
                    </a:lnTo>
                    <a:lnTo>
                      <a:pt x="85" y="23"/>
                    </a:lnTo>
                    <a:lnTo>
                      <a:pt x="87" y="30"/>
                    </a:lnTo>
                    <a:lnTo>
                      <a:pt x="88" y="35"/>
                    </a:lnTo>
                    <a:lnTo>
                      <a:pt x="90" y="40"/>
                    </a:lnTo>
                    <a:lnTo>
                      <a:pt x="88" y="47"/>
                    </a:lnTo>
                    <a:lnTo>
                      <a:pt x="85" y="52"/>
                    </a:lnTo>
                    <a:lnTo>
                      <a:pt x="78" y="57"/>
                    </a:lnTo>
                    <a:lnTo>
                      <a:pt x="71" y="60"/>
                    </a:lnTo>
                    <a:lnTo>
                      <a:pt x="66" y="64"/>
                    </a:lnTo>
                    <a:lnTo>
                      <a:pt x="61" y="69"/>
                    </a:lnTo>
                    <a:lnTo>
                      <a:pt x="56" y="76"/>
                    </a:lnTo>
                    <a:lnTo>
                      <a:pt x="51" y="87"/>
                    </a:lnTo>
                    <a:lnTo>
                      <a:pt x="47" y="99"/>
                    </a:lnTo>
                    <a:lnTo>
                      <a:pt x="43" y="110"/>
                    </a:lnTo>
                    <a:lnTo>
                      <a:pt x="42" y="122"/>
                    </a:lnTo>
                    <a:lnTo>
                      <a:pt x="40" y="137"/>
                    </a:lnTo>
                    <a:lnTo>
                      <a:pt x="40" y="146"/>
                    </a:lnTo>
                    <a:lnTo>
                      <a:pt x="40" y="154"/>
                    </a:lnTo>
                    <a:lnTo>
                      <a:pt x="42" y="159"/>
                    </a:lnTo>
                    <a:lnTo>
                      <a:pt x="44" y="161"/>
                    </a:lnTo>
                    <a:lnTo>
                      <a:pt x="49" y="162"/>
                    </a:lnTo>
                    <a:lnTo>
                      <a:pt x="52" y="161"/>
                    </a:lnTo>
                    <a:lnTo>
                      <a:pt x="53" y="159"/>
                    </a:lnTo>
                    <a:lnTo>
                      <a:pt x="53" y="149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6" y="117"/>
                    </a:lnTo>
                    <a:lnTo>
                      <a:pt x="59" y="111"/>
                    </a:lnTo>
                    <a:lnTo>
                      <a:pt x="64" y="110"/>
                    </a:lnTo>
                    <a:lnTo>
                      <a:pt x="70" y="111"/>
                    </a:lnTo>
                    <a:lnTo>
                      <a:pt x="71" y="115"/>
                    </a:lnTo>
                    <a:lnTo>
                      <a:pt x="70" y="126"/>
                    </a:lnTo>
                    <a:lnTo>
                      <a:pt x="68" y="141"/>
                    </a:lnTo>
                    <a:lnTo>
                      <a:pt x="66" y="155"/>
                    </a:lnTo>
                    <a:lnTo>
                      <a:pt x="62" y="167"/>
                    </a:lnTo>
                    <a:lnTo>
                      <a:pt x="58" y="184"/>
                    </a:lnTo>
                    <a:lnTo>
                      <a:pt x="53" y="198"/>
                    </a:lnTo>
                    <a:lnTo>
                      <a:pt x="42" y="215"/>
                    </a:lnTo>
                    <a:lnTo>
                      <a:pt x="33" y="227"/>
                    </a:lnTo>
                    <a:lnTo>
                      <a:pt x="18" y="244"/>
                    </a:lnTo>
                    <a:lnTo>
                      <a:pt x="8" y="257"/>
                    </a:lnTo>
                    <a:lnTo>
                      <a:pt x="0" y="268"/>
                    </a:lnTo>
                    <a:lnTo>
                      <a:pt x="0" y="273"/>
                    </a:lnTo>
                    <a:lnTo>
                      <a:pt x="8" y="282"/>
                    </a:lnTo>
                    <a:lnTo>
                      <a:pt x="19" y="292"/>
                    </a:lnTo>
                    <a:lnTo>
                      <a:pt x="30" y="292"/>
                    </a:lnTo>
                    <a:lnTo>
                      <a:pt x="33" y="289"/>
                    </a:lnTo>
                    <a:lnTo>
                      <a:pt x="28" y="283"/>
                    </a:lnTo>
                    <a:lnTo>
                      <a:pt x="23" y="277"/>
                    </a:lnTo>
                    <a:lnTo>
                      <a:pt x="23" y="272"/>
                    </a:lnTo>
                    <a:lnTo>
                      <a:pt x="30" y="261"/>
                    </a:lnTo>
                    <a:lnTo>
                      <a:pt x="43" y="248"/>
                    </a:lnTo>
                    <a:lnTo>
                      <a:pt x="62" y="224"/>
                    </a:lnTo>
                    <a:lnTo>
                      <a:pt x="78" y="204"/>
                    </a:lnTo>
                    <a:lnTo>
                      <a:pt x="85" y="198"/>
                    </a:lnTo>
                    <a:lnTo>
                      <a:pt x="88" y="193"/>
                    </a:lnTo>
                    <a:lnTo>
                      <a:pt x="96" y="191"/>
                    </a:lnTo>
                    <a:lnTo>
                      <a:pt x="102" y="195"/>
                    </a:lnTo>
                    <a:lnTo>
                      <a:pt x="110" y="200"/>
                    </a:lnTo>
                    <a:lnTo>
                      <a:pt x="125" y="220"/>
                    </a:lnTo>
                    <a:lnTo>
                      <a:pt x="143" y="244"/>
                    </a:lnTo>
                    <a:lnTo>
                      <a:pt x="159" y="268"/>
                    </a:lnTo>
                    <a:lnTo>
                      <a:pt x="169" y="282"/>
                    </a:lnTo>
                    <a:lnTo>
                      <a:pt x="173" y="284"/>
                    </a:lnTo>
                    <a:lnTo>
                      <a:pt x="180" y="284"/>
                    </a:lnTo>
                    <a:lnTo>
                      <a:pt x="186" y="279"/>
                    </a:lnTo>
                    <a:lnTo>
                      <a:pt x="193" y="274"/>
                    </a:lnTo>
                    <a:lnTo>
                      <a:pt x="200" y="269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4" name="Group 116"/>
              <p:cNvGrpSpPr>
                <a:grpSpLocks/>
              </p:cNvGrpSpPr>
              <p:nvPr/>
            </p:nvGrpSpPr>
            <p:grpSpPr bwMode="auto">
              <a:xfrm>
                <a:off x="3858" y="3175"/>
                <a:ext cx="261" cy="311"/>
                <a:chOff x="3858" y="3175"/>
                <a:chExt cx="261" cy="311"/>
              </a:xfrm>
            </p:grpSpPr>
            <p:grpSp>
              <p:nvGrpSpPr>
                <p:cNvPr id="25" name="Group 117"/>
                <p:cNvGrpSpPr>
                  <a:grpSpLocks/>
                </p:cNvGrpSpPr>
                <p:nvPr/>
              </p:nvGrpSpPr>
              <p:grpSpPr bwMode="auto">
                <a:xfrm>
                  <a:off x="3858" y="3175"/>
                  <a:ext cx="261" cy="311"/>
                  <a:chOff x="3858" y="3175"/>
                  <a:chExt cx="261" cy="311"/>
                </a:xfrm>
              </p:grpSpPr>
              <p:sp>
                <p:nvSpPr>
                  <p:cNvPr id="2737270" name="AutoShape 118"/>
                  <p:cNvSpPr>
                    <a:spLocks noChangeArrowheads="1"/>
                  </p:cNvSpPr>
                  <p:nvPr/>
                </p:nvSpPr>
                <p:spPr bwMode="auto">
                  <a:xfrm>
                    <a:off x="3858" y="3226"/>
                    <a:ext cx="261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37271" name="AutoShape 119"/>
                  <p:cNvSpPr>
                    <a:spLocks noChangeArrowheads="1"/>
                  </p:cNvSpPr>
                  <p:nvPr/>
                </p:nvSpPr>
                <p:spPr bwMode="auto">
                  <a:xfrm>
                    <a:off x="3922" y="3175"/>
                    <a:ext cx="197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37272" name="Oval 120"/>
                <p:cNvSpPr>
                  <a:spLocks noChangeArrowheads="1"/>
                </p:cNvSpPr>
                <p:nvPr/>
              </p:nvSpPr>
              <p:spPr bwMode="auto">
                <a:xfrm>
                  <a:off x="3941" y="3201"/>
                  <a:ext cx="26" cy="9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7273" name="AutoShape 121"/>
                <p:cNvSpPr>
                  <a:spLocks noChangeArrowheads="1"/>
                </p:cNvSpPr>
                <p:nvPr/>
              </p:nvSpPr>
              <p:spPr bwMode="auto">
                <a:xfrm>
                  <a:off x="3891" y="3349"/>
                  <a:ext cx="137" cy="54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37274" name="Arc 122"/>
            <p:cNvSpPr>
              <a:spLocks/>
            </p:cNvSpPr>
            <p:nvPr/>
          </p:nvSpPr>
          <p:spPr bwMode="auto">
            <a:xfrm>
              <a:off x="2485" y="1727"/>
              <a:ext cx="57" cy="784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59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38100" cap="rnd">
              <a:solidFill>
                <a:srgbClr val="00DFCA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275" name="Line 123"/>
            <p:cNvSpPr>
              <a:spLocks noChangeShapeType="1"/>
            </p:cNvSpPr>
            <p:nvPr/>
          </p:nvSpPr>
          <p:spPr bwMode="auto">
            <a:xfrm>
              <a:off x="2492" y="2603"/>
              <a:ext cx="776" cy="0"/>
            </a:xfrm>
            <a:prstGeom prst="line">
              <a:avLst/>
            </a:prstGeom>
            <a:noFill/>
            <a:ln w="38100">
              <a:solidFill>
                <a:srgbClr val="00DFCA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6" name="Group 124"/>
            <p:cNvGrpSpPr>
              <a:grpSpLocks/>
            </p:cNvGrpSpPr>
            <p:nvPr/>
          </p:nvGrpSpPr>
          <p:grpSpPr bwMode="auto">
            <a:xfrm>
              <a:off x="1707" y="1379"/>
              <a:ext cx="839" cy="288"/>
              <a:chOff x="1920" y="1536"/>
              <a:chExt cx="864" cy="288"/>
            </a:xfrm>
          </p:grpSpPr>
          <p:sp>
            <p:nvSpPr>
              <p:cNvPr id="2737277" name="AutoShape 125"/>
              <p:cNvSpPr>
                <a:spLocks noChangeArrowheads="1"/>
              </p:cNvSpPr>
              <p:nvPr/>
            </p:nvSpPr>
            <p:spPr bwMode="auto">
              <a:xfrm>
                <a:off x="1920" y="1536"/>
                <a:ext cx="864" cy="288"/>
              </a:xfrm>
              <a:prstGeom prst="cloudCallout">
                <a:avLst>
                  <a:gd name="adj1" fmla="val -28472"/>
                  <a:gd name="adj2" fmla="val 83333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Arial" pitchFamily="-65" charset="0"/>
                </a:endParaRPr>
              </a:p>
            </p:txBody>
          </p:sp>
          <p:sp>
            <p:nvSpPr>
              <p:cNvPr id="2737278" name="Text Box 126"/>
              <p:cNvSpPr txBox="1">
                <a:spLocks noChangeArrowheads="1"/>
              </p:cNvSpPr>
              <p:nvPr/>
            </p:nvSpPr>
            <p:spPr bwMode="auto">
              <a:xfrm>
                <a:off x="2064" y="1584"/>
                <a:ext cx="62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>
                    <a:solidFill>
                      <a:schemeClr val="tx1"/>
                    </a:solidFill>
                    <a:latin typeface="Arial" pitchFamily="-65" charset="0"/>
                  </a:rPr>
                  <a:t>bubble</a:t>
                </a:r>
              </a:p>
            </p:txBody>
          </p:sp>
        </p:grpSp>
      </p:grpSp>
      <p:grpSp>
        <p:nvGrpSpPr>
          <p:cNvPr id="27" name="Group 127"/>
          <p:cNvGrpSpPr>
            <a:grpSpLocks/>
          </p:cNvGrpSpPr>
          <p:nvPr/>
        </p:nvGrpSpPr>
        <p:grpSpPr bwMode="auto">
          <a:xfrm>
            <a:off x="1581150" y="1252537"/>
            <a:ext cx="7113588" cy="1268413"/>
            <a:chOff x="996" y="624"/>
            <a:chExt cx="4481" cy="799"/>
          </a:xfrm>
        </p:grpSpPr>
        <p:sp>
          <p:nvSpPr>
            <p:cNvPr id="2737280" name="Rectangle 128"/>
            <p:cNvSpPr>
              <a:spLocks noChangeArrowheads="1"/>
            </p:cNvSpPr>
            <p:nvPr/>
          </p:nvSpPr>
          <p:spPr bwMode="auto">
            <a:xfrm>
              <a:off x="4026" y="630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12</a:t>
              </a:r>
            </a:p>
          </p:txBody>
        </p:sp>
        <p:sp>
          <p:nvSpPr>
            <p:cNvPr id="2737281" name="Rectangle 129"/>
            <p:cNvSpPr>
              <a:spLocks noChangeArrowheads="1"/>
            </p:cNvSpPr>
            <p:nvPr/>
          </p:nvSpPr>
          <p:spPr bwMode="auto">
            <a:xfrm>
              <a:off x="4904" y="624"/>
              <a:ext cx="57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2 AM</a:t>
              </a:r>
            </a:p>
          </p:txBody>
        </p:sp>
        <p:sp>
          <p:nvSpPr>
            <p:cNvPr id="2737282" name="Rectangle 130"/>
            <p:cNvSpPr>
              <a:spLocks noChangeArrowheads="1"/>
            </p:cNvSpPr>
            <p:nvPr/>
          </p:nvSpPr>
          <p:spPr bwMode="auto">
            <a:xfrm>
              <a:off x="996" y="634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6 PM</a:t>
              </a:r>
            </a:p>
          </p:txBody>
        </p:sp>
        <p:sp>
          <p:nvSpPr>
            <p:cNvPr id="2737283" name="Line 131"/>
            <p:cNvSpPr>
              <a:spLocks noChangeShapeType="1"/>
            </p:cNvSpPr>
            <p:nvPr/>
          </p:nvSpPr>
          <p:spPr bwMode="auto">
            <a:xfrm>
              <a:off x="1181" y="858"/>
              <a:ext cx="0" cy="1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284" name="Rectangle 132"/>
            <p:cNvSpPr>
              <a:spLocks noChangeArrowheads="1"/>
            </p:cNvSpPr>
            <p:nvPr/>
          </p:nvSpPr>
          <p:spPr bwMode="auto">
            <a:xfrm>
              <a:off x="1604" y="647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7</a:t>
              </a:r>
            </a:p>
          </p:txBody>
        </p:sp>
        <p:sp>
          <p:nvSpPr>
            <p:cNvPr id="2737285" name="Rectangle 133"/>
            <p:cNvSpPr>
              <a:spLocks noChangeArrowheads="1"/>
            </p:cNvSpPr>
            <p:nvPr/>
          </p:nvSpPr>
          <p:spPr bwMode="auto">
            <a:xfrm>
              <a:off x="2092" y="641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8</a:t>
              </a:r>
            </a:p>
          </p:txBody>
        </p:sp>
        <p:sp>
          <p:nvSpPr>
            <p:cNvPr id="2737286" name="Rectangle 134"/>
            <p:cNvSpPr>
              <a:spLocks noChangeArrowheads="1"/>
            </p:cNvSpPr>
            <p:nvPr/>
          </p:nvSpPr>
          <p:spPr bwMode="auto">
            <a:xfrm>
              <a:off x="2604" y="658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9</a:t>
              </a:r>
            </a:p>
          </p:txBody>
        </p:sp>
        <p:sp>
          <p:nvSpPr>
            <p:cNvPr id="2737287" name="Rectangle 135"/>
            <p:cNvSpPr>
              <a:spLocks noChangeArrowheads="1"/>
            </p:cNvSpPr>
            <p:nvPr/>
          </p:nvSpPr>
          <p:spPr bwMode="auto">
            <a:xfrm>
              <a:off x="3065" y="649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10</a:t>
              </a:r>
            </a:p>
          </p:txBody>
        </p:sp>
        <p:sp>
          <p:nvSpPr>
            <p:cNvPr id="2737288" name="Rectangle 136"/>
            <p:cNvSpPr>
              <a:spLocks noChangeArrowheads="1"/>
            </p:cNvSpPr>
            <p:nvPr/>
          </p:nvSpPr>
          <p:spPr bwMode="auto">
            <a:xfrm>
              <a:off x="3570" y="64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11</a:t>
              </a:r>
            </a:p>
          </p:txBody>
        </p:sp>
        <p:sp>
          <p:nvSpPr>
            <p:cNvPr id="2737289" name="Rectangle 137"/>
            <p:cNvSpPr>
              <a:spLocks noChangeArrowheads="1"/>
            </p:cNvSpPr>
            <p:nvPr/>
          </p:nvSpPr>
          <p:spPr bwMode="auto">
            <a:xfrm>
              <a:off x="4592" y="640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</a:t>
              </a:r>
            </a:p>
          </p:txBody>
        </p:sp>
        <p:sp>
          <p:nvSpPr>
            <p:cNvPr id="2737290" name="Line 138"/>
            <p:cNvSpPr>
              <a:spLocks noChangeShapeType="1"/>
            </p:cNvSpPr>
            <p:nvPr/>
          </p:nvSpPr>
          <p:spPr bwMode="auto">
            <a:xfrm>
              <a:off x="1188" y="951"/>
              <a:ext cx="40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7291" name="Rectangle 139"/>
            <p:cNvSpPr>
              <a:spLocks noChangeArrowheads="1"/>
            </p:cNvSpPr>
            <p:nvPr/>
          </p:nvSpPr>
          <p:spPr bwMode="auto">
            <a:xfrm>
              <a:off x="3512" y="1045"/>
              <a:ext cx="54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Time</a:t>
              </a:r>
            </a:p>
          </p:txBody>
        </p:sp>
        <p:grpSp>
          <p:nvGrpSpPr>
            <p:cNvPr id="28" name="Group 140"/>
            <p:cNvGrpSpPr>
              <a:grpSpLocks/>
            </p:cNvGrpSpPr>
            <p:nvPr/>
          </p:nvGrpSpPr>
          <p:grpSpPr bwMode="auto">
            <a:xfrm>
              <a:off x="1160" y="1024"/>
              <a:ext cx="1823" cy="399"/>
              <a:chOff x="1305" y="1181"/>
              <a:chExt cx="2050" cy="399"/>
            </a:xfrm>
          </p:grpSpPr>
          <p:sp>
            <p:nvSpPr>
              <p:cNvPr id="2737293" name="Line 141"/>
              <p:cNvSpPr>
                <a:spLocks noChangeShapeType="1"/>
              </p:cNvSpPr>
              <p:nvPr/>
            </p:nvSpPr>
            <p:spPr bwMode="auto">
              <a:xfrm flipH="1">
                <a:off x="1884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94" name="Line 142"/>
              <p:cNvSpPr>
                <a:spLocks noChangeShapeType="1"/>
              </p:cNvSpPr>
              <p:nvPr/>
            </p:nvSpPr>
            <p:spPr bwMode="auto">
              <a:xfrm flipH="1">
                <a:off x="2169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95" name="Line 143"/>
              <p:cNvSpPr>
                <a:spLocks noChangeShapeType="1"/>
              </p:cNvSpPr>
              <p:nvPr/>
            </p:nvSpPr>
            <p:spPr bwMode="auto">
              <a:xfrm flipH="1">
                <a:off x="2453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96" name="Line 144"/>
              <p:cNvSpPr>
                <a:spLocks noChangeShapeType="1"/>
              </p:cNvSpPr>
              <p:nvPr/>
            </p:nvSpPr>
            <p:spPr bwMode="auto">
              <a:xfrm>
                <a:off x="1902" y="1253"/>
                <a:ext cx="2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97" name="Line 145"/>
              <p:cNvSpPr>
                <a:spLocks noChangeShapeType="1"/>
              </p:cNvSpPr>
              <p:nvPr/>
            </p:nvSpPr>
            <p:spPr bwMode="auto">
              <a:xfrm flipH="1">
                <a:off x="2169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98" name="Line 146"/>
              <p:cNvSpPr>
                <a:spLocks noChangeShapeType="1"/>
              </p:cNvSpPr>
              <p:nvPr/>
            </p:nvSpPr>
            <p:spPr bwMode="auto">
              <a:xfrm flipH="1">
                <a:off x="2453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299" name="Rectangle 147"/>
              <p:cNvSpPr>
                <a:spLocks noChangeArrowheads="1"/>
              </p:cNvSpPr>
              <p:nvPr/>
            </p:nvSpPr>
            <p:spPr bwMode="auto">
              <a:xfrm>
                <a:off x="2428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37300" name="Line 148"/>
              <p:cNvSpPr>
                <a:spLocks noChangeShapeType="1"/>
              </p:cNvSpPr>
              <p:nvPr/>
            </p:nvSpPr>
            <p:spPr bwMode="auto">
              <a:xfrm flipH="1">
                <a:off x="2736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01" name="Line 149"/>
              <p:cNvSpPr>
                <a:spLocks noChangeShapeType="1"/>
              </p:cNvSpPr>
              <p:nvPr/>
            </p:nvSpPr>
            <p:spPr bwMode="auto">
              <a:xfrm>
                <a:off x="2185" y="1253"/>
                <a:ext cx="2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02" name="Line 150"/>
              <p:cNvSpPr>
                <a:spLocks noChangeShapeType="1"/>
              </p:cNvSpPr>
              <p:nvPr/>
            </p:nvSpPr>
            <p:spPr bwMode="auto">
              <a:xfrm flipH="1">
                <a:off x="2453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03" name="Line 151"/>
              <p:cNvSpPr>
                <a:spLocks noChangeShapeType="1"/>
              </p:cNvSpPr>
              <p:nvPr/>
            </p:nvSpPr>
            <p:spPr bwMode="auto">
              <a:xfrm flipH="1">
                <a:off x="2736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04" name="Line 152"/>
              <p:cNvSpPr>
                <a:spLocks noChangeShapeType="1"/>
              </p:cNvSpPr>
              <p:nvPr/>
            </p:nvSpPr>
            <p:spPr bwMode="auto">
              <a:xfrm>
                <a:off x="2469" y="1253"/>
                <a:ext cx="2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05" name="Line 153"/>
              <p:cNvSpPr>
                <a:spLocks noChangeShapeType="1"/>
              </p:cNvSpPr>
              <p:nvPr/>
            </p:nvSpPr>
            <p:spPr bwMode="auto">
              <a:xfrm>
                <a:off x="1906" y="1208"/>
                <a:ext cx="252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06" name="Line 154"/>
              <p:cNvSpPr>
                <a:spLocks noChangeShapeType="1"/>
              </p:cNvSpPr>
              <p:nvPr/>
            </p:nvSpPr>
            <p:spPr bwMode="auto">
              <a:xfrm>
                <a:off x="2191" y="1208"/>
                <a:ext cx="252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07" name="Line 155"/>
              <p:cNvSpPr>
                <a:spLocks noChangeShapeType="1"/>
              </p:cNvSpPr>
              <p:nvPr/>
            </p:nvSpPr>
            <p:spPr bwMode="auto">
              <a:xfrm>
                <a:off x="1337" y="1208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08" name="Rectangle 156"/>
              <p:cNvSpPr>
                <a:spLocks noChangeArrowheads="1"/>
              </p:cNvSpPr>
              <p:nvPr/>
            </p:nvSpPr>
            <p:spPr bwMode="auto">
              <a:xfrm>
                <a:off x="1305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37309" name="Rectangle 157"/>
              <p:cNvSpPr>
                <a:spLocks noChangeArrowheads="1"/>
              </p:cNvSpPr>
              <p:nvPr/>
            </p:nvSpPr>
            <p:spPr bwMode="auto">
              <a:xfrm>
                <a:off x="1561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37310" name="Line 158"/>
              <p:cNvSpPr>
                <a:spLocks noChangeShapeType="1"/>
              </p:cNvSpPr>
              <p:nvPr/>
            </p:nvSpPr>
            <p:spPr bwMode="auto">
              <a:xfrm>
                <a:off x="1617" y="1253"/>
                <a:ext cx="26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11" name="Rectangle 159"/>
              <p:cNvSpPr>
                <a:spLocks noChangeArrowheads="1"/>
              </p:cNvSpPr>
              <p:nvPr/>
            </p:nvSpPr>
            <p:spPr bwMode="auto">
              <a:xfrm>
                <a:off x="2146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37312" name="Rectangle 160"/>
              <p:cNvSpPr>
                <a:spLocks noChangeArrowheads="1"/>
              </p:cNvSpPr>
              <p:nvPr/>
            </p:nvSpPr>
            <p:spPr bwMode="auto">
              <a:xfrm>
                <a:off x="1856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37313" name="Line 161"/>
              <p:cNvSpPr>
                <a:spLocks noChangeShapeType="1"/>
              </p:cNvSpPr>
              <p:nvPr/>
            </p:nvSpPr>
            <p:spPr bwMode="auto">
              <a:xfrm>
                <a:off x="1909" y="1303"/>
                <a:ext cx="248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14" name="Line 162"/>
              <p:cNvSpPr>
                <a:spLocks noChangeShapeType="1"/>
              </p:cNvSpPr>
              <p:nvPr/>
            </p:nvSpPr>
            <p:spPr bwMode="auto">
              <a:xfrm>
                <a:off x="2191" y="1347"/>
                <a:ext cx="250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15" name="Line 163"/>
              <p:cNvSpPr>
                <a:spLocks noChangeShapeType="1"/>
              </p:cNvSpPr>
              <p:nvPr/>
            </p:nvSpPr>
            <p:spPr bwMode="auto">
              <a:xfrm>
                <a:off x="2191" y="1304"/>
                <a:ext cx="250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16" name="Line 164"/>
              <p:cNvSpPr>
                <a:spLocks noChangeShapeType="1"/>
              </p:cNvSpPr>
              <p:nvPr/>
            </p:nvSpPr>
            <p:spPr bwMode="auto">
              <a:xfrm>
                <a:off x="2476" y="1303"/>
                <a:ext cx="250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17" name="Line 165"/>
              <p:cNvSpPr>
                <a:spLocks noChangeShapeType="1"/>
              </p:cNvSpPr>
              <p:nvPr/>
            </p:nvSpPr>
            <p:spPr bwMode="auto">
              <a:xfrm>
                <a:off x="2475" y="1347"/>
                <a:ext cx="251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18" name="Line 166"/>
              <p:cNvSpPr>
                <a:spLocks noChangeShapeType="1"/>
              </p:cNvSpPr>
              <p:nvPr/>
            </p:nvSpPr>
            <p:spPr bwMode="auto">
              <a:xfrm>
                <a:off x="2761" y="1303"/>
                <a:ext cx="249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19" name="Line 167"/>
              <p:cNvSpPr>
                <a:spLocks noChangeShapeType="1"/>
              </p:cNvSpPr>
              <p:nvPr/>
            </p:nvSpPr>
            <p:spPr bwMode="auto">
              <a:xfrm>
                <a:off x="2759" y="1347"/>
                <a:ext cx="251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20" name="Line 168"/>
              <p:cNvSpPr>
                <a:spLocks noChangeShapeType="1"/>
              </p:cNvSpPr>
              <p:nvPr/>
            </p:nvSpPr>
            <p:spPr bwMode="auto">
              <a:xfrm>
                <a:off x="3044" y="1347"/>
                <a:ext cx="250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21" name="Line 169"/>
              <p:cNvSpPr>
                <a:spLocks noChangeShapeType="1"/>
              </p:cNvSpPr>
              <p:nvPr/>
            </p:nvSpPr>
            <p:spPr bwMode="auto">
              <a:xfrm>
                <a:off x="1622" y="1208"/>
                <a:ext cx="253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22" name="Rectangle 170"/>
              <p:cNvSpPr>
                <a:spLocks noChangeArrowheads="1"/>
              </p:cNvSpPr>
              <p:nvPr/>
            </p:nvSpPr>
            <p:spPr bwMode="auto">
              <a:xfrm>
                <a:off x="2703" y="1294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37323" name="Rectangle 171"/>
              <p:cNvSpPr>
                <a:spLocks noChangeArrowheads="1"/>
              </p:cNvSpPr>
              <p:nvPr/>
            </p:nvSpPr>
            <p:spPr bwMode="auto">
              <a:xfrm>
                <a:off x="2986" y="1294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737324" name="Line 172"/>
              <p:cNvSpPr>
                <a:spLocks noChangeShapeType="1"/>
              </p:cNvSpPr>
              <p:nvPr/>
            </p:nvSpPr>
            <p:spPr bwMode="auto">
              <a:xfrm flipH="1">
                <a:off x="2736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25" name="Line 173"/>
              <p:cNvSpPr>
                <a:spLocks noChangeShapeType="1"/>
              </p:cNvSpPr>
              <p:nvPr/>
            </p:nvSpPr>
            <p:spPr bwMode="auto">
              <a:xfrm>
                <a:off x="1609" y="118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26" name="Line 174"/>
              <p:cNvSpPr>
                <a:spLocks noChangeShapeType="1"/>
              </p:cNvSpPr>
              <p:nvPr/>
            </p:nvSpPr>
            <p:spPr bwMode="auto">
              <a:xfrm>
                <a:off x="1894" y="118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27" name="Line 175"/>
              <p:cNvSpPr>
                <a:spLocks noChangeShapeType="1"/>
              </p:cNvSpPr>
              <p:nvPr/>
            </p:nvSpPr>
            <p:spPr bwMode="auto">
              <a:xfrm>
                <a:off x="2178" y="118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28" name="Line 176"/>
              <p:cNvSpPr>
                <a:spLocks noChangeShapeType="1"/>
              </p:cNvSpPr>
              <p:nvPr/>
            </p:nvSpPr>
            <p:spPr bwMode="auto">
              <a:xfrm>
                <a:off x="2462" y="118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29" name="Line 177"/>
              <p:cNvSpPr>
                <a:spLocks noChangeShapeType="1"/>
              </p:cNvSpPr>
              <p:nvPr/>
            </p:nvSpPr>
            <p:spPr bwMode="auto">
              <a:xfrm flipH="1">
                <a:off x="3020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330" name="Line 178"/>
              <p:cNvSpPr>
                <a:spLocks noChangeShapeType="1"/>
              </p:cNvSpPr>
              <p:nvPr/>
            </p:nvSpPr>
            <p:spPr bwMode="auto">
              <a:xfrm flipH="1">
                <a:off x="3305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7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715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7620000" cy="474662"/>
          </a:xfrm>
          <a:noFill/>
          <a:ln/>
        </p:spPr>
        <p:txBody>
          <a:bodyPr wrap="square" lIns="90487" tIns="44450" rIns="90487" bIns="44450" anchor="ctr"/>
          <a:lstStyle/>
          <a:p>
            <a:r>
              <a:rPr lang="en-US"/>
              <a:t>Problems for Pipelining CPUs</a:t>
            </a:r>
          </a:p>
        </p:txBody>
      </p:sp>
      <p:sp>
        <p:nvSpPr>
          <p:cNvPr id="274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39100" cy="5257800"/>
          </a:xfrm>
          <a:noFill/>
          <a:ln/>
        </p:spPr>
        <p:txBody>
          <a:bodyPr lIns="90487" tIns="44450" rIns="90487" bIns="44450"/>
          <a:lstStyle/>
          <a:p>
            <a:r>
              <a:rPr lang="en-US" sz="2800" dirty="0"/>
              <a:t>Limits to pipelining: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u="sng" dirty="0">
                <a:solidFill>
                  <a:schemeClr val="accent1"/>
                </a:solidFill>
              </a:rPr>
              <a:t>Hazards</a:t>
            </a:r>
            <a:r>
              <a:rPr lang="en-US" sz="2800" dirty="0"/>
              <a:t> prevent next instruction from executing during its designated clock cycle</a:t>
            </a:r>
          </a:p>
          <a:p>
            <a:pPr lvl="1"/>
            <a:r>
              <a:rPr lang="en-US" sz="2400" u="sng" dirty="0">
                <a:solidFill>
                  <a:schemeClr val="accent1"/>
                </a:solidFill>
              </a:rPr>
              <a:t>Structural hazards</a:t>
            </a:r>
            <a:r>
              <a:rPr lang="en-US" sz="2400" dirty="0"/>
              <a:t>: HW cannot support some combination of instructions (single person to fold and put clothes away)</a:t>
            </a:r>
          </a:p>
          <a:p>
            <a:pPr lvl="1"/>
            <a:r>
              <a:rPr lang="en-US" sz="2400" u="sng" dirty="0">
                <a:solidFill>
                  <a:schemeClr val="accent1"/>
                </a:solidFill>
              </a:rPr>
              <a:t>Control hazards</a:t>
            </a:r>
            <a:r>
              <a:rPr lang="en-US" sz="2400" dirty="0"/>
              <a:t>: Pipelining of branches causes later instruction fetches to wait for the result of the branch</a:t>
            </a:r>
          </a:p>
          <a:p>
            <a:pPr lvl="1"/>
            <a:r>
              <a:rPr lang="en-US" sz="2400" u="sng" dirty="0">
                <a:solidFill>
                  <a:schemeClr val="accent1"/>
                </a:solidFill>
              </a:rPr>
              <a:t>Data hazards</a:t>
            </a:r>
            <a:r>
              <a:rPr lang="en-US" sz="2400" dirty="0"/>
              <a:t>: Instruction depends on result of prior instruction still in the pipeline (missing sock)</a:t>
            </a:r>
          </a:p>
          <a:p>
            <a:r>
              <a:rPr lang="en-US" sz="2800" dirty="0"/>
              <a:t>These might result in pipeline </a:t>
            </a:r>
            <a:r>
              <a:rPr lang="en-US" sz="2800" dirty="0">
                <a:solidFill>
                  <a:schemeClr val="accent1"/>
                </a:solidFill>
              </a:rPr>
              <a:t>stalls</a:t>
            </a:r>
            <a:r>
              <a:rPr lang="en-US" sz="2800" dirty="0"/>
              <a:t> or </a:t>
            </a:r>
            <a:r>
              <a:rPr lang="en-US" sz="2800" dirty="0">
                <a:solidFill>
                  <a:schemeClr val="accent1"/>
                </a:solidFill>
              </a:rPr>
              <a:t>“bubbles”</a:t>
            </a:r>
            <a:r>
              <a:rPr lang="en-US" sz="2800" dirty="0"/>
              <a:t> in the pipeline.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3299" name="Rectangle 3"/>
          <p:cNvSpPr>
            <a:spLocks noChangeArrowheads="1"/>
          </p:cNvSpPr>
          <p:nvPr/>
        </p:nvSpPr>
        <p:spPr bwMode="auto">
          <a:xfrm>
            <a:off x="1380599" y="6108745"/>
            <a:ext cx="6620401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/>
              <a:t>Read same memory twice in same clock cycle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86225" y="1941512"/>
            <a:ext cx="1019175" cy="3089275"/>
            <a:chOff x="2470" y="1034"/>
            <a:chExt cx="642" cy="1946"/>
          </a:xfrm>
        </p:grpSpPr>
        <p:sp>
          <p:nvSpPr>
            <p:cNvPr id="2743301" name="Oval 5"/>
            <p:cNvSpPr>
              <a:spLocks noChangeArrowheads="1"/>
            </p:cNvSpPr>
            <p:nvPr/>
          </p:nvSpPr>
          <p:spPr bwMode="auto">
            <a:xfrm>
              <a:off x="2470" y="2481"/>
              <a:ext cx="623" cy="499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02" name="Oval 6"/>
            <p:cNvSpPr>
              <a:spLocks noChangeArrowheads="1"/>
            </p:cNvSpPr>
            <p:nvPr/>
          </p:nvSpPr>
          <p:spPr bwMode="auto">
            <a:xfrm>
              <a:off x="2489" y="1034"/>
              <a:ext cx="623" cy="56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08000" y="1174750"/>
            <a:ext cx="7797800" cy="5302250"/>
            <a:chOff x="216" y="551"/>
            <a:chExt cx="4912" cy="334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24" y="1200"/>
              <a:ext cx="340" cy="289"/>
              <a:chOff x="2624" y="1200"/>
              <a:chExt cx="340" cy="289"/>
            </a:xfrm>
          </p:grpSpPr>
          <p:sp>
            <p:nvSpPr>
              <p:cNvPr id="2743305" name="Freeform 9"/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06" name="Freeform 10"/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624" y="2592"/>
              <a:ext cx="340" cy="289"/>
              <a:chOff x="2624" y="2592"/>
              <a:chExt cx="340" cy="289"/>
            </a:xfrm>
          </p:grpSpPr>
          <p:sp>
            <p:nvSpPr>
              <p:cNvPr id="2743308" name="Freeform 12"/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09" name="Freeform 13"/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310" name="Rectangle 14"/>
            <p:cNvSpPr>
              <a:spLocks noChangeArrowheads="1"/>
            </p:cNvSpPr>
            <p:nvPr/>
          </p:nvSpPr>
          <p:spPr bwMode="auto">
            <a:xfrm>
              <a:off x="2605" y="2594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sp>
          <p:nvSpPr>
            <p:cNvPr id="2743311" name="Line 15"/>
            <p:cNvSpPr>
              <a:spLocks noChangeShapeType="1"/>
            </p:cNvSpPr>
            <p:nvPr/>
          </p:nvSpPr>
          <p:spPr bwMode="auto">
            <a:xfrm>
              <a:off x="584" y="1224"/>
              <a:ext cx="0" cy="20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12" name="Line 16"/>
            <p:cNvSpPr>
              <a:spLocks noChangeShapeType="1"/>
            </p:cNvSpPr>
            <p:nvPr/>
          </p:nvSpPr>
          <p:spPr bwMode="auto">
            <a:xfrm>
              <a:off x="984" y="840"/>
              <a:ext cx="3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13" name="Rectangle 17"/>
            <p:cNvSpPr>
              <a:spLocks noChangeArrowheads="1"/>
            </p:cNvSpPr>
            <p:nvPr/>
          </p:nvSpPr>
          <p:spPr bwMode="auto">
            <a:xfrm>
              <a:off x="579" y="1302"/>
              <a:ext cx="64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Load</a:t>
              </a:r>
            </a:p>
          </p:txBody>
        </p:sp>
        <p:sp>
          <p:nvSpPr>
            <p:cNvPr id="2743314" name="Rectangle 18"/>
            <p:cNvSpPr>
              <a:spLocks noChangeArrowheads="1"/>
            </p:cNvSpPr>
            <p:nvPr/>
          </p:nvSpPr>
          <p:spPr bwMode="auto">
            <a:xfrm>
              <a:off x="563" y="1718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1</a:t>
              </a:r>
            </a:p>
          </p:txBody>
        </p:sp>
        <p:sp>
          <p:nvSpPr>
            <p:cNvPr id="2743315" name="Rectangle 19"/>
            <p:cNvSpPr>
              <a:spLocks noChangeArrowheads="1"/>
            </p:cNvSpPr>
            <p:nvPr/>
          </p:nvSpPr>
          <p:spPr bwMode="auto">
            <a:xfrm>
              <a:off x="555" y="218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2</a:t>
              </a:r>
            </a:p>
          </p:txBody>
        </p:sp>
        <p:sp>
          <p:nvSpPr>
            <p:cNvPr id="2743316" name="Rectangle 20"/>
            <p:cNvSpPr>
              <a:spLocks noChangeArrowheads="1"/>
            </p:cNvSpPr>
            <p:nvPr/>
          </p:nvSpPr>
          <p:spPr bwMode="auto">
            <a:xfrm>
              <a:off x="598" y="261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3</a:t>
              </a:r>
            </a:p>
          </p:txBody>
        </p:sp>
        <p:sp>
          <p:nvSpPr>
            <p:cNvPr id="2743317" name="Rectangle 21"/>
            <p:cNvSpPr>
              <a:spLocks noChangeArrowheads="1"/>
            </p:cNvSpPr>
            <p:nvPr/>
          </p:nvSpPr>
          <p:spPr bwMode="auto">
            <a:xfrm>
              <a:off x="587" y="3067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4</a:t>
              </a:r>
            </a:p>
          </p:txBody>
        </p:sp>
        <p:sp>
          <p:nvSpPr>
            <p:cNvPr id="2743318" name="Line 22"/>
            <p:cNvSpPr>
              <a:spLocks noChangeShapeType="1"/>
            </p:cNvSpPr>
            <p:nvPr/>
          </p:nvSpPr>
          <p:spPr bwMode="auto">
            <a:xfrm>
              <a:off x="172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19" name="Line 23"/>
            <p:cNvSpPr>
              <a:spLocks noChangeShapeType="1"/>
            </p:cNvSpPr>
            <p:nvPr/>
          </p:nvSpPr>
          <p:spPr bwMode="auto">
            <a:xfrm>
              <a:off x="216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0" name="Line 24"/>
            <p:cNvSpPr>
              <a:spLocks noChangeShapeType="1"/>
            </p:cNvSpPr>
            <p:nvPr/>
          </p:nvSpPr>
          <p:spPr bwMode="auto">
            <a:xfrm>
              <a:off x="259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1" name="Line 25"/>
            <p:cNvSpPr>
              <a:spLocks noChangeShapeType="1"/>
            </p:cNvSpPr>
            <p:nvPr/>
          </p:nvSpPr>
          <p:spPr bwMode="auto">
            <a:xfrm>
              <a:off x="3024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2" name="Line 26"/>
            <p:cNvSpPr>
              <a:spLocks noChangeShapeType="1"/>
            </p:cNvSpPr>
            <p:nvPr/>
          </p:nvSpPr>
          <p:spPr bwMode="auto">
            <a:xfrm>
              <a:off x="3456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3" name="Line 27"/>
            <p:cNvSpPr>
              <a:spLocks noChangeShapeType="1"/>
            </p:cNvSpPr>
            <p:nvPr/>
          </p:nvSpPr>
          <p:spPr bwMode="auto">
            <a:xfrm>
              <a:off x="388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4" name="Line 28"/>
            <p:cNvSpPr>
              <a:spLocks noChangeShapeType="1"/>
            </p:cNvSpPr>
            <p:nvPr/>
          </p:nvSpPr>
          <p:spPr bwMode="auto">
            <a:xfrm>
              <a:off x="432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5" name="Line 29"/>
            <p:cNvSpPr>
              <a:spLocks noChangeShapeType="1"/>
            </p:cNvSpPr>
            <p:nvPr/>
          </p:nvSpPr>
          <p:spPr bwMode="auto">
            <a:xfrm>
              <a:off x="475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2257" y="1152"/>
              <a:ext cx="225" cy="481"/>
              <a:chOff x="2257" y="1152"/>
              <a:chExt cx="225" cy="481"/>
            </a:xfrm>
          </p:grpSpPr>
          <p:sp>
            <p:nvSpPr>
              <p:cNvPr id="2743327" name="Freeform 31"/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28" name="Rectangle 32"/>
              <p:cNvSpPr>
                <a:spLocks noChangeArrowheads="1"/>
              </p:cNvSpPr>
              <p:nvPr/>
            </p:nvSpPr>
            <p:spPr bwMode="auto">
              <a:xfrm rot="5400000">
                <a:off x="2170" y="1274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324" y="1248"/>
              <a:ext cx="359" cy="289"/>
              <a:chOff x="1324" y="1248"/>
              <a:chExt cx="359" cy="289"/>
            </a:xfrm>
          </p:grpSpPr>
          <p:sp>
            <p:nvSpPr>
              <p:cNvPr id="2743330" name="Rectangle 34"/>
              <p:cNvSpPr>
                <a:spLocks noChangeArrowheads="1"/>
              </p:cNvSpPr>
              <p:nvPr/>
            </p:nvSpPr>
            <p:spPr bwMode="auto">
              <a:xfrm>
                <a:off x="1324" y="1250"/>
                <a:ext cx="2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I$</a:t>
                </a:r>
              </a:p>
            </p:txBody>
          </p:sp>
          <p:grpSp>
            <p:nvGrpSpPr>
              <p:cNvPr id="8" name="Group 35"/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2743332" name="Freeform 36"/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33" name="Freeform 37"/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43334" name="Rectangle 38"/>
            <p:cNvSpPr>
              <a:spLocks noChangeArrowheads="1"/>
            </p:cNvSpPr>
            <p:nvPr/>
          </p:nvSpPr>
          <p:spPr bwMode="auto">
            <a:xfrm>
              <a:off x="1784" y="125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03" y="1248"/>
              <a:ext cx="296" cy="289"/>
              <a:chOff x="1803" y="1248"/>
              <a:chExt cx="296" cy="289"/>
            </a:xfrm>
          </p:grpSpPr>
          <p:sp>
            <p:nvSpPr>
              <p:cNvPr id="2743336" name="Freeform 40"/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37" name="Freeform 41"/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338" name="Line 42"/>
            <p:cNvSpPr>
              <a:spLocks noChangeShapeType="1"/>
            </p:cNvSpPr>
            <p:nvPr/>
          </p:nvSpPr>
          <p:spPr bwMode="auto">
            <a:xfrm>
              <a:off x="1688" y="1392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39" name="Freeform 43"/>
            <p:cNvSpPr>
              <a:spLocks/>
            </p:cNvSpPr>
            <p:nvPr/>
          </p:nvSpPr>
          <p:spPr bwMode="auto">
            <a:xfrm>
              <a:off x="1750" y="1296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0" name="Line 44"/>
            <p:cNvSpPr>
              <a:spLocks noChangeShapeType="1"/>
            </p:cNvSpPr>
            <p:nvPr/>
          </p:nvSpPr>
          <p:spPr bwMode="auto">
            <a:xfrm>
              <a:off x="2104" y="129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1" name="Rectangle 45"/>
            <p:cNvSpPr>
              <a:spLocks noChangeArrowheads="1"/>
            </p:cNvSpPr>
            <p:nvPr/>
          </p:nvSpPr>
          <p:spPr bwMode="auto">
            <a:xfrm>
              <a:off x="2601" y="1250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sp>
          <p:nvSpPr>
            <p:cNvPr id="2743342" name="Rectangle 46"/>
            <p:cNvSpPr>
              <a:spLocks noChangeArrowheads="1"/>
            </p:cNvSpPr>
            <p:nvPr/>
          </p:nvSpPr>
          <p:spPr bwMode="auto">
            <a:xfrm>
              <a:off x="3093" y="1250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10" name="Group 47"/>
            <p:cNvGrpSpPr>
              <a:grpSpLocks/>
            </p:cNvGrpSpPr>
            <p:nvPr/>
          </p:nvGrpSpPr>
          <p:grpSpPr bwMode="auto">
            <a:xfrm>
              <a:off x="3120" y="1248"/>
              <a:ext cx="284" cy="289"/>
              <a:chOff x="3120" y="1248"/>
              <a:chExt cx="284" cy="289"/>
            </a:xfrm>
          </p:grpSpPr>
          <p:sp>
            <p:nvSpPr>
              <p:cNvPr id="2743344" name="Freeform 48"/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45" name="Freeform 49"/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346" name="Line 50"/>
            <p:cNvSpPr>
              <a:spLocks noChangeShapeType="1"/>
            </p:cNvSpPr>
            <p:nvPr/>
          </p:nvSpPr>
          <p:spPr bwMode="auto">
            <a:xfrm>
              <a:off x="2973" y="1392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7" name="Line 51"/>
            <p:cNvSpPr>
              <a:spLocks noChangeShapeType="1"/>
            </p:cNvSpPr>
            <p:nvPr/>
          </p:nvSpPr>
          <p:spPr bwMode="auto">
            <a:xfrm>
              <a:off x="2489" y="139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8" name="Freeform 52"/>
            <p:cNvSpPr>
              <a:spLocks/>
            </p:cNvSpPr>
            <p:nvPr/>
          </p:nvSpPr>
          <p:spPr bwMode="auto">
            <a:xfrm>
              <a:off x="2610" y="1392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9" name="Line 53"/>
            <p:cNvSpPr>
              <a:spLocks noChangeShapeType="1"/>
            </p:cNvSpPr>
            <p:nvPr/>
          </p:nvSpPr>
          <p:spPr bwMode="auto">
            <a:xfrm>
              <a:off x="2104" y="148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50" name="Freeform 54"/>
            <p:cNvSpPr>
              <a:spLocks/>
            </p:cNvSpPr>
            <p:nvPr/>
          </p:nvSpPr>
          <p:spPr bwMode="auto">
            <a:xfrm>
              <a:off x="2197" y="1387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5"/>
            <p:cNvGrpSpPr>
              <a:grpSpLocks/>
            </p:cNvGrpSpPr>
            <p:nvPr/>
          </p:nvGrpSpPr>
          <p:grpSpPr bwMode="auto">
            <a:xfrm>
              <a:off x="1751" y="1600"/>
              <a:ext cx="2096" cy="513"/>
              <a:chOff x="1751" y="1600"/>
              <a:chExt cx="2096" cy="513"/>
            </a:xfrm>
          </p:grpSpPr>
          <p:grpSp>
            <p:nvGrpSpPr>
              <p:cNvPr id="12" name="Group 56"/>
              <p:cNvGrpSpPr>
                <a:grpSpLocks/>
              </p:cNvGrpSpPr>
              <p:nvPr/>
            </p:nvGrpSpPr>
            <p:grpSpPr bwMode="auto">
              <a:xfrm>
                <a:off x="2684" y="1600"/>
                <a:ext cx="225" cy="481"/>
                <a:chOff x="2684" y="1600"/>
                <a:chExt cx="225" cy="481"/>
              </a:xfrm>
            </p:grpSpPr>
            <p:sp>
              <p:nvSpPr>
                <p:cNvPr id="2743353" name="Freeform 57"/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54" name="Rectangle 58"/>
                <p:cNvSpPr>
                  <a:spLocks noChangeArrowheads="1"/>
                </p:cNvSpPr>
                <p:nvPr/>
              </p:nvSpPr>
              <p:spPr bwMode="auto">
                <a:xfrm rot="5400000">
                  <a:off x="2597" y="1722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3" name="Group 59"/>
              <p:cNvGrpSpPr>
                <a:grpSpLocks/>
              </p:cNvGrpSpPr>
              <p:nvPr/>
            </p:nvGrpSpPr>
            <p:grpSpPr bwMode="auto">
              <a:xfrm>
                <a:off x="1751" y="1696"/>
                <a:ext cx="359" cy="289"/>
                <a:chOff x="1751" y="1696"/>
                <a:chExt cx="359" cy="289"/>
              </a:xfrm>
            </p:grpSpPr>
            <p:sp>
              <p:nvSpPr>
                <p:cNvPr id="2743356" name="Rectangle 60"/>
                <p:cNvSpPr>
                  <a:spLocks noChangeArrowheads="1"/>
                </p:cNvSpPr>
                <p:nvPr/>
              </p:nvSpPr>
              <p:spPr bwMode="auto">
                <a:xfrm>
                  <a:off x="1751" y="1698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14" name="Group 61"/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743358" name="Freeform 62"/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3359" name="Freeform 63"/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3360" name="Rectangle 64"/>
              <p:cNvSpPr>
                <a:spLocks noChangeArrowheads="1"/>
              </p:cNvSpPr>
              <p:nvPr/>
            </p:nvSpPr>
            <p:spPr bwMode="auto">
              <a:xfrm>
                <a:off x="2211" y="1703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5" name="Group 65"/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743362" name="Freeform 66"/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63" name="Freeform 67"/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364" name="Line 68"/>
              <p:cNvSpPr>
                <a:spLocks noChangeShapeType="1"/>
              </p:cNvSpPr>
              <p:nvPr/>
            </p:nvSpPr>
            <p:spPr bwMode="auto">
              <a:xfrm>
                <a:off x="2115" y="1840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65" name="Freeform 69"/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66" name="Line 70"/>
              <p:cNvSpPr>
                <a:spLocks noChangeShapeType="1"/>
              </p:cNvSpPr>
              <p:nvPr/>
            </p:nvSpPr>
            <p:spPr bwMode="auto">
              <a:xfrm>
                <a:off x="2531" y="174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67" name="Rectangle 71"/>
              <p:cNvSpPr>
                <a:spLocks noChangeArrowheads="1"/>
              </p:cNvSpPr>
              <p:nvPr/>
            </p:nvSpPr>
            <p:spPr bwMode="auto">
              <a:xfrm>
                <a:off x="3028" y="1698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16" name="Group 72"/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743369" name="Freeform 73"/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70" name="Freeform 74"/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371" name="Rectangle 75"/>
              <p:cNvSpPr>
                <a:spLocks noChangeArrowheads="1"/>
              </p:cNvSpPr>
              <p:nvPr/>
            </p:nvSpPr>
            <p:spPr bwMode="auto">
              <a:xfrm>
                <a:off x="3520" y="1698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7" name="Group 76"/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743373" name="Freeform 77"/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74" name="Freeform 78"/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375" name="Line 79"/>
              <p:cNvSpPr>
                <a:spLocks noChangeShapeType="1"/>
              </p:cNvSpPr>
              <p:nvPr/>
            </p:nvSpPr>
            <p:spPr bwMode="auto">
              <a:xfrm>
                <a:off x="3400" y="1840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76" name="Line 80"/>
              <p:cNvSpPr>
                <a:spLocks noChangeShapeType="1"/>
              </p:cNvSpPr>
              <p:nvPr/>
            </p:nvSpPr>
            <p:spPr bwMode="auto">
              <a:xfrm>
                <a:off x="2916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77" name="Freeform 81"/>
              <p:cNvSpPr>
                <a:spLocks/>
              </p:cNvSpPr>
              <p:nvPr/>
            </p:nvSpPr>
            <p:spPr bwMode="auto">
              <a:xfrm>
                <a:off x="3037" y="1840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78" name="Line 82"/>
              <p:cNvSpPr>
                <a:spLocks noChangeShapeType="1"/>
              </p:cNvSpPr>
              <p:nvPr/>
            </p:nvSpPr>
            <p:spPr bwMode="auto">
              <a:xfrm>
                <a:off x="2531" y="1936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79" name="Freeform 83"/>
              <p:cNvSpPr>
                <a:spLocks/>
              </p:cNvSpPr>
              <p:nvPr/>
            </p:nvSpPr>
            <p:spPr bwMode="auto">
              <a:xfrm>
                <a:off x="2624" y="1835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84"/>
            <p:cNvGrpSpPr>
              <a:grpSpLocks/>
            </p:cNvGrpSpPr>
            <p:nvPr/>
          </p:nvGrpSpPr>
          <p:grpSpPr bwMode="auto">
            <a:xfrm>
              <a:off x="2178" y="2048"/>
              <a:ext cx="2096" cy="513"/>
              <a:chOff x="2178" y="2048"/>
              <a:chExt cx="2096" cy="513"/>
            </a:xfrm>
          </p:grpSpPr>
          <p:grpSp>
            <p:nvGrpSpPr>
              <p:cNvPr id="19" name="Group 85"/>
              <p:cNvGrpSpPr>
                <a:grpSpLocks/>
              </p:cNvGrpSpPr>
              <p:nvPr/>
            </p:nvGrpSpPr>
            <p:grpSpPr bwMode="auto">
              <a:xfrm>
                <a:off x="3111" y="2048"/>
                <a:ext cx="225" cy="481"/>
                <a:chOff x="3111" y="2048"/>
                <a:chExt cx="225" cy="481"/>
              </a:xfrm>
            </p:grpSpPr>
            <p:sp>
              <p:nvSpPr>
                <p:cNvPr id="2743382" name="Freeform 86"/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83" name="Rectangle 87"/>
                <p:cNvSpPr>
                  <a:spLocks noChangeArrowheads="1"/>
                </p:cNvSpPr>
                <p:nvPr/>
              </p:nvSpPr>
              <p:spPr bwMode="auto">
                <a:xfrm rot="5400000">
                  <a:off x="3024" y="2170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20" name="Group 88"/>
              <p:cNvGrpSpPr>
                <a:grpSpLocks/>
              </p:cNvGrpSpPr>
              <p:nvPr/>
            </p:nvGrpSpPr>
            <p:grpSpPr bwMode="auto">
              <a:xfrm>
                <a:off x="2178" y="2144"/>
                <a:ext cx="359" cy="289"/>
                <a:chOff x="2178" y="2144"/>
                <a:chExt cx="359" cy="289"/>
              </a:xfrm>
            </p:grpSpPr>
            <p:sp>
              <p:nvSpPr>
                <p:cNvPr id="2743385" name="Rectangle 89"/>
                <p:cNvSpPr>
                  <a:spLocks noChangeArrowheads="1"/>
                </p:cNvSpPr>
                <p:nvPr/>
              </p:nvSpPr>
              <p:spPr bwMode="auto">
                <a:xfrm>
                  <a:off x="2178" y="2146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1" name="Group 90"/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743387" name="Freeform 91"/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3388" name="Freeform 92"/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3389" name="Rectangle 93"/>
              <p:cNvSpPr>
                <a:spLocks noChangeArrowheads="1"/>
              </p:cNvSpPr>
              <p:nvPr/>
            </p:nvSpPr>
            <p:spPr bwMode="auto">
              <a:xfrm>
                <a:off x="2638" y="2151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2" name="Group 94"/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743391" name="Freeform 95"/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92" name="Freeform 96"/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393" name="Line 97"/>
              <p:cNvSpPr>
                <a:spLocks noChangeShapeType="1"/>
              </p:cNvSpPr>
              <p:nvPr/>
            </p:nvSpPr>
            <p:spPr bwMode="auto">
              <a:xfrm>
                <a:off x="2542" y="2288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94" name="Freeform 98"/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95" name="Line 99"/>
              <p:cNvSpPr>
                <a:spLocks noChangeShapeType="1"/>
              </p:cNvSpPr>
              <p:nvPr/>
            </p:nvSpPr>
            <p:spPr bwMode="auto">
              <a:xfrm>
                <a:off x="2958" y="2192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96" name="Rectangle 100"/>
              <p:cNvSpPr>
                <a:spLocks noChangeArrowheads="1"/>
              </p:cNvSpPr>
              <p:nvPr/>
            </p:nvSpPr>
            <p:spPr bwMode="auto">
              <a:xfrm>
                <a:off x="3455" y="2146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3" name="Group 101"/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743398" name="Freeform 102"/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99" name="Freeform 103"/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00" name="Rectangle 104"/>
              <p:cNvSpPr>
                <a:spLocks noChangeArrowheads="1"/>
              </p:cNvSpPr>
              <p:nvPr/>
            </p:nvSpPr>
            <p:spPr bwMode="auto">
              <a:xfrm>
                <a:off x="3947" y="2146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4" name="Group 105"/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743402" name="Freeform 106"/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03" name="Freeform 107"/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04" name="Line 108"/>
              <p:cNvSpPr>
                <a:spLocks noChangeShapeType="1"/>
              </p:cNvSpPr>
              <p:nvPr/>
            </p:nvSpPr>
            <p:spPr bwMode="auto">
              <a:xfrm>
                <a:off x="3827" y="2288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05" name="Line 109"/>
              <p:cNvSpPr>
                <a:spLocks noChangeShapeType="1"/>
              </p:cNvSpPr>
              <p:nvPr/>
            </p:nvSpPr>
            <p:spPr bwMode="auto">
              <a:xfrm>
                <a:off x="3343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06" name="Freeform 110"/>
              <p:cNvSpPr>
                <a:spLocks/>
              </p:cNvSpPr>
              <p:nvPr/>
            </p:nvSpPr>
            <p:spPr bwMode="auto">
              <a:xfrm>
                <a:off x="3464" y="2288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07" name="Line 111"/>
              <p:cNvSpPr>
                <a:spLocks noChangeShapeType="1"/>
              </p:cNvSpPr>
              <p:nvPr/>
            </p:nvSpPr>
            <p:spPr bwMode="auto">
              <a:xfrm>
                <a:off x="2958" y="238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08" name="Freeform 112"/>
              <p:cNvSpPr>
                <a:spLocks/>
              </p:cNvSpPr>
              <p:nvPr/>
            </p:nvSpPr>
            <p:spPr bwMode="auto">
              <a:xfrm>
                <a:off x="3051" y="2283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113"/>
            <p:cNvGrpSpPr>
              <a:grpSpLocks/>
            </p:cNvGrpSpPr>
            <p:nvPr/>
          </p:nvGrpSpPr>
          <p:grpSpPr bwMode="auto">
            <a:xfrm>
              <a:off x="3538" y="2496"/>
              <a:ext cx="225" cy="481"/>
              <a:chOff x="3538" y="2496"/>
              <a:chExt cx="225" cy="481"/>
            </a:xfrm>
          </p:grpSpPr>
          <p:sp>
            <p:nvSpPr>
              <p:cNvPr id="2743410" name="Freeform 114"/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11" name="Rectangle 115"/>
              <p:cNvSpPr>
                <a:spLocks noChangeArrowheads="1"/>
              </p:cNvSpPr>
              <p:nvPr/>
            </p:nvSpPr>
            <p:spPr bwMode="auto">
              <a:xfrm rot="5400000">
                <a:off x="3451" y="2618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43412" name="Rectangle 116"/>
            <p:cNvSpPr>
              <a:spLocks noChangeArrowheads="1"/>
            </p:cNvSpPr>
            <p:nvPr/>
          </p:nvSpPr>
          <p:spPr bwMode="auto">
            <a:xfrm>
              <a:off x="3065" y="259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6" name="Group 117"/>
            <p:cNvGrpSpPr>
              <a:grpSpLocks/>
            </p:cNvGrpSpPr>
            <p:nvPr/>
          </p:nvGrpSpPr>
          <p:grpSpPr bwMode="auto">
            <a:xfrm>
              <a:off x="3084" y="2592"/>
              <a:ext cx="296" cy="289"/>
              <a:chOff x="3084" y="2592"/>
              <a:chExt cx="296" cy="289"/>
            </a:xfrm>
          </p:grpSpPr>
          <p:sp>
            <p:nvSpPr>
              <p:cNvPr id="2743414" name="Freeform 118"/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15" name="Freeform 119"/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416" name="Line 120"/>
            <p:cNvSpPr>
              <a:spLocks noChangeShapeType="1"/>
            </p:cNvSpPr>
            <p:nvPr/>
          </p:nvSpPr>
          <p:spPr bwMode="auto">
            <a:xfrm>
              <a:off x="2969" y="273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17" name="Freeform 121"/>
            <p:cNvSpPr>
              <a:spLocks/>
            </p:cNvSpPr>
            <p:nvPr/>
          </p:nvSpPr>
          <p:spPr bwMode="auto">
            <a:xfrm>
              <a:off x="3031" y="2640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18" name="Line 122"/>
            <p:cNvSpPr>
              <a:spLocks noChangeShapeType="1"/>
            </p:cNvSpPr>
            <p:nvPr/>
          </p:nvSpPr>
          <p:spPr bwMode="auto">
            <a:xfrm>
              <a:off x="3385" y="264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19" name="Rectangle 123"/>
            <p:cNvSpPr>
              <a:spLocks noChangeArrowheads="1"/>
            </p:cNvSpPr>
            <p:nvPr/>
          </p:nvSpPr>
          <p:spPr bwMode="auto">
            <a:xfrm>
              <a:off x="3882" y="2594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7" name="Group 124"/>
            <p:cNvGrpSpPr>
              <a:grpSpLocks/>
            </p:cNvGrpSpPr>
            <p:nvPr/>
          </p:nvGrpSpPr>
          <p:grpSpPr bwMode="auto">
            <a:xfrm>
              <a:off x="3933" y="2592"/>
              <a:ext cx="325" cy="289"/>
              <a:chOff x="3933" y="2592"/>
              <a:chExt cx="325" cy="289"/>
            </a:xfrm>
          </p:grpSpPr>
          <p:sp>
            <p:nvSpPr>
              <p:cNvPr id="2743421" name="Freeform 125"/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22" name="Freeform 126"/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423" name="Rectangle 127"/>
            <p:cNvSpPr>
              <a:spLocks noChangeArrowheads="1"/>
            </p:cNvSpPr>
            <p:nvPr/>
          </p:nvSpPr>
          <p:spPr bwMode="auto">
            <a:xfrm>
              <a:off x="4374" y="259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8" name="Group 128"/>
            <p:cNvGrpSpPr>
              <a:grpSpLocks/>
            </p:cNvGrpSpPr>
            <p:nvPr/>
          </p:nvGrpSpPr>
          <p:grpSpPr bwMode="auto">
            <a:xfrm>
              <a:off x="4401" y="2592"/>
              <a:ext cx="284" cy="289"/>
              <a:chOff x="4401" y="2592"/>
              <a:chExt cx="284" cy="289"/>
            </a:xfrm>
          </p:grpSpPr>
          <p:sp>
            <p:nvSpPr>
              <p:cNvPr id="2743425" name="Freeform 129"/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26" name="Freeform 130"/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427" name="Line 131"/>
            <p:cNvSpPr>
              <a:spLocks noChangeShapeType="1"/>
            </p:cNvSpPr>
            <p:nvPr/>
          </p:nvSpPr>
          <p:spPr bwMode="auto">
            <a:xfrm>
              <a:off x="4254" y="2736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28" name="Line 132"/>
            <p:cNvSpPr>
              <a:spLocks noChangeShapeType="1"/>
            </p:cNvSpPr>
            <p:nvPr/>
          </p:nvSpPr>
          <p:spPr bwMode="auto">
            <a:xfrm>
              <a:off x="3770" y="273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29" name="Freeform 133"/>
            <p:cNvSpPr>
              <a:spLocks/>
            </p:cNvSpPr>
            <p:nvPr/>
          </p:nvSpPr>
          <p:spPr bwMode="auto">
            <a:xfrm>
              <a:off x="3891" y="2736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30" name="Line 134"/>
            <p:cNvSpPr>
              <a:spLocks noChangeShapeType="1"/>
            </p:cNvSpPr>
            <p:nvPr/>
          </p:nvSpPr>
          <p:spPr bwMode="auto">
            <a:xfrm>
              <a:off x="3385" y="283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31" name="Freeform 135"/>
            <p:cNvSpPr>
              <a:spLocks/>
            </p:cNvSpPr>
            <p:nvPr/>
          </p:nvSpPr>
          <p:spPr bwMode="auto">
            <a:xfrm>
              <a:off x="3478" y="2731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" name="Group 136"/>
            <p:cNvGrpSpPr>
              <a:grpSpLocks/>
            </p:cNvGrpSpPr>
            <p:nvPr/>
          </p:nvGrpSpPr>
          <p:grpSpPr bwMode="auto">
            <a:xfrm>
              <a:off x="3032" y="2944"/>
              <a:ext cx="2096" cy="513"/>
              <a:chOff x="3032" y="2944"/>
              <a:chExt cx="2096" cy="513"/>
            </a:xfrm>
          </p:grpSpPr>
          <p:grpSp>
            <p:nvGrpSpPr>
              <p:cNvPr id="30" name="Group 137"/>
              <p:cNvGrpSpPr>
                <a:grpSpLocks/>
              </p:cNvGrpSpPr>
              <p:nvPr/>
            </p:nvGrpSpPr>
            <p:grpSpPr bwMode="auto">
              <a:xfrm>
                <a:off x="3965" y="2944"/>
                <a:ext cx="225" cy="481"/>
                <a:chOff x="3965" y="2944"/>
                <a:chExt cx="225" cy="481"/>
              </a:xfrm>
            </p:grpSpPr>
            <p:sp>
              <p:nvSpPr>
                <p:cNvPr id="2743434" name="Freeform 138"/>
                <p:cNvSpPr>
                  <a:spLocks/>
                </p:cNvSpPr>
                <p:nvPr/>
              </p:nvSpPr>
              <p:spPr bwMode="auto">
                <a:xfrm>
                  <a:off x="3977" y="2944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35" name="Rectangle 139"/>
                <p:cNvSpPr>
                  <a:spLocks noChangeArrowheads="1"/>
                </p:cNvSpPr>
                <p:nvPr/>
              </p:nvSpPr>
              <p:spPr bwMode="auto">
                <a:xfrm rot="5400000">
                  <a:off x="3878" y="3066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31" name="Group 140"/>
              <p:cNvGrpSpPr>
                <a:grpSpLocks/>
              </p:cNvGrpSpPr>
              <p:nvPr/>
            </p:nvGrpSpPr>
            <p:grpSpPr bwMode="auto">
              <a:xfrm>
                <a:off x="3032" y="3040"/>
                <a:ext cx="359" cy="289"/>
                <a:chOff x="3032" y="3040"/>
                <a:chExt cx="359" cy="289"/>
              </a:xfrm>
            </p:grpSpPr>
            <p:sp>
              <p:nvSpPr>
                <p:cNvPr id="2743437" name="Rectangle 141"/>
                <p:cNvSpPr>
                  <a:spLocks noChangeArrowheads="1"/>
                </p:cNvSpPr>
                <p:nvPr/>
              </p:nvSpPr>
              <p:spPr bwMode="auto">
                <a:xfrm>
                  <a:off x="3032" y="3042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743329" name="Group 142"/>
                <p:cNvGrpSpPr>
                  <a:grpSpLocks/>
                </p:cNvGrpSpPr>
                <p:nvPr/>
              </p:nvGrpSpPr>
              <p:grpSpPr bwMode="auto">
                <a:xfrm>
                  <a:off x="3051" y="3040"/>
                  <a:ext cx="340" cy="289"/>
                  <a:chOff x="3051" y="3040"/>
                  <a:chExt cx="340" cy="289"/>
                </a:xfrm>
              </p:grpSpPr>
              <p:sp>
                <p:nvSpPr>
                  <p:cNvPr id="2743439" name="Freeform 143"/>
                  <p:cNvSpPr>
                    <a:spLocks/>
                  </p:cNvSpPr>
                  <p:nvPr/>
                </p:nvSpPr>
                <p:spPr bwMode="auto">
                  <a:xfrm>
                    <a:off x="3051" y="3040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3440" name="Freeform 144"/>
                  <p:cNvSpPr>
                    <a:spLocks/>
                  </p:cNvSpPr>
                  <p:nvPr/>
                </p:nvSpPr>
                <p:spPr bwMode="auto">
                  <a:xfrm>
                    <a:off x="3220" y="3040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3441" name="Rectangle 145"/>
              <p:cNvSpPr>
                <a:spLocks noChangeArrowheads="1"/>
              </p:cNvSpPr>
              <p:nvPr/>
            </p:nvSpPr>
            <p:spPr bwMode="auto">
              <a:xfrm>
                <a:off x="3492" y="3047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43331" name="Group 146"/>
              <p:cNvGrpSpPr>
                <a:grpSpLocks/>
              </p:cNvGrpSpPr>
              <p:nvPr/>
            </p:nvGrpSpPr>
            <p:grpSpPr bwMode="auto">
              <a:xfrm>
                <a:off x="3511" y="3040"/>
                <a:ext cx="296" cy="289"/>
                <a:chOff x="3511" y="3040"/>
                <a:chExt cx="296" cy="289"/>
              </a:xfrm>
            </p:grpSpPr>
            <p:sp>
              <p:nvSpPr>
                <p:cNvPr id="2743443" name="Freeform 147"/>
                <p:cNvSpPr>
                  <a:spLocks/>
                </p:cNvSpPr>
                <p:nvPr/>
              </p:nvSpPr>
              <p:spPr bwMode="auto">
                <a:xfrm>
                  <a:off x="3511" y="3040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44" name="Freeform 148"/>
                <p:cNvSpPr>
                  <a:spLocks/>
                </p:cNvSpPr>
                <p:nvPr/>
              </p:nvSpPr>
              <p:spPr bwMode="auto">
                <a:xfrm>
                  <a:off x="3659" y="3040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45" name="Line 149"/>
              <p:cNvSpPr>
                <a:spLocks noChangeShapeType="1"/>
              </p:cNvSpPr>
              <p:nvPr/>
            </p:nvSpPr>
            <p:spPr bwMode="auto">
              <a:xfrm>
                <a:off x="3396" y="3184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46" name="Freeform 150"/>
              <p:cNvSpPr>
                <a:spLocks/>
              </p:cNvSpPr>
              <p:nvPr/>
            </p:nvSpPr>
            <p:spPr bwMode="auto">
              <a:xfrm>
                <a:off x="3458" y="3088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47" name="Line 151"/>
              <p:cNvSpPr>
                <a:spLocks noChangeShapeType="1"/>
              </p:cNvSpPr>
              <p:nvPr/>
            </p:nvSpPr>
            <p:spPr bwMode="auto">
              <a:xfrm>
                <a:off x="3812" y="3088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48" name="Rectangle 152"/>
              <p:cNvSpPr>
                <a:spLocks noChangeArrowheads="1"/>
              </p:cNvSpPr>
              <p:nvPr/>
            </p:nvSpPr>
            <p:spPr bwMode="auto">
              <a:xfrm>
                <a:off x="4309" y="3042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743335" name="Group 153"/>
              <p:cNvGrpSpPr>
                <a:grpSpLocks/>
              </p:cNvGrpSpPr>
              <p:nvPr/>
            </p:nvGrpSpPr>
            <p:grpSpPr bwMode="auto">
              <a:xfrm>
                <a:off x="4360" y="3040"/>
                <a:ext cx="325" cy="289"/>
                <a:chOff x="4360" y="3040"/>
                <a:chExt cx="325" cy="289"/>
              </a:xfrm>
            </p:grpSpPr>
            <p:sp>
              <p:nvSpPr>
                <p:cNvPr id="2743450" name="Freeform 154"/>
                <p:cNvSpPr>
                  <a:spLocks/>
                </p:cNvSpPr>
                <p:nvPr/>
              </p:nvSpPr>
              <p:spPr bwMode="auto">
                <a:xfrm>
                  <a:off x="4360" y="3040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51" name="Freeform 155"/>
                <p:cNvSpPr>
                  <a:spLocks/>
                </p:cNvSpPr>
                <p:nvPr/>
              </p:nvSpPr>
              <p:spPr bwMode="auto">
                <a:xfrm>
                  <a:off x="4521" y="3040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52" name="Rectangle 156"/>
              <p:cNvSpPr>
                <a:spLocks noChangeArrowheads="1"/>
              </p:cNvSpPr>
              <p:nvPr/>
            </p:nvSpPr>
            <p:spPr bwMode="auto">
              <a:xfrm>
                <a:off x="4801" y="304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43343" name="Group 157"/>
              <p:cNvGrpSpPr>
                <a:grpSpLocks/>
              </p:cNvGrpSpPr>
              <p:nvPr/>
            </p:nvGrpSpPr>
            <p:grpSpPr bwMode="auto">
              <a:xfrm>
                <a:off x="4828" y="3040"/>
                <a:ext cx="284" cy="289"/>
                <a:chOff x="4828" y="3040"/>
                <a:chExt cx="284" cy="289"/>
              </a:xfrm>
            </p:grpSpPr>
            <p:sp>
              <p:nvSpPr>
                <p:cNvPr id="2743454" name="Freeform 158"/>
                <p:cNvSpPr>
                  <a:spLocks/>
                </p:cNvSpPr>
                <p:nvPr/>
              </p:nvSpPr>
              <p:spPr bwMode="auto">
                <a:xfrm>
                  <a:off x="4828" y="3040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55" name="Freeform 159"/>
                <p:cNvSpPr>
                  <a:spLocks/>
                </p:cNvSpPr>
                <p:nvPr/>
              </p:nvSpPr>
              <p:spPr bwMode="auto">
                <a:xfrm>
                  <a:off x="4969" y="3040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56" name="Line 160"/>
              <p:cNvSpPr>
                <a:spLocks noChangeShapeType="1"/>
              </p:cNvSpPr>
              <p:nvPr/>
            </p:nvSpPr>
            <p:spPr bwMode="auto">
              <a:xfrm>
                <a:off x="4681" y="3184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57" name="Line 161"/>
              <p:cNvSpPr>
                <a:spLocks noChangeShapeType="1"/>
              </p:cNvSpPr>
              <p:nvPr/>
            </p:nvSpPr>
            <p:spPr bwMode="auto">
              <a:xfrm>
                <a:off x="4197" y="3184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58" name="Freeform 162"/>
              <p:cNvSpPr>
                <a:spLocks/>
              </p:cNvSpPr>
              <p:nvPr/>
            </p:nvSpPr>
            <p:spPr bwMode="auto">
              <a:xfrm>
                <a:off x="4318" y="3184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59" name="Line 163"/>
              <p:cNvSpPr>
                <a:spLocks noChangeShapeType="1"/>
              </p:cNvSpPr>
              <p:nvPr/>
            </p:nvSpPr>
            <p:spPr bwMode="auto">
              <a:xfrm>
                <a:off x="3812" y="3280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60" name="Freeform 164"/>
              <p:cNvSpPr>
                <a:spLocks/>
              </p:cNvSpPr>
              <p:nvPr/>
            </p:nvSpPr>
            <p:spPr bwMode="auto">
              <a:xfrm>
                <a:off x="3905" y="3179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461" name="Rectangle 165"/>
            <p:cNvSpPr>
              <a:spLocks noChangeArrowheads="1"/>
            </p:cNvSpPr>
            <p:nvPr/>
          </p:nvSpPr>
          <p:spPr bwMode="auto">
            <a:xfrm>
              <a:off x="216" y="876"/>
              <a:ext cx="288" cy="30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n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r.</a:t>
              </a:r>
            </a:p>
            <a:p>
              <a:pPr algn="ctr"/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O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d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e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</p:txBody>
        </p:sp>
        <p:sp>
          <p:nvSpPr>
            <p:cNvPr id="2743462" name="Rectangle 166"/>
            <p:cNvSpPr>
              <a:spLocks noChangeArrowheads="1"/>
            </p:cNvSpPr>
            <p:nvPr/>
          </p:nvSpPr>
          <p:spPr bwMode="auto">
            <a:xfrm>
              <a:off x="1867" y="551"/>
              <a:ext cx="216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Time (clock cycles)</a:t>
              </a:r>
            </a:p>
          </p:txBody>
        </p:sp>
      </p:grpSp>
      <p:sp>
        <p:nvSpPr>
          <p:cNvPr id="167" name="Title 1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Structural Hazard #1: Single Memory (1/2)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32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8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Single cycle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5 steps to design a processor</a:t>
            </a:r>
          </a:p>
          <a:p>
            <a:pPr marL="796925" lvl="1" indent="-342900">
              <a:buFont typeface="+mj-lt"/>
              <a:buAutoNum type="arabicPeriod"/>
            </a:pPr>
            <a:r>
              <a:rPr lang="en-US" sz="1800" dirty="0"/>
              <a:t> Analyze instruction set </a:t>
            </a:r>
            <a:r>
              <a:rPr lang="en-US" sz="1800" dirty="0" err="1"/>
              <a:t></a:t>
            </a:r>
            <a:r>
              <a:rPr lang="en-US" sz="1800" dirty="0"/>
              <a:t> </a:t>
            </a:r>
            <a:r>
              <a:rPr lang="en-US" sz="1800" dirty="0" err="1"/>
              <a:t>datapath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1"/>
                </a:solidFill>
              </a:rPr>
              <a:t>requirements</a:t>
            </a:r>
          </a:p>
          <a:p>
            <a:pPr marL="796925" lvl="1" indent="-342900">
              <a:buFont typeface="+mj-lt"/>
              <a:buAutoNum type="arabicPeriod"/>
            </a:pPr>
            <a:r>
              <a:rPr lang="en-US" sz="1800" dirty="0"/>
              <a:t> </a:t>
            </a:r>
            <a:r>
              <a:rPr lang="en-US" sz="1800" dirty="0">
                <a:solidFill>
                  <a:schemeClr val="accent1"/>
                </a:solidFill>
              </a:rPr>
              <a:t>Select </a:t>
            </a:r>
            <a:r>
              <a:rPr lang="en-US" sz="1800" dirty="0"/>
              <a:t>set of </a:t>
            </a:r>
            <a:r>
              <a:rPr lang="en-US" sz="1800" dirty="0" err="1"/>
              <a:t>datapath</a:t>
            </a:r>
            <a:r>
              <a:rPr lang="en-US" sz="1800" dirty="0"/>
              <a:t> components &amp; establish clock methodology</a:t>
            </a:r>
          </a:p>
          <a:p>
            <a:pPr marL="796925" lvl="1" indent="-342900">
              <a:buFont typeface="+mj-lt"/>
              <a:buAutoNum type="arabicPeriod"/>
            </a:pPr>
            <a:r>
              <a:rPr lang="en-US" sz="1800" dirty="0"/>
              <a:t> </a:t>
            </a:r>
            <a:r>
              <a:rPr lang="en-US" sz="1800" dirty="0">
                <a:solidFill>
                  <a:schemeClr val="accent1"/>
                </a:solidFill>
              </a:rPr>
              <a:t>Assemble </a:t>
            </a:r>
            <a:r>
              <a:rPr lang="en-US" sz="1800" dirty="0" err="1"/>
              <a:t>datapath</a:t>
            </a:r>
            <a:r>
              <a:rPr lang="en-US" sz="1800" dirty="0"/>
              <a:t> meeting the requirements</a:t>
            </a:r>
          </a:p>
          <a:p>
            <a:pPr marL="796925" lvl="1" indent="-342900">
              <a:buFont typeface="+mj-lt"/>
              <a:buAutoNum type="arabicPeriod"/>
            </a:pPr>
            <a:r>
              <a:rPr lang="en-US" sz="1800" dirty="0"/>
              <a:t> </a:t>
            </a:r>
            <a:r>
              <a:rPr lang="en-US" sz="1800" dirty="0">
                <a:solidFill>
                  <a:schemeClr val="accent1"/>
                </a:solidFill>
              </a:rPr>
              <a:t>Analyze </a:t>
            </a:r>
            <a:r>
              <a:rPr lang="en-US" sz="1800" dirty="0"/>
              <a:t>implementation of each instruction to determine setting of control points that effects the register transfer.</a:t>
            </a:r>
          </a:p>
          <a:p>
            <a:pPr marL="796925" lvl="1" indent="-342900">
              <a:buFont typeface="+mj-lt"/>
              <a:buAutoNum type="arabicPeriod"/>
            </a:pPr>
            <a:r>
              <a:rPr lang="en-US" sz="1800" dirty="0"/>
              <a:t> </a:t>
            </a:r>
            <a:r>
              <a:rPr lang="en-US" sz="1800" dirty="0">
                <a:solidFill>
                  <a:schemeClr val="accent1"/>
                </a:solidFill>
              </a:rPr>
              <a:t>Assemble </a:t>
            </a:r>
            <a:r>
              <a:rPr lang="en-US" sz="1800" dirty="0"/>
              <a:t>the control logic</a:t>
            </a:r>
          </a:p>
          <a:p>
            <a:r>
              <a:rPr lang="en-US" sz="2400" dirty="0">
                <a:solidFill>
                  <a:schemeClr val="accent2"/>
                </a:solidFill>
              </a:rPr>
              <a:t>Control </a:t>
            </a:r>
            <a:r>
              <a:rPr lang="en-US" sz="2400" dirty="0"/>
              <a:t>is the hard part</a:t>
            </a:r>
          </a:p>
          <a:p>
            <a:r>
              <a:rPr lang="en-US" sz="2400" dirty="0"/>
              <a:t>MIPS makes that easier</a:t>
            </a:r>
          </a:p>
          <a:p>
            <a:pPr lvl="1"/>
            <a:r>
              <a:rPr lang="en-US" sz="1800" dirty="0"/>
              <a:t>Instructions same size</a:t>
            </a:r>
          </a:p>
          <a:p>
            <a:pPr lvl="1"/>
            <a:r>
              <a:rPr lang="en-US" sz="1800" dirty="0"/>
              <a:t>Source registers always in same place</a:t>
            </a:r>
          </a:p>
          <a:p>
            <a:pPr lvl="1"/>
            <a:r>
              <a:rPr lang="en-US" sz="1800" dirty="0" err="1"/>
              <a:t>Immediates</a:t>
            </a:r>
            <a:r>
              <a:rPr lang="en-US" sz="1800" dirty="0"/>
              <a:t> same size, location</a:t>
            </a:r>
          </a:p>
          <a:p>
            <a:pPr lvl="1"/>
            <a:r>
              <a:rPr lang="en-US" sz="1800" dirty="0"/>
              <a:t>Operations always on registers/</a:t>
            </a:r>
            <a:r>
              <a:rPr lang="en-US" sz="1800" dirty="0" err="1"/>
              <a:t>immediates</a:t>
            </a:r>
            <a:endParaRPr lang="en-US" sz="1800" dirty="0"/>
          </a:p>
        </p:txBody>
      </p:sp>
      <p:sp>
        <p:nvSpPr>
          <p:cNvPr id="2708484" name="Rectangle 4" descr="10%"/>
          <p:cNvSpPr>
            <a:spLocks noChangeArrowheads="1"/>
          </p:cNvSpPr>
          <p:nvPr/>
        </p:nvSpPr>
        <p:spPr bwMode="auto">
          <a:xfrm>
            <a:off x="5494338" y="3738562"/>
            <a:ext cx="1123950" cy="649288"/>
          </a:xfrm>
          <a:prstGeom prst="rect">
            <a:avLst/>
          </a:prstGeom>
          <a:pattFill prst="pct10">
            <a:fgClr>
              <a:schemeClr val="accent1"/>
            </a:fgClr>
            <a:bgClr>
              <a:srgbClr val="FFFFFF"/>
            </a:bgClr>
          </a:pattFill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708485" name="Rectangle 5"/>
          <p:cNvSpPr>
            <a:spLocks noChangeArrowheads="1"/>
          </p:cNvSpPr>
          <p:nvPr/>
        </p:nvSpPr>
        <p:spPr bwMode="auto">
          <a:xfrm>
            <a:off x="5664200" y="3916362"/>
            <a:ext cx="858838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Times" pitchFamily="-65" charset="0"/>
              </a:rPr>
              <a:t>Control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494338" y="4548187"/>
            <a:ext cx="1123950" cy="650875"/>
            <a:chOff x="3357" y="2987"/>
            <a:chExt cx="708" cy="410"/>
          </a:xfrm>
        </p:grpSpPr>
        <p:sp>
          <p:nvSpPr>
            <p:cNvPr id="2708487" name="Rectangle 7"/>
            <p:cNvSpPr>
              <a:spLocks noChangeArrowheads="1"/>
            </p:cNvSpPr>
            <p:nvPr/>
          </p:nvSpPr>
          <p:spPr bwMode="auto">
            <a:xfrm>
              <a:off x="3357" y="2987"/>
              <a:ext cx="708" cy="41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08488" name="Rectangle 8"/>
            <p:cNvSpPr>
              <a:spLocks noChangeArrowheads="1"/>
            </p:cNvSpPr>
            <p:nvPr/>
          </p:nvSpPr>
          <p:spPr bwMode="auto">
            <a:xfrm>
              <a:off x="3420" y="3091"/>
              <a:ext cx="62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Datapath</a:t>
              </a:r>
            </a:p>
          </p:txBody>
        </p:sp>
      </p:grpSp>
      <p:sp>
        <p:nvSpPr>
          <p:cNvPr id="2708489" name="Rectangle 9"/>
          <p:cNvSpPr>
            <a:spLocks noChangeArrowheads="1"/>
          </p:cNvSpPr>
          <p:nvPr/>
        </p:nvSpPr>
        <p:spPr bwMode="auto">
          <a:xfrm>
            <a:off x="6913563" y="3400425"/>
            <a:ext cx="920750" cy="19335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8490" name="Rectangle 10"/>
          <p:cNvSpPr>
            <a:spLocks noChangeArrowheads="1"/>
          </p:cNvSpPr>
          <p:nvPr/>
        </p:nvSpPr>
        <p:spPr bwMode="auto">
          <a:xfrm>
            <a:off x="6965950" y="4149725"/>
            <a:ext cx="9255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Memory</a:t>
            </a:r>
          </a:p>
        </p:txBody>
      </p:sp>
      <p:sp>
        <p:nvSpPr>
          <p:cNvPr id="2708491" name="Rectangle 11"/>
          <p:cNvSpPr>
            <a:spLocks noChangeArrowheads="1"/>
          </p:cNvSpPr>
          <p:nvPr/>
        </p:nvSpPr>
        <p:spPr bwMode="auto">
          <a:xfrm>
            <a:off x="5359400" y="3400425"/>
            <a:ext cx="1393825" cy="19335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8492" name="Rectangle 12"/>
          <p:cNvSpPr>
            <a:spLocks noChangeArrowheads="1"/>
          </p:cNvSpPr>
          <p:nvPr/>
        </p:nvSpPr>
        <p:spPr bwMode="auto">
          <a:xfrm>
            <a:off x="5594350" y="3382962"/>
            <a:ext cx="1027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Processor</a:t>
            </a:r>
          </a:p>
        </p:txBody>
      </p:sp>
      <p:sp>
        <p:nvSpPr>
          <p:cNvPr id="2708493" name="Rectangle 13"/>
          <p:cNvSpPr>
            <a:spLocks noChangeArrowheads="1"/>
          </p:cNvSpPr>
          <p:nvPr/>
        </p:nvSpPr>
        <p:spPr bwMode="auto">
          <a:xfrm>
            <a:off x="7994650" y="3400425"/>
            <a:ext cx="920750" cy="7858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8494" name="Rectangle 14"/>
          <p:cNvSpPr>
            <a:spLocks noChangeArrowheads="1"/>
          </p:cNvSpPr>
          <p:nvPr/>
        </p:nvSpPr>
        <p:spPr bwMode="auto">
          <a:xfrm>
            <a:off x="8115300" y="3652837"/>
            <a:ext cx="666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Input</a:t>
            </a:r>
          </a:p>
        </p:txBody>
      </p:sp>
      <p:sp>
        <p:nvSpPr>
          <p:cNvPr id="2708495" name="Rectangle 15"/>
          <p:cNvSpPr>
            <a:spLocks noChangeArrowheads="1"/>
          </p:cNvSpPr>
          <p:nvPr/>
        </p:nvSpPr>
        <p:spPr bwMode="auto">
          <a:xfrm>
            <a:off x="7994650" y="4548187"/>
            <a:ext cx="920750" cy="7858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8496" name="Rectangle 16"/>
          <p:cNvSpPr>
            <a:spLocks noChangeArrowheads="1"/>
          </p:cNvSpPr>
          <p:nvPr/>
        </p:nvSpPr>
        <p:spPr bwMode="auto">
          <a:xfrm>
            <a:off x="8042275" y="4800600"/>
            <a:ext cx="8128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Output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Structural Hazard #1: Single Memory (2/2)</a:t>
            </a:r>
          </a:p>
        </p:txBody>
      </p:sp>
      <p:sp>
        <p:nvSpPr>
          <p:cNvPr id="274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infeasible and inefficient to create second memory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(We’ll learn about this more next week)</a:t>
            </a:r>
          </a:p>
          <a:p>
            <a:pPr lvl="1"/>
            <a:r>
              <a:rPr lang="en-US" dirty="0"/>
              <a:t>so simulate this by having </a:t>
            </a:r>
            <a:r>
              <a:rPr lang="en-US" dirty="0">
                <a:solidFill>
                  <a:schemeClr val="accent2"/>
                </a:solidFill>
              </a:rPr>
              <a:t>two Level 1 Caches </a:t>
            </a:r>
            <a:r>
              <a:rPr lang="en-US" dirty="0">
                <a:solidFill>
                  <a:schemeClr val="bg2"/>
                </a:solidFill>
              </a:rPr>
              <a:t>(a temporary smaller [of usually most recently used] copy of memory)</a:t>
            </a:r>
          </a:p>
          <a:p>
            <a:pPr lvl="1"/>
            <a:r>
              <a:rPr lang="en-US" dirty="0"/>
              <a:t>have both an </a:t>
            </a:r>
            <a:r>
              <a:rPr lang="en-US" dirty="0">
                <a:solidFill>
                  <a:schemeClr val="accent2"/>
                </a:solidFill>
              </a:rPr>
              <a:t>L1 Instruction Cache </a:t>
            </a: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an </a:t>
            </a:r>
            <a:r>
              <a:rPr lang="en-US" dirty="0">
                <a:solidFill>
                  <a:schemeClr val="accent2"/>
                </a:solidFill>
              </a:rPr>
              <a:t>L1 Data Cache</a:t>
            </a:r>
          </a:p>
          <a:p>
            <a:pPr lvl="1"/>
            <a:r>
              <a:rPr lang="en-US" dirty="0"/>
              <a:t>need more complex hardware to control when both caches miss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7848600" cy="474662"/>
          </a:xfrm>
        </p:spPr>
        <p:txBody>
          <a:bodyPr/>
          <a:lstStyle/>
          <a:p>
            <a:r>
              <a:rPr lang="en-US"/>
              <a:t>Structural Hazard #2: Registers (1/2)</a:t>
            </a:r>
          </a:p>
        </p:txBody>
      </p:sp>
      <p:sp>
        <p:nvSpPr>
          <p:cNvPr id="2747395" name="Rectangle 3"/>
          <p:cNvSpPr>
            <a:spLocks noChangeArrowheads="1"/>
          </p:cNvSpPr>
          <p:nvPr/>
        </p:nvSpPr>
        <p:spPr bwMode="auto">
          <a:xfrm>
            <a:off x="914400" y="6096000"/>
            <a:ext cx="7382954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/>
              <a:t>Can we read and write to registers simultaneously?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98988" y="1973263"/>
            <a:ext cx="1090612" cy="2986087"/>
            <a:chOff x="2897" y="1099"/>
            <a:chExt cx="687" cy="1881"/>
          </a:xfrm>
        </p:grpSpPr>
        <p:sp>
          <p:nvSpPr>
            <p:cNvPr id="2747397" name="Oval 5"/>
            <p:cNvSpPr>
              <a:spLocks noChangeArrowheads="1"/>
            </p:cNvSpPr>
            <p:nvPr/>
          </p:nvSpPr>
          <p:spPr bwMode="auto">
            <a:xfrm>
              <a:off x="2897" y="2481"/>
              <a:ext cx="623" cy="499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398" name="Oval 6"/>
            <p:cNvSpPr>
              <a:spLocks noChangeArrowheads="1"/>
            </p:cNvSpPr>
            <p:nvPr/>
          </p:nvSpPr>
          <p:spPr bwMode="auto">
            <a:xfrm>
              <a:off x="2961" y="1099"/>
              <a:ext cx="623" cy="56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42900" y="1103313"/>
            <a:ext cx="7797800" cy="5056187"/>
            <a:chOff x="216" y="551"/>
            <a:chExt cx="4912" cy="3185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24" y="1200"/>
              <a:ext cx="340" cy="289"/>
              <a:chOff x="2624" y="1200"/>
              <a:chExt cx="340" cy="289"/>
            </a:xfrm>
          </p:grpSpPr>
          <p:sp>
            <p:nvSpPr>
              <p:cNvPr id="2747401" name="Freeform 9"/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02" name="Freeform 10"/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624" y="2592"/>
              <a:ext cx="340" cy="289"/>
              <a:chOff x="2624" y="2592"/>
              <a:chExt cx="340" cy="289"/>
            </a:xfrm>
          </p:grpSpPr>
          <p:sp>
            <p:nvSpPr>
              <p:cNvPr id="2747404" name="Freeform 12"/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05" name="Freeform 13"/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406" name="Rectangle 14"/>
            <p:cNvSpPr>
              <a:spLocks noChangeArrowheads="1"/>
            </p:cNvSpPr>
            <p:nvPr/>
          </p:nvSpPr>
          <p:spPr bwMode="auto">
            <a:xfrm>
              <a:off x="2605" y="2594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sp>
          <p:nvSpPr>
            <p:cNvPr id="2747407" name="Line 15"/>
            <p:cNvSpPr>
              <a:spLocks noChangeShapeType="1"/>
            </p:cNvSpPr>
            <p:nvPr/>
          </p:nvSpPr>
          <p:spPr bwMode="auto">
            <a:xfrm>
              <a:off x="584" y="1224"/>
              <a:ext cx="0" cy="20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08" name="Line 16"/>
            <p:cNvSpPr>
              <a:spLocks noChangeShapeType="1"/>
            </p:cNvSpPr>
            <p:nvPr/>
          </p:nvSpPr>
          <p:spPr bwMode="auto">
            <a:xfrm>
              <a:off x="984" y="840"/>
              <a:ext cx="3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09" name="Rectangle 17"/>
            <p:cNvSpPr>
              <a:spLocks noChangeArrowheads="1"/>
            </p:cNvSpPr>
            <p:nvPr/>
          </p:nvSpPr>
          <p:spPr bwMode="auto">
            <a:xfrm>
              <a:off x="579" y="1302"/>
              <a:ext cx="383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" pitchFamily="-65" charset="0"/>
                </a:rPr>
                <a:t>sw</a:t>
              </a:r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47410" name="Rectangle 18"/>
            <p:cNvSpPr>
              <a:spLocks noChangeArrowheads="1"/>
            </p:cNvSpPr>
            <p:nvPr/>
          </p:nvSpPr>
          <p:spPr bwMode="auto">
            <a:xfrm>
              <a:off x="563" y="1718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1</a:t>
              </a:r>
            </a:p>
          </p:txBody>
        </p:sp>
        <p:sp>
          <p:nvSpPr>
            <p:cNvPr id="2747411" name="Rectangle 19"/>
            <p:cNvSpPr>
              <a:spLocks noChangeArrowheads="1"/>
            </p:cNvSpPr>
            <p:nvPr/>
          </p:nvSpPr>
          <p:spPr bwMode="auto">
            <a:xfrm>
              <a:off x="555" y="218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2</a:t>
              </a:r>
            </a:p>
          </p:txBody>
        </p:sp>
        <p:sp>
          <p:nvSpPr>
            <p:cNvPr id="2747412" name="Rectangle 20"/>
            <p:cNvSpPr>
              <a:spLocks noChangeArrowheads="1"/>
            </p:cNvSpPr>
            <p:nvPr/>
          </p:nvSpPr>
          <p:spPr bwMode="auto">
            <a:xfrm>
              <a:off x="598" y="261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3</a:t>
              </a:r>
            </a:p>
          </p:txBody>
        </p:sp>
        <p:sp>
          <p:nvSpPr>
            <p:cNvPr id="2747413" name="Rectangle 21"/>
            <p:cNvSpPr>
              <a:spLocks noChangeArrowheads="1"/>
            </p:cNvSpPr>
            <p:nvPr/>
          </p:nvSpPr>
          <p:spPr bwMode="auto">
            <a:xfrm>
              <a:off x="587" y="3067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4</a:t>
              </a:r>
            </a:p>
          </p:txBody>
        </p:sp>
        <p:sp>
          <p:nvSpPr>
            <p:cNvPr id="2747414" name="Line 22"/>
            <p:cNvSpPr>
              <a:spLocks noChangeShapeType="1"/>
            </p:cNvSpPr>
            <p:nvPr/>
          </p:nvSpPr>
          <p:spPr bwMode="auto">
            <a:xfrm>
              <a:off x="172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5" name="Line 23"/>
            <p:cNvSpPr>
              <a:spLocks noChangeShapeType="1"/>
            </p:cNvSpPr>
            <p:nvPr/>
          </p:nvSpPr>
          <p:spPr bwMode="auto">
            <a:xfrm>
              <a:off x="216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6" name="Line 24"/>
            <p:cNvSpPr>
              <a:spLocks noChangeShapeType="1"/>
            </p:cNvSpPr>
            <p:nvPr/>
          </p:nvSpPr>
          <p:spPr bwMode="auto">
            <a:xfrm>
              <a:off x="259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7" name="Line 25"/>
            <p:cNvSpPr>
              <a:spLocks noChangeShapeType="1"/>
            </p:cNvSpPr>
            <p:nvPr/>
          </p:nvSpPr>
          <p:spPr bwMode="auto">
            <a:xfrm>
              <a:off x="3024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8" name="Line 26"/>
            <p:cNvSpPr>
              <a:spLocks noChangeShapeType="1"/>
            </p:cNvSpPr>
            <p:nvPr/>
          </p:nvSpPr>
          <p:spPr bwMode="auto">
            <a:xfrm>
              <a:off x="3456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9" name="Line 27"/>
            <p:cNvSpPr>
              <a:spLocks noChangeShapeType="1"/>
            </p:cNvSpPr>
            <p:nvPr/>
          </p:nvSpPr>
          <p:spPr bwMode="auto">
            <a:xfrm>
              <a:off x="388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20" name="Line 28"/>
            <p:cNvSpPr>
              <a:spLocks noChangeShapeType="1"/>
            </p:cNvSpPr>
            <p:nvPr/>
          </p:nvSpPr>
          <p:spPr bwMode="auto">
            <a:xfrm>
              <a:off x="432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21" name="Line 29"/>
            <p:cNvSpPr>
              <a:spLocks noChangeShapeType="1"/>
            </p:cNvSpPr>
            <p:nvPr/>
          </p:nvSpPr>
          <p:spPr bwMode="auto">
            <a:xfrm>
              <a:off x="475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2257" y="1152"/>
              <a:ext cx="225" cy="481"/>
              <a:chOff x="2257" y="1152"/>
              <a:chExt cx="225" cy="481"/>
            </a:xfrm>
          </p:grpSpPr>
          <p:sp>
            <p:nvSpPr>
              <p:cNvPr id="2747423" name="Freeform 31"/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24" name="Rectangle 32"/>
              <p:cNvSpPr>
                <a:spLocks noChangeArrowheads="1"/>
              </p:cNvSpPr>
              <p:nvPr/>
            </p:nvSpPr>
            <p:spPr bwMode="auto">
              <a:xfrm rot="5400000">
                <a:off x="2170" y="1274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324" y="1248"/>
              <a:ext cx="359" cy="289"/>
              <a:chOff x="1324" y="1248"/>
              <a:chExt cx="359" cy="289"/>
            </a:xfrm>
          </p:grpSpPr>
          <p:sp>
            <p:nvSpPr>
              <p:cNvPr id="2747426" name="Rectangle 34"/>
              <p:cNvSpPr>
                <a:spLocks noChangeArrowheads="1"/>
              </p:cNvSpPr>
              <p:nvPr/>
            </p:nvSpPr>
            <p:spPr bwMode="auto">
              <a:xfrm>
                <a:off x="1324" y="1250"/>
                <a:ext cx="2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I$</a:t>
                </a:r>
              </a:p>
            </p:txBody>
          </p:sp>
          <p:grpSp>
            <p:nvGrpSpPr>
              <p:cNvPr id="8" name="Group 35"/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2747428" name="Freeform 36"/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29" name="Freeform 37"/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47430" name="Rectangle 38"/>
            <p:cNvSpPr>
              <a:spLocks noChangeArrowheads="1"/>
            </p:cNvSpPr>
            <p:nvPr/>
          </p:nvSpPr>
          <p:spPr bwMode="auto">
            <a:xfrm>
              <a:off x="1784" y="125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03" y="1248"/>
              <a:ext cx="296" cy="289"/>
              <a:chOff x="1803" y="1248"/>
              <a:chExt cx="296" cy="289"/>
            </a:xfrm>
          </p:grpSpPr>
          <p:sp>
            <p:nvSpPr>
              <p:cNvPr id="2747432" name="Freeform 40"/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33" name="Freeform 41"/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434" name="Line 42"/>
            <p:cNvSpPr>
              <a:spLocks noChangeShapeType="1"/>
            </p:cNvSpPr>
            <p:nvPr/>
          </p:nvSpPr>
          <p:spPr bwMode="auto">
            <a:xfrm>
              <a:off x="1688" y="1392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35" name="Freeform 43"/>
            <p:cNvSpPr>
              <a:spLocks/>
            </p:cNvSpPr>
            <p:nvPr/>
          </p:nvSpPr>
          <p:spPr bwMode="auto">
            <a:xfrm>
              <a:off x="1750" y="1296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36" name="Line 44"/>
            <p:cNvSpPr>
              <a:spLocks noChangeShapeType="1"/>
            </p:cNvSpPr>
            <p:nvPr/>
          </p:nvSpPr>
          <p:spPr bwMode="auto">
            <a:xfrm>
              <a:off x="2104" y="129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37" name="Rectangle 45"/>
            <p:cNvSpPr>
              <a:spLocks noChangeArrowheads="1"/>
            </p:cNvSpPr>
            <p:nvPr/>
          </p:nvSpPr>
          <p:spPr bwMode="auto">
            <a:xfrm>
              <a:off x="2601" y="1250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sp>
          <p:nvSpPr>
            <p:cNvPr id="2747438" name="Rectangle 46"/>
            <p:cNvSpPr>
              <a:spLocks noChangeArrowheads="1"/>
            </p:cNvSpPr>
            <p:nvPr/>
          </p:nvSpPr>
          <p:spPr bwMode="auto">
            <a:xfrm>
              <a:off x="3093" y="1250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10" name="Group 47"/>
            <p:cNvGrpSpPr>
              <a:grpSpLocks/>
            </p:cNvGrpSpPr>
            <p:nvPr/>
          </p:nvGrpSpPr>
          <p:grpSpPr bwMode="auto">
            <a:xfrm>
              <a:off x="3120" y="1248"/>
              <a:ext cx="284" cy="289"/>
              <a:chOff x="3120" y="1248"/>
              <a:chExt cx="284" cy="289"/>
            </a:xfrm>
          </p:grpSpPr>
          <p:sp>
            <p:nvSpPr>
              <p:cNvPr id="2747440" name="Freeform 48"/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41" name="Freeform 49"/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442" name="Line 50"/>
            <p:cNvSpPr>
              <a:spLocks noChangeShapeType="1"/>
            </p:cNvSpPr>
            <p:nvPr/>
          </p:nvSpPr>
          <p:spPr bwMode="auto">
            <a:xfrm>
              <a:off x="2973" y="1392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43" name="Line 51"/>
            <p:cNvSpPr>
              <a:spLocks noChangeShapeType="1"/>
            </p:cNvSpPr>
            <p:nvPr/>
          </p:nvSpPr>
          <p:spPr bwMode="auto">
            <a:xfrm>
              <a:off x="2489" y="139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44" name="Freeform 52"/>
            <p:cNvSpPr>
              <a:spLocks/>
            </p:cNvSpPr>
            <p:nvPr/>
          </p:nvSpPr>
          <p:spPr bwMode="auto">
            <a:xfrm>
              <a:off x="2610" y="1392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45" name="Line 53"/>
            <p:cNvSpPr>
              <a:spLocks noChangeShapeType="1"/>
            </p:cNvSpPr>
            <p:nvPr/>
          </p:nvSpPr>
          <p:spPr bwMode="auto">
            <a:xfrm>
              <a:off x="2104" y="148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46" name="Freeform 54"/>
            <p:cNvSpPr>
              <a:spLocks/>
            </p:cNvSpPr>
            <p:nvPr/>
          </p:nvSpPr>
          <p:spPr bwMode="auto">
            <a:xfrm>
              <a:off x="2197" y="1387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5"/>
            <p:cNvGrpSpPr>
              <a:grpSpLocks/>
            </p:cNvGrpSpPr>
            <p:nvPr/>
          </p:nvGrpSpPr>
          <p:grpSpPr bwMode="auto">
            <a:xfrm>
              <a:off x="1751" y="1600"/>
              <a:ext cx="2096" cy="513"/>
              <a:chOff x="1751" y="1600"/>
              <a:chExt cx="2096" cy="513"/>
            </a:xfrm>
          </p:grpSpPr>
          <p:grpSp>
            <p:nvGrpSpPr>
              <p:cNvPr id="12" name="Group 56"/>
              <p:cNvGrpSpPr>
                <a:grpSpLocks/>
              </p:cNvGrpSpPr>
              <p:nvPr/>
            </p:nvGrpSpPr>
            <p:grpSpPr bwMode="auto">
              <a:xfrm>
                <a:off x="2684" y="1600"/>
                <a:ext cx="225" cy="481"/>
                <a:chOff x="2684" y="1600"/>
                <a:chExt cx="225" cy="481"/>
              </a:xfrm>
            </p:grpSpPr>
            <p:sp>
              <p:nvSpPr>
                <p:cNvPr id="2747449" name="Freeform 57"/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50" name="Rectangle 58"/>
                <p:cNvSpPr>
                  <a:spLocks noChangeArrowheads="1"/>
                </p:cNvSpPr>
                <p:nvPr/>
              </p:nvSpPr>
              <p:spPr bwMode="auto">
                <a:xfrm rot="5400000">
                  <a:off x="2597" y="1722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3" name="Group 59"/>
              <p:cNvGrpSpPr>
                <a:grpSpLocks/>
              </p:cNvGrpSpPr>
              <p:nvPr/>
            </p:nvGrpSpPr>
            <p:grpSpPr bwMode="auto">
              <a:xfrm>
                <a:off x="1751" y="1696"/>
                <a:ext cx="359" cy="289"/>
                <a:chOff x="1751" y="1696"/>
                <a:chExt cx="359" cy="289"/>
              </a:xfrm>
            </p:grpSpPr>
            <p:sp>
              <p:nvSpPr>
                <p:cNvPr id="2747452" name="Rectangle 60"/>
                <p:cNvSpPr>
                  <a:spLocks noChangeArrowheads="1"/>
                </p:cNvSpPr>
                <p:nvPr/>
              </p:nvSpPr>
              <p:spPr bwMode="auto">
                <a:xfrm>
                  <a:off x="1751" y="1698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14" name="Group 61"/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747454" name="Freeform 62"/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7455" name="Freeform 63"/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7456" name="Rectangle 64"/>
              <p:cNvSpPr>
                <a:spLocks noChangeArrowheads="1"/>
              </p:cNvSpPr>
              <p:nvPr/>
            </p:nvSpPr>
            <p:spPr bwMode="auto">
              <a:xfrm>
                <a:off x="2211" y="1703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5" name="Group 65"/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747458" name="Freeform 66"/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59" name="Freeform 67"/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60" name="Line 68"/>
              <p:cNvSpPr>
                <a:spLocks noChangeShapeType="1"/>
              </p:cNvSpPr>
              <p:nvPr/>
            </p:nvSpPr>
            <p:spPr bwMode="auto">
              <a:xfrm>
                <a:off x="2115" y="1840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61" name="Freeform 69"/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62" name="Line 70"/>
              <p:cNvSpPr>
                <a:spLocks noChangeShapeType="1"/>
              </p:cNvSpPr>
              <p:nvPr/>
            </p:nvSpPr>
            <p:spPr bwMode="auto">
              <a:xfrm>
                <a:off x="2531" y="174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63" name="Rectangle 71"/>
              <p:cNvSpPr>
                <a:spLocks noChangeArrowheads="1"/>
              </p:cNvSpPr>
              <p:nvPr/>
            </p:nvSpPr>
            <p:spPr bwMode="auto">
              <a:xfrm>
                <a:off x="3028" y="1698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16" name="Group 72"/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747465" name="Freeform 73"/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66" name="Freeform 74"/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67" name="Rectangle 75"/>
              <p:cNvSpPr>
                <a:spLocks noChangeArrowheads="1"/>
              </p:cNvSpPr>
              <p:nvPr/>
            </p:nvSpPr>
            <p:spPr bwMode="auto">
              <a:xfrm>
                <a:off x="3520" y="1698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7" name="Group 76"/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747469" name="Freeform 77"/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70" name="Freeform 78"/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71" name="Line 79"/>
              <p:cNvSpPr>
                <a:spLocks noChangeShapeType="1"/>
              </p:cNvSpPr>
              <p:nvPr/>
            </p:nvSpPr>
            <p:spPr bwMode="auto">
              <a:xfrm>
                <a:off x="3400" y="1840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72" name="Line 80"/>
              <p:cNvSpPr>
                <a:spLocks noChangeShapeType="1"/>
              </p:cNvSpPr>
              <p:nvPr/>
            </p:nvSpPr>
            <p:spPr bwMode="auto">
              <a:xfrm>
                <a:off x="2916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73" name="Freeform 81"/>
              <p:cNvSpPr>
                <a:spLocks/>
              </p:cNvSpPr>
              <p:nvPr/>
            </p:nvSpPr>
            <p:spPr bwMode="auto">
              <a:xfrm>
                <a:off x="3037" y="1840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74" name="Line 82"/>
              <p:cNvSpPr>
                <a:spLocks noChangeShapeType="1"/>
              </p:cNvSpPr>
              <p:nvPr/>
            </p:nvSpPr>
            <p:spPr bwMode="auto">
              <a:xfrm>
                <a:off x="2531" y="1936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75" name="Freeform 83"/>
              <p:cNvSpPr>
                <a:spLocks/>
              </p:cNvSpPr>
              <p:nvPr/>
            </p:nvSpPr>
            <p:spPr bwMode="auto">
              <a:xfrm>
                <a:off x="2624" y="1835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84"/>
            <p:cNvGrpSpPr>
              <a:grpSpLocks/>
            </p:cNvGrpSpPr>
            <p:nvPr/>
          </p:nvGrpSpPr>
          <p:grpSpPr bwMode="auto">
            <a:xfrm>
              <a:off x="2178" y="2048"/>
              <a:ext cx="2096" cy="513"/>
              <a:chOff x="2178" y="2048"/>
              <a:chExt cx="2096" cy="513"/>
            </a:xfrm>
          </p:grpSpPr>
          <p:grpSp>
            <p:nvGrpSpPr>
              <p:cNvPr id="19" name="Group 85"/>
              <p:cNvGrpSpPr>
                <a:grpSpLocks/>
              </p:cNvGrpSpPr>
              <p:nvPr/>
            </p:nvGrpSpPr>
            <p:grpSpPr bwMode="auto">
              <a:xfrm>
                <a:off x="3111" y="2048"/>
                <a:ext cx="225" cy="481"/>
                <a:chOff x="3111" y="2048"/>
                <a:chExt cx="225" cy="481"/>
              </a:xfrm>
            </p:grpSpPr>
            <p:sp>
              <p:nvSpPr>
                <p:cNvPr id="2747478" name="Freeform 86"/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79" name="Rectangle 87"/>
                <p:cNvSpPr>
                  <a:spLocks noChangeArrowheads="1"/>
                </p:cNvSpPr>
                <p:nvPr/>
              </p:nvSpPr>
              <p:spPr bwMode="auto">
                <a:xfrm rot="5400000">
                  <a:off x="3024" y="2170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20" name="Group 88"/>
              <p:cNvGrpSpPr>
                <a:grpSpLocks/>
              </p:cNvGrpSpPr>
              <p:nvPr/>
            </p:nvGrpSpPr>
            <p:grpSpPr bwMode="auto">
              <a:xfrm>
                <a:off x="2178" y="2144"/>
                <a:ext cx="359" cy="289"/>
                <a:chOff x="2178" y="2144"/>
                <a:chExt cx="359" cy="289"/>
              </a:xfrm>
            </p:grpSpPr>
            <p:sp>
              <p:nvSpPr>
                <p:cNvPr id="2747481" name="Rectangle 89"/>
                <p:cNvSpPr>
                  <a:spLocks noChangeArrowheads="1"/>
                </p:cNvSpPr>
                <p:nvPr/>
              </p:nvSpPr>
              <p:spPr bwMode="auto">
                <a:xfrm>
                  <a:off x="2178" y="2146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1" name="Group 90"/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747483" name="Freeform 91"/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7484" name="Freeform 92"/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7485" name="Rectangle 93"/>
              <p:cNvSpPr>
                <a:spLocks noChangeArrowheads="1"/>
              </p:cNvSpPr>
              <p:nvPr/>
            </p:nvSpPr>
            <p:spPr bwMode="auto">
              <a:xfrm>
                <a:off x="2638" y="2151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2" name="Group 94"/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747487" name="Freeform 95"/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88" name="Freeform 96"/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89" name="Line 97"/>
              <p:cNvSpPr>
                <a:spLocks noChangeShapeType="1"/>
              </p:cNvSpPr>
              <p:nvPr/>
            </p:nvSpPr>
            <p:spPr bwMode="auto">
              <a:xfrm>
                <a:off x="2542" y="2288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90" name="Freeform 98"/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91" name="Line 99"/>
              <p:cNvSpPr>
                <a:spLocks noChangeShapeType="1"/>
              </p:cNvSpPr>
              <p:nvPr/>
            </p:nvSpPr>
            <p:spPr bwMode="auto">
              <a:xfrm>
                <a:off x="2958" y="2192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92" name="Rectangle 100"/>
              <p:cNvSpPr>
                <a:spLocks noChangeArrowheads="1"/>
              </p:cNvSpPr>
              <p:nvPr/>
            </p:nvSpPr>
            <p:spPr bwMode="auto">
              <a:xfrm>
                <a:off x="3455" y="2146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3" name="Group 101"/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747494" name="Freeform 102"/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95" name="Freeform 103"/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96" name="Rectangle 104"/>
              <p:cNvSpPr>
                <a:spLocks noChangeArrowheads="1"/>
              </p:cNvSpPr>
              <p:nvPr/>
            </p:nvSpPr>
            <p:spPr bwMode="auto">
              <a:xfrm>
                <a:off x="3947" y="2146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4" name="Group 105"/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747498" name="Freeform 106"/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99" name="Freeform 107"/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500" name="Line 108"/>
              <p:cNvSpPr>
                <a:spLocks noChangeShapeType="1"/>
              </p:cNvSpPr>
              <p:nvPr/>
            </p:nvSpPr>
            <p:spPr bwMode="auto">
              <a:xfrm>
                <a:off x="3827" y="2288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1" name="Line 109"/>
              <p:cNvSpPr>
                <a:spLocks noChangeShapeType="1"/>
              </p:cNvSpPr>
              <p:nvPr/>
            </p:nvSpPr>
            <p:spPr bwMode="auto">
              <a:xfrm>
                <a:off x="3343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2" name="Freeform 110"/>
              <p:cNvSpPr>
                <a:spLocks/>
              </p:cNvSpPr>
              <p:nvPr/>
            </p:nvSpPr>
            <p:spPr bwMode="auto">
              <a:xfrm>
                <a:off x="3464" y="2288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3" name="Line 111"/>
              <p:cNvSpPr>
                <a:spLocks noChangeShapeType="1"/>
              </p:cNvSpPr>
              <p:nvPr/>
            </p:nvSpPr>
            <p:spPr bwMode="auto">
              <a:xfrm>
                <a:off x="2958" y="238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4" name="Freeform 112"/>
              <p:cNvSpPr>
                <a:spLocks/>
              </p:cNvSpPr>
              <p:nvPr/>
            </p:nvSpPr>
            <p:spPr bwMode="auto">
              <a:xfrm>
                <a:off x="3051" y="2283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113"/>
            <p:cNvGrpSpPr>
              <a:grpSpLocks/>
            </p:cNvGrpSpPr>
            <p:nvPr/>
          </p:nvGrpSpPr>
          <p:grpSpPr bwMode="auto">
            <a:xfrm>
              <a:off x="3538" y="2496"/>
              <a:ext cx="225" cy="481"/>
              <a:chOff x="3538" y="2496"/>
              <a:chExt cx="225" cy="481"/>
            </a:xfrm>
          </p:grpSpPr>
          <p:sp>
            <p:nvSpPr>
              <p:cNvPr id="2747506" name="Freeform 114"/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7" name="Rectangle 115"/>
              <p:cNvSpPr>
                <a:spLocks noChangeArrowheads="1"/>
              </p:cNvSpPr>
              <p:nvPr/>
            </p:nvSpPr>
            <p:spPr bwMode="auto">
              <a:xfrm rot="5400000">
                <a:off x="3451" y="2618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47508" name="Rectangle 116"/>
            <p:cNvSpPr>
              <a:spLocks noChangeArrowheads="1"/>
            </p:cNvSpPr>
            <p:nvPr/>
          </p:nvSpPr>
          <p:spPr bwMode="auto">
            <a:xfrm>
              <a:off x="3065" y="259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6" name="Group 117"/>
            <p:cNvGrpSpPr>
              <a:grpSpLocks/>
            </p:cNvGrpSpPr>
            <p:nvPr/>
          </p:nvGrpSpPr>
          <p:grpSpPr bwMode="auto">
            <a:xfrm>
              <a:off x="3084" y="2592"/>
              <a:ext cx="296" cy="289"/>
              <a:chOff x="3084" y="2592"/>
              <a:chExt cx="296" cy="289"/>
            </a:xfrm>
          </p:grpSpPr>
          <p:sp>
            <p:nvSpPr>
              <p:cNvPr id="2747510" name="Freeform 118"/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11" name="Freeform 119"/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512" name="Line 120"/>
            <p:cNvSpPr>
              <a:spLocks noChangeShapeType="1"/>
            </p:cNvSpPr>
            <p:nvPr/>
          </p:nvSpPr>
          <p:spPr bwMode="auto">
            <a:xfrm>
              <a:off x="2969" y="273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13" name="Freeform 121"/>
            <p:cNvSpPr>
              <a:spLocks/>
            </p:cNvSpPr>
            <p:nvPr/>
          </p:nvSpPr>
          <p:spPr bwMode="auto">
            <a:xfrm>
              <a:off x="3031" y="2640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14" name="Line 122"/>
            <p:cNvSpPr>
              <a:spLocks noChangeShapeType="1"/>
            </p:cNvSpPr>
            <p:nvPr/>
          </p:nvSpPr>
          <p:spPr bwMode="auto">
            <a:xfrm>
              <a:off x="3385" y="264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15" name="Rectangle 123"/>
            <p:cNvSpPr>
              <a:spLocks noChangeArrowheads="1"/>
            </p:cNvSpPr>
            <p:nvPr/>
          </p:nvSpPr>
          <p:spPr bwMode="auto">
            <a:xfrm>
              <a:off x="3882" y="2594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7" name="Group 124"/>
            <p:cNvGrpSpPr>
              <a:grpSpLocks/>
            </p:cNvGrpSpPr>
            <p:nvPr/>
          </p:nvGrpSpPr>
          <p:grpSpPr bwMode="auto">
            <a:xfrm>
              <a:off x="3933" y="2592"/>
              <a:ext cx="325" cy="289"/>
              <a:chOff x="3933" y="2592"/>
              <a:chExt cx="325" cy="289"/>
            </a:xfrm>
          </p:grpSpPr>
          <p:sp>
            <p:nvSpPr>
              <p:cNvPr id="2747517" name="Freeform 125"/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18" name="Freeform 126"/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519" name="Rectangle 127"/>
            <p:cNvSpPr>
              <a:spLocks noChangeArrowheads="1"/>
            </p:cNvSpPr>
            <p:nvPr/>
          </p:nvSpPr>
          <p:spPr bwMode="auto">
            <a:xfrm>
              <a:off x="4374" y="259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8" name="Group 128"/>
            <p:cNvGrpSpPr>
              <a:grpSpLocks/>
            </p:cNvGrpSpPr>
            <p:nvPr/>
          </p:nvGrpSpPr>
          <p:grpSpPr bwMode="auto">
            <a:xfrm>
              <a:off x="4401" y="2592"/>
              <a:ext cx="284" cy="289"/>
              <a:chOff x="4401" y="2592"/>
              <a:chExt cx="284" cy="289"/>
            </a:xfrm>
          </p:grpSpPr>
          <p:sp>
            <p:nvSpPr>
              <p:cNvPr id="2747521" name="Freeform 129"/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22" name="Freeform 130"/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523" name="Line 131"/>
            <p:cNvSpPr>
              <a:spLocks noChangeShapeType="1"/>
            </p:cNvSpPr>
            <p:nvPr/>
          </p:nvSpPr>
          <p:spPr bwMode="auto">
            <a:xfrm>
              <a:off x="4254" y="2736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24" name="Line 132"/>
            <p:cNvSpPr>
              <a:spLocks noChangeShapeType="1"/>
            </p:cNvSpPr>
            <p:nvPr/>
          </p:nvSpPr>
          <p:spPr bwMode="auto">
            <a:xfrm>
              <a:off x="3770" y="273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25" name="Freeform 133"/>
            <p:cNvSpPr>
              <a:spLocks/>
            </p:cNvSpPr>
            <p:nvPr/>
          </p:nvSpPr>
          <p:spPr bwMode="auto">
            <a:xfrm>
              <a:off x="3891" y="2736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26" name="Line 134"/>
            <p:cNvSpPr>
              <a:spLocks noChangeShapeType="1"/>
            </p:cNvSpPr>
            <p:nvPr/>
          </p:nvSpPr>
          <p:spPr bwMode="auto">
            <a:xfrm>
              <a:off x="3385" y="283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27" name="Freeform 135"/>
            <p:cNvSpPr>
              <a:spLocks/>
            </p:cNvSpPr>
            <p:nvPr/>
          </p:nvSpPr>
          <p:spPr bwMode="auto">
            <a:xfrm>
              <a:off x="3478" y="2731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" name="Group 136"/>
            <p:cNvGrpSpPr>
              <a:grpSpLocks/>
            </p:cNvGrpSpPr>
            <p:nvPr/>
          </p:nvGrpSpPr>
          <p:grpSpPr bwMode="auto">
            <a:xfrm>
              <a:off x="3032" y="2944"/>
              <a:ext cx="2096" cy="513"/>
              <a:chOff x="3032" y="2944"/>
              <a:chExt cx="2096" cy="513"/>
            </a:xfrm>
          </p:grpSpPr>
          <p:grpSp>
            <p:nvGrpSpPr>
              <p:cNvPr id="30" name="Group 137"/>
              <p:cNvGrpSpPr>
                <a:grpSpLocks/>
              </p:cNvGrpSpPr>
              <p:nvPr/>
            </p:nvGrpSpPr>
            <p:grpSpPr bwMode="auto">
              <a:xfrm>
                <a:off x="3965" y="2944"/>
                <a:ext cx="225" cy="481"/>
                <a:chOff x="3965" y="2944"/>
                <a:chExt cx="225" cy="481"/>
              </a:xfrm>
            </p:grpSpPr>
            <p:sp>
              <p:nvSpPr>
                <p:cNvPr id="2747530" name="Freeform 138"/>
                <p:cNvSpPr>
                  <a:spLocks/>
                </p:cNvSpPr>
                <p:nvPr/>
              </p:nvSpPr>
              <p:spPr bwMode="auto">
                <a:xfrm>
                  <a:off x="3977" y="2944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531" name="Rectangle 139"/>
                <p:cNvSpPr>
                  <a:spLocks noChangeArrowheads="1"/>
                </p:cNvSpPr>
                <p:nvPr/>
              </p:nvSpPr>
              <p:spPr bwMode="auto">
                <a:xfrm rot="5400000">
                  <a:off x="3878" y="3066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31" name="Group 140"/>
              <p:cNvGrpSpPr>
                <a:grpSpLocks/>
              </p:cNvGrpSpPr>
              <p:nvPr/>
            </p:nvGrpSpPr>
            <p:grpSpPr bwMode="auto">
              <a:xfrm>
                <a:off x="3032" y="3040"/>
                <a:ext cx="359" cy="289"/>
                <a:chOff x="3032" y="3040"/>
                <a:chExt cx="359" cy="289"/>
              </a:xfrm>
            </p:grpSpPr>
            <p:sp>
              <p:nvSpPr>
                <p:cNvPr id="2747533" name="Rectangle 141"/>
                <p:cNvSpPr>
                  <a:spLocks noChangeArrowheads="1"/>
                </p:cNvSpPr>
                <p:nvPr/>
              </p:nvSpPr>
              <p:spPr bwMode="auto">
                <a:xfrm>
                  <a:off x="3032" y="3042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747392" name="Group 142"/>
                <p:cNvGrpSpPr>
                  <a:grpSpLocks/>
                </p:cNvGrpSpPr>
                <p:nvPr/>
              </p:nvGrpSpPr>
              <p:grpSpPr bwMode="auto">
                <a:xfrm>
                  <a:off x="3051" y="3040"/>
                  <a:ext cx="340" cy="289"/>
                  <a:chOff x="3051" y="3040"/>
                  <a:chExt cx="340" cy="289"/>
                </a:xfrm>
              </p:grpSpPr>
              <p:sp>
                <p:nvSpPr>
                  <p:cNvPr id="2747535" name="Freeform 143"/>
                  <p:cNvSpPr>
                    <a:spLocks/>
                  </p:cNvSpPr>
                  <p:nvPr/>
                </p:nvSpPr>
                <p:spPr bwMode="auto">
                  <a:xfrm>
                    <a:off x="3051" y="3040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7536" name="Freeform 144"/>
                  <p:cNvSpPr>
                    <a:spLocks/>
                  </p:cNvSpPr>
                  <p:nvPr/>
                </p:nvSpPr>
                <p:spPr bwMode="auto">
                  <a:xfrm>
                    <a:off x="3220" y="3040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7537" name="Rectangle 145"/>
              <p:cNvSpPr>
                <a:spLocks noChangeArrowheads="1"/>
              </p:cNvSpPr>
              <p:nvPr/>
            </p:nvSpPr>
            <p:spPr bwMode="auto">
              <a:xfrm>
                <a:off x="3492" y="3047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47393" name="Group 146"/>
              <p:cNvGrpSpPr>
                <a:grpSpLocks/>
              </p:cNvGrpSpPr>
              <p:nvPr/>
            </p:nvGrpSpPr>
            <p:grpSpPr bwMode="auto">
              <a:xfrm>
                <a:off x="3511" y="3040"/>
                <a:ext cx="296" cy="289"/>
                <a:chOff x="3511" y="3040"/>
                <a:chExt cx="296" cy="289"/>
              </a:xfrm>
            </p:grpSpPr>
            <p:sp>
              <p:nvSpPr>
                <p:cNvPr id="2747539" name="Freeform 147"/>
                <p:cNvSpPr>
                  <a:spLocks/>
                </p:cNvSpPr>
                <p:nvPr/>
              </p:nvSpPr>
              <p:spPr bwMode="auto">
                <a:xfrm>
                  <a:off x="3511" y="3040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540" name="Freeform 148"/>
                <p:cNvSpPr>
                  <a:spLocks/>
                </p:cNvSpPr>
                <p:nvPr/>
              </p:nvSpPr>
              <p:spPr bwMode="auto">
                <a:xfrm>
                  <a:off x="3659" y="3040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541" name="Line 149"/>
              <p:cNvSpPr>
                <a:spLocks noChangeShapeType="1"/>
              </p:cNvSpPr>
              <p:nvPr/>
            </p:nvSpPr>
            <p:spPr bwMode="auto">
              <a:xfrm>
                <a:off x="3396" y="3184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42" name="Freeform 150"/>
              <p:cNvSpPr>
                <a:spLocks/>
              </p:cNvSpPr>
              <p:nvPr/>
            </p:nvSpPr>
            <p:spPr bwMode="auto">
              <a:xfrm>
                <a:off x="3458" y="3088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43" name="Line 151"/>
              <p:cNvSpPr>
                <a:spLocks noChangeShapeType="1"/>
              </p:cNvSpPr>
              <p:nvPr/>
            </p:nvSpPr>
            <p:spPr bwMode="auto">
              <a:xfrm>
                <a:off x="3812" y="3088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44" name="Rectangle 152"/>
              <p:cNvSpPr>
                <a:spLocks noChangeArrowheads="1"/>
              </p:cNvSpPr>
              <p:nvPr/>
            </p:nvSpPr>
            <p:spPr bwMode="auto">
              <a:xfrm>
                <a:off x="4309" y="3042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747396" name="Group 153"/>
              <p:cNvGrpSpPr>
                <a:grpSpLocks/>
              </p:cNvGrpSpPr>
              <p:nvPr/>
            </p:nvGrpSpPr>
            <p:grpSpPr bwMode="auto">
              <a:xfrm>
                <a:off x="4360" y="3040"/>
                <a:ext cx="325" cy="289"/>
                <a:chOff x="4360" y="3040"/>
                <a:chExt cx="325" cy="289"/>
              </a:xfrm>
            </p:grpSpPr>
            <p:sp>
              <p:nvSpPr>
                <p:cNvPr id="2747546" name="Freeform 154"/>
                <p:cNvSpPr>
                  <a:spLocks/>
                </p:cNvSpPr>
                <p:nvPr/>
              </p:nvSpPr>
              <p:spPr bwMode="auto">
                <a:xfrm>
                  <a:off x="4360" y="3040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547" name="Freeform 155"/>
                <p:cNvSpPr>
                  <a:spLocks/>
                </p:cNvSpPr>
                <p:nvPr/>
              </p:nvSpPr>
              <p:spPr bwMode="auto">
                <a:xfrm>
                  <a:off x="4521" y="3040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548" name="Rectangle 156"/>
              <p:cNvSpPr>
                <a:spLocks noChangeArrowheads="1"/>
              </p:cNvSpPr>
              <p:nvPr/>
            </p:nvSpPr>
            <p:spPr bwMode="auto">
              <a:xfrm>
                <a:off x="4801" y="304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47399" name="Group 157"/>
              <p:cNvGrpSpPr>
                <a:grpSpLocks/>
              </p:cNvGrpSpPr>
              <p:nvPr/>
            </p:nvGrpSpPr>
            <p:grpSpPr bwMode="auto">
              <a:xfrm>
                <a:off x="4828" y="3040"/>
                <a:ext cx="284" cy="289"/>
                <a:chOff x="4828" y="3040"/>
                <a:chExt cx="284" cy="289"/>
              </a:xfrm>
            </p:grpSpPr>
            <p:sp>
              <p:nvSpPr>
                <p:cNvPr id="2747550" name="Freeform 158"/>
                <p:cNvSpPr>
                  <a:spLocks/>
                </p:cNvSpPr>
                <p:nvPr/>
              </p:nvSpPr>
              <p:spPr bwMode="auto">
                <a:xfrm>
                  <a:off x="4828" y="3040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551" name="Freeform 159"/>
                <p:cNvSpPr>
                  <a:spLocks/>
                </p:cNvSpPr>
                <p:nvPr/>
              </p:nvSpPr>
              <p:spPr bwMode="auto">
                <a:xfrm>
                  <a:off x="4969" y="3040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552" name="Line 160"/>
              <p:cNvSpPr>
                <a:spLocks noChangeShapeType="1"/>
              </p:cNvSpPr>
              <p:nvPr/>
            </p:nvSpPr>
            <p:spPr bwMode="auto">
              <a:xfrm>
                <a:off x="4681" y="3184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53" name="Line 161"/>
              <p:cNvSpPr>
                <a:spLocks noChangeShapeType="1"/>
              </p:cNvSpPr>
              <p:nvPr/>
            </p:nvSpPr>
            <p:spPr bwMode="auto">
              <a:xfrm>
                <a:off x="4197" y="3184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54" name="Freeform 162"/>
              <p:cNvSpPr>
                <a:spLocks/>
              </p:cNvSpPr>
              <p:nvPr/>
            </p:nvSpPr>
            <p:spPr bwMode="auto">
              <a:xfrm>
                <a:off x="4318" y="3184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55" name="Line 163"/>
              <p:cNvSpPr>
                <a:spLocks noChangeShapeType="1"/>
              </p:cNvSpPr>
              <p:nvPr/>
            </p:nvSpPr>
            <p:spPr bwMode="auto">
              <a:xfrm>
                <a:off x="3812" y="3280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56" name="Freeform 164"/>
              <p:cNvSpPr>
                <a:spLocks/>
              </p:cNvSpPr>
              <p:nvPr/>
            </p:nvSpPr>
            <p:spPr bwMode="auto">
              <a:xfrm>
                <a:off x="3905" y="3179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557" name="Rectangle 165"/>
            <p:cNvSpPr>
              <a:spLocks noChangeArrowheads="1"/>
            </p:cNvSpPr>
            <p:nvPr/>
          </p:nvSpPr>
          <p:spPr bwMode="auto">
            <a:xfrm>
              <a:off x="216" y="576"/>
              <a:ext cx="288" cy="30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n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r.</a:t>
              </a:r>
            </a:p>
            <a:p>
              <a:pPr algn="ctr"/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O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d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e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</p:txBody>
        </p:sp>
        <p:sp>
          <p:nvSpPr>
            <p:cNvPr id="2747558" name="Rectangle 166"/>
            <p:cNvSpPr>
              <a:spLocks noChangeArrowheads="1"/>
            </p:cNvSpPr>
            <p:nvPr/>
          </p:nvSpPr>
          <p:spPr bwMode="auto">
            <a:xfrm>
              <a:off x="1867" y="551"/>
              <a:ext cx="216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Time (clock cycles)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739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7772400" cy="474662"/>
          </a:xfrm>
        </p:spPr>
        <p:txBody>
          <a:bodyPr/>
          <a:lstStyle/>
          <a:p>
            <a:r>
              <a:rPr lang="en-US" dirty="0"/>
              <a:t>Structural Hazard #2: Registers (2/2)</a:t>
            </a:r>
          </a:p>
        </p:txBody>
      </p:sp>
      <p:sp>
        <p:nvSpPr>
          <p:cNvPr id="274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62550"/>
          </a:xfrm>
        </p:spPr>
        <p:txBody>
          <a:bodyPr/>
          <a:lstStyle/>
          <a:p>
            <a:r>
              <a:rPr lang="en-US" dirty="0"/>
              <a:t>Two different solutions have been used:</a:t>
            </a:r>
          </a:p>
          <a:p>
            <a:pPr lvl="1">
              <a:buFontTx/>
              <a:buNone/>
            </a:pPr>
            <a:r>
              <a:rPr lang="en-US" dirty="0"/>
              <a:t>1) </a:t>
            </a:r>
            <a:r>
              <a:rPr lang="en-US" dirty="0" err="1"/>
              <a:t>RegFile</a:t>
            </a:r>
            <a:r>
              <a:rPr lang="en-US" dirty="0"/>
              <a:t> access is </a:t>
            </a:r>
            <a:r>
              <a:rPr lang="en-US" i="1" dirty="0"/>
              <a:t>VERY</a:t>
            </a:r>
            <a:r>
              <a:rPr lang="en-US" dirty="0"/>
              <a:t> fast: takes less than half the time of ALU stage</a:t>
            </a:r>
          </a:p>
          <a:p>
            <a:pPr lvl="2"/>
            <a:r>
              <a:rPr lang="en-US" dirty="0"/>
              <a:t>Write to Registers during first half of each clock cycle</a:t>
            </a:r>
          </a:p>
          <a:p>
            <a:pPr lvl="2"/>
            <a:r>
              <a:rPr lang="en-US" dirty="0"/>
              <a:t>Read from Registers during second half of each clock cycle</a:t>
            </a:r>
          </a:p>
          <a:p>
            <a:pPr lvl="1">
              <a:buFontTx/>
              <a:buNone/>
            </a:pPr>
            <a:r>
              <a:rPr lang="en-US" dirty="0"/>
              <a:t>2) Build </a:t>
            </a:r>
            <a:r>
              <a:rPr lang="en-US" dirty="0" err="1"/>
              <a:t>RegFile</a:t>
            </a:r>
            <a:r>
              <a:rPr lang="en-US" dirty="0"/>
              <a:t> with independent read and write ports</a:t>
            </a:r>
          </a:p>
          <a:p>
            <a:r>
              <a:rPr lang="en-US" dirty="0">
                <a:solidFill>
                  <a:schemeClr val="accent2"/>
                </a:solidFill>
              </a:rPr>
              <a:t>Result: can perform Read and Write during same clock cycle</a:t>
            </a:r>
            <a:endParaRPr lang="en-US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1491" name="Rectangle 3"/>
          <p:cNvSpPr>
            <a:spLocks noChangeArrowheads="1"/>
          </p:cNvSpPr>
          <p:nvPr/>
        </p:nvSpPr>
        <p:spPr bwMode="auto">
          <a:xfrm>
            <a:off x="-4704" y="4600222"/>
            <a:ext cx="7467600" cy="155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prstTxWarp prst="textNoShape">
              <a:avLst/>
            </a:prstTxWarp>
            <a:spAutoFit/>
          </a:bodyPr>
          <a:lstStyle/>
          <a:p>
            <a:pPr marL="609600" indent="-609600">
              <a:lnSpc>
                <a:spcPct val="85000"/>
              </a:lnSpc>
              <a:spcBef>
                <a:spcPct val="65000"/>
              </a:spcBef>
              <a:buSzPct val="100000"/>
              <a:buFont typeface="+mj-lt"/>
              <a:buAutoNum type="arabicParenR"/>
              <a:tabLst>
                <a:tab pos="738188" algn="l"/>
              </a:tabLst>
            </a:pP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Thanks to pipelining, I have </a:t>
            </a:r>
            <a:r>
              <a:rPr lang="en-US" sz="2400" b="1" u="sng" dirty="0">
                <a:solidFill>
                  <a:schemeClr val="accent2"/>
                </a:solidFill>
                <a:latin typeface="18 VAG Rounded Bold   07390"/>
              </a:rPr>
              <a:t>reduced the time</a:t>
            </a:r>
            <a:r>
              <a:rPr lang="en-US" sz="2400" b="1" dirty="0">
                <a:solidFill>
                  <a:schemeClr val="accent2"/>
                </a:solidFill>
                <a:latin typeface="18 VAG Rounded Bold   0739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it took me to wash my one shirt.</a:t>
            </a:r>
          </a:p>
          <a:p>
            <a:pPr marL="609600" indent="-609600">
              <a:lnSpc>
                <a:spcPct val="85000"/>
              </a:lnSpc>
              <a:spcBef>
                <a:spcPct val="65000"/>
              </a:spcBef>
              <a:buSzPct val="100000"/>
              <a:buFont typeface="+mj-lt"/>
              <a:buAutoNum type="arabicParenR"/>
              <a:tabLst>
                <a:tab pos="738188" algn="l"/>
              </a:tabLst>
            </a:pP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Longer pipelines are </a:t>
            </a:r>
            <a:r>
              <a:rPr lang="en-US" sz="2400" b="1" u="sng" dirty="0">
                <a:solidFill>
                  <a:schemeClr val="accent2"/>
                </a:solidFill>
                <a:latin typeface="18 VAG Rounded Bold   07390"/>
              </a:rPr>
              <a:t>always a win</a:t>
            </a:r>
            <a:r>
              <a:rPr lang="en-US" sz="2400" b="1" dirty="0">
                <a:solidFill>
                  <a:schemeClr val="accent2"/>
                </a:solidFill>
                <a:latin typeface="18 VAG Rounded Bold   0739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(since less work per stage &amp; a faster clock).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556500" y="4495800"/>
            <a:ext cx="1371600" cy="1703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   12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a) </a:t>
            </a:r>
            <a:r>
              <a:rPr lang="en-US" sz="2400" b="1">
                <a:latin typeface="Courier New" pitchFamily="-65" charset="0"/>
              </a:rPr>
              <a:t>FF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b) </a:t>
            </a:r>
            <a:r>
              <a:rPr lang="en-US" sz="2400" b="1">
                <a:latin typeface="Courier New" pitchFamily="-65" charset="0"/>
              </a:rPr>
              <a:t>F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c)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  <a:r>
              <a:rPr lang="en-US" sz="2400" b="1">
                <a:latin typeface="Courier New" pitchFamily="-65" charset="0"/>
              </a:rPr>
              <a:t>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d)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TT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-4704" y="4600222"/>
            <a:ext cx="7467600" cy="155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prstTxWarp prst="textNoShape">
              <a:avLst/>
            </a:prstTxWarp>
            <a:spAutoFit/>
          </a:bodyPr>
          <a:lstStyle/>
          <a:p>
            <a:pPr marL="609600" indent="-609600">
              <a:lnSpc>
                <a:spcPct val="85000"/>
              </a:lnSpc>
              <a:spcBef>
                <a:spcPct val="65000"/>
              </a:spcBef>
              <a:buSzPct val="100000"/>
              <a:buFont typeface="+mj-lt"/>
              <a:buAutoNum type="arabicParenR"/>
              <a:tabLst>
                <a:tab pos="738188" algn="l"/>
              </a:tabLst>
            </a:pP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Thanks to pipelining, I have </a:t>
            </a:r>
            <a:r>
              <a:rPr lang="en-US" sz="2400" b="1" u="sng" dirty="0">
                <a:solidFill>
                  <a:schemeClr val="accent2"/>
                </a:solidFill>
                <a:latin typeface="18 VAG Rounded Bold   07390"/>
              </a:rPr>
              <a:t>reduced the time</a:t>
            </a:r>
            <a:r>
              <a:rPr lang="en-US" sz="2400" b="1" dirty="0">
                <a:solidFill>
                  <a:schemeClr val="accent2"/>
                </a:solidFill>
                <a:latin typeface="18 VAG Rounded Bold   0739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it took me to wash my one shirt.</a:t>
            </a:r>
          </a:p>
          <a:p>
            <a:pPr marL="609600" indent="-609600">
              <a:lnSpc>
                <a:spcPct val="85000"/>
              </a:lnSpc>
              <a:spcBef>
                <a:spcPct val="65000"/>
              </a:spcBef>
              <a:buSzPct val="100000"/>
              <a:buFont typeface="+mj-lt"/>
              <a:buAutoNum type="arabicParenR"/>
              <a:tabLst>
                <a:tab pos="738188" algn="l"/>
              </a:tabLst>
            </a:pP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Longer pipelines are </a:t>
            </a:r>
            <a:r>
              <a:rPr lang="en-US" sz="2400" b="1" u="sng" dirty="0">
                <a:solidFill>
                  <a:schemeClr val="accent2"/>
                </a:solidFill>
                <a:latin typeface="18 VAG Rounded Bold   07390"/>
              </a:rPr>
              <a:t>always a win</a:t>
            </a:r>
            <a:r>
              <a:rPr lang="en-US" sz="2400" b="1" dirty="0">
                <a:solidFill>
                  <a:schemeClr val="accent2"/>
                </a:solidFill>
                <a:latin typeface="18 VAG Rounded Bold   0739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(since less work per stage &amp; a faster clock).</a:t>
            </a:r>
          </a:p>
        </p:txBody>
      </p:sp>
      <p:sp>
        <p:nvSpPr>
          <p:cNvPr id="2753541" name="Text Box 5"/>
          <p:cNvSpPr txBox="1">
            <a:spLocks noChangeArrowheads="1"/>
          </p:cNvSpPr>
          <p:nvPr/>
        </p:nvSpPr>
        <p:spPr bwMode="auto">
          <a:xfrm>
            <a:off x="990600" y="5149850"/>
            <a:ext cx="3862388" cy="1098550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6600" b="1"/>
              <a:t>F A L S E</a:t>
            </a:r>
          </a:p>
        </p:txBody>
      </p:sp>
      <p:sp>
        <p:nvSpPr>
          <p:cNvPr id="2753542" name="Text Box 6"/>
          <p:cNvSpPr txBox="1">
            <a:spLocks noChangeArrowheads="1"/>
          </p:cNvSpPr>
          <p:nvPr/>
        </p:nvSpPr>
        <p:spPr bwMode="auto">
          <a:xfrm>
            <a:off x="990600" y="4267200"/>
            <a:ext cx="3862388" cy="1098550"/>
          </a:xfrm>
          <a:prstGeom prst="rect">
            <a:avLst/>
          </a:prstGeom>
          <a:noFill/>
          <a:ln w="1270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6600" b="1"/>
              <a:t>F A L S E</a:t>
            </a:r>
          </a:p>
        </p:txBody>
      </p:sp>
      <p:sp>
        <p:nvSpPr>
          <p:cNvPr id="2753543" name="Text Box 7"/>
          <p:cNvSpPr txBox="1">
            <a:spLocks noChangeArrowheads="1"/>
          </p:cNvSpPr>
          <p:nvPr/>
        </p:nvSpPr>
        <p:spPr bwMode="auto">
          <a:xfrm>
            <a:off x="757238" y="2374851"/>
            <a:ext cx="7929562" cy="4514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514350" indent="-514350">
              <a:lnSpc>
                <a:spcPct val="80000"/>
              </a:lnSpc>
              <a:buFont typeface="+mj-lt"/>
              <a:buAutoNum type="arabicParenR"/>
            </a:pPr>
            <a:r>
              <a:rPr lang="en-US" sz="2800" b="1" u="sng" dirty="0">
                <a:solidFill>
                  <a:srgbClr val="FF0000"/>
                </a:solidFill>
                <a:latin typeface="18 VAG Rounded Bold   07390"/>
              </a:rPr>
              <a:t>Throughput</a:t>
            </a:r>
            <a:r>
              <a:rPr lang="en-US" sz="2800" b="1" dirty="0">
                <a:solidFill>
                  <a:srgbClr val="FF0000"/>
                </a:solidFill>
                <a:latin typeface="18 VAG Rounded Bold   07390"/>
              </a:rPr>
              <a:t> better, not execution time</a:t>
            </a:r>
          </a:p>
        </p:txBody>
      </p:sp>
      <p:sp>
        <p:nvSpPr>
          <p:cNvPr id="2753544" name="Rectangle 8"/>
          <p:cNvSpPr>
            <a:spLocks noChangeArrowheads="1"/>
          </p:cNvSpPr>
          <p:nvPr/>
        </p:nvSpPr>
        <p:spPr bwMode="auto">
          <a:xfrm>
            <a:off x="762000" y="2990801"/>
            <a:ext cx="7870825" cy="8191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arenR" startAt="2"/>
            </a:pPr>
            <a:r>
              <a:rPr lang="en-US" sz="2600" b="1" dirty="0">
                <a:solidFill>
                  <a:srgbClr val="FF0000"/>
                </a:solidFill>
                <a:latin typeface="18 VAG Rounded Bold   07390"/>
              </a:rPr>
              <a:t>“…longer pipelines do usually mean faster clock, but branches cause problems!”</a:t>
            </a:r>
            <a:endParaRPr lang="en-US" sz="2800" b="1" dirty="0">
              <a:solidFill>
                <a:srgbClr val="FF0000"/>
              </a:solidFill>
              <a:latin typeface="18 VAG Rounded Bold   07390"/>
            </a:endParaRPr>
          </a:p>
        </p:txBody>
      </p:sp>
      <p:sp>
        <p:nvSpPr>
          <p:cNvPr id="2753546" name="AutoShape 10"/>
          <p:cNvSpPr>
            <a:spLocks noChangeArrowheads="1"/>
          </p:cNvSpPr>
          <p:nvPr/>
        </p:nvSpPr>
        <p:spPr bwMode="auto">
          <a:xfrm>
            <a:off x="7505700" y="4841875"/>
            <a:ext cx="1409700" cy="339725"/>
          </a:xfrm>
          <a:prstGeom prst="roundRect">
            <a:avLst>
              <a:gd name="adj" fmla="val 16667"/>
            </a:avLst>
          </a:prstGeom>
          <a:noFill/>
          <a:ln w="635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 Answer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7556500" y="4495800"/>
            <a:ext cx="1371600" cy="1703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   12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a) </a:t>
            </a:r>
            <a:r>
              <a:rPr lang="en-US" sz="2400" b="1">
                <a:latin typeface="Courier New" pitchFamily="-65" charset="0"/>
              </a:rPr>
              <a:t>FF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b) </a:t>
            </a:r>
            <a:r>
              <a:rPr lang="en-US" sz="2400" b="1">
                <a:latin typeface="Courier New" pitchFamily="-65" charset="0"/>
              </a:rPr>
              <a:t>F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c)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  <a:r>
              <a:rPr lang="en-US" sz="2400" b="1">
                <a:latin typeface="Courier New" pitchFamily="-65" charset="0"/>
              </a:rPr>
              <a:t>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d)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3541" grpId="0" autoUpdateAnimBg="0"/>
      <p:bldP spid="2753542" grpId="0" autoUpdateAnimBg="0"/>
      <p:bldP spid="2753543" grpId="0" autoUpdateAnimBg="0"/>
      <p:bldP spid="2753544" grpId="0" autoUpdateAnimBg="0"/>
      <p:bldP spid="275354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Remember</a:t>
            </a:r>
          </a:p>
        </p:txBody>
      </p:sp>
      <p:sp>
        <p:nvSpPr>
          <p:cNvPr id="275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Optimal Pipeline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Each stage is executing part of an instruction each clock cycle.</a:t>
            </a:r>
          </a:p>
          <a:p>
            <a:pPr lvl="1"/>
            <a:r>
              <a:rPr lang="en-US" dirty="0"/>
              <a:t>One instruction finishes during each clock cycle.</a:t>
            </a:r>
          </a:p>
          <a:p>
            <a:pPr lvl="1"/>
            <a:r>
              <a:rPr lang="en-US" dirty="0"/>
              <a:t>On average, execute far more quickly.</a:t>
            </a:r>
          </a:p>
          <a:p>
            <a:r>
              <a:rPr lang="en-US" dirty="0"/>
              <a:t>What makes this work?</a:t>
            </a:r>
          </a:p>
          <a:p>
            <a:pPr lvl="1"/>
            <a:r>
              <a:rPr lang="en-US" dirty="0"/>
              <a:t>Similarities between instructions allow us to use same stages for all instructions (generally).</a:t>
            </a:r>
          </a:p>
          <a:p>
            <a:pPr lvl="1"/>
            <a:r>
              <a:rPr lang="en-US" dirty="0"/>
              <a:t>Each stage takes about the same amount of time as all others: little wasted time.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0531" name="Rectangle 3"/>
          <p:cNvSpPr>
            <a:spLocks noChangeArrowheads="1"/>
          </p:cNvSpPr>
          <p:nvPr/>
        </p:nvSpPr>
        <p:spPr bwMode="auto">
          <a:xfrm>
            <a:off x="439738" y="1187295"/>
            <a:ext cx="8551862" cy="51373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914400" algn="l"/>
                <a:tab pos="50927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RegDst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    =  add + sub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ALUSrc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	  =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ori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+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lw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+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sw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MemtoReg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=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lw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RegWrite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= add + sub +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ori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+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lw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MemWrite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=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sw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nPCsel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     =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beq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Jump           = jump 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ExtOp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      =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lw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+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sw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ALUctr[0]   = sub +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beq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(assume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ALUctr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is  0 </a:t>
            </a:r>
            <a:r>
              <a:rPr lang="en-US" sz="1400" b="1" dirty="0">
                <a:solidFill>
                  <a:schemeClr val="tx1"/>
                </a:solidFill>
                <a:latin typeface="Times" pitchFamily="-65" charset="0"/>
              </a:rPr>
              <a:t>ADD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,  01: </a:t>
            </a:r>
            <a:r>
              <a:rPr lang="en-US" sz="1400" b="1" dirty="0">
                <a:solidFill>
                  <a:schemeClr val="tx1"/>
                </a:solidFill>
                <a:latin typeface="Times" pitchFamily="-65" charset="0"/>
              </a:rPr>
              <a:t>SUB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,  10: </a:t>
            </a:r>
            <a:r>
              <a:rPr lang="en-US" sz="1400" b="1" dirty="0">
                <a:solidFill>
                  <a:schemeClr val="tx1"/>
                </a:solidFill>
                <a:latin typeface="Times" pitchFamily="-65" charset="0"/>
              </a:rPr>
              <a:t>OR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)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ALUctr[1]   = or</a:t>
            </a:r>
          </a:p>
          <a:p>
            <a:pPr>
              <a:spcBef>
                <a:spcPct val="50000"/>
              </a:spcBef>
              <a:tabLst>
                <a:tab pos="914400" algn="l"/>
                <a:tab pos="5092700" algn="l"/>
              </a:tabLst>
            </a:pPr>
            <a:r>
              <a:rPr lang="en-US" sz="1600" b="1" i="1" dirty="0">
                <a:solidFill>
                  <a:schemeClr val="tx1"/>
                </a:solidFill>
                <a:latin typeface="Times" pitchFamily="-65" charset="0"/>
              </a:rPr>
              <a:t>where,</a:t>
            </a:r>
            <a:endParaRPr lang="en-US" sz="1600" b="1" dirty="0">
              <a:solidFill>
                <a:schemeClr val="tx1"/>
              </a:solidFill>
              <a:latin typeface="Times" pitchFamily="-65" charset="0"/>
            </a:endParaRPr>
          </a:p>
          <a:p>
            <a:pPr>
              <a:spcBef>
                <a:spcPct val="50000"/>
              </a:spcBef>
              <a:tabLst>
                <a:tab pos="914400" algn="l"/>
                <a:tab pos="50927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rtype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=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5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4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3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2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1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,  </a:t>
            </a:r>
            <a:b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ori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 =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5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4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3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2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1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lw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  =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5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4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3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2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1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sw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  =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5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4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3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2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1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0</a:t>
            </a:r>
            <a:b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beq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=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5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4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3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2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1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0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</a:t>
            </a:r>
            <a:br>
              <a:rPr lang="en-US" sz="1600" b="1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jump =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5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4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3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2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 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1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~op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0</a:t>
            </a:r>
          </a:p>
          <a:p>
            <a:pPr>
              <a:spcBef>
                <a:spcPct val="50000"/>
              </a:spcBef>
              <a:tabLst>
                <a:tab pos="914400" algn="l"/>
                <a:tab pos="50927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add =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rtype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0</a:t>
            </a:r>
            <a:b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</a:b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sub =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</a:rPr>
              <a:t>rtype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5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4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3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2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  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1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Times" pitchFamily="-65" charset="0"/>
                <a:sym typeface="Symbol" pitchFamily="-65" charset="2"/>
              </a:rPr>
              <a:t></a:t>
            </a:r>
            <a:r>
              <a:rPr lang="en-US" sz="1600" b="1" dirty="0">
                <a:solidFill>
                  <a:schemeClr val="tx1"/>
                </a:solidFill>
                <a:latin typeface="Times" pitchFamily="-65" charset="0"/>
              </a:rPr>
              <a:t> ~func</a:t>
            </a:r>
            <a:r>
              <a:rPr lang="en-US" sz="1600" b="1" baseline="-25000" dirty="0">
                <a:solidFill>
                  <a:schemeClr val="tx1"/>
                </a:solidFill>
                <a:latin typeface="Times" pitchFamily="-65" charset="0"/>
              </a:rPr>
              <a:t>0</a:t>
            </a:r>
          </a:p>
        </p:txBody>
      </p:sp>
      <p:sp>
        <p:nvSpPr>
          <p:cNvPr id="2710532" name="Text Box 4"/>
          <p:cNvSpPr txBox="1">
            <a:spLocks noChangeArrowheads="1"/>
          </p:cNvSpPr>
          <p:nvPr/>
        </p:nvSpPr>
        <p:spPr bwMode="auto">
          <a:xfrm>
            <a:off x="5791200" y="4038600"/>
            <a:ext cx="2709863" cy="12003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 err="1">
                <a:latin typeface="18 VAG Rounded Bold   07390"/>
              </a:rPr>
              <a:t>Omigosh</a:t>
            </a:r>
            <a:r>
              <a:rPr lang="en-US" sz="2400" dirty="0">
                <a:latin typeface="18 VAG Rounded Bold   07390"/>
              </a:rPr>
              <a:t> </a:t>
            </a:r>
            <a:r>
              <a:rPr lang="en-US" sz="2400" dirty="0" err="1">
                <a:latin typeface="18 VAG Rounded Bold   07390"/>
              </a:rPr>
              <a:t>omigosh</a:t>
            </a:r>
            <a:r>
              <a:rPr lang="en-US" sz="2400" dirty="0">
                <a:latin typeface="18 VAG Rounded Bold   07390"/>
              </a:rPr>
              <a:t>,</a:t>
            </a:r>
          </a:p>
          <a:p>
            <a:pPr algn="ctr"/>
            <a:r>
              <a:rPr lang="en-US" sz="2400" dirty="0">
                <a:latin typeface="18 VAG Rounded Bold   07390"/>
              </a:rPr>
              <a:t>do you know what this means?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398963" y="720725"/>
            <a:ext cx="4364037" cy="2327275"/>
            <a:chOff x="2496" y="384"/>
            <a:chExt cx="2749" cy="1466"/>
          </a:xfrm>
        </p:grpSpPr>
        <p:sp>
          <p:nvSpPr>
            <p:cNvPr id="2710534" name="Rectangle 6"/>
            <p:cNvSpPr>
              <a:spLocks noChangeArrowheads="1"/>
            </p:cNvSpPr>
            <p:nvPr/>
          </p:nvSpPr>
          <p:spPr bwMode="auto">
            <a:xfrm>
              <a:off x="2496" y="783"/>
              <a:ext cx="919" cy="1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35" name="Line 7"/>
            <p:cNvSpPr>
              <a:spLocks noChangeShapeType="1"/>
            </p:cNvSpPr>
            <p:nvPr/>
          </p:nvSpPr>
          <p:spPr bwMode="auto">
            <a:xfrm>
              <a:off x="3415" y="864"/>
              <a:ext cx="3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36" name="Line 8"/>
            <p:cNvSpPr>
              <a:spLocks noChangeShapeType="1"/>
            </p:cNvSpPr>
            <p:nvPr/>
          </p:nvSpPr>
          <p:spPr bwMode="auto">
            <a:xfrm>
              <a:off x="3415" y="1000"/>
              <a:ext cx="3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37" name="Line 9"/>
            <p:cNvSpPr>
              <a:spLocks noChangeShapeType="1"/>
            </p:cNvSpPr>
            <p:nvPr/>
          </p:nvSpPr>
          <p:spPr bwMode="auto">
            <a:xfrm>
              <a:off x="3415" y="1135"/>
              <a:ext cx="3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38" name="Line 10"/>
            <p:cNvSpPr>
              <a:spLocks noChangeShapeType="1"/>
            </p:cNvSpPr>
            <p:nvPr/>
          </p:nvSpPr>
          <p:spPr bwMode="auto">
            <a:xfrm>
              <a:off x="3415" y="1270"/>
              <a:ext cx="3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39" name="Line 11"/>
            <p:cNvSpPr>
              <a:spLocks noChangeShapeType="1"/>
            </p:cNvSpPr>
            <p:nvPr/>
          </p:nvSpPr>
          <p:spPr bwMode="auto">
            <a:xfrm>
              <a:off x="3415" y="1405"/>
              <a:ext cx="3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40" name="Line 12"/>
            <p:cNvSpPr>
              <a:spLocks noChangeShapeType="1"/>
            </p:cNvSpPr>
            <p:nvPr/>
          </p:nvSpPr>
          <p:spPr bwMode="auto">
            <a:xfrm>
              <a:off x="3415" y="1540"/>
              <a:ext cx="3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41" name="Line 13"/>
            <p:cNvSpPr>
              <a:spLocks noChangeShapeType="1"/>
            </p:cNvSpPr>
            <p:nvPr/>
          </p:nvSpPr>
          <p:spPr bwMode="auto">
            <a:xfrm>
              <a:off x="3415" y="1675"/>
              <a:ext cx="3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42" name="Text Box 14"/>
            <p:cNvSpPr txBox="1">
              <a:spLocks noChangeArrowheads="1"/>
            </p:cNvSpPr>
            <p:nvPr/>
          </p:nvSpPr>
          <p:spPr bwMode="auto">
            <a:xfrm>
              <a:off x="3372" y="720"/>
              <a:ext cx="303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add</a:t>
              </a:r>
              <a:endParaRPr lang="en-US" sz="1400"/>
            </a:p>
          </p:txBody>
        </p:sp>
        <p:sp>
          <p:nvSpPr>
            <p:cNvPr id="2710543" name="Text Box 15"/>
            <p:cNvSpPr txBox="1">
              <a:spLocks noChangeArrowheads="1"/>
            </p:cNvSpPr>
            <p:nvPr/>
          </p:nvSpPr>
          <p:spPr bwMode="auto">
            <a:xfrm>
              <a:off x="3378" y="855"/>
              <a:ext cx="297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sub</a:t>
              </a:r>
              <a:endParaRPr lang="en-US" sz="1400"/>
            </a:p>
          </p:txBody>
        </p:sp>
        <p:sp>
          <p:nvSpPr>
            <p:cNvPr id="2710544" name="Text Box 16"/>
            <p:cNvSpPr txBox="1">
              <a:spLocks noChangeArrowheads="1"/>
            </p:cNvSpPr>
            <p:nvPr/>
          </p:nvSpPr>
          <p:spPr bwMode="auto">
            <a:xfrm>
              <a:off x="3378" y="990"/>
              <a:ext cx="24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ori</a:t>
              </a:r>
              <a:endParaRPr lang="en-US" sz="1400"/>
            </a:p>
          </p:txBody>
        </p:sp>
        <p:sp>
          <p:nvSpPr>
            <p:cNvPr id="2710545" name="Text Box 17"/>
            <p:cNvSpPr txBox="1">
              <a:spLocks noChangeArrowheads="1"/>
            </p:cNvSpPr>
            <p:nvPr/>
          </p:nvSpPr>
          <p:spPr bwMode="auto">
            <a:xfrm>
              <a:off x="3378" y="1125"/>
              <a:ext cx="22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lw</a:t>
              </a:r>
              <a:endParaRPr lang="en-US" sz="1400"/>
            </a:p>
          </p:txBody>
        </p:sp>
        <p:sp>
          <p:nvSpPr>
            <p:cNvPr id="2710546" name="Text Box 18"/>
            <p:cNvSpPr txBox="1">
              <a:spLocks noChangeArrowheads="1"/>
            </p:cNvSpPr>
            <p:nvPr/>
          </p:nvSpPr>
          <p:spPr bwMode="auto">
            <a:xfrm>
              <a:off x="3378" y="1260"/>
              <a:ext cx="253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sw</a:t>
              </a:r>
              <a:endParaRPr lang="en-US" sz="1400"/>
            </a:p>
          </p:txBody>
        </p:sp>
        <p:sp>
          <p:nvSpPr>
            <p:cNvPr id="2710547" name="Text Box 19"/>
            <p:cNvSpPr txBox="1">
              <a:spLocks noChangeArrowheads="1"/>
            </p:cNvSpPr>
            <p:nvPr/>
          </p:nvSpPr>
          <p:spPr bwMode="auto">
            <a:xfrm>
              <a:off x="3378" y="1395"/>
              <a:ext cx="303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beq</a:t>
              </a:r>
              <a:endParaRPr lang="en-US" sz="1400"/>
            </a:p>
          </p:txBody>
        </p:sp>
        <p:sp>
          <p:nvSpPr>
            <p:cNvPr id="2710548" name="Text Box 20"/>
            <p:cNvSpPr txBox="1">
              <a:spLocks noChangeArrowheads="1"/>
            </p:cNvSpPr>
            <p:nvPr/>
          </p:nvSpPr>
          <p:spPr bwMode="auto">
            <a:xfrm>
              <a:off x="3378" y="1530"/>
              <a:ext cx="35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jump</a:t>
              </a:r>
              <a:endParaRPr lang="en-US" sz="1400"/>
            </a:p>
          </p:txBody>
        </p:sp>
        <p:sp>
          <p:nvSpPr>
            <p:cNvPr id="2710549" name="Rectangle 21"/>
            <p:cNvSpPr>
              <a:spLocks noChangeArrowheads="1"/>
            </p:cNvSpPr>
            <p:nvPr/>
          </p:nvSpPr>
          <p:spPr bwMode="auto">
            <a:xfrm>
              <a:off x="3792" y="729"/>
              <a:ext cx="729" cy="108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710550" name="Text Box 22"/>
            <p:cNvSpPr txBox="1">
              <a:spLocks noChangeArrowheads="1"/>
            </p:cNvSpPr>
            <p:nvPr/>
          </p:nvSpPr>
          <p:spPr bwMode="auto">
            <a:xfrm>
              <a:off x="4659" y="704"/>
              <a:ext cx="436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RegDst</a:t>
              </a:r>
              <a:endParaRPr lang="en-US" sz="1400"/>
            </a:p>
          </p:txBody>
        </p:sp>
        <p:sp>
          <p:nvSpPr>
            <p:cNvPr id="2710551" name="Line 23"/>
            <p:cNvSpPr>
              <a:spLocks noChangeShapeType="1"/>
            </p:cNvSpPr>
            <p:nvPr/>
          </p:nvSpPr>
          <p:spPr bwMode="auto">
            <a:xfrm>
              <a:off x="4521" y="891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52" name="Line 24"/>
            <p:cNvSpPr>
              <a:spLocks noChangeShapeType="1"/>
            </p:cNvSpPr>
            <p:nvPr/>
          </p:nvSpPr>
          <p:spPr bwMode="auto">
            <a:xfrm>
              <a:off x="4521" y="1000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53" name="Line 25"/>
            <p:cNvSpPr>
              <a:spLocks noChangeShapeType="1"/>
            </p:cNvSpPr>
            <p:nvPr/>
          </p:nvSpPr>
          <p:spPr bwMode="auto">
            <a:xfrm>
              <a:off x="4521" y="1108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54" name="Line 26"/>
            <p:cNvSpPr>
              <a:spLocks noChangeShapeType="1"/>
            </p:cNvSpPr>
            <p:nvPr/>
          </p:nvSpPr>
          <p:spPr bwMode="auto">
            <a:xfrm>
              <a:off x="4521" y="1216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55" name="Line 27"/>
            <p:cNvSpPr>
              <a:spLocks noChangeShapeType="1"/>
            </p:cNvSpPr>
            <p:nvPr/>
          </p:nvSpPr>
          <p:spPr bwMode="auto">
            <a:xfrm>
              <a:off x="4521" y="1324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56" name="Line 28"/>
            <p:cNvSpPr>
              <a:spLocks noChangeShapeType="1"/>
            </p:cNvSpPr>
            <p:nvPr/>
          </p:nvSpPr>
          <p:spPr bwMode="auto">
            <a:xfrm>
              <a:off x="4521" y="1432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57" name="Line 29"/>
            <p:cNvSpPr>
              <a:spLocks noChangeShapeType="1"/>
            </p:cNvSpPr>
            <p:nvPr/>
          </p:nvSpPr>
          <p:spPr bwMode="auto">
            <a:xfrm>
              <a:off x="4521" y="1540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58" name="Line 30"/>
            <p:cNvSpPr>
              <a:spLocks noChangeShapeType="1"/>
            </p:cNvSpPr>
            <p:nvPr/>
          </p:nvSpPr>
          <p:spPr bwMode="auto">
            <a:xfrm>
              <a:off x="4521" y="1648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59" name="Line 31"/>
            <p:cNvSpPr>
              <a:spLocks noChangeShapeType="1"/>
            </p:cNvSpPr>
            <p:nvPr/>
          </p:nvSpPr>
          <p:spPr bwMode="auto">
            <a:xfrm>
              <a:off x="4521" y="1756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60" name="Line 32"/>
            <p:cNvSpPr>
              <a:spLocks noChangeShapeType="1"/>
            </p:cNvSpPr>
            <p:nvPr/>
          </p:nvSpPr>
          <p:spPr bwMode="auto">
            <a:xfrm>
              <a:off x="4521" y="783"/>
              <a:ext cx="1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61" name="Text Box 33"/>
            <p:cNvSpPr txBox="1">
              <a:spLocks noChangeArrowheads="1"/>
            </p:cNvSpPr>
            <p:nvPr/>
          </p:nvSpPr>
          <p:spPr bwMode="auto">
            <a:xfrm>
              <a:off x="4659" y="812"/>
              <a:ext cx="447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ALUSrc</a:t>
              </a:r>
              <a:endParaRPr lang="en-US" sz="1400"/>
            </a:p>
          </p:txBody>
        </p:sp>
        <p:sp>
          <p:nvSpPr>
            <p:cNvPr id="2710562" name="Text Box 34"/>
            <p:cNvSpPr txBox="1">
              <a:spLocks noChangeArrowheads="1"/>
            </p:cNvSpPr>
            <p:nvPr/>
          </p:nvSpPr>
          <p:spPr bwMode="auto">
            <a:xfrm>
              <a:off x="4659" y="920"/>
              <a:ext cx="586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MemtoReg</a:t>
              </a:r>
              <a:endParaRPr lang="en-US" sz="1400"/>
            </a:p>
          </p:txBody>
        </p:sp>
        <p:sp>
          <p:nvSpPr>
            <p:cNvPr id="2710563" name="Text Box 35"/>
            <p:cNvSpPr txBox="1">
              <a:spLocks noChangeArrowheads="1"/>
            </p:cNvSpPr>
            <p:nvPr/>
          </p:nvSpPr>
          <p:spPr bwMode="auto">
            <a:xfrm>
              <a:off x="4659" y="1029"/>
              <a:ext cx="516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RegWrite</a:t>
              </a:r>
              <a:endParaRPr lang="en-US" sz="1400"/>
            </a:p>
          </p:txBody>
        </p:sp>
        <p:sp>
          <p:nvSpPr>
            <p:cNvPr id="2710564" name="Text Box 36"/>
            <p:cNvSpPr txBox="1">
              <a:spLocks noChangeArrowheads="1"/>
            </p:cNvSpPr>
            <p:nvPr/>
          </p:nvSpPr>
          <p:spPr bwMode="auto">
            <a:xfrm>
              <a:off x="4659" y="1137"/>
              <a:ext cx="55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MemWrite</a:t>
              </a:r>
              <a:endParaRPr lang="en-US" sz="1400"/>
            </a:p>
          </p:txBody>
        </p:sp>
        <p:sp>
          <p:nvSpPr>
            <p:cNvPr id="2710565" name="Text Box 37"/>
            <p:cNvSpPr txBox="1">
              <a:spLocks noChangeArrowheads="1"/>
            </p:cNvSpPr>
            <p:nvPr/>
          </p:nvSpPr>
          <p:spPr bwMode="auto">
            <a:xfrm>
              <a:off x="4659" y="1245"/>
              <a:ext cx="425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nPCsel</a:t>
              </a:r>
              <a:endParaRPr lang="en-US" sz="1400"/>
            </a:p>
          </p:txBody>
        </p:sp>
        <p:sp>
          <p:nvSpPr>
            <p:cNvPr id="2710566" name="Text Box 38"/>
            <p:cNvSpPr txBox="1">
              <a:spLocks noChangeArrowheads="1"/>
            </p:cNvSpPr>
            <p:nvPr/>
          </p:nvSpPr>
          <p:spPr bwMode="auto">
            <a:xfrm>
              <a:off x="4659" y="1353"/>
              <a:ext cx="351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Jump</a:t>
              </a:r>
              <a:endParaRPr lang="en-US" sz="1400"/>
            </a:p>
          </p:txBody>
        </p:sp>
        <p:sp>
          <p:nvSpPr>
            <p:cNvPr id="2710567" name="Text Box 39"/>
            <p:cNvSpPr txBox="1">
              <a:spLocks noChangeArrowheads="1"/>
            </p:cNvSpPr>
            <p:nvPr/>
          </p:nvSpPr>
          <p:spPr bwMode="auto">
            <a:xfrm>
              <a:off x="4659" y="1461"/>
              <a:ext cx="383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ExtOp</a:t>
              </a:r>
              <a:endParaRPr lang="en-US" sz="1400"/>
            </a:p>
          </p:txBody>
        </p:sp>
        <p:sp>
          <p:nvSpPr>
            <p:cNvPr id="2710568" name="Text Box 40"/>
            <p:cNvSpPr txBox="1">
              <a:spLocks noChangeArrowheads="1"/>
            </p:cNvSpPr>
            <p:nvPr/>
          </p:nvSpPr>
          <p:spPr bwMode="auto">
            <a:xfrm>
              <a:off x="4660" y="1569"/>
              <a:ext cx="516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ALUctr[0]</a:t>
              </a:r>
              <a:endParaRPr lang="en-US" sz="1400"/>
            </a:p>
          </p:txBody>
        </p:sp>
        <p:sp>
          <p:nvSpPr>
            <p:cNvPr id="2710569" name="Text Box 41"/>
            <p:cNvSpPr txBox="1">
              <a:spLocks noChangeArrowheads="1"/>
            </p:cNvSpPr>
            <p:nvPr/>
          </p:nvSpPr>
          <p:spPr bwMode="auto">
            <a:xfrm>
              <a:off x="4659" y="1677"/>
              <a:ext cx="516" cy="17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solidFill>
                    <a:schemeClr val="tx1"/>
                  </a:solidFill>
                </a:rPr>
                <a:t>ALUctr[1]</a:t>
              </a:r>
              <a:endParaRPr lang="en-US" sz="1400"/>
            </a:p>
          </p:txBody>
        </p:sp>
        <p:sp>
          <p:nvSpPr>
            <p:cNvPr id="2710570" name="Text Box 42"/>
            <p:cNvSpPr txBox="1">
              <a:spLocks noChangeArrowheads="1"/>
            </p:cNvSpPr>
            <p:nvPr/>
          </p:nvSpPr>
          <p:spPr bwMode="auto">
            <a:xfrm>
              <a:off x="2597" y="1244"/>
              <a:ext cx="689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“AND” logic</a:t>
              </a:r>
              <a:endParaRPr lang="en-US" sz="1000"/>
            </a:p>
          </p:txBody>
        </p:sp>
        <p:sp>
          <p:nvSpPr>
            <p:cNvPr id="2710571" name="Text Box 43"/>
            <p:cNvSpPr txBox="1">
              <a:spLocks noChangeArrowheads="1"/>
            </p:cNvSpPr>
            <p:nvPr/>
          </p:nvSpPr>
          <p:spPr bwMode="auto">
            <a:xfrm>
              <a:off x="3835" y="1239"/>
              <a:ext cx="620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“OR” logic</a:t>
              </a:r>
              <a:endParaRPr lang="en-US" sz="1000"/>
            </a:p>
          </p:txBody>
        </p:sp>
        <p:sp>
          <p:nvSpPr>
            <p:cNvPr id="2710572" name="Line 44"/>
            <p:cNvSpPr>
              <a:spLocks noChangeShapeType="1"/>
            </p:cNvSpPr>
            <p:nvPr/>
          </p:nvSpPr>
          <p:spPr bwMode="auto">
            <a:xfrm>
              <a:off x="2739" y="567"/>
              <a:ext cx="0" cy="2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73" name="Line 45"/>
            <p:cNvSpPr>
              <a:spLocks noChangeShapeType="1"/>
            </p:cNvSpPr>
            <p:nvPr/>
          </p:nvSpPr>
          <p:spPr bwMode="auto">
            <a:xfrm>
              <a:off x="3117" y="567"/>
              <a:ext cx="0" cy="2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74" name="Text Box 46"/>
            <p:cNvSpPr txBox="1">
              <a:spLocks noChangeArrowheads="1"/>
            </p:cNvSpPr>
            <p:nvPr/>
          </p:nvSpPr>
          <p:spPr bwMode="auto">
            <a:xfrm>
              <a:off x="2577" y="384"/>
              <a:ext cx="483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opcode</a:t>
              </a:r>
              <a:endParaRPr lang="en-US" sz="1400"/>
            </a:p>
          </p:txBody>
        </p:sp>
        <p:sp>
          <p:nvSpPr>
            <p:cNvPr id="2710575" name="Text Box 47"/>
            <p:cNvSpPr txBox="1">
              <a:spLocks noChangeArrowheads="1"/>
            </p:cNvSpPr>
            <p:nvPr/>
          </p:nvSpPr>
          <p:spPr bwMode="auto">
            <a:xfrm>
              <a:off x="3009" y="384"/>
              <a:ext cx="32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solidFill>
                    <a:schemeClr val="tx1"/>
                  </a:solidFill>
                </a:rPr>
                <a:t>func</a:t>
              </a:r>
              <a:endParaRPr lang="en-US" sz="1400"/>
            </a:p>
          </p:txBody>
        </p:sp>
        <p:sp>
          <p:nvSpPr>
            <p:cNvPr id="2710576" name="Line 48"/>
            <p:cNvSpPr>
              <a:spLocks noChangeShapeType="1"/>
            </p:cNvSpPr>
            <p:nvPr/>
          </p:nvSpPr>
          <p:spPr bwMode="auto">
            <a:xfrm flipV="1">
              <a:off x="2712" y="621"/>
              <a:ext cx="54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0577" name="Line 49"/>
            <p:cNvSpPr>
              <a:spLocks noChangeShapeType="1"/>
            </p:cNvSpPr>
            <p:nvPr/>
          </p:nvSpPr>
          <p:spPr bwMode="auto">
            <a:xfrm flipV="1">
              <a:off x="3090" y="621"/>
              <a:ext cx="54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0" name="Title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Build The Controller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10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10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10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10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05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7394" name="Rectangle 18"/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2074862"/>
            <a:ext cx="3848100" cy="896938"/>
          </a:xfrm>
          <a:noFill/>
          <a:ln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 typeface="Times" pitchFamily="-65" charset="0"/>
              <a:buNone/>
              <a:tabLst>
                <a:tab pos="1066800" algn="l"/>
              </a:tabLst>
            </a:pPr>
            <a:r>
              <a:rPr lang="en-US" sz="1600" dirty="0" err="1">
                <a:solidFill>
                  <a:schemeClr val="accent2"/>
                </a:solidFill>
              </a:rPr>
              <a:t>lw</a:t>
            </a:r>
            <a:r>
              <a:rPr lang="en-US" sz="1600" dirty="0">
                <a:solidFill>
                  <a:schemeClr val="accent2"/>
                </a:solidFill>
              </a:rPr>
              <a:t>	  $t0, 0($2)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Times" pitchFamily="-65" charset="0"/>
              <a:buNone/>
              <a:tabLst>
                <a:tab pos="1066800" algn="l"/>
              </a:tabLst>
            </a:pPr>
            <a:r>
              <a:rPr lang="en-US" sz="1600" dirty="0" err="1">
                <a:solidFill>
                  <a:schemeClr val="accent2"/>
                </a:solidFill>
              </a:rPr>
              <a:t>lw</a:t>
            </a:r>
            <a:r>
              <a:rPr lang="en-US" sz="1600" dirty="0">
                <a:solidFill>
                  <a:schemeClr val="accent2"/>
                </a:solidFill>
              </a:rPr>
              <a:t>	  $t1, 4($2)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 typeface="Times" pitchFamily="-65" charset="0"/>
              <a:buNone/>
              <a:tabLst>
                <a:tab pos="1066800" algn="l"/>
              </a:tabLst>
            </a:pPr>
            <a:r>
              <a:rPr lang="en-US" sz="1600" dirty="0" err="1">
                <a:solidFill>
                  <a:schemeClr val="accent2"/>
                </a:solidFill>
              </a:rPr>
              <a:t>sw</a:t>
            </a:r>
            <a:r>
              <a:rPr lang="en-US" sz="1600" dirty="0">
                <a:solidFill>
                  <a:schemeClr val="accent2"/>
                </a:solidFill>
              </a:rPr>
              <a:t>	  $t1, 0($2)</a:t>
            </a:r>
          </a:p>
          <a:p>
            <a:pPr marL="342900" indent="-342900">
              <a:spcBef>
                <a:spcPct val="0"/>
              </a:spcBef>
              <a:buFont typeface="Times" pitchFamily="-65" charset="0"/>
              <a:buNone/>
              <a:tabLst>
                <a:tab pos="1066800" algn="l"/>
              </a:tabLst>
            </a:pPr>
            <a:r>
              <a:rPr lang="en-US" sz="1600" dirty="0" err="1">
                <a:solidFill>
                  <a:schemeClr val="accent2"/>
                </a:solidFill>
              </a:rPr>
              <a:t>sw</a:t>
            </a:r>
            <a:r>
              <a:rPr lang="en-US" sz="1600" dirty="0">
                <a:solidFill>
                  <a:schemeClr val="accent2"/>
                </a:solidFill>
              </a:rPr>
              <a:t>	  $t0, 4($2)</a:t>
            </a:r>
          </a:p>
        </p:txBody>
      </p:sp>
      <p:sp>
        <p:nvSpPr>
          <p:cNvPr id="997382" name="Rectangle 6"/>
          <p:cNvSpPr>
            <a:spLocks noChangeArrowheads="1"/>
          </p:cNvSpPr>
          <p:nvPr/>
        </p:nvSpPr>
        <p:spPr bwMode="auto">
          <a:xfrm>
            <a:off x="596900" y="1054100"/>
            <a:ext cx="74295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383" name="Rectangle 7"/>
          <p:cNvSpPr>
            <a:spLocks noChangeArrowheads="1"/>
          </p:cNvSpPr>
          <p:nvPr/>
        </p:nvSpPr>
        <p:spPr bwMode="auto">
          <a:xfrm>
            <a:off x="857250" y="1187450"/>
            <a:ext cx="2590800" cy="546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 algn="l">
              <a:lnSpc>
                <a:spcPct val="85000"/>
              </a:lnSpc>
              <a:spcBef>
                <a:spcPct val="41000"/>
              </a:spcBef>
            </a:pPr>
            <a:r>
              <a:rPr lang="en-US" sz="1800" b="1">
                <a:solidFill>
                  <a:schemeClr val="tx1"/>
                </a:solidFill>
              </a:rPr>
              <a:t>High Level Language Program (e.g., C)</a:t>
            </a:r>
          </a:p>
        </p:txBody>
      </p:sp>
      <p:sp>
        <p:nvSpPr>
          <p:cNvPr id="997384" name="Rectangle 8"/>
          <p:cNvSpPr>
            <a:spLocks noChangeArrowheads="1"/>
          </p:cNvSpPr>
          <p:nvPr/>
        </p:nvSpPr>
        <p:spPr bwMode="auto">
          <a:xfrm>
            <a:off x="857250" y="2133600"/>
            <a:ext cx="2800350" cy="546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 algn="l">
              <a:lnSpc>
                <a:spcPct val="85000"/>
              </a:lnSpc>
              <a:spcBef>
                <a:spcPct val="41000"/>
              </a:spcBef>
            </a:pPr>
            <a:r>
              <a:rPr lang="en-US" sz="1800" b="1">
                <a:solidFill>
                  <a:schemeClr val="accent2"/>
                </a:solidFill>
              </a:rPr>
              <a:t>Assembly  Language Program (e.g.,MIPS)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97385" name="Rectangle 9"/>
          <p:cNvSpPr>
            <a:spLocks noChangeArrowheads="1"/>
          </p:cNvSpPr>
          <p:nvPr/>
        </p:nvSpPr>
        <p:spPr bwMode="auto">
          <a:xfrm>
            <a:off x="908050" y="3048000"/>
            <a:ext cx="2590800" cy="546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 algn="l">
              <a:lnSpc>
                <a:spcPct val="85000"/>
              </a:lnSpc>
              <a:spcBef>
                <a:spcPct val="41000"/>
              </a:spcBef>
            </a:pPr>
            <a:r>
              <a:rPr lang="en-US" sz="1800" b="1"/>
              <a:t>Machine  Language Program (MIPS)</a:t>
            </a:r>
          </a:p>
        </p:txBody>
      </p:sp>
      <p:sp>
        <p:nvSpPr>
          <p:cNvPr id="997386" name="Rectangle 10"/>
          <p:cNvSpPr>
            <a:spLocks noChangeArrowheads="1"/>
          </p:cNvSpPr>
          <p:nvPr/>
        </p:nvSpPr>
        <p:spPr bwMode="auto">
          <a:xfrm>
            <a:off x="304800" y="4419600"/>
            <a:ext cx="4038600" cy="561975"/>
          </a:xfrm>
          <a:prstGeom prst="rect">
            <a:avLst/>
          </a:prstGeom>
          <a:noFill/>
          <a:ln w="28575">
            <a:pattFill prst="pct70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 algn="l">
              <a:lnSpc>
                <a:spcPct val="88000"/>
              </a:lnSpc>
              <a:spcBef>
                <a:spcPct val="43000"/>
              </a:spcBef>
            </a:pPr>
            <a:r>
              <a:rPr lang="en-US" sz="1800" b="1">
                <a:solidFill>
                  <a:srgbClr val="800080"/>
                </a:solidFill>
              </a:rPr>
              <a:t>Hardware Architecture Description (e.g., block diagrams)</a:t>
            </a:r>
            <a:r>
              <a:rPr 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97387" name="Line 11"/>
          <p:cNvSpPr>
            <a:spLocks noChangeShapeType="1"/>
          </p:cNvSpPr>
          <p:nvPr/>
        </p:nvSpPr>
        <p:spPr bwMode="auto">
          <a:xfrm>
            <a:off x="2057400" y="1733550"/>
            <a:ext cx="0" cy="40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389" name="Rectangle 13"/>
          <p:cNvSpPr>
            <a:spLocks noChangeArrowheads="1"/>
          </p:cNvSpPr>
          <p:nvPr/>
        </p:nvSpPr>
        <p:spPr bwMode="auto">
          <a:xfrm>
            <a:off x="2197100" y="1828800"/>
            <a:ext cx="1308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800" b="1" i="1">
                <a:solidFill>
                  <a:schemeClr val="tx1"/>
                </a:solidFill>
              </a:rPr>
              <a:t>Compiler</a:t>
            </a:r>
          </a:p>
        </p:txBody>
      </p:sp>
      <p:sp>
        <p:nvSpPr>
          <p:cNvPr id="997390" name="Rectangle 14"/>
          <p:cNvSpPr>
            <a:spLocks noChangeArrowheads="1"/>
          </p:cNvSpPr>
          <p:nvPr/>
        </p:nvSpPr>
        <p:spPr bwMode="auto">
          <a:xfrm>
            <a:off x="2222500" y="2743200"/>
            <a:ext cx="1435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800" b="1" i="1">
                <a:solidFill>
                  <a:schemeClr val="tx1"/>
                </a:solidFill>
              </a:rPr>
              <a:t>Assembler</a:t>
            </a:r>
          </a:p>
        </p:txBody>
      </p:sp>
      <p:sp>
        <p:nvSpPr>
          <p:cNvPr id="997391" name="Line 15"/>
          <p:cNvSpPr>
            <a:spLocks noChangeShapeType="1"/>
          </p:cNvSpPr>
          <p:nvPr/>
        </p:nvSpPr>
        <p:spPr bwMode="auto">
          <a:xfrm>
            <a:off x="2108200" y="3568700"/>
            <a:ext cx="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392" name="Rectangle 16"/>
          <p:cNvSpPr>
            <a:spLocks noChangeArrowheads="1"/>
          </p:cNvSpPr>
          <p:nvPr/>
        </p:nvSpPr>
        <p:spPr bwMode="auto">
          <a:xfrm>
            <a:off x="381000" y="3810000"/>
            <a:ext cx="16764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800" b="1" i="1">
                <a:solidFill>
                  <a:schemeClr val="tx1"/>
                </a:solidFill>
              </a:rPr>
              <a:t>Machine Interpretation</a:t>
            </a:r>
          </a:p>
        </p:txBody>
      </p:sp>
      <p:sp>
        <p:nvSpPr>
          <p:cNvPr id="997393" name="Rectangle 17"/>
          <p:cNvSpPr>
            <a:spLocks noChangeArrowheads="1"/>
          </p:cNvSpPr>
          <p:nvPr/>
        </p:nvSpPr>
        <p:spPr bwMode="auto">
          <a:xfrm>
            <a:off x="4343400" y="1131887"/>
            <a:ext cx="3086100" cy="925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 algn="l">
              <a:lnSpc>
                <a:spcPct val="78000"/>
              </a:lnSpc>
              <a:spcBef>
                <a:spcPct val="42000"/>
              </a:spcBef>
            </a:pPr>
            <a:r>
              <a:rPr lang="en-US" sz="1800" b="1" dirty="0">
                <a:solidFill>
                  <a:schemeClr val="tx1"/>
                </a:solidFill>
              </a:rPr>
              <a:t>temp = </a:t>
            </a:r>
            <a:r>
              <a:rPr lang="en-US" sz="1800" b="1" dirty="0" err="1">
                <a:solidFill>
                  <a:schemeClr val="tx1"/>
                </a:solidFill>
              </a:rPr>
              <a:t>v[k</a:t>
            </a:r>
            <a:r>
              <a:rPr lang="en-US" sz="1800" b="1" dirty="0">
                <a:solidFill>
                  <a:schemeClr val="tx1"/>
                </a:solidFill>
              </a:rPr>
              <a:t>];</a:t>
            </a:r>
          </a:p>
          <a:p>
            <a:pPr marL="342900" indent="-342900" algn="l">
              <a:lnSpc>
                <a:spcPct val="78000"/>
              </a:lnSpc>
              <a:spcBef>
                <a:spcPct val="42000"/>
              </a:spcBef>
            </a:pPr>
            <a:r>
              <a:rPr lang="en-US" sz="1800" b="1" dirty="0" err="1">
                <a:solidFill>
                  <a:schemeClr val="tx1"/>
                </a:solidFill>
              </a:rPr>
              <a:t>v[k</a:t>
            </a:r>
            <a:r>
              <a:rPr lang="en-US" sz="1800" b="1" dirty="0">
                <a:solidFill>
                  <a:schemeClr val="tx1"/>
                </a:solidFill>
              </a:rPr>
              <a:t>] = v[k+1];</a:t>
            </a:r>
          </a:p>
          <a:p>
            <a:pPr marL="342900" indent="-342900" algn="l">
              <a:lnSpc>
                <a:spcPct val="78000"/>
              </a:lnSpc>
              <a:spcBef>
                <a:spcPct val="42000"/>
              </a:spcBef>
            </a:pPr>
            <a:r>
              <a:rPr lang="en-US" sz="1800" b="1" dirty="0">
                <a:solidFill>
                  <a:schemeClr val="tx1"/>
                </a:solidFill>
              </a:rPr>
              <a:t>v[k+1] = temp;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97395" name="Rectangle 19"/>
          <p:cNvSpPr>
            <a:spLocks noChangeArrowheads="1"/>
          </p:cNvSpPr>
          <p:nvPr/>
        </p:nvSpPr>
        <p:spPr bwMode="auto">
          <a:xfrm>
            <a:off x="5270500" y="4051300"/>
            <a:ext cx="2984500" cy="26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396" name="Rectangle 20"/>
          <p:cNvSpPr>
            <a:spLocks noChangeArrowheads="1"/>
          </p:cNvSpPr>
          <p:nvPr/>
        </p:nvSpPr>
        <p:spPr bwMode="auto">
          <a:xfrm>
            <a:off x="4314825" y="3048000"/>
            <a:ext cx="3484182" cy="7668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100" dirty="0">
                <a:latin typeface="Courier New" pitchFamily="-65" charset="0"/>
              </a:rPr>
              <a:t>0000 1001 1100 0110 1010 1111 0101 1000</a:t>
            </a:r>
          </a:p>
          <a:p>
            <a:pPr algn="l"/>
            <a:r>
              <a:rPr lang="en-US" sz="1100" dirty="0">
                <a:latin typeface="Courier New" pitchFamily="-65" charset="0"/>
              </a:rPr>
              <a:t>1010 1111 0101 1000 0000 1001 1100 0110 </a:t>
            </a:r>
          </a:p>
          <a:p>
            <a:pPr algn="l"/>
            <a:r>
              <a:rPr lang="en-US" sz="1100" dirty="0">
                <a:latin typeface="Courier New" pitchFamily="-65" charset="0"/>
              </a:rPr>
              <a:t>1100 0110 1010 1111 0101 1000 0000 1001 </a:t>
            </a:r>
          </a:p>
          <a:p>
            <a:pPr algn="l"/>
            <a:r>
              <a:rPr lang="en-US" sz="1100" dirty="0">
                <a:latin typeface="Courier New" pitchFamily="-65" charset="0"/>
              </a:rPr>
              <a:t>0101 1000 0000 1001 1100 0110 1010 1111</a:t>
            </a:r>
            <a:r>
              <a:rPr lang="en-US" sz="1100" dirty="0">
                <a:latin typeface="Courier" pitchFamily="-65" charset="0"/>
              </a:rPr>
              <a:t> </a:t>
            </a:r>
          </a:p>
        </p:txBody>
      </p:sp>
      <p:sp>
        <p:nvSpPr>
          <p:cNvPr id="997398" name="Rectangle 22"/>
          <p:cNvSpPr>
            <a:spLocks noChangeArrowheads="1"/>
          </p:cNvSpPr>
          <p:nvPr/>
        </p:nvSpPr>
        <p:spPr bwMode="auto">
          <a:xfrm>
            <a:off x="844550" y="3568700"/>
            <a:ext cx="2730500" cy="139700"/>
          </a:xfrm>
          <a:prstGeom prst="rect">
            <a:avLst/>
          </a:prstGeom>
          <a:solidFill>
            <a:srgbClr val="FF8DA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399" name="Line 23"/>
          <p:cNvSpPr>
            <a:spLocks noChangeShapeType="1"/>
          </p:cNvSpPr>
          <p:nvPr/>
        </p:nvSpPr>
        <p:spPr bwMode="auto">
          <a:xfrm>
            <a:off x="2085975" y="2674938"/>
            <a:ext cx="0" cy="400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0" name="Rectangle 24"/>
          <p:cNvSpPr>
            <a:spLocks noChangeArrowheads="1"/>
          </p:cNvSpPr>
          <p:nvPr/>
        </p:nvSpPr>
        <p:spPr bwMode="auto">
          <a:xfrm>
            <a:off x="609600" y="5822950"/>
            <a:ext cx="3708400" cy="561975"/>
          </a:xfrm>
          <a:prstGeom prst="rect">
            <a:avLst/>
          </a:prstGeom>
          <a:noFill/>
          <a:ln w="28575">
            <a:pattFill prst="pct70">
              <a:fgClr>
                <a:schemeClr val="tx1"/>
              </a:fgClr>
              <a:bgClr>
                <a:schemeClr val="bg1"/>
              </a:bgClr>
            </a:pattFill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342900" indent="-342900" algn="l">
              <a:lnSpc>
                <a:spcPct val="88000"/>
              </a:lnSpc>
              <a:spcBef>
                <a:spcPct val="43000"/>
              </a:spcBef>
            </a:pPr>
            <a:r>
              <a:rPr lang="en-US" sz="1800" b="1">
                <a:solidFill>
                  <a:srgbClr val="005400"/>
                </a:solidFill>
              </a:rPr>
              <a:t>Logic Circuit Description</a:t>
            </a:r>
            <a:br>
              <a:rPr lang="en-US" sz="1800" b="1">
                <a:solidFill>
                  <a:srgbClr val="005400"/>
                </a:solidFill>
              </a:rPr>
            </a:br>
            <a:r>
              <a:rPr lang="en-US" sz="1800" b="1">
                <a:solidFill>
                  <a:srgbClr val="005400"/>
                </a:solidFill>
              </a:rPr>
              <a:t>(Circuit Schematic Diagrams)</a:t>
            </a:r>
          </a:p>
        </p:txBody>
      </p:sp>
      <p:sp>
        <p:nvSpPr>
          <p:cNvPr id="997402" name="Line 26"/>
          <p:cNvSpPr>
            <a:spLocks noChangeShapeType="1"/>
          </p:cNvSpPr>
          <p:nvPr/>
        </p:nvSpPr>
        <p:spPr bwMode="auto">
          <a:xfrm>
            <a:off x="2286000" y="4976813"/>
            <a:ext cx="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7403" name="Rectangle 27"/>
          <p:cNvSpPr>
            <a:spLocks noChangeArrowheads="1"/>
          </p:cNvSpPr>
          <p:nvPr/>
        </p:nvSpPr>
        <p:spPr bwMode="auto">
          <a:xfrm>
            <a:off x="381000" y="5121275"/>
            <a:ext cx="19812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800" b="1" i="1">
                <a:solidFill>
                  <a:schemeClr val="tx1"/>
                </a:solidFill>
              </a:rPr>
              <a:t>Architecture Implementation</a:t>
            </a:r>
          </a:p>
        </p:txBody>
      </p:sp>
      <p:graphicFrame>
        <p:nvGraphicFramePr>
          <p:cNvPr id="997408" name="Object 3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800600" y="5486400"/>
          <a:ext cx="1828800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2" name="Image" r:id="rId4" imgW="3492063" imgH="2400000" progId="">
                  <p:embed/>
                </p:oleObj>
              </mc:Choice>
              <mc:Fallback>
                <p:oleObj name="Image" r:id="rId4" imgW="3492063" imgH="2400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486400"/>
                        <a:ext cx="1828800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97411" name="Picture 35" descr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4038600"/>
            <a:ext cx="1638300" cy="1373188"/>
          </a:xfrm>
          <a:prstGeom prst="rect">
            <a:avLst/>
          </a:prstGeom>
          <a:noFill/>
        </p:spPr>
      </p:pic>
      <p:sp>
        <p:nvSpPr>
          <p:cNvPr id="997412" name="Rectangle 36"/>
          <p:cNvSpPr>
            <a:spLocks noChangeArrowheads="1"/>
          </p:cNvSpPr>
          <p:nvPr/>
        </p:nvSpPr>
        <p:spPr bwMode="auto">
          <a:xfrm>
            <a:off x="6128327" y="5073650"/>
            <a:ext cx="304800" cy="33655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762000" y="152400"/>
            <a:ext cx="7924800" cy="474663"/>
          </a:xfrm>
        </p:spPr>
        <p:txBody>
          <a:bodyPr/>
          <a:lstStyle/>
          <a:p>
            <a:r>
              <a:rPr lang="en-US" sz="3600" dirty="0"/>
              <a:t>Call home, we’ve made HW/SW contact!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Processor Performance</a:t>
            </a:r>
          </a:p>
        </p:txBody>
      </p:sp>
      <p:sp>
        <p:nvSpPr>
          <p:cNvPr id="271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800" dirty="0"/>
              <a:t>Can we estimate the clock rate (frequency) of our single-cycle processor? We know:</a:t>
            </a:r>
          </a:p>
          <a:p>
            <a:pPr lvl="1"/>
            <a:r>
              <a:rPr lang="en-US" sz="2400" dirty="0"/>
              <a:t>1 cycle per instruction</a:t>
            </a:r>
          </a:p>
          <a:p>
            <a:pPr lvl="1"/>
            <a:r>
              <a:rPr lang="en-US" sz="2400" dirty="0" err="1">
                <a:solidFill>
                  <a:schemeClr val="accent1"/>
                </a:solidFill>
                <a:latin typeface="Courier New" pitchFamily="-65" charset="0"/>
              </a:rPr>
              <a:t>lw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is the most demanding instruction.</a:t>
            </a:r>
          </a:p>
          <a:p>
            <a:pPr lvl="1"/>
            <a:r>
              <a:rPr lang="en-US" sz="2400" dirty="0"/>
              <a:t>Assume these delays for major pieces of the </a:t>
            </a:r>
            <a:r>
              <a:rPr lang="en-US" sz="2400" dirty="0" err="1"/>
              <a:t>datapath</a:t>
            </a:r>
            <a:r>
              <a:rPr lang="en-US" sz="2400" dirty="0"/>
              <a:t>:</a:t>
            </a:r>
          </a:p>
          <a:p>
            <a:pPr lvl="2"/>
            <a:r>
              <a:rPr lang="en-US" sz="2000" dirty="0"/>
              <a:t>Instr. </a:t>
            </a:r>
            <a:r>
              <a:rPr lang="en-US" sz="2000" dirty="0" err="1"/>
              <a:t>Mem</a:t>
            </a:r>
            <a:r>
              <a:rPr lang="en-US" sz="2000" dirty="0"/>
              <a:t>, ALU, Data </a:t>
            </a:r>
            <a:r>
              <a:rPr lang="en-US" sz="2000" dirty="0" err="1"/>
              <a:t>Mem</a:t>
            </a:r>
            <a:r>
              <a:rPr lang="en-US" sz="2000" dirty="0"/>
              <a:t> : 2ns each, </a:t>
            </a:r>
            <a:r>
              <a:rPr lang="en-US" sz="2000" dirty="0" err="1"/>
              <a:t>regfile</a:t>
            </a:r>
            <a:r>
              <a:rPr lang="en-US" sz="2000" dirty="0"/>
              <a:t> 1ns</a:t>
            </a:r>
          </a:p>
          <a:p>
            <a:pPr lvl="2"/>
            <a:r>
              <a:rPr lang="en-US" sz="2000" dirty="0"/>
              <a:t>Instruction execution requires: 2 + 1 + 2 + 2 + 1 = 8ns</a:t>
            </a:r>
          </a:p>
          <a:p>
            <a:pPr lvl="2"/>
            <a:r>
              <a:rPr lang="en-US" dirty="0" err="1">
                <a:solidFill>
                  <a:schemeClr val="accent2"/>
                </a:solidFill>
                <a:latin typeface="Symbol" pitchFamily="-65" charset="2"/>
                <a:cs typeface="ＭＳ Ｐゴシック" pitchFamily="-65" charset="-128"/>
                <a:sym typeface="Symbol" pitchFamily="-65" charset="2"/>
              </a:rPr>
              <a:t></a:t>
            </a:r>
            <a:r>
              <a:rPr lang="en-US" sz="2000" dirty="0">
                <a:solidFill>
                  <a:schemeClr val="accent2"/>
                </a:solidFill>
              </a:rPr>
              <a:t> 125 MHz</a:t>
            </a:r>
            <a:endParaRPr lang="en-US" sz="2000" dirty="0"/>
          </a:p>
          <a:p>
            <a:r>
              <a:rPr lang="en-US" sz="2800" dirty="0"/>
              <a:t>What can we do to improve clock rate?</a:t>
            </a:r>
          </a:p>
          <a:p>
            <a:r>
              <a:rPr lang="en-US" sz="2800" dirty="0"/>
              <a:t>Will this improve performance as well?</a:t>
            </a:r>
          </a:p>
          <a:p>
            <a:pPr lvl="1"/>
            <a:r>
              <a:rPr lang="en-US" sz="2400" dirty="0"/>
              <a:t>We want increases in clock rate to result in programs executing quicker.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Gotta Do Laundry</a:t>
            </a:r>
          </a:p>
        </p:txBody>
      </p:sp>
      <p:sp>
        <p:nvSpPr>
          <p:cNvPr id="271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6019800" cy="5213350"/>
          </a:xfrm>
        </p:spPr>
        <p:txBody>
          <a:bodyPr/>
          <a:lstStyle/>
          <a:p>
            <a:r>
              <a:rPr lang="en-US" dirty="0"/>
              <a:t>Ann, Brian, Cathy, Dave </a:t>
            </a:r>
            <a:br>
              <a:rPr lang="en-US" dirty="0"/>
            </a:br>
            <a:r>
              <a:rPr lang="en-US" dirty="0"/>
              <a:t>each have one load of clothes to wash, dry, fold, and put away</a:t>
            </a:r>
          </a:p>
          <a:p>
            <a:pPr lvl="1"/>
            <a:r>
              <a:rPr lang="en-US" sz="2800" dirty="0"/>
              <a:t>Washer takes 30 minutes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Dryer takes 30 minutes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“Folder” takes 30 minutes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“Stasher” takes 30 minutes to put clothes into drawers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118350" y="3817937"/>
            <a:ext cx="598488" cy="800100"/>
            <a:chOff x="4048" y="2448"/>
            <a:chExt cx="424" cy="50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048" y="2448"/>
              <a:ext cx="424" cy="504"/>
              <a:chOff x="4048" y="2448"/>
              <a:chExt cx="424" cy="504"/>
            </a:xfrm>
          </p:grpSpPr>
          <p:sp>
            <p:nvSpPr>
              <p:cNvPr id="2714630" name="AutoShape 6"/>
              <p:cNvSpPr>
                <a:spLocks noChangeArrowheads="1"/>
              </p:cNvSpPr>
              <p:nvPr/>
            </p:nvSpPr>
            <p:spPr bwMode="auto">
              <a:xfrm>
                <a:off x="4048" y="2528"/>
                <a:ext cx="424" cy="424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4631" name="AutoShape 7"/>
              <p:cNvSpPr>
                <a:spLocks noChangeArrowheads="1"/>
              </p:cNvSpPr>
              <p:nvPr/>
            </p:nvSpPr>
            <p:spPr bwMode="auto">
              <a:xfrm>
                <a:off x="4144" y="2448"/>
                <a:ext cx="328" cy="88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4632" name="Oval 8"/>
            <p:cNvSpPr>
              <a:spLocks noChangeArrowheads="1"/>
            </p:cNvSpPr>
            <p:nvPr/>
          </p:nvSpPr>
          <p:spPr bwMode="auto">
            <a:xfrm>
              <a:off x="4176" y="2488"/>
              <a:ext cx="56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4633" name="AutoShape 9"/>
            <p:cNvSpPr>
              <a:spLocks noChangeArrowheads="1"/>
            </p:cNvSpPr>
            <p:nvPr/>
          </p:nvSpPr>
          <p:spPr bwMode="auto">
            <a:xfrm>
              <a:off x="4100" y="2724"/>
              <a:ext cx="224" cy="96"/>
            </a:xfrm>
            <a:prstGeom prst="octagon">
              <a:avLst>
                <a:gd name="adj" fmla="val 29282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112000" y="4846637"/>
            <a:ext cx="587375" cy="649288"/>
            <a:chOff x="4043" y="3096"/>
            <a:chExt cx="417" cy="409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4045" y="3289"/>
              <a:ext cx="415" cy="216"/>
              <a:chOff x="4045" y="3289"/>
              <a:chExt cx="415" cy="216"/>
            </a:xfrm>
          </p:grpSpPr>
          <p:sp>
            <p:nvSpPr>
              <p:cNvPr id="2714636" name="Freeform 12"/>
              <p:cNvSpPr>
                <a:spLocks/>
              </p:cNvSpPr>
              <p:nvPr/>
            </p:nvSpPr>
            <p:spPr bwMode="auto">
              <a:xfrm>
                <a:off x="4247" y="3290"/>
                <a:ext cx="96" cy="215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95" y="0"/>
                  </a:cxn>
                  <a:cxn ang="0">
                    <a:pos x="26" y="214"/>
                  </a:cxn>
                  <a:cxn ang="0">
                    <a:pos x="0" y="214"/>
                  </a:cxn>
                  <a:cxn ang="0">
                    <a:pos x="69" y="0"/>
                  </a:cxn>
                </a:cxnLst>
                <a:rect l="0" t="0" r="r" b="b"/>
                <a:pathLst>
                  <a:path w="96" h="215">
                    <a:moveTo>
                      <a:pt x="69" y="0"/>
                    </a:moveTo>
                    <a:lnTo>
                      <a:pt x="95" y="0"/>
                    </a:lnTo>
                    <a:lnTo>
                      <a:pt x="26" y="214"/>
                    </a:lnTo>
                    <a:lnTo>
                      <a:pt x="0" y="214"/>
                    </a:lnTo>
                    <a:lnTo>
                      <a:pt x="69" y="0"/>
                    </a:lnTo>
                  </a:path>
                </a:pathLst>
              </a:custGeom>
              <a:solidFill>
                <a:srgbClr val="FDA4B5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4637" name="Rectangle 13"/>
              <p:cNvSpPr>
                <a:spLocks noChangeArrowheads="1"/>
              </p:cNvSpPr>
              <p:nvPr/>
            </p:nvSpPr>
            <p:spPr bwMode="auto">
              <a:xfrm>
                <a:off x="4242" y="3289"/>
                <a:ext cx="218" cy="12"/>
              </a:xfrm>
              <a:prstGeom prst="rect">
                <a:avLst/>
              </a:prstGeom>
              <a:solidFill>
                <a:srgbClr val="FDA4B5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4638" name="Rectangle 14"/>
              <p:cNvSpPr>
                <a:spLocks noChangeArrowheads="1"/>
              </p:cNvSpPr>
              <p:nvPr/>
            </p:nvSpPr>
            <p:spPr bwMode="auto">
              <a:xfrm>
                <a:off x="4241" y="3380"/>
                <a:ext cx="218" cy="13"/>
              </a:xfrm>
              <a:prstGeom prst="rect">
                <a:avLst/>
              </a:prstGeom>
              <a:solidFill>
                <a:srgbClr val="FDA4B5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4639" name="Rectangle 15"/>
              <p:cNvSpPr>
                <a:spLocks noChangeArrowheads="1"/>
              </p:cNvSpPr>
              <p:nvPr/>
            </p:nvSpPr>
            <p:spPr bwMode="auto">
              <a:xfrm>
                <a:off x="4045" y="3380"/>
                <a:ext cx="116" cy="13"/>
              </a:xfrm>
              <a:prstGeom prst="rect">
                <a:avLst/>
              </a:prstGeom>
              <a:solidFill>
                <a:srgbClr val="FDA4B5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4043" y="3096"/>
              <a:ext cx="217" cy="409"/>
              <a:chOff x="4043" y="3096"/>
              <a:chExt cx="217" cy="409"/>
            </a:xfrm>
          </p:grpSpPr>
          <p:sp>
            <p:nvSpPr>
              <p:cNvPr id="2714641" name="Oval 17"/>
              <p:cNvSpPr>
                <a:spLocks noChangeArrowheads="1"/>
              </p:cNvSpPr>
              <p:nvPr/>
            </p:nvSpPr>
            <p:spPr bwMode="auto">
              <a:xfrm>
                <a:off x="4127" y="3096"/>
                <a:ext cx="55" cy="55"/>
              </a:xfrm>
              <a:prstGeom prst="ellipse">
                <a:avLst/>
              </a:prstGeom>
              <a:solidFill>
                <a:srgbClr val="FDA4B5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4642" name="Freeform 18"/>
              <p:cNvSpPr>
                <a:spLocks/>
              </p:cNvSpPr>
              <p:nvPr/>
            </p:nvSpPr>
            <p:spPr bwMode="auto">
              <a:xfrm>
                <a:off x="4043" y="3173"/>
                <a:ext cx="217" cy="332"/>
              </a:xfrm>
              <a:custGeom>
                <a:avLst/>
                <a:gdLst/>
                <a:ahLst/>
                <a:cxnLst>
                  <a:cxn ang="0">
                    <a:pos x="2" y="153"/>
                  </a:cxn>
                  <a:cxn ang="0">
                    <a:pos x="1" y="157"/>
                  </a:cxn>
                  <a:cxn ang="0">
                    <a:pos x="0" y="163"/>
                  </a:cxn>
                  <a:cxn ang="0">
                    <a:pos x="0" y="168"/>
                  </a:cxn>
                  <a:cxn ang="0">
                    <a:pos x="2" y="174"/>
                  </a:cxn>
                  <a:cxn ang="0">
                    <a:pos x="5" y="179"/>
                  </a:cxn>
                  <a:cxn ang="0">
                    <a:pos x="9" y="183"/>
                  </a:cxn>
                  <a:cxn ang="0">
                    <a:pos x="14" y="186"/>
                  </a:cxn>
                  <a:cxn ang="0">
                    <a:pos x="17" y="186"/>
                  </a:cxn>
                  <a:cxn ang="0">
                    <a:pos x="23" y="186"/>
                  </a:cxn>
                  <a:cxn ang="0">
                    <a:pos x="141" y="331"/>
                  </a:cxn>
                  <a:cxn ang="0">
                    <a:pos x="178" y="159"/>
                  </a:cxn>
                  <a:cxn ang="0">
                    <a:pos x="177" y="155"/>
                  </a:cxn>
                  <a:cxn ang="0">
                    <a:pos x="176" y="152"/>
                  </a:cxn>
                  <a:cxn ang="0">
                    <a:pos x="173" y="149"/>
                  </a:cxn>
                  <a:cxn ang="0">
                    <a:pos x="170" y="147"/>
                  </a:cxn>
                  <a:cxn ang="0">
                    <a:pos x="166" y="145"/>
                  </a:cxn>
                  <a:cxn ang="0">
                    <a:pos x="161" y="145"/>
                  </a:cxn>
                  <a:cxn ang="0">
                    <a:pos x="157" y="145"/>
                  </a:cxn>
                  <a:cxn ang="0">
                    <a:pos x="153" y="145"/>
                  </a:cxn>
                  <a:cxn ang="0">
                    <a:pos x="104" y="84"/>
                  </a:cxn>
                  <a:cxn ang="0">
                    <a:pos x="201" y="104"/>
                  </a:cxn>
                  <a:cxn ang="0">
                    <a:pos x="204" y="103"/>
                  </a:cxn>
                  <a:cxn ang="0">
                    <a:pos x="207" y="103"/>
                  </a:cxn>
                  <a:cxn ang="0">
                    <a:pos x="211" y="100"/>
                  </a:cxn>
                  <a:cxn ang="0">
                    <a:pos x="214" y="97"/>
                  </a:cxn>
                  <a:cxn ang="0">
                    <a:pos x="215" y="93"/>
                  </a:cxn>
                  <a:cxn ang="0">
                    <a:pos x="216" y="88"/>
                  </a:cxn>
                  <a:cxn ang="0">
                    <a:pos x="215" y="83"/>
                  </a:cxn>
                  <a:cxn ang="0">
                    <a:pos x="213" y="79"/>
                  </a:cxn>
                  <a:cxn ang="0">
                    <a:pos x="210" y="76"/>
                  </a:cxn>
                  <a:cxn ang="0">
                    <a:pos x="206" y="73"/>
                  </a:cxn>
                  <a:cxn ang="0">
                    <a:pos x="203" y="72"/>
                  </a:cxn>
                  <a:cxn ang="0">
                    <a:pos x="137" y="72"/>
                  </a:cxn>
                  <a:cxn ang="0">
                    <a:pos x="125" y="47"/>
                  </a:cxn>
                  <a:cxn ang="0">
                    <a:pos x="126" y="41"/>
                  </a:cxn>
                  <a:cxn ang="0">
                    <a:pos x="127" y="34"/>
                  </a:cxn>
                  <a:cxn ang="0">
                    <a:pos x="127" y="27"/>
                  </a:cxn>
                  <a:cxn ang="0">
                    <a:pos x="125" y="21"/>
                  </a:cxn>
                  <a:cxn ang="0">
                    <a:pos x="123" y="17"/>
                  </a:cxn>
                  <a:cxn ang="0">
                    <a:pos x="120" y="12"/>
                  </a:cxn>
                  <a:cxn ang="0">
                    <a:pos x="115" y="8"/>
                  </a:cxn>
                  <a:cxn ang="0">
                    <a:pos x="110" y="4"/>
                  </a:cxn>
                  <a:cxn ang="0">
                    <a:pos x="104" y="1"/>
                  </a:cxn>
                  <a:cxn ang="0">
                    <a:pos x="97" y="0"/>
                  </a:cxn>
                  <a:cxn ang="0">
                    <a:pos x="91" y="0"/>
                  </a:cxn>
                  <a:cxn ang="0">
                    <a:pos x="84" y="1"/>
                  </a:cxn>
                  <a:cxn ang="0">
                    <a:pos x="77" y="3"/>
                  </a:cxn>
                  <a:cxn ang="0">
                    <a:pos x="70" y="7"/>
                  </a:cxn>
                  <a:cxn ang="0">
                    <a:pos x="66" y="13"/>
                  </a:cxn>
                  <a:cxn ang="0">
                    <a:pos x="62" y="19"/>
                  </a:cxn>
                  <a:cxn ang="0">
                    <a:pos x="59" y="25"/>
                  </a:cxn>
                </a:cxnLst>
                <a:rect l="0" t="0" r="r" b="b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FDA4B5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7129463" y="2649537"/>
            <a:ext cx="598487" cy="800100"/>
            <a:chOff x="4056" y="1712"/>
            <a:chExt cx="424" cy="504"/>
          </a:xfrm>
        </p:grpSpPr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4056" y="1712"/>
              <a:ext cx="424" cy="504"/>
              <a:chOff x="4056" y="1712"/>
              <a:chExt cx="424" cy="504"/>
            </a:xfrm>
          </p:grpSpPr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>
                <a:off x="4056" y="1712"/>
                <a:ext cx="424" cy="504"/>
                <a:chOff x="4056" y="1712"/>
                <a:chExt cx="424" cy="504"/>
              </a:xfrm>
            </p:grpSpPr>
            <p:sp>
              <p:nvSpPr>
                <p:cNvPr id="2714646" name="AutoShape 22"/>
                <p:cNvSpPr>
                  <a:spLocks noChangeArrowheads="1"/>
                </p:cNvSpPr>
                <p:nvPr/>
              </p:nvSpPr>
              <p:spPr bwMode="auto">
                <a:xfrm>
                  <a:off x="4056" y="1792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4647" name="AutoShape 23"/>
                <p:cNvSpPr>
                  <a:spLocks noChangeArrowheads="1"/>
                </p:cNvSpPr>
                <p:nvPr/>
              </p:nvSpPr>
              <p:spPr bwMode="auto">
                <a:xfrm>
                  <a:off x="4152" y="1712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14648" name="AutoShape 24"/>
              <p:cNvSpPr>
                <a:spLocks noChangeArrowheads="1"/>
              </p:cNvSpPr>
              <p:nvPr/>
            </p:nvSpPr>
            <p:spPr bwMode="auto">
              <a:xfrm>
                <a:off x="4140" y="1828"/>
                <a:ext cx="224" cy="32"/>
              </a:xfrm>
              <a:prstGeom prst="parallelogram">
                <a:avLst>
                  <a:gd name="adj" fmla="val 174968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4649" name="Oval 25"/>
            <p:cNvSpPr>
              <a:spLocks noChangeArrowheads="1"/>
            </p:cNvSpPr>
            <p:nvPr/>
          </p:nvSpPr>
          <p:spPr bwMode="auto">
            <a:xfrm>
              <a:off x="4384" y="1752"/>
              <a:ext cx="56" cy="32"/>
            </a:xfrm>
            <a:prstGeom prst="ellipse">
              <a:avLst/>
            </a:prstGeom>
            <a:solidFill>
              <a:srgbClr val="DC008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6632575" y="1528762"/>
            <a:ext cx="1978025" cy="528638"/>
            <a:chOff x="3292" y="768"/>
            <a:chExt cx="1246" cy="333"/>
          </a:xfrm>
        </p:grpSpPr>
        <p:sp>
          <p:nvSpPr>
            <p:cNvPr id="2714651" name="Freeform 27"/>
            <p:cNvSpPr>
              <a:spLocks/>
            </p:cNvSpPr>
            <p:nvPr/>
          </p:nvSpPr>
          <p:spPr bwMode="auto">
            <a:xfrm>
              <a:off x="3292" y="768"/>
              <a:ext cx="293" cy="295"/>
            </a:xfrm>
            <a:custGeom>
              <a:avLst/>
              <a:gdLst/>
              <a:ahLst/>
              <a:cxnLst>
                <a:cxn ang="0">
                  <a:pos x="93" y="14"/>
                </a:cxn>
                <a:cxn ang="0">
                  <a:pos x="156" y="16"/>
                </a:cxn>
                <a:cxn ang="0">
                  <a:pos x="224" y="0"/>
                </a:cxn>
                <a:cxn ang="0">
                  <a:pos x="305" y="0"/>
                </a:cxn>
                <a:cxn ang="0">
                  <a:pos x="215" y="84"/>
                </a:cxn>
                <a:cxn ang="0">
                  <a:pos x="239" y="89"/>
                </a:cxn>
                <a:cxn ang="0">
                  <a:pos x="263" y="99"/>
                </a:cxn>
                <a:cxn ang="0">
                  <a:pos x="285" y="111"/>
                </a:cxn>
                <a:cxn ang="0">
                  <a:pos x="302" y="126"/>
                </a:cxn>
                <a:cxn ang="0">
                  <a:pos x="316" y="144"/>
                </a:cxn>
                <a:cxn ang="0">
                  <a:pos x="325" y="165"/>
                </a:cxn>
                <a:cxn ang="0">
                  <a:pos x="328" y="187"/>
                </a:cxn>
                <a:cxn ang="0">
                  <a:pos x="324" y="210"/>
                </a:cxn>
                <a:cxn ang="0">
                  <a:pos x="317" y="228"/>
                </a:cxn>
                <a:cxn ang="0">
                  <a:pos x="303" y="247"/>
                </a:cxn>
                <a:cxn ang="0">
                  <a:pos x="280" y="267"/>
                </a:cxn>
                <a:cxn ang="0">
                  <a:pos x="257" y="279"/>
                </a:cxn>
                <a:cxn ang="0">
                  <a:pos x="236" y="287"/>
                </a:cxn>
                <a:cxn ang="0">
                  <a:pos x="215" y="292"/>
                </a:cxn>
                <a:cxn ang="0">
                  <a:pos x="189" y="294"/>
                </a:cxn>
                <a:cxn ang="0">
                  <a:pos x="122" y="293"/>
                </a:cxn>
                <a:cxn ang="0">
                  <a:pos x="90" y="287"/>
                </a:cxn>
                <a:cxn ang="0">
                  <a:pos x="56" y="272"/>
                </a:cxn>
                <a:cxn ang="0">
                  <a:pos x="30" y="253"/>
                </a:cxn>
                <a:cxn ang="0">
                  <a:pos x="13" y="232"/>
                </a:cxn>
                <a:cxn ang="0">
                  <a:pos x="4" y="210"/>
                </a:cxn>
                <a:cxn ang="0">
                  <a:pos x="0" y="191"/>
                </a:cxn>
                <a:cxn ang="0">
                  <a:pos x="3" y="169"/>
                </a:cxn>
                <a:cxn ang="0">
                  <a:pos x="14" y="141"/>
                </a:cxn>
                <a:cxn ang="0">
                  <a:pos x="35" y="118"/>
                </a:cxn>
                <a:cxn ang="0">
                  <a:pos x="63" y="99"/>
                </a:cxn>
                <a:cxn ang="0">
                  <a:pos x="102" y="86"/>
                </a:cxn>
                <a:cxn ang="0">
                  <a:pos x="40" y="4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hlink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4652" name="Rectangle 28"/>
            <p:cNvSpPr>
              <a:spLocks noChangeArrowheads="1"/>
            </p:cNvSpPr>
            <p:nvPr/>
          </p:nvSpPr>
          <p:spPr bwMode="auto">
            <a:xfrm>
              <a:off x="3324" y="815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pitchFamily="-65" charset="0"/>
                </a:rPr>
                <a:t>A</a:t>
              </a:r>
            </a:p>
          </p:txBody>
        </p:sp>
        <p:sp>
          <p:nvSpPr>
            <p:cNvPr id="2714653" name="Freeform 29"/>
            <p:cNvSpPr>
              <a:spLocks/>
            </p:cNvSpPr>
            <p:nvPr/>
          </p:nvSpPr>
          <p:spPr bwMode="auto">
            <a:xfrm>
              <a:off x="3612" y="768"/>
              <a:ext cx="293" cy="295"/>
            </a:xfrm>
            <a:custGeom>
              <a:avLst/>
              <a:gdLst/>
              <a:ahLst/>
              <a:cxnLst>
                <a:cxn ang="0">
                  <a:pos x="93" y="14"/>
                </a:cxn>
                <a:cxn ang="0">
                  <a:pos x="156" y="16"/>
                </a:cxn>
                <a:cxn ang="0">
                  <a:pos x="224" y="0"/>
                </a:cxn>
                <a:cxn ang="0">
                  <a:pos x="305" y="0"/>
                </a:cxn>
                <a:cxn ang="0">
                  <a:pos x="215" y="84"/>
                </a:cxn>
                <a:cxn ang="0">
                  <a:pos x="239" y="89"/>
                </a:cxn>
                <a:cxn ang="0">
                  <a:pos x="263" y="99"/>
                </a:cxn>
                <a:cxn ang="0">
                  <a:pos x="285" y="111"/>
                </a:cxn>
                <a:cxn ang="0">
                  <a:pos x="302" y="126"/>
                </a:cxn>
                <a:cxn ang="0">
                  <a:pos x="316" y="144"/>
                </a:cxn>
                <a:cxn ang="0">
                  <a:pos x="325" y="165"/>
                </a:cxn>
                <a:cxn ang="0">
                  <a:pos x="328" y="187"/>
                </a:cxn>
                <a:cxn ang="0">
                  <a:pos x="324" y="210"/>
                </a:cxn>
                <a:cxn ang="0">
                  <a:pos x="317" y="228"/>
                </a:cxn>
                <a:cxn ang="0">
                  <a:pos x="303" y="247"/>
                </a:cxn>
                <a:cxn ang="0">
                  <a:pos x="280" y="267"/>
                </a:cxn>
                <a:cxn ang="0">
                  <a:pos x="257" y="279"/>
                </a:cxn>
                <a:cxn ang="0">
                  <a:pos x="236" y="287"/>
                </a:cxn>
                <a:cxn ang="0">
                  <a:pos x="215" y="292"/>
                </a:cxn>
                <a:cxn ang="0">
                  <a:pos x="189" y="294"/>
                </a:cxn>
                <a:cxn ang="0">
                  <a:pos x="122" y="293"/>
                </a:cxn>
                <a:cxn ang="0">
                  <a:pos x="90" y="287"/>
                </a:cxn>
                <a:cxn ang="0">
                  <a:pos x="56" y="272"/>
                </a:cxn>
                <a:cxn ang="0">
                  <a:pos x="30" y="253"/>
                </a:cxn>
                <a:cxn ang="0">
                  <a:pos x="13" y="232"/>
                </a:cxn>
                <a:cxn ang="0">
                  <a:pos x="4" y="210"/>
                </a:cxn>
                <a:cxn ang="0">
                  <a:pos x="0" y="191"/>
                </a:cxn>
                <a:cxn ang="0">
                  <a:pos x="3" y="169"/>
                </a:cxn>
                <a:cxn ang="0">
                  <a:pos x="14" y="141"/>
                </a:cxn>
                <a:cxn ang="0">
                  <a:pos x="35" y="118"/>
                </a:cxn>
                <a:cxn ang="0">
                  <a:pos x="63" y="99"/>
                </a:cxn>
                <a:cxn ang="0">
                  <a:pos x="102" y="86"/>
                </a:cxn>
                <a:cxn ang="0">
                  <a:pos x="40" y="4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hlink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4654" name="Rectangle 30"/>
            <p:cNvSpPr>
              <a:spLocks noChangeArrowheads="1"/>
            </p:cNvSpPr>
            <p:nvPr/>
          </p:nvSpPr>
          <p:spPr bwMode="auto">
            <a:xfrm>
              <a:off x="3644" y="815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pitchFamily="-65" charset="0"/>
                </a:rPr>
                <a:t>B</a:t>
              </a:r>
            </a:p>
          </p:txBody>
        </p:sp>
        <p:sp>
          <p:nvSpPr>
            <p:cNvPr id="2714655" name="Freeform 31"/>
            <p:cNvSpPr>
              <a:spLocks/>
            </p:cNvSpPr>
            <p:nvPr/>
          </p:nvSpPr>
          <p:spPr bwMode="auto">
            <a:xfrm>
              <a:off x="3932" y="768"/>
              <a:ext cx="293" cy="295"/>
            </a:xfrm>
            <a:custGeom>
              <a:avLst/>
              <a:gdLst/>
              <a:ahLst/>
              <a:cxnLst>
                <a:cxn ang="0">
                  <a:pos x="93" y="14"/>
                </a:cxn>
                <a:cxn ang="0">
                  <a:pos x="156" y="16"/>
                </a:cxn>
                <a:cxn ang="0">
                  <a:pos x="224" y="0"/>
                </a:cxn>
                <a:cxn ang="0">
                  <a:pos x="305" y="0"/>
                </a:cxn>
                <a:cxn ang="0">
                  <a:pos x="215" y="84"/>
                </a:cxn>
                <a:cxn ang="0">
                  <a:pos x="239" y="89"/>
                </a:cxn>
                <a:cxn ang="0">
                  <a:pos x="263" y="99"/>
                </a:cxn>
                <a:cxn ang="0">
                  <a:pos x="285" y="111"/>
                </a:cxn>
                <a:cxn ang="0">
                  <a:pos x="302" y="126"/>
                </a:cxn>
                <a:cxn ang="0">
                  <a:pos x="316" y="144"/>
                </a:cxn>
                <a:cxn ang="0">
                  <a:pos x="325" y="165"/>
                </a:cxn>
                <a:cxn ang="0">
                  <a:pos x="328" y="187"/>
                </a:cxn>
                <a:cxn ang="0">
                  <a:pos x="324" y="210"/>
                </a:cxn>
                <a:cxn ang="0">
                  <a:pos x="317" y="228"/>
                </a:cxn>
                <a:cxn ang="0">
                  <a:pos x="303" y="247"/>
                </a:cxn>
                <a:cxn ang="0">
                  <a:pos x="280" y="267"/>
                </a:cxn>
                <a:cxn ang="0">
                  <a:pos x="257" y="279"/>
                </a:cxn>
                <a:cxn ang="0">
                  <a:pos x="236" y="287"/>
                </a:cxn>
                <a:cxn ang="0">
                  <a:pos x="215" y="292"/>
                </a:cxn>
                <a:cxn ang="0">
                  <a:pos x="189" y="294"/>
                </a:cxn>
                <a:cxn ang="0">
                  <a:pos x="122" y="293"/>
                </a:cxn>
                <a:cxn ang="0">
                  <a:pos x="90" y="287"/>
                </a:cxn>
                <a:cxn ang="0">
                  <a:pos x="56" y="272"/>
                </a:cxn>
                <a:cxn ang="0">
                  <a:pos x="30" y="253"/>
                </a:cxn>
                <a:cxn ang="0">
                  <a:pos x="13" y="232"/>
                </a:cxn>
                <a:cxn ang="0">
                  <a:pos x="4" y="210"/>
                </a:cxn>
                <a:cxn ang="0">
                  <a:pos x="0" y="191"/>
                </a:cxn>
                <a:cxn ang="0">
                  <a:pos x="3" y="169"/>
                </a:cxn>
                <a:cxn ang="0">
                  <a:pos x="14" y="141"/>
                </a:cxn>
                <a:cxn ang="0">
                  <a:pos x="35" y="118"/>
                </a:cxn>
                <a:cxn ang="0">
                  <a:pos x="63" y="99"/>
                </a:cxn>
                <a:cxn ang="0">
                  <a:pos x="102" y="86"/>
                </a:cxn>
                <a:cxn ang="0">
                  <a:pos x="40" y="4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hlink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4656" name="Rectangle 32"/>
            <p:cNvSpPr>
              <a:spLocks noChangeArrowheads="1"/>
            </p:cNvSpPr>
            <p:nvPr/>
          </p:nvSpPr>
          <p:spPr bwMode="auto">
            <a:xfrm>
              <a:off x="3964" y="815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pitchFamily="-65" charset="0"/>
                </a:rPr>
                <a:t>C</a:t>
              </a:r>
            </a:p>
          </p:txBody>
        </p:sp>
        <p:sp>
          <p:nvSpPr>
            <p:cNvPr id="2714657" name="Freeform 33"/>
            <p:cNvSpPr>
              <a:spLocks/>
            </p:cNvSpPr>
            <p:nvPr/>
          </p:nvSpPr>
          <p:spPr bwMode="auto">
            <a:xfrm>
              <a:off x="4245" y="768"/>
              <a:ext cx="293" cy="295"/>
            </a:xfrm>
            <a:custGeom>
              <a:avLst/>
              <a:gdLst/>
              <a:ahLst/>
              <a:cxnLst>
                <a:cxn ang="0">
                  <a:pos x="93" y="14"/>
                </a:cxn>
                <a:cxn ang="0">
                  <a:pos x="156" y="16"/>
                </a:cxn>
                <a:cxn ang="0">
                  <a:pos x="224" y="0"/>
                </a:cxn>
                <a:cxn ang="0">
                  <a:pos x="305" y="0"/>
                </a:cxn>
                <a:cxn ang="0">
                  <a:pos x="215" y="84"/>
                </a:cxn>
                <a:cxn ang="0">
                  <a:pos x="239" y="89"/>
                </a:cxn>
                <a:cxn ang="0">
                  <a:pos x="263" y="99"/>
                </a:cxn>
                <a:cxn ang="0">
                  <a:pos x="285" y="111"/>
                </a:cxn>
                <a:cxn ang="0">
                  <a:pos x="302" y="126"/>
                </a:cxn>
                <a:cxn ang="0">
                  <a:pos x="316" y="144"/>
                </a:cxn>
                <a:cxn ang="0">
                  <a:pos x="325" y="165"/>
                </a:cxn>
                <a:cxn ang="0">
                  <a:pos x="328" y="187"/>
                </a:cxn>
                <a:cxn ang="0">
                  <a:pos x="324" y="210"/>
                </a:cxn>
                <a:cxn ang="0">
                  <a:pos x="317" y="228"/>
                </a:cxn>
                <a:cxn ang="0">
                  <a:pos x="303" y="247"/>
                </a:cxn>
                <a:cxn ang="0">
                  <a:pos x="280" y="267"/>
                </a:cxn>
                <a:cxn ang="0">
                  <a:pos x="257" y="279"/>
                </a:cxn>
                <a:cxn ang="0">
                  <a:pos x="236" y="287"/>
                </a:cxn>
                <a:cxn ang="0">
                  <a:pos x="215" y="292"/>
                </a:cxn>
                <a:cxn ang="0">
                  <a:pos x="189" y="294"/>
                </a:cxn>
                <a:cxn ang="0">
                  <a:pos x="122" y="293"/>
                </a:cxn>
                <a:cxn ang="0">
                  <a:pos x="90" y="287"/>
                </a:cxn>
                <a:cxn ang="0">
                  <a:pos x="56" y="272"/>
                </a:cxn>
                <a:cxn ang="0">
                  <a:pos x="30" y="253"/>
                </a:cxn>
                <a:cxn ang="0">
                  <a:pos x="13" y="232"/>
                </a:cxn>
                <a:cxn ang="0">
                  <a:pos x="4" y="210"/>
                </a:cxn>
                <a:cxn ang="0">
                  <a:pos x="0" y="191"/>
                </a:cxn>
                <a:cxn ang="0">
                  <a:pos x="3" y="169"/>
                </a:cxn>
                <a:cxn ang="0">
                  <a:pos x="14" y="141"/>
                </a:cxn>
                <a:cxn ang="0">
                  <a:pos x="35" y="118"/>
                </a:cxn>
                <a:cxn ang="0">
                  <a:pos x="63" y="99"/>
                </a:cxn>
                <a:cxn ang="0">
                  <a:pos x="102" y="86"/>
                </a:cxn>
                <a:cxn ang="0">
                  <a:pos x="40" y="4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hlink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4658" name="Rectangle 34"/>
            <p:cNvSpPr>
              <a:spLocks noChangeArrowheads="1"/>
            </p:cNvSpPr>
            <p:nvPr/>
          </p:nvSpPr>
          <p:spPr bwMode="auto">
            <a:xfrm>
              <a:off x="4277" y="815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Arial" pitchFamily="-65" charset="0"/>
                </a:rPr>
                <a:t>D</a:t>
              </a:r>
            </a:p>
          </p:txBody>
        </p:sp>
      </p:grpSp>
      <p:sp>
        <p:nvSpPr>
          <p:cNvPr id="2714659" name="Freeform 35"/>
          <p:cNvSpPr>
            <a:spLocks/>
          </p:cNvSpPr>
          <p:nvPr/>
        </p:nvSpPr>
        <p:spPr bwMode="auto">
          <a:xfrm>
            <a:off x="7158038" y="5640387"/>
            <a:ext cx="465137" cy="760413"/>
          </a:xfrm>
          <a:custGeom>
            <a:avLst/>
            <a:gdLst/>
            <a:ahLst/>
            <a:cxnLst>
              <a:cxn ang="0">
                <a:pos x="328" y="433"/>
              </a:cxn>
              <a:cxn ang="0">
                <a:pos x="303" y="433"/>
              </a:cxn>
              <a:cxn ang="0">
                <a:pos x="260" y="377"/>
              </a:cxn>
              <a:cxn ang="0">
                <a:pos x="200" y="278"/>
              </a:cxn>
              <a:cxn ang="0">
                <a:pos x="184" y="233"/>
              </a:cxn>
              <a:cxn ang="0">
                <a:pos x="188" y="202"/>
              </a:cxn>
              <a:cxn ang="0">
                <a:pos x="202" y="196"/>
              </a:cxn>
              <a:cxn ang="0">
                <a:pos x="225" y="212"/>
              </a:cxn>
              <a:cxn ang="0">
                <a:pos x="256" y="231"/>
              </a:cxn>
              <a:cxn ang="0">
                <a:pos x="270" y="231"/>
              </a:cxn>
              <a:cxn ang="0">
                <a:pos x="272" y="220"/>
              </a:cxn>
              <a:cxn ang="0">
                <a:pos x="258" y="202"/>
              </a:cxn>
              <a:cxn ang="0">
                <a:pos x="223" y="177"/>
              </a:cxn>
              <a:cxn ang="0">
                <a:pos x="208" y="142"/>
              </a:cxn>
              <a:cxn ang="0">
                <a:pos x="202" y="113"/>
              </a:cxn>
              <a:cxn ang="0">
                <a:pos x="186" y="93"/>
              </a:cxn>
              <a:cxn ang="0">
                <a:pos x="179" y="78"/>
              </a:cxn>
              <a:cxn ang="0">
                <a:pos x="188" y="60"/>
              </a:cxn>
              <a:cxn ang="0">
                <a:pos x="196" y="39"/>
              </a:cxn>
              <a:cxn ang="0">
                <a:pos x="190" y="14"/>
              </a:cxn>
              <a:cxn ang="0">
                <a:pos x="173" y="2"/>
              </a:cxn>
              <a:cxn ang="0">
                <a:pos x="149" y="4"/>
              </a:cxn>
              <a:cxn ang="0">
                <a:pos x="138" y="21"/>
              </a:cxn>
              <a:cxn ang="0">
                <a:pos x="138" y="37"/>
              </a:cxn>
              <a:cxn ang="0">
                <a:pos x="144" y="58"/>
              </a:cxn>
              <a:cxn ang="0">
                <a:pos x="144" y="76"/>
              </a:cxn>
              <a:cxn ang="0">
                <a:pos x="128" y="93"/>
              </a:cxn>
              <a:cxn ang="0">
                <a:pos x="107" y="105"/>
              </a:cxn>
              <a:cxn ang="0">
                <a:pos x="91" y="124"/>
              </a:cxn>
              <a:cxn ang="0">
                <a:pos x="76" y="163"/>
              </a:cxn>
              <a:cxn ang="0">
                <a:pos x="68" y="200"/>
              </a:cxn>
              <a:cxn ang="0">
                <a:pos x="66" y="239"/>
              </a:cxn>
              <a:cxn ang="0">
                <a:pos x="68" y="260"/>
              </a:cxn>
              <a:cxn ang="0">
                <a:pos x="80" y="266"/>
              </a:cxn>
              <a:cxn ang="0">
                <a:pos x="87" y="260"/>
              </a:cxn>
              <a:cxn ang="0">
                <a:pos x="87" y="218"/>
              </a:cxn>
              <a:cxn ang="0">
                <a:pos x="91" y="192"/>
              </a:cxn>
              <a:cxn ang="0">
                <a:pos x="105" y="179"/>
              </a:cxn>
              <a:cxn ang="0">
                <a:pos x="116" y="187"/>
              </a:cxn>
              <a:cxn ang="0">
                <a:pos x="111" y="231"/>
              </a:cxn>
              <a:cxn ang="0">
                <a:pos x="101" y="274"/>
              </a:cxn>
              <a:cxn ang="0">
                <a:pos x="87" y="323"/>
              </a:cxn>
              <a:cxn ang="0">
                <a:pos x="54" y="371"/>
              </a:cxn>
              <a:cxn ang="0">
                <a:pos x="12" y="420"/>
              </a:cxn>
              <a:cxn ang="0">
                <a:pos x="0" y="447"/>
              </a:cxn>
              <a:cxn ang="0">
                <a:pos x="31" y="478"/>
              </a:cxn>
              <a:cxn ang="0">
                <a:pos x="54" y="474"/>
              </a:cxn>
              <a:cxn ang="0">
                <a:pos x="37" y="453"/>
              </a:cxn>
              <a:cxn ang="0">
                <a:pos x="50" y="426"/>
              </a:cxn>
              <a:cxn ang="0">
                <a:pos x="101" y="367"/>
              </a:cxn>
              <a:cxn ang="0">
                <a:pos x="138" y="323"/>
              </a:cxn>
              <a:cxn ang="0">
                <a:pos x="157" y="313"/>
              </a:cxn>
              <a:cxn ang="0">
                <a:pos x="179" y="328"/>
              </a:cxn>
              <a:cxn ang="0">
                <a:pos x="233" y="400"/>
              </a:cxn>
              <a:cxn ang="0">
                <a:pos x="276" y="462"/>
              </a:cxn>
              <a:cxn ang="0">
                <a:pos x="293" y="466"/>
              </a:cxn>
              <a:cxn ang="0">
                <a:pos x="316" y="449"/>
              </a:cxn>
            </a:cxnLst>
            <a:rect l="0" t="0" r="r" b="b"/>
            <a:pathLst>
              <a:path w="329" h="479">
                <a:moveTo>
                  <a:pt x="326" y="441"/>
                </a:moveTo>
                <a:lnTo>
                  <a:pt x="328" y="433"/>
                </a:lnTo>
                <a:lnTo>
                  <a:pt x="316" y="435"/>
                </a:lnTo>
                <a:lnTo>
                  <a:pt x="303" y="433"/>
                </a:lnTo>
                <a:lnTo>
                  <a:pt x="287" y="420"/>
                </a:lnTo>
                <a:lnTo>
                  <a:pt x="260" y="377"/>
                </a:lnTo>
                <a:lnTo>
                  <a:pt x="221" y="313"/>
                </a:lnTo>
                <a:lnTo>
                  <a:pt x="200" y="278"/>
                </a:lnTo>
                <a:lnTo>
                  <a:pt x="186" y="249"/>
                </a:lnTo>
                <a:lnTo>
                  <a:pt x="184" y="233"/>
                </a:lnTo>
                <a:lnTo>
                  <a:pt x="184" y="214"/>
                </a:lnTo>
                <a:lnTo>
                  <a:pt x="188" y="202"/>
                </a:lnTo>
                <a:lnTo>
                  <a:pt x="196" y="196"/>
                </a:lnTo>
                <a:lnTo>
                  <a:pt x="202" y="196"/>
                </a:lnTo>
                <a:lnTo>
                  <a:pt x="210" y="200"/>
                </a:lnTo>
                <a:lnTo>
                  <a:pt x="225" y="212"/>
                </a:lnTo>
                <a:lnTo>
                  <a:pt x="243" y="225"/>
                </a:lnTo>
                <a:lnTo>
                  <a:pt x="256" y="231"/>
                </a:lnTo>
                <a:lnTo>
                  <a:pt x="264" y="233"/>
                </a:lnTo>
                <a:lnTo>
                  <a:pt x="270" y="231"/>
                </a:lnTo>
                <a:lnTo>
                  <a:pt x="274" y="225"/>
                </a:lnTo>
                <a:lnTo>
                  <a:pt x="272" y="220"/>
                </a:lnTo>
                <a:lnTo>
                  <a:pt x="270" y="214"/>
                </a:lnTo>
                <a:lnTo>
                  <a:pt x="258" y="202"/>
                </a:lnTo>
                <a:lnTo>
                  <a:pt x="235" y="187"/>
                </a:lnTo>
                <a:lnTo>
                  <a:pt x="223" y="177"/>
                </a:lnTo>
                <a:lnTo>
                  <a:pt x="215" y="163"/>
                </a:lnTo>
                <a:lnTo>
                  <a:pt x="208" y="142"/>
                </a:lnTo>
                <a:lnTo>
                  <a:pt x="206" y="122"/>
                </a:lnTo>
                <a:lnTo>
                  <a:pt x="202" y="113"/>
                </a:lnTo>
                <a:lnTo>
                  <a:pt x="196" y="103"/>
                </a:lnTo>
                <a:lnTo>
                  <a:pt x="186" y="93"/>
                </a:lnTo>
                <a:lnTo>
                  <a:pt x="179" y="87"/>
                </a:lnTo>
                <a:lnTo>
                  <a:pt x="179" y="78"/>
                </a:lnTo>
                <a:lnTo>
                  <a:pt x="184" y="66"/>
                </a:lnTo>
                <a:lnTo>
                  <a:pt x="188" y="60"/>
                </a:lnTo>
                <a:lnTo>
                  <a:pt x="192" y="52"/>
                </a:lnTo>
                <a:lnTo>
                  <a:pt x="196" y="39"/>
                </a:lnTo>
                <a:lnTo>
                  <a:pt x="192" y="25"/>
                </a:lnTo>
                <a:lnTo>
                  <a:pt x="190" y="14"/>
                </a:lnTo>
                <a:lnTo>
                  <a:pt x="184" y="6"/>
                </a:lnTo>
                <a:lnTo>
                  <a:pt x="173" y="2"/>
                </a:lnTo>
                <a:lnTo>
                  <a:pt x="159" y="0"/>
                </a:lnTo>
                <a:lnTo>
                  <a:pt x="149" y="4"/>
                </a:lnTo>
                <a:lnTo>
                  <a:pt x="142" y="10"/>
                </a:lnTo>
                <a:lnTo>
                  <a:pt x="138" y="21"/>
                </a:lnTo>
                <a:lnTo>
                  <a:pt x="136" y="29"/>
                </a:lnTo>
                <a:lnTo>
                  <a:pt x="138" y="37"/>
                </a:lnTo>
                <a:lnTo>
                  <a:pt x="142" y="49"/>
                </a:lnTo>
                <a:lnTo>
                  <a:pt x="144" y="58"/>
                </a:lnTo>
                <a:lnTo>
                  <a:pt x="146" y="66"/>
                </a:lnTo>
                <a:lnTo>
                  <a:pt x="144" y="76"/>
                </a:lnTo>
                <a:lnTo>
                  <a:pt x="138" y="84"/>
                </a:lnTo>
                <a:lnTo>
                  <a:pt x="128" y="93"/>
                </a:lnTo>
                <a:lnTo>
                  <a:pt x="116" y="99"/>
                </a:lnTo>
                <a:lnTo>
                  <a:pt x="107" y="105"/>
                </a:lnTo>
                <a:lnTo>
                  <a:pt x="99" y="113"/>
                </a:lnTo>
                <a:lnTo>
                  <a:pt x="91" y="124"/>
                </a:lnTo>
                <a:lnTo>
                  <a:pt x="83" y="142"/>
                </a:lnTo>
                <a:lnTo>
                  <a:pt x="76" y="163"/>
                </a:lnTo>
                <a:lnTo>
                  <a:pt x="70" y="179"/>
                </a:lnTo>
                <a:lnTo>
                  <a:pt x="68" y="200"/>
                </a:lnTo>
                <a:lnTo>
                  <a:pt x="66" y="225"/>
                </a:lnTo>
                <a:lnTo>
                  <a:pt x="66" y="239"/>
                </a:lnTo>
                <a:lnTo>
                  <a:pt x="66" y="251"/>
                </a:lnTo>
                <a:lnTo>
                  <a:pt x="68" y="260"/>
                </a:lnTo>
                <a:lnTo>
                  <a:pt x="72" y="264"/>
                </a:lnTo>
                <a:lnTo>
                  <a:pt x="80" y="266"/>
                </a:lnTo>
                <a:lnTo>
                  <a:pt x="85" y="264"/>
                </a:lnTo>
                <a:lnTo>
                  <a:pt x="87" y="260"/>
                </a:lnTo>
                <a:lnTo>
                  <a:pt x="87" y="243"/>
                </a:lnTo>
                <a:lnTo>
                  <a:pt x="87" y="218"/>
                </a:lnTo>
                <a:lnTo>
                  <a:pt x="89" y="202"/>
                </a:lnTo>
                <a:lnTo>
                  <a:pt x="91" y="192"/>
                </a:lnTo>
                <a:lnTo>
                  <a:pt x="97" y="181"/>
                </a:lnTo>
                <a:lnTo>
                  <a:pt x="105" y="179"/>
                </a:lnTo>
                <a:lnTo>
                  <a:pt x="113" y="181"/>
                </a:lnTo>
                <a:lnTo>
                  <a:pt x="116" y="187"/>
                </a:lnTo>
                <a:lnTo>
                  <a:pt x="113" y="206"/>
                </a:lnTo>
                <a:lnTo>
                  <a:pt x="111" y="231"/>
                </a:lnTo>
                <a:lnTo>
                  <a:pt x="107" y="253"/>
                </a:lnTo>
                <a:lnTo>
                  <a:pt x="101" y="274"/>
                </a:lnTo>
                <a:lnTo>
                  <a:pt x="95" y="301"/>
                </a:lnTo>
                <a:lnTo>
                  <a:pt x="87" y="323"/>
                </a:lnTo>
                <a:lnTo>
                  <a:pt x="68" y="352"/>
                </a:lnTo>
                <a:lnTo>
                  <a:pt x="54" y="371"/>
                </a:lnTo>
                <a:lnTo>
                  <a:pt x="29" y="400"/>
                </a:lnTo>
                <a:lnTo>
                  <a:pt x="12" y="420"/>
                </a:lnTo>
                <a:lnTo>
                  <a:pt x="0" y="439"/>
                </a:lnTo>
                <a:lnTo>
                  <a:pt x="0" y="447"/>
                </a:lnTo>
                <a:lnTo>
                  <a:pt x="12" y="462"/>
                </a:lnTo>
                <a:lnTo>
                  <a:pt x="31" y="478"/>
                </a:lnTo>
                <a:lnTo>
                  <a:pt x="50" y="478"/>
                </a:lnTo>
                <a:lnTo>
                  <a:pt x="54" y="474"/>
                </a:lnTo>
                <a:lnTo>
                  <a:pt x="45" y="464"/>
                </a:lnTo>
                <a:lnTo>
                  <a:pt x="37" y="453"/>
                </a:lnTo>
                <a:lnTo>
                  <a:pt x="37" y="445"/>
                </a:lnTo>
                <a:lnTo>
                  <a:pt x="50" y="426"/>
                </a:lnTo>
                <a:lnTo>
                  <a:pt x="70" y="406"/>
                </a:lnTo>
                <a:lnTo>
                  <a:pt x="101" y="367"/>
                </a:lnTo>
                <a:lnTo>
                  <a:pt x="128" y="334"/>
                </a:lnTo>
                <a:lnTo>
                  <a:pt x="138" y="323"/>
                </a:lnTo>
                <a:lnTo>
                  <a:pt x="144" y="315"/>
                </a:lnTo>
                <a:lnTo>
                  <a:pt x="157" y="313"/>
                </a:lnTo>
                <a:lnTo>
                  <a:pt x="167" y="319"/>
                </a:lnTo>
                <a:lnTo>
                  <a:pt x="179" y="328"/>
                </a:lnTo>
                <a:lnTo>
                  <a:pt x="204" y="361"/>
                </a:lnTo>
                <a:lnTo>
                  <a:pt x="233" y="400"/>
                </a:lnTo>
                <a:lnTo>
                  <a:pt x="260" y="439"/>
                </a:lnTo>
                <a:lnTo>
                  <a:pt x="276" y="462"/>
                </a:lnTo>
                <a:lnTo>
                  <a:pt x="283" y="466"/>
                </a:lnTo>
                <a:lnTo>
                  <a:pt x="293" y="466"/>
                </a:lnTo>
                <a:lnTo>
                  <a:pt x="303" y="457"/>
                </a:lnTo>
                <a:lnTo>
                  <a:pt x="316" y="449"/>
                </a:lnTo>
                <a:lnTo>
                  <a:pt x="326" y="441"/>
                </a:lnTo>
              </a:path>
            </a:pathLst>
          </a:custGeom>
          <a:solidFill>
            <a:srgbClr val="CECECE"/>
          </a:solidFill>
          <a:ln w="127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Laundry</a:t>
            </a:r>
          </a:p>
        </p:txBody>
      </p:sp>
      <p:sp>
        <p:nvSpPr>
          <p:cNvPr id="271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143000"/>
            <a:ext cx="7239000" cy="52133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Sequential laundry takes </a:t>
            </a:r>
            <a:br>
              <a:rPr lang="en-US" dirty="0"/>
            </a:br>
            <a:r>
              <a:rPr lang="en-US" dirty="0"/>
              <a:t>8 hours for 4 loads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3088" y="2054225"/>
            <a:ext cx="966787" cy="3740150"/>
            <a:chOff x="361" y="1170"/>
            <a:chExt cx="609" cy="2356"/>
          </a:xfrm>
        </p:grpSpPr>
        <p:sp>
          <p:nvSpPr>
            <p:cNvPr id="2716677" name="Rectangle 5"/>
            <p:cNvSpPr>
              <a:spLocks noChangeArrowheads="1"/>
            </p:cNvSpPr>
            <p:nvPr/>
          </p:nvSpPr>
          <p:spPr bwMode="auto">
            <a:xfrm>
              <a:off x="361" y="1170"/>
              <a:ext cx="263" cy="2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a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s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k</a:t>
              </a:r>
            </a:p>
            <a:p>
              <a:pPr algn="ctr"/>
              <a:endParaRPr lang="en-US" sz="2400" i="1">
                <a:solidFill>
                  <a:schemeClr val="tx1"/>
                </a:solidFill>
                <a:latin typeface="FranklinGothic" charset="0"/>
              </a:endParaRP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O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d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e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</p:txBody>
        </p:sp>
        <p:sp>
          <p:nvSpPr>
            <p:cNvPr id="2716678" name="Freeform 6"/>
            <p:cNvSpPr>
              <a:spLocks/>
            </p:cNvSpPr>
            <p:nvPr/>
          </p:nvSpPr>
          <p:spPr bwMode="auto">
            <a:xfrm>
              <a:off x="711" y="1867"/>
              <a:ext cx="219" cy="221"/>
            </a:xfrm>
            <a:custGeom>
              <a:avLst/>
              <a:gdLst/>
              <a:ahLst/>
              <a:cxnLst>
                <a:cxn ang="0">
                  <a:pos x="69" y="10"/>
                </a:cxn>
                <a:cxn ang="0">
                  <a:pos x="117" y="12"/>
                </a:cxn>
                <a:cxn ang="0">
                  <a:pos x="167" y="0"/>
                </a:cxn>
                <a:cxn ang="0">
                  <a:pos x="228" y="0"/>
                </a:cxn>
                <a:cxn ang="0">
                  <a:pos x="161" y="63"/>
                </a:cxn>
                <a:cxn ang="0">
                  <a:pos x="179" y="67"/>
                </a:cxn>
                <a:cxn ang="0">
                  <a:pos x="196" y="74"/>
                </a:cxn>
                <a:cxn ang="0">
                  <a:pos x="213" y="83"/>
                </a:cxn>
                <a:cxn ang="0">
                  <a:pos x="226" y="94"/>
                </a:cxn>
                <a:cxn ang="0">
                  <a:pos x="236" y="108"/>
                </a:cxn>
                <a:cxn ang="0">
                  <a:pos x="243" y="123"/>
                </a:cxn>
                <a:cxn ang="0">
                  <a:pos x="245" y="140"/>
                </a:cxn>
                <a:cxn ang="0">
                  <a:pos x="242" y="157"/>
                </a:cxn>
                <a:cxn ang="0">
                  <a:pos x="237" y="171"/>
                </a:cxn>
                <a:cxn ang="0">
                  <a:pos x="226" y="185"/>
                </a:cxn>
                <a:cxn ang="0">
                  <a:pos x="209" y="200"/>
                </a:cxn>
                <a:cxn ang="0">
                  <a:pos x="192" y="209"/>
                </a:cxn>
                <a:cxn ang="0">
                  <a:pos x="176" y="215"/>
                </a:cxn>
                <a:cxn ang="0">
                  <a:pos x="161" y="219"/>
                </a:cxn>
                <a:cxn ang="0">
                  <a:pos x="141" y="220"/>
                </a:cxn>
                <a:cxn ang="0">
                  <a:pos x="91" y="219"/>
                </a:cxn>
                <a:cxn ang="0">
                  <a:pos x="67" y="215"/>
                </a:cxn>
                <a:cxn ang="0">
                  <a:pos x="42" y="204"/>
                </a:cxn>
                <a:cxn ang="0">
                  <a:pos x="22" y="189"/>
                </a:cxn>
                <a:cxn ang="0">
                  <a:pos x="10" y="174"/>
                </a:cxn>
                <a:cxn ang="0">
                  <a:pos x="3" y="157"/>
                </a:cxn>
                <a:cxn ang="0">
                  <a:pos x="0" y="143"/>
                </a:cxn>
                <a:cxn ang="0">
                  <a:pos x="2" y="126"/>
                </a:cxn>
                <a:cxn ang="0">
                  <a:pos x="10" y="106"/>
                </a:cxn>
                <a:cxn ang="0">
                  <a:pos x="26" y="88"/>
                </a:cxn>
                <a:cxn ang="0">
                  <a:pos x="47" y="74"/>
                </a:cxn>
                <a:cxn ang="0">
                  <a:pos x="76" y="64"/>
                </a:cxn>
                <a:cxn ang="0">
                  <a:pos x="30" y="3"/>
                </a:cxn>
              </a:cxnLst>
              <a:rect l="0" t="0" r="r" b="b"/>
              <a:pathLst>
                <a:path w="246" h="221">
                  <a:moveTo>
                    <a:pt x="30" y="3"/>
                  </a:moveTo>
                  <a:lnTo>
                    <a:pt x="69" y="10"/>
                  </a:lnTo>
                  <a:lnTo>
                    <a:pt x="69" y="0"/>
                  </a:lnTo>
                  <a:lnTo>
                    <a:pt x="117" y="12"/>
                  </a:lnTo>
                  <a:lnTo>
                    <a:pt x="117" y="0"/>
                  </a:lnTo>
                  <a:lnTo>
                    <a:pt x="167" y="0"/>
                  </a:lnTo>
                  <a:lnTo>
                    <a:pt x="167" y="11"/>
                  </a:lnTo>
                  <a:lnTo>
                    <a:pt x="228" y="0"/>
                  </a:lnTo>
                  <a:lnTo>
                    <a:pt x="153" y="62"/>
                  </a:lnTo>
                  <a:lnTo>
                    <a:pt x="161" y="63"/>
                  </a:lnTo>
                  <a:lnTo>
                    <a:pt x="169" y="64"/>
                  </a:lnTo>
                  <a:lnTo>
                    <a:pt x="179" y="67"/>
                  </a:lnTo>
                  <a:lnTo>
                    <a:pt x="187" y="70"/>
                  </a:lnTo>
                  <a:lnTo>
                    <a:pt x="196" y="74"/>
                  </a:lnTo>
                  <a:lnTo>
                    <a:pt x="205" y="78"/>
                  </a:lnTo>
                  <a:lnTo>
                    <a:pt x="213" y="83"/>
                  </a:lnTo>
                  <a:lnTo>
                    <a:pt x="220" y="89"/>
                  </a:lnTo>
                  <a:lnTo>
                    <a:pt x="226" y="94"/>
                  </a:lnTo>
                  <a:lnTo>
                    <a:pt x="231" y="101"/>
                  </a:lnTo>
                  <a:lnTo>
                    <a:pt x="236" y="108"/>
                  </a:lnTo>
                  <a:lnTo>
                    <a:pt x="240" y="116"/>
                  </a:lnTo>
                  <a:lnTo>
                    <a:pt x="243" y="123"/>
                  </a:lnTo>
                  <a:lnTo>
                    <a:pt x="244" y="130"/>
                  </a:lnTo>
                  <a:lnTo>
                    <a:pt x="245" y="140"/>
                  </a:lnTo>
                  <a:lnTo>
                    <a:pt x="244" y="150"/>
                  </a:lnTo>
                  <a:lnTo>
                    <a:pt x="242" y="157"/>
                  </a:lnTo>
                  <a:lnTo>
                    <a:pt x="240" y="165"/>
                  </a:lnTo>
                  <a:lnTo>
                    <a:pt x="237" y="171"/>
                  </a:lnTo>
                  <a:lnTo>
                    <a:pt x="232" y="177"/>
                  </a:lnTo>
                  <a:lnTo>
                    <a:pt x="226" y="185"/>
                  </a:lnTo>
                  <a:lnTo>
                    <a:pt x="218" y="193"/>
                  </a:lnTo>
                  <a:lnTo>
                    <a:pt x="209" y="200"/>
                  </a:lnTo>
                  <a:lnTo>
                    <a:pt x="200" y="205"/>
                  </a:lnTo>
                  <a:lnTo>
                    <a:pt x="192" y="209"/>
                  </a:lnTo>
                  <a:lnTo>
                    <a:pt x="184" y="213"/>
                  </a:lnTo>
                  <a:lnTo>
                    <a:pt x="176" y="215"/>
                  </a:lnTo>
                  <a:lnTo>
                    <a:pt x="167" y="217"/>
                  </a:lnTo>
                  <a:lnTo>
                    <a:pt x="161" y="219"/>
                  </a:lnTo>
                  <a:lnTo>
                    <a:pt x="150" y="219"/>
                  </a:lnTo>
                  <a:lnTo>
                    <a:pt x="141" y="220"/>
                  </a:lnTo>
                  <a:lnTo>
                    <a:pt x="99" y="220"/>
                  </a:lnTo>
                  <a:lnTo>
                    <a:pt x="91" y="219"/>
                  </a:lnTo>
                  <a:lnTo>
                    <a:pt x="81" y="218"/>
                  </a:lnTo>
                  <a:lnTo>
                    <a:pt x="67" y="215"/>
                  </a:lnTo>
                  <a:lnTo>
                    <a:pt x="55" y="210"/>
                  </a:lnTo>
                  <a:lnTo>
                    <a:pt x="42" y="204"/>
                  </a:lnTo>
                  <a:lnTo>
                    <a:pt x="31" y="196"/>
                  </a:lnTo>
                  <a:lnTo>
                    <a:pt x="22" y="189"/>
                  </a:lnTo>
                  <a:lnTo>
                    <a:pt x="16" y="183"/>
                  </a:lnTo>
                  <a:lnTo>
                    <a:pt x="10" y="174"/>
                  </a:lnTo>
                  <a:lnTo>
                    <a:pt x="5" y="164"/>
                  </a:lnTo>
                  <a:lnTo>
                    <a:pt x="3" y="157"/>
                  </a:lnTo>
                  <a:lnTo>
                    <a:pt x="1" y="150"/>
                  </a:lnTo>
                  <a:lnTo>
                    <a:pt x="0" y="143"/>
                  </a:lnTo>
                  <a:lnTo>
                    <a:pt x="1" y="137"/>
                  </a:lnTo>
                  <a:lnTo>
                    <a:pt x="2" y="126"/>
                  </a:lnTo>
                  <a:lnTo>
                    <a:pt x="5" y="117"/>
                  </a:lnTo>
                  <a:lnTo>
                    <a:pt x="10" y="106"/>
                  </a:lnTo>
                  <a:lnTo>
                    <a:pt x="18" y="97"/>
                  </a:lnTo>
                  <a:lnTo>
                    <a:pt x="26" y="88"/>
                  </a:lnTo>
                  <a:lnTo>
                    <a:pt x="37" y="80"/>
                  </a:lnTo>
                  <a:lnTo>
                    <a:pt x="47" y="74"/>
                  </a:lnTo>
                  <a:lnTo>
                    <a:pt x="61" y="68"/>
                  </a:lnTo>
                  <a:lnTo>
                    <a:pt x="76" y="64"/>
                  </a:lnTo>
                  <a:lnTo>
                    <a:pt x="86" y="62"/>
                  </a:lnTo>
                  <a:lnTo>
                    <a:pt x="30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679" name="Rectangle 7"/>
            <p:cNvSpPr>
              <a:spLocks noChangeArrowheads="1"/>
            </p:cNvSpPr>
            <p:nvPr/>
          </p:nvSpPr>
          <p:spPr bwMode="auto">
            <a:xfrm>
              <a:off x="703" y="1829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B</a:t>
              </a:r>
            </a:p>
          </p:txBody>
        </p:sp>
        <p:sp>
          <p:nvSpPr>
            <p:cNvPr id="2716680" name="Freeform 8"/>
            <p:cNvSpPr>
              <a:spLocks/>
            </p:cNvSpPr>
            <p:nvPr/>
          </p:nvSpPr>
          <p:spPr bwMode="auto">
            <a:xfrm>
              <a:off x="711" y="2217"/>
              <a:ext cx="219" cy="222"/>
            </a:xfrm>
            <a:custGeom>
              <a:avLst/>
              <a:gdLst/>
              <a:ahLst/>
              <a:cxnLst>
                <a:cxn ang="0">
                  <a:pos x="69" y="11"/>
                </a:cxn>
                <a:cxn ang="0">
                  <a:pos x="117" y="12"/>
                </a:cxn>
                <a:cxn ang="0">
                  <a:pos x="167" y="0"/>
                </a:cxn>
                <a:cxn ang="0">
                  <a:pos x="228" y="0"/>
                </a:cxn>
                <a:cxn ang="0">
                  <a:pos x="161" y="63"/>
                </a:cxn>
                <a:cxn ang="0">
                  <a:pos x="179" y="67"/>
                </a:cxn>
                <a:cxn ang="0">
                  <a:pos x="196" y="74"/>
                </a:cxn>
                <a:cxn ang="0">
                  <a:pos x="213" y="83"/>
                </a:cxn>
                <a:cxn ang="0">
                  <a:pos x="226" y="95"/>
                </a:cxn>
                <a:cxn ang="0">
                  <a:pos x="236" y="108"/>
                </a:cxn>
                <a:cxn ang="0">
                  <a:pos x="243" y="124"/>
                </a:cxn>
                <a:cxn ang="0">
                  <a:pos x="245" y="141"/>
                </a:cxn>
                <a:cxn ang="0">
                  <a:pos x="242" y="158"/>
                </a:cxn>
                <a:cxn ang="0">
                  <a:pos x="237" y="171"/>
                </a:cxn>
                <a:cxn ang="0">
                  <a:pos x="226" y="186"/>
                </a:cxn>
                <a:cxn ang="0">
                  <a:pos x="209" y="201"/>
                </a:cxn>
                <a:cxn ang="0">
                  <a:pos x="192" y="210"/>
                </a:cxn>
                <a:cxn ang="0">
                  <a:pos x="176" y="216"/>
                </a:cxn>
                <a:cxn ang="0">
                  <a:pos x="161" y="219"/>
                </a:cxn>
                <a:cxn ang="0">
                  <a:pos x="141" y="221"/>
                </a:cxn>
                <a:cxn ang="0">
                  <a:pos x="91" y="220"/>
                </a:cxn>
                <a:cxn ang="0">
                  <a:pos x="67" y="216"/>
                </a:cxn>
                <a:cxn ang="0">
                  <a:pos x="42" y="204"/>
                </a:cxn>
                <a:cxn ang="0">
                  <a:pos x="22" y="190"/>
                </a:cxn>
                <a:cxn ang="0">
                  <a:pos x="10" y="174"/>
                </a:cxn>
                <a:cxn ang="0">
                  <a:pos x="3" y="158"/>
                </a:cxn>
                <a:cxn ang="0">
                  <a:pos x="0" y="144"/>
                </a:cxn>
                <a:cxn ang="0">
                  <a:pos x="2" y="127"/>
                </a:cxn>
                <a:cxn ang="0">
                  <a:pos x="10" y="106"/>
                </a:cxn>
                <a:cxn ang="0">
                  <a:pos x="26" y="89"/>
                </a:cxn>
                <a:cxn ang="0">
                  <a:pos x="47" y="74"/>
                </a:cxn>
                <a:cxn ang="0">
                  <a:pos x="76" y="65"/>
                </a:cxn>
                <a:cxn ang="0">
                  <a:pos x="30" y="3"/>
                </a:cxn>
              </a:cxnLst>
              <a:rect l="0" t="0" r="r" b="b"/>
              <a:pathLst>
                <a:path w="246" h="222">
                  <a:moveTo>
                    <a:pt x="30" y="3"/>
                  </a:moveTo>
                  <a:lnTo>
                    <a:pt x="69" y="11"/>
                  </a:lnTo>
                  <a:lnTo>
                    <a:pt x="69" y="0"/>
                  </a:lnTo>
                  <a:lnTo>
                    <a:pt x="117" y="12"/>
                  </a:lnTo>
                  <a:lnTo>
                    <a:pt x="117" y="0"/>
                  </a:lnTo>
                  <a:lnTo>
                    <a:pt x="167" y="0"/>
                  </a:lnTo>
                  <a:lnTo>
                    <a:pt x="167" y="11"/>
                  </a:lnTo>
                  <a:lnTo>
                    <a:pt x="228" y="0"/>
                  </a:lnTo>
                  <a:lnTo>
                    <a:pt x="153" y="62"/>
                  </a:lnTo>
                  <a:lnTo>
                    <a:pt x="161" y="63"/>
                  </a:lnTo>
                  <a:lnTo>
                    <a:pt x="169" y="65"/>
                  </a:lnTo>
                  <a:lnTo>
                    <a:pt x="179" y="67"/>
                  </a:lnTo>
                  <a:lnTo>
                    <a:pt x="187" y="70"/>
                  </a:lnTo>
                  <a:lnTo>
                    <a:pt x="196" y="74"/>
                  </a:lnTo>
                  <a:lnTo>
                    <a:pt x="205" y="78"/>
                  </a:lnTo>
                  <a:lnTo>
                    <a:pt x="213" y="83"/>
                  </a:lnTo>
                  <a:lnTo>
                    <a:pt x="220" y="89"/>
                  </a:lnTo>
                  <a:lnTo>
                    <a:pt x="226" y="95"/>
                  </a:lnTo>
                  <a:lnTo>
                    <a:pt x="231" y="101"/>
                  </a:lnTo>
                  <a:lnTo>
                    <a:pt x="236" y="108"/>
                  </a:lnTo>
                  <a:lnTo>
                    <a:pt x="240" y="117"/>
                  </a:lnTo>
                  <a:lnTo>
                    <a:pt x="243" y="124"/>
                  </a:lnTo>
                  <a:lnTo>
                    <a:pt x="244" y="131"/>
                  </a:lnTo>
                  <a:lnTo>
                    <a:pt x="245" y="141"/>
                  </a:lnTo>
                  <a:lnTo>
                    <a:pt x="244" y="150"/>
                  </a:lnTo>
                  <a:lnTo>
                    <a:pt x="242" y="158"/>
                  </a:lnTo>
                  <a:lnTo>
                    <a:pt x="240" y="165"/>
                  </a:lnTo>
                  <a:lnTo>
                    <a:pt x="237" y="171"/>
                  </a:lnTo>
                  <a:lnTo>
                    <a:pt x="232" y="178"/>
                  </a:lnTo>
                  <a:lnTo>
                    <a:pt x="226" y="186"/>
                  </a:lnTo>
                  <a:lnTo>
                    <a:pt x="218" y="194"/>
                  </a:lnTo>
                  <a:lnTo>
                    <a:pt x="209" y="201"/>
                  </a:lnTo>
                  <a:lnTo>
                    <a:pt x="200" y="206"/>
                  </a:lnTo>
                  <a:lnTo>
                    <a:pt x="192" y="210"/>
                  </a:lnTo>
                  <a:lnTo>
                    <a:pt x="184" y="213"/>
                  </a:lnTo>
                  <a:lnTo>
                    <a:pt x="176" y="216"/>
                  </a:lnTo>
                  <a:lnTo>
                    <a:pt x="167" y="218"/>
                  </a:lnTo>
                  <a:lnTo>
                    <a:pt x="161" y="219"/>
                  </a:lnTo>
                  <a:lnTo>
                    <a:pt x="150" y="220"/>
                  </a:lnTo>
                  <a:lnTo>
                    <a:pt x="141" y="221"/>
                  </a:lnTo>
                  <a:lnTo>
                    <a:pt x="99" y="221"/>
                  </a:lnTo>
                  <a:lnTo>
                    <a:pt x="91" y="220"/>
                  </a:lnTo>
                  <a:lnTo>
                    <a:pt x="81" y="219"/>
                  </a:lnTo>
                  <a:lnTo>
                    <a:pt x="67" y="216"/>
                  </a:lnTo>
                  <a:lnTo>
                    <a:pt x="55" y="210"/>
                  </a:lnTo>
                  <a:lnTo>
                    <a:pt x="42" y="204"/>
                  </a:lnTo>
                  <a:lnTo>
                    <a:pt x="31" y="197"/>
                  </a:lnTo>
                  <a:lnTo>
                    <a:pt x="22" y="190"/>
                  </a:lnTo>
                  <a:lnTo>
                    <a:pt x="16" y="183"/>
                  </a:lnTo>
                  <a:lnTo>
                    <a:pt x="10" y="174"/>
                  </a:lnTo>
                  <a:lnTo>
                    <a:pt x="5" y="165"/>
                  </a:lnTo>
                  <a:lnTo>
                    <a:pt x="3" y="158"/>
                  </a:lnTo>
                  <a:lnTo>
                    <a:pt x="1" y="151"/>
                  </a:lnTo>
                  <a:lnTo>
                    <a:pt x="0" y="144"/>
                  </a:lnTo>
                  <a:lnTo>
                    <a:pt x="1" y="138"/>
                  </a:lnTo>
                  <a:lnTo>
                    <a:pt x="2" y="127"/>
                  </a:lnTo>
                  <a:lnTo>
                    <a:pt x="5" y="117"/>
                  </a:lnTo>
                  <a:lnTo>
                    <a:pt x="10" y="106"/>
                  </a:lnTo>
                  <a:lnTo>
                    <a:pt x="18" y="97"/>
                  </a:lnTo>
                  <a:lnTo>
                    <a:pt x="26" y="89"/>
                  </a:lnTo>
                  <a:lnTo>
                    <a:pt x="37" y="80"/>
                  </a:lnTo>
                  <a:lnTo>
                    <a:pt x="47" y="74"/>
                  </a:lnTo>
                  <a:lnTo>
                    <a:pt x="61" y="68"/>
                  </a:lnTo>
                  <a:lnTo>
                    <a:pt x="76" y="65"/>
                  </a:lnTo>
                  <a:lnTo>
                    <a:pt x="86" y="62"/>
                  </a:lnTo>
                  <a:lnTo>
                    <a:pt x="30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681" name="Rectangle 9"/>
            <p:cNvSpPr>
              <a:spLocks noChangeArrowheads="1"/>
            </p:cNvSpPr>
            <p:nvPr/>
          </p:nvSpPr>
          <p:spPr bwMode="auto">
            <a:xfrm>
              <a:off x="702" y="2176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C</a:t>
              </a:r>
            </a:p>
          </p:txBody>
        </p:sp>
        <p:sp>
          <p:nvSpPr>
            <p:cNvPr id="2716682" name="Freeform 10"/>
            <p:cNvSpPr>
              <a:spLocks/>
            </p:cNvSpPr>
            <p:nvPr/>
          </p:nvSpPr>
          <p:spPr bwMode="auto">
            <a:xfrm>
              <a:off x="711" y="2521"/>
              <a:ext cx="219" cy="221"/>
            </a:xfrm>
            <a:custGeom>
              <a:avLst/>
              <a:gdLst/>
              <a:ahLst/>
              <a:cxnLst>
                <a:cxn ang="0">
                  <a:pos x="69" y="10"/>
                </a:cxn>
                <a:cxn ang="0">
                  <a:pos x="117" y="12"/>
                </a:cxn>
                <a:cxn ang="0">
                  <a:pos x="167" y="0"/>
                </a:cxn>
                <a:cxn ang="0">
                  <a:pos x="228" y="0"/>
                </a:cxn>
                <a:cxn ang="0">
                  <a:pos x="161" y="63"/>
                </a:cxn>
                <a:cxn ang="0">
                  <a:pos x="179" y="67"/>
                </a:cxn>
                <a:cxn ang="0">
                  <a:pos x="196" y="74"/>
                </a:cxn>
                <a:cxn ang="0">
                  <a:pos x="213" y="83"/>
                </a:cxn>
                <a:cxn ang="0">
                  <a:pos x="226" y="94"/>
                </a:cxn>
                <a:cxn ang="0">
                  <a:pos x="236" y="108"/>
                </a:cxn>
                <a:cxn ang="0">
                  <a:pos x="243" y="123"/>
                </a:cxn>
                <a:cxn ang="0">
                  <a:pos x="245" y="140"/>
                </a:cxn>
                <a:cxn ang="0">
                  <a:pos x="242" y="157"/>
                </a:cxn>
                <a:cxn ang="0">
                  <a:pos x="237" y="171"/>
                </a:cxn>
                <a:cxn ang="0">
                  <a:pos x="226" y="185"/>
                </a:cxn>
                <a:cxn ang="0">
                  <a:pos x="209" y="200"/>
                </a:cxn>
                <a:cxn ang="0">
                  <a:pos x="192" y="209"/>
                </a:cxn>
                <a:cxn ang="0">
                  <a:pos x="176" y="215"/>
                </a:cxn>
                <a:cxn ang="0">
                  <a:pos x="161" y="219"/>
                </a:cxn>
                <a:cxn ang="0">
                  <a:pos x="141" y="220"/>
                </a:cxn>
                <a:cxn ang="0">
                  <a:pos x="91" y="219"/>
                </a:cxn>
                <a:cxn ang="0">
                  <a:pos x="67" y="215"/>
                </a:cxn>
                <a:cxn ang="0">
                  <a:pos x="42" y="204"/>
                </a:cxn>
                <a:cxn ang="0">
                  <a:pos x="22" y="189"/>
                </a:cxn>
                <a:cxn ang="0">
                  <a:pos x="10" y="174"/>
                </a:cxn>
                <a:cxn ang="0">
                  <a:pos x="3" y="157"/>
                </a:cxn>
                <a:cxn ang="0">
                  <a:pos x="0" y="143"/>
                </a:cxn>
                <a:cxn ang="0">
                  <a:pos x="2" y="126"/>
                </a:cxn>
                <a:cxn ang="0">
                  <a:pos x="10" y="106"/>
                </a:cxn>
                <a:cxn ang="0">
                  <a:pos x="26" y="88"/>
                </a:cxn>
                <a:cxn ang="0">
                  <a:pos x="47" y="74"/>
                </a:cxn>
                <a:cxn ang="0">
                  <a:pos x="76" y="64"/>
                </a:cxn>
                <a:cxn ang="0">
                  <a:pos x="30" y="3"/>
                </a:cxn>
              </a:cxnLst>
              <a:rect l="0" t="0" r="r" b="b"/>
              <a:pathLst>
                <a:path w="246" h="221">
                  <a:moveTo>
                    <a:pt x="30" y="3"/>
                  </a:moveTo>
                  <a:lnTo>
                    <a:pt x="69" y="10"/>
                  </a:lnTo>
                  <a:lnTo>
                    <a:pt x="69" y="0"/>
                  </a:lnTo>
                  <a:lnTo>
                    <a:pt x="117" y="12"/>
                  </a:lnTo>
                  <a:lnTo>
                    <a:pt x="117" y="0"/>
                  </a:lnTo>
                  <a:lnTo>
                    <a:pt x="167" y="0"/>
                  </a:lnTo>
                  <a:lnTo>
                    <a:pt x="167" y="11"/>
                  </a:lnTo>
                  <a:lnTo>
                    <a:pt x="228" y="0"/>
                  </a:lnTo>
                  <a:lnTo>
                    <a:pt x="153" y="62"/>
                  </a:lnTo>
                  <a:lnTo>
                    <a:pt x="161" y="63"/>
                  </a:lnTo>
                  <a:lnTo>
                    <a:pt x="169" y="64"/>
                  </a:lnTo>
                  <a:lnTo>
                    <a:pt x="179" y="67"/>
                  </a:lnTo>
                  <a:lnTo>
                    <a:pt x="187" y="70"/>
                  </a:lnTo>
                  <a:lnTo>
                    <a:pt x="196" y="74"/>
                  </a:lnTo>
                  <a:lnTo>
                    <a:pt x="205" y="78"/>
                  </a:lnTo>
                  <a:lnTo>
                    <a:pt x="213" y="83"/>
                  </a:lnTo>
                  <a:lnTo>
                    <a:pt x="220" y="89"/>
                  </a:lnTo>
                  <a:lnTo>
                    <a:pt x="226" y="94"/>
                  </a:lnTo>
                  <a:lnTo>
                    <a:pt x="231" y="101"/>
                  </a:lnTo>
                  <a:lnTo>
                    <a:pt x="236" y="108"/>
                  </a:lnTo>
                  <a:lnTo>
                    <a:pt x="240" y="116"/>
                  </a:lnTo>
                  <a:lnTo>
                    <a:pt x="243" y="123"/>
                  </a:lnTo>
                  <a:lnTo>
                    <a:pt x="244" y="130"/>
                  </a:lnTo>
                  <a:lnTo>
                    <a:pt x="245" y="140"/>
                  </a:lnTo>
                  <a:lnTo>
                    <a:pt x="244" y="150"/>
                  </a:lnTo>
                  <a:lnTo>
                    <a:pt x="242" y="157"/>
                  </a:lnTo>
                  <a:lnTo>
                    <a:pt x="240" y="165"/>
                  </a:lnTo>
                  <a:lnTo>
                    <a:pt x="237" y="171"/>
                  </a:lnTo>
                  <a:lnTo>
                    <a:pt x="232" y="177"/>
                  </a:lnTo>
                  <a:lnTo>
                    <a:pt x="226" y="185"/>
                  </a:lnTo>
                  <a:lnTo>
                    <a:pt x="218" y="193"/>
                  </a:lnTo>
                  <a:lnTo>
                    <a:pt x="209" y="200"/>
                  </a:lnTo>
                  <a:lnTo>
                    <a:pt x="200" y="205"/>
                  </a:lnTo>
                  <a:lnTo>
                    <a:pt x="192" y="209"/>
                  </a:lnTo>
                  <a:lnTo>
                    <a:pt x="184" y="213"/>
                  </a:lnTo>
                  <a:lnTo>
                    <a:pt x="176" y="215"/>
                  </a:lnTo>
                  <a:lnTo>
                    <a:pt x="167" y="217"/>
                  </a:lnTo>
                  <a:lnTo>
                    <a:pt x="161" y="219"/>
                  </a:lnTo>
                  <a:lnTo>
                    <a:pt x="150" y="219"/>
                  </a:lnTo>
                  <a:lnTo>
                    <a:pt x="141" y="220"/>
                  </a:lnTo>
                  <a:lnTo>
                    <a:pt x="99" y="220"/>
                  </a:lnTo>
                  <a:lnTo>
                    <a:pt x="91" y="219"/>
                  </a:lnTo>
                  <a:lnTo>
                    <a:pt x="81" y="218"/>
                  </a:lnTo>
                  <a:lnTo>
                    <a:pt x="67" y="215"/>
                  </a:lnTo>
                  <a:lnTo>
                    <a:pt x="55" y="210"/>
                  </a:lnTo>
                  <a:lnTo>
                    <a:pt x="42" y="204"/>
                  </a:lnTo>
                  <a:lnTo>
                    <a:pt x="31" y="196"/>
                  </a:lnTo>
                  <a:lnTo>
                    <a:pt x="22" y="189"/>
                  </a:lnTo>
                  <a:lnTo>
                    <a:pt x="16" y="183"/>
                  </a:lnTo>
                  <a:lnTo>
                    <a:pt x="10" y="174"/>
                  </a:lnTo>
                  <a:lnTo>
                    <a:pt x="5" y="164"/>
                  </a:lnTo>
                  <a:lnTo>
                    <a:pt x="3" y="157"/>
                  </a:lnTo>
                  <a:lnTo>
                    <a:pt x="1" y="150"/>
                  </a:lnTo>
                  <a:lnTo>
                    <a:pt x="0" y="143"/>
                  </a:lnTo>
                  <a:lnTo>
                    <a:pt x="1" y="137"/>
                  </a:lnTo>
                  <a:lnTo>
                    <a:pt x="2" y="126"/>
                  </a:lnTo>
                  <a:lnTo>
                    <a:pt x="5" y="117"/>
                  </a:lnTo>
                  <a:lnTo>
                    <a:pt x="10" y="106"/>
                  </a:lnTo>
                  <a:lnTo>
                    <a:pt x="18" y="97"/>
                  </a:lnTo>
                  <a:lnTo>
                    <a:pt x="26" y="88"/>
                  </a:lnTo>
                  <a:lnTo>
                    <a:pt x="37" y="80"/>
                  </a:lnTo>
                  <a:lnTo>
                    <a:pt x="47" y="74"/>
                  </a:lnTo>
                  <a:lnTo>
                    <a:pt x="61" y="68"/>
                  </a:lnTo>
                  <a:lnTo>
                    <a:pt x="76" y="64"/>
                  </a:lnTo>
                  <a:lnTo>
                    <a:pt x="86" y="62"/>
                  </a:lnTo>
                  <a:lnTo>
                    <a:pt x="30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683" name="Rectangle 11"/>
            <p:cNvSpPr>
              <a:spLocks noChangeArrowheads="1"/>
            </p:cNvSpPr>
            <p:nvPr/>
          </p:nvSpPr>
          <p:spPr bwMode="auto">
            <a:xfrm>
              <a:off x="702" y="2479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D</a:t>
              </a:r>
            </a:p>
          </p:txBody>
        </p:sp>
        <p:sp>
          <p:nvSpPr>
            <p:cNvPr id="2716684" name="Freeform 12"/>
            <p:cNvSpPr>
              <a:spLocks/>
            </p:cNvSpPr>
            <p:nvPr/>
          </p:nvSpPr>
          <p:spPr bwMode="auto">
            <a:xfrm>
              <a:off x="725" y="1482"/>
              <a:ext cx="219" cy="221"/>
            </a:xfrm>
            <a:custGeom>
              <a:avLst/>
              <a:gdLst/>
              <a:ahLst/>
              <a:cxnLst>
                <a:cxn ang="0">
                  <a:pos x="69" y="10"/>
                </a:cxn>
                <a:cxn ang="0">
                  <a:pos x="117" y="12"/>
                </a:cxn>
                <a:cxn ang="0">
                  <a:pos x="167" y="0"/>
                </a:cxn>
                <a:cxn ang="0">
                  <a:pos x="228" y="0"/>
                </a:cxn>
                <a:cxn ang="0">
                  <a:pos x="161" y="63"/>
                </a:cxn>
                <a:cxn ang="0">
                  <a:pos x="179" y="67"/>
                </a:cxn>
                <a:cxn ang="0">
                  <a:pos x="196" y="74"/>
                </a:cxn>
                <a:cxn ang="0">
                  <a:pos x="213" y="83"/>
                </a:cxn>
                <a:cxn ang="0">
                  <a:pos x="226" y="94"/>
                </a:cxn>
                <a:cxn ang="0">
                  <a:pos x="236" y="108"/>
                </a:cxn>
                <a:cxn ang="0">
                  <a:pos x="243" y="123"/>
                </a:cxn>
                <a:cxn ang="0">
                  <a:pos x="245" y="140"/>
                </a:cxn>
                <a:cxn ang="0">
                  <a:pos x="242" y="157"/>
                </a:cxn>
                <a:cxn ang="0">
                  <a:pos x="237" y="171"/>
                </a:cxn>
                <a:cxn ang="0">
                  <a:pos x="226" y="185"/>
                </a:cxn>
                <a:cxn ang="0">
                  <a:pos x="209" y="200"/>
                </a:cxn>
                <a:cxn ang="0">
                  <a:pos x="192" y="209"/>
                </a:cxn>
                <a:cxn ang="0">
                  <a:pos x="176" y="215"/>
                </a:cxn>
                <a:cxn ang="0">
                  <a:pos x="161" y="219"/>
                </a:cxn>
                <a:cxn ang="0">
                  <a:pos x="141" y="220"/>
                </a:cxn>
                <a:cxn ang="0">
                  <a:pos x="91" y="219"/>
                </a:cxn>
                <a:cxn ang="0">
                  <a:pos x="67" y="215"/>
                </a:cxn>
                <a:cxn ang="0">
                  <a:pos x="42" y="204"/>
                </a:cxn>
                <a:cxn ang="0">
                  <a:pos x="22" y="189"/>
                </a:cxn>
                <a:cxn ang="0">
                  <a:pos x="10" y="174"/>
                </a:cxn>
                <a:cxn ang="0">
                  <a:pos x="3" y="157"/>
                </a:cxn>
                <a:cxn ang="0">
                  <a:pos x="0" y="143"/>
                </a:cxn>
                <a:cxn ang="0">
                  <a:pos x="2" y="126"/>
                </a:cxn>
                <a:cxn ang="0">
                  <a:pos x="10" y="106"/>
                </a:cxn>
                <a:cxn ang="0">
                  <a:pos x="26" y="88"/>
                </a:cxn>
                <a:cxn ang="0">
                  <a:pos x="47" y="74"/>
                </a:cxn>
                <a:cxn ang="0">
                  <a:pos x="76" y="64"/>
                </a:cxn>
                <a:cxn ang="0">
                  <a:pos x="30" y="3"/>
                </a:cxn>
              </a:cxnLst>
              <a:rect l="0" t="0" r="r" b="b"/>
              <a:pathLst>
                <a:path w="246" h="221">
                  <a:moveTo>
                    <a:pt x="30" y="3"/>
                  </a:moveTo>
                  <a:lnTo>
                    <a:pt x="69" y="10"/>
                  </a:lnTo>
                  <a:lnTo>
                    <a:pt x="69" y="0"/>
                  </a:lnTo>
                  <a:lnTo>
                    <a:pt x="117" y="12"/>
                  </a:lnTo>
                  <a:lnTo>
                    <a:pt x="117" y="0"/>
                  </a:lnTo>
                  <a:lnTo>
                    <a:pt x="167" y="0"/>
                  </a:lnTo>
                  <a:lnTo>
                    <a:pt x="167" y="11"/>
                  </a:lnTo>
                  <a:lnTo>
                    <a:pt x="228" y="0"/>
                  </a:lnTo>
                  <a:lnTo>
                    <a:pt x="153" y="62"/>
                  </a:lnTo>
                  <a:lnTo>
                    <a:pt x="161" y="63"/>
                  </a:lnTo>
                  <a:lnTo>
                    <a:pt x="169" y="64"/>
                  </a:lnTo>
                  <a:lnTo>
                    <a:pt x="179" y="67"/>
                  </a:lnTo>
                  <a:lnTo>
                    <a:pt x="187" y="70"/>
                  </a:lnTo>
                  <a:lnTo>
                    <a:pt x="196" y="74"/>
                  </a:lnTo>
                  <a:lnTo>
                    <a:pt x="205" y="78"/>
                  </a:lnTo>
                  <a:lnTo>
                    <a:pt x="213" y="83"/>
                  </a:lnTo>
                  <a:lnTo>
                    <a:pt x="220" y="89"/>
                  </a:lnTo>
                  <a:lnTo>
                    <a:pt x="226" y="94"/>
                  </a:lnTo>
                  <a:lnTo>
                    <a:pt x="231" y="101"/>
                  </a:lnTo>
                  <a:lnTo>
                    <a:pt x="236" y="108"/>
                  </a:lnTo>
                  <a:lnTo>
                    <a:pt x="240" y="116"/>
                  </a:lnTo>
                  <a:lnTo>
                    <a:pt x="243" y="123"/>
                  </a:lnTo>
                  <a:lnTo>
                    <a:pt x="244" y="130"/>
                  </a:lnTo>
                  <a:lnTo>
                    <a:pt x="245" y="140"/>
                  </a:lnTo>
                  <a:lnTo>
                    <a:pt x="244" y="150"/>
                  </a:lnTo>
                  <a:lnTo>
                    <a:pt x="242" y="157"/>
                  </a:lnTo>
                  <a:lnTo>
                    <a:pt x="240" y="165"/>
                  </a:lnTo>
                  <a:lnTo>
                    <a:pt x="237" y="171"/>
                  </a:lnTo>
                  <a:lnTo>
                    <a:pt x="232" y="177"/>
                  </a:lnTo>
                  <a:lnTo>
                    <a:pt x="226" y="185"/>
                  </a:lnTo>
                  <a:lnTo>
                    <a:pt x="218" y="193"/>
                  </a:lnTo>
                  <a:lnTo>
                    <a:pt x="209" y="200"/>
                  </a:lnTo>
                  <a:lnTo>
                    <a:pt x="200" y="205"/>
                  </a:lnTo>
                  <a:lnTo>
                    <a:pt x="192" y="209"/>
                  </a:lnTo>
                  <a:lnTo>
                    <a:pt x="184" y="213"/>
                  </a:lnTo>
                  <a:lnTo>
                    <a:pt x="176" y="215"/>
                  </a:lnTo>
                  <a:lnTo>
                    <a:pt x="167" y="217"/>
                  </a:lnTo>
                  <a:lnTo>
                    <a:pt x="161" y="219"/>
                  </a:lnTo>
                  <a:lnTo>
                    <a:pt x="150" y="219"/>
                  </a:lnTo>
                  <a:lnTo>
                    <a:pt x="141" y="220"/>
                  </a:lnTo>
                  <a:lnTo>
                    <a:pt x="99" y="220"/>
                  </a:lnTo>
                  <a:lnTo>
                    <a:pt x="91" y="219"/>
                  </a:lnTo>
                  <a:lnTo>
                    <a:pt x="81" y="218"/>
                  </a:lnTo>
                  <a:lnTo>
                    <a:pt x="67" y="215"/>
                  </a:lnTo>
                  <a:lnTo>
                    <a:pt x="55" y="210"/>
                  </a:lnTo>
                  <a:lnTo>
                    <a:pt x="42" y="204"/>
                  </a:lnTo>
                  <a:lnTo>
                    <a:pt x="31" y="196"/>
                  </a:lnTo>
                  <a:lnTo>
                    <a:pt x="22" y="189"/>
                  </a:lnTo>
                  <a:lnTo>
                    <a:pt x="16" y="183"/>
                  </a:lnTo>
                  <a:lnTo>
                    <a:pt x="10" y="174"/>
                  </a:lnTo>
                  <a:lnTo>
                    <a:pt x="5" y="164"/>
                  </a:lnTo>
                  <a:lnTo>
                    <a:pt x="3" y="157"/>
                  </a:lnTo>
                  <a:lnTo>
                    <a:pt x="1" y="150"/>
                  </a:lnTo>
                  <a:lnTo>
                    <a:pt x="0" y="143"/>
                  </a:lnTo>
                  <a:lnTo>
                    <a:pt x="1" y="137"/>
                  </a:lnTo>
                  <a:lnTo>
                    <a:pt x="2" y="126"/>
                  </a:lnTo>
                  <a:lnTo>
                    <a:pt x="5" y="117"/>
                  </a:lnTo>
                  <a:lnTo>
                    <a:pt x="10" y="106"/>
                  </a:lnTo>
                  <a:lnTo>
                    <a:pt x="18" y="97"/>
                  </a:lnTo>
                  <a:lnTo>
                    <a:pt x="26" y="88"/>
                  </a:lnTo>
                  <a:lnTo>
                    <a:pt x="37" y="80"/>
                  </a:lnTo>
                  <a:lnTo>
                    <a:pt x="47" y="74"/>
                  </a:lnTo>
                  <a:lnTo>
                    <a:pt x="61" y="68"/>
                  </a:lnTo>
                  <a:lnTo>
                    <a:pt x="76" y="64"/>
                  </a:lnTo>
                  <a:lnTo>
                    <a:pt x="86" y="62"/>
                  </a:lnTo>
                  <a:lnTo>
                    <a:pt x="30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685" name="Rectangle 13"/>
            <p:cNvSpPr>
              <a:spLocks noChangeArrowheads="1"/>
            </p:cNvSpPr>
            <p:nvPr/>
          </p:nvSpPr>
          <p:spPr bwMode="auto">
            <a:xfrm>
              <a:off x="717" y="1440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A</a:t>
              </a:r>
            </a:p>
          </p:txBody>
        </p:sp>
        <p:sp>
          <p:nvSpPr>
            <p:cNvPr id="2716686" name="Line 14"/>
            <p:cNvSpPr>
              <a:spLocks noChangeShapeType="1"/>
            </p:cNvSpPr>
            <p:nvPr/>
          </p:nvSpPr>
          <p:spPr bwMode="auto">
            <a:xfrm flipH="1">
              <a:off x="614" y="1379"/>
              <a:ext cx="17" cy="1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638300" y="2511425"/>
            <a:ext cx="1444625" cy="517525"/>
            <a:chOff x="1032" y="1458"/>
            <a:chExt cx="910" cy="326"/>
          </a:xfrm>
        </p:grpSpPr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1032" y="1458"/>
              <a:ext cx="194" cy="326"/>
              <a:chOff x="1161" y="1458"/>
              <a:chExt cx="218" cy="326"/>
            </a:xfrm>
          </p:grpSpPr>
          <p:sp>
            <p:nvSpPr>
              <p:cNvPr id="2716689" name="AutoShape 17"/>
              <p:cNvSpPr>
                <a:spLocks noChangeArrowheads="1"/>
              </p:cNvSpPr>
              <p:nvPr/>
            </p:nvSpPr>
            <p:spPr bwMode="auto">
              <a:xfrm>
                <a:off x="1161" y="1510"/>
                <a:ext cx="218" cy="274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690" name="AutoShape 18"/>
              <p:cNvSpPr>
                <a:spLocks noChangeArrowheads="1"/>
              </p:cNvSpPr>
              <p:nvPr/>
            </p:nvSpPr>
            <p:spPr bwMode="auto">
              <a:xfrm>
                <a:off x="1214" y="1458"/>
                <a:ext cx="165" cy="49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691" name="AutoShape 19"/>
              <p:cNvSpPr>
                <a:spLocks noChangeArrowheads="1"/>
              </p:cNvSpPr>
              <p:nvPr/>
            </p:nvSpPr>
            <p:spPr bwMode="auto">
              <a:xfrm>
                <a:off x="1205" y="1532"/>
                <a:ext cx="114" cy="18"/>
              </a:xfrm>
              <a:prstGeom prst="parallelogram">
                <a:avLst>
                  <a:gd name="adj" fmla="val 158304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1516" y="1500"/>
              <a:ext cx="189" cy="269"/>
              <a:chOff x="1705" y="1500"/>
              <a:chExt cx="213" cy="269"/>
            </a:xfrm>
          </p:grpSpPr>
          <p:sp>
            <p:nvSpPr>
              <p:cNvPr id="2716693" name="Freeform 21"/>
              <p:cNvSpPr>
                <a:spLocks/>
              </p:cNvSpPr>
              <p:nvPr/>
            </p:nvSpPr>
            <p:spPr bwMode="auto">
              <a:xfrm>
                <a:off x="1843" y="1625"/>
                <a:ext cx="64" cy="144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63" y="0"/>
                  </a:cxn>
                  <a:cxn ang="0">
                    <a:pos x="17" y="143"/>
                  </a:cxn>
                  <a:cxn ang="0">
                    <a:pos x="0" y="143"/>
                  </a:cxn>
                  <a:cxn ang="0">
                    <a:pos x="46" y="0"/>
                  </a:cxn>
                </a:cxnLst>
                <a:rect l="0" t="0" r="r" b="b"/>
                <a:pathLst>
                  <a:path w="64" h="144">
                    <a:moveTo>
                      <a:pt x="46" y="0"/>
                    </a:moveTo>
                    <a:lnTo>
                      <a:pt x="63" y="0"/>
                    </a:lnTo>
                    <a:lnTo>
                      <a:pt x="17" y="143"/>
                    </a:lnTo>
                    <a:lnTo>
                      <a:pt x="0" y="143"/>
                    </a:lnTo>
                    <a:lnTo>
                      <a:pt x="46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694" name="Rectangle 22"/>
              <p:cNvSpPr>
                <a:spLocks noChangeArrowheads="1"/>
              </p:cNvSpPr>
              <p:nvPr/>
            </p:nvSpPr>
            <p:spPr bwMode="auto">
              <a:xfrm>
                <a:off x="1838" y="1625"/>
                <a:ext cx="80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695" name="Rectangle 23"/>
              <p:cNvSpPr>
                <a:spLocks noChangeArrowheads="1"/>
              </p:cNvSpPr>
              <p:nvPr/>
            </p:nvSpPr>
            <p:spPr bwMode="auto">
              <a:xfrm>
                <a:off x="1846" y="1683"/>
                <a:ext cx="60" cy="14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696" name="Rectangle 24"/>
              <p:cNvSpPr>
                <a:spLocks noChangeArrowheads="1"/>
              </p:cNvSpPr>
              <p:nvPr/>
            </p:nvSpPr>
            <p:spPr bwMode="auto">
              <a:xfrm>
                <a:off x="1707" y="1683"/>
                <a:ext cx="79" cy="10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697" name="Oval 25"/>
              <p:cNvSpPr>
                <a:spLocks noChangeArrowheads="1"/>
              </p:cNvSpPr>
              <p:nvPr/>
            </p:nvSpPr>
            <p:spPr bwMode="auto">
              <a:xfrm>
                <a:off x="1769" y="1500"/>
                <a:ext cx="24" cy="27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698" name="Freeform 26"/>
              <p:cNvSpPr>
                <a:spLocks/>
              </p:cNvSpPr>
              <p:nvPr/>
            </p:nvSpPr>
            <p:spPr bwMode="auto">
              <a:xfrm>
                <a:off x="1705" y="1547"/>
                <a:ext cx="146" cy="222"/>
              </a:xfrm>
              <a:custGeom>
                <a:avLst/>
                <a:gdLst/>
                <a:ahLst/>
                <a:cxnLst>
                  <a:cxn ang="0">
                    <a:pos x="1" y="102"/>
                  </a:cxn>
                  <a:cxn ang="0">
                    <a:pos x="1" y="105"/>
                  </a:cxn>
                  <a:cxn ang="0">
                    <a:pos x="0" y="109"/>
                  </a:cxn>
                  <a:cxn ang="0">
                    <a:pos x="0" y="112"/>
                  </a:cxn>
                  <a:cxn ang="0">
                    <a:pos x="1" y="116"/>
                  </a:cxn>
                  <a:cxn ang="0">
                    <a:pos x="3" y="119"/>
                  </a:cxn>
                  <a:cxn ang="0">
                    <a:pos x="6" y="122"/>
                  </a:cxn>
                  <a:cxn ang="0">
                    <a:pos x="9" y="124"/>
                  </a:cxn>
                  <a:cxn ang="0">
                    <a:pos x="12" y="125"/>
                  </a:cxn>
                  <a:cxn ang="0">
                    <a:pos x="16" y="125"/>
                  </a:cxn>
                  <a:cxn ang="0">
                    <a:pos x="95" y="221"/>
                  </a:cxn>
                  <a:cxn ang="0">
                    <a:pos x="120" y="106"/>
                  </a:cxn>
                  <a:cxn ang="0">
                    <a:pos x="119" y="104"/>
                  </a:cxn>
                  <a:cxn ang="0">
                    <a:pos x="118" y="102"/>
                  </a:cxn>
                  <a:cxn ang="0">
                    <a:pos x="116" y="100"/>
                  </a:cxn>
                  <a:cxn ang="0">
                    <a:pos x="114" y="98"/>
                  </a:cxn>
                  <a:cxn ang="0">
                    <a:pos x="111" y="97"/>
                  </a:cxn>
                  <a:cxn ang="0">
                    <a:pos x="108" y="96"/>
                  </a:cxn>
                  <a:cxn ang="0">
                    <a:pos x="106" y="96"/>
                  </a:cxn>
                  <a:cxn ang="0">
                    <a:pos x="103" y="96"/>
                  </a:cxn>
                  <a:cxn ang="0">
                    <a:pos x="70" y="56"/>
                  </a:cxn>
                  <a:cxn ang="0">
                    <a:pos x="135" y="70"/>
                  </a:cxn>
                  <a:cxn ang="0">
                    <a:pos x="137" y="69"/>
                  </a:cxn>
                  <a:cxn ang="0">
                    <a:pos x="139" y="68"/>
                  </a:cxn>
                  <a:cxn ang="0">
                    <a:pos x="142" y="66"/>
                  </a:cxn>
                  <a:cxn ang="0">
                    <a:pos x="144" y="65"/>
                  </a:cxn>
                  <a:cxn ang="0">
                    <a:pos x="144" y="62"/>
                  </a:cxn>
                  <a:cxn ang="0">
                    <a:pos x="145" y="59"/>
                  </a:cxn>
                  <a:cxn ang="0">
                    <a:pos x="144" y="55"/>
                  </a:cxn>
                  <a:cxn ang="0">
                    <a:pos x="143" y="53"/>
                  </a:cxn>
                  <a:cxn ang="0">
                    <a:pos x="141" y="51"/>
                  </a:cxn>
                  <a:cxn ang="0">
                    <a:pos x="139" y="49"/>
                  </a:cxn>
                  <a:cxn ang="0">
                    <a:pos x="136" y="48"/>
                  </a:cxn>
                  <a:cxn ang="0">
                    <a:pos x="92" y="48"/>
                  </a:cxn>
                  <a:cxn ang="0">
                    <a:pos x="84" y="31"/>
                  </a:cxn>
                  <a:cxn ang="0">
                    <a:pos x="85" y="27"/>
                  </a:cxn>
                  <a:cxn ang="0">
                    <a:pos x="85" y="23"/>
                  </a:cxn>
                  <a:cxn ang="0">
                    <a:pos x="85" y="18"/>
                  </a:cxn>
                  <a:cxn ang="0">
                    <a:pos x="84" y="14"/>
                  </a:cxn>
                  <a:cxn ang="0">
                    <a:pos x="83" y="11"/>
                  </a:cxn>
                  <a:cxn ang="0">
                    <a:pos x="80" y="8"/>
                  </a:cxn>
                  <a:cxn ang="0">
                    <a:pos x="77" y="5"/>
                  </a:cxn>
                  <a:cxn ang="0">
                    <a:pos x="74" y="3"/>
                  </a:cxn>
                  <a:cxn ang="0">
                    <a:pos x="70" y="1"/>
                  </a:cxn>
                  <a:cxn ang="0">
                    <a:pos x="65" y="0"/>
                  </a:cxn>
                  <a:cxn ang="0">
                    <a:pos x="61" y="0"/>
                  </a:cxn>
                  <a:cxn ang="0">
                    <a:pos x="56" y="1"/>
                  </a:cxn>
                  <a:cxn ang="0">
                    <a:pos x="52" y="2"/>
                  </a:cxn>
                  <a:cxn ang="0">
                    <a:pos x="47" y="5"/>
                  </a:cxn>
                  <a:cxn ang="0">
                    <a:pos x="44" y="8"/>
                  </a:cxn>
                  <a:cxn ang="0">
                    <a:pos x="41" y="12"/>
                  </a:cxn>
                  <a:cxn ang="0">
                    <a:pos x="39" y="17"/>
                  </a:cxn>
                </a:cxnLst>
                <a:rect l="0" t="0" r="r" b="b"/>
                <a:pathLst>
                  <a:path w="146" h="222">
                    <a:moveTo>
                      <a:pt x="39" y="17"/>
                    </a:moveTo>
                    <a:lnTo>
                      <a:pt x="1" y="102"/>
                    </a:lnTo>
                    <a:lnTo>
                      <a:pt x="1" y="104"/>
                    </a:lnTo>
                    <a:lnTo>
                      <a:pt x="1" y="105"/>
                    </a:lnTo>
                    <a:lnTo>
                      <a:pt x="0" y="106"/>
                    </a:lnTo>
                    <a:lnTo>
                      <a:pt x="0" y="109"/>
                    </a:lnTo>
                    <a:lnTo>
                      <a:pt x="0" y="110"/>
                    </a:lnTo>
                    <a:lnTo>
                      <a:pt x="0" y="112"/>
                    </a:lnTo>
                    <a:lnTo>
                      <a:pt x="1" y="114"/>
                    </a:lnTo>
                    <a:lnTo>
                      <a:pt x="1" y="116"/>
                    </a:lnTo>
                    <a:lnTo>
                      <a:pt x="2" y="117"/>
                    </a:lnTo>
                    <a:lnTo>
                      <a:pt x="3" y="119"/>
                    </a:lnTo>
                    <a:lnTo>
                      <a:pt x="5" y="121"/>
                    </a:lnTo>
                    <a:lnTo>
                      <a:pt x="6" y="122"/>
                    </a:lnTo>
                    <a:lnTo>
                      <a:pt x="8" y="123"/>
                    </a:lnTo>
                    <a:lnTo>
                      <a:pt x="9" y="124"/>
                    </a:lnTo>
                    <a:lnTo>
                      <a:pt x="10" y="124"/>
                    </a:lnTo>
                    <a:lnTo>
                      <a:pt x="12" y="125"/>
                    </a:lnTo>
                    <a:lnTo>
                      <a:pt x="14" y="125"/>
                    </a:lnTo>
                    <a:lnTo>
                      <a:pt x="16" y="125"/>
                    </a:lnTo>
                    <a:lnTo>
                      <a:pt x="95" y="125"/>
                    </a:lnTo>
                    <a:lnTo>
                      <a:pt x="95" y="221"/>
                    </a:lnTo>
                    <a:lnTo>
                      <a:pt x="120" y="221"/>
                    </a:lnTo>
                    <a:lnTo>
                      <a:pt x="120" y="106"/>
                    </a:lnTo>
                    <a:lnTo>
                      <a:pt x="120" y="105"/>
                    </a:lnTo>
                    <a:lnTo>
                      <a:pt x="119" y="104"/>
                    </a:lnTo>
                    <a:lnTo>
                      <a:pt x="118" y="102"/>
                    </a:lnTo>
                    <a:lnTo>
                      <a:pt x="118" y="102"/>
                    </a:lnTo>
                    <a:lnTo>
                      <a:pt x="117" y="101"/>
                    </a:lnTo>
                    <a:lnTo>
                      <a:pt x="116" y="100"/>
                    </a:lnTo>
                    <a:lnTo>
                      <a:pt x="115" y="99"/>
                    </a:lnTo>
                    <a:lnTo>
                      <a:pt x="114" y="98"/>
                    </a:lnTo>
                    <a:lnTo>
                      <a:pt x="113" y="98"/>
                    </a:lnTo>
                    <a:lnTo>
                      <a:pt x="111" y="97"/>
                    </a:lnTo>
                    <a:lnTo>
                      <a:pt x="110" y="97"/>
                    </a:lnTo>
                    <a:lnTo>
                      <a:pt x="108" y="96"/>
                    </a:lnTo>
                    <a:lnTo>
                      <a:pt x="107" y="96"/>
                    </a:lnTo>
                    <a:lnTo>
                      <a:pt x="106" y="96"/>
                    </a:lnTo>
                    <a:lnTo>
                      <a:pt x="104" y="96"/>
                    </a:lnTo>
                    <a:lnTo>
                      <a:pt x="103" y="96"/>
                    </a:lnTo>
                    <a:lnTo>
                      <a:pt x="57" y="94"/>
                    </a:lnTo>
                    <a:lnTo>
                      <a:pt x="70" y="56"/>
                    </a:lnTo>
                    <a:lnTo>
                      <a:pt x="79" y="70"/>
                    </a:lnTo>
                    <a:lnTo>
                      <a:pt x="135" y="70"/>
                    </a:lnTo>
                    <a:lnTo>
                      <a:pt x="136" y="69"/>
                    </a:lnTo>
                    <a:lnTo>
                      <a:pt x="137" y="69"/>
                    </a:lnTo>
                    <a:lnTo>
                      <a:pt x="139" y="68"/>
                    </a:lnTo>
                    <a:lnTo>
                      <a:pt x="139" y="68"/>
                    </a:lnTo>
                    <a:lnTo>
                      <a:pt x="140" y="67"/>
                    </a:lnTo>
                    <a:lnTo>
                      <a:pt x="142" y="66"/>
                    </a:lnTo>
                    <a:lnTo>
                      <a:pt x="142" y="65"/>
                    </a:lnTo>
                    <a:lnTo>
                      <a:pt x="144" y="65"/>
                    </a:lnTo>
                    <a:lnTo>
                      <a:pt x="144" y="63"/>
                    </a:lnTo>
                    <a:lnTo>
                      <a:pt x="144" y="62"/>
                    </a:lnTo>
                    <a:lnTo>
                      <a:pt x="145" y="61"/>
                    </a:lnTo>
                    <a:lnTo>
                      <a:pt x="145" y="59"/>
                    </a:lnTo>
                    <a:lnTo>
                      <a:pt x="145" y="57"/>
                    </a:lnTo>
                    <a:lnTo>
                      <a:pt x="144" y="55"/>
                    </a:lnTo>
                    <a:lnTo>
                      <a:pt x="144" y="54"/>
                    </a:lnTo>
                    <a:lnTo>
                      <a:pt x="143" y="53"/>
                    </a:lnTo>
                    <a:lnTo>
                      <a:pt x="142" y="52"/>
                    </a:lnTo>
                    <a:lnTo>
                      <a:pt x="141" y="51"/>
                    </a:lnTo>
                    <a:lnTo>
                      <a:pt x="140" y="50"/>
                    </a:lnTo>
                    <a:lnTo>
                      <a:pt x="139" y="49"/>
                    </a:lnTo>
                    <a:lnTo>
                      <a:pt x="138" y="48"/>
                    </a:lnTo>
                    <a:lnTo>
                      <a:pt x="136" y="48"/>
                    </a:lnTo>
                    <a:lnTo>
                      <a:pt x="135" y="48"/>
                    </a:lnTo>
                    <a:lnTo>
                      <a:pt x="92" y="48"/>
                    </a:lnTo>
                    <a:lnTo>
                      <a:pt x="83" y="33"/>
                    </a:lnTo>
                    <a:lnTo>
                      <a:pt x="84" y="31"/>
                    </a:lnTo>
                    <a:lnTo>
                      <a:pt x="85" y="29"/>
                    </a:lnTo>
                    <a:lnTo>
                      <a:pt x="85" y="27"/>
                    </a:lnTo>
                    <a:lnTo>
                      <a:pt x="85" y="25"/>
                    </a:lnTo>
                    <a:lnTo>
                      <a:pt x="85" y="23"/>
                    </a:lnTo>
                    <a:lnTo>
                      <a:pt x="85" y="21"/>
                    </a:lnTo>
                    <a:lnTo>
                      <a:pt x="85" y="18"/>
                    </a:lnTo>
                    <a:lnTo>
                      <a:pt x="85" y="16"/>
                    </a:lnTo>
                    <a:lnTo>
                      <a:pt x="84" y="14"/>
                    </a:lnTo>
                    <a:lnTo>
                      <a:pt x="84" y="13"/>
                    </a:lnTo>
                    <a:lnTo>
                      <a:pt x="83" y="11"/>
                    </a:lnTo>
                    <a:lnTo>
                      <a:pt x="82" y="10"/>
                    </a:lnTo>
                    <a:lnTo>
                      <a:pt x="80" y="8"/>
                    </a:lnTo>
                    <a:lnTo>
                      <a:pt x="79" y="7"/>
                    </a:lnTo>
                    <a:lnTo>
                      <a:pt x="77" y="5"/>
                    </a:lnTo>
                    <a:lnTo>
                      <a:pt x="76" y="4"/>
                    </a:lnTo>
                    <a:lnTo>
                      <a:pt x="74" y="3"/>
                    </a:lnTo>
                    <a:lnTo>
                      <a:pt x="72" y="2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9" y="0"/>
                    </a:lnTo>
                    <a:lnTo>
                      <a:pt x="56" y="1"/>
                    </a:lnTo>
                    <a:lnTo>
                      <a:pt x="54" y="1"/>
                    </a:lnTo>
                    <a:lnTo>
                      <a:pt x="52" y="2"/>
                    </a:lnTo>
                    <a:lnTo>
                      <a:pt x="50" y="3"/>
                    </a:lnTo>
                    <a:lnTo>
                      <a:pt x="47" y="5"/>
                    </a:lnTo>
                    <a:lnTo>
                      <a:pt x="46" y="7"/>
                    </a:lnTo>
                    <a:lnTo>
                      <a:pt x="44" y="8"/>
                    </a:lnTo>
                    <a:lnTo>
                      <a:pt x="43" y="10"/>
                    </a:lnTo>
                    <a:lnTo>
                      <a:pt x="41" y="12"/>
                    </a:lnTo>
                    <a:lnTo>
                      <a:pt x="40" y="14"/>
                    </a:lnTo>
                    <a:lnTo>
                      <a:pt x="39" y="17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6699" name="Freeform 27"/>
            <p:cNvSpPr>
              <a:spLocks/>
            </p:cNvSpPr>
            <p:nvPr/>
          </p:nvSpPr>
          <p:spPr bwMode="auto">
            <a:xfrm>
              <a:off x="1756" y="1468"/>
              <a:ext cx="186" cy="306"/>
            </a:xfrm>
            <a:custGeom>
              <a:avLst/>
              <a:gdLst/>
              <a:ahLst/>
              <a:cxnLst>
                <a:cxn ang="0">
                  <a:pos x="208" y="276"/>
                </a:cxn>
                <a:cxn ang="0">
                  <a:pos x="192" y="276"/>
                </a:cxn>
                <a:cxn ang="0">
                  <a:pos x="165" y="241"/>
                </a:cxn>
                <a:cxn ang="0">
                  <a:pos x="127" y="177"/>
                </a:cxn>
                <a:cxn ang="0">
                  <a:pos x="116" y="149"/>
                </a:cxn>
                <a:cxn ang="0">
                  <a:pos x="119" y="129"/>
                </a:cxn>
                <a:cxn ang="0">
                  <a:pos x="128" y="125"/>
                </a:cxn>
                <a:cxn ang="0">
                  <a:pos x="143" y="135"/>
                </a:cxn>
                <a:cxn ang="0">
                  <a:pos x="162" y="147"/>
                </a:cxn>
                <a:cxn ang="0">
                  <a:pos x="171" y="147"/>
                </a:cxn>
                <a:cxn ang="0">
                  <a:pos x="173" y="141"/>
                </a:cxn>
                <a:cxn ang="0">
                  <a:pos x="164" y="129"/>
                </a:cxn>
                <a:cxn ang="0">
                  <a:pos x="141" y="113"/>
                </a:cxn>
                <a:cxn ang="0">
                  <a:pos x="132" y="91"/>
                </a:cxn>
                <a:cxn ang="0">
                  <a:pos x="128" y="72"/>
                </a:cxn>
                <a:cxn ang="0">
                  <a:pos x="118" y="59"/>
                </a:cxn>
                <a:cxn ang="0">
                  <a:pos x="114" y="50"/>
                </a:cxn>
                <a:cxn ang="0">
                  <a:pos x="119" y="38"/>
                </a:cxn>
                <a:cxn ang="0">
                  <a:pos x="124" y="25"/>
                </a:cxn>
                <a:cxn ang="0">
                  <a:pos x="120" y="9"/>
                </a:cxn>
                <a:cxn ang="0">
                  <a:pos x="110" y="1"/>
                </a:cxn>
                <a:cxn ang="0">
                  <a:pos x="94" y="3"/>
                </a:cxn>
                <a:cxn ang="0">
                  <a:pos x="88" y="13"/>
                </a:cxn>
                <a:cxn ang="0">
                  <a:pos x="88" y="24"/>
                </a:cxn>
                <a:cxn ang="0">
                  <a:pos x="92" y="37"/>
                </a:cxn>
                <a:cxn ang="0">
                  <a:pos x="92" y="49"/>
                </a:cxn>
                <a:cxn ang="0">
                  <a:pos x="81" y="59"/>
                </a:cxn>
                <a:cxn ang="0">
                  <a:pos x="68" y="67"/>
                </a:cxn>
                <a:cxn ang="0">
                  <a:pos x="58" y="79"/>
                </a:cxn>
                <a:cxn ang="0">
                  <a:pos x="48" y="104"/>
                </a:cxn>
                <a:cxn ang="0">
                  <a:pos x="43" y="128"/>
                </a:cxn>
                <a:cxn ang="0">
                  <a:pos x="42" y="153"/>
                </a:cxn>
                <a:cxn ang="0">
                  <a:pos x="43" y="166"/>
                </a:cxn>
                <a:cxn ang="0">
                  <a:pos x="51" y="170"/>
                </a:cxn>
                <a:cxn ang="0">
                  <a:pos x="55" y="166"/>
                </a:cxn>
                <a:cxn ang="0">
                  <a:pos x="55" y="139"/>
                </a:cxn>
                <a:cxn ang="0">
                  <a:pos x="58" y="122"/>
                </a:cxn>
                <a:cxn ang="0">
                  <a:pos x="67" y="114"/>
                </a:cxn>
                <a:cxn ang="0">
                  <a:pos x="73" y="120"/>
                </a:cxn>
                <a:cxn ang="0">
                  <a:pos x="71" y="147"/>
                </a:cxn>
                <a:cxn ang="0">
                  <a:pos x="64" y="175"/>
                </a:cxn>
                <a:cxn ang="0">
                  <a:pos x="55" y="206"/>
                </a:cxn>
                <a:cxn ang="0">
                  <a:pos x="34" y="237"/>
                </a:cxn>
                <a:cxn ang="0">
                  <a:pos x="8" y="268"/>
                </a:cxn>
                <a:cxn ang="0">
                  <a:pos x="0" y="285"/>
                </a:cxn>
                <a:cxn ang="0">
                  <a:pos x="20" y="305"/>
                </a:cxn>
                <a:cxn ang="0">
                  <a:pos x="34" y="302"/>
                </a:cxn>
                <a:cxn ang="0">
                  <a:pos x="24" y="289"/>
                </a:cxn>
                <a:cxn ang="0">
                  <a:pos x="31" y="272"/>
                </a:cxn>
                <a:cxn ang="0">
                  <a:pos x="64" y="234"/>
                </a:cxn>
                <a:cxn ang="0">
                  <a:pos x="88" y="206"/>
                </a:cxn>
                <a:cxn ang="0">
                  <a:pos x="99" y="200"/>
                </a:cxn>
                <a:cxn ang="0">
                  <a:pos x="114" y="209"/>
                </a:cxn>
                <a:cxn ang="0">
                  <a:pos x="148" y="255"/>
                </a:cxn>
                <a:cxn ang="0">
                  <a:pos x="175" y="294"/>
                </a:cxn>
                <a:cxn ang="0">
                  <a:pos x="186" y="297"/>
                </a:cxn>
                <a:cxn ang="0">
                  <a:pos x="200" y="287"/>
                </a:cxn>
              </a:cxnLst>
              <a:rect l="0" t="0" r="r" b="b"/>
              <a:pathLst>
                <a:path w="209" h="306">
                  <a:moveTo>
                    <a:pt x="207" y="281"/>
                  </a:moveTo>
                  <a:lnTo>
                    <a:pt x="208" y="276"/>
                  </a:lnTo>
                  <a:lnTo>
                    <a:pt x="200" y="277"/>
                  </a:lnTo>
                  <a:lnTo>
                    <a:pt x="192" y="276"/>
                  </a:lnTo>
                  <a:lnTo>
                    <a:pt x="182" y="268"/>
                  </a:lnTo>
                  <a:lnTo>
                    <a:pt x="165" y="241"/>
                  </a:lnTo>
                  <a:lnTo>
                    <a:pt x="140" y="200"/>
                  </a:lnTo>
                  <a:lnTo>
                    <a:pt x="127" y="177"/>
                  </a:lnTo>
                  <a:lnTo>
                    <a:pt x="118" y="159"/>
                  </a:lnTo>
                  <a:lnTo>
                    <a:pt x="116" y="149"/>
                  </a:lnTo>
                  <a:lnTo>
                    <a:pt x="116" y="137"/>
                  </a:lnTo>
                  <a:lnTo>
                    <a:pt x="119" y="129"/>
                  </a:lnTo>
                  <a:lnTo>
                    <a:pt x="124" y="125"/>
                  </a:lnTo>
                  <a:lnTo>
                    <a:pt x="128" y="125"/>
                  </a:lnTo>
                  <a:lnTo>
                    <a:pt x="133" y="128"/>
                  </a:lnTo>
                  <a:lnTo>
                    <a:pt x="143" y="135"/>
                  </a:lnTo>
                  <a:lnTo>
                    <a:pt x="154" y="143"/>
                  </a:lnTo>
                  <a:lnTo>
                    <a:pt x="162" y="147"/>
                  </a:lnTo>
                  <a:lnTo>
                    <a:pt x="167" y="149"/>
                  </a:lnTo>
                  <a:lnTo>
                    <a:pt x="171" y="147"/>
                  </a:lnTo>
                  <a:lnTo>
                    <a:pt x="174" y="143"/>
                  </a:lnTo>
                  <a:lnTo>
                    <a:pt x="173" y="141"/>
                  </a:lnTo>
                  <a:lnTo>
                    <a:pt x="171" y="137"/>
                  </a:lnTo>
                  <a:lnTo>
                    <a:pt x="164" y="129"/>
                  </a:lnTo>
                  <a:lnTo>
                    <a:pt x="149" y="120"/>
                  </a:lnTo>
                  <a:lnTo>
                    <a:pt x="141" y="113"/>
                  </a:lnTo>
                  <a:lnTo>
                    <a:pt x="136" y="104"/>
                  </a:lnTo>
                  <a:lnTo>
                    <a:pt x="132" y="91"/>
                  </a:lnTo>
                  <a:lnTo>
                    <a:pt x="131" y="78"/>
                  </a:lnTo>
                  <a:lnTo>
                    <a:pt x="128" y="72"/>
                  </a:lnTo>
                  <a:lnTo>
                    <a:pt x="124" y="66"/>
                  </a:lnTo>
                  <a:lnTo>
                    <a:pt x="118" y="59"/>
                  </a:lnTo>
                  <a:lnTo>
                    <a:pt x="114" y="55"/>
                  </a:lnTo>
                  <a:lnTo>
                    <a:pt x="114" y="50"/>
                  </a:lnTo>
                  <a:lnTo>
                    <a:pt x="116" y="42"/>
                  </a:lnTo>
                  <a:lnTo>
                    <a:pt x="119" y="38"/>
                  </a:lnTo>
                  <a:lnTo>
                    <a:pt x="122" y="33"/>
                  </a:lnTo>
                  <a:lnTo>
                    <a:pt x="124" y="25"/>
                  </a:lnTo>
                  <a:lnTo>
                    <a:pt x="122" y="16"/>
                  </a:lnTo>
                  <a:lnTo>
                    <a:pt x="120" y="9"/>
                  </a:lnTo>
                  <a:lnTo>
                    <a:pt x="116" y="4"/>
                  </a:lnTo>
                  <a:lnTo>
                    <a:pt x="110" y="1"/>
                  </a:lnTo>
                  <a:lnTo>
                    <a:pt x="101" y="0"/>
                  </a:lnTo>
                  <a:lnTo>
                    <a:pt x="94" y="3"/>
                  </a:lnTo>
                  <a:lnTo>
                    <a:pt x="90" y="7"/>
                  </a:lnTo>
                  <a:lnTo>
                    <a:pt x="88" y="13"/>
                  </a:lnTo>
                  <a:lnTo>
                    <a:pt x="86" y="18"/>
                  </a:lnTo>
                  <a:lnTo>
                    <a:pt x="88" y="24"/>
                  </a:lnTo>
                  <a:lnTo>
                    <a:pt x="90" y="32"/>
                  </a:lnTo>
                  <a:lnTo>
                    <a:pt x="92" y="37"/>
                  </a:lnTo>
                  <a:lnTo>
                    <a:pt x="93" y="42"/>
                  </a:lnTo>
                  <a:lnTo>
                    <a:pt x="92" y="49"/>
                  </a:lnTo>
                  <a:lnTo>
                    <a:pt x="88" y="54"/>
                  </a:lnTo>
                  <a:lnTo>
                    <a:pt x="81" y="59"/>
                  </a:lnTo>
                  <a:lnTo>
                    <a:pt x="73" y="63"/>
                  </a:lnTo>
                  <a:lnTo>
                    <a:pt x="68" y="67"/>
                  </a:lnTo>
                  <a:lnTo>
                    <a:pt x="63" y="72"/>
                  </a:lnTo>
                  <a:lnTo>
                    <a:pt x="58" y="79"/>
                  </a:lnTo>
                  <a:lnTo>
                    <a:pt x="52" y="91"/>
                  </a:lnTo>
                  <a:lnTo>
                    <a:pt x="48" y="104"/>
                  </a:lnTo>
                  <a:lnTo>
                    <a:pt x="44" y="114"/>
                  </a:lnTo>
                  <a:lnTo>
                    <a:pt x="43" y="128"/>
                  </a:lnTo>
                  <a:lnTo>
                    <a:pt x="42" y="143"/>
                  </a:lnTo>
                  <a:lnTo>
                    <a:pt x="42" y="153"/>
                  </a:lnTo>
                  <a:lnTo>
                    <a:pt x="42" y="160"/>
                  </a:lnTo>
                  <a:lnTo>
                    <a:pt x="43" y="166"/>
                  </a:lnTo>
                  <a:lnTo>
                    <a:pt x="46" y="168"/>
                  </a:lnTo>
                  <a:lnTo>
                    <a:pt x="51" y="170"/>
                  </a:lnTo>
                  <a:lnTo>
                    <a:pt x="54" y="168"/>
                  </a:lnTo>
                  <a:lnTo>
                    <a:pt x="55" y="166"/>
                  </a:lnTo>
                  <a:lnTo>
                    <a:pt x="55" y="155"/>
                  </a:lnTo>
                  <a:lnTo>
                    <a:pt x="55" y="139"/>
                  </a:lnTo>
                  <a:lnTo>
                    <a:pt x="56" y="129"/>
                  </a:lnTo>
                  <a:lnTo>
                    <a:pt x="58" y="122"/>
                  </a:lnTo>
                  <a:lnTo>
                    <a:pt x="61" y="116"/>
                  </a:lnTo>
                  <a:lnTo>
                    <a:pt x="67" y="114"/>
                  </a:lnTo>
                  <a:lnTo>
                    <a:pt x="72" y="116"/>
                  </a:lnTo>
                  <a:lnTo>
                    <a:pt x="73" y="120"/>
                  </a:lnTo>
                  <a:lnTo>
                    <a:pt x="72" y="131"/>
                  </a:lnTo>
                  <a:lnTo>
                    <a:pt x="71" y="147"/>
                  </a:lnTo>
                  <a:lnTo>
                    <a:pt x="68" y="162"/>
                  </a:lnTo>
                  <a:lnTo>
                    <a:pt x="64" y="175"/>
                  </a:lnTo>
                  <a:lnTo>
                    <a:pt x="60" y="192"/>
                  </a:lnTo>
                  <a:lnTo>
                    <a:pt x="55" y="206"/>
                  </a:lnTo>
                  <a:lnTo>
                    <a:pt x="43" y="225"/>
                  </a:lnTo>
                  <a:lnTo>
                    <a:pt x="34" y="237"/>
                  </a:lnTo>
                  <a:lnTo>
                    <a:pt x="18" y="255"/>
                  </a:lnTo>
                  <a:lnTo>
                    <a:pt x="8" y="268"/>
                  </a:lnTo>
                  <a:lnTo>
                    <a:pt x="0" y="280"/>
                  </a:lnTo>
                  <a:lnTo>
                    <a:pt x="0" y="285"/>
                  </a:lnTo>
                  <a:lnTo>
                    <a:pt x="8" y="294"/>
                  </a:lnTo>
                  <a:lnTo>
                    <a:pt x="20" y="305"/>
                  </a:lnTo>
                  <a:lnTo>
                    <a:pt x="31" y="305"/>
                  </a:lnTo>
                  <a:lnTo>
                    <a:pt x="34" y="302"/>
                  </a:lnTo>
                  <a:lnTo>
                    <a:pt x="29" y="296"/>
                  </a:lnTo>
                  <a:lnTo>
                    <a:pt x="24" y="289"/>
                  </a:lnTo>
                  <a:lnTo>
                    <a:pt x="24" y="284"/>
                  </a:lnTo>
                  <a:lnTo>
                    <a:pt x="31" y="272"/>
                  </a:lnTo>
                  <a:lnTo>
                    <a:pt x="44" y="259"/>
                  </a:lnTo>
                  <a:lnTo>
                    <a:pt x="64" y="234"/>
                  </a:lnTo>
                  <a:lnTo>
                    <a:pt x="81" y="213"/>
                  </a:lnTo>
                  <a:lnTo>
                    <a:pt x="88" y="206"/>
                  </a:lnTo>
                  <a:lnTo>
                    <a:pt x="92" y="201"/>
                  </a:lnTo>
                  <a:lnTo>
                    <a:pt x="99" y="200"/>
                  </a:lnTo>
                  <a:lnTo>
                    <a:pt x="106" y="204"/>
                  </a:lnTo>
                  <a:lnTo>
                    <a:pt x="114" y="209"/>
                  </a:lnTo>
                  <a:lnTo>
                    <a:pt x="130" y="230"/>
                  </a:lnTo>
                  <a:lnTo>
                    <a:pt x="148" y="255"/>
                  </a:lnTo>
                  <a:lnTo>
                    <a:pt x="165" y="280"/>
                  </a:lnTo>
                  <a:lnTo>
                    <a:pt x="175" y="294"/>
                  </a:lnTo>
                  <a:lnTo>
                    <a:pt x="179" y="297"/>
                  </a:lnTo>
                  <a:lnTo>
                    <a:pt x="186" y="297"/>
                  </a:lnTo>
                  <a:lnTo>
                    <a:pt x="192" y="292"/>
                  </a:lnTo>
                  <a:lnTo>
                    <a:pt x="200" y="287"/>
                  </a:lnTo>
                  <a:lnTo>
                    <a:pt x="207" y="281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1232" y="1458"/>
              <a:ext cx="241" cy="326"/>
              <a:chOff x="1386" y="1458"/>
              <a:chExt cx="271" cy="326"/>
            </a:xfrm>
          </p:grpSpPr>
          <p:grpSp>
            <p:nvGrpSpPr>
              <p:cNvPr id="7" name="Group 29"/>
              <p:cNvGrpSpPr>
                <a:grpSpLocks/>
              </p:cNvGrpSpPr>
              <p:nvPr/>
            </p:nvGrpSpPr>
            <p:grpSpPr bwMode="auto">
              <a:xfrm>
                <a:off x="1386" y="1458"/>
                <a:ext cx="271" cy="326"/>
                <a:chOff x="1386" y="1458"/>
                <a:chExt cx="271" cy="326"/>
              </a:xfrm>
            </p:grpSpPr>
            <p:sp>
              <p:nvSpPr>
                <p:cNvPr id="2716702" name="AutoShape 30"/>
                <p:cNvSpPr>
                  <a:spLocks noChangeArrowheads="1"/>
                </p:cNvSpPr>
                <p:nvPr/>
              </p:nvSpPr>
              <p:spPr bwMode="auto">
                <a:xfrm>
                  <a:off x="1386" y="1510"/>
                  <a:ext cx="271" cy="274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6703" name="AutoShape 31"/>
                <p:cNvSpPr>
                  <a:spLocks noChangeArrowheads="1"/>
                </p:cNvSpPr>
                <p:nvPr/>
              </p:nvSpPr>
              <p:spPr bwMode="auto">
                <a:xfrm>
                  <a:off x="1450" y="1458"/>
                  <a:ext cx="207" cy="49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16704" name="Oval 32"/>
              <p:cNvSpPr>
                <a:spLocks noChangeArrowheads="1"/>
              </p:cNvSpPr>
              <p:nvPr/>
            </p:nvSpPr>
            <p:spPr bwMode="auto">
              <a:xfrm>
                <a:off x="1472" y="1486"/>
                <a:ext cx="27" cy="8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05" name="AutoShape 33"/>
              <p:cNvSpPr>
                <a:spLocks noChangeArrowheads="1"/>
              </p:cNvSpPr>
              <p:nvPr/>
            </p:nvSpPr>
            <p:spPr bwMode="auto">
              <a:xfrm>
                <a:off x="1418" y="1640"/>
                <a:ext cx="145" cy="59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3321050" y="3046413"/>
            <a:ext cx="1441450" cy="517525"/>
            <a:chOff x="2353" y="1795"/>
            <a:chExt cx="1022" cy="326"/>
          </a:xfrm>
        </p:grpSpPr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2353" y="1795"/>
              <a:ext cx="217" cy="326"/>
              <a:chOff x="2353" y="1795"/>
              <a:chExt cx="217" cy="326"/>
            </a:xfrm>
          </p:grpSpPr>
          <p:sp>
            <p:nvSpPr>
              <p:cNvPr id="2716708" name="AutoShape 36"/>
              <p:cNvSpPr>
                <a:spLocks noChangeArrowheads="1"/>
              </p:cNvSpPr>
              <p:nvPr/>
            </p:nvSpPr>
            <p:spPr bwMode="auto">
              <a:xfrm>
                <a:off x="2353" y="1849"/>
                <a:ext cx="217" cy="272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09" name="AutoShape 37"/>
              <p:cNvSpPr>
                <a:spLocks noChangeArrowheads="1"/>
              </p:cNvSpPr>
              <p:nvPr/>
            </p:nvSpPr>
            <p:spPr bwMode="auto">
              <a:xfrm>
                <a:off x="2404" y="1795"/>
                <a:ext cx="166" cy="49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10" name="AutoShape 38"/>
              <p:cNvSpPr>
                <a:spLocks noChangeArrowheads="1"/>
              </p:cNvSpPr>
              <p:nvPr/>
            </p:nvSpPr>
            <p:spPr bwMode="auto">
              <a:xfrm>
                <a:off x="2396" y="1869"/>
                <a:ext cx="111" cy="18"/>
              </a:xfrm>
              <a:prstGeom prst="parallelogram">
                <a:avLst>
                  <a:gd name="adj" fmla="val 154138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39"/>
            <p:cNvGrpSpPr>
              <a:grpSpLocks/>
            </p:cNvGrpSpPr>
            <p:nvPr/>
          </p:nvGrpSpPr>
          <p:grpSpPr bwMode="auto">
            <a:xfrm>
              <a:off x="2897" y="1838"/>
              <a:ext cx="211" cy="270"/>
              <a:chOff x="2897" y="1838"/>
              <a:chExt cx="211" cy="270"/>
            </a:xfrm>
          </p:grpSpPr>
          <p:sp>
            <p:nvSpPr>
              <p:cNvPr id="2716712" name="Freeform 40"/>
              <p:cNvSpPr>
                <a:spLocks/>
              </p:cNvSpPr>
              <p:nvPr/>
            </p:nvSpPr>
            <p:spPr bwMode="auto">
              <a:xfrm>
                <a:off x="3033" y="1963"/>
                <a:ext cx="64" cy="145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63" y="0"/>
                  </a:cxn>
                  <a:cxn ang="0">
                    <a:pos x="17" y="144"/>
                  </a:cxn>
                  <a:cxn ang="0">
                    <a:pos x="0" y="144"/>
                  </a:cxn>
                  <a:cxn ang="0">
                    <a:pos x="46" y="0"/>
                  </a:cxn>
                </a:cxnLst>
                <a:rect l="0" t="0" r="r" b="b"/>
                <a:pathLst>
                  <a:path w="64" h="145">
                    <a:moveTo>
                      <a:pt x="46" y="0"/>
                    </a:moveTo>
                    <a:lnTo>
                      <a:pt x="63" y="0"/>
                    </a:lnTo>
                    <a:lnTo>
                      <a:pt x="17" y="144"/>
                    </a:lnTo>
                    <a:lnTo>
                      <a:pt x="0" y="144"/>
                    </a:lnTo>
                    <a:lnTo>
                      <a:pt x="46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13" name="Rectangle 41"/>
              <p:cNvSpPr>
                <a:spLocks noChangeArrowheads="1"/>
              </p:cNvSpPr>
              <p:nvPr/>
            </p:nvSpPr>
            <p:spPr bwMode="auto">
              <a:xfrm>
                <a:off x="3028" y="1963"/>
                <a:ext cx="80" cy="11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14" name="Rectangle 42"/>
              <p:cNvSpPr>
                <a:spLocks noChangeArrowheads="1"/>
              </p:cNvSpPr>
              <p:nvPr/>
            </p:nvSpPr>
            <p:spPr bwMode="auto">
              <a:xfrm>
                <a:off x="3036" y="2022"/>
                <a:ext cx="60" cy="14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15" name="Rectangle 43"/>
              <p:cNvSpPr>
                <a:spLocks noChangeArrowheads="1"/>
              </p:cNvSpPr>
              <p:nvPr/>
            </p:nvSpPr>
            <p:spPr bwMode="auto">
              <a:xfrm>
                <a:off x="2898" y="2022"/>
                <a:ext cx="78" cy="9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16" name="Oval 44"/>
              <p:cNvSpPr>
                <a:spLocks noChangeArrowheads="1"/>
              </p:cNvSpPr>
              <p:nvPr/>
            </p:nvSpPr>
            <p:spPr bwMode="auto">
              <a:xfrm>
                <a:off x="2959" y="1838"/>
                <a:ext cx="24" cy="27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17" name="Freeform 45"/>
              <p:cNvSpPr>
                <a:spLocks/>
              </p:cNvSpPr>
              <p:nvPr/>
            </p:nvSpPr>
            <p:spPr bwMode="auto">
              <a:xfrm>
                <a:off x="2897" y="1884"/>
                <a:ext cx="144" cy="224"/>
              </a:xfrm>
              <a:custGeom>
                <a:avLst/>
                <a:gdLst/>
                <a:ahLst/>
                <a:cxnLst>
                  <a:cxn ang="0">
                    <a:pos x="1" y="103"/>
                  </a:cxn>
                  <a:cxn ang="0">
                    <a:pos x="1" y="106"/>
                  </a:cxn>
                  <a:cxn ang="0">
                    <a:pos x="0" y="110"/>
                  </a:cxn>
                  <a:cxn ang="0">
                    <a:pos x="0" y="113"/>
                  </a:cxn>
                  <a:cxn ang="0">
                    <a:pos x="1" y="117"/>
                  </a:cxn>
                  <a:cxn ang="0">
                    <a:pos x="3" y="120"/>
                  </a:cxn>
                  <a:cxn ang="0">
                    <a:pos x="6" y="123"/>
                  </a:cxn>
                  <a:cxn ang="0">
                    <a:pos x="9" y="125"/>
                  </a:cxn>
                  <a:cxn ang="0">
                    <a:pos x="11" y="126"/>
                  </a:cxn>
                  <a:cxn ang="0">
                    <a:pos x="15" y="126"/>
                  </a:cxn>
                  <a:cxn ang="0">
                    <a:pos x="93" y="223"/>
                  </a:cxn>
                  <a:cxn ang="0">
                    <a:pos x="118" y="107"/>
                  </a:cxn>
                  <a:cxn ang="0">
                    <a:pos x="117" y="105"/>
                  </a:cxn>
                  <a:cxn ang="0">
                    <a:pos x="116" y="103"/>
                  </a:cxn>
                  <a:cxn ang="0">
                    <a:pos x="114" y="101"/>
                  </a:cxn>
                  <a:cxn ang="0">
                    <a:pos x="112" y="99"/>
                  </a:cxn>
                  <a:cxn ang="0">
                    <a:pos x="110" y="98"/>
                  </a:cxn>
                  <a:cxn ang="0">
                    <a:pos x="107" y="97"/>
                  </a:cxn>
                  <a:cxn ang="0">
                    <a:pos x="104" y="97"/>
                  </a:cxn>
                  <a:cxn ang="0">
                    <a:pos x="102" y="97"/>
                  </a:cxn>
                  <a:cxn ang="0">
                    <a:pos x="69" y="57"/>
                  </a:cxn>
                  <a:cxn ang="0">
                    <a:pos x="133" y="70"/>
                  </a:cxn>
                  <a:cxn ang="0">
                    <a:pos x="135" y="70"/>
                  </a:cxn>
                  <a:cxn ang="0">
                    <a:pos x="137" y="69"/>
                  </a:cxn>
                  <a:cxn ang="0">
                    <a:pos x="140" y="67"/>
                  </a:cxn>
                  <a:cxn ang="0">
                    <a:pos x="142" y="65"/>
                  </a:cxn>
                  <a:cxn ang="0">
                    <a:pos x="142" y="62"/>
                  </a:cxn>
                  <a:cxn ang="0">
                    <a:pos x="143" y="59"/>
                  </a:cxn>
                  <a:cxn ang="0">
                    <a:pos x="142" y="56"/>
                  </a:cxn>
                  <a:cxn ang="0">
                    <a:pos x="141" y="53"/>
                  </a:cxn>
                  <a:cxn ang="0">
                    <a:pos x="139" y="51"/>
                  </a:cxn>
                  <a:cxn ang="0">
                    <a:pos x="137" y="49"/>
                  </a:cxn>
                  <a:cxn ang="0">
                    <a:pos x="134" y="49"/>
                  </a:cxn>
                  <a:cxn ang="0">
                    <a:pos x="91" y="49"/>
                  </a:cxn>
                  <a:cxn ang="0">
                    <a:pos x="83" y="32"/>
                  </a:cxn>
                  <a:cxn ang="0">
                    <a:pos x="84" y="28"/>
                  </a:cxn>
                  <a:cxn ang="0">
                    <a:pos x="84" y="23"/>
                  </a:cxn>
                  <a:cxn ang="0">
                    <a:pos x="84" y="18"/>
                  </a:cxn>
                  <a:cxn ang="0">
                    <a:pos x="83" y="14"/>
                  </a:cxn>
                  <a:cxn ang="0">
                    <a:pos x="82" y="11"/>
                  </a:cxn>
                  <a:cxn ang="0">
                    <a:pos x="79" y="8"/>
                  </a:cxn>
                  <a:cxn ang="0">
                    <a:pos x="76" y="5"/>
                  </a:cxn>
                  <a:cxn ang="0">
                    <a:pos x="73" y="3"/>
                  </a:cxn>
                  <a:cxn ang="0">
                    <a:pos x="69" y="1"/>
                  </a:cxn>
                  <a:cxn ang="0">
                    <a:pos x="64" y="0"/>
                  </a:cxn>
                  <a:cxn ang="0">
                    <a:pos x="60" y="0"/>
                  </a:cxn>
                  <a:cxn ang="0">
                    <a:pos x="56" y="1"/>
                  </a:cxn>
                  <a:cxn ang="0">
                    <a:pos x="51" y="2"/>
                  </a:cxn>
                  <a:cxn ang="0">
                    <a:pos x="47" y="5"/>
                  </a:cxn>
                  <a:cxn ang="0">
                    <a:pos x="43" y="9"/>
                  </a:cxn>
                  <a:cxn ang="0">
                    <a:pos x="41" y="12"/>
                  </a:cxn>
                  <a:cxn ang="0">
                    <a:pos x="39" y="17"/>
                  </a:cxn>
                </a:cxnLst>
                <a:rect l="0" t="0" r="r" b="b"/>
                <a:pathLst>
                  <a:path w="144" h="224">
                    <a:moveTo>
                      <a:pt x="39" y="17"/>
                    </a:moveTo>
                    <a:lnTo>
                      <a:pt x="1" y="103"/>
                    </a:lnTo>
                    <a:lnTo>
                      <a:pt x="1" y="105"/>
                    </a:lnTo>
                    <a:lnTo>
                      <a:pt x="1" y="106"/>
                    </a:lnTo>
                    <a:lnTo>
                      <a:pt x="0" y="107"/>
                    </a:lnTo>
                    <a:lnTo>
                      <a:pt x="0" y="110"/>
                    </a:lnTo>
                    <a:lnTo>
                      <a:pt x="0" y="111"/>
                    </a:lnTo>
                    <a:lnTo>
                      <a:pt x="0" y="113"/>
                    </a:lnTo>
                    <a:lnTo>
                      <a:pt x="1" y="115"/>
                    </a:lnTo>
                    <a:lnTo>
                      <a:pt x="1" y="117"/>
                    </a:lnTo>
                    <a:lnTo>
                      <a:pt x="2" y="118"/>
                    </a:lnTo>
                    <a:lnTo>
                      <a:pt x="3" y="120"/>
                    </a:lnTo>
                    <a:lnTo>
                      <a:pt x="4" y="122"/>
                    </a:lnTo>
                    <a:lnTo>
                      <a:pt x="6" y="123"/>
                    </a:lnTo>
                    <a:lnTo>
                      <a:pt x="8" y="124"/>
                    </a:lnTo>
                    <a:lnTo>
                      <a:pt x="9" y="125"/>
                    </a:lnTo>
                    <a:lnTo>
                      <a:pt x="10" y="125"/>
                    </a:lnTo>
                    <a:lnTo>
                      <a:pt x="11" y="126"/>
                    </a:lnTo>
                    <a:lnTo>
                      <a:pt x="13" y="126"/>
                    </a:lnTo>
                    <a:lnTo>
                      <a:pt x="15" y="126"/>
                    </a:lnTo>
                    <a:lnTo>
                      <a:pt x="93" y="126"/>
                    </a:lnTo>
                    <a:lnTo>
                      <a:pt x="93" y="223"/>
                    </a:lnTo>
                    <a:lnTo>
                      <a:pt x="118" y="223"/>
                    </a:lnTo>
                    <a:lnTo>
                      <a:pt x="118" y="107"/>
                    </a:lnTo>
                    <a:lnTo>
                      <a:pt x="118" y="106"/>
                    </a:lnTo>
                    <a:lnTo>
                      <a:pt x="117" y="105"/>
                    </a:lnTo>
                    <a:lnTo>
                      <a:pt x="117" y="103"/>
                    </a:lnTo>
                    <a:lnTo>
                      <a:pt x="116" y="103"/>
                    </a:lnTo>
                    <a:lnTo>
                      <a:pt x="116" y="102"/>
                    </a:lnTo>
                    <a:lnTo>
                      <a:pt x="114" y="101"/>
                    </a:lnTo>
                    <a:lnTo>
                      <a:pt x="114" y="100"/>
                    </a:lnTo>
                    <a:lnTo>
                      <a:pt x="112" y="99"/>
                    </a:lnTo>
                    <a:lnTo>
                      <a:pt x="111" y="99"/>
                    </a:lnTo>
                    <a:lnTo>
                      <a:pt x="110" y="98"/>
                    </a:lnTo>
                    <a:lnTo>
                      <a:pt x="109" y="98"/>
                    </a:lnTo>
                    <a:lnTo>
                      <a:pt x="107" y="97"/>
                    </a:lnTo>
                    <a:lnTo>
                      <a:pt x="105" y="97"/>
                    </a:lnTo>
                    <a:lnTo>
                      <a:pt x="104" y="97"/>
                    </a:lnTo>
                    <a:lnTo>
                      <a:pt x="103" y="97"/>
                    </a:lnTo>
                    <a:lnTo>
                      <a:pt x="102" y="97"/>
                    </a:lnTo>
                    <a:lnTo>
                      <a:pt x="56" y="95"/>
                    </a:lnTo>
                    <a:lnTo>
                      <a:pt x="69" y="57"/>
                    </a:lnTo>
                    <a:lnTo>
                      <a:pt x="78" y="70"/>
                    </a:lnTo>
                    <a:lnTo>
                      <a:pt x="133" y="70"/>
                    </a:lnTo>
                    <a:lnTo>
                      <a:pt x="134" y="70"/>
                    </a:lnTo>
                    <a:lnTo>
                      <a:pt x="135" y="70"/>
                    </a:lnTo>
                    <a:lnTo>
                      <a:pt x="137" y="69"/>
                    </a:lnTo>
                    <a:lnTo>
                      <a:pt x="137" y="69"/>
                    </a:lnTo>
                    <a:lnTo>
                      <a:pt x="139" y="68"/>
                    </a:lnTo>
                    <a:lnTo>
                      <a:pt x="140" y="67"/>
                    </a:lnTo>
                    <a:lnTo>
                      <a:pt x="140" y="66"/>
                    </a:lnTo>
                    <a:lnTo>
                      <a:pt x="142" y="65"/>
                    </a:lnTo>
                    <a:lnTo>
                      <a:pt x="142" y="64"/>
                    </a:lnTo>
                    <a:lnTo>
                      <a:pt x="142" y="62"/>
                    </a:lnTo>
                    <a:lnTo>
                      <a:pt x="143" y="61"/>
                    </a:lnTo>
                    <a:lnTo>
                      <a:pt x="143" y="59"/>
                    </a:lnTo>
                    <a:lnTo>
                      <a:pt x="143" y="57"/>
                    </a:lnTo>
                    <a:lnTo>
                      <a:pt x="142" y="56"/>
                    </a:lnTo>
                    <a:lnTo>
                      <a:pt x="142" y="55"/>
                    </a:lnTo>
                    <a:lnTo>
                      <a:pt x="141" y="53"/>
                    </a:lnTo>
                    <a:lnTo>
                      <a:pt x="140" y="52"/>
                    </a:lnTo>
                    <a:lnTo>
                      <a:pt x="139" y="51"/>
                    </a:lnTo>
                    <a:lnTo>
                      <a:pt x="138" y="50"/>
                    </a:lnTo>
                    <a:lnTo>
                      <a:pt x="137" y="49"/>
                    </a:lnTo>
                    <a:lnTo>
                      <a:pt x="136" y="49"/>
                    </a:lnTo>
                    <a:lnTo>
                      <a:pt x="134" y="49"/>
                    </a:lnTo>
                    <a:lnTo>
                      <a:pt x="133" y="49"/>
                    </a:lnTo>
                    <a:lnTo>
                      <a:pt x="91" y="49"/>
                    </a:lnTo>
                    <a:lnTo>
                      <a:pt x="82" y="33"/>
                    </a:lnTo>
                    <a:lnTo>
                      <a:pt x="83" y="32"/>
                    </a:lnTo>
                    <a:lnTo>
                      <a:pt x="84" y="30"/>
                    </a:lnTo>
                    <a:lnTo>
                      <a:pt x="84" y="28"/>
                    </a:lnTo>
                    <a:lnTo>
                      <a:pt x="84" y="26"/>
                    </a:lnTo>
                    <a:lnTo>
                      <a:pt x="84" y="23"/>
                    </a:lnTo>
                    <a:lnTo>
                      <a:pt x="84" y="21"/>
                    </a:lnTo>
                    <a:lnTo>
                      <a:pt x="84" y="18"/>
                    </a:lnTo>
                    <a:lnTo>
                      <a:pt x="84" y="16"/>
                    </a:lnTo>
                    <a:lnTo>
                      <a:pt x="83" y="14"/>
                    </a:lnTo>
                    <a:lnTo>
                      <a:pt x="82" y="13"/>
                    </a:lnTo>
                    <a:lnTo>
                      <a:pt x="82" y="11"/>
                    </a:lnTo>
                    <a:lnTo>
                      <a:pt x="80" y="10"/>
                    </a:lnTo>
                    <a:lnTo>
                      <a:pt x="79" y="8"/>
                    </a:lnTo>
                    <a:lnTo>
                      <a:pt x="78" y="7"/>
                    </a:lnTo>
                    <a:lnTo>
                      <a:pt x="76" y="5"/>
                    </a:lnTo>
                    <a:lnTo>
                      <a:pt x="75" y="4"/>
                    </a:lnTo>
                    <a:lnTo>
                      <a:pt x="73" y="3"/>
                    </a:lnTo>
                    <a:lnTo>
                      <a:pt x="71" y="2"/>
                    </a:lnTo>
                    <a:lnTo>
                      <a:pt x="69" y="1"/>
                    </a:lnTo>
                    <a:lnTo>
                      <a:pt x="66" y="1"/>
                    </a:lnTo>
                    <a:lnTo>
                      <a:pt x="64" y="0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1"/>
                    </a:lnTo>
                    <a:lnTo>
                      <a:pt x="54" y="1"/>
                    </a:lnTo>
                    <a:lnTo>
                      <a:pt x="51" y="2"/>
                    </a:lnTo>
                    <a:lnTo>
                      <a:pt x="49" y="3"/>
                    </a:lnTo>
                    <a:lnTo>
                      <a:pt x="47" y="5"/>
                    </a:lnTo>
                    <a:lnTo>
                      <a:pt x="45" y="7"/>
                    </a:lnTo>
                    <a:lnTo>
                      <a:pt x="43" y="9"/>
                    </a:lnTo>
                    <a:lnTo>
                      <a:pt x="42" y="10"/>
                    </a:lnTo>
                    <a:lnTo>
                      <a:pt x="41" y="12"/>
                    </a:lnTo>
                    <a:lnTo>
                      <a:pt x="40" y="14"/>
                    </a:lnTo>
                    <a:lnTo>
                      <a:pt x="39" y="17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6718" name="Freeform 46"/>
            <p:cNvSpPr>
              <a:spLocks/>
            </p:cNvSpPr>
            <p:nvPr/>
          </p:nvSpPr>
          <p:spPr bwMode="auto">
            <a:xfrm>
              <a:off x="3166" y="1805"/>
              <a:ext cx="209" cy="308"/>
            </a:xfrm>
            <a:custGeom>
              <a:avLst/>
              <a:gdLst/>
              <a:ahLst/>
              <a:cxnLst>
                <a:cxn ang="0">
                  <a:pos x="208" y="278"/>
                </a:cxn>
                <a:cxn ang="0">
                  <a:pos x="192" y="278"/>
                </a:cxn>
                <a:cxn ang="0">
                  <a:pos x="165" y="242"/>
                </a:cxn>
                <a:cxn ang="0">
                  <a:pos x="127" y="179"/>
                </a:cxn>
                <a:cxn ang="0">
                  <a:pos x="116" y="150"/>
                </a:cxn>
                <a:cxn ang="0">
                  <a:pos x="119" y="130"/>
                </a:cxn>
                <a:cxn ang="0">
                  <a:pos x="128" y="126"/>
                </a:cxn>
                <a:cxn ang="0">
                  <a:pos x="143" y="136"/>
                </a:cxn>
                <a:cxn ang="0">
                  <a:pos x="162" y="148"/>
                </a:cxn>
                <a:cxn ang="0">
                  <a:pos x="171" y="148"/>
                </a:cxn>
                <a:cxn ang="0">
                  <a:pos x="173" y="142"/>
                </a:cxn>
                <a:cxn ang="0">
                  <a:pos x="164" y="130"/>
                </a:cxn>
                <a:cxn ang="0">
                  <a:pos x="141" y="114"/>
                </a:cxn>
                <a:cxn ang="0">
                  <a:pos x="132" y="91"/>
                </a:cxn>
                <a:cxn ang="0">
                  <a:pos x="128" y="73"/>
                </a:cxn>
                <a:cxn ang="0">
                  <a:pos x="118" y="60"/>
                </a:cxn>
                <a:cxn ang="0">
                  <a:pos x="114" y="50"/>
                </a:cxn>
                <a:cxn ang="0">
                  <a:pos x="119" y="38"/>
                </a:cxn>
                <a:cxn ang="0">
                  <a:pos x="124" y="25"/>
                </a:cxn>
                <a:cxn ang="0">
                  <a:pos x="120" y="9"/>
                </a:cxn>
                <a:cxn ang="0">
                  <a:pos x="110" y="1"/>
                </a:cxn>
                <a:cxn ang="0">
                  <a:pos x="94" y="3"/>
                </a:cxn>
                <a:cxn ang="0">
                  <a:pos x="88" y="13"/>
                </a:cxn>
                <a:cxn ang="0">
                  <a:pos x="88" y="24"/>
                </a:cxn>
                <a:cxn ang="0">
                  <a:pos x="92" y="37"/>
                </a:cxn>
                <a:cxn ang="0">
                  <a:pos x="92" y="49"/>
                </a:cxn>
                <a:cxn ang="0">
                  <a:pos x="81" y="60"/>
                </a:cxn>
                <a:cxn ang="0">
                  <a:pos x="68" y="67"/>
                </a:cxn>
                <a:cxn ang="0">
                  <a:pos x="58" y="79"/>
                </a:cxn>
                <a:cxn ang="0">
                  <a:pos x="48" y="105"/>
                </a:cxn>
                <a:cxn ang="0">
                  <a:pos x="43" y="128"/>
                </a:cxn>
                <a:cxn ang="0">
                  <a:pos x="42" y="154"/>
                </a:cxn>
                <a:cxn ang="0">
                  <a:pos x="43" y="167"/>
                </a:cxn>
                <a:cxn ang="0">
                  <a:pos x="51" y="171"/>
                </a:cxn>
                <a:cxn ang="0">
                  <a:pos x="55" y="167"/>
                </a:cxn>
                <a:cxn ang="0">
                  <a:pos x="55" y="140"/>
                </a:cxn>
                <a:cxn ang="0">
                  <a:pos x="58" y="123"/>
                </a:cxn>
                <a:cxn ang="0">
                  <a:pos x="67" y="115"/>
                </a:cxn>
                <a:cxn ang="0">
                  <a:pos x="73" y="120"/>
                </a:cxn>
                <a:cxn ang="0">
                  <a:pos x="71" y="148"/>
                </a:cxn>
                <a:cxn ang="0">
                  <a:pos x="64" y="176"/>
                </a:cxn>
                <a:cxn ang="0">
                  <a:pos x="55" y="208"/>
                </a:cxn>
                <a:cxn ang="0">
                  <a:pos x="34" y="238"/>
                </a:cxn>
                <a:cxn ang="0">
                  <a:pos x="8" y="270"/>
                </a:cxn>
                <a:cxn ang="0">
                  <a:pos x="0" y="287"/>
                </a:cxn>
                <a:cxn ang="0">
                  <a:pos x="20" y="307"/>
                </a:cxn>
                <a:cxn ang="0">
                  <a:pos x="34" y="304"/>
                </a:cxn>
                <a:cxn ang="0">
                  <a:pos x="24" y="291"/>
                </a:cxn>
                <a:cxn ang="0">
                  <a:pos x="31" y="274"/>
                </a:cxn>
                <a:cxn ang="0">
                  <a:pos x="64" y="236"/>
                </a:cxn>
                <a:cxn ang="0">
                  <a:pos x="88" y="208"/>
                </a:cxn>
                <a:cxn ang="0">
                  <a:pos x="99" y="201"/>
                </a:cxn>
                <a:cxn ang="0">
                  <a:pos x="114" y="210"/>
                </a:cxn>
                <a:cxn ang="0">
                  <a:pos x="148" y="257"/>
                </a:cxn>
                <a:cxn ang="0">
                  <a:pos x="175" y="296"/>
                </a:cxn>
                <a:cxn ang="0">
                  <a:pos x="186" y="299"/>
                </a:cxn>
                <a:cxn ang="0">
                  <a:pos x="200" y="288"/>
                </a:cxn>
              </a:cxnLst>
              <a:rect l="0" t="0" r="r" b="b"/>
              <a:pathLst>
                <a:path w="209" h="308">
                  <a:moveTo>
                    <a:pt x="207" y="283"/>
                  </a:moveTo>
                  <a:lnTo>
                    <a:pt x="208" y="278"/>
                  </a:lnTo>
                  <a:lnTo>
                    <a:pt x="200" y="279"/>
                  </a:lnTo>
                  <a:lnTo>
                    <a:pt x="192" y="278"/>
                  </a:lnTo>
                  <a:lnTo>
                    <a:pt x="182" y="270"/>
                  </a:lnTo>
                  <a:lnTo>
                    <a:pt x="165" y="242"/>
                  </a:lnTo>
                  <a:lnTo>
                    <a:pt x="140" y="201"/>
                  </a:lnTo>
                  <a:lnTo>
                    <a:pt x="127" y="179"/>
                  </a:lnTo>
                  <a:lnTo>
                    <a:pt x="118" y="160"/>
                  </a:lnTo>
                  <a:lnTo>
                    <a:pt x="116" y="150"/>
                  </a:lnTo>
                  <a:lnTo>
                    <a:pt x="116" y="138"/>
                  </a:lnTo>
                  <a:lnTo>
                    <a:pt x="119" y="130"/>
                  </a:lnTo>
                  <a:lnTo>
                    <a:pt x="124" y="126"/>
                  </a:lnTo>
                  <a:lnTo>
                    <a:pt x="128" y="126"/>
                  </a:lnTo>
                  <a:lnTo>
                    <a:pt x="133" y="128"/>
                  </a:lnTo>
                  <a:lnTo>
                    <a:pt x="143" y="136"/>
                  </a:lnTo>
                  <a:lnTo>
                    <a:pt x="154" y="144"/>
                  </a:lnTo>
                  <a:lnTo>
                    <a:pt x="162" y="148"/>
                  </a:lnTo>
                  <a:lnTo>
                    <a:pt x="167" y="150"/>
                  </a:lnTo>
                  <a:lnTo>
                    <a:pt x="171" y="148"/>
                  </a:lnTo>
                  <a:lnTo>
                    <a:pt x="174" y="144"/>
                  </a:lnTo>
                  <a:lnTo>
                    <a:pt x="173" y="142"/>
                  </a:lnTo>
                  <a:lnTo>
                    <a:pt x="171" y="138"/>
                  </a:lnTo>
                  <a:lnTo>
                    <a:pt x="164" y="130"/>
                  </a:lnTo>
                  <a:lnTo>
                    <a:pt x="149" y="120"/>
                  </a:lnTo>
                  <a:lnTo>
                    <a:pt x="141" y="114"/>
                  </a:lnTo>
                  <a:lnTo>
                    <a:pt x="136" y="105"/>
                  </a:lnTo>
                  <a:lnTo>
                    <a:pt x="132" y="91"/>
                  </a:lnTo>
                  <a:lnTo>
                    <a:pt x="131" y="78"/>
                  </a:lnTo>
                  <a:lnTo>
                    <a:pt x="128" y="73"/>
                  </a:lnTo>
                  <a:lnTo>
                    <a:pt x="124" y="66"/>
                  </a:lnTo>
                  <a:lnTo>
                    <a:pt x="118" y="60"/>
                  </a:lnTo>
                  <a:lnTo>
                    <a:pt x="114" y="56"/>
                  </a:lnTo>
                  <a:lnTo>
                    <a:pt x="114" y="50"/>
                  </a:lnTo>
                  <a:lnTo>
                    <a:pt x="116" y="42"/>
                  </a:lnTo>
                  <a:lnTo>
                    <a:pt x="119" y="38"/>
                  </a:lnTo>
                  <a:lnTo>
                    <a:pt x="122" y="33"/>
                  </a:lnTo>
                  <a:lnTo>
                    <a:pt x="124" y="25"/>
                  </a:lnTo>
                  <a:lnTo>
                    <a:pt x="122" y="16"/>
                  </a:lnTo>
                  <a:lnTo>
                    <a:pt x="120" y="9"/>
                  </a:lnTo>
                  <a:lnTo>
                    <a:pt x="116" y="4"/>
                  </a:lnTo>
                  <a:lnTo>
                    <a:pt x="110" y="1"/>
                  </a:lnTo>
                  <a:lnTo>
                    <a:pt x="101" y="0"/>
                  </a:lnTo>
                  <a:lnTo>
                    <a:pt x="94" y="3"/>
                  </a:lnTo>
                  <a:lnTo>
                    <a:pt x="90" y="7"/>
                  </a:lnTo>
                  <a:lnTo>
                    <a:pt x="88" y="13"/>
                  </a:lnTo>
                  <a:lnTo>
                    <a:pt x="86" y="19"/>
                  </a:lnTo>
                  <a:lnTo>
                    <a:pt x="88" y="24"/>
                  </a:lnTo>
                  <a:lnTo>
                    <a:pt x="90" y="32"/>
                  </a:lnTo>
                  <a:lnTo>
                    <a:pt x="92" y="37"/>
                  </a:lnTo>
                  <a:lnTo>
                    <a:pt x="93" y="42"/>
                  </a:lnTo>
                  <a:lnTo>
                    <a:pt x="92" y="49"/>
                  </a:lnTo>
                  <a:lnTo>
                    <a:pt x="88" y="54"/>
                  </a:lnTo>
                  <a:lnTo>
                    <a:pt x="81" y="60"/>
                  </a:lnTo>
                  <a:lnTo>
                    <a:pt x="73" y="64"/>
                  </a:lnTo>
                  <a:lnTo>
                    <a:pt x="68" y="67"/>
                  </a:lnTo>
                  <a:lnTo>
                    <a:pt x="63" y="73"/>
                  </a:lnTo>
                  <a:lnTo>
                    <a:pt x="58" y="79"/>
                  </a:lnTo>
                  <a:lnTo>
                    <a:pt x="52" y="91"/>
                  </a:lnTo>
                  <a:lnTo>
                    <a:pt x="48" y="105"/>
                  </a:lnTo>
                  <a:lnTo>
                    <a:pt x="44" y="115"/>
                  </a:lnTo>
                  <a:lnTo>
                    <a:pt x="43" y="128"/>
                  </a:lnTo>
                  <a:lnTo>
                    <a:pt x="42" y="144"/>
                  </a:lnTo>
                  <a:lnTo>
                    <a:pt x="42" y="154"/>
                  </a:lnTo>
                  <a:lnTo>
                    <a:pt x="42" y="161"/>
                  </a:lnTo>
                  <a:lnTo>
                    <a:pt x="43" y="167"/>
                  </a:lnTo>
                  <a:lnTo>
                    <a:pt x="46" y="169"/>
                  </a:lnTo>
                  <a:lnTo>
                    <a:pt x="51" y="171"/>
                  </a:lnTo>
                  <a:lnTo>
                    <a:pt x="54" y="169"/>
                  </a:lnTo>
                  <a:lnTo>
                    <a:pt x="55" y="167"/>
                  </a:lnTo>
                  <a:lnTo>
                    <a:pt x="55" y="156"/>
                  </a:lnTo>
                  <a:lnTo>
                    <a:pt x="55" y="140"/>
                  </a:lnTo>
                  <a:lnTo>
                    <a:pt x="56" y="130"/>
                  </a:lnTo>
                  <a:lnTo>
                    <a:pt x="58" y="123"/>
                  </a:lnTo>
                  <a:lnTo>
                    <a:pt x="61" y="116"/>
                  </a:lnTo>
                  <a:lnTo>
                    <a:pt x="67" y="115"/>
                  </a:lnTo>
                  <a:lnTo>
                    <a:pt x="72" y="116"/>
                  </a:lnTo>
                  <a:lnTo>
                    <a:pt x="73" y="120"/>
                  </a:lnTo>
                  <a:lnTo>
                    <a:pt x="72" y="132"/>
                  </a:lnTo>
                  <a:lnTo>
                    <a:pt x="71" y="148"/>
                  </a:lnTo>
                  <a:lnTo>
                    <a:pt x="68" y="163"/>
                  </a:lnTo>
                  <a:lnTo>
                    <a:pt x="64" y="176"/>
                  </a:lnTo>
                  <a:lnTo>
                    <a:pt x="60" y="193"/>
                  </a:lnTo>
                  <a:lnTo>
                    <a:pt x="55" y="208"/>
                  </a:lnTo>
                  <a:lnTo>
                    <a:pt x="43" y="226"/>
                  </a:lnTo>
                  <a:lnTo>
                    <a:pt x="34" y="238"/>
                  </a:lnTo>
                  <a:lnTo>
                    <a:pt x="18" y="257"/>
                  </a:lnTo>
                  <a:lnTo>
                    <a:pt x="8" y="270"/>
                  </a:lnTo>
                  <a:lnTo>
                    <a:pt x="0" y="282"/>
                  </a:lnTo>
                  <a:lnTo>
                    <a:pt x="0" y="287"/>
                  </a:lnTo>
                  <a:lnTo>
                    <a:pt x="8" y="296"/>
                  </a:lnTo>
                  <a:lnTo>
                    <a:pt x="20" y="307"/>
                  </a:lnTo>
                  <a:lnTo>
                    <a:pt x="31" y="307"/>
                  </a:lnTo>
                  <a:lnTo>
                    <a:pt x="34" y="304"/>
                  </a:lnTo>
                  <a:lnTo>
                    <a:pt x="29" y="298"/>
                  </a:lnTo>
                  <a:lnTo>
                    <a:pt x="24" y="291"/>
                  </a:lnTo>
                  <a:lnTo>
                    <a:pt x="24" y="286"/>
                  </a:lnTo>
                  <a:lnTo>
                    <a:pt x="31" y="274"/>
                  </a:lnTo>
                  <a:lnTo>
                    <a:pt x="44" y="261"/>
                  </a:lnTo>
                  <a:lnTo>
                    <a:pt x="64" y="236"/>
                  </a:lnTo>
                  <a:lnTo>
                    <a:pt x="81" y="214"/>
                  </a:lnTo>
                  <a:lnTo>
                    <a:pt x="88" y="208"/>
                  </a:lnTo>
                  <a:lnTo>
                    <a:pt x="92" y="202"/>
                  </a:lnTo>
                  <a:lnTo>
                    <a:pt x="99" y="201"/>
                  </a:lnTo>
                  <a:lnTo>
                    <a:pt x="106" y="205"/>
                  </a:lnTo>
                  <a:lnTo>
                    <a:pt x="114" y="210"/>
                  </a:lnTo>
                  <a:lnTo>
                    <a:pt x="130" y="232"/>
                  </a:lnTo>
                  <a:lnTo>
                    <a:pt x="148" y="257"/>
                  </a:lnTo>
                  <a:lnTo>
                    <a:pt x="165" y="282"/>
                  </a:lnTo>
                  <a:lnTo>
                    <a:pt x="175" y="296"/>
                  </a:lnTo>
                  <a:lnTo>
                    <a:pt x="179" y="299"/>
                  </a:lnTo>
                  <a:lnTo>
                    <a:pt x="186" y="299"/>
                  </a:lnTo>
                  <a:lnTo>
                    <a:pt x="192" y="294"/>
                  </a:lnTo>
                  <a:lnTo>
                    <a:pt x="200" y="288"/>
                  </a:lnTo>
                  <a:lnTo>
                    <a:pt x="207" y="283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47"/>
            <p:cNvGrpSpPr>
              <a:grpSpLocks/>
            </p:cNvGrpSpPr>
            <p:nvPr/>
          </p:nvGrpSpPr>
          <p:grpSpPr bwMode="auto">
            <a:xfrm>
              <a:off x="2576" y="1795"/>
              <a:ext cx="273" cy="326"/>
              <a:chOff x="2576" y="1795"/>
              <a:chExt cx="273" cy="326"/>
            </a:xfrm>
          </p:grpSpPr>
          <p:grpSp>
            <p:nvGrpSpPr>
              <p:cNvPr id="12" name="Group 48"/>
              <p:cNvGrpSpPr>
                <a:grpSpLocks/>
              </p:cNvGrpSpPr>
              <p:nvPr/>
            </p:nvGrpSpPr>
            <p:grpSpPr bwMode="auto">
              <a:xfrm>
                <a:off x="2576" y="1795"/>
                <a:ext cx="273" cy="326"/>
                <a:chOff x="2576" y="1795"/>
                <a:chExt cx="273" cy="326"/>
              </a:xfrm>
            </p:grpSpPr>
            <p:sp>
              <p:nvSpPr>
                <p:cNvPr id="2716721" name="AutoShape 49"/>
                <p:cNvSpPr>
                  <a:spLocks noChangeArrowheads="1"/>
                </p:cNvSpPr>
                <p:nvPr/>
              </p:nvSpPr>
              <p:spPr bwMode="auto">
                <a:xfrm>
                  <a:off x="2576" y="1849"/>
                  <a:ext cx="273" cy="272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6722" name="AutoShape 50"/>
                <p:cNvSpPr>
                  <a:spLocks noChangeArrowheads="1"/>
                </p:cNvSpPr>
                <p:nvPr/>
              </p:nvSpPr>
              <p:spPr bwMode="auto">
                <a:xfrm>
                  <a:off x="2642" y="1795"/>
                  <a:ext cx="207" cy="49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16723" name="Oval 51"/>
              <p:cNvSpPr>
                <a:spLocks noChangeArrowheads="1"/>
              </p:cNvSpPr>
              <p:nvPr/>
            </p:nvSpPr>
            <p:spPr bwMode="auto">
              <a:xfrm>
                <a:off x="2662" y="1823"/>
                <a:ext cx="27" cy="1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24" name="AutoShape 52"/>
              <p:cNvSpPr>
                <a:spLocks noChangeArrowheads="1"/>
              </p:cNvSpPr>
              <p:nvPr/>
            </p:nvSpPr>
            <p:spPr bwMode="auto">
              <a:xfrm>
                <a:off x="2608" y="1976"/>
                <a:ext cx="145" cy="60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3" name="Group 53"/>
          <p:cNvGrpSpPr>
            <a:grpSpLocks/>
          </p:cNvGrpSpPr>
          <p:nvPr/>
        </p:nvGrpSpPr>
        <p:grpSpPr bwMode="auto">
          <a:xfrm>
            <a:off x="4999038" y="3492500"/>
            <a:ext cx="1446212" cy="517525"/>
            <a:chOff x="3543" y="2076"/>
            <a:chExt cx="1024" cy="326"/>
          </a:xfrm>
        </p:grpSpPr>
        <p:grpSp>
          <p:nvGrpSpPr>
            <p:cNvPr id="14" name="Group 54"/>
            <p:cNvGrpSpPr>
              <a:grpSpLocks/>
            </p:cNvGrpSpPr>
            <p:nvPr/>
          </p:nvGrpSpPr>
          <p:grpSpPr bwMode="auto">
            <a:xfrm>
              <a:off x="3543" y="2076"/>
              <a:ext cx="216" cy="326"/>
              <a:chOff x="3543" y="2076"/>
              <a:chExt cx="216" cy="326"/>
            </a:xfrm>
          </p:grpSpPr>
          <p:sp>
            <p:nvSpPr>
              <p:cNvPr id="2716727" name="AutoShape 55"/>
              <p:cNvSpPr>
                <a:spLocks noChangeArrowheads="1"/>
              </p:cNvSpPr>
              <p:nvPr/>
            </p:nvSpPr>
            <p:spPr bwMode="auto">
              <a:xfrm>
                <a:off x="3543" y="2129"/>
                <a:ext cx="216" cy="273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28" name="AutoShape 56"/>
              <p:cNvSpPr>
                <a:spLocks noChangeArrowheads="1"/>
              </p:cNvSpPr>
              <p:nvPr/>
            </p:nvSpPr>
            <p:spPr bwMode="auto">
              <a:xfrm>
                <a:off x="3594" y="2076"/>
                <a:ext cx="165" cy="48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29" name="AutoShape 57"/>
              <p:cNvSpPr>
                <a:spLocks noChangeArrowheads="1"/>
              </p:cNvSpPr>
              <p:nvPr/>
            </p:nvSpPr>
            <p:spPr bwMode="auto">
              <a:xfrm>
                <a:off x="3585" y="2150"/>
                <a:ext cx="114" cy="17"/>
              </a:xfrm>
              <a:prstGeom prst="parallelogram">
                <a:avLst>
                  <a:gd name="adj" fmla="val 167616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58"/>
            <p:cNvGrpSpPr>
              <a:grpSpLocks/>
            </p:cNvGrpSpPr>
            <p:nvPr/>
          </p:nvGrpSpPr>
          <p:grpSpPr bwMode="auto">
            <a:xfrm>
              <a:off x="4088" y="2120"/>
              <a:ext cx="210" cy="268"/>
              <a:chOff x="4088" y="2120"/>
              <a:chExt cx="210" cy="268"/>
            </a:xfrm>
          </p:grpSpPr>
          <p:sp>
            <p:nvSpPr>
              <p:cNvPr id="2716731" name="Freeform 59"/>
              <p:cNvSpPr>
                <a:spLocks/>
              </p:cNvSpPr>
              <p:nvPr/>
            </p:nvSpPr>
            <p:spPr bwMode="auto">
              <a:xfrm>
                <a:off x="4223" y="2243"/>
                <a:ext cx="64" cy="145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63" y="0"/>
                  </a:cxn>
                  <a:cxn ang="0">
                    <a:pos x="17" y="144"/>
                  </a:cxn>
                  <a:cxn ang="0">
                    <a:pos x="0" y="144"/>
                  </a:cxn>
                  <a:cxn ang="0">
                    <a:pos x="46" y="0"/>
                  </a:cxn>
                </a:cxnLst>
                <a:rect l="0" t="0" r="r" b="b"/>
                <a:pathLst>
                  <a:path w="64" h="145">
                    <a:moveTo>
                      <a:pt x="46" y="0"/>
                    </a:moveTo>
                    <a:lnTo>
                      <a:pt x="63" y="0"/>
                    </a:lnTo>
                    <a:lnTo>
                      <a:pt x="17" y="144"/>
                    </a:lnTo>
                    <a:lnTo>
                      <a:pt x="0" y="144"/>
                    </a:lnTo>
                    <a:lnTo>
                      <a:pt x="46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32" name="Rectangle 60"/>
              <p:cNvSpPr>
                <a:spLocks noChangeArrowheads="1"/>
              </p:cNvSpPr>
              <p:nvPr/>
            </p:nvSpPr>
            <p:spPr bwMode="auto">
              <a:xfrm>
                <a:off x="4218" y="2243"/>
                <a:ext cx="80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33" name="Rectangle 61"/>
              <p:cNvSpPr>
                <a:spLocks noChangeArrowheads="1"/>
              </p:cNvSpPr>
              <p:nvPr/>
            </p:nvSpPr>
            <p:spPr bwMode="auto">
              <a:xfrm>
                <a:off x="4226" y="2302"/>
                <a:ext cx="60" cy="14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34" name="Rectangle 62"/>
              <p:cNvSpPr>
                <a:spLocks noChangeArrowheads="1"/>
              </p:cNvSpPr>
              <p:nvPr/>
            </p:nvSpPr>
            <p:spPr bwMode="auto">
              <a:xfrm>
                <a:off x="4090" y="2302"/>
                <a:ext cx="76" cy="9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35" name="Oval 63"/>
              <p:cNvSpPr>
                <a:spLocks noChangeArrowheads="1"/>
              </p:cNvSpPr>
              <p:nvPr/>
            </p:nvSpPr>
            <p:spPr bwMode="auto">
              <a:xfrm>
                <a:off x="4149" y="2120"/>
                <a:ext cx="24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36" name="Freeform 64"/>
              <p:cNvSpPr>
                <a:spLocks/>
              </p:cNvSpPr>
              <p:nvPr/>
            </p:nvSpPr>
            <p:spPr bwMode="auto">
              <a:xfrm>
                <a:off x="4088" y="2166"/>
                <a:ext cx="145" cy="222"/>
              </a:xfrm>
              <a:custGeom>
                <a:avLst/>
                <a:gdLst/>
                <a:ahLst/>
                <a:cxnLst>
                  <a:cxn ang="0">
                    <a:pos x="1" y="102"/>
                  </a:cxn>
                  <a:cxn ang="0">
                    <a:pos x="1" y="105"/>
                  </a:cxn>
                  <a:cxn ang="0">
                    <a:pos x="0" y="109"/>
                  </a:cxn>
                  <a:cxn ang="0">
                    <a:pos x="0" y="112"/>
                  </a:cxn>
                  <a:cxn ang="0">
                    <a:pos x="1" y="116"/>
                  </a:cxn>
                  <a:cxn ang="0">
                    <a:pos x="3" y="119"/>
                  </a:cxn>
                  <a:cxn ang="0">
                    <a:pos x="6" y="122"/>
                  </a:cxn>
                  <a:cxn ang="0">
                    <a:pos x="9" y="124"/>
                  </a:cxn>
                  <a:cxn ang="0">
                    <a:pos x="12" y="125"/>
                  </a:cxn>
                  <a:cxn ang="0">
                    <a:pos x="15" y="125"/>
                  </a:cxn>
                  <a:cxn ang="0">
                    <a:pos x="94" y="221"/>
                  </a:cxn>
                  <a:cxn ang="0">
                    <a:pos x="119" y="106"/>
                  </a:cxn>
                  <a:cxn ang="0">
                    <a:pos x="118" y="104"/>
                  </a:cxn>
                  <a:cxn ang="0">
                    <a:pos x="117" y="102"/>
                  </a:cxn>
                  <a:cxn ang="0">
                    <a:pos x="115" y="100"/>
                  </a:cxn>
                  <a:cxn ang="0">
                    <a:pos x="113" y="98"/>
                  </a:cxn>
                  <a:cxn ang="0">
                    <a:pos x="111" y="97"/>
                  </a:cxn>
                  <a:cxn ang="0">
                    <a:pos x="107" y="96"/>
                  </a:cxn>
                  <a:cxn ang="0">
                    <a:pos x="105" y="96"/>
                  </a:cxn>
                  <a:cxn ang="0">
                    <a:pos x="102" y="96"/>
                  </a:cxn>
                  <a:cxn ang="0">
                    <a:pos x="69" y="56"/>
                  </a:cxn>
                  <a:cxn ang="0">
                    <a:pos x="134" y="70"/>
                  </a:cxn>
                  <a:cxn ang="0">
                    <a:pos x="136" y="69"/>
                  </a:cxn>
                  <a:cxn ang="0">
                    <a:pos x="138" y="68"/>
                  </a:cxn>
                  <a:cxn ang="0">
                    <a:pos x="141" y="66"/>
                  </a:cxn>
                  <a:cxn ang="0">
                    <a:pos x="143" y="65"/>
                  </a:cxn>
                  <a:cxn ang="0">
                    <a:pos x="143" y="62"/>
                  </a:cxn>
                  <a:cxn ang="0">
                    <a:pos x="144" y="59"/>
                  </a:cxn>
                  <a:cxn ang="0">
                    <a:pos x="143" y="55"/>
                  </a:cxn>
                  <a:cxn ang="0">
                    <a:pos x="142" y="53"/>
                  </a:cxn>
                  <a:cxn ang="0">
                    <a:pos x="140" y="51"/>
                  </a:cxn>
                  <a:cxn ang="0">
                    <a:pos x="138" y="49"/>
                  </a:cxn>
                  <a:cxn ang="0">
                    <a:pos x="135" y="48"/>
                  </a:cxn>
                  <a:cxn ang="0">
                    <a:pos x="91" y="48"/>
                  </a:cxn>
                  <a:cxn ang="0">
                    <a:pos x="84" y="31"/>
                  </a:cxn>
                  <a:cxn ang="0">
                    <a:pos x="84" y="27"/>
                  </a:cxn>
                  <a:cxn ang="0">
                    <a:pos x="85" y="23"/>
                  </a:cxn>
                  <a:cxn ang="0">
                    <a:pos x="85" y="18"/>
                  </a:cxn>
                  <a:cxn ang="0">
                    <a:pos x="84" y="14"/>
                  </a:cxn>
                  <a:cxn ang="0">
                    <a:pos x="82" y="11"/>
                  </a:cxn>
                  <a:cxn ang="0">
                    <a:pos x="80" y="8"/>
                  </a:cxn>
                  <a:cxn ang="0">
                    <a:pos x="77" y="5"/>
                  </a:cxn>
                  <a:cxn ang="0">
                    <a:pos x="73" y="3"/>
                  </a:cxn>
                  <a:cxn ang="0">
                    <a:pos x="69" y="1"/>
                  </a:cxn>
                  <a:cxn ang="0">
                    <a:pos x="65" y="0"/>
                  </a:cxn>
                  <a:cxn ang="0">
                    <a:pos x="60" y="0"/>
                  </a:cxn>
                  <a:cxn ang="0">
                    <a:pos x="56" y="1"/>
                  </a:cxn>
                  <a:cxn ang="0">
                    <a:pos x="51" y="2"/>
                  </a:cxn>
                  <a:cxn ang="0">
                    <a:pos x="47" y="5"/>
                  </a:cxn>
                  <a:cxn ang="0">
                    <a:pos x="44" y="8"/>
                  </a:cxn>
                  <a:cxn ang="0">
                    <a:pos x="41" y="12"/>
                  </a:cxn>
                  <a:cxn ang="0">
                    <a:pos x="39" y="17"/>
                  </a:cxn>
                </a:cxnLst>
                <a:rect l="0" t="0" r="r" b="b"/>
                <a:pathLst>
                  <a:path w="145" h="222">
                    <a:moveTo>
                      <a:pt x="39" y="17"/>
                    </a:moveTo>
                    <a:lnTo>
                      <a:pt x="1" y="102"/>
                    </a:lnTo>
                    <a:lnTo>
                      <a:pt x="1" y="104"/>
                    </a:lnTo>
                    <a:lnTo>
                      <a:pt x="1" y="105"/>
                    </a:lnTo>
                    <a:lnTo>
                      <a:pt x="0" y="106"/>
                    </a:lnTo>
                    <a:lnTo>
                      <a:pt x="0" y="109"/>
                    </a:lnTo>
                    <a:lnTo>
                      <a:pt x="0" y="110"/>
                    </a:lnTo>
                    <a:lnTo>
                      <a:pt x="0" y="112"/>
                    </a:lnTo>
                    <a:lnTo>
                      <a:pt x="1" y="114"/>
                    </a:lnTo>
                    <a:lnTo>
                      <a:pt x="1" y="116"/>
                    </a:lnTo>
                    <a:lnTo>
                      <a:pt x="2" y="117"/>
                    </a:lnTo>
                    <a:lnTo>
                      <a:pt x="3" y="119"/>
                    </a:lnTo>
                    <a:lnTo>
                      <a:pt x="5" y="121"/>
                    </a:lnTo>
                    <a:lnTo>
                      <a:pt x="6" y="122"/>
                    </a:lnTo>
                    <a:lnTo>
                      <a:pt x="8" y="123"/>
                    </a:lnTo>
                    <a:lnTo>
                      <a:pt x="9" y="124"/>
                    </a:lnTo>
                    <a:lnTo>
                      <a:pt x="10" y="124"/>
                    </a:lnTo>
                    <a:lnTo>
                      <a:pt x="12" y="125"/>
                    </a:lnTo>
                    <a:lnTo>
                      <a:pt x="14" y="125"/>
                    </a:lnTo>
                    <a:lnTo>
                      <a:pt x="15" y="125"/>
                    </a:lnTo>
                    <a:lnTo>
                      <a:pt x="94" y="125"/>
                    </a:lnTo>
                    <a:lnTo>
                      <a:pt x="94" y="221"/>
                    </a:lnTo>
                    <a:lnTo>
                      <a:pt x="119" y="221"/>
                    </a:lnTo>
                    <a:lnTo>
                      <a:pt x="119" y="106"/>
                    </a:lnTo>
                    <a:lnTo>
                      <a:pt x="119" y="105"/>
                    </a:lnTo>
                    <a:lnTo>
                      <a:pt x="118" y="104"/>
                    </a:lnTo>
                    <a:lnTo>
                      <a:pt x="118" y="102"/>
                    </a:lnTo>
                    <a:lnTo>
                      <a:pt x="117" y="102"/>
                    </a:lnTo>
                    <a:lnTo>
                      <a:pt x="116" y="101"/>
                    </a:lnTo>
                    <a:lnTo>
                      <a:pt x="115" y="100"/>
                    </a:lnTo>
                    <a:lnTo>
                      <a:pt x="114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1" y="97"/>
                    </a:lnTo>
                    <a:lnTo>
                      <a:pt x="109" y="97"/>
                    </a:lnTo>
                    <a:lnTo>
                      <a:pt x="107" y="96"/>
                    </a:lnTo>
                    <a:lnTo>
                      <a:pt x="106" y="96"/>
                    </a:lnTo>
                    <a:lnTo>
                      <a:pt x="105" y="96"/>
                    </a:lnTo>
                    <a:lnTo>
                      <a:pt x="104" y="96"/>
                    </a:lnTo>
                    <a:lnTo>
                      <a:pt x="102" y="96"/>
                    </a:lnTo>
                    <a:lnTo>
                      <a:pt x="57" y="94"/>
                    </a:lnTo>
                    <a:lnTo>
                      <a:pt x="69" y="56"/>
                    </a:lnTo>
                    <a:lnTo>
                      <a:pt x="78" y="70"/>
                    </a:lnTo>
                    <a:lnTo>
                      <a:pt x="134" y="70"/>
                    </a:lnTo>
                    <a:lnTo>
                      <a:pt x="135" y="69"/>
                    </a:lnTo>
                    <a:lnTo>
                      <a:pt x="136" y="69"/>
                    </a:lnTo>
                    <a:lnTo>
                      <a:pt x="138" y="68"/>
                    </a:lnTo>
                    <a:lnTo>
                      <a:pt x="138" y="68"/>
                    </a:lnTo>
                    <a:lnTo>
                      <a:pt x="140" y="67"/>
                    </a:lnTo>
                    <a:lnTo>
                      <a:pt x="141" y="66"/>
                    </a:lnTo>
                    <a:lnTo>
                      <a:pt x="141" y="65"/>
                    </a:lnTo>
                    <a:lnTo>
                      <a:pt x="143" y="65"/>
                    </a:lnTo>
                    <a:lnTo>
                      <a:pt x="143" y="63"/>
                    </a:lnTo>
                    <a:lnTo>
                      <a:pt x="143" y="62"/>
                    </a:lnTo>
                    <a:lnTo>
                      <a:pt x="144" y="61"/>
                    </a:lnTo>
                    <a:lnTo>
                      <a:pt x="144" y="59"/>
                    </a:lnTo>
                    <a:lnTo>
                      <a:pt x="144" y="57"/>
                    </a:lnTo>
                    <a:lnTo>
                      <a:pt x="143" y="55"/>
                    </a:lnTo>
                    <a:lnTo>
                      <a:pt x="143" y="54"/>
                    </a:lnTo>
                    <a:lnTo>
                      <a:pt x="142" y="53"/>
                    </a:lnTo>
                    <a:lnTo>
                      <a:pt x="141" y="52"/>
                    </a:lnTo>
                    <a:lnTo>
                      <a:pt x="140" y="51"/>
                    </a:lnTo>
                    <a:lnTo>
                      <a:pt x="139" y="50"/>
                    </a:lnTo>
                    <a:lnTo>
                      <a:pt x="138" y="49"/>
                    </a:lnTo>
                    <a:lnTo>
                      <a:pt x="137" y="48"/>
                    </a:lnTo>
                    <a:lnTo>
                      <a:pt x="135" y="48"/>
                    </a:lnTo>
                    <a:lnTo>
                      <a:pt x="134" y="48"/>
                    </a:lnTo>
                    <a:lnTo>
                      <a:pt x="91" y="48"/>
                    </a:lnTo>
                    <a:lnTo>
                      <a:pt x="82" y="33"/>
                    </a:lnTo>
                    <a:lnTo>
                      <a:pt x="84" y="31"/>
                    </a:lnTo>
                    <a:lnTo>
                      <a:pt x="84" y="29"/>
                    </a:lnTo>
                    <a:lnTo>
                      <a:pt x="84" y="27"/>
                    </a:lnTo>
                    <a:lnTo>
                      <a:pt x="85" y="25"/>
                    </a:lnTo>
                    <a:lnTo>
                      <a:pt x="85" y="23"/>
                    </a:lnTo>
                    <a:lnTo>
                      <a:pt x="85" y="21"/>
                    </a:lnTo>
                    <a:lnTo>
                      <a:pt x="85" y="18"/>
                    </a:lnTo>
                    <a:lnTo>
                      <a:pt x="84" y="16"/>
                    </a:lnTo>
                    <a:lnTo>
                      <a:pt x="84" y="14"/>
                    </a:lnTo>
                    <a:lnTo>
                      <a:pt x="83" y="13"/>
                    </a:lnTo>
                    <a:lnTo>
                      <a:pt x="82" y="11"/>
                    </a:lnTo>
                    <a:lnTo>
                      <a:pt x="81" y="10"/>
                    </a:lnTo>
                    <a:lnTo>
                      <a:pt x="80" y="8"/>
                    </a:lnTo>
                    <a:lnTo>
                      <a:pt x="78" y="7"/>
                    </a:lnTo>
                    <a:lnTo>
                      <a:pt x="77" y="5"/>
                    </a:lnTo>
                    <a:lnTo>
                      <a:pt x="75" y="4"/>
                    </a:lnTo>
                    <a:lnTo>
                      <a:pt x="73" y="3"/>
                    </a:lnTo>
                    <a:lnTo>
                      <a:pt x="71" y="2"/>
                    </a:lnTo>
                    <a:lnTo>
                      <a:pt x="69" y="1"/>
                    </a:lnTo>
                    <a:lnTo>
                      <a:pt x="67" y="1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9" y="0"/>
                    </a:lnTo>
                    <a:lnTo>
                      <a:pt x="56" y="1"/>
                    </a:lnTo>
                    <a:lnTo>
                      <a:pt x="54" y="1"/>
                    </a:lnTo>
                    <a:lnTo>
                      <a:pt x="51" y="2"/>
                    </a:lnTo>
                    <a:lnTo>
                      <a:pt x="50" y="3"/>
                    </a:lnTo>
                    <a:lnTo>
                      <a:pt x="47" y="5"/>
                    </a:lnTo>
                    <a:lnTo>
                      <a:pt x="46" y="7"/>
                    </a:lnTo>
                    <a:lnTo>
                      <a:pt x="44" y="8"/>
                    </a:lnTo>
                    <a:lnTo>
                      <a:pt x="42" y="10"/>
                    </a:lnTo>
                    <a:lnTo>
                      <a:pt x="41" y="12"/>
                    </a:lnTo>
                    <a:lnTo>
                      <a:pt x="40" y="14"/>
                    </a:lnTo>
                    <a:lnTo>
                      <a:pt x="39" y="17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6737" name="Freeform 65"/>
            <p:cNvSpPr>
              <a:spLocks/>
            </p:cNvSpPr>
            <p:nvPr/>
          </p:nvSpPr>
          <p:spPr bwMode="auto">
            <a:xfrm>
              <a:off x="4356" y="2085"/>
              <a:ext cx="211" cy="307"/>
            </a:xfrm>
            <a:custGeom>
              <a:avLst/>
              <a:gdLst/>
              <a:ahLst/>
              <a:cxnLst>
                <a:cxn ang="0">
                  <a:pos x="210" y="277"/>
                </a:cxn>
                <a:cxn ang="0">
                  <a:pos x="194" y="277"/>
                </a:cxn>
                <a:cxn ang="0">
                  <a:pos x="166" y="241"/>
                </a:cxn>
                <a:cxn ang="0">
                  <a:pos x="128" y="178"/>
                </a:cxn>
                <a:cxn ang="0">
                  <a:pos x="118" y="149"/>
                </a:cxn>
                <a:cxn ang="0">
                  <a:pos x="120" y="129"/>
                </a:cxn>
                <a:cxn ang="0">
                  <a:pos x="129" y="125"/>
                </a:cxn>
                <a:cxn ang="0">
                  <a:pos x="144" y="136"/>
                </a:cxn>
                <a:cxn ang="0">
                  <a:pos x="164" y="148"/>
                </a:cxn>
                <a:cxn ang="0">
                  <a:pos x="173" y="148"/>
                </a:cxn>
                <a:cxn ang="0">
                  <a:pos x="174" y="141"/>
                </a:cxn>
                <a:cxn ang="0">
                  <a:pos x="165" y="129"/>
                </a:cxn>
                <a:cxn ang="0">
                  <a:pos x="143" y="113"/>
                </a:cxn>
                <a:cxn ang="0">
                  <a:pos x="133" y="91"/>
                </a:cxn>
                <a:cxn ang="0">
                  <a:pos x="129" y="73"/>
                </a:cxn>
                <a:cxn ang="0">
                  <a:pos x="119" y="59"/>
                </a:cxn>
                <a:cxn ang="0">
                  <a:pos x="115" y="50"/>
                </a:cxn>
                <a:cxn ang="0">
                  <a:pos x="120" y="38"/>
                </a:cxn>
                <a:cxn ang="0">
                  <a:pos x="125" y="25"/>
                </a:cxn>
                <a:cxn ang="0">
                  <a:pos x="122" y="9"/>
                </a:cxn>
                <a:cxn ang="0">
                  <a:pos x="111" y="1"/>
                </a:cxn>
                <a:cxn ang="0">
                  <a:pos x="95" y="3"/>
                </a:cxn>
                <a:cxn ang="0">
                  <a:pos x="88" y="13"/>
                </a:cxn>
                <a:cxn ang="0">
                  <a:pos x="88" y="24"/>
                </a:cxn>
                <a:cxn ang="0">
                  <a:pos x="92" y="37"/>
                </a:cxn>
                <a:cxn ang="0">
                  <a:pos x="92" y="49"/>
                </a:cxn>
                <a:cxn ang="0">
                  <a:pos x="82" y="59"/>
                </a:cxn>
                <a:cxn ang="0">
                  <a:pos x="69" y="67"/>
                </a:cxn>
                <a:cxn ang="0">
                  <a:pos x="58" y="79"/>
                </a:cxn>
                <a:cxn ang="0">
                  <a:pos x="49" y="104"/>
                </a:cxn>
                <a:cxn ang="0">
                  <a:pos x="44" y="128"/>
                </a:cxn>
                <a:cxn ang="0">
                  <a:pos x="42" y="153"/>
                </a:cxn>
                <a:cxn ang="0">
                  <a:pos x="44" y="166"/>
                </a:cxn>
                <a:cxn ang="0">
                  <a:pos x="52" y="170"/>
                </a:cxn>
                <a:cxn ang="0">
                  <a:pos x="55" y="166"/>
                </a:cxn>
                <a:cxn ang="0">
                  <a:pos x="55" y="140"/>
                </a:cxn>
                <a:cxn ang="0">
                  <a:pos x="58" y="123"/>
                </a:cxn>
                <a:cxn ang="0">
                  <a:pos x="67" y="115"/>
                </a:cxn>
                <a:cxn ang="0">
                  <a:pos x="74" y="120"/>
                </a:cxn>
                <a:cxn ang="0">
                  <a:pos x="71" y="148"/>
                </a:cxn>
                <a:cxn ang="0">
                  <a:pos x="65" y="175"/>
                </a:cxn>
                <a:cxn ang="0">
                  <a:pos x="55" y="207"/>
                </a:cxn>
                <a:cxn ang="0">
                  <a:pos x="34" y="237"/>
                </a:cxn>
                <a:cxn ang="0">
                  <a:pos x="8" y="269"/>
                </a:cxn>
                <a:cxn ang="0">
                  <a:pos x="0" y="286"/>
                </a:cxn>
                <a:cxn ang="0">
                  <a:pos x="20" y="306"/>
                </a:cxn>
                <a:cxn ang="0">
                  <a:pos x="34" y="303"/>
                </a:cxn>
                <a:cxn ang="0">
                  <a:pos x="24" y="290"/>
                </a:cxn>
                <a:cxn ang="0">
                  <a:pos x="32" y="273"/>
                </a:cxn>
                <a:cxn ang="0">
                  <a:pos x="65" y="235"/>
                </a:cxn>
                <a:cxn ang="0">
                  <a:pos x="88" y="207"/>
                </a:cxn>
                <a:cxn ang="0">
                  <a:pos x="100" y="200"/>
                </a:cxn>
                <a:cxn ang="0">
                  <a:pos x="115" y="210"/>
                </a:cxn>
                <a:cxn ang="0">
                  <a:pos x="149" y="256"/>
                </a:cxn>
                <a:cxn ang="0">
                  <a:pos x="177" y="295"/>
                </a:cxn>
                <a:cxn ang="0">
                  <a:pos x="188" y="298"/>
                </a:cxn>
                <a:cxn ang="0">
                  <a:pos x="202" y="288"/>
                </a:cxn>
              </a:cxnLst>
              <a:rect l="0" t="0" r="r" b="b"/>
              <a:pathLst>
                <a:path w="211" h="307">
                  <a:moveTo>
                    <a:pt x="209" y="282"/>
                  </a:moveTo>
                  <a:lnTo>
                    <a:pt x="210" y="277"/>
                  </a:lnTo>
                  <a:lnTo>
                    <a:pt x="202" y="278"/>
                  </a:lnTo>
                  <a:lnTo>
                    <a:pt x="194" y="277"/>
                  </a:lnTo>
                  <a:lnTo>
                    <a:pt x="184" y="269"/>
                  </a:lnTo>
                  <a:lnTo>
                    <a:pt x="166" y="241"/>
                  </a:lnTo>
                  <a:lnTo>
                    <a:pt x="141" y="200"/>
                  </a:lnTo>
                  <a:lnTo>
                    <a:pt x="128" y="178"/>
                  </a:lnTo>
                  <a:lnTo>
                    <a:pt x="119" y="160"/>
                  </a:lnTo>
                  <a:lnTo>
                    <a:pt x="118" y="149"/>
                  </a:lnTo>
                  <a:lnTo>
                    <a:pt x="118" y="137"/>
                  </a:lnTo>
                  <a:lnTo>
                    <a:pt x="120" y="129"/>
                  </a:lnTo>
                  <a:lnTo>
                    <a:pt x="125" y="125"/>
                  </a:lnTo>
                  <a:lnTo>
                    <a:pt x="129" y="125"/>
                  </a:lnTo>
                  <a:lnTo>
                    <a:pt x="135" y="128"/>
                  </a:lnTo>
                  <a:lnTo>
                    <a:pt x="144" y="136"/>
                  </a:lnTo>
                  <a:lnTo>
                    <a:pt x="156" y="144"/>
                  </a:lnTo>
                  <a:lnTo>
                    <a:pt x="164" y="148"/>
                  </a:lnTo>
                  <a:lnTo>
                    <a:pt x="169" y="149"/>
                  </a:lnTo>
                  <a:lnTo>
                    <a:pt x="173" y="148"/>
                  </a:lnTo>
                  <a:lnTo>
                    <a:pt x="176" y="144"/>
                  </a:lnTo>
                  <a:lnTo>
                    <a:pt x="174" y="141"/>
                  </a:lnTo>
                  <a:lnTo>
                    <a:pt x="173" y="137"/>
                  </a:lnTo>
                  <a:lnTo>
                    <a:pt x="165" y="129"/>
                  </a:lnTo>
                  <a:lnTo>
                    <a:pt x="151" y="120"/>
                  </a:lnTo>
                  <a:lnTo>
                    <a:pt x="143" y="113"/>
                  </a:lnTo>
                  <a:lnTo>
                    <a:pt x="137" y="104"/>
                  </a:lnTo>
                  <a:lnTo>
                    <a:pt x="133" y="91"/>
                  </a:lnTo>
                  <a:lnTo>
                    <a:pt x="132" y="78"/>
                  </a:lnTo>
                  <a:lnTo>
                    <a:pt x="129" y="73"/>
                  </a:lnTo>
                  <a:lnTo>
                    <a:pt x="125" y="66"/>
                  </a:lnTo>
                  <a:lnTo>
                    <a:pt x="119" y="59"/>
                  </a:lnTo>
                  <a:lnTo>
                    <a:pt x="115" y="55"/>
                  </a:lnTo>
                  <a:lnTo>
                    <a:pt x="115" y="50"/>
                  </a:lnTo>
                  <a:lnTo>
                    <a:pt x="118" y="42"/>
                  </a:lnTo>
                  <a:lnTo>
                    <a:pt x="120" y="38"/>
                  </a:lnTo>
                  <a:lnTo>
                    <a:pt x="123" y="33"/>
                  </a:lnTo>
                  <a:lnTo>
                    <a:pt x="125" y="25"/>
                  </a:lnTo>
                  <a:lnTo>
                    <a:pt x="123" y="16"/>
                  </a:lnTo>
                  <a:lnTo>
                    <a:pt x="122" y="9"/>
                  </a:lnTo>
                  <a:lnTo>
                    <a:pt x="118" y="4"/>
                  </a:lnTo>
                  <a:lnTo>
                    <a:pt x="111" y="1"/>
                  </a:lnTo>
                  <a:lnTo>
                    <a:pt x="102" y="0"/>
                  </a:lnTo>
                  <a:lnTo>
                    <a:pt x="95" y="3"/>
                  </a:lnTo>
                  <a:lnTo>
                    <a:pt x="91" y="7"/>
                  </a:lnTo>
                  <a:lnTo>
                    <a:pt x="88" y="13"/>
                  </a:lnTo>
                  <a:lnTo>
                    <a:pt x="87" y="18"/>
                  </a:lnTo>
                  <a:lnTo>
                    <a:pt x="88" y="24"/>
                  </a:lnTo>
                  <a:lnTo>
                    <a:pt x="91" y="32"/>
                  </a:lnTo>
                  <a:lnTo>
                    <a:pt x="92" y="37"/>
                  </a:lnTo>
                  <a:lnTo>
                    <a:pt x="94" y="42"/>
                  </a:lnTo>
                  <a:lnTo>
                    <a:pt x="92" y="49"/>
                  </a:lnTo>
                  <a:lnTo>
                    <a:pt x="88" y="54"/>
                  </a:lnTo>
                  <a:lnTo>
                    <a:pt x="82" y="59"/>
                  </a:lnTo>
                  <a:lnTo>
                    <a:pt x="74" y="63"/>
                  </a:lnTo>
                  <a:lnTo>
                    <a:pt x="69" y="67"/>
                  </a:lnTo>
                  <a:lnTo>
                    <a:pt x="63" y="73"/>
                  </a:lnTo>
                  <a:lnTo>
                    <a:pt x="58" y="79"/>
                  </a:lnTo>
                  <a:lnTo>
                    <a:pt x="53" y="91"/>
                  </a:lnTo>
                  <a:lnTo>
                    <a:pt x="49" y="104"/>
                  </a:lnTo>
                  <a:lnTo>
                    <a:pt x="45" y="115"/>
                  </a:lnTo>
                  <a:lnTo>
                    <a:pt x="44" y="128"/>
                  </a:lnTo>
                  <a:lnTo>
                    <a:pt x="42" y="144"/>
                  </a:lnTo>
                  <a:lnTo>
                    <a:pt x="42" y="153"/>
                  </a:lnTo>
                  <a:lnTo>
                    <a:pt x="42" y="161"/>
                  </a:lnTo>
                  <a:lnTo>
                    <a:pt x="44" y="166"/>
                  </a:lnTo>
                  <a:lnTo>
                    <a:pt x="46" y="169"/>
                  </a:lnTo>
                  <a:lnTo>
                    <a:pt x="52" y="170"/>
                  </a:lnTo>
                  <a:lnTo>
                    <a:pt x="54" y="169"/>
                  </a:lnTo>
                  <a:lnTo>
                    <a:pt x="55" y="166"/>
                  </a:lnTo>
                  <a:lnTo>
                    <a:pt x="55" y="156"/>
                  </a:lnTo>
                  <a:lnTo>
                    <a:pt x="55" y="140"/>
                  </a:lnTo>
                  <a:lnTo>
                    <a:pt x="57" y="129"/>
                  </a:lnTo>
                  <a:lnTo>
                    <a:pt x="58" y="123"/>
                  </a:lnTo>
                  <a:lnTo>
                    <a:pt x="62" y="116"/>
                  </a:lnTo>
                  <a:lnTo>
                    <a:pt x="67" y="115"/>
                  </a:lnTo>
                  <a:lnTo>
                    <a:pt x="73" y="116"/>
                  </a:lnTo>
                  <a:lnTo>
                    <a:pt x="74" y="120"/>
                  </a:lnTo>
                  <a:lnTo>
                    <a:pt x="73" y="132"/>
                  </a:lnTo>
                  <a:lnTo>
                    <a:pt x="71" y="148"/>
                  </a:lnTo>
                  <a:lnTo>
                    <a:pt x="69" y="162"/>
                  </a:lnTo>
                  <a:lnTo>
                    <a:pt x="65" y="175"/>
                  </a:lnTo>
                  <a:lnTo>
                    <a:pt x="61" y="193"/>
                  </a:lnTo>
                  <a:lnTo>
                    <a:pt x="55" y="207"/>
                  </a:lnTo>
                  <a:lnTo>
                    <a:pt x="44" y="226"/>
                  </a:lnTo>
                  <a:lnTo>
                    <a:pt x="34" y="237"/>
                  </a:lnTo>
                  <a:lnTo>
                    <a:pt x="18" y="256"/>
                  </a:lnTo>
                  <a:lnTo>
                    <a:pt x="8" y="269"/>
                  </a:lnTo>
                  <a:lnTo>
                    <a:pt x="0" y="281"/>
                  </a:lnTo>
                  <a:lnTo>
                    <a:pt x="0" y="286"/>
                  </a:lnTo>
                  <a:lnTo>
                    <a:pt x="8" y="295"/>
                  </a:lnTo>
                  <a:lnTo>
                    <a:pt x="20" y="306"/>
                  </a:lnTo>
                  <a:lnTo>
                    <a:pt x="32" y="306"/>
                  </a:lnTo>
                  <a:lnTo>
                    <a:pt x="34" y="303"/>
                  </a:lnTo>
                  <a:lnTo>
                    <a:pt x="29" y="297"/>
                  </a:lnTo>
                  <a:lnTo>
                    <a:pt x="24" y="290"/>
                  </a:lnTo>
                  <a:lnTo>
                    <a:pt x="24" y="285"/>
                  </a:lnTo>
                  <a:lnTo>
                    <a:pt x="32" y="273"/>
                  </a:lnTo>
                  <a:lnTo>
                    <a:pt x="45" y="260"/>
                  </a:lnTo>
                  <a:lnTo>
                    <a:pt x="65" y="235"/>
                  </a:lnTo>
                  <a:lnTo>
                    <a:pt x="82" y="214"/>
                  </a:lnTo>
                  <a:lnTo>
                    <a:pt x="88" y="207"/>
                  </a:lnTo>
                  <a:lnTo>
                    <a:pt x="92" y="202"/>
                  </a:lnTo>
                  <a:lnTo>
                    <a:pt x="100" y="200"/>
                  </a:lnTo>
                  <a:lnTo>
                    <a:pt x="107" y="204"/>
                  </a:lnTo>
                  <a:lnTo>
                    <a:pt x="115" y="210"/>
                  </a:lnTo>
                  <a:lnTo>
                    <a:pt x="131" y="231"/>
                  </a:lnTo>
                  <a:lnTo>
                    <a:pt x="149" y="256"/>
                  </a:lnTo>
                  <a:lnTo>
                    <a:pt x="166" y="281"/>
                  </a:lnTo>
                  <a:lnTo>
                    <a:pt x="177" y="295"/>
                  </a:lnTo>
                  <a:lnTo>
                    <a:pt x="181" y="298"/>
                  </a:lnTo>
                  <a:lnTo>
                    <a:pt x="188" y="298"/>
                  </a:lnTo>
                  <a:lnTo>
                    <a:pt x="194" y="293"/>
                  </a:lnTo>
                  <a:lnTo>
                    <a:pt x="202" y="288"/>
                  </a:lnTo>
                  <a:lnTo>
                    <a:pt x="209" y="282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66"/>
            <p:cNvGrpSpPr>
              <a:grpSpLocks/>
            </p:cNvGrpSpPr>
            <p:nvPr/>
          </p:nvGrpSpPr>
          <p:grpSpPr bwMode="auto">
            <a:xfrm>
              <a:off x="3767" y="2076"/>
              <a:ext cx="273" cy="326"/>
              <a:chOff x="3767" y="2076"/>
              <a:chExt cx="273" cy="326"/>
            </a:xfrm>
          </p:grpSpPr>
          <p:grpSp>
            <p:nvGrpSpPr>
              <p:cNvPr id="17" name="Group 67"/>
              <p:cNvGrpSpPr>
                <a:grpSpLocks/>
              </p:cNvGrpSpPr>
              <p:nvPr/>
            </p:nvGrpSpPr>
            <p:grpSpPr bwMode="auto">
              <a:xfrm>
                <a:off x="3767" y="2076"/>
                <a:ext cx="273" cy="326"/>
                <a:chOff x="3767" y="2076"/>
                <a:chExt cx="273" cy="326"/>
              </a:xfrm>
            </p:grpSpPr>
            <p:sp>
              <p:nvSpPr>
                <p:cNvPr id="2716740" name="AutoShape 68"/>
                <p:cNvSpPr>
                  <a:spLocks noChangeArrowheads="1"/>
                </p:cNvSpPr>
                <p:nvPr/>
              </p:nvSpPr>
              <p:spPr bwMode="auto">
                <a:xfrm>
                  <a:off x="3767" y="2129"/>
                  <a:ext cx="273" cy="273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6741" name="AutoShape 69"/>
                <p:cNvSpPr>
                  <a:spLocks noChangeArrowheads="1"/>
                </p:cNvSpPr>
                <p:nvPr/>
              </p:nvSpPr>
              <p:spPr bwMode="auto">
                <a:xfrm>
                  <a:off x="3832" y="2076"/>
                  <a:ext cx="208" cy="4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16742" name="Oval 70"/>
              <p:cNvSpPr>
                <a:spLocks noChangeArrowheads="1"/>
              </p:cNvSpPr>
              <p:nvPr/>
            </p:nvSpPr>
            <p:spPr bwMode="auto">
              <a:xfrm>
                <a:off x="3852" y="2103"/>
                <a:ext cx="29" cy="1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43" name="AutoShape 71"/>
              <p:cNvSpPr>
                <a:spLocks noChangeArrowheads="1"/>
              </p:cNvSpPr>
              <p:nvPr/>
            </p:nvSpPr>
            <p:spPr bwMode="auto">
              <a:xfrm>
                <a:off x="3800" y="2257"/>
                <a:ext cx="143" cy="60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" name="Group 72"/>
          <p:cNvGrpSpPr>
            <a:grpSpLocks/>
          </p:cNvGrpSpPr>
          <p:nvPr/>
        </p:nvGrpSpPr>
        <p:grpSpPr bwMode="auto">
          <a:xfrm>
            <a:off x="6678613" y="3892550"/>
            <a:ext cx="1443037" cy="517525"/>
            <a:chOff x="4733" y="2328"/>
            <a:chExt cx="1022" cy="326"/>
          </a:xfrm>
        </p:grpSpPr>
        <p:grpSp>
          <p:nvGrpSpPr>
            <p:cNvPr id="19" name="Group 73"/>
            <p:cNvGrpSpPr>
              <a:grpSpLocks/>
            </p:cNvGrpSpPr>
            <p:nvPr/>
          </p:nvGrpSpPr>
          <p:grpSpPr bwMode="auto">
            <a:xfrm>
              <a:off x="4733" y="2328"/>
              <a:ext cx="217" cy="326"/>
              <a:chOff x="4733" y="2328"/>
              <a:chExt cx="217" cy="326"/>
            </a:xfrm>
          </p:grpSpPr>
          <p:sp>
            <p:nvSpPr>
              <p:cNvPr id="2716746" name="AutoShape 74"/>
              <p:cNvSpPr>
                <a:spLocks noChangeArrowheads="1"/>
              </p:cNvSpPr>
              <p:nvPr/>
            </p:nvSpPr>
            <p:spPr bwMode="auto">
              <a:xfrm>
                <a:off x="4733" y="2381"/>
                <a:ext cx="217" cy="273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47" name="AutoShape 75"/>
              <p:cNvSpPr>
                <a:spLocks noChangeArrowheads="1"/>
              </p:cNvSpPr>
              <p:nvPr/>
            </p:nvSpPr>
            <p:spPr bwMode="auto">
              <a:xfrm>
                <a:off x="4786" y="2328"/>
                <a:ext cx="164" cy="48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48" name="AutoShape 76"/>
              <p:cNvSpPr>
                <a:spLocks noChangeArrowheads="1"/>
              </p:cNvSpPr>
              <p:nvPr/>
            </p:nvSpPr>
            <p:spPr bwMode="auto">
              <a:xfrm>
                <a:off x="4776" y="2402"/>
                <a:ext cx="114" cy="17"/>
              </a:xfrm>
              <a:prstGeom prst="parallelogram">
                <a:avLst>
                  <a:gd name="adj" fmla="val 167616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77"/>
            <p:cNvGrpSpPr>
              <a:grpSpLocks/>
            </p:cNvGrpSpPr>
            <p:nvPr/>
          </p:nvGrpSpPr>
          <p:grpSpPr bwMode="auto">
            <a:xfrm>
              <a:off x="5277" y="2372"/>
              <a:ext cx="211" cy="268"/>
              <a:chOff x="5277" y="2372"/>
              <a:chExt cx="211" cy="268"/>
            </a:xfrm>
          </p:grpSpPr>
          <p:sp>
            <p:nvSpPr>
              <p:cNvPr id="2716750" name="Freeform 78"/>
              <p:cNvSpPr>
                <a:spLocks/>
              </p:cNvSpPr>
              <p:nvPr/>
            </p:nvSpPr>
            <p:spPr bwMode="auto">
              <a:xfrm>
                <a:off x="5414" y="2493"/>
                <a:ext cx="63" cy="147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62" y="0"/>
                  </a:cxn>
                  <a:cxn ang="0">
                    <a:pos x="17" y="146"/>
                  </a:cxn>
                  <a:cxn ang="0">
                    <a:pos x="0" y="146"/>
                  </a:cxn>
                  <a:cxn ang="0">
                    <a:pos x="45" y="0"/>
                  </a:cxn>
                </a:cxnLst>
                <a:rect l="0" t="0" r="r" b="b"/>
                <a:pathLst>
                  <a:path w="63" h="147">
                    <a:moveTo>
                      <a:pt x="45" y="0"/>
                    </a:moveTo>
                    <a:lnTo>
                      <a:pt x="62" y="0"/>
                    </a:lnTo>
                    <a:lnTo>
                      <a:pt x="17" y="146"/>
                    </a:lnTo>
                    <a:lnTo>
                      <a:pt x="0" y="146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51" name="Rectangle 79"/>
              <p:cNvSpPr>
                <a:spLocks noChangeArrowheads="1"/>
              </p:cNvSpPr>
              <p:nvPr/>
            </p:nvSpPr>
            <p:spPr bwMode="auto">
              <a:xfrm>
                <a:off x="5410" y="2493"/>
                <a:ext cx="78" cy="14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52" name="Rectangle 80"/>
              <p:cNvSpPr>
                <a:spLocks noChangeArrowheads="1"/>
              </p:cNvSpPr>
              <p:nvPr/>
            </p:nvSpPr>
            <p:spPr bwMode="auto">
              <a:xfrm>
                <a:off x="5416" y="2555"/>
                <a:ext cx="60" cy="13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53" name="Rectangle 81"/>
              <p:cNvSpPr>
                <a:spLocks noChangeArrowheads="1"/>
              </p:cNvSpPr>
              <p:nvPr/>
            </p:nvSpPr>
            <p:spPr bwMode="auto">
              <a:xfrm>
                <a:off x="5278" y="2555"/>
                <a:ext cx="78" cy="8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54" name="Oval 82"/>
              <p:cNvSpPr>
                <a:spLocks noChangeArrowheads="1"/>
              </p:cNvSpPr>
              <p:nvPr/>
            </p:nvSpPr>
            <p:spPr bwMode="auto">
              <a:xfrm>
                <a:off x="5340" y="2372"/>
                <a:ext cx="25" cy="27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55" name="Freeform 83"/>
              <p:cNvSpPr>
                <a:spLocks/>
              </p:cNvSpPr>
              <p:nvPr/>
            </p:nvSpPr>
            <p:spPr bwMode="auto">
              <a:xfrm>
                <a:off x="5277" y="2416"/>
                <a:ext cx="146" cy="224"/>
              </a:xfrm>
              <a:custGeom>
                <a:avLst/>
                <a:gdLst/>
                <a:ahLst/>
                <a:cxnLst>
                  <a:cxn ang="0">
                    <a:pos x="1" y="103"/>
                  </a:cxn>
                  <a:cxn ang="0">
                    <a:pos x="1" y="106"/>
                  </a:cxn>
                  <a:cxn ang="0">
                    <a:pos x="0" y="110"/>
                  </a:cxn>
                  <a:cxn ang="0">
                    <a:pos x="0" y="113"/>
                  </a:cxn>
                  <a:cxn ang="0">
                    <a:pos x="1" y="117"/>
                  </a:cxn>
                  <a:cxn ang="0">
                    <a:pos x="3" y="120"/>
                  </a:cxn>
                  <a:cxn ang="0">
                    <a:pos x="6" y="123"/>
                  </a:cxn>
                  <a:cxn ang="0">
                    <a:pos x="9" y="125"/>
                  </a:cxn>
                  <a:cxn ang="0">
                    <a:pos x="12" y="126"/>
                  </a:cxn>
                  <a:cxn ang="0">
                    <a:pos x="16" y="126"/>
                  </a:cxn>
                  <a:cxn ang="0">
                    <a:pos x="95" y="223"/>
                  </a:cxn>
                  <a:cxn ang="0">
                    <a:pos x="120" y="107"/>
                  </a:cxn>
                  <a:cxn ang="0">
                    <a:pos x="119" y="105"/>
                  </a:cxn>
                  <a:cxn ang="0">
                    <a:pos x="118" y="103"/>
                  </a:cxn>
                  <a:cxn ang="0">
                    <a:pos x="116" y="101"/>
                  </a:cxn>
                  <a:cxn ang="0">
                    <a:pos x="114" y="99"/>
                  </a:cxn>
                  <a:cxn ang="0">
                    <a:pos x="111" y="98"/>
                  </a:cxn>
                  <a:cxn ang="0">
                    <a:pos x="108" y="97"/>
                  </a:cxn>
                  <a:cxn ang="0">
                    <a:pos x="106" y="97"/>
                  </a:cxn>
                  <a:cxn ang="0">
                    <a:pos x="103" y="97"/>
                  </a:cxn>
                  <a:cxn ang="0">
                    <a:pos x="70" y="57"/>
                  </a:cxn>
                  <a:cxn ang="0">
                    <a:pos x="135" y="70"/>
                  </a:cxn>
                  <a:cxn ang="0">
                    <a:pos x="137" y="70"/>
                  </a:cxn>
                  <a:cxn ang="0">
                    <a:pos x="139" y="69"/>
                  </a:cxn>
                  <a:cxn ang="0">
                    <a:pos x="142" y="67"/>
                  </a:cxn>
                  <a:cxn ang="0">
                    <a:pos x="144" y="65"/>
                  </a:cxn>
                  <a:cxn ang="0">
                    <a:pos x="144" y="62"/>
                  </a:cxn>
                  <a:cxn ang="0">
                    <a:pos x="145" y="59"/>
                  </a:cxn>
                  <a:cxn ang="0">
                    <a:pos x="144" y="56"/>
                  </a:cxn>
                  <a:cxn ang="0">
                    <a:pos x="143" y="53"/>
                  </a:cxn>
                  <a:cxn ang="0">
                    <a:pos x="141" y="51"/>
                  </a:cxn>
                  <a:cxn ang="0">
                    <a:pos x="139" y="49"/>
                  </a:cxn>
                  <a:cxn ang="0">
                    <a:pos x="136" y="49"/>
                  </a:cxn>
                  <a:cxn ang="0">
                    <a:pos x="92" y="49"/>
                  </a:cxn>
                  <a:cxn ang="0">
                    <a:pos x="84" y="32"/>
                  </a:cxn>
                  <a:cxn ang="0">
                    <a:pos x="85" y="28"/>
                  </a:cxn>
                  <a:cxn ang="0">
                    <a:pos x="85" y="23"/>
                  </a:cxn>
                  <a:cxn ang="0">
                    <a:pos x="85" y="18"/>
                  </a:cxn>
                  <a:cxn ang="0">
                    <a:pos x="84" y="14"/>
                  </a:cxn>
                  <a:cxn ang="0">
                    <a:pos x="83" y="11"/>
                  </a:cxn>
                  <a:cxn ang="0">
                    <a:pos x="80" y="8"/>
                  </a:cxn>
                  <a:cxn ang="0">
                    <a:pos x="77" y="5"/>
                  </a:cxn>
                  <a:cxn ang="0">
                    <a:pos x="74" y="3"/>
                  </a:cxn>
                  <a:cxn ang="0">
                    <a:pos x="70" y="1"/>
                  </a:cxn>
                  <a:cxn ang="0">
                    <a:pos x="65" y="0"/>
                  </a:cxn>
                  <a:cxn ang="0">
                    <a:pos x="61" y="0"/>
                  </a:cxn>
                  <a:cxn ang="0">
                    <a:pos x="56" y="1"/>
                  </a:cxn>
                  <a:cxn ang="0">
                    <a:pos x="52" y="2"/>
                  </a:cxn>
                  <a:cxn ang="0">
                    <a:pos x="47" y="5"/>
                  </a:cxn>
                  <a:cxn ang="0">
                    <a:pos x="44" y="9"/>
                  </a:cxn>
                  <a:cxn ang="0">
                    <a:pos x="41" y="12"/>
                  </a:cxn>
                  <a:cxn ang="0">
                    <a:pos x="39" y="17"/>
                  </a:cxn>
                </a:cxnLst>
                <a:rect l="0" t="0" r="r" b="b"/>
                <a:pathLst>
                  <a:path w="146" h="224">
                    <a:moveTo>
                      <a:pt x="39" y="17"/>
                    </a:moveTo>
                    <a:lnTo>
                      <a:pt x="1" y="103"/>
                    </a:lnTo>
                    <a:lnTo>
                      <a:pt x="1" y="105"/>
                    </a:lnTo>
                    <a:lnTo>
                      <a:pt x="1" y="106"/>
                    </a:lnTo>
                    <a:lnTo>
                      <a:pt x="0" y="107"/>
                    </a:lnTo>
                    <a:lnTo>
                      <a:pt x="0" y="110"/>
                    </a:lnTo>
                    <a:lnTo>
                      <a:pt x="0" y="111"/>
                    </a:lnTo>
                    <a:lnTo>
                      <a:pt x="0" y="113"/>
                    </a:lnTo>
                    <a:lnTo>
                      <a:pt x="1" y="115"/>
                    </a:lnTo>
                    <a:lnTo>
                      <a:pt x="1" y="117"/>
                    </a:lnTo>
                    <a:lnTo>
                      <a:pt x="2" y="118"/>
                    </a:lnTo>
                    <a:lnTo>
                      <a:pt x="3" y="120"/>
                    </a:lnTo>
                    <a:lnTo>
                      <a:pt x="5" y="122"/>
                    </a:lnTo>
                    <a:lnTo>
                      <a:pt x="6" y="123"/>
                    </a:lnTo>
                    <a:lnTo>
                      <a:pt x="8" y="124"/>
                    </a:lnTo>
                    <a:lnTo>
                      <a:pt x="9" y="125"/>
                    </a:lnTo>
                    <a:lnTo>
                      <a:pt x="10" y="125"/>
                    </a:lnTo>
                    <a:lnTo>
                      <a:pt x="12" y="126"/>
                    </a:lnTo>
                    <a:lnTo>
                      <a:pt x="14" y="126"/>
                    </a:lnTo>
                    <a:lnTo>
                      <a:pt x="16" y="126"/>
                    </a:lnTo>
                    <a:lnTo>
                      <a:pt x="95" y="126"/>
                    </a:lnTo>
                    <a:lnTo>
                      <a:pt x="95" y="223"/>
                    </a:lnTo>
                    <a:lnTo>
                      <a:pt x="120" y="223"/>
                    </a:lnTo>
                    <a:lnTo>
                      <a:pt x="120" y="107"/>
                    </a:lnTo>
                    <a:lnTo>
                      <a:pt x="120" y="106"/>
                    </a:lnTo>
                    <a:lnTo>
                      <a:pt x="119" y="105"/>
                    </a:lnTo>
                    <a:lnTo>
                      <a:pt x="118" y="103"/>
                    </a:lnTo>
                    <a:lnTo>
                      <a:pt x="118" y="103"/>
                    </a:lnTo>
                    <a:lnTo>
                      <a:pt x="117" y="102"/>
                    </a:lnTo>
                    <a:lnTo>
                      <a:pt x="116" y="101"/>
                    </a:lnTo>
                    <a:lnTo>
                      <a:pt x="115" y="100"/>
                    </a:lnTo>
                    <a:lnTo>
                      <a:pt x="114" y="99"/>
                    </a:lnTo>
                    <a:lnTo>
                      <a:pt x="113" y="99"/>
                    </a:lnTo>
                    <a:lnTo>
                      <a:pt x="111" y="98"/>
                    </a:lnTo>
                    <a:lnTo>
                      <a:pt x="110" y="98"/>
                    </a:lnTo>
                    <a:lnTo>
                      <a:pt x="108" y="97"/>
                    </a:lnTo>
                    <a:lnTo>
                      <a:pt x="107" y="97"/>
                    </a:lnTo>
                    <a:lnTo>
                      <a:pt x="106" y="97"/>
                    </a:lnTo>
                    <a:lnTo>
                      <a:pt x="104" y="97"/>
                    </a:lnTo>
                    <a:lnTo>
                      <a:pt x="103" y="97"/>
                    </a:lnTo>
                    <a:lnTo>
                      <a:pt x="57" y="95"/>
                    </a:lnTo>
                    <a:lnTo>
                      <a:pt x="70" y="57"/>
                    </a:lnTo>
                    <a:lnTo>
                      <a:pt x="79" y="70"/>
                    </a:lnTo>
                    <a:lnTo>
                      <a:pt x="135" y="70"/>
                    </a:lnTo>
                    <a:lnTo>
                      <a:pt x="136" y="70"/>
                    </a:lnTo>
                    <a:lnTo>
                      <a:pt x="137" y="70"/>
                    </a:lnTo>
                    <a:lnTo>
                      <a:pt x="139" y="69"/>
                    </a:lnTo>
                    <a:lnTo>
                      <a:pt x="139" y="69"/>
                    </a:lnTo>
                    <a:lnTo>
                      <a:pt x="140" y="68"/>
                    </a:lnTo>
                    <a:lnTo>
                      <a:pt x="142" y="67"/>
                    </a:lnTo>
                    <a:lnTo>
                      <a:pt x="142" y="66"/>
                    </a:lnTo>
                    <a:lnTo>
                      <a:pt x="144" y="65"/>
                    </a:lnTo>
                    <a:lnTo>
                      <a:pt x="144" y="64"/>
                    </a:lnTo>
                    <a:lnTo>
                      <a:pt x="144" y="62"/>
                    </a:lnTo>
                    <a:lnTo>
                      <a:pt x="145" y="61"/>
                    </a:lnTo>
                    <a:lnTo>
                      <a:pt x="145" y="59"/>
                    </a:lnTo>
                    <a:lnTo>
                      <a:pt x="145" y="57"/>
                    </a:lnTo>
                    <a:lnTo>
                      <a:pt x="144" y="56"/>
                    </a:lnTo>
                    <a:lnTo>
                      <a:pt x="144" y="55"/>
                    </a:lnTo>
                    <a:lnTo>
                      <a:pt x="143" y="53"/>
                    </a:lnTo>
                    <a:lnTo>
                      <a:pt x="142" y="52"/>
                    </a:lnTo>
                    <a:lnTo>
                      <a:pt x="141" y="51"/>
                    </a:lnTo>
                    <a:lnTo>
                      <a:pt x="140" y="50"/>
                    </a:lnTo>
                    <a:lnTo>
                      <a:pt x="139" y="49"/>
                    </a:lnTo>
                    <a:lnTo>
                      <a:pt x="138" y="49"/>
                    </a:lnTo>
                    <a:lnTo>
                      <a:pt x="136" y="49"/>
                    </a:lnTo>
                    <a:lnTo>
                      <a:pt x="135" y="49"/>
                    </a:lnTo>
                    <a:lnTo>
                      <a:pt x="92" y="49"/>
                    </a:lnTo>
                    <a:lnTo>
                      <a:pt x="83" y="33"/>
                    </a:lnTo>
                    <a:lnTo>
                      <a:pt x="84" y="32"/>
                    </a:lnTo>
                    <a:lnTo>
                      <a:pt x="85" y="30"/>
                    </a:lnTo>
                    <a:lnTo>
                      <a:pt x="85" y="28"/>
                    </a:lnTo>
                    <a:lnTo>
                      <a:pt x="85" y="26"/>
                    </a:lnTo>
                    <a:lnTo>
                      <a:pt x="85" y="23"/>
                    </a:lnTo>
                    <a:lnTo>
                      <a:pt x="85" y="21"/>
                    </a:lnTo>
                    <a:lnTo>
                      <a:pt x="85" y="18"/>
                    </a:lnTo>
                    <a:lnTo>
                      <a:pt x="85" y="16"/>
                    </a:lnTo>
                    <a:lnTo>
                      <a:pt x="84" y="14"/>
                    </a:lnTo>
                    <a:lnTo>
                      <a:pt x="84" y="13"/>
                    </a:lnTo>
                    <a:lnTo>
                      <a:pt x="83" y="11"/>
                    </a:lnTo>
                    <a:lnTo>
                      <a:pt x="82" y="10"/>
                    </a:lnTo>
                    <a:lnTo>
                      <a:pt x="80" y="8"/>
                    </a:lnTo>
                    <a:lnTo>
                      <a:pt x="79" y="7"/>
                    </a:lnTo>
                    <a:lnTo>
                      <a:pt x="77" y="5"/>
                    </a:lnTo>
                    <a:lnTo>
                      <a:pt x="76" y="4"/>
                    </a:lnTo>
                    <a:lnTo>
                      <a:pt x="74" y="3"/>
                    </a:lnTo>
                    <a:lnTo>
                      <a:pt x="72" y="2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5" y="0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9" y="0"/>
                    </a:lnTo>
                    <a:lnTo>
                      <a:pt x="56" y="1"/>
                    </a:lnTo>
                    <a:lnTo>
                      <a:pt x="54" y="1"/>
                    </a:lnTo>
                    <a:lnTo>
                      <a:pt x="52" y="2"/>
                    </a:lnTo>
                    <a:lnTo>
                      <a:pt x="50" y="3"/>
                    </a:lnTo>
                    <a:lnTo>
                      <a:pt x="47" y="5"/>
                    </a:lnTo>
                    <a:lnTo>
                      <a:pt x="46" y="7"/>
                    </a:lnTo>
                    <a:lnTo>
                      <a:pt x="44" y="9"/>
                    </a:lnTo>
                    <a:lnTo>
                      <a:pt x="43" y="10"/>
                    </a:lnTo>
                    <a:lnTo>
                      <a:pt x="41" y="12"/>
                    </a:lnTo>
                    <a:lnTo>
                      <a:pt x="40" y="14"/>
                    </a:lnTo>
                    <a:lnTo>
                      <a:pt x="39" y="17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6756" name="Freeform 84"/>
            <p:cNvSpPr>
              <a:spLocks/>
            </p:cNvSpPr>
            <p:nvPr/>
          </p:nvSpPr>
          <p:spPr bwMode="auto">
            <a:xfrm>
              <a:off x="5546" y="2337"/>
              <a:ext cx="209" cy="307"/>
            </a:xfrm>
            <a:custGeom>
              <a:avLst/>
              <a:gdLst/>
              <a:ahLst/>
              <a:cxnLst>
                <a:cxn ang="0">
                  <a:pos x="208" y="277"/>
                </a:cxn>
                <a:cxn ang="0">
                  <a:pos x="192" y="277"/>
                </a:cxn>
                <a:cxn ang="0">
                  <a:pos x="165" y="241"/>
                </a:cxn>
                <a:cxn ang="0">
                  <a:pos x="127" y="178"/>
                </a:cxn>
                <a:cxn ang="0">
                  <a:pos x="116" y="149"/>
                </a:cxn>
                <a:cxn ang="0">
                  <a:pos x="119" y="129"/>
                </a:cxn>
                <a:cxn ang="0">
                  <a:pos x="128" y="125"/>
                </a:cxn>
                <a:cxn ang="0">
                  <a:pos x="143" y="136"/>
                </a:cxn>
                <a:cxn ang="0">
                  <a:pos x="162" y="148"/>
                </a:cxn>
                <a:cxn ang="0">
                  <a:pos x="171" y="148"/>
                </a:cxn>
                <a:cxn ang="0">
                  <a:pos x="173" y="141"/>
                </a:cxn>
                <a:cxn ang="0">
                  <a:pos x="164" y="129"/>
                </a:cxn>
                <a:cxn ang="0">
                  <a:pos x="141" y="113"/>
                </a:cxn>
                <a:cxn ang="0">
                  <a:pos x="132" y="91"/>
                </a:cxn>
                <a:cxn ang="0">
                  <a:pos x="128" y="73"/>
                </a:cxn>
                <a:cxn ang="0">
                  <a:pos x="118" y="59"/>
                </a:cxn>
                <a:cxn ang="0">
                  <a:pos x="114" y="50"/>
                </a:cxn>
                <a:cxn ang="0">
                  <a:pos x="119" y="38"/>
                </a:cxn>
                <a:cxn ang="0">
                  <a:pos x="124" y="25"/>
                </a:cxn>
                <a:cxn ang="0">
                  <a:pos x="120" y="9"/>
                </a:cxn>
                <a:cxn ang="0">
                  <a:pos x="110" y="1"/>
                </a:cxn>
                <a:cxn ang="0">
                  <a:pos x="94" y="3"/>
                </a:cxn>
                <a:cxn ang="0">
                  <a:pos x="88" y="13"/>
                </a:cxn>
                <a:cxn ang="0">
                  <a:pos x="88" y="24"/>
                </a:cxn>
                <a:cxn ang="0">
                  <a:pos x="92" y="37"/>
                </a:cxn>
                <a:cxn ang="0">
                  <a:pos x="92" y="49"/>
                </a:cxn>
                <a:cxn ang="0">
                  <a:pos x="81" y="59"/>
                </a:cxn>
                <a:cxn ang="0">
                  <a:pos x="68" y="67"/>
                </a:cxn>
                <a:cxn ang="0">
                  <a:pos x="58" y="79"/>
                </a:cxn>
                <a:cxn ang="0">
                  <a:pos x="48" y="104"/>
                </a:cxn>
                <a:cxn ang="0">
                  <a:pos x="43" y="128"/>
                </a:cxn>
                <a:cxn ang="0">
                  <a:pos x="42" y="153"/>
                </a:cxn>
                <a:cxn ang="0">
                  <a:pos x="43" y="166"/>
                </a:cxn>
                <a:cxn ang="0">
                  <a:pos x="51" y="170"/>
                </a:cxn>
                <a:cxn ang="0">
                  <a:pos x="55" y="166"/>
                </a:cxn>
                <a:cxn ang="0">
                  <a:pos x="55" y="140"/>
                </a:cxn>
                <a:cxn ang="0">
                  <a:pos x="58" y="123"/>
                </a:cxn>
                <a:cxn ang="0">
                  <a:pos x="67" y="115"/>
                </a:cxn>
                <a:cxn ang="0">
                  <a:pos x="73" y="120"/>
                </a:cxn>
                <a:cxn ang="0">
                  <a:pos x="71" y="148"/>
                </a:cxn>
                <a:cxn ang="0">
                  <a:pos x="64" y="175"/>
                </a:cxn>
                <a:cxn ang="0">
                  <a:pos x="55" y="207"/>
                </a:cxn>
                <a:cxn ang="0">
                  <a:pos x="34" y="237"/>
                </a:cxn>
                <a:cxn ang="0">
                  <a:pos x="8" y="269"/>
                </a:cxn>
                <a:cxn ang="0">
                  <a:pos x="0" y="286"/>
                </a:cxn>
                <a:cxn ang="0">
                  <a:pos x="20" y="306"/>
                </a:cxn>
                <a:cxn ang="0">
                  <a:pos x="34" y="303"/>
                </a:cxn>
                <a:cxn ang="0">
                  <a:pos x="24" y="290"/>
                </a:cxn>
                <a:cxn ang="0">
                  <a:pos x="31" y="273"/>
                </a:cxn>
                <a:cxn ang="0">
                  <a:pos x="64" y="235"/>
                </a:cxn>
                <a:cxn ang="0">
                  <a:pos x="88" y="207"/>
                </a:cxn>
                <a:cxn ang="0">
                  <a:pos x="99" y="200"/>
                </a:cxn>
                <a:cxn ang="0">
                  <a:pos x="114" y="210"/>
                </a:cxn>
                <a:cxn ang="0">
                  <a:pos x="148" y="256"/>
                </a:cxn>
                <a:cxn ang="0">
                  <a:pos x="175" y="295"/>
                </a:cxn>
                <a:cxn ang="0">
                  <a:pos x="186" y="298"/>
                </a:cxn>
                <a:cxn ang="0">
                  <a:pos x="200" y="288"/>
                </a:cxn>
              </a:cxnLst>
              <a:rect l="0" t="0" r="r" b="b"/>
              <a:pathLst>
                <a:path w="209" h="307">
                  <a:moveTo>
                    <a:pt x="207" y="282"/>
                  </a:moveTo>
                  <a:lnTo>
                    <a:pt x="208" y="277"/>
                  </a:lnTo>
                  <a:lnTo>
                    <a:pt x="200" y="278"/>
                  </a:lnTo>
                  <a:lnTo>
                    <a:pt x="192" y="277"/>
                  </a:lnTo>
                  <a:lnTo>
                    <a:pt x="182" y="269"/>
                  </a:lnTo>
                  <a:lnTo>
                    <a:pt x="165" y="241"/>
                  </a:lnTo>
                  <a:lnTo>
                    <a:pt x="140" y="200"/>
                  </a:lnTo>
                  <a:lnTo>
                    <a:pt x="127" y="178"/>
                  </a:lnTo>
                  <a:lnTo>
                    <a:pt x="118" y="160"/>
                  </a:lnTo>
                  <a:lnTo>
                    <a:pt x="116" y="149"/>
                  </a:lnTo>
                  <a:lnTo>
                    <a:pt x="116" y="137"/>
                  </a:lnTo>
                  <a:lnTo>
                    <a:pt x="119" y="129"/>
                  </a:lnTo>
                  <a:lnTo>
                    <a:pt x="124" y="125"/>
                  </a:lnTo>
                  <a:lnTo>
                    <a:pt x="128" y="125"/>
                  </a:lnTo>
                  <a:lnTo>
                    <a:pt x="133" y="128"/>
                  </a:lnTo>
                  <a:lnTo>
                    <a:pt x="143" y="136"/>
                  </a:lnTo>
                  <a:lnTo>
                    <a:pt x="154" y="144"/>
                  </a:lnTo>
                  <a:lnTo>
                    <a:pt x="162" y="148"/>
                  </a:lnTo>
                  <a:lnTo>
                    <a:pt x="167" y="149"/>
                  </a:lnTo>
                  <a:lnTo>
                    <a:pt x="171" y="148"/>
                  </a:lnTo>
                  <a:lnTo>
                    <a:pt x="174" y="144"/>
                  </a:lnTo>
                  <a:lnTo>
                    <a:pt x="173" y="141"/>
                  </a:lnTo>
                  <a:lnTo>
                    <a:pt x="171" y="137"/>
                  </a:lnTo>
                  <a:lnTo>
                    <a:pt x="164" y="129"/>
                  </a:lnTo>
                  <a:lnTo>
                    <a:pt x="149" y="120"/>
                  </a:lnTo>
                  <a:lnTo>
                    <a:pt x="141" y="113"/>
                  </a:lnTo>
                  <a:lnTo>
                    <a:pt x="136" y="104"/>
                  </a:lnTo>
                  <a:lnTo>
                    <a:pt x="132" y="91"/>
                  </a:lnTo>
                  <a:lnTo>
                    <a:pt x="131" y="78"/>
                  </a:lnTo>
                  <a:lnTo>
                    <a:pt x="128" y="73"/>
                  </a:lnTo>
                  <a:lnTo>
                    <a:pt x="124" y="66"/>
                  </a:lnTo>
                  <a:lnTo>
                    <a:pt x="118" y="59"/>
                  </a:lnTo>
                  <a:lnTo>
                    <a:pt x="114" y="55"/>
                  </a:lnTo>
                  <a:lnTo>
                    <a:pt x="114" y="50"/>
                  </a:lnTo>
                  <a:lnTo>
                    <a:pt x="116" y="42"/>
                  </a:lnTo>
                  <a:lnTo>
                    <a:pt x="119" y="38"/>
                  </a:lnTo>
                  <a:lnTo>
                    <a:pt x="122" y="33"/>
                  </a:lnTo>
                  <a:lnTo>
                    <a:pt x="124" y="25"/>
                  </a:lnTo>
                  <a:lnTo>
                    <a:pt x="122" y="16"/>
                  </a:lnTo>
                  <a:lnTo>
                    <a:pt x="120" y="9"/>
                  </a:lnTo>
                  <a:lnTo>
                    <a:pt x="116" y="4"/>
                  </a:lnTo>
                  <a:lnTo>
                    <a:pt x="110" y="1"/>
                  </a:lnTo>
                  <a:lnTo>
                    <a:pt x="101" y="0"/>
                  </a:lnTo>
                  <a:lnTo>
                    <a:pt x="94" y="3"/>
                  </a:lnTo>
                  <a:lnTo>
                    <a:pt x="90" y="7"/>
                  </a:lnTo>
                  <a:lnTo>
                    <a:pt x="88" y="13"/>
                  </a:lnTo>
                  <a:lnTo>
                    <a:pt x="86" y="18"/>
                  </a:lnTo>
                  <a:lnTo>
                    <a:pt x="88" y="24"/>
                  </a:lnTo>
                  <a:lnTo>
                    <a:pt x="90" y="32"/>
                  </a:lnTo>
                  <a:lnTo>
                    <a:pt x="92" y="37"/>
                  </a:lnTo>
                  <a:lnTo>
                    <a:pt x="93" y="42"/>
                  </a:lnTo>
                  <a:lnTo>
                    <a:pt x="92" y="49"/>
                  </a:lnTo>
                  <a:lnTo>
                    <a:pt x="88" y="54"/>
                  </a:lnTo>
                  <a:lnTo>
                    <a:pt x="81" y="59"/>
                  </a:lnTo>
                  <a:lnTo>
                    <a:pt x="73" y="63"/>
                  </a:lnTo>
                  <a:lnTo>
                    <a:pt x="68" y="67"/>
                  </a:lnTo>
                  <a:lnTo>
                    <a:pt x="63" y="73"/>
                  </a:lnTo>
                  <a:lnTo>
                    <a:pt x="58" y="79"/>
                  </a:lnTo>
                  <a:lnTo>
                    <a:pt x="52" y="91"/>
                  </a:lnTo>
                  <a:lnTo>
                    <a:pt x="48" y="104"/>
                  </a:lnTo>
                  <a:lnTo>
                    <a:pt x="44" y="115"/>
                  </a:lnTo>
                  <a:lnTo>
                    <a:pt x="43" y="128"/>
                  </a:lnTo>
                  <a:lnTo>
                    <a:pt x="42" y="144"/>
                  </a:lnTo>
                  <a:lnTo>
                    <a:pt x="42" y="153"/>
                  </a:lnTo>
                  <a:lnTo>
                    <a:pt x="42" y="161"/>
                  </a:lnTo>
                  <a:lnTo>
                    <a:pt x="43" y="166"/>
                  </a:lnTo>
                  <a:lnTo>
                    <a:pt x="46" y="169"/>
                  </a:lnTo>
                  <a:lnTo>
                    <a:pt x="51" y="170"/>
                  </a:lnTo>
                  <a:lnTo>
                    <a:pt x="54" y="169"/>
                  </a:lnTo>
                  <a:lnTo>
                    <a:pt x="55" y="166"/>
                  </a:lnTo>
                  <a:lnTo>
                    <a:pt x="55" y="156"/>
                  </a:lnTo>
                  <a:lnTo>
                    <a:pt x="55" y="140"/>
                  </a:lnTo>
                  <a:lnTo>
                    <a:pt x="56" y="129"/>
                  </a:lnTo>
                  <a:lnTo>
                    <a:pt x="58" y="123"/>
                  </a:lnTo>
                  <a:lnTo>
                    <a:pt x="61" y="116"/>
                  </a:lnTo>
                  <a:lnTo>
                    <a:pt x="67" y="115"/>
                  </a:lnTo>
                  <a:lnTo>
                    <a:pt x="72" y="116"/>
                  </a:lnTo>
                  <a:lnTo>
                    <a:pt x="73" y="120"/>
                  </a:lnTo>
                  <a:lnTo>
                    <a:pt x="72" y="132"/>
                  </a:lnTo>
                  <a:lnTo>
                    <a:pt x="71" y="148"/>
                  </a:lnTo>
                  <a:lnTo>
                    <a:pt x="68" y="162"/>
                  </a:lnTo>
                  <a:lnTo>
                    <a:pt x="64" y="175"/>
                  </a:lnTo>
                  <a:lnTo>
                    <a:pt x="60" y="193"/>
                  </a:lnTo>
                  <a:lnTo>
                    <a:pt x="55" y="207"/>
                  </a:lnTo>
                  <a:lnTo>
                    <a:pt x="43" y="226"/>
                  </a:lnTo>
                  <a:lnTo>
                    <a:pt x="34" y="237"/>
                  </a:lnTo>
                  <a:lnTo>
                    <a:pt x="18" y="256"/>
                  </a:lnTo>
                  <a:lnTo>
                    <a:pt x="8" y="269"/>
                  </a:lnTo>
                  <a:lnTo>
                    <a:pt x="0" y="281"/>
                  </a:lnTo>
                  <a:lnTo>
                    <a:pt x="0" y="286"/>
                  </a:lnTo>
                  <a:lnTo>
                    <a:pt x="8" y="295"/>
                  </a:lnTo>
                  <a:lnTo>
                    <a:pt x="20" y="306"/>
                  </a:lnTo>
                  <a:lnTo>
                    <a:pt x="31" y="306"/>
                  </a:lnTo>
                  <a:lnTo>
                    <a:pt x="34" y="303"/>
                  </a:lnTo>
                  <a:lnTo>
                    <a:pt x="29" y="297"/>
                  </a:lnTo>
                  <a:lnTo>
                    <a:pt x="24" y="290"/>
                  </a:lnTo>
                  <a:lnTo>
                    <a:pt x="24" y="285"/>
                  </a:lnTo>
                  <a:lnTo>
                    <a:pt x="31" y="273"/>
                  </a:lnTo>
                  <a:lnTo>
                    <a:pt x="44" y="260"/>
                  </a:lnTo>
                  <a:lnTo>
                    <a:pt x="64" y="235"/>
                  </a:lnTo>
                  <a:lnTo>
                    <a:pt x="81" y="214"/>
                  </a:lnTo>
                  <a:lnTo>
                    <a:pt x="88" y="207"/>
                  </a:lnTo>
                  <a:lnTo>
                    <a:pt x="92" y="202"/>
                  </a:lnTo>
                  <a:lnTo>
                    <a:pt x="99" y="200"/>
                  </a:lnTo>
                  <a:lnTo>
                    <a:pt x="106" y="204"/>
                  </a:lnTo>
                  <a:lnTo>
                    <a:pt x="114" y="210"/>
                  </a:lnTo>
                  <a:lnTo>
                    <a:pt x="130" y="231"/>
                  </a:lnTo>
                  <a:lnTo>
                    <a:pt x="148" y="256"/>
                  </a:lnTo>
                  <a:lnTo>
                    <a:pt x="165" y="281"/>
                  </a:lnTo>
                  <a:lnTo>
                    <a:pt x="175" y="295"/>
                  </a:lnTo>
                  <a:lnTo>
                    <a:pt x="179" y="298"/>
                  </a:lnTo>
                  <a:lnTo>
                    <a:pt x="186" y="298"/>
                  </a:lnTo>
                  <a:lnTo>
                    <a:pt x="192" y="293"/>
                  </a:lnTo>
                  <a:lnTo>
                    <a:pt x="200" y="288"/>
                  </a:lnTo>
                  <a:lnTo>
                    <a:pt x="207" y="282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85"/>
            <p:cNvGrpSpPr>
              <a:grpSpLocks/>
            </p:cNvGrpSpPr>
            <p:nvPr/>
          </p:nvGrpSpPr>
          <p:grpSpPr bwMode="auto">
            <a:xfrm>
              <a:off x="4956" y="2328"/>
              <a:ext cx="273" cy="326"/>
              <a:chOff x="4956" y="2328"/>
              <a:chExt cx="273" cy="326"/>
            </a:xfrm>
          </p:grpSpPr>
          <p:grpSp>
            <p:nvGrpSpPr>
              <p:cNvPr id="22" name="Group 86"/>
              <p:cNvGrpSpPr>
                <a:grpSpLocks/>
              </p:cNvGrpSpPr>
              <p:nvPr/>
            </p:nvGrpSpPr>
            <p:grpSpPr bwMode="auto">
              <a:xfrm>
                <a:off x="4956" y="2328"/>
                <a:ext cx="273" cy="326"/>
                <a:chOff x="4956" y="2328"/>
                <a:chExt cx="273" cy="326"/>
              </a:xfrm>
            </p:grpSpPr>
            <p:sp>
              <p:nvSpPr>
                <p:cNvPr id="2716759" name="AutoShape 87"/>
                <p:cNvSpPr>
                  <a:spLocks noChangeArrowheads="1"/>
                </p:cNvSpPr>
                <p:nvPr/>
              </p:nvSpPr>
              <p:spPr bwMode="auto">
                <a:xfrm>
                  <a:off x="4956" y="2381"/>
                  <a:ext cx="273" cy="273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6760" name="AutoShape 88"/>
                <p:cNvSpPr>
                  <a:spLocks noChangeArrowheads="1"/>
                </p:cNvSpPr>
                <p:nvPr/>
              </p:nvSpPr>
              <p:spPr bwMode="auto">
                <a:xfrm>
                  <a:off x="5022" y="2328"/>
                  <a:ext cx="207" cy="4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16761" name="Oval 89"/>
              <p:cNvSpPr>
                <a:spLocks noChangeArrowheads="1"/>
              </p:cNvSpPr>
              <p:nvPr/>
            </p:nvSpPr>
            <p:spPr bwMode="auto">
              <a:xfrm>
                <a:off x="5042" y="2355"/>
                <a:ext cx="29" cy="1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762" name="AutoShape 90"/>
              <p:cNvSpPr>
                <a:spLocks noChangeArrowheads="1"/>
              </p:cNvSpPr>
              <p:nvPr/>
            </p:nvSpPr>
            <p:spPr bwMode="auto">
              <a:xfrm>
                <a:off x="4988" y="2509"/>
                <a:ext cx="146" cy="58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3" name="Group 91"/>
          <p:cNvGrpSpPr>
            <a:grpSpLocks/>
          </p:cNvGrpSpPr>
          <p:nvPr/>
        </p:nvGrpSpPr>
        <p:grpSpPr bwMode="auto">
          <a:xfrm>
            <a:off x="1255713" y="1217613"/>
            <a:ext cx="7423150" cy="1506537"/>
            <a:chOff x="791" y="643"/>
            <a:chExt cx="4676" cy="949"/>
          </a:xfrm>
        </p:grpSpPr>
        <p:sp>
          <p:nvSpPr>
            <p:cNvPr id="2716764" name="Rectangle 92"/>
            <p:cNvSpPr>
              <a:spLocks noChangeArrowheads="1"/>
            </p:cNvSpPr>
            <p:nvPr/>
          </p:nvSpPr>
          <p:spPr bwMode="auto">
            <a:xfrm>
              <a:off x="2026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65" name="Rectangle 93"/>
            <p:cNvSpPr>
              <a:spLocks noChangeArrowheads="1"/>
            </p:cNvSpPr>
            <p:nvPr/>
          </p:nvSpPr>
          <p:spPr bwMode="auto">
            <a:xfrm>
              <a:off x="2300" y="1306"/>
              <a:ext cx="54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Time</a:t>
              </a:r>
            </a:p>
          </p:txBody>
        </p:sp>
        <p:sp>
          <p:nvSpPr>
            <p:cNvPr id="2716766" name="Line 94"/>
            <p:cNvSpPr>
              <a:spLocks noChangeShapeType="1"/>
            </p:cNvSpPr>
            <p:nvPr/>
          </p:nvSpPr>
          <p:spPr bwMode="auto">
            <a:xfrm>
              <a:off x="990" y="1165"/>
              <a:ext cx="236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67" name="Rectangle 95"/>
            <p:cNvSpPr>
              <a:spLocks noChangeArrowheads="1"/>
            </p:cNvSpPr>
            <p:nvPr/>
          </p:nvSpPr>
          <p:spPr bwMode="auto">
            <a:xfrm>
              <a:off x="967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68" name="Rectangle 96"/>
            <p:cNvSpPr>
              <a:spLocks noChangeArrowheads="1"/>
            </p:cNvSpPr>
            <p:nvPr/>
          </p:nvSpPr>
          <p:spPr bwMode="auto">
            <a:xfrm>
              <a:off x="1206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69" name="Line 97"/>
            <p:cNvSpPr>
              <a:spLocks noChangeShapeType="1"/>
            </p:cNvSpPr>
            <p:nvPr/>
          </p:nvSpPr>
          <p:spPr bwMode="auto">
            <a:xfrm>
              <a:off x="1255" y="1165"/>
              <a:ext cx="24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70" name="Line 98"/>
            <p:cNvSpPr>
              <a:spLocks noChangeShapeType="1"/>
            </p:cNvSpPr>
            <p:nvPr/>
          </p:nvSpPr>
          <p:spPr bwMode="auto">
            <a:xfrm>
              <a:off x="1244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71" name="Rectangle 99"/>
            <p:cNvSpPr>
              <a:spLocks noChangeArrowheads="1"/>
            </p:cNvSpPr>
            <p:nvPr/>
          </p:nvSpPr>
          <p:spPr bwMode="auto">
            <a:xfrm>
              <a:off x="1749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72" name="Rectangle 100"/>
            <p:cNvSpPr>
              <a:spLocks noChangeArrowheads="1"/>
            </p:cNvSpPr>
            <p:nvPr/>
          </p:nvSpPr>
          <p:spPr bwMode="auto">
            <a:xfrm>
              <a:off x="1480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73" name="Line 101"/>
            <p:cNvSpPr>
              <a:spLocks noChangeShapeType="1"/>
            </p:cNvSpPr>
            <p:nvPr/>
          </p:nvSpPr>
          <p:spPr bwMode="auto">
            <a:xfrm>
              <a:off x="1508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74" name="Line 102"/>
            <p:cNvSpPr>
              <a:spLocks noChangeShapeType="1"/>
            </p:cNvSpPr>
            <p:nvPr/>
          </p:nvSpPr>
          <p:spPr bwMode="auto">
            <a:xfrm>
              <a:off x="2036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75" name="Line 103"/>
            <p:cNvSpPr>
              <a:spLocks noChangeShapeType="1"/>
            </p:cNvSpPr>
            <p:nvPr/>
          </p:nvSpPr>
          <p:spPr bwMode="auto">
            <a:xfrm>
              <a:off x="1522" y="1165"/>
              <a:ext cx="233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76" name="Line 104"/>
            <p:cNvSpPr>
              <a:spLocks noChangeShapeType="1"/>
            </p:cNvSpPr>
            <p:nvPr/>
          </p:nvSpPr>
          <p:spPr bwMode="auto">
            <a:xfrm>
              <a:off x="1784" y="1165"/>
              <a:ext cx="235" cy="2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77" name="Line 105"/>
            <p:cNvSpPr>
              <a:spLocks noChangeShapeType="1"/>
            </p:cNvSpPr>
            <p:nvPr/>
          </p:nvSpPr>
          <p:spPr bwMode="auto">
            <a:xfrm>
              <a:off x="2048" y="1165"/>
              <a:ext cx="236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78" name="Rectangle 106"/>
            <p:cNvSpPr>
              <a:spLocks noChangeArrowheads="1"/>
            </p:cNvSpPr>
            <p:nvPr/>
          </p:nvSpPr>
          <p:spPr bwMode="auto">
            <a:xfrm>
              <a:off x="2263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79" name="Line 107"/>
            <p:cNvSpPr>
              <a:spLocks noChangeShapeType="1"/>
            </p:cNvSpPr>
            <p:nvPr/>
          </p:nvSpPr>
          <p:spPr bwMode="auto">
            <a:xfrm>
              <a:off x="2314" y="1165"/>
              <a:ext cx="2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80" name="Line 108"/>
            <p:cNvSpPr>
              <a:spLocks noChangeShapeType="1"/>
            </p:cNvSpPr>
            <p:nvPr/>
          </p:nvSpPr>
          <p:spPr bwMode="auto">
            <a:xfrm>
              <a:off x="2301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81" name="Rectangle 109"/>
            <p:cNvSpPr>
              <a:spLocks noChangeArrowheads="1"/>
            </p:cNvSpPr>
            <p:nvPr/>
          </p:nvSpPr>
          <p:spPr bwMode="auto">
            <a:xfrm>
              <a:off x="2808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82" name="Rectangle 110"/>
            <p:cNvSpPr>
              <a:spLocks noChangeArrowheads="1"/>
            </p:cNvSpPr>
            <p:nvPr/>
          </p:nvSpPr>
          <p:spPr bwMode="auto">
            <a:xfrm>
              <a:off x="2538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83" name="Line 111"/>
            <p:cNvSpPr>
              <a:spLocks noChangeShapeType="1"/>
            </p:cNvSpPr>
            <p:nvPr/>
          </p:nvSpPr>
          <p:spPr bwMode="auto">
            <a:xfrm>
              <a:off x="2565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84" name="Line 112"/>
            <p:cNvSpPr>
              <a:spLocks noChangeShapeType="1"/>
            </p:cNvSpPr>
            <p:nvPr/>
          </p:nvSpPr>
          <p:spPr bwMode="auto">
            <a:xfrm>
              <a:off x="3095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85" name="Line 113"/>
            <p:cNvSpPr>
              <a:spLocks noChangeShapeType="1"/>
            </p:cNvSpPr>
            <p:nvPr/>
          </p:nvSpPr>
          <p:spPr bwMode="auto">
            <a:xfrm>
              <a:off x="2580" y="1165"/>
              <a:ext cx="231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86" name="Line 114"/>
            <p:cNvSpPr>
              <a:spLocks noChangeShapeType="1"/>
            </p:cNvSpPr>
            <p:nvPr/>
          </p:nvSpPr>
          <p:spPr bwMode="auto">
            <a:xfrm>
              <a:off x="2843" y="1165"/>
              <a:ext cx="233" cy="2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87" name="Line 115"/>
            <p:cNvSpPr>
              <a:spLocks noChangeShapeType="1"/>
            </p:cNvSpPr>
            <p:nvPr/>
          </p:nvSpPr>
          <p:spPr bwMode="auto">
            <a:xfrm>
              <a:off x="3106" y="1165"/>
              <a:ext cx="235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88" name="Rectangle 116"/>
            <p:cNvSpPr>
              <a:spLocks noChangeArrowheads="1"/>
            </p:cNvSpPr>
            <p:nvPr/>
          </p:nvSpPr>
          <p:spPr bwMode="auto">
            <a:xfrm>
              <a:off x="3082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89" name="Rectangle 117"/>
            <p:cNvSpPr>
              <a:spLocks noChangeArrowheads="1"/>
            </p:cNvSpPr>
            <p:nvPr/>
          </p:nvSpPr>
          <p:spPr bwMode="auto">
            <a:xfrm>
              <a:off x="3321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90" name="Line 118"/>
            <p:cNvSpPr>
              <a:spLocks noChangeShapeType="1"/>
            </p:cNvSpPr>
            <p:nvPr/>
          </p:nvSpPr>
          <p:spPr bwMode="auto">
            <a:xfrm>
              <a:off x="3372" y="1165"/>
              <a:ext cx="24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91" name="Line 119"/>
            <p:cNvSpPr>
              <a:spLocks noChangeShapeType="1"/>
            </p:cNvSpPr>
            <p:nvPr/>
          </p:nvSpPr>
          <p:spPr bwMode="auto">
            <a:xfrm>
              <a:off x="3359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92" name="Rectangle 120"/>
            <p:cNvSpPr>
              <a:spLocks noChangeArrowheads="1"/>
            </p:cNvSpPr>
            <p:nvPr/>
          </p:nvSpPr>
          <p:spPr bwMode="auto">
            <a:xfrm>
              <a:off x="3865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93" name="Rectangle 121"/>
            <p:cNvSpPr>
              <a:spLocks noChangeArrowheads="1"/>
            </p:cNvSpPr>
            <p:nvPr/>
          </p:nvSpPr>
          <p:spPr bwMode="auto">
            <a:xfrm>
              <a:off x="3596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794" name="Line 122"/>
            <p:cNvSpPr>
              <a:spLocks noChangeShapeType="1"/>
            </p:cNvSpPr>
            <p:nvPr/>
          </p:nvSpPr>
          <p:spPr bwMode="auto">
            <a:xfrm>
              <a:off x="3624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95" name="Line 123"/>
            <p:cNvSpPr>
              <a:spLocks noChangeShapeType="1"/>
            </p:cNvSpPr>
            <p:nvPr/>
          </p:nvSpPr>
          <p:spPr bwMode="auto">
            <a:xfrm>
              <a:off x="4153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96" name="Line 124"/>
            <p:cNvSpPr>
              <a:spLocks noChangeShapeType="1"/>
            </p:cNvSpPr>
            <p:nvPr/>
          </p:nvSpPr>
          <p:spPr bwMode="auto">
            <a:xfrm>
              <a:off x="3638" y="1165"/>
              <a:ext cx="232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97" name="Line 125"/>
            <p:cNvSpPr>
              <a:spLocks noChangeShapeType="1"/>
            </p:cNvSpPr>
            <p:nvPr/>
          </p:nvSpPr>
          <p:spPr bwMode="auto">
            <a:xfrm>
              <a:off x="3900" y="1165"/>
              <a:ext cx="234" cy="2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98" name="Line 126"/>
            <p:cNvSpPr>
              <a:spLocks noChangeShapeType="1"/>
            </p:cNvSpPr>
            <p:nvPr/>
          </p:nvSpPr>
          <p:spPr bwMode="auto">
            <a:xfrm>
              <a:off x="4164" y="1165"/>
              <a:ext cx="236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799" name="Rectangle 127"/>
            <p:cNvSpPr>
              <a:spLocks noChangeArrowheads="1"/>
            </p:cNvSpPr>
            <p:nvPr/>
          </p:nvSpPr>
          <p:spPr bwMode="auto">
            <a:xfrm>
              <a:off x="4142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800" name="Rectangle 128"/>
            <p:cNvSpPr>
              <a:spLocks noChangeArrowheads="1"/>
            </p:cNvSpPr>
            <p:nvPr/>
          </p:nvSpPr>
          <p:spPr bwMode="auto">
            <a:xfrm>
              <a:off x="4379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801" name="Line 129"/>
            <p:cNvSpPr>
              <a:spLocks noChangeShapeType="1"/>
            </p:cNvSpPr>
            <p:nvPr/>
          </p:nvSpPr>
          <p:spPr bwMode="auto">
            <a:xfrm>
              <a:off x="4429" y="1165"/>
              <a:ext cx="24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02" name="Line 130"/>
            <p:cNvSpPr>
              <a:spLocks noChangeShapeType="1"/>
            </p:cNvSpPr>
            <p:nvPr/>
          </p:nvSpPr>
          <p:spPr bwMode="auto">
            <a:xfrm>
              <a:off x="4419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03" name="Rectangle 131"/>
            <p:cNvSpPr>
              <a:spLocks noChangeArrowheads="1"/>
            </p:cNvSpPr>
            <p:nvPr/>
          </p:nvSpPr>
          <p:spPr bwMode="auto">
            <a:xfrm>
              <a:off x="4923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804" name="Rectangle 132"/>
            <p:cNvSpPr>
              <a:spLocks noChangeArrowheads="1"/>
            </p:cNvSpPr>
            <p:nvPr/>
          </p:nvSpPr>
          <p:spPr bwMode="auto">
            <a:xfrm>
              <a:off x="4654" y="113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6805" name="Line 133"/>
            <p:cNvSpPr>
              <a:spLocks noChangeShapeType="1"/>
            </p:cNvSpPr>
            <p:nvPr/>
          </p:nvSpPr>
          <p:spPr bwMode="auto">
            <a:xfrm>
              <a:off x="4682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06" name="Line 134"/>
            <p:cNvSpPr>
              <a:spLocks noChangeShapeType="1"/>
            </p:cNvSpPr>
            <p:nvPr/>
          </p:nvSpPr>
          <p:spPr bwMode="auto">
            <a:xfrm>
              <a:off x="5211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07" name="Line 135"/>
            <p:cNvSpPr>
              <a:spLocks noChangeShapeType="1"/>
            </p:cNvSpPr>
            <p:nvPr/>
          </p:nvSpPr>
          <p:spPr bwMode="auto">
            <a:xfrm>
              <a:off x="4695" y="1165"/>
              <a:ext cx="233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08" name="Line 136"/>
            <p:cNvSpPr>
              <a:spLocks noChangeShapeType="1"/>
            </p:cNvSpPr>
            <p:nvPr/>
          </p:nvSpPr>
          <p:spPr bwMode="auto">
            <a:xfrm>
              <a:off x="4958" y="1165"/>
              <a:ext cx="235" cy="2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09" name="Rectangle 137"/>
            <p:cNvSpPr>
              <a:spLocks noChangeArrowheads="1"/>
            </p:cNvSpPr>
            <p:nvPr/>
          </p:nvSpPr>
          <p:spPr bwMode="auto">
            <a:xfrm>
              <a:off x="791" y="655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6 PM</a:t>
              </a:r>
            </a:p>
          </p:txBody>
        </p:sp>
        <p:sp>
          <p:nvSpPr>
            <p:cNvPr id="2716810" name="Line 138"/>
            <p:cNvSpPr>
              <a:spLocks noChangeShapeType="1"/>
            </p:cNvSpPr>
            <p:nvPr/>
          </p:nvSpPr>
          <p:spPr bwMode="auto">
            <a:xfrm>
              <a:off x="983" y="881"/>
              <a:ext cx="0" cy="1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11" name="Rectangle 139"/>
            <p:cNvSpPr>
              <a:spLocks noChangeArrowheads="1"/>
            </p:cNvSpPr>
            <p:nvPr/>
          </p:nvSpPr>
          <p:spPr bwMode="auto">
            <a:xfrm>
              <a:off x="1428" y="666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7</a:t>
              </a:r>
            </a:p>
          </p:txBody>
        </p:sp>
        <p:sp>
          <p:nvSpPr>
            <p:cNvPr id="2716812" name="Rectangle 140"/>
            <p:cNvSpPr>
              <a:spLocks noChangeArrowheads="1"/>
            </p:cNvSpPr>
            <p:nvPr/>
          </p:nvSpPr>
          <p:spPr bwMode="auto">
            <a:xfrm>
              <a:off x="1940" y="661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8</a:t>
              </a:r>
            </a:p>
          </p:txBody>
        </p:sp>
        <p:sp>
          <p:nvSpPr>
            <p:cNvPr id="2716813" name="Rectangle 141"/>
            <p:cNvSpPr>
              <a:spLocks noChangeArrowheads="1"/>
            </p:cNvSpPr>
            <p:nvPr/>
          </p:nvSpPr>
          <p:spPr bwMode="auto">
            <a:xfrm>
              <a:off x="2474" y="678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9</a:t>
              </a:r>
            </a:p>
          </p:txBody>
        </p:sp>
        <p:sp>
          <p:nvSpPr>
            <p:cNvPr id="2716814" name="Rectangle 142"/>
            <p:cNvSpPr>
              <a:spLocks noChangeArrowheads="1"/>
            </p:cNvSpPr>
            <p:nvPr/>
          </p:nvSpPr>
          <p:spPr bwMode="auto">
            <a:xfrm>
              <a:off x="2957" y="66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10</a:t>
              </a:r>
            </a:p>
          </p:txBody>
        </p:sp>
        <p:sp>
          <p:nvSpPr>
            <p:cNvPr id="2716815" name="Rectangle 143"/>
            <p:cNvSpPr>
              <a:spLocks noChangeArrowheads="1"/>
            </p:cNvSpPr>
            <p:nvPr/>
          </p:nvSpPr>
          <p:spPr bwMode="auto">
            <a:xfrm>
              <a:off x="3514" y="666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11</a:t>
              </a:r>
            </a:p>
          </p:txBody>
        </p:sp>
        <p:sp>
          <p:nvSpPr>
            <p:cNvPr id="2716816" name="Rectangle 144"/>
            <p:cNvSpPr>
              <a:spLocks noChangeArrowheads="1"/>
            </p:cNvSpPr>
            <p:nvPr/>
          </p:nvSpPr>
          <p:spPr bwMode="auto">
            <a:xfrm>
              <a:off x="3970" y="649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12</a:t>
              </a:r>
            </a:p>
          </p:txBody>
        </p:sp>
        <p:sp>
          <p:nvSpPr>
            <p:cNvPr id="2716817" name="Rectangle 145"/>
            <p:cNvSpPr>
              <a:spLocks noChangeArrowheads="1"/>
            </p:cNvSpPr>
            <p:nvPr/>
          </p:nvSpPr>
          <p:spPr bwMode="auto">
            <a:xfrm>
              <a:off x="4580" y="660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</a:t>
              </a:r>
            </a:p>
          </p:txBody>
        </p:sp>
        <p:sp>
          <p:nvSpPr>
            <p:cNvPr id="2716818" name="Line 146"/>
            <p:cNvSpPr>
              <a:spLocks noChangeShapeType="1"/>
            </p:cNvSpPr>
            <p:nvPr/>
          </p:nvSpPr>
          <p:spPr bwMode="auto">
            <a:xfrm>
              <a:off x="990" y="978"/>
              <a:ext cx="42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19" name="Rectangle 147"/>
            <p:cNvSpPr>
              <a:spLocks noChangeArrowheads="1"/>
            </p:cNvSpPr>
            <p:nvPr/>
          </p:nvSpPr>
          <p:spPr bwMode="auto">
            <a:xfrm>
              <a:off x="4894" y="643"/>
              <a:ext cx="57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2 AM</a:t>
              </a:r>
            </a:p>
          </p:txBody>
        </p:sp>
        <p:sp>
          <p:nvSpPr>
            <p:cNvPr id="2716820" name="Line 148"/>
            <p:cNvSpPr>
              <a:spLocks noChangeShapeType="1"/>
            </p:cNvSpPr>
            <p:nvPr/>
          </p:nvSpPr>
          <p:spPr bwMode="auto">
            <a:xfrm>
              <a:off x="1772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21" name="Line 149"/>
            <p:cNvSpPr>
              <a:spLocks noChangeShapeType="1"/>
            </p:cNvSpPr>
            <p:nvPr/>
          </p:nvSpPr>
          <p:spPr bwMode="auto">
            <a:xfrm>
              <a:off x="3888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22" name="Line 150"/>
            <p:cNvSpPr>
              <a:spLocks noChangeShapeType="1"/>
            </p:cNvSpPr>
            <p:nvPr/>
          </p:nvSpPr>
          <p:spPr bwMode="auto">
            <a:xfrm>
              <a:off x="2830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6823" name="Line 151"/>
            <p:cNvSpPr>
              <a:spLocks noChangeShapeType="1"/>
            </p:cNvSpPr>
            <p:nvPr/>
          </p:nvSpPr>
          <p:spPr bwMode="auto">
            <a:xfrm>
              <a:off x="4946" y="1073"/>
              <a:ext cx="0" cy="19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66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Pipelined Laundry</a:t>
            </a:r>
          </a:p>
        </p:txBody>
      </p:sp>
      <p:sp>
        <p:nvSpPr>
          <p:cNvPr id="271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143000"/>
            <a:ext cx="7239000" cy="52133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Pipelined laundry takes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3.5 hours for 4 loads!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1863" y="2114550"/>
            <a:ext cx="928687" cy="3740150"/>
            <a:chOff x="587" y="1332"/>
            <a:chExt cx="585" cy="2356"/>
          </a:xfrm>
        </p:grpSpPr>
        <p:sp>
          <p:nvSpPr>
            <p:cNvPr id="2718725" name="Rectangle 5"/>
            <p:cNvSpPr>
              <a:spLocks noChangeArrowheads="1"/>
            </p:cNvSpPr>
            <p:nvPr/>
          </p:nvSpPr>
          <p:spPr bwMode="auto">
            <a:xfrm>
              <a:off x="587" y="1332"/>
              <a:ext cx="263" cy="2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a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s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k</a:t>
              </a:r>
            </a:p>
            <a:p>
              <a:pPr algn="ctr"/>
              <a:endParaRPr lang="en-US" sz="2400" i="1">
                <a:solidFill>
                  <a:schemeClr val="tx1"/>
                </a:solidFill>
                <a:latin typeface="FranklinGothic" charset="0"/>
              </a:endParaRP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O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d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e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</p:txBody>
        </p:sp>
        <p:sp>
          <p:nvSpPr>
            <p:cNvPr id="2718726" name="Line 6"/>
            <p:cNvSpPr>
              <a:spLocks noChangeShapeType="1"/>
            </p:cNvSpPr>
            <p:nvPr/>
          </p:nvSpPr>
          <p:spPr bwMode="auto">
            <a:xfrm flipH="1">
              <a:off x="834" y="1523"/>
              <a:ext cx="17" cy="129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27" name="Freeform 7"/>
            <p:cNvSpPr>
              <a:spLocks/>
            </p:cNvSpPr>
            <p:nvPr/>
          </p:nvSpPr>
          <p:spPr bwMode="auto">
            <a:xfrm>
              <a:off x="926" y="2011"/>
              <a:ext cx="211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28" name="Rectangle 8"/>
            <p:cNvSpPr>
              <a:spLocks noChangeArrowheads="1"/>
            </p:cNvSpPr>
            <p:nvPr/>
          </p:nvSpPr>
          <p:spPr bwMode="auto">
            <a:xfrm>
              <a:off x="914" y="1968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B</a:t>
              </a:r>
            </a:p>
          </p:txBody>
        </p:sp>
        <p:sp>
          <p:nvSpPr>
            <p:cNvPr id="2718729" name="Freeform 9"/>
            <p:cNvSpPr>
              <a:spLocks/>
            </p:cNvSpPr>
            <p:nvPr/>
          </p:nvSpPr>
          <p:spPr bwMode="auto">
            <a:xfrm>
              <a:off x="932" y="2322"/>
              <a:ext cx="210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30" name="Rectangle 10"/>
            <p:cNvSpPr>
              <a:spLocks noChangeArrowheads="1"/>
            </p:cNvSpPr>
            <p:nvPr/>
          </p:nvSpPr>
          <p:spPr bwMode="auto">
            <a:xfrm>
              <a:off x="919" y="2278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C</a:t>
              </a:r>
            </a:p>
          </p:txBody>
        </p:sp>
        <p:sp>
          <p:nvSpPr>
            <p:cNvPr id="2718731" name="Freeform 11"/>
            <p:cNvSpPr>
              <a:spLocks/>
            </p:cNvSpPr>
            <p:nvPr/>
          </p:nvSpPr>
          <p:spPr bwMode="auto">
            <a:xfrm>
              <a:off x="932" y="2646"/>
              <a:ext cx="210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32" name="Rectangle 12"/>
            <p:cNvSpPr>
              <a:spLocks noChangeArrowheads="1"/>
            </p:cNvSpPr>
            <p:nvPr/>
          </p:nvSpPr>
          <p:spPr bwMode="auto">
            <a:xfrm>
              <a:off x="919" y="2602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D</a:t>
              </a:r>
            </a:p>
          </p:txBody>
        </p:sp>
        <p:sp>
          <p:nvSpPr>
            <p:cNvPr id="2718733" name="Freeform 13"/>
            <p:cNvSpPr>
              <a:spLocks/>
            </p:cNvSpPr>
            <p:nvPr/>
          </p:nvSpPr>
          <p:spPr bwMode="auto">
            <a:xfrm>
              <a:off x="926" y="1617"/>
              <a:ext cx="211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34" name="Rectangle 14"/>
            <p:cNvSpPr>
              <a:spLocks noChangeArrowheads="1"/>
            </p:cNvSpPr>
            <p:nvPr/>
          </p:nvSpPr>
          <p:spPr bwMode="auto">
            <a:xfrm>
              <a:off x="914" y="1573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A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54213" y="2501900"/>
            <a:ext cx="2603500" cy="2079625"/>
            <a:chOff x="1231" y="1576"/>
            <a:chExt cx="1640" cy="1310"/>
          </a:xfrm>
        </p:grpSpPr>
        <p:sp>
          <p:nvSpPr>
            <p:cNvPr id="2718736" name="AutoShape 16"/>
            <p:cNvSpPr>
              <a:spLocks noChangeArrowheads="1"/>
            </p:cNvSpPr>
            <p:nvPr/>
          </p:nvSpPr>
          <p:spPr bwMode="auto">
            <a:xfrm>
              <a:off x="1482" y="1955"/>
              <a:ext cx="185" cy="259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37" name="AutoShape 17"/>
            <p:cNvSpPr>
              <a:spLocks noChangeArrowheads="1"/>
            </p:cNvSpPr>
            <p:nvPr/>
          </p:nvSpPr>
          <p:spPr bwMode="auto">
            <a:xfrm>
              <a:off x="1527" y="1903"/>
              <a:ext cx="140" cy="46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38" name="AutoShape 18"/>
            <p:cNvSpPr>
              <a:spLocks noChangeArrowheads="1"/>
            </p:cNvSpPr>
            <p:nvPr/>
          </p:nvSpPr>
          <p:spPr bwMode="auto">
            <a:xfrm>
              <a:off x="1519" y="1975"/>
              <a:ext cx="95" cy="15"/>
            </a:xfrm>
            <a:prstGeom prst="parallelogram">
              <a:avLst>
                <a:gd name="adj" fmla="val 158304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1940" y="1938"/>
              <a:ext cx="179" cy="257"/>
              <a:chOff x="2183" y="1938"/>
              <a:chExt cx="201" cy="257"/>
            </a:xfrm>
          </p:grpSpPr>
          <p:sp>
            <p:nvSpPr>
              <p:cNvPr id="2718740" name="Freeform 20"/>
              <p:cNvSpPr>
                <a:spLocks/>
              </p:cNvSpPr>
              <p:nvPr/>
            </p:nvSpPr>
            <p:spPr bwMode="auto">
              <a:xfrm>
                <a:off x="2312" y="2057"/>
                <a:ext cx="60" cy="138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59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3" y="0"/>
                  </a:cxn>
                </a:cxnLst>
                <a:rect l="0" t="0" r="r" b="b"/>
                <a:pathLst>
                  <a:path w="60" h="138">
                    <a:moveTo>
                      <a:pt x="43" y="0"/>
                    </a:moveTo>
                    <a:lnTo>
                      <a:pt x="59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3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41" name="Rectangle 21"/>
              <p:cNvSpPr>
                <a:spLocks noChangeArrowheads="1"/>
              </p:cNvSpPr>
              <p:nvPr/>
            </p:nvSpPr>
            <p:spPr bwMode="auto">
              <a:xfrm>
                <a:off x="2308" y="2057"/>
                <a:ext cx="76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42" name="Rectangle 22"/>
              <p:cNvSpPr>
                <a:spLocks noChangeArrowheads="1"/>
              </p:cNvSpPr>
              <p:nvPr/>
            </p:nvSpPr>
            <p:spPr bwMode="auto">
              <a:xfrm>
                <a:off x="2314" y="2115"/>
                <a:ext cx="57" cy="11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43" name="Rectangle 23"/>
              <p:cNvSpPr>
                <a:spLocks noChangeArrowheads="1"/>
              </p:cNvSpPr>
              <p:nvPr/>
            </p:nvSpPr>
            <p:spPr bwMode="auto">
              <a:xfrm>
                <a:off x="2183" y="2115"/>
                <a:ext cx="75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44" name="Oval 24"/>
              <p:cNvSpPr>
                <a:spLocks noChangeArrowheads="1"/>
              </p:cNvSpPr>
              <p:nvPr/>
            </p:nvSpPr>
            <p:spPr bwMode="auto">
              <a:xfrm>
                <a:off x="2242" y="1938"/>
                <a:ext cx="22" cy="26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45" name="Freeform 25"/>
              <p:cNvSpPr>
                <a:spLocks/>
              </p:cNvSpPr>
              <p:nvPr/>
            </p:nvSpPr>
            <p:spPr bwMode="auto">
              <a:xfrm>
                <a:off x="2183" y="1983"/>
                <a:ext cx="138" cy="212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0"/>
                  </a:cxn>
                  <a:cxn ang="0">
                    <a:pos x="0" y="104"/>
                  </a:cxn>
                  <a:cxn ang="0">
                    <a:pos x="0" y="107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6"/>
                  </a:cxn>
                  <a:cxn ang="0">
                    <a:pos x="9" y="118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89" y="211"/>
                  </a:cxn>
                  <a:cxn ang="0">
                    <a:pos x="113" y="101"/>
                  </a:cxn>
                  <a:cxn ang="0">
                    <a:pos x="113" y="99"/>
                  </a:cxn>
                  <a:cxn ang="0">
                    <a:pos x="111" y="97"/>
                  </a:cxn>
                  <a:cxn ang="0">
                    <a:pos x="109" y="95"/>
                  </a:cxn>
                  <a:cxn ang="0">
                    <a:pos x="108" y="94"/>
                  </a:cxn>
                  <a:cxn ang="0">
                    <a:pos x="105" y="93"/>
                  </a:cxn>
                  <a:cxn ang="0">
                    <a:pos x="102" y="92"/>
                  </a:cxn>
                  <a:cxn ang="0">
                    <a:pos x="100" y="92"/>
                  </a:cxn>
                  <a:cxn ang="0">
                    <a:pos x="97" y="92"/>
                  </a:cxn>
                  <a:cxn ang="0">
                    <a:pos x="66" y="54"/>
                  </a:cxn>
                  <a:cxn ang="0">
                    <a:pos x="127" y="67"/>
                  </a:cxn>
                  <a:cxn ang="0">
                    <a:pos x="130" y="66"/>
                  </a:cxn>
                  <a:cxn ang="0">
                    <a:pos x="131" y="65"/>
                  </a:cxn>
                  <a:cxn ang="0">
                    <a:pos x="134" y="63"/>
                  </a:cxn>
                  <a:cxn ang="0">
                    <a:pos x="136" y="62"/>
                  </a:cxn>
                  <a:cxn ang="0">
                    <a:pos x="136" y="59"/>
                  </a:cxn>
                  <a:cxn ang="0">
                    <a:pos x="137" y="56"/>
                  </a:cxn>
                  <a:cxn ang="0">
                    <a:pos x="136" y="53"/>
                  </a:cxn>
                  <a:cxn ang="0">
                    <a:pos x="135" y="50"/>
                  </a:cxn>
                  <a:cxn ang="0">
                    <a:pos x="133" y="49"/>
                  </a:cxn>
                  <a:cxn ang="0">
                    <a:pos x="131" y="47"/>
                  </a:cxn>
                  <a:cxn ang="0">
                    <a:pos x="128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0" y="26"/>
                  </a:cxn>
                  <a:cxn ang="0">
                    <a:pos x="81" y="22"/>
                  </a:cxn>
                  <a:cxn ang="0">
                    <a:pos x="81" y="17"/>
                  </a:cxn>
                  <a:cxn ang="0">
                    <a:pos x="80" y="14"/>
                  </a:cxn>
                  <a:cxn ang="0">
                    <a:pos x="78" y="11"/>
                  </a:cxn>
                  <a:cxn ang="0">
                    <a:pos x="76" y="7"/>
                  </a:cxn>
                  <a:cxn ang="0">
                    <a:pos x="73" y="5"/>
                  </a:cxn>
                  <a:cxn ang="0">
                    <a:pos x="70" y="2"/>
                  </a:cxn>
                  <a:cxn ang="0">
                    <a:pos x="66" y="1"/>
                  </a:cxn>
                  <a:cxn ang="0">
                    <a:pos x="62" y="0"/>
                  </a:cxn>
                  <a:cxn ang="0">
                    <a:pos x="57" y="0"/>
                  </a:cxn>
                  <a:cxn ang="0">
                    <a:pos x="53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7" y="16"/>
                  </a:cxn>
                </a:cxnLst>
                <a:rect l="0" t="0" r="r" b="b"/>
                <a:pathLst>
                  <a:path w="138" h="212">
                    <a:moveTo>
                      <a:pt x="37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0"/>
                    </a:lnTo>
                    <a:lnTo>
                      <a:pt x="0" y="101"/>
                    </a:lnTo>
                    <a:lnTo>
                      <a:pt x="0" y="104"/>
                    </a:lnTo>
                    <a:lnTo>
                      <a:pt x="0" y="105"/>
                    </a:lnTo>
                    <a:lnTo>
                      <a:pt x="0" y="107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2"/>
                    </a:lnTo>
                    <a:lnTo>
                      <a:pt x="3" y="114"/>
                    </a:lnTo>
                    <a:lnTo>
                      <a:pt x="4" y="115"/>
                    </a:lnTo>
                    <a:lnTo>
                      <a:pt x="6" y="116"/>
                    </a:lnTo>
                    <a:lnTo>
                      <a:pt x="7" y="117"/>
                    </a:lnTo>
                    <a:lnTo>
                      <a:pt x="9" y="118"/>
                    </a:lnTo>
                    <a:lnTo>
                      <a:pt x="10" y="118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89" y="119"/>
                    </a:lnTo>
                    <a:lnTo>
                      <a:pt x="89" y="211"/>
                    </a:lnTo>
                    <a:lnTo>
                      <a:pt x="113" y="211"/>
                    </a:lnTo>
                    <a:lnTo>
                      <a:pt x="113" y="101"/>
                    </a:lnTo>
                    <a:lnTo>
                      <a:pt x="113" y="100"/>
                    </a:lnTo>
                    <a:lnTo>
                      <a:pt x="113" y="99"/>
                    </a:lnTo>
                    <a:lnTo>
                      <a:pt x="112" y="98"/>
                    </a:lnTo>
                    <a:lnTo>
                      <a:pt x="111" y="97"/>
                    </a:lnTo>
                    <a:lnTo>
                      <a:pt x="111" y="96"/>
                    </a:lnTo>
                    <a:lnTo>
                      <a:pt x="109" y="95"/>
                    </a:lnTo>
                    <a:lnTo>
                      <a:pt x="109" y="95"/>
                    </a:lnTo>
                    <a:lnTo>
                      <a:pt x="108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2"/>
                    </a:lnTo>
                    <a:lnTo>
                      <a:pt x="101" y="92"/>
                    </a:lnTo>
                    <a:lnTo>
                      <a:pt x="100" y="92"/>
                    </a:lnTo>
                    <a:lnTo>
                      <a:pt x="98" y="92"/>
                    </a:lnTo>
                    <a:lnTo>
                      <a:pt x="97" y="92"/>
                    </a:lnTo>
                    <a:lnTo>
                      <a:pt x="54" y="90"/>
                    </a:lnTo>
                    <a:lnTo>
                      <a:pt x="66" y="54"/>
                    </a:lnTo>
                    <a:lnTo>
                      <a:pt x="75" y="67"/>
                    </a:lnTo>
                    <a:lnTo>
                      <a:pt x="127" y="67"/>
                    </a:lnTo>
                    <a:lnTo>
                      <a:pt x="128" y="66"/>
                    </a:lnTo>
                    <a:lnTo>
                      <a:pt x="130" y="66"/>
                    </a:lnTo>
                    <a:lnTo>
                      <a:pt x="131" y="65"/>
                    </a:lnTo>
                    <a:lnTo>
                      <a:pt x="131" y="65"/>
                    </a:lnTo>
                    <a:lnTo>
                      <a:pt x="133" y="64"/>
                    </a:lnTo>
                    <a:lnTo>
                      <a:pt x="134" y="63"/>
                    </a:lnTo>
                    <a:lnTo>
                      <a:pt x="135" y="62"/>
                    </a:lnTo>
                    <a:lnTo>
                      <a:pt x="136" y="62"/>
                    </a:lnTo>
                    <a:lnTo>
                      <a:pt x="136" y="60"/>
                    </a:lnTo>
                    <a:lnTo>
                      <a:pt x="136" y="59"/>
                    </a:lnTo>
                    <a:lnTo>
                      <a:pt x="137" y="58"/>
                    </a:lnTo>
                    <a:lnTo>
                      <a:pt x="137" y="56"/>
                    </a:lnTo>
                    <a:lnTo>
                      <a:pt x="137" y="54"/>
                    </a:lnTo>
                    <a:lnTo>
                      <a:pt x="136" y="53"/>
                    </a:lnTo>
                    <a:lnTo>
                      <a:pt x="136" y="52"/>
                    </a:lnTo>
                    <a:lnTo>
                      <a:pt x="135" y="50"/>
                    </a:lnTo>
                    <a:lnTo>
                      <a:pt x="134" y="49"/>
                    </a:lnTo>
                    <a:lnTo>
                      <a:pt x="133" y="49"/>
                    </a:lnTo>
                    <a:lnTo>
                      <a:pt x="132" y="47"/>
                    </a:lnTo>
                    <a:lnTo>
                      <a:pt x="131" y="47"/>
                    </a:lnTo>
                    <a:lnTo>
                      <a:pt x="130" y="46"/>
                    </a:lnTo>
                    <a:lnTo>
                      <a:pt x="128" y="46"/>
                    </a:lnTo>
                    <a:lnTo>
                      <a:pt x="127" y="46"/>
                    </a:lnTo>
                    <a:lnTo>
                      <a:pt x="87" y="46"/>
                    </a:lnTo>
                    <a:lnTo>
                      <a:pt x="78" y="31"/>
                    </a:lnTo>
                    <a:lnTo>
                      <a:pt x="80" y="30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7"/>
                    </a:lnTo>
                    <a:lnTo>
                      <a:pt x="80" y="16"/>
                    </a:lnTo>
                    <a:lnTo>
                      <a:pt x="80" y="14"/>
                    </a:lnTo>
                    <a:lnTo>
                      <a:pt x="79" y="12"/>
                    </a:lnTo>
                    <a:lnTo>
                      <a:pt x="78" y="11"/>
                    </a:lnTo>
                    <a:lnTo>
                      <a:pt x="77" y="9"/>
                    </a:lnTo>
                    <a:lnTo>
                      <a:pt x="76" y="7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2"/>
                    </a:lnTo>
                    <a:lnTo>
                      <a:pt x="68" y="2"/>
                    </a:lnTo>
                    <a:lnTo>
                      <a:pt x="66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6" y="0"/>
                    </a:lnTo>
                    <a:lnTo>
                      <a:pt x="53" y="1"/>
                    </a:lnTo>
                    <a:lnTo>
                      <a:pt x="51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3" y="6"/>
                    </a:lnTo>
                    <a:lnTo>
                      <a:pt x="42" y="8"/>
                    </a:lnTo>
                    <a:lnTo>
                      <a:pt x="40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7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8746" name="Freeform 26"/>
            <p:cNvSpPr>
              <a:spLocks/>
            </p:cNvSpPr>
            <p:nvPr/>
          </p:nvSpPr>
          <p:spPr bwMode="auto">
            <a:xfrm>
              <a:off x="2173" y="1913"/>
              <a:ext cx="178" cy="292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30"/>
                </a:cxn>
                <a:cxn ang="0">
                  <a:pos x="121" y="169"/>
                </a:cxn>
                <a:cxn ang="0">
                  <a:pos x="111" y="142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7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2"/>
                </a:cxn>
                <a:cxn ang="0">
                  <a:pos x="40" y="146"/>
                </a:cxn>
                <a:cxn ang="0">
                  <a:pos x="41" y="158"/>
                </a:cxn>
                <a:cxn ang="0">
                  <a:pos x="49" y="162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7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7"/>
                </a:cxn>
                <a:cxn ang="0">
                  <a:pos x="53" y="197"/>
                </a:cxn>
                <a:cxn ang="0">
                  <a:pos x="33" y="226"/>
                </a:cxn>
                <a:cxn ang="0">
                  <a:pos x="8" y="256"/>
                </a:cxn>
                <a:cxn ang="0">
                  <a:pos x="0" y="272"/>
                </a:cxn>
                <a:cxn ang="0">
                  <a:pos x="19" y="291"/>
                </a:cxn>
                <a:cxn ang="0">
                  <a:pos x="33" y="288"/>
                </a:cxn>
                <a:cxn ang="0">
                  <a:pos x="23" y="276"/>
                </a:cxn>
                <a:cxn ang="0">
                  <a:pos x="30" y="260"/>
                </a:cxn>
                <a:cxn ang="0">
                  <a:pos x="61" y="223"/>
                </a:cxn>
                <a:cxn ang="0">
                  <a:pos x="84" y="197"/>
                </a:cxn>
                <a:cxn ang="0">
                  <a:pos x="95" y="191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1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2">
                  <a:moveTo>
                    <a:pt x="198" y="268"/>
                  </a:moveTo>
                  <a:lnTo>
                    <a:pt x="199" y="263"/>
                  </a:lnTo>
                  <a:lnTo>
                    <a:pt x="191" y="265"/>
                  </a:lnTo>
                  <a:lnTo>
                    <a:pt x="184" y="263"/>
                  </a:lnTo>
                  <a:lnTo>
                    <a:pt x="174" y="256"/>
                  </a:lnTo>
                  <a:lnTo>
                    <a:pt x="158" y="230"/>
                  </a:lnTo>
                  <a:lnTo>
                    <a:pt x="134" y="191"/>
                  </a:lnTo>
                  <a:lnTo>
                    <a:pt x="121" y="169"/>
                  </a:lnTo>
                  <a:lnTo>
                    <a:pt x="113" y="152"/>
                  </a:lnTo>
                  <a:lnTo>
                    <a:pt x="111" y="142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2"/>
                  </a:lnTo>
                  <a:lnTo>
                    <a:pt x="136" y="129"/>
                  </a:lnTo>
                  <a:lnTo>
                    <a:pt x="148" y="137"/>
                  </a:lnTo>
                  <a:lnTo>
                    <a:pt x="155" y="140"/>
                  </a:lnTo>
                  <a:lnTo>
                    <a:pt x="160" y="142"/>
                  </a:lnTo>
                  <a:lnTo>
                    <a:pt x="164" y="140"/>
                  </a:lnTo>
                  <a:lnTo>
                    <a:pt x="166" y="137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7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7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2"/>
                  </a:lnTo>
                  <a:lnTo>
                    <a:pt x="40" y="137"/>
                  </a:lnTo>
                  <a:lnTo>
                    <a:pt x="40" y="146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1"/>
                  </a:lnTo>
                  <a:lnTo>
                    <a:pt x="49" y="162"/>
                  </a:lnTo>
                  <a:lnTo>
                    <a:pt x="51" y="161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7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7"/>
                  </a:lnTo>
                  <a:lnTo>
                    <a:pt x="58" y="183"/>
                  </a:lnTo>
                  <a:lnTo>
                    <a:pt x="53" y="197"/>
                  </a:lnTo>
                  <a:lnTo>
                    <a:pt x="41" y="214"/>
                  </a:lnTo>
                  <a:lnTo>
                    <a:pt x="33" y="226"/>
                  </a:lnTo>
                  <a:lnTo>
                    <a:pt x="18" y="243"/>
                  </a:lnTo>
                  <a:lnTo>
                    <a:pt x="8" y="256"/>
                  </a:lnTo>
                  <a:lnTo>
                    <a:pt x="0" y="267"/>
                  </a:lnTo>
                  <a:lnTo>
                    <a:pt x="0" y="272"/>
                  </a:lnTo>
                  <a:lnTo>
                    <a:pt x="8" y="281"/>
                  </a:lnTo>
                  <a:lnTo>
                    <a:pt x="19" y="291"/>
                  </a:lnTo>
                  <a:lnTo>
                    <a:pt x="30" y="291"/>
                  </a:lnTo>
                  <a:lnTo>
                    <a:pt x="33" y="288"/>
                  </a:lnTo>
                  <a:lnTo>
                    <a:pt x="28" y="282"/>
                  </a:lnTo>
                  <a:lnTo>
                    <a:pt x="23" y="276"/>
                  </a:lnTo>
                  <a:lnTo>
                    <a:pt x="23" y="271"/>
                  </a:lnTo>
                  <a:lnTo>
                    <a:pt x="30" y="260"/>
                  </a:lnTo>
                  <a:lnTo>
                    <a:pt x="43" y="247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7"/>
                  </a:lnTo>
                  <a:lnTo>
                    <a:pt x="88" y="192"/>
                  </a:lnTo>
                  <a:lnTo>
                    <a:pt x="95" y="191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20"/>
                  </a:lnTo>
                  <a:lnTo>
                    <a:pt x="141" y="243"/>
                  </a:lnTo>
                  <a:lnTo>
                    <a:pt x="158" y="267"/>
                  </a:lnTo>
                  <a:lnTo>
                    <a:pt x="168" y="281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1672" y="1903"/>
              <a:ext cx="231" cy="311"/>
              <a:chOff x="1881" y="1903"/>
              <a:chExt cx="260" cy="311"/>
            </a:xfrm>
          </p:grpSpPr>
          <p:grpSp>
            <p:nvGrpSpPr>
              <p:cNvPr id="6" name="Group 28"/>
              <p:cNvGrpSpPr>
                <a:grpSpLocks/>
              </p:cNvGrpSpPr>
              <p:nvPr/>
            </p:nvGrpSpPr>
            <p:grpSpPr bwMode="auto">
              <a:xfrm>
                <a:off x="1881" y="1903"/>
                <a:ext cx="260" cy="311"/>
                <a:chOff x="1881" y="1903"/>
                <a:chExt cx="260" cy="311"/>
              </a:xfrm>
            </p:grpSpPr>
            <p:sp>
              <p:nvSpPr>
                <p:cNvPr id="2718749" name="AutoShape 29"/>
                <p:cNvSpPr>
                  <a:spLocks noChangeArrowheads="1"/>
                </p:cNvSpPr>
                <p:nvPr/>
              </p:nvSpPr>
              <p:spPr bwMode="auto">
                <a:xfrm>
                  <a:off x="1881" y="1955"/>
                  <a:ext cx="260" cy="259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50" name="AutoShape 30"/>
                <p:cNvSpPr>
                  <a:spLocks noChangeArrowheads="1"/>
                </p:cNvSpPr>
                <p:nvPr/>
              </p:nvSpPr>
              <p:spPr bwMode="auto">
                <a:xfrm>
                  <a:off x="1944" y="1903"/>
                  <a:ext cx="197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18751" name="Oval 31"/>
              <p:cNvSpPr>
                <a:spLocks noChangeArrowheads="1"/>
              </p:cNvSpPr>
              <p:nvPr/>
            </p:nvSpPr>
            <p:spPr bwMode="auto">
              <a:xfrm>
                <a:off x="1964" y="1930"/>
                <a:ext cx="25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52" name="AutoShape 32"/>
              <p:cNvSpPr>
                <a:spLocks noChangeArrowheads="1"/>
              </p:cNvSpPr>
              <p:nvPr/>
            </p:nvSpPr>
            <p:spPr bwMode="auto">
              <a:xfrm>
                <a:off x="1912" y="2077"/>
                <a:ext cx="137" cy="55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8753" name="AutoShape 33"/>
            <p:cNvSpPr>
              <a:spLocks noChangeArrowheads="1"/>
            </p:cNvSpPr>
            <p:nvPr/>
          </p:nvSpPr>
          <p:spPr bwMode="auto">
            <a:xfrm>
              <a:off x="1735" y="2288"/>
              <a:ext cx="183" cy="259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54" name="AutoShape 34"/>
            <p:cNvSpPr>
              <a:spLocks noChangeArrowheads="1"/>
            </p:cNvSpPr>
            <p:nvPr/>
          </p:nvSpPr>
          <p:spPr bwMode="auto">
            <a:xfrm>
              <a:off x="1780" y="2237"/>
              <a:ext cx="138" cy="45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55" name="AutoShape 35"/>
            <p:cNvSpPr>
              <a:spLocks noChangeArrowheads="1"/>
            </p:cNvSpPr>
            <p:nvPr/>
          </p:nvSpPr>
          <p:spPr bwMode="auto">
            <a:xfrm>
              <a:off x="1772" y="2308"/>
              <a:ext cx="94" cy="15"/>
            </a:xfrm>
            <a:prstGeom prst="parallelogram">
              <a:avLst>
                <a:gd name="adj" fmla="val 156638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36"/>
            <p:cNvGrpSpPr>
              <a:grpSpLocks/>
            </p:cNvGrpSpPr>
            <p:nvPr/>
          </p:nvGrpSpPr>
          <p:grpSpPr bwMode="auto">
            <a:xfrm>
              <a:off x="2202" y="2277"/>
              <a:ext cx="179" cy="257"/>
              <a:chOff x="2477" y="2277"/>
              <a:chExt cx="202" cy="257"/>
            </a:xfrm>
          </p:grpSpPr>
          <p:sp>
            <p:nvSpPr>
              <p:cNvPr id="2718757" name="Freeform 37"/>
              <p:cNvSpPr>
                <a:spLocks/>
              </p:cNvSpPr>
              <p:nvPr/>
            </p:nvSpPr>
            <p:spPr bwMode="auto">
              <a:xfrm>
                <a:off x="2607" y="2396"/>
                <a:ext cx="61" cy="138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0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4" y="0"/>
                  </a:cxn>
                </a:cxnLst>
                <a:rect l="0" t="0" r="r" b="b"/>
                <a:pathLst>
                  <a:path w="61" h="138">
                    <a:moveTo>
                      <a:pt x="44" y="0"/>
                    </a:moveTo>
                    <a:lnTo>
                      <a:pt x="60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58" name="Rectangle 38"/>
              <p:cNvSpPr>
                <a:spLocks noChangeArrowheads="1"/>
              </p:cNvSpPr>
              <p:nvPr/>
            </p:nvSpPr>
            <p:spPr bwMode="auto">
              <a:xfrm>
                <a:off x="2602" y="2396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59" name="Rectangle 39"/>
              <p:cNvSpPr>
                <a:spLocks noChangeArrowheads="1"/>
              </p:cNvSpPr>
              <p:nvPr/>
            </p:nvSpPr>
            <p:spPr bwMode="auto">
              <a:xfrm>
                <a:off x="2610" y="2453"/>
                <a:ext cx="5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60" name="Rectangle 40"/>
              <p:cNvSpPr>
                <a:spLocks noChangeArrowheads="1"/>
              </p:cNvSpPr>
              <p:nvPr/>
            </p:nvSpPr>
            <p:spPr bwMode="auto">
              <a:xfrm>
                <a:off x="2479" y="2453"/>
                <a:ext cx="73" cy="8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61" name="Oval 41"/>
              <p:cNvSpPr>
                <a:spLocks noChangeArrowheads="1"/>
              </p:cNvSpPr>
              <p:nvPr/>
            </p:nvSpPr>
            <p:spPr bwMode="auto">
              <a:xfrm>
                <a:off x="2537" y="2277"/>
                <a:ext cx="22" cy="26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62" name="Freeform 42"/>
              <p:cNvSpPr>
                <a:spLocks/>
              </p:cNvSpPr>
              <p:nvPr/>
            </p:nvSpPr>
            <p:spPr bwMode="auto">
              <a:xfrm>
                <a:off x="2477" y="2322"/>
                <a:ext cx="138" cy="212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0"/>
                  </a:cxn>
                  <a:cxn ang="0">
                    <a:pos x="0" y="104"/>
                  </a:cxn>
                  <a:cxn ang="0">
                    <a:pos x="0" y="107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6"/>
                  </a:cxn>
                  <a:cxn ang="0">
                    <a:pos x="9" y="118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89" y="211"/>
                  </a:cxn>
                  <a:cxn ang="0">
                    <a:pos x="113" y="101"/>
                  </a:cxn>
                  <a:cxn ang="0">
                    <a:pos x="113" y="99"/>
                  </a:cxn>
                  <a:cxn ang="0">
                    <a:pos x="111" y="97"/>
                  </a:cxn>
                  <a:cxn ang="0">
                    <a:pos x="109" y="95"/>
                  </a:cxn>
                  <a:cxn ang="0">
                    <a:pos x="108" y="94"/>
                  </a:cxn>
                  <a:cxn ang="0">
                    <a:pos x="105" y="93"/>
                  </a:cxn>
                  <a:cxn ang="0">
                    <a:pos x="102" y="92"/>
                  </a:cxn>
                  <a:cxn ang="0">
                    <a:pos x="100" y="92"/>
                  </a:cxn>
                  <a:cxn ang="0">
                    <a:pos x="97" y="92"/>
                  </a:cxn>
                  <a:cxn ang="0">
                    <a:pos x="66" y="54"/>
                  </a:cxn>
                  <a:cxn ang="0">
                    <a:pos x="127" y="67"/>
                  </a:cxn>
                  <a:cxn ang="0">
                    <a:pos x="130" y="66"/>
                  </a:cxn>
                  <a:cxn ang="0">
                    <a:pos x="131" y="65"/>
                  </a:cxn>
                  <a:cxn ang="0">
                    <a:pos x="134" y="63"/>
                  </a:cxn>
                  <a:cxn ang="0">
                    <a:pos x="136" y="62"/>
                  </a:cxn>
                  <a:cxn ang="0">
                    <a:pos x="136" y="59"/>
                  </a:cxn>
                  <a:cxn ang="0">
                    <a:pos x="137" y="56"/>
                  </a:cxn>
                  <a:cxn ang="0">
                    <a:pos x="136" y="53"/>
                  </a:cxn>
                  <a:cxn ang="0">
                    <a:pos x="135" y="50"/>
                  </a:cxn>
                  <a:cxn ang="0">
                    <a:pos x="133" y="49"/>
                  </a:cxn>
                  <a:cxn ang="0">
                    <a:pos x="131" y="47"/>
                  </a:cxn>
                  <a:cxn ang="0">
                    <a:pos x="128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0" y="26"/>
                  </a:cxn>
                  <a:cxn ang="0">
                    <a:pos x="81" y="22"/>
                  </a:cxn>
                  <a:cxn ang="0">
                    <a:pos x="81" y="17"/>
                  </a:cxn>
                  <a:cxn ang="0">
                    <a:pos x="80" y="14"/>
                  </a:cxn>
                  <a:cxn ang="0">
                    <a:pos x="78" y="11"/>
                  </a:cxn>
                  <a:cxn ang="0">
                    <a:pos x="76" y="7"/>
                  </a:cxn>
                  <a:cxn ang="0">
                    <a:pos x="73" y="5"/>
                  </a:cxn>
                  <a:cxn ang="0">
                    <a:pos x="70" y="2"/>
                  </a:cxn>
                  <a:cxn ang="0">
                    <a:pos x="66" y="1"/>
                  </a:cxn>
                  <a:cxn ang="0">
                    <a:pos x="62" y="0"/>
                  </a:cxn>
                  <a:cxn ang="0">
                    <a:pos x="57" y="0"/>
                  </a:cxn>
                  <a:cxn ang="0">
                    <a:pos x="53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7" y="16"/>
                  </a:cxn>
                </a:cxnLst>
                <a:rect l="0" t="0" r="r" b="b"/>
                <a:pathLst>
                  <a:path w="138" h="212">
                    <a:moveTo>
                      <a:pt x="37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0"/>
                    </a:lnTo>
                    <a:lnTo>
                      <a:pt x="0" y="101"/>
                    </a:lnTo>
                    <a:lnTo>
                      <a:pt x="0" y="104"/>
                    </a:lnTo>
                    <a:lnTo>
                      <a:pt x="0" y="105"/>
                    </a:lnTo>
                    <a:lnTo>
                      <a:pt x="0" y="107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2"/>
                    </a:lnTo>
                    <a:lnTo>
                      <a:pt x="3" y="114"/>
                    </a:lnTo>
                    <a:lnTo>
                      <a:pt x="4" y="115"/>
                    </a:lnTo>
                    <a:lnTo>
                      <a:pt x="6" y="116"/>
                    </a:lnTo>
                    <a:lnTo>
                      <a:pt x="7" y="117"/>
                    </a:lnTo>
                    <a:lnTo>
                      <a:pt x="9" y="118"/>
                    </a:lnTo>
                    <a:lnTo>
                      <a:pt x="10" y="118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89" y="119"/>
                    </a:lnTo>
                    <a:lnTo>
                      <a:pt x="89" y="211"/>
                    </a:lnTo>
                    <a:lnTo>
                      <a:pt x="113" y="211"/>
                    </a:lnTo>
                    <a:lnTo>
                      <a:pt x="113" y="101"/>
                    </a:lnTo>
                    <a:lnTo>
                      <a:pt x="113" y="100"/>
                    </a:lnTo>
                    <a:lnTo>
                      <a:pt x="113" y="99"/>
                    </a:lnTo>
                    <a:lnTo>
                      <a:pt x="112" y="98"/>
                    </a:lnTo>
                    <a:lnTo>
                      <a:pt x="111" y="97"/>
                    </a:lnTo>
                    <a:lnTo>
                      <a:pt x="111" y="96"/>
                    </a:lnTo>
                    <a:lnTo>
                      <a:pt x="109" y="95"/>
                    </a:lnTo>
                    <a:lnTo>
                      <a:pt x="109" y="95"/>
                    </a:lnTo>
                    <a:lnTo>
                      <a:pt x="108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2"/>
                    </a:lnTo>
                    <a:lnTo>
                      <a:pt x="101" y="92"/>
                    </a:lnTo>
                    <a:lnTo>
                      <a:pt x="100" y="92"/>
                    </a:lnTo>
                    <a:lnTo>
                      <a:pt x="98" y="92"/>
                    </a:lnTo>
                    <a:lnTo>
                      <a:pt x="97" y="92"/>
                    </a:lnTo>
                    <a:lnTo>
                      <a:pt x="54" y="90"/>
                    </a:lnTo>
                    <a:lnTo>
                      <a:pt x="66" y="54"/>
                    </a:lnTo>
                    <a:lnTo>
                      <a:pt x="75" y="67"/>
                    </a:lnTo>
                    <a:lnTo>
                      <a:pt x="127" y="67"/>
                    </a:lnTo>
                    <a:lnTo>
                      <a:pt x="128" y="66"/>
                    </a:lnTo>
                    <a:lnTo>
                      <a:pt x="130" y="66"/>
                    </a:lnTo>
                    <a:lnTo>
                      <a:pt x="131" y="65"/>
                    </a:lnTo>
                    <a:lnTo>
                      <a:pt x="131" y="65"/>
                    </a:lnTo>
                    <a:lnTo>
                      <a:pt x="133" y="64"/>
                    </a:lnTo>
                    <a:lnTo>
                      <a:pt x="134" y="63"/>
                    </a:lnTo>
                    <a:lnTo>
                      <a:pt x="135" y="62"/>
                    </a:lnTo>
                    <a:lnTo>
                      <a:pt x="136" y="62"/>
                    </a:lnTo>
                    <a:lnTo>
                      <a:pt x="136" y="60"/>
                    </a:lnTo>
                    <a:lnTo>
                      <a:pt x="136" y="59"/>
                    </a:lnTo>
                    <a:lnTo>
                      <a:pt x="137" y="58"/>
                    </a:lnTo>
                    <a:lnTo>
                      <a:pt x="137" y="56"/>
                    </a:lnTo>
                    <a:lnTo>
                      <a:pt x="137" y="54"/>
                    </a:lnTo>
                    <a:lnTo>
                      <a:pt x="136" y="53"/>
                    </a:lnTo>
                    <a:lnTo>
                      <a:pt x="136" y="52"/>
                    </a:lnTo>
                    <a:lnTo>
                      <a:pt x="135" y="50"/>
                    </a:lnTo>
                    <a:lnTo>
                      <a:pt x="134" y="49"/>
                    </a:lnTo>
                    <a:lnTo>
                      <a:pt x="133" y="49"/>
                    </a:lnTo>
                    <a:lnTo>
                      <a:pt x="132" y="47"/>
                    </a:lnTo>
                    <a:lnTo>
                      <a:pt x="131" y="47"/>
                    </a:lnTo>
                    <a:lnTo>
                      <a:pt x="130" y="46"/>
                    </a:lnTo>
                    <a:lnTo>
                      <a:pt x="128" y="46"/>
                    </a:lnTo>
                    <a:lnTo>
                      <a:pt x="127" y="46"/>
                    </a:lnTo>
                    <a:lnTo>
                      <a:pt x="87" y="46"/>
                    </a:lnTo>
                    <a:lnTo>
                      <a:pt x="78" y="31"/>
                    </a:lnTo>
                    <a:lnTo>
                      <a:pt x="80" y="30"/>
                    </a:lnTo>
                    <a:lnTo>
                      <a:pt x="80" y="28"/>
                    </a:lnTo>
                    <a:lnTo>
                      <a:pt x="80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7"/>
                    </a:lnTo>
                    <a:lnTo>
                      <a:pt x="80" y="16"/>
                    </a:lnTo>
                    <a:lnTo>
                      <a:pt x="80" y="14"/>
                    </a:lnTo>
                    <a:lnTo>
                      <a:pt x="79" y="12"/>
                    </a:lnTo>
                    <a:lnTo>
                      <a:pt x="78" y="11"/>
                    </a:lnTo>
                    <a:lnTo>
                      <a:pt x="77" y="9"/>
                    </a:lnTo>
                    <a:lnTo>
                      <a:pt x="76" y="7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2"/>
                    </a:lnTo>
                    <a:lnTo>
                      <a:pt x="68" y="2"/>
                    </a:lnTo>
                    <a:lnTo>
                      <a:pt x="66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6" y="0"/>
                    </a:lnTo>
                    <a:lnTo>
                      <a:pt x="53" y="1"/>
                    </a:lnTo>
                    <a:lnTo>
                      <a:pt x="51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3" y="6"/>
                    </a:lnTo>
                    <a:lnTo>
                      <a:pt x="42" y="8"/>
                    </a:lnTo>
                    <a:lnTo>
                      <a:pt x="40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7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8763" name="Freeform 43"/>
            <p:cNvSpPr>
              <a:spLocks/>
            </p:cNvSpPr>
            <p:nvPr/>
          </p:nvSpPr>
          <p:spPr bwMode="auto">
            <a:xfrm>
              <a:off x="2425" y="2247"/>
              <a:ext cx="179" cy="291"/>
            </a:xfrm>
            <a:custGeom>
              <a:avLst/>
              <a:gdLst/>
              <a:ahLst/>
              <a:cxnLst>
                <a:cxn ang="0">
                  <a:pos x="200" y="263"/>
                </a:cxn>
                <a:cxn ang="0">
                  <a:pos x="185" y="263"/>
                </a:cxn>
                <a:cxn ang="0">
                  <a:pos x="158" y="229"/>
                </a:cxn>
                <a:cxn ang="0">
                  <a:pos x="122" y="169"/>
                </a:cxn>
                <a:cxn ang="0">
                  <a:pos x="112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7" y="129"/>
                </a:cxn>
                <a:cxn ang="0">
                  <a:pos x="156" y="140"/>
                </a:cxn>
                <a:cxn ang="0">
                  <a:pos x="165" y="140"/>
                </a:cxn>
                <a:cxn ang="0">
                  <a:pos x="166" y="134"/>
                </a:cxn>
                <a:cxn ang="0">
                  <a:pos x="157" y="123"/>
                </a:cxn>
                <a:cxn ang="0">
                  <a:pos x="136" y="108"/>
                </a:cxn>
                <a:cxn ang="0">
                  <a:pos x="127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6" y="9"/>
                </a:cxn>
                <a:cxn ang="0">
                  <a:pos x="106" y="1"/>
                </a:cxn>
                <a:cxn ang="0">
                  <a:pos x="91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7" y="99"/>
                </a:cxn>
                <a:cxn ang="0">
                  <a:pos x="42" y="121"/>
                </a:cxn>
                <a:cxn ang="0">
                  <a:pos x="40" y="145"/>
                </a:cxn>
                <a:cxn ang="0">
                  <a:pos x="42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2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2" y="223"/>
                </a:cxn>
                <a:cxn ang="0">
                  <a:pos x="84" y="196"/>
                </a:cxn>
                <a:cxn ang="0">
                  <a:pos x="96" y="190"/>
                </a:cxn>
                <a:cxn ang="0">
                  <a:pos x="109" y="199"/>
                </a:cxn>
                <a:cxn ang="0">
                  <a:pos x="142" y="243"/>
                </a:cxn>
                <a:cxn ang="0">
                  <a:pos x="169" y="280"/>
                </a:cxn>
                <a:cxn ang="0">
                  <a:pos x="179" y="283"/>
                </a:cxn>
                <a:cxn ang="0">
                  <a:pos x="192" y="273"/>
                </a:cxn>
              </a:cxnLst>
              <a:rect l="0" t="0" r="r" b="b"/>
              <a:pathLst>
                <a:path w="201" h="291">
                  <a:moveTo>
                    <a:pt x="199" y="268"/>
                  </a:moveTo>
                  <a:lnTo>
                    <a:pt x="200" y="263"/>
                  </a:lnTo>
                  <a:lnTo>
                    <a:pt x="192" y="264"/>
                  </a:lnTo>
                  <a:lnTo>
                    <a:pt x="185" y="263"/>
                  </a:lnTo>
                  <a:lnTo>
                    <a:pt x="175" y="255"/>
                  </a:lnTo>
                  <a:lnTo>
                    <a:pt x="158" y="229"/>
                  </a:lnTo>
                  <a:lnTo>
                    <a:pt x="135" y="190"/>
                  </a:lnTo>
                  <a:lnTo>
                    <a:pt x="122" y="169"/>
                  </a:lnTo>
                  <a:lnTo>
                    <a:pt x="113" y="151"/>
                  </a:lnTo>
                  <a:lnTo>
                    <a:pt x="112" y="141"/>
                  </a:lnTo>
                  <a:lnTo>
                    <a:pt x="112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7" y="129"/>
                  </a:lnTo>
                  <a:lnTo>
                    <a:pt x="148" y="136"/>
                  </a:lnTo>
                  <a:lnTo>
                    <a:pt x="156" y="140"/>
                  </a:lnTo>
                  <a:lnTo>
                    <a:pt x="161" y="141"/>
                  </a:lnTo>
                  <a:lnTo>
                    <a:pt x="165" y="140"/>
                  </a:lnTo>
                  <a:lnTo>
                    <a:pt x="167" y="136"/>
                  </a:lnTo>
                  <a:lnTo>
                    <a:pt x="166" y="134"/>
                  </a:lnTo>
                  <a:lnTo>
                    <a:pt x="165" y="130"/>
                  </a:lnTo>
                  <a:lnTo>
                    <a:pt x="157" y="123"/>
                  </a:lnTo>
                  <a:lnTo>
                    <a:pt x="143" y="114"/>
                  </a:lnTo>
                  <a:lnTo>
                    <a:pt x="136" y="108"/>
                  </a:lnTo>
                  <a:lnTo>
                    <a:pt x="131" y="99"/>
                  </a:lnTo>
                  <a:lnTo>
                    <a:pt x="127" y="86"/>
                  </a:lnTo>
                  <a:lnTo>
                    <a:pt x="126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2" y="40"/>
                  </a:lnTo>
                  <a:lnTo>
                    <a:pt x="114" y="36"/>
                  </a:lnTo>
                  <a:lnTo>
                    <a:pt x="117" y="31"/>
                  </a:lnTo>
                  <a:lnTo>
                    <a:pt x="119" y="24"/>
                  </a:lnTo>
                  <a:lnTo>
                    <a:pt x="117" y="15"/>
                  </a:lnTo>
                  <a:lnTo>
                    <a:pt x="116" y="9"/>
                  </a:lnTo>
                  <a:lnTo>
                    <a:pt x="112" y="4"/>
                  </a:lnTo>
                  <a:lnTo>
                    <a:pt x="106" y="1"/>
                  </a:lnTo>
                  <a:lnTo>
                    <a:pt x="97" y="0"/>
                  </a:lnTo>
                  <a:lnTo>
                    <a:pt x="91" y="3"/>
                  </a:lnTo>
                  <a:lnTo>
                    <a:pt x="87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7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7" y="99"/>
                  </a:lnTo>
                  <a:lnTo>
                    <a:pt x="43" y="109"/>
                  </a:lnTo>
                  <a:lnTo>
                    <a:pt x="42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2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2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2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2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2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6" y="190"/>
                  </a:lnTo>
                  <a:lnTo>
                    <a:pt x="102" y="194"/>
                  </a:lnTo>
                  <a:lnTo>
                    <a:pt x="109" y="199"/>
                  </a:lnTo>
                  <a:lnTo>
                    <a:pt x="125" y="219"/>
                  </a:lnTo>
                  <a:lnTo>
                    <a:pt x="142" y="243"/>
                  </a:lnTo>
                  <a:lnTo>
                    <a:pt x="158" y="266"/>
                  </a:lnTo>
                  <a:lnTo>
                    <a:pt x="169" y="280"/>
                  </a:lnTo>
                  <a:lnTo>
                    <a:pt x="172" y="283"/>
                  </a:lnTo>
                  <a:lnTo>
                    <a:pt x="179" y="283"/>
                  </a:lnTo>
                  <a:lnTo>
                    <a:pt x="185" y="278"/>
                  </a:lnTo>
                  <a:lnTo>
                    <a:pt x="192" y="273"/>
                  </a:lnTo>
                  <a:lnTo>
                    <a:pt x="199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1924" y="2237"/>
              <a:ext cx="232" cy="310"/>
              <a:chOff x="2165" y="2237"/>
              <a:chExt cx="260" cy="310"/>
            </a:xfrm>
          </p:grpSpPr>
          <p:grpSp>
            <p:nvGrpSpPr>
              <p:cNvPr id="9" name="Group 45"/>
              <p:cNvGrpSpPr>
                <a:grpSpLocks/>
              </p:cNvGrpSpPr>
              <p:nvPr/>
            </p:nvGrpSpPr>
            <p:grpSpPr bwMode="auto">
              <a:xfrm>
                <a:off x="2165" y="2237"/>
                <a:ext cx="260" cy="310"/>
                <a:chOff x="2165" y="2237"/>
                <a:chExt cx="260" cy="310"/>
              </a:xfrm>
            </p:grpSpPr>
            <p:sp>
              <p:nvSpPr>
                <p:cNvPr id="2718766" name="AutoShape 46"/>
                <p:cNvSpPr>
                  <a:spLocks noChangeArrowheads="1"/>
                </p:cNvSpPr>
                <p:nvPr/>
              </p:nvSpPr>
              <p:spPr bwMode="auto">
                <a:xfrm>
                  <a:off x="2165" y="2288"/>
                  <a:ext cx="260" cy="259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67" name="AutoShape 47"/>
                <p:cNvSpPr>
                  <a:spLocks noChangeArrowheads="1"/>
                </p:cNvSpPr>
                <p:nvPr/>
              </p:nvSpPr>
              <p:spPr bwMode="auto">
                <a:xfrm>
                  <a:off x="2227" y="2237"/>
                  <a:ext cx="198" cy="45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18768" name="Oval 48"/>
              <p:cNvSpPr>
                <a:spLocks noChangeArrowheads="1"/>
              </p:cNvSpPr>
              <p:nvPr/>
            </p:nvSpPr>
            <p:spPr bwMode="auto">
              <a:xfrm>
                <a:off x="2246" y="2263"/>
                <a:ext cx="27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69" name="AutoShape 49"/>
              <p:cNvSpPr>
                <a:spLocks noChangeArrowheads="1"/>
              </p:cNvSpPr>
              <p:nvPr/>
            </p:nvSpPr>
            <p:spPr bwMode="auto">
              <a:xfrm>
                <a:off x="2196" y="2410"/>
                <a:ext cx="138" cy="55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8770" name="AutoShape 50"/>
            <p:cNvSpPr>
              <a:spLocks noChangeArrowheads="1"/>
            </p:cNvSpPr>
            <p:nvPr/>
          </p:nvSpPr>
          <p:spPr bwMode="auto">
            <a:xfrm>
              <a:off x="1993" y="2626"/>
              <a:ext cx="184" cy="260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71" name="AutoShape 51"/>
            <p:cNvSpPr>
              <a:spLocks noChangeArrowheads="1"/>
            </p:cNvSpPr>
            <p:nvPr/>
          </p:nvSpPr>
          <p:spPr bwMode="auto">
            <a:xfrm>
              <a:off x="2036" y="2575"/>
              <a:ext cx="141" cy="46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772" name="AutoShape 52"/>
            <p:cNvSpPr>
              <a:spLocks noChangeArrowheads="1"/>
            </p:cNvSpPr>
            <p:nvPr/>
          </p:nvSpPr>
          <p:spPr bwMode="auto">
            <a:xfrm>
              <a:off x="2029" y="2647"/>
              <a:ext cx="95" cy="15"/>
            </a:xfrm>
            <a:prstGeom prst="parallelogram">
              <a:avLst>
                <a:gd name="adj" fmla="val 158304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53"/>
            <p:cNvGrpSpPr>
              <a:grpSpLocks/>
            </p:cNvGrpSpPr>
            <p:nvPr/>
          </p:nvGrpSpPr>
          <p:grpSpPr bwMode="auto">
            <a:xfrm>
              <a:off x="2478" y="2616"/>
              <a:ext cx="180" cy="257"/>
              <a:chOff x="2788" y="2616"/>
              <a:chExt cx="202" cy="257"/>
            </a:xfrm>
          </p:grpSpPr>
          <p:sp>
            <p:nvSpPr>
              <p:cNvPr id="2718774" name="Freeform 54"/>
              <p:cNvSpPr>
                <a:spLocks/>
              </p:cNvSpPr>
              <p:nvPr/>
            </p:nvSpPr>
            <p:spPr bwMode="auto">
              <a:xfrm>
                <a:off x="2918" y="2735"/>
                <a:ext cx="61" cy="138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0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4" y="0"/>
                  </a:cxn>
                </a:cxnLst>
                <a:rect l="0" t="0" r="r" b="b"/>
                <a:pathLst>
                  <a:path w="61" h="138">
                    <a:moveTo>
                      <a:pt x="44" y="0"/>
                    </a:moveTo>
                    <a:lnTo>
                      <a:pt x="60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75" name="Rectangle 55"/>
              <p:cNvSpPr>
                <a:spLocks noChangeArrowheads="1"/>
              </p:cNvSpPr>
              <p:nvPr/>
            </p:nvSpPr>
            <p:spPr bwMode="auto">
              <a:xfrm>
                <a:off x="2913" y="2735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76" name="Rectangle 56"/>
              <p:cNvSpPr>
                <a:spLocks noChangeArrowheads="1"/>
              </p:cNvSpPr>
              <p:nvPr/>
            </p:nvSpPr>
            <p:spPr bwMode="auto">
              <a:xfrm>
                <a:off x="2921" y="2791"/>
                <a:ext cx="57" cy="13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77" name="Rectangle 57"/>
              <p:cNvSpPr>
                <a:spLocks noChangeArrowheads="1"/>
              </p:cNvSpPr>
              <p:nvPr/>
            </p:nvSpPr>
            <p:spPr bwMode="auto">
              <a:xfrm>
                <a:off x="2790" y="2791"/>
                <a:ext cx="73" cy="9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78" name="Oval 58"/>
              <p:cNvSpPr>
                <a:spLocks noChangeArrowheads="1"/>
              </p:cNvSpPr>
              <p:nvPr/>
            </p:nvSpPr>
            <p:spPr bwMode="auto">
              <a:xfrm>
                <a:off x="2848" y="2616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79" name="Freeform 59"/>
              <p:cNvSpPr>
                <a:spLocks/>
              </p:cNvSpPr>
              <p:nvPr/>
            </p:nvSpPr>
            <p:spPr bwMode="auto">
              <a:xfrm>
                <a:off x="2788" y="2660"/>
                <a:ext cx="140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1" y="212"/>
                  </a:cxn>
                  <a:cxn ang="0">
                    <a:pos x="115" y="102"/>
                  </a:cxn>
                  <a:cxn ang="0">
                    <a:pos x="114" y="99"/>
                  </a:cxn>
                  <a:cxn ang="0">
                    <a:pos x="113" y="98"/>
                  </a:cxn>
                  <a:cxn ang="0">
                    <a:pos x="111" y="96"/>
                  </a:cxn>
                  <a:cxn ang="0">
                    <a:pos x="109" y="94"/>
                  </a:cxn>
                  <a:cxn ang="0">
                    <a:pos x="107" y="93"/>
                  </a:cxn>
                  <a:cxn ang="0">
                    <a:pos x="104" y="93"/>
                  </a:cxn>
                  <a:cxn ang="0">
                    <a:pos x="101" y="93"/>
                  </a:cxn>
                  <a:cxn ang="0">
                    <a:pos x="99" y="93"/>
                  </a:cxn>
                  <a:cxn ang="0">
                    <a:pos x="67" y="54"/>
                  </a:cxn>
                  <a:cxn ang="0">
                    <a:pos x="129" y="67"/>
                  </a:cxn>
                  <a:cxn ang="0">
                    <a:pos x="132" y="66"/>
                  </a:cxn>
                  <a:cxn ang="0">
                    <a:pos x="133" y="66"/>
                  </a:cxn>
                  <a:cxn ang="0">
                    <a:pos x="136" y="64"/>
                  </a:cxn>
                  <a:cxn ang="0">
                    <a:pos x="138" y="62"/>
                  </a:cxn>
                  <a:cxn ang="0">
                    <a:pos x="138" y="59"/>
                  </a:cxn>
                  <a:cxn ang="0">
                    <a:pos x="139" y="56"/>
                  </a:cxn>
                  <a:cxn ang="0">
                    <a:pos x="138" y="53"/>
                  </a:cxn>
                  <a:cxn ang="0">
                    <a:pos x="137" y="51"/>
                  </a:cxn>
                  <a:cxn ang="0">
                    <a:pos x="135" y="49"/>
                  </a:cxn>
                  <a:cxn ang="0">
                    <a:pos x="133" y="47"/>
                  </a:cxn>
                  <a:cxn ang="0">
                    <a:pos x="130" y="46"/>
                  </a:cxn>
                  <a:cxn ang="0">
                    <a:pos x="88" y="46"/>
                  </a:cxn>
                  <a:cxn ang="0">
                    <a:pos x="81" y="30"/>
                  </a:cxn>
                  <a:cxn ang="0">
                    <a:pos x="81" y="26"/>
                  </a:cxn>
                  <a:cxn ang="0">
                    <a:pos x="82" y="22"/>
                  </a:cxn>
                  <a:cxn ang="0">
                    <a:pos x="82" y="18"/>
                  </a:cxn>
                  <a:cxn ang="0">
                    <a:pos x="81" y="14"/>
                  </a:cxn>
                  <a:cxn ang="0">
                    <a:pos x="79" y="11"/>
                  </a:cxn>
                  <a:cxn ang="0">
                    <a:pos x="77" y="8"/>
                  </a:cxn>
                  <a:cxn ang="0">
                    <a:pos x="74" y="5"/>
                  </a:cxn>
                  <a:cxn ang="0">
                    <a:pos x="71" y="3"/>
                  </a:cxn>
                  <a:cxn ang="0">
                    <a:pos x="67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50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40" y="12"/>
                  </a:cxn>
                  <a:cxn ang="0">
                    <a:pos x="38" y="16"/>
                  </a:cxn>
                </a:cxnLst>
                <a:rect l="0" t="0" r="r" b="b"/>
                <a:pathLst>
                  <a:path w="140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1" y="119"/>
                    </a:lnTo>
                    <a:lnTo>
                      <a:pt x="91" y="212"/>
                    </a:lnTo>
                    <a:lnTo>
                      <a:pt x="115" y="212"/>
                    </a:lnTo>
                    <a:lnTo>
                      <a:pt x="115" y="102"/>
                    </a:lnTo>
                    <a:lnTo>
                      <a:pt x="115" y="101"/>
                    </a:lnTo>
                    <a:lnTo>
                      <a:pt x="114" y="99"/>
                    </a:lnTo>
                    <a:lnTo>
                      <a:pt x="114" y="98"/>
                    </a:lnTo>
                    <a:lnTo>
                      <a:pt x="113" y="98"/>
                    </a:lnTo>
                    <a:lnTo>
                      <a:pt x="112" y="97"/>
                    </a:lnTo>
                    <a:lnTo>
                      <a:pt x="111" y="96"/>
                    </a:lnTo>
                    <a:lnTo>
                      <a:pt x="110" y="95"/>
                    </a:lnTo>
                    <a:lnTo>
                      <a:pt x="109" y="94"/>
                    </a:lnTo>
                    <a:lnTo>
                      <a:pt x="108" y="94"/>
                    </a:lnTo>
                    <a:lnTo>
                      <a:pt x="107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3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55" y="90"/>
                    </a:lnTo>
                    <a:lnTo>
                      <a:pt x="67" y="54"/>
                    </a:lnTo>
                    <a:lnTo>
                      <a:pt x="76" y="67"/>
                    </a:lnTo>
                    <a:lnTo>
                      <a:pt x="129" y="67"/>
                    </a:lnTo>
                    <a:lnTo>
                      <a:pt x="130" y="66"/>
                    </a:lnTo>
                    <a:lnTo>
                      <a:pt x="132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5" y="64"/>
                    </a:lnTo>
                    <a:lnTo>
                      <a:pt x="136" y="64"/>
                    </a:lnTo>
                    <a:lnTo>
                      <a:pt x="137" y="63"/>
                    </a:lnTo>
                    <a:lnTo>
                      <a:pt x="138" y="62"/>
                    </a:lnTo>
                    <a:lnTo>
                      <a:pt x="138" y="61"/>
                    </a:lnTo>
                    <a:lnTo>
                      <a:pt x="138" y="59"/>
                    </a:lnTo>
                    <a:lnTo>
                      <a:pt x="139" y="58"/>
                    </a:lnTo>
                    <a:lnTo>
                      <a:pt x="139" y="56"/>
                    </a:lnTo>
                    <a:lnTo>
                      <a:pt x="139" y="54"/>
                    </a:lnTo>
                    <a:lnTo>
                      <a:pt x="138" y="53"/>
                    </a:lnTo>
                    <a:lnTo>
                      <a:pt x="138" y="52"/>
                    </a:lnTo>
                    <a:lnTo>
                      <a:pt x="137" y="51"/>
                    </a:lnTo>
                    <a:lnTo>
                      <a:pt x="136" y="49"/>
                    </a:lnTo>
                    <a:lnTo>
                      <a:pt x="135" y="49"/>
                    </a:lnTo>
                    <a:lnTo>
                      <a:pt x="134" y="48"/>
                    </a:lnTo>
                    <a:lnTo>
                      <a:pt x="133" y="47"/>
                    </a:lnTo>
                    <a:lnTo>
                      <a:pt x="132" y="46"/>
                    </a:lnTo>
                    <a:lnTo>
                      <a:pt x="130" y="46"/>
                    </a:lnTo>
                    <a:lnTo>
                      <a:pt x="129" y="46"/>
                    </a:lnTo>
                    <a:lnTo>
                      <a:pt x="88" y="46"/>
                    </a:lnTo>
                    <a:lnTo>
                      <a:pt x="79" y="31"/>
                    </a:lnTo>
                    <a:lnTo>
                      <a:pt x="81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2" y="24"/>
                    </a:lnTo>
                    <a:lnTo>
                      <a:pt x="82" y="22"/>
                    </a:lnTo>
                    <a:lnTo>
                      <a:pt x="82" y="20"/>
                    </a:lnTo>
                    <a:lnTo>
                      <a:pt x="82" y="18"/>
                    </a:lnTo>
                    <a:lnTo>
                      <a:pt x="81" y="16"/>
                    </a:lnTo>
                    <a:lnTo>
                      <a:pt x="81" y="14"/>
                    </a:lnTo>
                    <a:lnTo>
                      <a:pt x="80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7" y="8"/>
                    </a:lnTo>
                    <a:lnTo>
                      <a:pt x="76" y="6"/>
                    </a:lnTo>
                    <a:lnTo>
                      <a:pt x="74" y="5"/>
                    </a:lnTo>
                    <a:lnTo>
                      <a:pt x="73" y="4"/>
                    </a:lnTo>
                    <a:lnTo>
                      <a:pt x="71" y="3"/>
                    </a:lnTo>
                    <a:lnTo>
                      <a:pt x="69" y="2"/>
                    </a:lnTo>
                    <a:lnTo>
                      <a:pt x="67" y="1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50" y="2"/>
                    </a:lnTo>
                    <a:lnTo>
                      <a:pt x="48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40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18780" name="Freeform 60"/>
            <p:cNvSpPr>
              <a:spLocks/>
            </p:cNvSpPr>
            <p:nvPr/>
          </p:nvSpPr>
          <p:spPr bwMode="auto">
            <a:xfrm>
              <a:off x="2692" y="2574"/>
              <a:ext cx="179" cy="293"/>
            </a:xfrm>
            <a:custGeom>
              <a:avLst/>
              <a:gdLst/>
              <a:ahLst/>
              <a:cxnLst>
                <a:cxn ang="0">
                  <a:pos x="201" y="264"/>
                </a:cxn>
                <a:cxn ang="0">
                  <a:pos x="186" y="264"/>
                </a:cxn>
                <a:cxn ang="0">
                  <a:pos x="159" y="230"/>
                </a:cxn>
                <a:cxn ang="0">
                  <a:pos x="123" y="170"/>
                </a:cxn>
                <a:cxn ang="0">
                  <a:pos x="113" y="142"/>
                </a:cxn>
                <a:cxn ang="0">
                  <a:pos x="115" y="123"/>
                </a:cxn>
                <a:cxn ang="0">
                  <a:pos x="124" y="120"/>
                </a:cxn>
                <a:cxn ang="0">
                  <a:pos x="138" y="130"/>
                </a:cxn>
                <a:cxn ang="0">
                  <a:pos x="157" y="141"/>
                </a:cxn>
                <a:cxn ang="0">
                  <a:pos x="166" y="141"/>
                </a:cxn>
                <a:cxn ang="0">
                  <a:pos x="167" y="135"/>
                </a:cxn>
                <a:cxn ang="0">
                  <a:pos x="158" y="123"/>
                </a:cxn>
                <a:cxn ang="0">
                  <a:pos x="137" y="108"/>
                </a:cxn>
                <a:cxn ang="0">
                  <a:pos x="128" y="87"/>
                </a:cxn>
                <a:cxn ang="0">
                  <a:pos x="124" y="69"/>
                </a:cxn>
                <a:cxn ang="0">
                  <a:pos x="114" y="57"/>
                </a:cxn>
                <a:cxn ang="0">
                  <a:pos x="110" y="48"/>
                </a:cxn>
                <a:cxn ang="0">
                  <a:pos x="115" y="37"/>
                </a:cxn>
                <a:cxn ang="0">
                  <a:pos x="120" y="24"/>
                </a:cxn>
                <a:cxn ang="0">
                  <a:pos x="116" y="9"/>
                </a:cxn>
                <a:cxn ang="0">
                  <a:pos x="106" y="1"/>
                </a:cxn>
                <a:cxn ang="0">
                  <a:pos x="91" y="3"/>
                </a:cxn>
                <a:cxn ang="0">
                  <a:pos x="85" y="13"/>
                </a:cxn>
                <a:cxn ang="0">
                  <a:pos x="85" y="23"/>
                </a:cxn>
                <a:cxn ang="0">
                  <a:pos x="88" y="35"/>
                </a:cxn>
                <a:cxn ang="0">
                  <a:pos x="88" y="47"/>
                </a:cxn>
                <a:cxn ang="0">
                  <a:pos x="78" y="57"/>
                </a:cxn>
                <a:cxn ang="0">
                  <a:pos x="66" y="64"/>
                </a:cxn>
                <a:cxn ang="0">
                  <a:pos x="56" y="76"/>
                </a:cxn>
                <a:cxn ang="0">
                  <a:pos x="47" y="99"/>
                </a:cxn>
                <a:cxn ang="0">
                  <a:pos x="42" y="122"/>
                </a:cxn>
                <a:cxn ang="0">
                  <a:pos x="40" y="146"/>
                </a:cxn>
                <a:cxn ang="0">
                  <a:pos x="42" y="159"/>
                </a:cxn>
                <a:cxn ang="0">
                  <a:pos x="49" y="162"/>
                </a:cxn>
                <a:cxn ang="0">
                  <a:pos x="53" y="159"/>
                </a:cxn>
                <a:cxn ang="0">
                  <a:pos x="53" y="133"/>
                </a:cxn>
                <a:cxn ang="0">
                  <a:pos x="56" y="117"/>
                </a:cxn>
                <a:cxn ang="0">
                  <a:pos x="64" y="110"/>
                </a:cxn>
                <a:cxn ang="0">
                  <a:pos x="71" y="115"/>
                </a:cxn>
                <a:cxn ang="0">
                  <a:pos x="68" y="141"/>
                </a:cxn>
                <a:cxn ang="0">
                  <a:pos x="62" y="167"/>
                </a:cxn>
                <a:cxn ang="0">
                  <a:pos x="53" y="198"/>
                </a:cxn>
                <a:cxn ang="0">
                  <a:pos x="33" y="227"/>
                </a:cxn>
                <a:cxn ang="0">
                  <a:pos x="8" y="257"/>
                </a:cxn>
                <a:cxn ang="0">
                  <a:pos x="0" y="273"/>
                </a:cxn>
                <a:cxn ang="0">
                  <a:pos x="19" y="292"/>
                </a:cxn>
                <a:cxn ang="0">
                  <a:pos x="33" y="289"/>
                </a:cxn>
                <a:cxn ang="0">
                  <a:pos x="23" y="277"/>
                </a:cxn>
                <a:cxn ang="0">
                  <a:pos x="30" y="261"/>
                </a:cxn>
                <a:cxn ang="0">
                  <a:pos x="62" y="224"/>
                </a:cxn>
                <a:cxn ang="0">
                  <a:pos x="85" y="198"/>
                </a:cxn>
                <a:cxn ang="0">
                  <a:pos x="96" y="191"/>
                </a:cxn>
                <a:cxn ang="0">
                  <a:pos x="110" y="200"/>
                </a:cxn>
                <a:cxn ang="0">
                  <a:pos x="143" y="244"/>
                </a:cxn>
                <a:cxn ang="0">
                  <a:pos x="169" y="282"/>
                </a:cxn>
                <a:cxn ang="0">
                  <a:pos x="180" y="284"/>
                </a:cxn>
                <a:cxn ang="0">
                  <a:pos x="193" y="274"/>
                </a:cxn>
              </a:cxnLst>
              <a:rect l="0" t="0" r="r" b="b"/>
              <a:pathLst>
                <a:path w="202" h="293">
                  <a:moveTo>
                    <a:pt x="200" y="269"/>
                  </a:moveTo>
                  <a:lnTo>
                    <a:pt x="201" y="264"/>
                  </a:lnTo>
                  <a:lnTo>
                    <a:pt x="193" y="266"/>
                  </a:lnTo>
                  <a:lnTo>
                    <a:pt x="186" y="264"/>
                  </a:lnTo>
                  <a:lnTo>
                    <a:pt x="176" y="257"/>
                  </a:lnTo>
                  <a:lnTo>
                    <a:pt x="159" y="230"/>
                  </a:lnTo>
                  <a:lnTo>
                    <a:pt x="135" y="191"/>
                  </a:lnTo>
                  <a:lnTo>
                    <a:pt x="123" y="170"/>
                  </a:lnTo>
                  <a:lnTo>
                    <a:pt x="114" y="152"/>
                  </a:lnTo>
                  <a:lnTo>
                    <a:pt x="113" y="142"/>
                  </a:lnTo>
                  <a:lnTo>
                    <a:pt x="113" y="131"/>
                  </a:lnTo>
                  <a:lnTo>
                    <a:pt x="115" y="123"/>
                  </a:lnTo>
                  <a:lnTo>
                    <a:pt x="120" y="120"/>
                  </a:lnTo>
                  <a:lnTo>
                    <a:pt x="124" y="120"/>
                  </a:lnTo>
                  <a:lnTo>
                    <a:pt x="129" y="122"/>
                  </a:lnTo>
                  <a:lnTo>
                    <a:pt x="138" y="130"/>
                  </a:lnTo>
                  <a:lnTo>
                    <a:pt x="149" y="137"/>
                  </a:lnTo>
                  <a:lnTo>
                    <a:pt x="157" y="141"/>
                  </a:lnTo>
                  <a:lnTo>
                    <a:pt x="162" y="142"/>
                  </a:lnTo>
                  <a:lnTo>
                    <a:pt x="166" y="141"/>
                  </a:lnTo>
                  <a:lnTo>
                    <a:pt x="168" y="137"/>
                  </a:lnTo>
                  <a:lnTo>
                    <a:pt x="167" y="135"/>
                  </a:lnTo>
                  <a:lnTo>
                    <a:pt x="166" y="131"/>
                  </a:lnTo>
                  <a:lnTo>
                    <a:pt x="158" y="123"/>
                  </a:lnTo>
                  <a:lnTo>
                    <a:pt x="144" y="115"/>
                  </a:lnTo>
                  <a:lnTo>
                    <a:pt x="137" y="108"/>
                  </a:lnTo>
                  <a:lnTo>
                    <a:pt x="131" y="99"/>
                  </a:lnTo>
                  <a:lnTo>
                    <a:pt x="128" y="87"/>
                  </a:lnTo>
                  <a:lnTo>
                    <a:pt x="126" y="74"/>
                  </a:lnTo>
                  <a:lnTo>
                    <a:pt x="124" y="69"/>
                  </a:lnTo>
                  <a:lnTo>
                    <a:pt x="120" y="63"/>
                  </a:lnTo>
                  <a:lnTo>
                    <a:pt x="114" y="57"/>
                  </a:lnTo>
                  <a:lnTo>
                    <a:pt x="110" y="53"/>
                  </a:lnTo>
                  <a:lnTo>
                    <a:pt x="110" y="48"/>
                  </a:lnTo>
                  <a:lnTo>
                    <a:pt x="113" y="40"/>
                  </a:lnTo>
                  <a:lnTo>
                    <a:pt x="115" y="37"/>
                  </a:lnTo>
                  <a:lnTo>
                    <a:pt x="118" y="31"/>
                  </a:lnTo>
                  <a:lnTo>
                    <a:pt x="120" y="24"/>
                  </a:lnTo>
                  <a:lnTo>
                    <a:pt x="118" y="15"/>
                  </a:lnTo>
                  <a:lnTo>
                    <a:pt x="116" y="9"/>
                  </a:lnTo>
                  <a:lnTo>
                    <a:pt x="113" y="4"/>
                  </a:lnTo>
                  <a:lnTo>
                    <a:pt x="106" y="1"/>
                  </a:lnTo>
                  <a:lnTo>
                    <a:pt x="97" y="0"/>
                  </a:lnTo>
                  <a:lnTo>
                    <a:pt x="91" y="3"/>
                  </a:lnTo>
                  <a:lnTo>
                    <a:pt x="87" y="6"/>
                  </a:lnTo>
                  <a:lnTo>
                    <a:pt x="85" y="13"/>
                  </a:lnTo>
                  <a:lnTo>
                    <a:pt x="83" y="18"/>
                  </a:lnTo>
                  <a:lnTo>
                    <a:pt x="85" y="23"/>
                  </a:lnTo>
                  <a:lnTo>
                    <a:pt x="87" y="30"/>
                  </a:lnTo>
                  <a:lnTo>
                    <a:pt x="88" y="35"/>
                  </a:lnTo>
                  <a:lnTo>
                    <a:pt x="90" y="40"/>
                  </a:lnTo>
                  <a:lnTo>
                    <a:pt x="88" y="47"/>
                  </a:lnTo>
                  <a:lnTo>
                    <a:pt x="85" y="52"/>
                  </a:lnTo>
                  <a:lnTo>
                    <a:pt x="78" y="57"/>
                  </a:lnTo>
                  <a:lnTo>
                    <a:pt x="71" y="60"/>
                  </a:lnTo>
                  <a:lnTo>
                    <a:pt x="66" y="64"/>
                  </a:lnTo>
                  <a:lnTo>
                    <a:pt x="61" y="69"/>
                  </a:lnTo>
                  <a:lnTo>
                    <a:pt x="56" y="76"/>
                  </a:lnTo>
                  <a:lnTo>
                    <a:pt x="51" y="87"/>
                  </a:lnTo>
                  <a:lnTo>
                    <a:pt x="47" y="99"/>
                  </a:lnTo>
                  <a:lnTo>
                    <a:pt x="43" y="110"/>
                  </a:lnTo>
                  <a:lnTo>
                    <a:pt x="42" y="122"/>
                  </a:lnTo>
                  <a:lnTo>
                    <a:pt x="40" y="137"/>
                  </a:lnTo>
                  <a:lnTo>
                    <a:pt x="40" y="146"/>
                  </a:lnTo>
                  <a:lnTo>
                    <a:pt x="40" y="154"/>
                  </a:lnTo>
                  <a:lnTo>
                    <a:pt x="42" y="159"/>
                  </a:lnTo>
                  <a:lnTo>
                    <a:pt x="44" y="161"/>
                  </a:lnTo>
                  <a:lnTo>
                    <a:pt x="49" y="162"/>
                  </a:lnTo>
                  <a:lnTo>
                    <a:pt x="52" y="161"/>
                  </a:lnTo>
                  <a:lnTo>
                    <a:pt x="53" y="159"/>
                  </a:lnTo>
                  <a:lnTo>
                    <a:pt x="53" y="149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6" y="117"/>
                  </a:lnTo>
                  <a:lnTo>
                    <a:pt x="59" y="111"/>
                  </a:lnTo>
                  <a:lnTo>
                    <a:pt x="64" y="110"/>
                  </a:lnTo>
                  <a:lnTo>
                    <a:pt x="70" y="111"/>
                  </a:lnTo>
                  <a:lnTo>
                    <a:pt x="71" y="115"/>
                  </a:lnTo>
                  <a:lnTo>
                    <a:pt x="70" y="126"/>
                  </a:lnTo>
                  <a:lnTo>
                    <a:pt x="68" y="141"/>
                  </a:lnTo>
                  <a:lnTo>
                    <a:pt x="66" y="155"/>
                  </a:lnTo>
                  <a:lnTo>
                    <a:pt x="62" y="167"/>
                  </a:lnTo>
                  <a:lnTo>
                    <a:pt x="58" y="184"/>
                  </a:lnTo>
                  <a:lnTo>
                    <a:pt x="53" y="198"/>
                  </a:lnTo>
                  <a:lnTo>
                    <a:pt x="42" y="215"/>
                  </a:lnTo>
                  <a:lnTo>
                    <a:pt x="33" y="227"/>
                  </a:lnTo>
                  <a:lnTo>
                    <a:pt x="18" y="244"/>
                  </a:lnTo>
                  <a:lnTo>
                    <a:pt x="8" y="257"/>
                  </a:lnTo>
                  <a:lnTo>
                    <a:pt x="0" y="268"/>
                  </a:lnTo>
                  <a:lnTo>
                    <a:pt x="0" y="273"/>
                  </a:lnTo>
                  <a:lnTo>
                    <a:pt x="8" y="282"/>
                  </a:lnTo>
                  <a:lnTo>
                    <a:pt x="19" y="292"/>
                  </a:lnTo>
                  <a:lnTo>
                    <a:pt x="30" y="292"/>
                  </a:lnTo>
                  <a:lnTo>
                    <a:pt x="33" y="289"/>
                  </a:lnTo>
                  <a:lnTo>
                    <a:pt x="28" y="283"/>
                  </a:lnTo>
                  <a:lnTo>
                    <a:pt x="23" y="277"/>
                  </a:lnTo>
                  <a:lnTo>
                    <a:pt x="23" y="272"/>
                  </a:lnTo>
                  <a:lnTo>
                    <a:pt x="30" y="261"/>
                  </a:lnTo>
                  <a:lnTo>
                    <a:pt x="43" y="248"/>
                  </a:lnTo>
                  <a:lnTo>
                    <a:pt x="62" y="224"/>
                  </a:lnTo>
                  <a:lnTo>
                    <a:pt x="78" y="204"/>
                  </a:lnTo>
                  <a:lnTo>
                    <a:pt x="85" y="198"/>
                  </a:lnTo>
                  <a:lnTo>
                    <a:pt x="88" y="193"/>
                  </a:lnTo>
                  <a:lnTo>
                    <a:pt x="96" y="191"/>
                  </a:lnTo>
                  <a:lnTo>
                    <a:pt x="102" y="195"/>
                  </a:lnTo>
                  <a:lnTo>
                    <a:pt x="110" y="200"/>
                  </a:lnTo>
                  <a:lnTo>
                    <a:pt x="125" y="220"/>
                  </a:lnTo>
                  <a:lnTo>
                    <a:pt x="143" y="244"/>
                  </a:lnTo>
                  <a:lnTo>
                    <a:pt x="159" y="268"/>
                  </a:lnTo>
                  <a:lnTo>
                    <a:pt x="169" y="282"/>
                  </a:lnTo>
                  <a:lnTo>
                    <a:pt x="173" y="284"/>
                  </a:lnTo>
                  <a:lnTo>
                    <a:pt x="180" y="284"/>
                  </a:lnTo>
                  <a:lnTo>
                    <a:pt x="186" y="279"/>
                  </a:lnTo>
                  <a:lnTo>
                    <a:pt x="193" y="274"/>
                  </a:lnTo>
                  <a:lnTo>
                    <a:pt x="200" y="269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61"/>
            <p:cNvGrpSpPr>
              <a:grpSpLocks/>
            </p:cNvGrpSpPr>
            <p:nvPr/>
          </p:nvGrpSpPr>
          <p:grpSpPr bwMode="auto">
            <a:xfrm>
              <a:off x="2181" y="2575"/>
              <a:ext cx="232" cy="311"/>
              <a:chOff x="2454" y="2575"/>
              <a:chExt cx="261" cy="311"/>
            </a:xfrm>
          </p:grpSpPr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2454" y="2575"/>
                <a:ext cx="261" cy="311"/>
                <a:chOff x="2454" y="2575"/>
                <a:chExt cx="261" cy="311"/>
              </a:xfrm>
            </p:grpSpPr>
            <p:sp>
              <p:nvSpPr>
                <p:cNvPr id="2718783" name="AutoShape 63"/>
                <p:cNvSpPr>
                  <a:spLocks noChangeArrowheads="1"/>
                </p:cNvSpPr>
                <p:nvPr/>
              </p:nvSpPr>
              <p:spPr bwMode="auto">
                <a:xfrm>
                  <a:off x="2454" y="2626"/>
                  <a:ext cx="261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84" name="AutoShape 64"/>
                <p:cNvSpPr>
                  <a:spLocks noChangeArrowheads="1"/>
                </p:cNvSpPr>
                <p:nvPr/>
              </p:nvSpPr>
              <p:spPr bwMode="auto">
                <a:xfrm>
                  <a:off x="2518" y="2575"/>
                  <a:ext cx="197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18785" name="Oval 65"/>
              <p:cNvSpPr>
                <a:spLocks noChangeArrowheads="1"/>
              </p:cNvSpPr>
              <p:nvPr/>
            </p:nvSpPr>
            <p:spPr bwMode="auto">
              <a:xfrm>
                <a:off x="2537" y="2601"/>
                <a:ext cx="26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8786" name="AutoShape 66"/>
              <p:cNvSpPr>
                <a:spLocks noChangeArrowheads="1"/>
              </p:cNvSpPr>
              <p:nvPr/>
            </p:nvSpPr>
            <p:spPr bwMode="auto">
              <a:xfrm>
                <a:off x="2487" y="2749"/>
                <a:ext cx="137" cy="54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67"/>
            <p:cNvGrpSpPr>
              <a:grpSpLocks/>
            </p:cNvGrpSpPr>
            <p:nvPr/>
          </p:nvGrpSpPr>
          <p:grpSpPr bwMode="auto">
            <a:xfrm>
              <a:off x="1231" y="1576"/>
              <a:ext cx="867" cy="310"/>
              <a:chOff x="1385" y="1576"/>
              <a:chExt cx="975" cy="310"/>
            </a:xfrm>
          </p:grpSpPr>
          <p:grpSp>
            <p:nvGrpSpPr>
              <p:cNvPr id="14" name="Group 68"/>
              <p:cNvGrpSpPr>
                <a:grpSpLocks/>
              </p:cNvGrpSpPr>
              <p:nvPr/>
            </p:nvGrpSpPr>
            <p:grpSpPr bwMode="auto">
              <a:xfrm>
                <a:off x="1385" y="1576"/>
                <a:ext cx="206" cy="310"/>
                <a:chOff x="1385" y="1576"/>
                <a:chExt cx="206" cy="310"/>
              </a:xfrm>
            </p:grpSpPr>
            <p:sp>
              <p:nvSpPr>
                <p:cNvPr id="2718789" name="AutoShape 69"/>
                <p:cNvSpPr>
                  <a:spLocks noChangeArrowheads="1"/>
                </p:cNvSpPr>
                <p:nvPr/>
              </p:nvSpPr>
              <p:spPr bwMode="auto">
                <a:xfrm>
                  <a:off x="1385" y="1626"/>
                  <a:ext cx="206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90" name="AutoShape 70"/>
                <p:cNvSpPr>
                  <a:spLocks noChangeArrowheads="1"/>
                </p:cNvSpPr>
                <p:nvPr/>
              </p:nvSpPr>
              <p:spPr bwMode="auto">
                <a:xfrm>
                  <a:off x="1433" y="1576"/>
                  <a:ext cx="158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91" name="AutoShape 71"/>
                <p:cNvSpPr>
                  <a:spLocks noChangeArrowheads="1"/>
                </p:cNvSpPr>
                <p:nvPr/>
              </p:nvSpPr>
              <p:spPr bwMode="auto">
                <a:xfrm>
                  <a:off x="1424" y="1647"/>
                  <a:ext cx="108" cy="15"/>
                </a:xfrm>
                <a:prstGeom prst="parallelogram">
                  <a:avLst>
                    <a:gd name="adj" fmla="val 179967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72"/>
              <p:cNvGrpSpPr>
                <a:grpSpLocks/>
              </p:cNvGrpSpPr>
              <p:nvPr/>
            </p:nvGrpSpPr>
            <p:grpSpPr bwMode="auto">
              <a:xfrm>
                <a:off x="1903" y="1617"/>
                <a:ext cx="203" cy="257"/>
                <a:chOff x="1903" y="1617"/>
                <a:chExt cx="203" cy="257"/>
              </a:xfrm>
            </p:grpSpPr>
            <p:sp>
              <p:nvSpPr>
                <p:cNvPr id="2718793" name="Freeform 73"/>
                <p:cNvSpPr>
                  <a:spLocks/>
                </p:cNvSpPr>
                <p:nvPr/>
              </p:nvSpPr>
              <p:spPr bwMode="auto">
                <a:xfrm>
                  <a:off x="2032" y="1734"/>
                  <a:ext cx="62" cy="140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1" y="0"/>
                    </a:cxn>
                    <a:cxn ang="0">
                      <a:pos x="17" y="139"/>
                    </a:cxn>
                    <a:cxn ang="0">
                      <a:pos x="0" y="139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2" h="140">
                      <a:moveTo>
                        <a:pt x="44" y="0"/>
                      </a:moveTo>
                      <a:lnTo>
                        <a:pt x="61" y="0"/>
                      </a:lnTo>
                      <a:lnTo>
                        <a:pt x="17" y="139"/>
                      </a:lnTo>
                      <a:lnTo>
                        <a:pt x="0" y="139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94" name="Rectangle 74"/>
                <p:cNvSpPr>
                  <a:spLocks noChangeArrowheads="1"/>
                </p:cNvSpPr>
                <p:nvPr/>
              </p:nvSpPr>
              <p:spPr bwMode="auto">
                <a:xfrm>
                  <a:off x="2029" y="1734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95" name="Rectangle 75"/>
                <p:cNvSpPr>
                  <a:spLocks noChangeArrowheads="1"/>
                </p:cNvSpPr>
                <p:nvPr/>
              </p:nvSpPr>
              <p:spPr bwMode="auto">
                <a:xfrm>
                  <a:off x="2035" y="1792"/>
                  <a:ext cx="58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96" name="Rectangle 76"/>
                <p:cNvSpPr>
                  <a:spLocks noChangeArrowheads="1"/>
                </p:cNvSpPr>
                <p:nvPr/>
              </p:nvSpPr>
              <p:spPr bwMode="auto">
                <a:xfrm>
                  <a:off x="1904" y="1792"/>
                  <a:ext cx="74" cy="7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97" name="Oval 77"/>
                <p:cNvSpPr>
                  <a:spLocks noChangeArrowheads="1"/>
                </p:cNvSpPr>
                <p:nvPr/>
              </p:nvSpPr>
              <p:spPr bwMode="auto">
                <a:xfrm>
                  <a:off x="1964" y="1617"/>
                  <a:ext cx="22" cy="25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798" name="Freeform 78"/>
                <p:cNvSpPr>
                  <a:spLocks/>
                </p:cNvSpPr>
                <p:nvPr/>
              </p:nvSpPr>
              <p:spPr bwMode="auto">
                <a:xfrm>
                  <a:off x="1903" y="1661"/>
                  <a:ext cx="139" cy="213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1"/>
                    </a:cxn>
                    <a:cxn ang="0">
                      <a:pos x="0" y="104"/>
                    </a:cxn>
                    <a:cxn ang="0">
                      <a:pos x="0" y="108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7"/>
                    </a:cxn>
                    <a:cxn ang="0">
                      <a:pos x="9" y="119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90" y="212"/>
                    </a:cxn>
                    <a:cxn ang="0">
                      <a:pos x="114" y="102"/>
                    </a:cxn>
                    <a:cxn ang="0">
                      <a:pos x="113" y="99"/>
                    </a:cxn>
                    <a:cxn ang="0">
                      <a:pos x="112" y="98"/>
                    </a:cxn>
                    <a:cxn ang="0">
                      <a:pos x="110" y="96"/>
                    </a:cxn>
                    <a:cxn ang="0">
                      <a:pos x="108" y="94"/>
                    </a:cxn>
                    <a:cxn ang="0">
                      <a:pos x="106" y="93"/>
                    </a:cxn>
                    <a:cxn ang="0">
                      <a:pos x="103" y="93"/>
                    </a:cxn>
                    <a:cxn ang="0">
                      <a:pos x="100" y="93"/>
                    </a:cxn>
                    <a:cxn ang="0">
                      <a:pos x="98" y="93"/>
                    </a:cxn>
                    <a:cxn ang="0">
                      <a:pos x="67" y="54"/>
                    </a:cxn>
                    <a:cxn ang="0">
                      <a:pos x="128" y="67"/>
                    </a:cxn>
                    <a:cxn ang="0">
                      <a:pos x="131" y="66"/>
                    </a:cxn>
                    <a:cxn ang="0">
                      <a:pos x="132" y="66"/>
                    </a:cxn>
                    <a:cxn ang="0">
                      <a:pos x="135" y="64"/>
                    </a:cxn>
                    <a:cxn ang="0">
                      <a:pos x="137" y="62"/>
                    </a:cxn>
                    <a:cxn ang="0">
                      <a:pos x="137" y="59"/>
                    </a:cxn>
                    <a:cxn ang="0">
                      <a:pos x="138" y="56"/>
                    </a:cxn>
                    <a:cxn ang="0">
                      <a:pos x="137" y="53"/>
                    </a:cxn>
                    <a:cxn ang="0">
                      <a:pos x="136" y="51"/>
                    </a:cxn>
                    <a:cxn ang="0">
                      <a:pos x="134" y="49"/>
                    </a:cxn>
                    <a:cxn ang="0">
                      <a:pos x="132" y="47"/>
                    </a:cxn>
                    <a:cxn ang="0">
                      <a:pos x="129" y="46"/>
                    </a:cxn>
                    <a:cxn ang="0">
                      <a:pos x="87" y="46"/>
                    </a:cxn>
                    <a:cxn ang="0">
                      <a:pos x="80" y="30"/>
                    </a:cxn>
                    <a:cxn ang="0">
                      <a:pos x="81" y="26"/>
                    </a:cxn>
                    <a:cxn ang="0">
                      <a:pos x="81" y="22"/>
                    </a:cxn>
                    <a:cxn ang="0">
                      <a:pos x="81" y="18"/>
                    </a:cxn>
                    <a:cxn ang="0">
                      <a:pos x="80" y="14"/>
                    </a:cxn>
                    <a:cxn ang="0">
                      <a:pos x="79" y="11"/>
                    </a:cxn>
                    <a:cxn ang="0">
                      <a:pos x="76" y="8"/>
                    </a:cxn>
                    <a:cxn ang="0">
                      <a:pos x="73" y="5"/>
                    </a:cxn>
                    <a:cxn ang="0">
                      <a:pos x="70" y="3"/>
                    </a:cxn>
                    <a:cxn ang="0">
                      <a:pos x="67" y="1"/>
                    </a:cxn>
                    <a:cxn ang="0">
                      <a:pos x="62" y="0"/>
                    </a:cxn>
                    <a:cxn ang="0">
                      <a:pos x="58" y="0"/>
                    </a:cxn>
                    <a:cxn ang="0">
                      <a:pos x="54" y="1"/>
                    </a:cxn>
                    <a:cxn ang="0">
                      <a:pos x="49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39" y="12"/>
                    </a:cxn>
                    <a:cxn ang="0">
                      <a:pos x="38" y="16"/>
                    </a:cxn>
                  </a:cxnLst>
                  <a:rect l="0" t="0" r="r" b="b"/>
                  <a:pathLst>
                    <a:path w="139" h="213">
                      <a:moveTo>
                        <a:pt x="38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1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0" y="108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3"/>
                      </a:lnTo>
                      <a:lnTo>
                        <a:pt x="3" y="114"/>
                      </a:lnTo>
                      <a:lnTo>
                        <a:pt x="4" y="116"/>
                      </a:lnTo>
                      <a:lnTo>
                        <a:pt x="6" y="117"/>
                      </a:lnTo>
                      <a:lnTo>
                        <a:pt x="7" y="118"/>
                      </a:lnTo>
                      <a:lnTo>
                        <a:pt x="9" y="119"/>
                      </a:lnTo>
                      <a:lnTo>
                        <a:pt x="10" y="119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90" y="119"/>
                      </a:lnTo>
                      <a:lnTo>
                        <a:pt x="90" y="212"/>
                      </a:lnTo>
                      <a:lnTo>
                        <a:pt x="114" y="212"/>
                      </a:lnTo>
                      <a:lnTo>
                        <a:pt x="114" y="102"/>
                      </a:lnTo>
                      <a:lnTo>
                        <a:pt x="114" y="101"/>
                      </a:lnTo>
                      <a:lnTo>
                        <a:pt x="113" y="99"/>
                      </a:lnTo>
                      <a:lnTo>
                        <a:pt x="113" y="98"/>
                      </a:lnTo>
                      <a:lnTo>
                        <a:pt x="112" y="98"/>
                      </a:lnTo>
                      <a:lnTo>
                        <a:pt x="112" y="97"/>
                      </a:lnTo>
                      <a:lnTo>
                        <a:pt x="110" y="96"/>
                      </a:lnTo>
                      <a:lnTo>
                        <a:pt x="110" y="95"/>
                      </a:lnTo>
                      <a:lnTo>
                        <a:pt x="108" y="94"/>
                      </a:lnTo>
                      <a:lnTo>
                        <a:pt x="107" y="94"/>
                      </a:lnTo>
                      <a:lnTo>
                        <a:pt x="106" y="93"/>
                      </a:lnTo>
                      <a:lnTo>
                        <a:pt x="105" y="93"/>
                      </a:lnTo>
                      <a:lnTo>
                        <a:pt x="103" y="93"/>
                      </a:lnTo>
                      <a:lnTo>
                        <a:pt x="102" y="93"/>
                      </a:lnTo>
                      <a:lnTo>
                        <a:pt x="100" y="93"/>
                      </a:lnTo>
                      <a:lnTo>
                        <a:pt x="99" y="93"/>
                      </a:lnTo>
                      <a:lnTo>
                        <a:pt x="98" y="93"/>
                      </a:lnTo>
                      <a:lnTo>
                        <a:pt x="54" y="90"/>
                      </a:lnTo>
                      <a:lnTo>
                        <a:pt x="67" y="54"/>
                      </a:lnTo>
                      <a:lnTo>
                        <a:pt x="75" y="67"/>
                      </a:lnTo>
                      <a:lnTo>
                        <a:pt x="128" y="67"/>
                      </a:lnTo>
                      <a:lnTo>
                        <a:pt x="129" y="66"/>
                      </a:lnTo>
                      <a:lnTo>
                        <a:pt x="131" y="66"/>
                      </a:lnTo>
                      <a:lnTo>
                        <a:pt x="132" y="66"/>
                      </a:lnTo>
                      <a:lnTo>
                        <a:pt x="132" y="66"/>
                      </a:lnTo>
                      <a:lnTo>
                        <a:pt x="134" y="64"/>
                      </a:lnTo>
                      <a:lnTo>
                        <a:pt x="135" y="64"/>
                      </a:lnTo>
                      <a:lnTo>
                        <a:pt x="136" y="63"/>
                      </a:lnTo>
                      <a:lnTo>
                        <a:pt x="137" y="62"/>
                      </a:lnTo>
                      <a:lnTo>
                        <a:pt x="137" y="61"/>
                      </a:lnTo>
                      <a:lnTo>
                        <a:pt x="137" y="59"/>
                      </a:lnTo>
                      <a:lnTo>
                        <a:pt x="138" y="58"/>
                      </a:lnTo>
                      <a:lnTo>
                        <a:pt x="138" y="56"/>
                      </a:lnTo>
                      <a:lnTo>
                        <a:pt x="138" y="54"/>
                      </a:lnTo>
                      <a:lnTo>
                        <a:pt x="137" y="53"/>
                      </a:lnTo>
                      <a:lnTo>
                        <a:pt x="137" y="52"/>
                      </a:lnTo>
                      <a:lnTo>
                        <a:pt x="136" y="51"/>
                      </a:lnTo>
                      <a:lnTo>
                        <a:pt x="135" y="49"/>
                      </a:lnTo>
                      <a:lnTo>
                        <a:pt x="134" y="49"/>
                      </a:lnTo>
                      <a:lnTo>
                        <a:pt x="133" y="48"/>
                      </a:lnTo>
                      <a:lnTo>
                        <a:pt x="132" y="47"/>
                      </a:lnTo>
                      <a:lnTo>
                        <a:pt x="131" y="46"/>
                      </a:lnTo>
                      <a:lnTo>
                        <a:pt x="129" y="46"/>
                      </a:lnTo>
                      <a:lnTo>
                        <a:pt x="128" y="46"/>
                      </a:lnTo>
                      <a:lnTo>
                        <a:pt x="87" y="46"/>
                      </a:lnTo>
                      <a:lnTo>
                        <a:pt x="79" y="31"/>
                      </a:lnTo>
                      <a:lnTo>
                        <a:pt x="80" y="30"/>
                      </a:lnTo>
                      <a:lnTo>
                        <a:pt x="81" y="28"/>
                      </a:lnTo>
                      <a:lnTo>
                        <a:pt x="81" y="26"/>
                      </a:lnTo>
                      <a:lnTo>
                        <a:pt x="81" y="24"/>
                      </a:lnTo>
                      <a:lnTo>
                        <a:pt x="81" y="22"/>
                      </a:lnTo>
                      <a:lnTo>
                        <a:pt x="81" y="20"/>
                      </a:lnTo>
                      <a:lnTo>
                        <a:pt x="81" y="18"/>
                      </a:lnTo>
                      <a:lnTo>
                        <a:pt x="81" y="16"/>
                      </a:lnTo>
                      <a:lnTo>
                        <a:pt x="80" y="14"/>
                      </a:lnTo>
                      <a:lnTo>
                        <a:pt x="79" y="13"/>
                      </a:lnTo>
                      <a:lnTo>
                        <a:pt x="79" y="11"/>
                      </a:lnTo>
                      <a:lnTo>
                        <a:pt x="78" y="9"/>
                      </a:lnTo>
                      <a:lnTo>
                        <a:pt x="76" y="8"/>
                      </a:lnTo>
                      <a:lnTo>
                        <a:pt x="75" y="6"/>
                      </a:lnTo>
                      <a:lnTo>
                        <a:pt x="73" y="5"/>
                      </a:lnTo>
                      <a:lnTo>
                        <a:pt x="72" y="4"/>
                      </a:lnTo>
                      <a:lnTo>
                        <a:pt x="70" y="3"/>
                      </a:lnTo>
                      <a:lnTo>
                        <a:pt x="68" y="2"/>
                      </a:lnTo>
                      <a:lnTo>
                        <a:pt x="67" y="1"/>
                      </a:lnTo>
                      <a:lnTo>
                        <a:pt x="64" y="1"/>
                      </a:lnTo>
                      <a:lnTo>
                        <a:pt x="62" y="0"/>
                      </a:lnTo>
                      <a:lnTo>
                        <a:pt x="60" y="0"/>
                      </a:lnTo>
                      <a:lnTo>
                        <a:pt x="58" y="0"/>
                      </a:lnTo>
                      <a:lnTo>
                        <a:pt x="56" y="0"/>
                      </a:lnTo>
                      <a:lnTo>
                        <a:pt x="54" y="1"/>
                      </a:lnTo>
                      <a:lnTo>
                        <a:pt x="52" y="1"/>
                      </a:lnTo>
                      <a:lnTo>
                        <a:pt x="49" y="2"/>
                      </a:lnTo>
                      <a:lnTo>
                        <a:pt x="47" y="3"/>
                      </a:lnTo>
                      <a:lnTo>
                        <a:pt x="45" y="4"/>
                      </a:lnTo>
                      <a:lnTo>
                        <a:pt x="44" y="6"/>
                      </a:lnTo>
                      <a:lnTo>
                        <a:pt x="42" y="8"/>
                      </a:lnTo>
                      <a:lnTo>
                        <a:pt x="41" y="9"/>
                      </a:lnTo>
                      <a:lnTo>
                        <a:pt x="39" y="12"/>
                      </a:lnTo>
                      <a:lnTo>
                        <a:pt x="38" y="14"/>
                      </a:lnTo>
                      <a:lnTo>
                        <a:pt x="38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18799" name="Freeform 79"/>
              <p:cNvSpPr>
                <a:spLocks/>
              </p:cNvSpPr>
              <p:nvPr/>
            </p:nvSpPr>
            <p:spPr bwMode="auto">
              <a:xfrm>
                <a:off x="2160" y="1586"/>
                <a:ext cx="200" cy="291"/>
              </a:xfrm>
              <a:custGeom>
                <a:avLst/>
                <a:gdLst/>
                <a:ahLst/>
                <a:cxnLst>
                  <a:cxn ang="0">
                    <a:pos x="199" y="263"/>
                  </a:cxn>
                  <a:cxn ang="0">
                    <a:pos x="184" y="263"/>
                  </a:cxn>
                  <a:cxn ang="0">
                    <a:pos x="158" y="229"/>
                  </a:cxn>
                  <a:cxn ang="0">
                    <a:pos x="121" y="169"/>
                  </a:cxn>
                  <a:cxn ang="0">
                    <a:pos x="111" y="141"/>
                  </a:cxn>
                  <a:cxn ang="0">
                    <a:pos x="114" y="123"/>
                  </a:cxn>
                  <a:cxn ang="0">
                    <a:pos x="123" y="119"/>
                  </a:cxn>
                  <a:cxn ang="0">
                    <a:pos x="136" y="129"/>
                  </a:cxn>
                  <a:cxn ang="0">
                    <a:pos x="155" y="140"/>
                  </a:cxn>
                  <a:cxn ang="0">
                    <a:pos x="164" y="140"/>
                  </a:cxn>
                  <a:cxn ang="0">
                    <a:pos x="165" y="134"/>
                  </a:cxn>
                  <a:cxn ang="0">
                    <a:pos x="156" y="123"/>
                  </a:cxn>
                  <a:cxn ang="0">
                    <a:pos x="135" y="108"/>
                  </a:cxn>
                  <a:cxn ang="0">
                    <a:pos x="126" y="86"/>
                  </a:cxn>
                  <a:cxn ang="0">
                    <a:pos x="123" y="69"/>
                  </a:cxn>
                  <a:cxn ang="0">
                    <a:pos x="113" y="56"/>
                  </a:cxn>
                  <a:cxn ang="0">
                    <a:pos x="109" y="48"/>
                  </a:cxn>
                  <a:cxn ang="0">
                    <a:pos x="114" y="36"/>
                  </a:cxn>
                  <a:cxn ang="0">
                    <a:pos x="119" y="24"/>
                  </a:cxn>
                  <a:cxn ang="0">
                    <a:pos x="115" y="9"/>
                  </a:cxn>
                  <a:cxn ang="0">
                    <a:pos x="105" y="1"/>
                  </a:cxn>
                  <a:cxn ang="0">
                    <a:pos x="90" y="3"/>
                  </a:cxn>
                  <a:cxn ang="0">
                    <a:pos x="84" y="13"/>
                  </a:cxn>
                  <a:cxn ang="0">
                    <a:pos x="84" y="23"/>
                  </a:cxn>
                  <a:cxn ang="0">
                    <a:pos x="88" y="35"/>
                  </a:cxn>
                  <a:cxn ang="0">
                    <a:pos x="88" y="46"/>
                  </a:cxn>
                  <a:cxn ang="0">
                    <a:pos x="78" y="56"/>
                  </a:cxn>
                  <a:cxn ang="0">
                    <a:pos x="65" y="64"/>
                  </a:cxn>
                  <a:cxn ang="0">
                    <a:pos x="55" y="75"/>
                  </a:cxn>
                  <a:cxn ang="0">
                    <a:pos x="46" y="99"/>
                  </a:cxn>
                  <a:cxn ang="0">
                    <a:pos x="41" y="121"/>
                  </a:cxn>
                  <a:cxn ang="0">
                    <a:pos x="40" y="145"/>
                  </a:cxn>
                  <a:cxn ang="0">
                    <a:pos x="41" y="158"/>
                  </a:cxn>
                  <a:cxn ang="0">
                    <a:pos x="49" y="161"/>
                  </a:cxn>
                  <a:cxn ang="0">
                    <a:pos x="53" y="158"/>
                  </a:cxn>
                  <a:cxn ang="0">
                    <a:pos x="53" y="133"/>
                  </a:cxn>
                  <a:cxn ang="0">
                    <a:pos x="55" y="116"/>
                  </a:cxn>
                  <a:cxn ang="0">
                    <a:pos x="64" y="109"/>
                  </a:cxn>
                  <a:cxn ang="0">
                    <a:pos x="70" y="114"/>
                  </a:cxn>
                  <a:cxn ang="0">
                    <a:pos x="68" y="140"/>
                  </a:cxn>
                  <a:cxn ang="0">
                    <a:pos x="61" y="166"/>
                  </a:cxn>
                  <a:cxn ang="0">
                    <a:pos x="53" y="196"/>
                  </a:cxn>
                  <a:cxn ang="0">
                    <a:pos x="33" y="225"/>
                  </a:cxn>
                  <a:cxn ang="0">
                    <a:pos x="8" y="255"/>
                  </a:cxn>
                  <a:cxn ang="0">
                    <a:pos x="0" y="271"/>
                  </a:cxn>
                  <a:cxn ang="0">
                    <a:pos x="19" y="290"/>
                  </a:cxn>
                  <a:cxn ang="0">
                    <a:pos x="33" y="288"/>
                  </a:cxn>
                  <a:cxn ang="0">
                    <a:pos x="23" y="275"/>
                  </a:cxn>
                  <a:cxn ang="0">
                    <a:pos x="30" y="259"/>
                  </a:cxn>
                  <a:cxn ang="0">
                    <a:pos x="61" y="223"/>
                  </a:cxn>
                  <a:cxn ang="0">
                    <a:pos x="84" y="196"/>
                  </a:cxn>
                  <a:cxn ang="0">
                    <a:pos x="95" y="190"/>
                  </a:cxn>
                  <a:cxn ang="0">
                    <a:pos x="109" y="199"/>
                  </a:cxn>
                  <a:cxn ang="0">
                    <a:pos x="141" y="243"/>
                  </a:cxn>
                  <a:cxn ang="0">
                    <a:pos x="168" y="280"/>
                  </a:cxn>
                  <a:cxn ang="0">
                    <a:pos x="178" y="283"/>
                  </a:cxn>
                  <a:cxn ang="0">
                    <a:pos x="191" y="273"/>
                  </a:cxn>
                </a:cxnLst>
                <a:rect l="0" t="0" r="r" b="b"/>
                <a:pathLst>
                  <a:path w="200" h="291">
                    <a:moveTo>
                      <a:pt x="198" y="268"/>
                    </a:moveTo>
                    <a:lnTo>
                      <a:pt x="199" y="263"/>
                    </a:lnTo>
                    <a:lnTo>
                      <a:pt x="191" y="264"/>
                    </a:lnTo>
                    <a:lnTo>
                      <a:pt x="184" y="263"/>
                    </a:lnTo>
                    <a:lnTo>
                      <a:pt x="174" y="255"/>
                    </a:lnTo>
                    <a:lnTo>
                      <a:pt x="158" y="229"/>
                    </a:lnTo>
                    <a:lnTo>
                      <a:pt x="134" y="190"/>
                    </a:lnTo>
                    <a:lnTo>
                      <a:pt x="121" y="169"/>
                    </a:lnTo>
                    <a:lnTo>
                      <a:pt x="113" y="151"/>
                    </a:lnTo>
                    <a:lnTo>
                      <a:pt x="111" y="141"/>
                    </a:lnTo>
                    <a:lnTo>
                      <a:pt x="111" y="130"/>
                    </a:lnTo>
                    <a:lnTo>
                      <a:pt x="114" y="123"/>
                    </a:lnTo>
                    <a:lnTo>
                      <a:pt x="119" y="119"/>
                    </a:lnTo>
                    <a:lnTo>
                      <a:pt x="123" y="119"/>
                    </a:lnTo>
                    <a:lnTo>
                      <a:pt x="128" y="121"/>
                    </a:lnTo>
                    <a:lnTo>
                      <a:pt x="136" y="129"/>
                    </a:lnTo>
                    <a:lnTo>
                      <a:pt x="148" y="136"/>
                    </a:lnTo>
                    <a:lnTo>
                      <a:pt x="155" y="140"/>
                    </a:lnTo>
                    <a:lnTo>
                      <a:pt x="160" y="141"/>
                    </a:lnTo>
                    <a:lnTo>
                      <a:pt x="164" y="140"/>
                    </a:lnTo>
                    <a:lnTo>
                      <a:pt x="166" y="136"/>
                    </a:lnTo>
                    <a:lnTo>
                      <a:pt x="165" y="134"/>
                    </a:lnTo>
                    <a:lnTo>
                      <a:pt x="164" y="130"/>
                    </a:lnTo>
                    <a:lnTo>
                      <a:pt x="156" y="123"/>
                    </a:lnTo>
                    <a:lnTo>
                      <a:pt x="143" y="114"/>
                    </a:lnTo>
                    <a:lnTo>
                      <a:pt x="135" y="108"/>
                    </a:lnTo>
                    <a:lnTo>
                      <a:pt x="130" y="99"/>
                    </a:lnTo>
                    <a:lnTo>
                      <a:pt x="126" y="86"/>
                    </a:lnTo>
                    <a:lnTo>
                      <a:pt x="125" y="74"/>
                    </a:lnTo>
                    <a:lnTo>
                      <a:pt x="123" y="69"/>
                    </a:lnTo>
                    <a:lnTo>
                      <a:pt x="119" y="63"/>
                    </a:lnTo>
                    <a:lnTo>
                      <a:pt x="113" y="56"/>
                    </a:lnTo>
                    <a:lnTo>
                      <a:pt x="109" y="53"/>
                    </a:lnTo>
                    <a:lnTo>
                      <a:pt x="109" y="48"/>
                    </a:lnTo>
                    <a:lnTo>
                      <a:pt x="111" y="40"/>
                    </a:lnTo>
                    <a:lnTo>
                      <a:pt x="114" y="36"/>
                    </a:lnTo>
                    <a:lnTo>
                      <a:pt x="116" y="31"/>
                    </a:lnTo>
                    <a:lnTo>
                      <a:pt x="119" y="24"/>
                    </a:lnTo>
                    <a:lnTo>
                      <a:pt x="116" y="15"/>
                    </a:lnTo>
                    <a:lnTo>
                      <a:pt x="115" y="9"/>
                    </a:lnTo>
                    <a:lnTo>
                      <a:pt x="111" y="4"/>
                    </a:lnTo>
                    <a:lnTo>
                      <a:pt x="105" y="1"/>
                    </a:lnTo>
                    <a:lnTo>
                      <a:pt x="96" y="0"/>
                    </a:lnTo>
                    <a:lnTo>
                      <a:pt x="90" y="3"/>
                    </a:lnTo>
                    <a:lnTo>
                      <a:pt x="86" y="6"/>
                    </a:lnTo>
                    <a:lnTo>
                      <a:pt x="84" y="13"/>
                    </a:lnTo>
                    <a:lnTo>
                      <a:pt x="83" y="18"/>
                    </a:lnTo>
                    <a:lnTo>
                      <a:pt x="84" y="23"/>
                    </a:lnTo>
                    <a:lnTo>
                      <a:pt x="86" y="30"/>
                    </a:lnTo>
                    <a:lnTo>
                      <a:pt x="88" y="35"/>
                    </a:lnTo>
                    <a:lnTo>
                      <a:pt x="89" y="40"/>
                    </a:lnTo>
                    <a:lnTo>
                      <a:pt x="88" y="46"/>
                    </a:lnTo>
                    <a:lnTo>
                      <a:pt x="84" y="51"/>
                    </a:lnTo>
                    <a:lnTo>
                      <a:pt x="78" y="56"/>
                    </a:lnTo>
                    <a:lnTo>
                      <a:pt x="70" y="60"/>
                    </a:lnTo>
                    <a:lnTo>
                      <a:pt x="65" y="64"/>
                    </a:lnTo>
                    <a:lnTo>
                      <a:pt x="60" y="69"/>
                    </a:lnTo>
                    <a:lnTo>
                      <a:pt x="55" y="75"/>
                    </a:lnTo>
                    <a:lnTo>
                      <a:pt x="50" y="86"/>
                    </a:lnTo>
                    <a:lnTo>
                      <a:pt x="46" y="99"/>
                    </a:lnTo>
                    <a:lnTo>
                      <a:pt x="43" y="109"/>
                    </a:lnTo>
                    <a:lnTo>
                      <a:pt x="41" y="121"/>
                    </a:lnTo>
                    <a:lnTo>
                      <a:pt x="40" y="136"/>
                    </a:lnTo>
                    <a:lnTo>
                      <a:pt x="40" y="145"/>
                    </a:lnTo>
                    <a:lnTo>
                      <a:pt x="40" y="153"/>
                    </a:lnTo>
                    <a:lnTo>
                      <a:pt x="41" y="158"/>
                    </a:lnTo>
                    <a:lnTo>
                      <a:pt x="44" y="160"/>
                    </a:lnTo>
                    <a:lnTo>
                      <a:pt x="49" y="161"/>
                    </a:lnTo>
                    <a:lnTo>
                      <a:pt x="51" y="160"/>
                    </a:lnTo>
                    <a:lnTo>
                      <a:pt x="53" y="158"/>
                    </a:lnTo>
                    <a:lnTo>
                      <a:pt x="53" y="148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5" y="116"/>
                    </a:lnTo>
                    <a:lnTo>
                      <a:pt x="59" y="110"/>
                    </a:lnTo>
                    <a:lnTo>
                      <a:pt x="64" y="109"/>
                    </a:lnTo>
                    <a:lnTo>
                      <a:pt x="69" y="110"/>
                    </a:lnTo>
                    <a:lnTo>
                      <a:pt x="70" y="114"/>
                    </a:lnTo>
                    <a:lnTo>
                      <a:pt x="69" y="125"/>
                    </a:lnTo>
                    <a:lnTo>
                      <a:pt x="68" y="140"/>
                    </a:lnTo>
                    <a:lnTo>
                      <a:pt x="65" y="154"/>
                    </a:lnTo>
                    <a:lnTo>
                      <a:pt x="61" y="166"/>
                    </a:lnTo>
                    <a:lnTo>
                      <a:pt x="58" y="183"/>
                    </a:lnTo>
                    <a:lnTo>
                      <a:pt x="53" y="196"/>
                    </a:lnTo>
                    <a:lnTo>
                      <a:pt x="41" y="214"/>
                    </a:lnTo>
                    <a:lnTo>
                      <a:pt x="33" y="225"/>
                    </a:lnTo>
                    <a:lnTo>
                      <a:pt x="18" y="243"/>
                    </a:lnTo>
                    <a:lnTo>
                      <a:pt x="8" y="255"/>
                    </a:lnTo>
                    <a:lnTo>
                      <a:pt x="0" y="266"/>
                    </a:lnTo>
                    <a:lnTo>
                      <a:pt x="0" y="271"/>
                    </a:lnTo>
                    <a:lnTo>
                      <a:pt x="8" y="280"/>
                    </a:lnTo>
                    <a:lnTo>
                      <a:pt x="19" y="290"/>
                    </a:lnTo>
                    <a:lnTo>
                      <a:pt x="30" y="290"/>
                    </a:lnTo>
                    <a:lnTo>
                      <a:pt x="33" y="288"/>
                    </a:lnTo>
                    <a:lnTo>
                      <a:pt x="28" y="281"/>
                    </a:lnTo>
                    <a:lnTo>
                      <a:pt x="23" y="275"/>
                    </a:lnTo>
                    <a:lnTo>
                      <a:pt x="23" y="270"/>
                    </a:lnTo>
                    <a:lnTo>
                      <a:pt x="30" y="259"/>
                    </a:lnTo>
                    <a:lnTo>
                      <a:pt x="43" y="246"/>
                    </a:lnTo>
                    <a:lnTo>
                      <a:pt x="61" y="223"/>
                    </a:lnTo>
                    <a:lnTo>
                      <a:pt x="78" y="203"/>
                    </a:lnTo>
                    <a:lnTo>
                      <a:pt x="84" y="196"/>
                    </a:lnTo>
                    <a:lnTo>
                      <a:pt x="88" y="191"/>
                    </a:lnTo>
                    <a:lnTo>
                      <a:pt x="95" y="190"/>
                    </a:lnTo>
                    <a:lnTo>
                      <a:pt x="101" y="194"/>
                    </a:lnTo>
                    <a:lnTo>
                      <a:pt x="109" y="199"/>
                    </a:lnTo>
                    <a:lnTo>
                      <a:pt x="124" y="219"/>
                    </a:lnTo>
                    <a:lnTo>
                      <a:pt x="141" y="243"/>
                    </a:lnTo>
                    <a:lnTo>
                      <a:pt x="158" y="266"/>
                    </a:lnTo>
                    <a:lnTo>
                      <a:pt x="168" y="280"/>
                    </a:lnTo>
                    <a:lnTo>
                      <a:pt x="171" y="283"/>
                    </a:lnTo>
                    <a:lnTo>
                      <a:pt x="178" y="283"/>
                    </a:lnTo>
                    <a:lnTo>
                      <a:pt x="184" y="278"/>
                    </a:lnTo>
                    <a:lnTo>
                      <a:pt x="191" y="273"/>
                    </a:lnTo>
                    <a:lnTo>
                      <a:pt x="198" y="268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6" name="Group 80"/>
              <p:cNvGrpSpPr>
                <a:grpSpLocks/>
              </p:cNvGrpSpPr>
              <p:nvPr/>
            </p:nvGrpSpPr>
            <p:grpSpPr bwMode="auto">
              <a:xfrm>
                <a:off x="1597" y="1576"/>
                <a:ext cx="259" cy="310"/>
                <a:chOff x="1597" y="1576"/>
                <a:chExt cx="259" cy="310"/>
              </a:xfrm>
            </p:grpSpPr>
            <p:grpSp>
              <p:nvGrpSpPr>
                <p:cNvPr id="17" name="Group 81"/>
                <p:cNvGrpSpPr>
                  <a:grpSpLocks/>
                </p:cNvGrpSpPr>
                <p:nvPr/>
              </p:nvGrpSpPr>
              <p:grpSpPr bwMode="auto">
                <a:xfrm>
                  <a:off x="1597" y="1576"/>
                  <a:ext cx="259" cy="310"/>
                  <a:chOff x="1597" y="1576"/>
                  <a:chExt cx="259" cy="310"/>
                </a:xfrm>
              </p:grpSpPr>
              <p:sp>
                <p:nvSpPr>
                  <p:cNvPr id="2718802" name="AutoShape 82"/>
                  <p:cNvSpPr>
                    <a:spLocks noChangeArrowheads="1"/>
                  </p:cNvSpPr>
                  <p:nvPr/>
                </p:nvSpPr>
                <p:spPr bwMode="auto">
                  <a:xfrm>
                    <a:off x="1597" y="1626"/>
                    <a:ext cx="259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18803" name="AutoShape 83"/>
                  <p:cNvSpPr>
                    <a:spLocks noChangeArrowheads="1"/>
                  </p:cNvSpPr>
                  <p:nvPr/>
                </p:nvSpPr>
                <p:spPr bwMode="auto">
                  <a:xfrm>
                    <a:off x="1660" y="1576"/>
                    <a:ext cx="196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18804" name="Oval 84"/>
                <p:cNvSpPr>
                  <a:spLocks noChangeArrowheads="1"/>
                </p:cNvSpPr>
                <p:nvPr/>
              </p:nvSpPr>
              <p:spPr bwMode="auto">
                <a:xfrm>
                  <a:off x="1679" y="1602"/>
                  <a:ext cx="27" cy="8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8805" name="AutoShape 85"/>
                <p:cNvSpPr>
                  <a:spLocks noChangeArrowheads="1"/>
                </p:cNvSpPr>
                <p:nvPr/>
              </p:nvSpPr>
              <p:spPr bwMode="auto">
                <a:xfrm>
                  <a:off x="1628" y="1750"/>
                  <a:ext cx="137" cy="55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86"/>
          <p:cNvGrpSpPr>
            <a:grpSpLocks/>
          </p:cNvGrpSpPr>
          <p:nvPr/>
        </p:nvGrpSpPr>
        <p:grpSpPr bwMode="auto">
          <a:xfrm>
            <a:off x="1581150" y="1239838"/>
            <a:ext cx="7115175" cy="1268412"/>
            <a:chOff x="996" y="781"/>
            <a:chExt cx="4482" cy="799"/>
          </a:xfrm>
        </p:grpSpPr>
        <p:sp>
          <p:nvSpPr>
            <p:cNvPr id="2718807" name="Rectangle 87"/>
            <p:cNvSpPr>
              <a:spLocks noChangeArrowheads="1"/>
            </p:cNvSpPr>
            <p:nvPr/>
          </p:nvSpPr>
          <p:spPr bwMode="auto">
            <a:xfrm>
              <a:off x="4026" y="78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12</a:t>
              </a:r>
            </a:p>
          </p:txBody>
        </p:sp>
        <p:sp>
          <p:nvSpPr>
            <p:cNvPr id="2718808" name="Rectangle 88"/>
            <p:cNvSpPr>
              <a:spLocks noChangeArrowheads="1"/>
            </p:cNvSpPr>
            <p:nvPr/>
          </p:nvSpPr>
          <p:spPr bwMode="auto">
            <a:xfrm>
              <a:off x="4905" y="781"/>
              <a:ext cx="57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2 AM</a:t>
              </a:r>
            </a:p>
          </p:txBody>
        </p:sp>
        <p:sp>
          <p:nvSpPr>
            <p:cNvPr id="2718809" name="Rectangle 89"/>
            <p:cNvSpPr>
              <a:spLocks noChangeArrowheads="1"/>
            </p:cNvSpPr>
            <p:nvPr/>
          </p:nvSpPr>
          <p:spPr bwMode="auto">
            <a:xfrm>
              <a:off x="996" y="791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 dirty="0">
                  <a:solidFill>
                    <a:schemeClr val="tx1"/>
                  </a:solidFill>
                  <a:latin typeface="FranklinGothic" charset="0"/>
                </a:rPr>
                <a:t>6 PM</a:t>
              </a:r>
            </a:p>
          </p:txBody>
        </p:sp>
        <p:sp>
          <p:nvSpPr>
            <p:cNvPr id="2718810" name="Line 90"/>
            <p:cNvSpPr>
              <a:spLocks noChangeShapeType="1"/>
            </p:cNvSpPr>
            <p:nvPr/>
          </p:nvSpPr>
          <p:spPr bwMode="auto">
            <a:xfrm>
              <a:off x="1181" y="1015"/>
              <a:ext cx="0" cy="1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11" name="Rectangle 91"/>
            <p:cNvSpPr>
              <a:spLocks noChangeArrowheads="1"/>
            </p:cNvSpPr>
            <p:nvPr/>
          </p:nvSpPr>
          <p:spPr bwMode="auto">
            <a:xfrm>
              <a:off x="1604" y="804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 dirty="0">
                  <a:solidFill>
                    <a:schemeClr val="tx1"/>
                  </a:solidFill>
                  <a:latin typeface="FranklinGothic" charset="0"/>
                </a:rPr>
                <a:t>7</a:t>
              </a:r>
            </a:p>
          </p:txBody>
        </p:sp>
        <p:sp>
          <p:nvSpPr>
            <p:cNvPr id="2718812" name="Rectangle 92"/>
            <p:cNvSpPr>
              <a:spLocks noChangeArrowheads="1"/>
            </p:cNvSpPr>
            <p:nvPr/>
          </p:nvSpPr>
          <p:spPr bwMode="auto">
            <a:xfrm>
              <a:off x="2092" y="798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8</a:t>
              </a:r>
            </a:p>
          </p:txBody>
        </p:sp>
        <p:sp>
          <p:nvSpPr>
            <p:cNvPr id="2718813" name="Rectangle 93"/>
            <p:cNvSpPr>
              <a:spLocks noChangeArrowheads="1"/>
            </p:cNvSpPr>
            <p:nvPr/>
          </p:nvSpPr>
          <p:spPr bwMode="auto">
            <a:xfrm>
              <a:off x="2604" y="815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 dirty="0">
                  <a:solidFill>
                    <a:schemeClr val="tx1"/>
                  </a:solidFill>
                  <a:latin typeface="FranklinGothic" charset="0"/>
                </a:rPr>
                <a:t>9</a:t>
              </a:r>
            </a:p>
          </p:txBody>
        </p:sp>
        <p:sp>
          <p:nvSpPr>
            <p:cNvPr id="2718814" name="Rectangle 94"/>
            <p:cNvSpPr>
              <a:spLocks noChangeArrowheads="1"/>
            </p:cNvSpPr>
            <p:nvPr/>
          </p:nvSpPr>
          <p:spPr bwMode="auto">
            <a:xfrm>
              <a:off x="3065" y="806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10</a:t>
              </a:r>
            </a:p>
          </p:txBody>
        </p:sp>
        <p:sp>
          <p:nvSpPr>
            <p:cNvPr id="2718815" name="Rectangle 95"/>
            <p:cNvSpPr>
              <a:spLocks noChangeArrowheads="1"/>
            </p:cNvSpPr>
            <p:nvPr/>
          </p:nvSpPr>
          <p:spPr bwMode="auto">
            <a:xfrm>
              <a:off x="3570" y="804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11</a:t>
              </a:r>
            </a:p>
          </p:txBody>
        </p:sp>
        <p:sp>
          <p:nvSpPr>
            <p:cNvPr id="2718816" name="Rectangle 96"/>
            <p:cNvSpPr>
              <a:spLocks noChangeArrowheads="1"/>
            </p:cNvSpPr>
            <p:nvPr/>
          </p:nvSpPr>
          <p:spPr bwMode="auto">
            <a:xfrm>
              <a:off x="4591" y="797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</a:t>
              </a:r>
            </a:p>
          </p:txBody>
        </p:sp>
        <p:sp>
          <p:nvSpPr>
            <p:cNvPr id="2718817" name="Line 97"/>
            <p:cNvSpPr>
              <a:spLocks noChangeShapeType="1"/>
            </p:cNvSpPr>
            <p:nvPr/>
          </p:nvSpPr>
          <p:spPr bwMode="auto">
            <a:xfrm>
              <a:off x="1188" y="1108"/>
              <a:ext cx="40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18" name="Rectangle 98"/>
            <p:cNvSpPr>
              <a:spLocks noChangeArrowheads="1"/>
            </p:cNvSpPr>
            <p:nvPr/>
          </p:nvSpPr>
          <p:spPr bwMode="auto">
            <a:xfrm>
              <a:off x="3512" y="1202"/>
              <a:ext cx="54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Time</a:t>
              </a:r>
            </a:p>
          </p:txBody>
        </p:sp>
        <p:sp>
          <p:nvSpPr>
            <p:cNvPr id="2718819" name="Line 99"/>
            <p:cNvSpPr>
              <a:spLocks noChangeShapeType="1"/>
            </p:cNvSpPr>
            <p:nvPr/>
          </p:nvSpPr>
          <p:spPr bwMode="auto">
            <a:xfrm flipH="1">
              <a:off x="1675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20" name="Line 100"/>
            <p:cNvSpPr>
              <a:spLocks noChangeShapeType="1"/>
            </p:cNvSpPr>
            <p:nvPr/>
          </p:nvSpPr>
          <p:spPr bwMode="auto">
            <a:xfrm flipH="1">
              <a:off x="1928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21" name="Line 101"/>
            <p:cNvSpPr>
              <a:spLocks noChangeShapeType="1"/>
            </p:cNvSpPr>
            <p:nvPr/>
          </p:nvSpPr>
          <p:spPr bwMode="auto">
            <a:xfrm flipH="1">
              <a:off x="2180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22" name="Line 102"/>
            <p:cNvSpPr>
              <a:spLocks noChangeShapeType="1"/>
            </p:cNvSpPr>
            <p:nvPr/>
          </p:nvSpPr>
          <p:spPr bwMode="auto">
            <a:xfrm>
              <a:off x="1691" y="1253"/>
              <a:ext cx="23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23" name="Line 103"/>
            <p:cNvSpPr>
              <a:spLocks noChangeShapeType="1"/>
            </p:cNvSpPr>
            <p:nvPr/>
          </p:nvSpPr>
          <p:spPr bwMode="auto">
            <a:xfrm flipH="1">
              <a:off x="1928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24" name="Line 104"/>
            <p:cNvSpPr>
              <a:spLocks noChangeShapeType="1"/>
            </p:cNvSpPr>
            <p:nvPr/>
          </p:nvSpPr>
          <p:spPr bwMode="auto">
            <a:xfrm flipH="1">
              <a:off x="2180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25" name="Rectangle 105"/>
            <p:cNvSpPr>
              <a:spLocks noChangeArrowheads="1"/>
            </p:cNvSpPr>
            <p:nvPr/>
          </p:nvSpPr>
          <p:spPr bwMode="auto">
            <a:xfrm>
              <a:off x="2159" y="128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8826" name="Line 106"/>
            <p:cNvSpPr>
              <a:spLocks noChangeShapeType="1"/>
            </p:cNvSpPr>
            <p:nvPr/>
          </p:nvSpPr>
          <p:spPr bwMode="auto">
            <a:xfrm flipH="1">
              <a:off x="2432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27" name="Line 107"/>
            <p:cNvSpPr>
              <a:spLocks noChangeShapeType="1"/>
            </p:cNvSpPr>
            <p:nvPr/>
          </p:nvSpPr>
          <p:spPr bwMode="auto">
            <a:xfrm>
              <a:off x="1942" y="1253"/>
              <a:ext cx="23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28" name="Line 108"/>
            <p:cNvSpPr>
              <a:spLocks noChangeShapeType="1"/>
            </p:cNvSpPr>
            <p:nvPr/>
          </p:nvSpPr>
          <p:spPr bwMode="auto">
            <a:xfrm flipH="1">
              <a:off x="2180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29" name="Line 109"/>
            <p:cNvSpPr>
              <a:spLocks noChangeShapeType="1"/>
            </p:cNvSpPr>
            <p:nvPr/>
          </p:nvSpPr>
          <p:spPr bwMode="auto">
            <a:xfrm flipH="1">
              <a:off x="2432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30" name="Line 110"/>
            <p:cNvSpPr>
              <a:spLocks noChangeShapeType="1"/>
            </p:cNvSpPr>
            <p:nvPr/>
          </p:nvSpPr>
          <p:spPr bwMode="auto">
            <a:xfrm>
              <a:off x="2195" y="1253"/>
              <a:ext cx="23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31" name="Line 111"/>
            <p:cNvSpPr>
              <a:spLocks noChangeShapeType="1"/>
            </p:cNvSpPr>
            <p:nvPr/>
          </p:nvSpPr>
          <p:spPr bwMode="auto">
            <a:xfrm>
              <a:off x="1694" y="1208"/>
              <a:ext cx="224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32" name="Line 112"/>
            <p:cNvSpPr>
              <a:spLocks noChangeShapeType="1"/>
            </p:cNvSpPr>
            <p:nvPr/>
          </p:nvSpPr>
          <p:spPr bwMode="auto">
            <a:xfrm>
              <a:off x="1948" y="1208"/>
              <a:ext cx="224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33" name="Line 113"/>
            <p:cNvSpPr>
              <a:spLocks noChangeShapeType="1"/>
            </p:cNvSpPr>
            <p:nvPr/>
          </p:nvSpPr>
          <p:spPr bwMode="auto">
            <a:xfrm>
              <a:off x="1188" y="1208"/>
              <a:ext cx="226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34" name="Rectangle 114"/>
            <p:cNvSpPr>
              <a:spLocks noChangeArrowheads="1"/>
            </p:cNvSpPr>
            <p:nvPr/>
          </p:nvSpPr>
          <p:spPr bwMode="auto">
            <a:xfrm>
              <a:off x="1160" y="128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8835" name="Rectangle 115"/>
            <p:cNvSpPr>
              <a:spLocks noChangeArrowheads="1"/>
            </p:cNvSpPr>
            <p:nvPr/>
          </p:nvSpPr>
          <p:spPr bwMode="auto">
            <a:xfrm>
              <a:off x="1387" y="128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8836" name="Line 116"/>
            <p:cNvSpPr>
              <a:spLocks noChangeShapeType="1"/>
            </p:cNvSpPr>
            <p:nvPr/>
          </p:nvSpPr>
          <p:spPr bwMode="auto">
            <a:xfrm>
              <a:off x="1437" y="1253"/>
              <a:ext cx="23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37" name="Rectangle 117"/>
            <p:cNvSpPr>
              <a:spLocks noChangeArrowheads="1"/>
            </p:cNvSpPr>
            <p:nvPr/>
          </p:nvSpPr>
          <p:spPr bwMode="auto">
            <a:xfrm>
              <a:off x="1907" y="128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8838" name="Rectangle 118"/>
            <p:cNvSpPr>
              <a:spLocks noChangeArrowheads="1"/>
            </p:cNvSpPr>
            <p:nvPr/>
          </p:nvSpPr>
          <p:spPr bwMode="auto">
            <a:xfrm>
              <a:off x="1649" y="1288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8839" name="Line 119"/>
            <p:cNvSpPr>
              <a:spLocks noChangeShapeType="1"/>
            </p:cNvSpPr>
            <p:nvPr/>
          </p:nvSpPr>
          <p:spPr bwMode="auto">
            <a:xfrm>
              <a:off x="1697" y="1303"/>
              <a:ext cx="220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40" name="Line 120"/>
            <p:cNvSpPr>
              <a:spLocks noChangeShapeType="1"/>
            </p:cNvSpPr>
            <p:nvPr/>
          </p:nvSpPr>
          <p:spPr bwMode="auto">
            <a:xfrm>
              <a:off x="1948" y="1347"/>
              <a:ext cx="222" cy="1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41" name="Line 121"/>
            <p:cNvSpPr>
              <a:spLocks noChangeShapeType="1"/>
            </p:cNvSpPr>
            <p:nvPr/>
          </p:nvSpPr>
          <p:spPr bwMode="auto">
            <a:xfrm>
              <a:off x="1948" y="1304"/>
              <a:ext cx="222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42" name="Line 122"/>
            <p:cNvSpPr>
              <a:spLocks noChangeShapeType="1"/>
            </p:cNvSpPr>
            <p:nvPr/>
          </p:nvSpPr>
          <p:spPr bwMode="auto">
            <a:xfrm>
              <a:off x="2201" y="1303"/>
              <a:ext cx="222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43" name="Line 123"/>
            <p:cNvSpPr>
              <a:spLocks noChangeShapeType="1"/>
            </p:cNvSpPr>
            <p:nvPr/>
          </p:nvSpPr>
          <p:spPr bwMode="auto">
            <a:xfrm>
              <a:off x="2200" y="1347"/>
              <a:ext cx="223" cy="1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44" name="Line 124"/>
            <p:cNvSpPr>
              <a:spLocks noChangeShapeType="1"/>
            </p:cNvSpPr>
            <p:nvPr/>
          </p:nvSpPr>
          <p:spPr bwMode="auto">
            <a:xfrm>
              <a:off x="2454" y="1303"/>
              <a:ext cx="222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45" name="Line 125"/>
            <p:cNvSpPr>
              <a:spLocks noChangeShapeType="1"/>
            </p:cNvSpPr>
            <p:nvPr/>
          </p:nvSpPr>
          <p:spPr bwMode="auto">
            <a:xfrm>
              <a:off x="2452" y="1347"/>
              <a:ext cx="224" cy="1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46" name="Line 126"/>
            <p:cNvSpPr>
              <a:spLocks noChangeShapeType="1"/>
            </p:cNvSpPr>
            <p:nvPr/>
          </p:nvSpPr>
          <p:spPr bwMode="auto">
            <a:xfrm>
              <a:off x="2706" y="1347"/>
              <a:ext cx="222" cy="1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47" name="Line 127"/>
            <p:cNvSpPr>
              <a:spLocks noChangeShapeType="1"/>
            </p:cNvSpPr>
            <p:nvPr/>
          </p:nvSpPr>
          <p:spPr bwMode="auto">
            <a:xfrm>
              <a:off x="1442" y="1208"/>
              <a:ext cx="225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48" name="Rectangle 128"/>
            <p:cNvSpPr>
              <a:spLocks noChangeArrowheads="1"/>
            </p:cNvSpPr>
            <p:nvPr/>
          </p:nvSpPr>
          <p:spPr bwMode="auto">
            <a:xfrm>
              <a:off x="2402" y="1294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8849" name="Rectangle 129"/>
            <p:cNvSpPr>
              <a:spLocks noChangeArrowheads="1"/>
            </p:cNvSpPr>
            <p:nvPr/>
          </p:nvSpPr>
          <p:spPr bwMode="auto">
            <a:xfrm>
              <a:off x="2655" y="1294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718850" name="Line 130"/>
            <p:cNvSpPr>
              <a:spLocks noChangeShapeType="1"/>
            </p:cNvSpPr>
            <p:nvPr/>
          </p:nvSpPr>
          <p:spPr bwMode="auto">
            <a:xfrm flipH="1">
              <a:off x="2432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51" name="Line 131"/>
            <p:cNvSpPr>
              <a:spLocks noChangeShapeType="1"/>
            </p:cNvSpPr>
            <p:nvPr/>
          </p:nvSpPr>
          <p:spPr bwMode="auto">
            <a:xfrm>
              <a:off x="1430" y="1181"/>
              <a:ext cx="0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52" name="Line 132"/>
            <p:cNvSpPr>
              <a:spLocks noChangeShapeType="1"/>
            </p:cNvSpPr>
            <p:nvPr/>
          </p:nvSpPr>
          <p:spPr bwMode="auto">
            <a:xfrm>
              <a:off x="1684" y="1181"/>
              <a:ext cx="0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53" name="Line 133"/>
            <p:cNvSpPr>
              <a:spLocks noChangeShapeType="1"/>
            </p:cNvSpPr>
            <p:nvPr/>
          </p:nvSpPr>
          <p:spPr bwMode="auto">
            <a:xfrm>
              <a:off x="1936" y="1181"/>
              <a:ext cx="0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54" name="Line 134"/>
            <p:cNvSpPr>
              <a:spLocks noChangeShapeType="1"/>
            </p:cNvSpPr>
            <p:nvPr/>
          </p:nvSpPr>
          <p:spPr bwMode="auto">
            <a:xfrm>
              <a:off x="2188" y="1181"/>
              <a:ext cx="0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55" name="Line 135"/>
            <p:cNvSpPr>
              <a:spLocks noChangeShapeType="1"/>
            </p:cNvSpPr>
            <p:nvPr/>
          </p:nvSpPr>
          <p:spPr bwMode="auto">
            <a:xfrm flipH="1">
              <a:off x="2684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8856" name="Line 136"/>
            <p:cNvSpPr>
              <a:spLocks noChangeShapeType="1"/>
            </p:cNvSpPr>
            <p:nvPr/>
          </p:nvSpPr>
          <p:spPr bwMode="auto">
            <a:xfrm flipH="1">
              <a:off x="2938" y="1181"/>
              <a:ext cx="17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87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Definitions</a:t>
            </a:r>
          </a:p>
        </p:txBody>
      </p:sp>
      <p:sp>
        <p:nvSpPr>
          <p:cNvPr id="272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Latency</a:t>
            </a:r>
            <a:r>
              <a:rPr lang="en-US" dirty="0"/>
              <a:t>: time to completely execute a certain task</a:t>
            </a:r>
          </a:p>
          <a:p>
            <a:pPr lvl="1"/>
            <a:r>
              <a:rPr lang="en-US" dirty="0"/>
              <a:t>for example, time to read a sector from disk is disk access time or disk latency</a:t>
            </a:r>
          </a:p>
          <a:p>
            <a:r>
              <a:rPr lang="en-US" dirty="0">
                <a:solidFill>
                  <a:schemeClr val="accent1"/>
                </a:solidFill>
              </a:rPr>
              <a:t>Throughput</a:t>
            </a:r>
            <a:r>
              <a:rPr lang="en-US" dirty="0"/>
              <a:t>: amount of work that can be done over a period of time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29735</TotalTime>
  <Pages>47</Pages>
  <Words>2037</Words>
  <Application>Microsoft Office PowerPoint</Application>
  <PresentationFormat>信纸(8.5x11 英寸)</PresentationFormat>
  <Paragraphs>555</Paragraphs>
  <Slides>25</Slides>
  <Notes>24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4" baseType="lpstr">
      <vt:lpstr>18 VAG Rounded Black   09390</vt:lpstr>
      <vt:lpstr>18 VAG Rounded Bold   07390</vt:lpstr>
      <vt:lpstr>AppleGaramond Bd</vt:lpstr>
      <vt:lpstr>Courier</vt:lpstr>
      <vt:lpstr>FranklinGothic</vt:lpstr>
      <vt:lpstr>ＭＳ Ｐゴシック</vt:lpstr>
      <vt:lpstr>ＭＳ Ｐゴシック</vt:lpstr>
      <vt:lpstr>宋体</vt:lpstr>
      <vt:lpstr>Arial</vt:lpstr>
      <vt:lpstr>Corbel</vt:lpstr>
      <vt:lpstr>Courier New</vt:lpstr>
      <vt:lpstr>Helvetica</vt:lpstr>
      <vt:lpstr>Symbol</vt:lpstr>
      <vt:lpstr>Times</vt:lpstr>
      <vt:lpstr>Wingdings</vt:lpstr>
      <vt:lpstr>Wingdings 2</vt:lpstr>
      <vt:lpstr>Wingdings 3</vt:lpstr>
      <vt:lpstr>Metro</vt:lpstr>
      <vt:lpstr>Image</vt:lpstr>
      <vt:lpstr>PowerPoint 演示文稿</vt:lpstr>
      <vt:lpstr>Review: Single cycle datapath</vt:lpstr>
      <vt:lpstr>How We Build The Controller</vt:lpstr>
      <vt:lpstr>Call home, we’ve made HW/SW contact!</vt:lpstr>
      <vt:lpstr>Processor Performance</vt:lpstr>
      <vt:lpstr>Gotta Do Laundry</vt:lpstr>
      <vt:lpstr>Sequential Laundry</vt:lpstr>
      <vt:lpstr>Pipelined Laundry</vt:lpstr>
      <vt:lpstr>General Definitions</vt:lpstr>
      <vt:lpstr>Pipelining Lessons (1/2)</vt:lpstr>
      <vt:lpstr>Pipelining Lessons (2/2)</vt:lpstr>
      <vt:lpstr>Steps in Executing MIPS</vt:lpstr>
      <vt:lpstr>Pipelined Execution Representation</vt:lpstr>
      <vt:lpstr>Review: Datapath for MIPS</vt:lpstr>
      <vt:lpstr>Graphical Pipeline Representation</vt:lpstr>
      <vt:lpstr>Example</vt:lpstr>
      <vt:lpstr>Pipeline Hazard: Matching socks in later load</vt:lpstr>
      <vt:lpstr>Problems for Pipelining CPUs</vt:lpstr>
      <vt:lpstr>Structural Hazard #1: Single Memory (1/2)</vt:lpstr>
      <vt:lpstr>Structural Hazard #1: Single Memory (2/2)</vt:lpstr>
      <vt:lpstr>Structural Hazard #2: Registers (1/2)</vt:lpstr>
      <vt:lpstr>Structural Hazard #2: Registers (2/2)</vt:lpstr>
      <vt:lpstr>Peer Instruction</vt:lpstr>
      <vt:lpstr>Peer Instruction Answer</vt:lpstr>
      <vt:lpstr>Things to Remember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CS61C - Lecture 13</dc:title>
  <dc:subject/>
  <dc:creator>John Wawrzynek</dc:creator>
  <cp:keywords/>
  <dc:description/>
  <cp:lastModifiedBy>成元庆</cp:lastModifiedBy>
  <cp:revision>2083</cp:revision>
  <cp:lastPrinted>2010-04-02T17:53:56Z</cp:lastPrinted>
  <dcterms:created xsi:type="dcterms:W3CDTF">2010-04-02T17:37:54Z</dcterms:created>
  <dcterms:modified xsi:type="dcterms:W3CDTF">2020-10-23T05:10:07Z</dcterms:modified>
</cp:coreProperties>
</file>