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933" r:id="rId2"/>
    <p:sldId id="935" r:id="rId3"/>
    <p:sldId id="936" r:id="rId4"/>
    <p:sldId id="959" r:id="rId5"/>
    <p:sldId id="937" r:id="rId6"/>
    <p:sldId id="938" r:id="rId7"/>
    <p:sldId id="939" r:id="rId8"/>
    <p:sldId id="940" r:id="rId9"/>
    <p:sldId id="941" r:id="rId10"/>
    <p:sldId id="942" r:id="rId11"/>
    <p:sldId id="943" r:id="rId12"/>
    <p:sldId id="944" r:id="rId13"/>
    <p:sldId id="945" r:id="rId14"/>
    <p:sldId id="946" r:id="rId15"/>
    <p:sldId id="947" r:id="rId16"/>
    <p:sldId id="948" r:id="rId17"/>
    <p:sldId id="949" r:id="rId18"/>
    <p:sldId id="951" r:id="rId19"/>
    <p:sldId id="952" r:id="rId20"/>
    <p:sldId id="953" r:id="rId21"/>
    <p:sldId id="954" r:id="rId22"/>
    <p:sldId id="955" r:id="rId23"/>
    <p:sldId id="956" r:id="rId24"/>
    <p:sldId id="957" r:id="rId25"/>
    <p:sldId id="958" r:id="rId26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1191" autoAdjust="0"/>
  </p:normalViewPr>
  <p:slideViewPr>
    <p:cSldViewPr>
      <p:cViewPr varScale="1">
        <p:scale>
          <a:sx n="105" d="100"/>
          <a:sy n="105" d="100"/>
        </p:scale>
        <p:origin x="771" y="78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8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9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5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589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7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6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1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867" y="4420591"/>
            <a:ext cx="6052241" cy="41897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1" tIns="45360" rIns="92341" bIns="4536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38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-21021" y="6651625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accent3"/>
                </a:solidFill>
                <a:latin typeface="18 VAG Rounded Black   09390"/>
              </a:rPr>
              <a:t>L23 CPU Design</a:t>
            </a:r>
            <a:r>
              <a:rPr lang="en-US" sz="1000" b="1" baseline="0" dirty="0">
                <a:solidFill>
                  <a:schemeClr val="accent3"/>
                </a:solidFill>
                <a:latin typeface="18 VAG Rounded Black   09390"/>
              </a:rPr>
              <a:t> : Pipelining to Improve Performance I </a:t>
            </a: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1">
            <a:extLst>
              <a:ext uri="{FF2B5EF4-FFF2-40B4-BE49-F238E27FC236}">
                <a16:creationId xmlns:a16="http://schemas.microsoft.com/office/drawing/2014/main" id="{08D15144-FCB8-4DB5-B3A2-6F5DB4ECD5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16738" y="6678613"/>
            <a:ext cx="22288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/>
                </a:solidFill>
                <a:latin typeface="Helvetica"/>
              </a:rPr>
              <a:t>Cheng, fall 2020 © BUAA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chemeClr val="tx2">
              <a:lumMod val="90000"/>
            </a:schemeClr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3712"/>
            <a:ext cx="7162800" cy="2245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Computer Architecture</a:t>
            </a:r>
          </a:p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（</a:t>
            </a:r>
            <a:r>
              <a:rPr lang="zh-CN" altLang="en-US" sz="2800" b="1" dirty="0">
                <a:solidFill>
                  <a:schemeClr val="bg2"/>
                </a:solidFill>
                <a:latin typeface="Courier New" pitchFamily="-65" charset="0"/>
              </a:rPr>
              <a:t>计算机体系结构</a:t>
            </a:r>
            <a:r>
              <a:rPr lang="en-US" altLang="zh-CN" sz="2800" b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 2</a:t>
            </a:r>
            <a:r>
              <a:rPr lang="en-US" altLang="zh-CN" sz="3200" b="1" dirty="0">
                <a:latin typeface="18 VAG Rounded Bold   07390"/>
                <a:cs typeface=""/>
              </a:rPr>
              <a:t>3</a:t>
            </a:r>
            <a:r>
              <a:rPr lang="en-US" sz="3200" b="1" dirty="0">
                <a:latin typeface="18 VAG Rounded Bold   07390"/>
                <a:cs typeface=""/>
              </a:rPr>
              <a:t>– CPU Design : </a:t>
            </a:r>
            <a:br>
              <a:rPr lang="en-US" sz="3200" b="1" dirty="0">
                <a:latin typeface="18 VAG Rounded Bold   07390"/>
                <a:cs typeface=""/>
              </a:rPr>
            </a:br>
            <a:r>
              <a:rPr lang="en-US" sz="3200" b="1" dirty="0">
                <a:latin typeface="18 VAG Rounded Bold   07390"/>
                <a:cs typeface=""/>
              </a:rPr>
              <a:t>Pipelining to Improve Performance 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</a:t>
            </a:r>
            <a:r>
              <a:rPr lang="en-US" altLang="zh-CN" sz="3200" b="1" dirty="0">
                <a:solidFill>
                  <a:schemeClr val="tx1"/>
                </a:solidFill>
                <a:latin typeface="18 VAG Rounded Bold   07390"/>
                <a:cs typeface="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0-</a:t>
            </a:r>
            <a:r>
              <a:rPr lang="en-US" altLang="zh-CN" sz="3200" b="1" dirty="0">
                <a:solidFill>
                  <a:schemeClr val="tx1"/>
                </a:solidFill>
                <a:latin typeface="18 VAG Rounded Bold   07390"/>
                <a:cs typeface=""/>
              </a:rPr>
              <a:t>10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-</a:t>
            </a:r>
            <a:r>
              <a:rPr lang="en-US" altLang="zh-CN" sz="3200" b="1" dirty="0">
                <a:solidFill>
                  <a:schemeClr val="tx1"/>
                </a:solidFill>
                <a:latin typeface="18 VAG Rounded Bold   07390"/>
                <a:cs typeface=""/>
              </a:rPr>
              <a:t>23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905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Yuanqing Cheng</a:t>
            </a:r>
          </a:p>
        </p:txBody>
      </p:sp>
      <p:sp>
        <p:nvSpPr>
          <p:cNvPr id="54" name="Oval 53"/>
          <p:cNvSpPr/>
          <p:nvPr/>
        </p:nvSpPr>
        <p:spPr>
          <a:xfrm>
            <a:off x="6629400" y="5928852"/>
            <a:ext cx="22860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4" name="图片 1">
            <a:extLst>
              <a:ext uri="{FF2B5EF4-FFF2-40B4-BE49-F238E27FC236}">
                <a16:creationId xmlns:a16="http://schemas.microsoft.com/office/drawing/2014/main" id="{BC78C836-747D-46C8-8865-53D8306C8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20"/>
            <a:ext cx="1426106" cy="199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227138"/>
            <a:ext cx="4356100" cy="4335462"/>
          </a:xfrm>
          <a:noFill/>
          <a:ln/>
        </p:spPr>
        <p:txBody>
          <a:bodyPr/>
          <a:lstStyle/>
          <a:p>
            <a:r>
              <a:rPr lang="en-US" sz="2400" dirty="0"/>
              <a:t>Pipelining doesn’t help </a:t>
            </a:r>
            <a:r>
              <a:rPr lang="en-US" sz="2400" u="sng" dirty="0">
                <a:solidFill>
                  <a:schemeClr val="accent1"/>
                </a:solidFill>
              </a:rPr>
              <a:t>latency</a:t>
            </a:r>
            <a:r>
              <a:rPr lang="en-US" sz="2400" dirty="0"/>
              <a:t> of single task, it helps </a:t>
            </a:r>
            <a:r>
              <a:rPr lang="en-US" sz="2400" u="sng" dirty="0">
                <a:solidFill>
                  <a:schemeClr val="accent1"/>
                </a:solidFill>
              </a:rPr>
              <a:t>throughput</a:t>
            </a:r>
            <a:r>
              <a:rPr lang="en-US" sz="2400" dirty="0"/>
              <a:t> of entire workload</a:t>
            </a:r>
          </a:p>
          <a:p>
            <a:r>
              <a:rPr lang="en-US" sz="2400" u="sng" dirty="0">
                <a:solidFill>
                  <a:schemeClr val="accent1"/>
                </a:solidFill>
              </a:rPr>
              <a:t>Multiple</a:t>
            </a:r>
            <a:r>
              <a:rPr lang="en-US" sz="2400" dirty="0"/>
              <a:t> tasks operating simultaneously using different resources</a:t>
            </a:r>
          </a:p>
          <a:p>
            <a:r>
              <a:rPr lang="en-US" sz="2400" dirty="0"/>
              <a:t>Potential speedup = </a:t>
            </a:r>
            <a:r>
              <a:rPr lang="en-US" sz="2400" u="sng" dirty="0">
                <a:solidFill>
                  <a:schemeClr val="accent1"/>
                </a:solidFill>
              </a:rPr>
              <a:t>Number pipe stages</a:t>
            </a:r>
            <a:endParaRPr lang="en-US" sz="2400" dirty="0"/>
          </a:p>
          <a:p>
            <a:r>
              <a:rPr lang="en-US" sz="2400" dirty="0"/>
              <a:t>Time to “</a:t>
            </a:r>
            <a:r>
              <a:rPr lang="en-US" sz="2400" u="sng" dirty="0">
                <a:solidFill>
                  <a:schemeClr val="accent1"/>
                </a:solidFill>
              </a:rPr>
              <a:t>fill</a:t>
            </a:r>
            <a:r>
              <a:rPr lang="en-US" sz="2400" dirty="0"/>
              <a:t>” pipeline and time to “</a:t>
            </a:r>
            <a:r>
              <a:rPr lang="en-US" sz="2400" u="sng" dirty="0">
                <a:solidFill>
                  <a:schemeClr val="accent1"/>
                </a:solidFill>
              </a:rPr>
              <a:t>drain</a:t>
            </a:r>
            <a:r>
              <a:rPr lang="en-US" sz="2400" dirty="0"/>
              <a:t>” it reduces speedup:</a:t>
            </a:r>
            <a:br>
              <a:rPr lang="en-US" sz="2400" dirty="0"/>
            </a:br>
            <a:r>
              <a:rPr lang="en-US" sz="2400" dirty="0"/>
              <a:t>2.3X </a:t>
            </a:r>
            <a:r>
              <a:rPr lang="en-US" sz="2400" dirty="0" err="1"/>
              <a:t>v</a:t>
            </a:r>
            <a:r>
              <a:rPr lang="en-US" sz="2400" dirty="0"/>
              <a:t>. 4X in this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219200"/>
            <a:ext cx="4633912" cy="4370387"/>
            <a:chOff x="209" y="707"/>
            <a:chExt cx="2919" cy="2753"/>
          </a:xfrm>
        </p:grpSpPr>
        <p:sp>
          <p:nvSpPr>
            <p:cNvPr id="2722821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2822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3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4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2825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2826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2827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4" cy="286"/>
                <a:chOff x="574" y="2028"/>
                <a:chExt cx="254" cy="286"/>
              </a:xfrm>
            </p:grpSpPr>
            <p:sp>
              <p:nvSpPr>
                <p:cNvPr id="2722830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1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80" y="2338"/>
                <a:ext cx="255" cy="286"/>
                <a:chOff x="580" y="2338"/>
                <a:chExt cx="255" cy="286"/>
              </a:xfrm>
            </p:grpSpPr>
            <p:sp>
              <p:nvSpPr>
                <p:cNvPr id="2722833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4" name="Rectangle 18"/>
                <p:cNvSpPr>
                  <a:spLocks noChangeArrowheads="1"/>
                </p:cNvSpPr>
                <p:nvPr/>
              </p:nvSpPr>
              <p:spPr bwMode="auto">
                <a:xfrm>
                  <a:off x="582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80" y="2662"/>
                <a:ext cx="254" cy="286"/>
                <a:chOff x="580" y="2662"/>
                <a:chExt cx="254" cy="286"/>
              </a:xfrm>
            </p:grpSpPr>
            <p:sp>
              <p:nvSpPr>
                <p:cNvPr id="2722836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7" name="Rectangle 21"/>
                <p:cNvSpPr>
                  <a:spLocks noChangeArrowheads="1"/>
                </p:cNvSpPr>
                <p:nvPr/>
              </p:nvSpPr>
              <p:spPr bwMode="auto">
                <a:xfrm>
                  <a:off x="581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2839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0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2841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2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3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4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5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6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2848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9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0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1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2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3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54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285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58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59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60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61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2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3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4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865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6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7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8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2870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1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2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3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4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5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76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2879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80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81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82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83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4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5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6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7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8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2890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1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2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3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4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5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96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2899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0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01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902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903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4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5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2908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9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0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2912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4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5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7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18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2921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2922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2923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24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2925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6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7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8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9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0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1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2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3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4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5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6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7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8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9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0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1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2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3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4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5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6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7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8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2949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2950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Lessons (1/2)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143000"/>
            <a:ext cx="3949700" cy="5410200"/>
          </a:xfrm>
          <a:noFill/>
          <a:ln/>
        </p:spPr>
        <p:txBody>
          <a:bodyPr/>
          <a:lstStyle/>
          <a:p>
            <a:r>
              <a:rPr lang="en-US" sz="2800" dirty="0"/>
              <a:t>Suppose new Washer takes 20 minutes, new Stasher takes 20 minutes. How much faster is pipeline?</a:t>
            </a:r>
          </a:p>
          <a:p>
            <a:r>
              <a:rPr lang="en-US" sz="2800" dirty="0"/>
              <a:t>Pipeline rate limited by </a:t>
            </a:r>
            <a:r>
              <a:rPr lang="en-US" sz="2800" u="sng" dirty="0">
                <a:solidFill>
                  <a:schemeClr val="accent1"/>
                </a:solidFill>
              </a:rPr>
              <a:t>slowest</a:t>
            </a:r>
            <a:r>
              <a:rPr lang="en-US" sz="2800" dirty="0"/>
              <a:t> pipeline stage</a:t>
            </a:r>
          </a:p>
          <a:p>
            <a:r>
              <a:rPr lang="en-US" sz="2800" dirty="0"/>
              <a:t>Unbalanced lengths of pipe stages reduces speedup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122363"/>
            <a:ext cx="4633912" cy="4370387"/>
            <a:chOff x="209" y="707"/>
            <a:chExt cx="2919" cy="2753"/>
          </a:xfrm>
        </p:grpSpPr>
        <p:sp>
          <p:nvSpPr>
            <p:cNvPr id="2724869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4870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1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2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4873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4874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4875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4" cy="286"/>
                <a:chOff x="574" y="2028"/>
                <a:chExt cx="254" cy="286"/>
              </a:xfrm>
            </p:grpSpPr>
            <p:sp>
              <p:nvSpPr>
                <p:cNvPr id="2724878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79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80" y="2338"/>
                <a:ext cx="255" cy="286"/>
                <a:chOff x="580" y="2338"/>
                <a:chExt cx="255" cy="286"/>
              </a:xfrm>
            </p:grpSpPr>
            <p:sp>
              <p:nvSpPr>
                <p:cNvPr id="2724881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2" name="Rectangle 18"/>
                <p:cNvSpPr>
                  <a:spLocks noChangeArrowheads="1"/>
                </p:cNvSpPr>
                <p:nvPr/>
              </p:nvSpPr>
              <p:spPr bwMode="auto">
                <a:xfrm>
                  <a:off x="582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80" y="2662"/>
                <a:ext cx="254" cy="286"/>
                <a:chOff x="580" y="2662"/>
                <a:chExt cx="254" cy="286"/>
              </a:xfrm>
            </p:grpSpPr>
            <p:sp>
              <p:nvSpPr>
                <p:cNvPr id="2724884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5" name="Rectangle 21"/>
                <p:cNvSpPr>
                  <a:spLocks noChangeArrowheads="1"/>
                </p:cNvSpPr>
                <p:nvPr/>
              </p:nvSpPr>
              <p:spPr bwMode="auto">
                <a:xfrm>
                  <a:off x="581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4887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8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4889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0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1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2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3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4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4896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7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8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9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0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1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2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4905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06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07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8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9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0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1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2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13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4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5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6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4918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19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0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1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2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3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24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4927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28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29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0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31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2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3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4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5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6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4938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9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0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1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2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3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44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4947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48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49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50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51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2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3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4956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7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8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4960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4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5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66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4969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4970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4971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72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4973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4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5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6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7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8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9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0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1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2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3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4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5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6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7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8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89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90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1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2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3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4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5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6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4997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4998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Lessons (2/2)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8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606925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1) </a:t>
            </a:r>
            <a:r>
              <a:rPr lang="en-US" u="sng" dirty="0" err="1">
                <a:solidFill>
                  <a:schemeClr val="accent1"/>
                </a:solidFill>
              </a:rPr>
              <a:t>IFtch</a:t>
            </a:r>
            <a:r>
              <a:rPr lang="en-US" dirty="0"/>
              <a:t>: </a:t>
            </a:r>
            <a:r>
              <a:rPr lang="en-US" u="sng" dirty="0"/>
              <a:t>I</a:t>
            </a:r>
            <a:r>
              <a:rPr lang="en-US" dirty="0"/>
              <a:t>nstruction </a:t>
            </a:r>
            <a:r>
              <a:rPr lang="en-US" u="sng" dirty="0"/>
              <a:t>F</a:t>
            </a:r>
            <a:r>
              <a:rPr lang="en-US" dirty="0"/>
              <a:t>e</a:t>
            </a:r>
            <a:r>
              <a:rPr lang="en-US" u="sng" dirty="0"/>
              <a:t>tch</a:t>
            </a:r>
            <a:r>
              <a:rPr lang="en-US" dirty="0"/>
              <a:t>, Increment PC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2) </a:t>
            </a:r>
            <a:r>
              <a:rPr lang="en-US" u="sng" dirty="0" err="1">
                <a:solidFill>
                  <a:schemeClr val="accent1"/>
                </a:solidFill>
              </a:rPr>
              <a:t>Dcd</a:t>
            </a:r>
            <a:r>
              <a:rPr lang="en-US" dirty="0"/>
              <a:t>: </a:t>
            </a:r>
            <a:r>
              <a:rPr lang="en-US" sz="3100" dirty="0"/>
              <a:t>Instruction </a:t>
            </a:r>
            <a:r>
              <a:rPr lang="en-US" sz="3100" u="sng" dirty="0"/>
              <a:t>D</a:t>
            </a:r>
            <a:r>
              <a:rPr lang="en-US" sz="3100" dirty="0"/>
              <a:t>e</a:t>
            </a:r>
            <a:r>
              <a:rPr lang="en-US" sz="3100" u="sng" dirty="0"/>
              <a:t>c</a:t>
            </a:r>
            <a:r>
              <a:rPr lang="en-US" sz="3100" dirty="0"/>
              <a:t>o</a:t>
            </a:r>
            <a:r>
              <a:rPr lang="en-US" sz="3100" u="sng" dirty="0"/>
              <a:t>d</a:t>
            </a:r>
            <a:r>
              <a:rPr lang="en-US" sz="3100" dirty="0"/>
              <a:t>e, Read Registers</a:t>
            </a:r>
            <a:endParaRPr lang="en-US" dirty="0"/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3) </a:t>
            </a:r>
            <a:r>
              <a:rPr lang="en-US" u="sng" dirty="0">
                <a:solidFill>
                  <a:schemeClr val="accent1"/>
                </a:solidFill>
              </a:rPr>
              <a:t>Exec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Mem</a:t>
            </a:r>
            <a:r>
              <a:rPr lang="en-US" dirty="0"/>
              <a:t>-ref:	Calculate Address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Arith</a:t>
            </a:r>
            <a:r>
              <a:rPr lang="en-US" dirty="0"/>
              <a:t>-log: Perform Operation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4) </a:t>
            </a:r>
            <a:r>
              <a:rPr lang="en-US" u="sng" dirty="0" err="1">
                <a:solidFill>
                  <a:schemeClr val="accent1"/>
                </a:solidFill>
              </a:rPr>
              <a:t>Mem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  Load: Read Data from Memory</a:t>
            </a:r>
            <a:br>
              <a:rPr lang="en-US" dirty="0"/>
            </a:br>
            <a:r>
              <a:rPr lang="en-US" dirty="0"/>
              <a:t>  Store: Write Data to Memory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5) </a:t>
            </a:r>
            <a:r>
              <a:rPr lang="en-US" u="sng" dirty="0">
                <a:solidFill>
                  <a:schemeClr val="accent1"/>
                </a:solidFill>
              </a:rPr>
              <a:t>WB</a:t>
            </a:r>
            <a:r>
              <a:rPr lang="en-US" dirty="0"/>
              <a:t>: </a:t>
            </a:r>
            <a:r>
              <a:rPr lang="en-US" u="sng" dirty="0"/>
              <a:t>W</a:t>
            </a:r>
            <a:r>
              <a:rPr lang="en-US" dirty="0"/>
              <a:t>rite Data </a:t>
            </a:r>
            <a:r>
              <a:rPr lang="en-US" u="sng" dirty="0"/>
              <a:t>B</a:t>
            </a:r>
            <a:r>
              <a:rPr lang="en-US" dirty="0"/>
              <a:t>ack to Register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Executing MIPS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29200"/>
            <a:ext cx="8610600" cy="1146175"/>
          </a:xfrm>
          <a:noFill/>
          <a:ln/>
        </p:spPr>
        <p:txBody>
          <a:bodyPr/>
          <a:lstStyle/>
          <a:p>
            <a:r>
              <a:rPr lang="en-US" dirty="0"/>
              <a:t>Every instruction must take same number of steps, also called pipeline “</a:t>
            </a:r>
            <a:r>
              <a:rPr lang="en-US" u="sng" dirty="0">
                <a:solidFill>
                  <a:schemeClr val="accent1"/>
                </a:solidFill>
              </a:rPr>
              <a:t>stages</a:t>
            </a:r>
            <a:r>
              <a:rPr lang="en-US" dirty="0"/>
              <a:t>”, so some will go idle sometimes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755775"/>
            <a:ext cx="8362950" cy="3121025"/>
            <a:chOff x="340" y="990"/>
            <a:chExt cx="5268" cy="1966"/>
          </a:xfrm>
        </p:grpSpPr>
        <p:sp>
          <p:nvSpPr>
            <p:cNvPr id="2728965" name="Rectangle 5"/>
            <p:cNvSpPr>
              <a:spLocks noChangeArrowheads="1"/>
            </p:cNvSpPr>
            <p:nvPr/>
          </p:nvSpPr>
          <p:spPr bwMode="auto">
            <a:xfrm>
              <a:off x="344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6" name="Rectangle 6"/>
            <p:cNvSpPr>
              <a:spLocks noChangeArrowheads="1"/>
            </p:cNvSpPr>
            <p:nvPr/>
          </p:nvSpPr>
          <p:spPr bwMode="auto">
            <a:xfrm>
              <a:off x="340" y="990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IFtch</a:t>
              </a:r>
            </a:p>
          </p:txBody>
        </p:sp>
        <p:sp>
          <p:nvSpPr>
            <p:cNvPr id="2728967" name="Rectangle 7"/>
            <p:cNvSpPr>
              <a:spLocks noChangeArrowheads="1"/>
            </p:cNvSpPr>
            <p:nvPr/>
          </p:nvSpPr>
          <p:spPr bwMode="auto">
            <a:xfrm>
              <a:off x="872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8" name="Rectangle 8"/>
            <p:cNvSpPr>
              <a:spLocks noChangeArrowheads="1"/>
            </p:cNvSpPr>
            <p:nvPr/>
          </p:nvSpPr>
          <p:spPr bwMode="auto">
            <a:xfrm>
              <a:off x="1400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9" name="Rectangle 9"/>
            <p:cNvSpPr>
              <a:spLocks noChangeArrowheads="1"/>
            </p:cNvSpPr>
            <p:nvPr/>
          </p:nvSpPr>
          <p:spPr bwMode="auto">
            <a:xfrm>
              <a:off x="1928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0" name="Rectangle 10"/>
            <p:cNvSpPr>
              <a:spLocks noChangeArrowheads="1"/>
            </p:cNvSpPr>
            <p:nvPr/>
          </p:nvSpPr>
          <p:spPr bwMode="auto">
            <a:xfrm>
              <a:off x="2456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1" name="Rectangle 11"/>
            <p:cNvSpPr>
              <a:spLocks noChangeArrowheads="1"/>
            </p:cNvSpPr>
            <p:nvPr/>
          </p:nvSpPr>
          <p:spPr bwMode="auto">
            <a:xfrm>
              <a:off x="851" y="990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Dcd</a:t>
              </a:r>
            </a:p>
          </p:txBody>
        </p:sp>
        <p:sp>
          <p:nvSpPr>
            <p:cNvPr id="2728972" name="Rectangle 12"/>
            <p:cNvSpPr>
              <a:spLocks noChangeArrowheads="1"/>
            </p:cNvSpPr>
            <p:nvPr/>
          </p:nvSpPr>
          <p:spPr bwMode="auto">
            <a:xfrm>
              <a:off x="1379" y="990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Exec</a:t>
              </a:r>
            </a:p>
          </p:txBody>
        </p:sp>
        <p:sp>
          <p:nvSpPr>
            <p:cNvPr id="2728973" name="Rectangle 13"/>
            <p:cNvSpPr>
              <a:spLocks noChangeArrowheads="1"/>
            </p:cNvSpPr>
            <p:nvPr/>
          </p:nvSpPr>
          <p:spPr bwMode="auto">
            <a:xfrm>
              <a:off x="1907" y="990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Mem</a:t>
              </a:r>
            </a:p>
          </p:txBody>
        </p:sp>
        <p:sp>
          <p:nvSpPr>
            <p:cNvPr id="2728974" name="Rectangle 14"/>
            <p:cNvSpPr>
              <a:spLocks noChangeArrowheads="1"/>
            </p:cNvSpPr>
            <p:nvPr/>
          </p:nvSpPr>
          <p:spPr bwMode="auto">
            <a:xfrm>
              <a:off x="2483" y="99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  <p:sp>
          <p:nvSpPr>
            <p:cNvPr id="2728975" name="Rectangle 15"/>
            <p:cNvSpPr>
              <a:spLocks noChangeArrowheads="1"/>
            </p:cNvSpPr>
            <p:nvPr/>
          </p:nvSpPr>
          <p:spPr bwMode="auto">
            <a:xfrm>
              <a:off x="872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6" name="Rectangle 16"/>
            <p:cNvSpPr>
              <a:spLocks noChangeArrowheads="1"/>
            </p:cNvSpPr>
            <p:nvPr/>
          </p:nvSpPr>
          <p:spPr bwMode="auto">
            <a:xfrm>
              <a:off x="868" y="1326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IFtch</a:t>
              </a:r>
            </a:p>
          </p:txBody>
        </p:sp>
        <p:sp>
          <p:nvSpPr>
            <p:cNvPr id="2728977" name="Rectangle 17"/>
            <p:cNvSpPr>
              <a:spLocks noChangeArrowheads="1"/>
            </p:cNvSpPr>
            <p:nvPr/>
          </p:nvSpPr>
          <p:spPr bwMode="auto">
            <a:xfrm>
              <a:off x="1400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8" name="Rectangle 18"/>
            <p:cNvSpPr>
              <a:spLocks noChangeArrowheads="1"/>
            </p:cNvSpPr>
            <p:nvPr/>
          </p:nvSpPr>
          <p:spPr bwMode="auto">
            <a:xfrm>
              <a:off x="1928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9" name="Rectangle 19"/>
            <p:cNvSpPr>
              <a:spLocks noChangeArrowheads="1"/>
            </p:cNvSpPr>
            <p:nvPr/>
          </p:nvSpPr>
          <p:spPr bwMode="auto">
            <a:xfrm>
              <a:off x="2456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0" name="Rectangle 20"/>
            <p:cNvSpPr>
              <a:spLocks noChangeArrowheads="1"/>
            </p:cNvSpPr>
            <p:nvPr/>
          </p:nvSpPr>
          <p:spPr bwMode="auto">
            <a:xfrm>
              <a:off x="2984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1" name="Rectangle 21"/>
            <p:cNvSpPr>
              <a:spLocks noChangeArrowheads="1"/>
            </p:cNvSpPr>
            <p:nvPr/>
          </p:nvSpPr>
          <p:spPr bwMode="auto">
            <a:xfrm>
              <a:off x="1379" y="1326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Dcd</a:t>
              </a:r>
            </a:p>
          </p:txBody>
        </p:sp>
        <p:sp>
          <p:nvSpPr>
            <p:cNvPr id="2728982" name="Rectangle 22"/>
            <p:cNvSpPr>
              <a:spLocks noChangeArrowheads="1"/>
            </p:cNvSpPr>
            <p:nvPr/>
          </p:nvSpPr>
          <p:spPr bwMode="auto">
            <a:xfrm>
              <a:off x="1907" y="1326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Exec</a:t>
              </a:r>
            </a:p>
          </p:txBody>
        </p:sp>
        <p:sp>
          <p:nvSpPr>
            <p:cNvPr id="2728983" name="Rectangle 23"/>
            <p:cNvSpPr>
              <a:spLocks noChangeArrowheads="1"/>
            </p:cNvSpPr>
            <p:nvPr/>
          </p:nvSpPr>
          <p:spPr bwMode="auto">
            <a:xfrm>
              <a:off x="2435" y="1326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Mem</a:t>
              </a:r>
            </a:p>
          </p:txBody>
        </p:sp>
        <p:sp>
          <p:nvSpPr>
            <p:cNvPr id="2728984" name="Rectangle 24"/>
            <p:cNvSpPr>
              <a:spLocks noChangeArrowheads="1"/>
            </p:cNvSpPr>
            <p:nvPr/>
          </p:nvSpPr>
          <p:spPr bwMode="auto">
            <a:xfrm>
              <a:off x="3011" y="1326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WB</a:t>
              </a: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6" y="1662"/>
              <a:ext cx="2628" cy="286"/>
              <a:chOff x="1396" y="1662"/>
              <a:chExt cx="2628" cy="286"/>
            </a:xfrm>
          </p:grpSpPr>
          <p:sp>
            <p:nvSpPr>
              <p:cNvPr id="2728986" name="Rectangle 26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7" name="Rectangle 27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57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IFtch</a:t>
                </a:r>
              </a:p>
            </p:txBody>
          </p:sp>
          <p:sp>
            <p:nvSpPr>
              <p:cNvPr id="2728988" name="Rectangle 28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9" name="Rectangle 29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0" name="Rectangle 30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1" name="Rectangle 31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2" name="Rectangle 32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477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Dcd</a:t>
                </a:r>
              </a:p>
            </p:txBody>
          </p:sp>
          <p:sp>
            <p:nvSpPr>
              <p:cNvPr id="2728993" name="Rectangle 33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562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Exec</a:t>
                </a:r>
              </a:p>
            </p:txBody>
          </p:sp>
          <p:sp>
            <p:nvSpPr>
              <p:cNvPr id="2728994" name="Rectangle 34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5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Mem</a:t>
                </a:r>
              </a:p>
            </p:txBody>
          </p:sp>
          <p:sp>
            <p:nvSpPr>
              <p:cNvPr id="2728995" name="Rectangle 35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43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WB</a:t>
                </a:r>
              </a:p>
            </p:txBody>
          </p:sp>
        </p:grpSp>
        <p:sp>
          <p:nvSpPr>
            <p:cNvPr id="2728996" name="Rectangle 36"/>
            <p:cNvSpPr>
              <a:spLocks noChangeArrowheads="1"/>
            </p:cNvSpPr>
            <p:nvPr/>
          </p:nvSpPr>
          <p:spPr bwMode="auto">
            <a:xfrm>
              <a:off x="1928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7" name="Rectangle 37"/>
            <p:cNvSpPr>
              <a:spLocks noChangeArrowheads="1"/>
            </p:cNvSpPr>
            <p:nvPr/>
          </p:nvSpPr>
          <p:spPr bwMode="auto">
            <a:xfrm>
              <a:off x="1924" y="1998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IFtch</a:t>
              </a:r>
            </a:p>
          </p:txBody>
        </p:sp>
        <p:sp>
          <p:nvSpPr>
            <p:cNvPr id="2728998" name="Rectangle 38"/>
            <p:cNvSpPr>
              <a:spLocks noChangeArrowheads="1"/>
            </p:cNvSpPr>
            <p:nvPr/>
          </p:nvSpPr>
          <p:spPr bwMode="auto">
            <a:xfrm>
              <a:off x="2456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9" name="Rectangle 39"/>
            <p:cNvSpPr>
              <a:spLocks noChangeArrowheads="1"/>
            </p:cNvSpPr>
            <p:nvPr/>
          </p:nvSpPr>
          <p:spPr bwMode="auto">
            <a:xfrm>
              <a:off x="2984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0" name="Rectangle 40"/>
            <p:cNvSpPr>
              <a:spLocks noChangeArrowheads="1"/>
            </p:cNvSpPr>
            <p:nvPr/>
          </p:nvSpPr>
          <p:spPr bwMode="auto">
            <a:xfrm>
              <a:off x="3512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1" name="Rectangle 41"/>
            <p:cNvSpPr>
              <a:spLocks noChangeArrowheads="1"/>
            </p:cNvSpPr>
            <p:nvPr/>
          </p:nvSpPr>
          <p:spPr bwMode="auto">
            <a:xfrm>
              <a:off x="4040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2" name="Rectangle 42"/>
            <p:cNvSpPr>
              <a:spLocks noChangeArrowheads="1"/>
            </p:cNvSpPr>
            <p:nvPr/>
          </p:nvSpPr>
          <p:spPr bwMode="auto">
            <a:xfrm>
              <a:off x="2435" y="1998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Dcd</a:t>
              </a:r>
            </a:p>
          </p:txBody>
        </p:sp>
        <p:sp>
          <p:nvSpPr>
            <p:cNvPr id="2729003" name="Rectangle 43"/>
            <p:cNvSpPr>
              <a:spLocks noChangeArrowheads="1"/>
            </p:cNvSpPr>
            <p:nvPr/>
          </p:nvSpPr>
          <p:spPr bwMode="auto">
            <a:xfrm>
              <a:off x="2963" y="1998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Exec</a:t>
              </a:r>
            </a:p>
          </p:txBody>
        </p:sp>
        <p:sp>
          <p:nvSpPr>
            <p:cNvPr id="2729004" name="Rectangle 44"/>
            <p:cNvSpPr>
              <a:spLocks noChangeArrowheads="1"/>
            </p:cNvSpPr>
            <p:nvPr/>
          </p:nvSpPr>
          <p:spPr bwMode="auto">
            <a:xfrm>
              <a:off x="3491" y="1998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Mem</a:t>
              </a:r>
            </a:p>
          </p:txBody>
        </p:sp>
        <p:sp>
          <p:nvSpPr>
            <p:cNvPr id="2729005" name="Rectangle 45"/>
            <p:cNvSpPr>
              <a:spLocks noChangeArrowheads="1"/>
            </p:cNvSpPr>
            <p:nvPr/>
          </p:nvSpPr>
          <p:spPr bwMode="auto">
            <a:xfrm>
              <a:off x="4067" y="1998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WB</a:t>
              </a:r>
            </a:p>
          </p:txBody>
        </p:sp>
        <p:sp>
          <p:nvSpPr>
            <p:cNvPr id="2729006" name="Rectangle 46"/>
            <p:cNvSpPr>
              <a:spLocks noChangeArrowheads="1"/>
            </p:cNvSpPr>
            <p:nvPr/>
          </p:nvSpPr>
          <p:spPr bwMode="auto">
            <a:xfrm>
              <a:off x="2456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7" name="Rectangle 47"/>
            <p:cNvSpPr>
              <a:spLocks noChangeArrowheads="1"/>
            </p:cNvSpPr>
            <p:nvPr/>
          </p:nvSpPr>
          <p:spPr bwMode="auto">
            <a:xfrm>
              <a:off x="2452" y="233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IFtch</a:t>
              </a:r>
            </a:p>
          </p:txBody>
        </p:sp>
        <p:sp>
          <p:nvSpPr>
            <p:cNvPr id="2729008" name="Rectangle 48"/>
            <p:cNvSpPr>
              <a:spLocks noChangeArrowheads="1"/>
            </p:cNvSpPr>
            <p:nvPr/>
          </p:nvSpPr>
          <p:spPr bwMode="auto">
            <a:xfrm>
              <a:off x="2984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9" name="Rectangle 49"/>
            <p:cNvSpPr>
              <a:spLocks noChangeArrowheads="1"/>
            </p:cNvSpPr>
            <p:nvPr/>
          </p:nvSpPr>
          <p:spPr bwMode="auto">
            <a:xfrm>
              <a:off x="3512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0" name="Rectangle 50"/>
            <p:cNvSpPr>
              <a:spLocks noChangeArrowheads="1"/>
            </p:cNvSpPr>
            <p:nvPr/>
          </p:nvSpPr>
          <p:spPr bwMode="auto">
            <a:xfrm>
              <a:off x="4040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1" name="Rectangle 51"/>
            <p:cNvSpPr>
              <a:spLocks noChangeArrowheads="1"/>
            </p:cNvSpPr>
            <p:nvPr/>
          </p:nvSpPr>
          <p:spPr bwMode="auto">
            <a:xfrm>
              <a:off x="4568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2" name="Rectangle 52"/>
            <p:cNvSpPr>
              <a:spLocks noChangeArrowheads="1"/>
            </p:cNvSpPr>
            <p:nvPr/>
          </p:nvSpPr>
          <p:spPr bwMode="auto">
            <a:xfrm>
              <a:off x="2963" y="2334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Dcd</a:t>
              </a:r>
            </a:p>
          </p:txBody>
        </p:sp>
        <p:sp>
          <p:nvSpPr>
            <p:cNvPr id="2729013" name="Rectangle 53"/>
            <p:cNvSpPr>
              <a:spLocks noChangeArrowheads="1"/>
            </p:cNvSpPr>
            <p:nvPr/>
          </p:nvSpPr>
          <p:spPr bwMode="auto">
            <a:xfrm>
              <a:off x="3491" y="23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Exec</a:t>
              </a:r>
            </a:p>
          </p:txBody>
        </p:sp>
        <p:sp>
          <p:nvSpPr>
            <p:cNvPr id="2729014" name="Rectangle 54"/>
            <p:cNvSpPr>
              <a:spLocks noChangeArrowheads="1"/>
            </p:cNvSpPr>
            <p:nvPr/>
          </p:nvSpPr>
          <p:spPr bwMode="auto">
            <a:xfrm>
              <a:off x="4019" y="2334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Mem</a:t>
              </a:r>
            </a:p>
          </p:txBody>
        </p:sp>
        <p:sp>
          <p:nvSpPr>
            <p:cNvPr id="2729015" name="Rectangle 55"/>
            <p:cNvSpPr>
              <a:spLocks noChangeArrowheads="1"/>
            </p:cNvSpPr>
            <p:nvPr/>
          </p:nvSpPr>
          <p:spPr bwMode="auto">
            <a:xfrm>
              <a:off x="4595" y="2334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WB</a:t>
              </a:r>
            </a:p>
          </p:txBody>
        </p:sp>
        <p:sp>
          <p:nvSpPr>
            <p:cNvPr id="2729016" name="Rectangle 56"/>
            <p:cNvSpPr>
              <a:spLocks noChangeArrowheads="1"/>
            </p:cNvSpPr>
            <p:nvPr/>
          </p:nvSpPr>
          <p:spPr bwMode="auto">
            <a:xfrm>
              <a:off x="2984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7" name="Rectangle 57"/>
            <p:cNvSpPr>
              <a:spLocks noChangeArrowheads="1"/>
            </p:cNvSpPr>
            <p:nvPr/>
          </p:nvSpPr>
          <p:spPr bwMode="auto">
            <a:xfrm>
              <a:off x="2980" y="2670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IFtch</a:t>
              </a:r>
            </a:p>
          </p:txBody>
        </p:sp>
        <p:sp>
          <p:nvSpPr>
            <p:cNvPr id="2729018" name="Rectangle 58"/>
            <p:cNvSpPr>
              <a:spLocks noChangeArrowheads="1"/>
            </p:cNvSpPr>
            <p:nvPr/>
          </p:nvSpPr>
          <p:spPr bwMode="auto">
            <a:xfrm>
              <a:off x="3512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9" name="Rectangle 59"/>
            <p:cNvSpPr>
              <a:spLocks noChangeArrowheads="1"/>
            </p:cNvSpPr>
            <p:nvPr/>
          </p:nvSpPr>
          <p:spPr bwMode="auto">
            <a:xfrm>
              <a:off x="4040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0" name="Rectangle 60"/>
            <p:cNvSpPr>
              <a:spLocks noChangeArrowheads="1"/>
            </p:cNvSpPr>
            <p:nvPr/>
          </p:nvSpPr>
          <p:spPr bwMode="auto">
            <a:xfrm>
              <a:off x="4568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1" name="Rectangle 61"/>
            <p:cNvSpPr>
              <a:spLocks noChangeArrowheads="1"/>
            </p:cNvSpPr>
            <p:nvPr/>
          </p:nvSpPr>
          <p:spPr bwMode="auto">
            <a:xfrm>
              <a:off x="5096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2" name="Rectangle 62"/>
            <p:cNvSpPr>
              <a:spLocks noChangeArrowheads="1"/>
            </p:cNvSpPr>
            <p:nvPr/>
          </p:nvSpPr>
          <p:spPr bwMode="auto">
            <a:xfrm>
              <a:off x="3491" y="2670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Dcd</a:t>
              </a:r>
            </a:p>
          </p:txBody>
        </p:sp>
        <p:sp>
          <p:nvSpPr>
            <p:cNvPr id="2729023" name="Rectangle 63"/>
            <p:cNvSpPr>
              <a:spLocks noChangeArrowheads="1"/>
            </p:cNvSpPr>
            <p:nvPr/>
          </p:nvSpPr>
          <p:spPr bwMode="auto">
            <a:xfrm>
              <a:off x="4019" y="2670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Exec</a:t>
              </a:r>
            </a:p>
          </p:txBody>
        </p:sp>
        <p:sp>
          <p:nvSpPr>
            <p:cNvPr id="2729024" name="Rectangle 64"/>
            <p:cNvSpPr>
              <a:spLocks noChangeArrowheads="1"/>
            </p:cNvSpPr>
            <p:nvPr/>
          </p:nvSpPr>
          <p:spPr bwMode="auto">
            <a:xfrm>
              <a:off x="4547" y="2670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Mem</a:t>
              </a:r>
            </a:p>
          </p:txBody>
        </p:sp>
        <p:sp>
          <p:nvSpPr>
            <p:cNvPr id="2729025" name="Rectangle 65"/>
            <p:cNvSpPr>
              <a:spLocks noChangeArrowheads="1"/>
            </p:cNvSpPr>
            <p:nvPr/>
          </p:nvSpPr>
          <p:spPr bwMode="auto">
            <a:xfrm>
              <a:off x="5123" y="267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69900" y="1222375"/>
            <a:ext cx="7670800" cy="515938"/>
            <a:chOff x="296" y="654"/>
            <a:chExt cx="4832" cy="325"/>
          </a:xfrm>
        </p:grpSpPr>
        <p:sp>
          <p:nvSpPr>
            <p:cNvPr id="2729027" name="Line 67"/>
            <p:cNvSpPr>
              <a:spLocks noChangeShapeType="1"/>
            </p:cNvSpPr>
            <p:nvPr/>
          </p:nvSpPr>
          <p:spPr bwMode="auto">
            <a:xfrm>
              <a:off x="296" y="912"/>
              <a:ext cx="4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8" name="Rectangle 68"/>
            <p:cNvSpPr>
              <a:spLocks noChangeArrowheads="1"/>
            </p:cNvSpPr>
            <p:nvPr/>
          </p:nvSpPr>
          <p:spPr bwMode="auto">
            <a:xfrm>
              <a:off x="419" y="654"/>
              <a:ext cx="6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Execution Representation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89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384675"/>
            <a:ext cx="8475663" cy="415925"/>
          </a:xfrm>
          <a:noFill/>
          <a:ln/>
        </p:spPr>
        <p:txBody>
          <a:bodyPr/>
          <a:lstStyle/>
          <a:p>
            <a:r>
              <a:rPr lang="en-US"/>
              <a:t>Use datapath figure to represent pipeline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4622800"/>
            <a:ext cx="4171950" cy="2235200"/>
            <a:chOff x="1357" y="2640"/>
            <a:chExt cx="2628" cy="1408"/>
          </a:xfrm>
        </p:grpSpPr>
        <p:sp>
          <p:nvSpPr>
            <p:cNvPr id="2731013" name="Freeform 5"/>
            <p:cNvSpPr>
              <a:spLocks/>
            </p:cNvSpPr>
            <p:nvPr/>
          </p:nvSpPr>
          <p:spPr bwMode="auto">
            <a:xfrm>
              <a:off x="2986" y="3520"/>
              <a:ext cx="209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14" name="Freeform 6"/>
            <p:cNvSpPr>
              <a:spLocks/>
            </p:cNvSpPr>
            <p:nvPr/>
          </p:nvSpPr>
          <p:spPr bwMode="auto">
            <a:xfrm>
              <a:off x="3193" y="3520"/>
              <a:ext cx="210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57" y="2946"/>
              <a:ext cx="2628" cy="286"/>
              <a:chOff x="1396" y="1662"/>
              <a:chExt cx="2628" cy="286"/>
            </a:xfrm>
          </p:grpSpPr>
          <p:sp>
            <p:nvSpPr>
              <p:cNvPr id="2731016" name="Rectangle 8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17" name="Rectangle 9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57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IFtch</a:t>
                </a:r>
              </a:p>
            </p:txBody>
          </p:sp>
          <p:sp>
            <p:nvSpPr>
              <p:cNvPr id="2731018" name="Rectangle 10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19" name="Rectangle 11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20" name="Rectangle 12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21" name="Rectangle 13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22" name="Rectangle 14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477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Dcd</a:t>
                </a:r>
              </a:p>
            </p:txBody>
          </p:sp>
          <p:sp>
            <p:nvSpPr>
              <p:cNvPr id="2731023" name="Rectangle 15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562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Exec</a:t>
                </a:r>
              </a:p>
            </p:txBody>
          </p:sp>
          <p:sp>
            <p:nvSpPr>
              <p:cNvPr id="2731024" name="Rectangle 16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5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Mem</a:t>
                </a:r>
              </a:p>
            </p:txBody>
          </p:sp>
          <p:sp>
            <p:nvSpPr>
              <p:cNvPr id="2731025" name="Rectangle 17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43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WB</a:t>
                </a:r>
              </a:p>
            </p:txBody>
          </p:sp>
        </p:grpSp>
        <p:sp>
          <p:nvSpPr>
            <p:cNvPr id="2731026" name="Freeform 18"/>
            <p:cNvSpPr>
              <a:spLocks/>
            </p:cNvSpPr>
            <p:nvPr/>
          </p:nvSpPr>
          <p:spPr bwMode="auto">
            <a:xfrm>
              <a:off x="2551" y="3472"/>
              <a:ext cx="261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27" name="Rectangle 19"/>
            <p:cNvSpPr>
              <a:spLocks noChangeArrowheads="1"/>
            </p:cNvSpPr>
            <p:nvPr/>
          </p:nvSpPr>
          <p:spPr bwMode="auto">
            <a:xfrm rot="5400000">
              <a:off x="2491" y="3593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pitchFamily="-65" charset="0"/>
                </a:rPr>
                <a:t>ALU</a:t>
              </a:r>
              <a:endParaRPr lang="en-US" sz="1600" b="1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731028" name="Rectangle 20"/>
            <p:cNvSpPr>
              <a:spLocks noChangeArrowheads="1"/>
            </p:cNvSpPr>
            <p:nvPr/>
          </p:nvSpPr>
          <p:spPr bwMode="auto">
            <a:xfrm>
              <a:off x="1392" y="357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415" y="3568"/>
              <a:ext cx="417" cy="289"/>
              <a:chOff x="1343" y="1248"/>
              <a:chExt cx="340" cy="289"/>
            </a:xfrm>
          </p:grpSpPr>
          <p:sp>
            <p:nvSpPr>
              <p:cNvPr id="2731030" name="Freeform 22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31" name="Freeform 23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1032" name="Rectangle 24"/>
            <p:cNvSpPr>
              <a:spLocks noChangeArrowheads="1"/>
            </p:cNvSpPr>
            <p:nvPr/>
          </p:nvSpPr>
          <p:spPr bwMode="auto">
            <a:xfrm>
              <a:off x="1956" y="357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1033" name="Freeform 25"/>
            <p:cNvSpPr>
              <a:spLocks/>
            </p:cNvSpPr>
            <p:nvPr/>
          </p:nvSpPr>
          <p:spPr bwMode="auto">
            <a:xfrm>
              <a:off x="1979" y="3568"/>
              <a:ext cx="183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34" name="Freeform 26"/>
            <p:cNvSpPr>
              <a:spLocks/>
            </p:cNvSpPr>
            <p:nvPr/>
          </p:nvSpPr>
          <p:spPr bwMode="auto">
            <a:xfrm>
              <a:off x="2161" y="3568"/>
              <a:ext cx="18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35" name="Line 27"/>
            <p:cNvSpPr>
              <a:spLocks noChangeShapeType="1"/>
            </p:cNvSpPr>
            <p:nvPr/>
          </p:nvSpPr>
          <p:spPr bwMode="auto">
            <a:xfrm>
              <a:off x="1838" y="3712"/>
              <a:ext cx="11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36" name="Freeform 28"/>
            <p:cNvSpPr>
              <a:spLocks/>
            </p:cNvSpPr>
            <p:nvPr/>
          </p:nvSpPr>
          <p:spPr bwMode="auto">
            <a:xfrm>
              <a:off x="1914" y="3616"/>
              <a:ext cx="59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37" name="Line 29"/>
            <p:cNvSpPr>
              <a:spLocks noChangeShapeType="1"/>
            </p:cNvSpPr>
            <p:nvPr/>
          </p:nvSpPr>
          <p:spPr bwMode="auto">
            <a:xfrm>
              <a:off x="2349" y="3616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38" name="Rectangle 30"/>
            <p:cNvSpPr>
              <a:spLocks noChangeArrowheads="1"/>
            </p:cNvSpPr>
            <p:nvPr/>
          </p:nvSpPr>
          <p:spPr bwMode="auto">
            <a:xfrm>
              <a:off x="2958" y="357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31039" name="Rectangle 31"/>
            <p:cNvSpPr>
              <a:spLocks noChangeArrowheads="1"/>
            </p:cNvSpPr>
            <p:nvPr/>
          </p:nvSpPr>
          <p:spPr bwMode="auto">
            <a:xfrm>
              <a:off x="3562" y="357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1040" name="Freeform 32"/>
            <p:cNvSpPr>
              <a:spLocks/>
            </p:cNvSpPr>
            <p:nvPr/>
          </p:nvSpPr>
          <p:spPr bwMode="auto">
            <a:xfrm>
              <a:off x="3595" y="3568"/>
              <a:ext cx="174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1" name="Freeform 33"/>
            <p:cNvSpPr>
              <a:spLocks/>
            </p:cNvSpPr>
            <p:nvPr/>
          </p:nvSpPr>
          <p:spPr bwMode="auto">
            <a:xfrm>
              <a:off x="3768" y="3568"/>
              <a:ext cx="175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2" name="Line 34"/>
            <p:cNvSpPr>
              <a:spLocks noChangeShapeType="1"/>
            </p:cNvSpPr>
            <p:nvPr/>
          </p:nvSpPr>
          <p:spPr bwMode="auto">
            <a:xfrm>
              <a:off x="3414" y="3712"/>
              <a:ext cx="171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3" name="Line 35"/>
            <p:cNvSpPr>
              <a:spLocks noChangeShapeType="1"/>
            </p:cNvSpPr>
            <p:nvPr/>
          </p:nvSpPr>
          <p:spPr bwMode="auto">
            <a:xfrm>
              <a:off x="2821" y="3712"/>
              <a:ext cx="190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4" name="Freeform 36"/>
            <p:cNvSpPr>
              <a:spLocks/>
            </p:cNvSpPr>
            <p:nvPr/>
          </p:nvSpPr>
          <p:spPr bwMode="auto">
            <a:xfrm>
              <a:off x="2969" y="3712"/>
              <a:ext cx="529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5" name="Line 37"/>
            <p:cNvSpPr>
              <a:spLocks noChangeShapeType="1"/>
            </p:cNvSpPr>
            <p:nvPr/>
          </p:nvSpPr>
          <p:spPr bwMode="auto">
            <a:xfrm>
              <a:off x="2349" y="3808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6" name="Freeform 38"/>
            <p:cNvSpPr>
              <a:spLocks/>
            </p:cNvSpPr>
            <p:nvPr/>
          </p:nvSpPr>
          <p:spPr bwMode="auto">
            <a:xfrm>
              <a:off x="2463" y="3707"/>
              <a:ext cx="413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7" name="Line 39"/>
            <p:cNvSpPr>
              <a:spLocks noChangeShapeType="1"/>
            </p:cNvSpPr>
            <p:nvPr/>
          </p:nvSpPr>
          <p:spPr bwMode="auto">
            <a:xfrm>
              <a:off x="1664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8" name="Line 40"/>
            <p:cNvSpPr>
              <a:spLocks noChangeShapeType="1"/>
            </p:cNvSpPr>
            <p:nvPr/>
          </p:nvSpPr>
          <p:spPr bwMode="auto">
            <a:xfrm>
              <a:off x="2172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49" name="Line 41"/>
            <p:cNvSpPr>
              <a:spLocks noChangeShapeType="1"/>
            </p:cNvSpPr>
            <p:nvPr/>
          </p:nvSpPr>
          <p:spPr bwMode="auto">
            <a:xfrm>
              <a:off x="2688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0" name="Line 42"/>
            <p:cNvSpPr>
              <a:spLocks noChangeShapeType="1"/>
            </p:cNvSpPr>
            <p:nvPr/>
          </p:nvSpPr>
          <p:spPr bwMode="auto">
            <a:xfrm>
              <a:off x="323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1" name="Line 43"/>
            <p:cNvSpPr>
              <a:spLocks noChangeShapeType="1"/>
            </p:cNvSpPr>
            <p:nvPr/>
          </p:nvSpPr>
          <p:spPr bwMode="auto">
            <a:xfrm>
              <a:off x="381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2" name="Line 44"/>
            <p:cNvSpPr>
              <a:spLocks noChangeShapeType="1"/>
            </p:cNvSpPr>
            <p:nvPr/>
          </p:nvSpPr>
          <p:spPr bwMode="auto">
            <a:xfrm flipH="1">
              <a:off x="1872" y="2858"/>
              <a:ext cx="21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3" name="Line 45"/>
            <p:cNvSpPr>
              <a:spLocks noChangeShapeType="1"/>
            </p:cNvSpPr>
            <p:nvPr/>
          </p:nvSpPr>
          <p:spPr bwMode="auto">
            <a:xfrm>
              <a:off x="2400" y="2858"/>
              <a:ext cx="0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4" name="Line 46"/>
            <p:cNvSpPr>
              <a:spLocks noChangeShapeType="1"/>
            </p:cNvSpPr>
            <p:nvPr/>
          </p:nvSpPr>
          <p:spPr bwMode="auto">
            <a:xfrm>
              <a:off x="2928" y="288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5" name="Line 47"/>
            <p:cNvSpPr>
              <a:spLocks noChangeShapeType="1"/>
            </p:cNvSpPr>
            <p:nvPr/>
          </p:nvSpPr>
          <p:spPr bwMode="auto">
            <a:xfrm flipH="1">
              <a:off x="3456" y="2640"/>
              <a:ext cx="12" cy="1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57200" y="898525"/>
            <a:ext cx="7391400" cy="2927350"/>
            <a:chOff x="288" y="432"/>
            <a:chExt cx="4656" cy="1844"/>
          </a:xfrm>
        </p:grpSpPr>
        <p:sp>
          <p:nvSpPr>
            <p:cNvPr id="2731057" name="Text Box 49"/>
            <p:cNvSpPr txBox="1">
              <a:spLocks noChangeArrowheads="1"/>
            </p:cNvSpPr>
            <p:nvPr/>
          </p:nvSpPr>
          <p:spPr bwMode="auto">
            <a:xfrm rot="-5400000">
              <a:off x="495" y="1017"/>
              <a:ext cx="3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PC</a:t>
              </a:r>
            </a:p>
          </p:txBody>
        </p:sp>
        <p:sp>
          <p:nvSpPr>
            <p:cNvPr id="2731058" name="Rectangle 50"/>
            <p:cNvSpPr>
              <a:spLocks noChangeArrowheads="1"/>
            </p:cNvSpPr>
            <p:nvPr/>
          </p:nvSpPr>
          <p:spPr bwMode="auto">
            <a:xfrm>
              <a:off x="528" y="768"/>
              <a:ext cx="240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9" name="Rectangle 51"/>
            <p:cNvSpPr>
              <a:spLocks noChangeArrowheads="1"/>
            </p:cNvSpPr>
            <p:nvPr/>
          </p:nvSpPr>
          <p:spPr bwMode="auto">
            <a:xfrm rot="-5400000">
              <a:off x="960" y="960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60" name="AutoShape 52"/>
            <p:cNvSpPr>
              <a:spLocks noChangeArrowheads="1"/>
            </p:cNvSpPr>
            <p:nvPr/>
          </p:nvSpPr>
          <p:spPr bwMode="auto">
            <a:xfrm>
              <a:off x="912" y="1670"/>
              <a:ext cx="231" cy="34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2731061" name="Line 53"/>
            <p:cNvSpPr>
              <a:spLocks noChangeShapeType="1"/>
            </p:cNvSpPr>
            <p:nvPr/>
          </p:nvSpPr>
          <p:spPr bwMode="auto">
            <a:xfrm>
              <a:off x="768" y="115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2" name="Rectangle 54"/>
            <p:cNvSpPr>
              <a:spLocks noChangeArrowheads="1"/>
            </p:cNvSpPr>
            <p:nvPr/>
          </p:nvSpPr>
          <p:spPr bwMode="auto">
            <a:xfrm>
              <a:off x="2256" y="768"/>
              <a:ext cx="624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3" name="Line 55"/>
            <p:cNvSpPr>
              <a:spLocks noChangeShapeType="1"/>
            </p:cNvSpPr>
            <p:nvPr/>
          </p:nvSpPr>
          <p:spPr bwMode="auto">
            <a:xfrm>
              <a:off x="1920" y="10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4" name="Line 56"/>
            <p:cNvSpPr>
              <a:spLocks noChangeShapeType="1"/>
            </p:cNvSpPr>
            <p:nvPr/>
          </p:nvSpPr>
          <p:spPr bwMode="auto">
            <a:xfrm>
              <a:off x="1920" y="129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5" name="Line 57"/>
            <p:cNvSpPr>
              <a:spLocks noChangeShapeType="1"/>
            </p:cNvSpPr>
            <p:nvPr/>
          </p:nvSpPr>
          <p:spPr bwMode="auto">
            <a:xfrm>
              <a:off x="1920" y="14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6" name="Text Box 58"/>
            <p:cNvSpPr txBox="1">
              <a:spLocks noChangeArrowheads="1"/>
            </p:cNvSpPr>
            <p:nvPr/>
          </p:nvSpPr>
          <p:spPr bwMode="auto">
            <a:xfrm>
              <a:off x="1911" y="1238"/>
              <a:ext cx="21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rt</a:t>
              </a:r>
            </a:p>
          </p:txBody>
        </p:sp>
        <p:sp>
          <p:nvSpPr>
            <p:cNvPr id="2731067" name="Text Box 59"/>
            <p:cNvSpPr txBox="1">
              <a:spLocks noChangeArrowheads="1"/>
            </p:cNvSpPr>
            <p:nvPr/>
          </p:nvSpPr>
          <p:spPr bwMode="auto">
            <a:xfrm>
              <a:off x="1883" y="1046"/>
              <a:ext cx="249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rs</a:t>
              </a:r>
            </a:p>
          </p:txBody>
        </p:sp>
        <p:sp>
          <p:nvSpPr>
            <p:cNvPr id="2731068" name="Text Box 60"/>
            <p:cNvSpPr txBox="1">
              <a:spLocks noChangeArrowheads="1"/>
            </p:cNvSpPr>
            <p:nvPr/>
          </p:nvSpPr>
          <p:spPr bwMode="auto">
            <a:xfrm>
              <a:off x="1892" y="806"/>
              <a:ext cx="25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sp>
          <p:nvSpPr>
            <p:cNvPr id="2731069" name="Text Box 61"/>
            <p:cNvSpPr txBox="1">
              <a:spLocks noChangeArrowheads="1"/>
            </p:cNvSpPr>
            <p:nvPr/>
          </p:nvSpPr>
          <p:spPr bwMode="auto">
            <a:xfrm rot="-5400000">
              <a:off x="2182" y="966"/>
              <a:ext cx="73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registers</a:t>
              </a: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3312" y="806"/>
              <a:ext cx="768" cy="960"/>
              <a:chOff x="3648" y="1348"/>
              <a:chExt cx="768" cy="960"/>
            </a:xfrm>
          </p:grpSpPr>
          <p:sp>
            <p:nvSpPr>
              <p:cNvPr id="2731071" name="Text Box 63"/>
              <p:cNvSpPr txBox="1">
                <a:spLocks noChangeArrowheads="1"/>
              </p:cNvSpPr>
              <p:nvPr/>
            </p:nvSpPr>
            <p:spPr bwMode="auto">
              <a:xfrm>
                <a:off x="3722" y="1699"/>
                <a:ext cx="42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ALU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731072" name="Freeform 64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8" y="192"/>
                  </a:cxn>
                  <a:cxn ang="0">
                    <a:pos x="528" y="672"/>
                  </a:cxn>
                  <a:cxn ang="0">
                    <a:pos x="0" y="960"/>
                  </a:cxn>
                  <a:cxn ang="0">
                    <a:pos x="0" y="528"/>
                  </a:cxn>
                  <a:cxn ang="0">
                    <a:pos x="48" y="480"/>
                  </a:cxn>
                  <a:cxn ang="0">
                    <a:pos x="0" y="432"/>
                  </a:cxn>
                  <a:cxn ang="0">
                    <a:pos x="0" y="0"/>
                  </a:cxn>
                </a:cxnLst>
                <a:rect l="0" t="0" r="r" b="b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73" name="Line 65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1074" name="Line 66"/>
            <p:cNvSpPr>
              <a:spLocks noChangeShapeType="1"/>
            </p:cNvSpPr>
            <p:nvPr/>
          </p:nvSpPr>
          <p:spPr bwMode="auto">
            <a:xfrm>
              <a:off x="2880" y="148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5" name="Line 67"/>
            <p:cNvSpPr>
              <a:spLocks noChangeShapeType="1"/>
            </p:cNvSpPr>
            <p:nvPr/>
          </p:nvSpPr>
          <p:spPr bwMode="auto">
            <a:xfrm>
              <a:off x="1901" y="1709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6" name="Line 68"/>
            <p:cNvSpPr>
              <a:spLocks noChangeShapeType="1"/>
            </p:cNvSpPr>
            <p:nvPr/>
          </p:nvSpPr>
          <p:spPr bwMode="auto">
            <a:xfrm>
              <a:off x="2880" y="975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7" name="Rectangle 69"/>
            <p:cNvSpPr>
              <a:spLocks noChangeArrowheads="1"/>
            </p:cNvSpPr>
            <p:nvPr/>
          </p:nvSpPr>
          <p:spPr bwMode="auto">
            <a:xfrm rot="-5400000">
              <a:off x="3792" y="1056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78" name="Line 70"/>
            <p:cNvSpPr>
              <a:spLocks noChangeShapeType="1"/>
            </p:cNvSpPr>
            <p:nvPr/>
          </p:nvSpPr>
          <p:spPr bwMode="auto">
            <a:xfrm>
              <a:off x="3024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9" name="Line 71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0" name="Line 72"/>
            <p:cNvSpPr>
              <a:spLocks noChangeShapeType="1"/>
            </p:cNvSpPr>
            <p:nvPr/>
          </p:nvSpPr>
          <p:spPr bwMode="auto">
            <a:xfrm>
              <a:off x="3024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1" name="Line 73"/>
            <p:cNvSpPr>
              <a:spLocks noChangeShapeType="1"/>
            </p:cNvSpPr>
            <p:nvPr/>
          </p:nvSpPr>
          <p:spPr bwMode="auto">
            <a:xfrm>
              <a:off x="4752" y="123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2" name="Line 74"/>
            <p:cNvSpPr>
              <a:spLocks noChangeShapeType="1"/>
            </p:cNvSpPr>
            <p:nvPr/>
          </p:nvSpPr>
          <p:spPr bwMode="auto">
            <a:xfrm flipV="1">
              <a:off x="4944" y="432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3" name="Line 75"/>
            <p:cNvSpPr>
              <a:spLocks noChangeShapeType="1"/>
            </p:cNvSpPr>
            <p:nvPr/>
          </p:nvSpPr>
          <p:spPr bwMode="auto">
            <a:xfrm flipH="1">
              <a:off x="2422" y="432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4" name="Line 76"/>
            <p:cNvSpPr>
              <a:spLocks noChangeShapeType="1"/>
            </p:cNvSpPr>
            <p:nvPr/>
          </p:nvSpPr>
          <p:spPr bwMode="auto">
            <a:xfrm>
              <a:off x="2422" y="43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5" name="Text Box 77"/>
            <p:cNvSpPr txBox="1">
              <a:spLocks noChangeArrowheads="1"/>
            </p:cNvSpPr>
            <p:nvPr/>
          </p:nvSpPr>
          <p:spPr bwMode="auto">
            <a:xfrm>
              <a:off x="1892" y="1680"/>
              <a:ext cx="41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2731086" name="Line 78"/>
            <p:cNvSpPr>
              <a:spLocks noChangeShapeType="1"/>
            </p:cNvSpPr>
            <p:nvPr/>
          </p:nvSpPr>
          <p:spPr bwMode="auto">
            <a:xfrm>
              <a:off x="1008" y="115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7" name="AutoShape 79"/>
            <p:cNvSpPr>
              <a:spLocks noChangeArrowheads="1"/>
            </p:cNvSpPr>
            <p:nvPr/>
          </p:nvSpPr>
          <p:spPr bwMode="auto">
            <a:xfrm>
              <a:off x="528" y="1766"/>
              <a:ext cx="240" cy="51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8" name="Line 80"/>
            <p:cNvSpPr>
              <a:spLocks noChangeShapeType="1"/>
            </p:cNvSpPr>
            <p:nvPr/>
          </p:nvSpPr>
          <p:spPr bwMode="auto">
            <a:xfrm flipH="1">
              <a:off x="768" y="190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9" name="Line 81"/>
            <p:cNvSpPr>
              <a:spLocks noChangeShapeType="1"/>
            </p:cNvSpPr>
            <p:nvPr/>
          </p:nvSpPr>
          <p:spPr bwMode="auto">
            <a:xfrm>
              <a:off x="2310" y="1709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0" name="Line 82"/>
            <p:cNvSpPr>
              <a:spLocks noChangeShapeType="1"/>
            </p:cNvSpPr>
            <p:nvPr/>
          </p:nvSpPr>
          <p:spPr bwMode="auto">
            <a:xfrm flipH="1">
              <a:off x="768" y="2132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1" name="Line 83"/>
            <p:cNvSpPr>
              <a:spLocks noChangeShapeType="1"/>
            </p:cNvSpPr>
            <p:nvPr/>
          </p:nvSpPr>
          <p:spPr bwMode="auto">
            <a:xfrm flipH="1">
              <a:off x="288" y="20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2" name="Line 84"/>
            <p:cNvSpPr>
              <a:spLocks noChangeShapeType="1"/>
            </p:cNvSpPr>
            <p:nvPr/>
          </p:nvSpPr>
          <p:spPr bwMode="auto">
            <a:xfrm flipV="1">
              <a:off x="288" y="1152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3" name="Line 85"/>
            <p:cNvSpPr>
              <a:spLocks noChangeShapeType="1"/>
            </p:cNvSpPr>
            <p:nvPr/>
          </p:nvSpPr>
          <p:spPr bwMode="auto">
            <a:xfrm>
              <a:off x="288" y="115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989013" y="3489325"/>
            <a:ext cx="7729537" cy="1006475"/>
            <a:chOff x="623" y="2323"/>
            <a:chExt cx="4869" cy="634"/>
          </a:xfrm>
        </p:grpSpPr>
        <p:grpSp>
          <p:nvGrpSpPr>
            <p:cNvPr id="8" name="Group 87"/>
            <p:cNvGrpSpPr>
              <a:grpSpLocks/>
            </p:cNvGrpSpPr>
            <p:nvPr/>
          </p:nvGrpSpPr>
          <p:grpSpPr bwMode="auto">
            <a:xfrm>
              <a:off x="623" y="2496"/>
              <a:ext cx="1241" cy="442"/>
              <a:chOff x="481" y="2832"/>
              <a:chExt cx="1603" cy="442"/>
            </a:xfrm>
          </p:grpSpPr>
          <p:sp>
            <p:nvSpPr>
              <p:cNvPr id="2731096" name="Text Box 88"/>
              <p:cNvSpPr txBox="1">
                <a:spLocks noChangeArrowheads="1"/>
              </p:cNvSpPr>
              <p:nvPr/>
            </p:nvSpPr>
            <p:spPr bwMode="auto">
              <a:xfrm>
                <a:off x="481" y="2832"/>
                <a:ext cx="1333" cy="44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1. Instruction</a:t>
                </a:r>
              </a:p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Fetch</a:t>
                </a:r>
              </a:p>
            </p:txBody>
          </p:sp>
          <p:sp>
            <p:nvSpPr>
              <p:cNvPr id="2731097" name="Line 89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1098" name="Text Box 90"/>
            <p:cNvSpPr txBox="1">
              <a:spLocks noChangeArrowheads="1"/>
            </p:cNvSpPr>
            <p:nvPr/>
          </p:nvSpPr>
          <p:spPr bwMode="auto">
            <a:xfrm>
              <a:off x="1680" y="2323"/>
              <a:ext cx="1440" cy="6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>
                <a:solidFill>
                  <a:schemeClr val="accent2"/>
                </a:solidFill>
              </a:endParaRP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    Register Read</a:t>
              </a:r>
            </a:p>
          </p:txBody>
        </p:sp>
        <p:sp>
          <p:nvSpPr>
            <p:cNvPr id="2731099" name="Line 91"/>
            <p:cNvSpPr>
              <a:spLocks noChangeShapeType="1"/>
            </p:cNvSpPr>
            <p:nvPr/>
          </p:nvSpPr>
          <p:spPr bwMode="auto">
            <a:xfrm>
              <a:off x="1968" y="2496"/>
              <a:ext cx="111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3059" y="2488"/>
              <a:ext cx="1086" cy="346"/>
              <a:chOff x="527" y="2832"/>
              <a:chExt cx="1557" cy="346"/>
            </a:xfrm>
          </p:grpSpPr>
          <p:sp>
            <p:nvSpPr>
              <p:cNvPr id="2731101" name="Text Box 93"/>
              <p:cNvSpPr txBox="1">
                <a:spLocks noChangeArrowheads="1"/>
              </p:cNvSpPr>
              <p:nvPr/>
            </p:nvSpPr>
            <p:spPr bwMode="auto">
              <a:xfrm>
                <a:off x="527" y="2928"/>
                <a:ext cx="1250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3. Execute</a:t>
                </a:r>
              </a:p>
            </p:txBody>
          </p:sp>
          <p:sp>
            <p:nvSpPr>
              <p:cNvPr id="2731102" name="Line 94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5"/>
            <p:cNvGrpSpPr>
              <a:grpSpLocks/>
            </p:cNvGrpSpPr>
            <p:nvPr/>
          </p:nvGrpSpPr>
          <p:grpSpPr bwMode="auto">
            <a:xfrm>
              <a:off x="3929" y="2488"/>
              <a:ext cx="872" cy="346"/>
              <a:chOff x="37" y="2832"/>
              <a:chExt cx="2235" cy="346"/>
            </a:xfrm>
          </p:grpSpPr>
          <p:sp>
            <p:nvSpPr>
              <p:cNvPr id="2731104" name="Text Box 96"/>
              <p:cNvSpPr txBox="1">
                <a:spLocks noChangeArrowheads="1"/>
              </p:cNvSpPr>
              <p:nvPr/>
            </p:nvSpPr>
            <p:spPr bwMode="auto">
              <a:xfrm>
                <a:off x="37" y="2928"/>
                <a:ext cx="223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4. Memory</a:t>
                </a:r>
              </a:p>
            </p:txBody>
          </p:sp>
          <p:sp>
            <p:nvSpPr>
              <p:cNvPr id="2731105" name="Line 97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4705" y="2488"/>
              <a:ext cx="787" cy="442"/>
              <a:chOff x="471" y="2832"/>
              <a:chExt cx="1613" cy="442"/>
            </a:xfrm>
          </p:grpSpPr>
          <p:sp>
            <p:nvSpPr>
              <p:cNvPr id="2731107" name="Text Box 99"/>
              <p:cNvSpPr txBox="1">
                <a:spLocks noChangeArrowheads="1"/>
              </p:cNvSpPr>
              <p:nvPr/>
            </p:nvSpPr>
            <p:spPr bwMode="auto">
              <a:xfrm>
                <a:off x="471" y="2832"/>
                <a:ext cx="1367" cy="44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5. Write</a:t>
                </a:r>
                <a:br>
                  <a:rPr lang="en-US" sz="2000">
                    <a:solidFill>
                      <a:schemeClr val="accent2"/>
                    </a:solidFill>
                  </a:rPr>
                </a:br>
                <a:r>
                  <a:rPr lang="en-US" sz="2000">
                    <a:solidFill>
                      <a:schemeClr val="accent2"/>
                    </a:solidFill>
                  </a:rPr>
                  <a:t>Back</a:t>
                </a:r>
              </a:p>
            </p:txBody>
          </p:sp>
          <p:sp>
            <p:nvSpPr>
              <p:cNvPr id="2731108" name="Line 100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err="1"/>
              <a:t>Datapath</a:t>
            </a:r>
            <a:r>
              <a:rPr lang="en-US" dirty="0"/>
              <a:t> for MIPS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10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2900" y="2071688"/>
            <a:ext cx="576263" cy="4786312"/>
            <a:chOff x="216" y="876"/>
            <a:chExt cx="363" cy="3015"/>
          </a:xfrm>
        </p:grpSpPr>
        <p:sp>
          <p:nvSpPr>
            <p:cNvPr id="2733060" name="Rectangle 4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33061" name="Line 5"/>
            <p:cNvSpPr>
              <a:spLocks noChangeShapeType="1"/>
            </p:cNvSpPr>
            <p:nvPr/>
          </p:nvSpPr>
          <p:spPr bwMode="auto">
            <a:xfrm>
              <a:off x="579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81063" y="2747963"/>
            <a:ext cx="1090612" cy="3317875"/>
            <a:chOff x="555" y="1302"/>
            <a:chExt cx="687" cy="2090"/>
          </a:xfrm>
        </p:grpSpPr>
        <p:sp>
          <p:nvSpPr>
            <p:cNvPr id="2733063" name="Rectangle 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33064" name="Rectangle 8"/>
            <p:cNvSpPr>
              <a:spLocks noChangeArrowheads="1"/>
            </p:cNvSpPr>
            <p:nvPr/>
          </p:nvSpPr>
          <p:spPr bwMode="auto">
            <a:xfrm>
              <a:off x="563" y="1718"/>
              <a:ext cx="5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Add</a:t>
              </a:r>
            </a:p>
          </p:txBody>
        </p:sp>
        <p:sp>
          <p:nvSpPr>
            <p:cNvPr id="2733065" name="Rectangle 9"/>
            <p:cNvSpPr>
              <a:spLocks noChangeArrowheads="1"/>
            </p:cNvSpPr>
            <p:nvPr/>
          </p:nvSpPr>
          <p:spPr bwMode="auto">
            <a:xfrm>
              <a:off x="555" y="2182"/>
              <a:ext cx="6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Store</a:t>
              </a:r>
            </a:p>
          </p:txBody>
        </p:sp>
        <p:sp>
          <p:nvSpPr>
            <p:cNvPr id="2733066" name="Rectangle 10"/>
            <p:cNvSpPr>
              <a:spLocks noChangeArrowheads="1"/>
            </p:cNvSpPr>
            <p:nvPr/>
          </p:nvSpPr>
          <p:spPr bwMode="auto">
            <a:xfrm>
              <a:off x="598" y="2612"/>
              <a:ext cx="5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Sub</a:t>
              </a:r>
            </a:p>
          </p:txBody>
        </p:sp>
        <p:sp>
          <p:nvSpPr>
            <p:cNvPr id="2733067" name="Rectangle 11"/>
            <p:cNvSpPr>
              <a:spLocks noChangeArrowheads="1"/>
            </p:cNvSpPr>
            <p:nvPr/>
          </p:nvSpPr>
          <p:spPr bwMode="auto">
            <a:xfrm>
              <a:off x="587" y="3067"/>
              <a:ext cx="37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Or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43200" y="2141538"/>
            <a:ext cx="4800600" cy="4470400"/>
            <a:chOff x="1728" y="920"/>
            <a:chExt cx="3024" cy="2816"/>
          </a:xfrm>
        </p:grpSpPr>
        <p:sp>
          <p:nvSpPr>
            <p:cNvPr id="2733069" name="Line 13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0" name="Line 14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1" name="Line 15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2" name="Line 16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3" name="Line 17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4" name="Line 18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5" name="Line 19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6" name="Line 20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101850" y="2662238"/>
            <a:ext cx="569913" cy="458787"/>
            <a:chOff x="1324" y="1248"/>
            <a:chExt cx="359" cy="289"/>
          </a:xfrm>
        </p:grpSpPr>
        <p:sp>
          <p:nvSpPr>
            <p:cNvPr id="2733078" name="Rectangle 22"/>
            <p:cNvSpPr>
              <a:spLocks noChangeArrowheads="1"/>
            </p:cNvSpPr>
            <p:nvPr/>
          </p:nvSpPr>
          <p:spPr bwMode="auto">
            <a:xfrm>
              <a:off x="1324" y="125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343" y="1248"/>
              <a:ext cx="340" cy="289"/>
              <a:chOff x="1343" y="1248"/>
              <a:chExt cx="340" cy="289"/>
            </a:xfrm>
          </p:grpSpPr>
          <p:sp>
            <p:nvSpPr>
              <p:cNvPr id="2733080" name="Freeform 24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81" name="Freeform 25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2100" y="1617662"/>
            <a:ext cx="6311900" cy="515938"/>
            <a:chOff x="984" y="551"/>
            <a:chExt cx="3976" cy="325"/>
          </a:xfrm>
        </p:grpSpPr>
        <p:sp>
          <p:nvSpPr>
            <p:cNvPr id="2733083" name="Line 27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4" name="Rectangle 28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340100" y="2509838"/>
            <a:ext cx="857250" cy="2033587"/>
            <a:chOff x="2104" y="1437"/>
            <a:chExt cx="540" cy="1281"/>
          </a:xfrm>
        </p:grpSpPr>
        <p:sp>
          <p:nvSpPr>
            <p:cNvPr id="2733086" name="Line 30"/>
            <p:cNvSpPr>
              <a:spLocks noChangeShapeType="1"/>
            </p:cNvSpPr>
            <p:nvPr/>
          </p:nvSpPr>
          <p:spPr bwMode="auto">
            <a:xfrm>
              <a:off x="2489" y="1677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7" name="Freeform 31" descr="25%"/>
            <p:cNvSpPr>
              <a:spLocks/>
            </p:cNvSpPr>
            <p:nvPr/>
          </p:nvSpPr>
          <p:spPr bwMode="auto">
            <a:xfrm>
              <a:off x="2396" y="1965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178" y="2429"/>
              <a:ext cx="359" cy="289"/>
              <a:chOff x="2178" y="2144"/>
              <a:chExt cx="359" cy="289"/>
            </a:xfrm>
          </p:grpSpPr>
          <p:sp>
            <p:nvSpPr>
              <p:cNvPr id="2733089" name="Rectangle 33"/>
              <p:cNvSpPr>
                <a:spLocks noChangeArrowheads="1"/>
              </p:cNvSpPr>
              <p:nvPr/>
            </p:nvSpPr>
            <p:spPr bwMode="auto">
              <a:xfrm>
                <a:off x="2178" y="2146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2197" y="2144"/>
                <a:ext cx="340" cy="289"/>
                <a:chOff x="2197" y="2144"/>
                <a:chExt cx="340" cy="289"/>
              </a:xfrm>
            </p:grpSpPr>
            <p:sp>
              <p:nvSpPr>
                <p:cNvPr id="2733091" name="Freeform 35"/>
                <p:cNvSpPr>
                  <a:spLocks/>
                </p:cNvSpPr>
                <p:nvPr/>
              </p:nvSpPr>
              <p:spPr bwMode="auto">
                <a:xfrm>
                  <a:off x="2197" y="2144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092" name="Freeform 36"/>
                <p:cNvSpPr>
                  <a:spLocks/>
                </p:cNvSpPr>
                <p:nvPr/>
              </p:nvSpPr>
              <p:spPr bwMode="auto">
                <a:xfrm>
                  <a:off x="2366" y="2144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2255" y="1437"/>
              <a:ext cx="227" cy="481"/>
              <a:chOff x="2255" y="1152"/>
              <a:chExt cx="227" cy="481"/>
            </a:xfrm>
          </p:grpSpPr>
          <p:sp>
            <p:nvSpPr>
              <p:cNvPr id="2733094" name="Freeform 3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95" name="Rectangle 39"/>
              <p:cNvSpPr>
                <a:spLocks noChangeArrowheads="1"/>
              </p:cNvSpPr>
              <p:nvPr/>
            </p:nvSpPr>
            <p:spPr bwMode="auto">
              <a:xfrm rot="5400000">
                <a:off x="2168" y="1273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096" name="Line 40"/>
            <p:cNvSpPr>
              <a:spLocks noChangeShapeType="1"/>
            </p:cNvSpPr>
            <p:nvPr/>
          </p:nvSpPr>
          <p:spPr bwMode="auto">
            <a:xfrm>
              <a:off x="2104" y="158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7" name="Line 41"/>
            <p:cNvSpPr>
              <a:spLocks noChangeShapeType="1"/>
            </p:cNvSpPr>
            <p:nvPr/>
          </p:nvSpPr>
          <p:spPr bwMode="auto">
            <a:xfrm>
              <a:off x="2104" y="1773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8" name="Freeform 42"/>
            <p:cNvSpPr>
              <a:spLocks/>
            </p:cNvSpPr>
            <p:nvPr/>
          </p:nvSpPr>
          <p:spPr bwMode="auto">
            <a:xfrm>
              <a:off x="2197" y="1672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9" name="Rectangle 43"/>
            <p:cNvSpPr>
              <a:spLocks noChangeArrowheads="1"/>
            </p:cNvSpPr>
            <p:nvPr/>
          </p:nvSpPr>
          <p:spPr bwMode="auto">
            <a:xfrm>
              <a:off x="2211" y="198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230" y="1981"/>
              <a:ext cx="296" cy="289"/>
              <a:chOff x="2230" y="1696"/>
              <a:chExt cx="296" cy="289"/>
            </a:xfrm>
          </p:grpSpPr>
          <p:sp>
            <p:nvSpPr>
              <p:cNvPr id="2733101" name="Freeform 45"/>
              <p:cNvSpPr>
                <a:spLocks/>
              </p:cNvSpPr>
              <p:nvPr/>
            </p:nvSpPr>
            <p:spPr bwMode="auto">
              <a:xfrm>
                <a:off x="2230" y="169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02" name="Freeform 46"/>
              <p:cNvSpPr>
                <a:spLocks/>
              </p:cNvSpPr>
              <p:nvPr/>
            </p:nvSpPr>
            <p:spPr bwMode="auto">
              <a:xfrm>
                <a:off x="2378" y="169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03" name="Line 47"/>
            <p:cNvSpPr>
              <a:spLocks noChangeShapeType="1"/>
            </p:cNvSpPr>
            <p:nvPr/>
          </p:nvSpPr>
          <p:spPr bwMode="auto">
            <a:xfrm>
              <a:off x="2115" y="212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4" name="Freeform 48"/>
            <p:cNvSpPr>
              <a:spLocks/>
            </p:cNvSpPr>
            <p:nvPr/>
          </p:nvSpPr>
          <p:spPr bwMode="auto">
            <a:xfrm>
              <a:off x="2177" y="202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4017963" y="2586038"/>
            <a:ext cx="857250" cy="2668587"/>
            <a:chOff x="2531" y="1485"/>
            <a:chExt cx="540" cy="1681"/>
          </a:xfrm>
        </p:grpSpPr>
        <p:sp>
          <p:nvSpPr>
            <p:cNvPr id="2733106" name="Line 50"/>
            <p:cNvSpPr>
              <a:spLocks noChangeShapeType="1"/>
            </p:cNvSpPr>
            <p:nvPr/>
          </p:nvSpPr>
          <p:spPr bwMode="auto">
            <a:xfrm>
              <a:off x="2916" y="2125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7" name="Freeform 51"/>
            <p:cNvSpPr>
              <a:spLocks/>
            </p:cNvSpPr>
            <p:nvPr/>
          </p:nvSpPr>
          <p:spPr bwMode="auto">
            <a:xfrm>
              <a:off x="2610" y="1677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8" name="Freeform 52" descr="25%"/>
            <p:cNvSpPr>
              <a:spLocks/>
            </p:cNvSpPr>
            <p:nvPr/>
          </p:nvSpPr>
          <p:spPr bwMode="auto">
            <a:xfrm>
              <a:off x="2806" y="24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2624" y="1485"/>
              <a:ext cx="340" cy="289"/>
              <a:chOff x="2624" y="1200"/>
              <a:chExt cx="340" cy="289"/>
            </a:xfrm>
          </p:grpSpPr>
          <p:sp>
            <p:nvSpPr>
              <p:cNvPr id="2733110" name="Freeform 54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1" name="Freeform 55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2" name="Rectangle 56"/>
            <p:cNvSpPr>
              <a:spLocks noChangeArrowheads="1"/>
            </p:cNvSpPr>
            <p:nvPr/>
          </p:nvSpPr>
          <p:spPr bwMode="auto">
            <a:xfrm>
              <a:off x="2638" y="243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657" y="2429"/>
              <a:ext cx="296" cy="289"/>
              <a:chOff x="2657" y="2144"/>
              <a:chExt cx="296" cy="289"/>
            </a:xfrm>
          </p:grpSpPr>
          <p:sp>
            <p:nvSpPr>
              <p:cNvPr id="2733114" name="Freeform 58"/>
              <p:cNvSpPr>
                <a:spLocks/>
              </p:cNvSpPr>
              <p:nvPr/>
            </p:nvSpPr>
            <p:spPr bwMode="auto">
              <a:xfrm>
                <a:off x="2657" y="2144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5" name="Freeform 59"/>
              <p:cNvSpPr>
                <a:spLocks/>
              </p:cNvSpPr>
              <p:nvPr/>
            </p:nvSpPr>
            <p:spPr bwMode="auto">
              <a:xfrm>
                <a:off x="2805" y="214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6" name="Line 60"/>
            <p:cNvSpPr>
              <a:spLocks noChangeShapeType="1"/>
            </p:cNvSpPr>
            <p:nvPr/>
          </p:nvSpPr>
          <p:spPr bwMode="auto">
            <a:xfrm>
              <a:off x="2542" y="2573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17" name="Freeform 61"/>
            <p:cNvSpPr>
              <a:spLocks/>
            </p:cNvSpPr>
            <p:nvPr/>
          </p:nvSpPr>
          <p:spPr bwMode="auto">
            <a:xfrm>
              <a:off x="2604" y="247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2624" y="2877"/>
              <a:ext cx="340" cy="289"/>
              <a:chOff x="2624" y="2592"/>
              <a:chExt cx="340" cy="289"/>
            </a:xfrm>
          </p:grpSpPr>
          <p:sp>
            <p:nvSpPr>
              <p:cNvPr id="2733119" name="Freeform 63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0" name="Freeform 64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21" name="Rectangle 65"/>
            <p:cNvSpPr>
              <a:spLocks noChangeArrowheads="1"/>
            </p:cNvSpPr>
            <p:nvPr/>
          </p:nvSpPr>
          <p:spPr bwMode="auto">
            <a:xfrm>
              <a:off x="2605" y="287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33122" name="Rectangle 66"/>
            <p:cNvSpPr>
              <a:spLocks noChangeArrowheads="1"/>
            </p:cNvSpPr>
            <p:nvPr/>
          </p:nvSpPr>
          <p:spPr bwMode="auto">
            <a:xfrm>
              <a:off x="2601" y="1535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682" y="1885"/>
              <a:ext cx="227" cy="481"/>
              <a:chOff x="2682" y="1600"/>
              <a:chExt cx="227" cy="481"/>
            </a:xfrm>
          </p:grpSpPr>
          <p:sp>
            <p:nvSpPr>
              <p:cNvPr id="2733124" name="Freeform 68"/>
              <p:cNvSpPr>
                <a:spLocks/>
              </p:cNvSpPr>
              <p:nvPr/>
            </p:nvSpPr>
            <p:spPr bwMode="auto">
              <a:xfrm>
                <a:off x="2696" y="1600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5" name="Rectangle 69"/>
              <p:cNvSpPr>
                <a:spLocks noChangeArrowheads="1"/>
              </p:cNvSpPr>
              <p:nvPr/>
            </p:nvSpPr>
            <p:spPr bwMode="auto">
              <a:xfrm rot="5400000">
                <a:off x="2595" y="172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26" name="Line 70"/>
            <p:cNvSpPr>
              <a:spLocks noChangeShapeType="1"/>
            </p:cNvSpPr>
            <p:nvPr/>
          </p:nvSpPr>
          <p:spPr bwMode="auto">
            <a:xfrm>
              <a:off x="2531" y="202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7" name="Line 71"/>
            <p:cNvSpPr>
              <a:spLocks noChangeShapeType="1"/>
            </p:cNvSpPr>
            <p:nvPr/>
          </p:nvSpPr>
          <p:spPr bwMode="auto">
            <a:xfrm>
              <a:off x="2531" y="222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8" name="Freeform 72"/>
            <p:cNvSpPr>
              <a:spLocks/>
            </p:cNvSpPr>
            <p:nvPr/>
          </p:nvSpPr>
          <p:spPr bwMode="auto">
            <a:xfrm>
              <a:off x="2624" y="212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4695825" y="2662238"/>
            <a:ext cx="857250" cy="3303587"/>
            <a:chOff x="2958" y="1533"/>
            <a:chExt cx="540" cy="2081"/>
          </a:xfrm>
        </p:grpSpPr>
        <p:sp>
          <p:nvSpPr>
            <p:cNvPr id="2733130" name="Line 74"/>
            <p:cNvSpPr>
              <a:spLocks noChangeShapeType="1"/>
            </p:cNvSpPr>
            <p:nvPr/>
          </p:nvSpPr>
          <p:spPr bwMode="auto">
            <a:xfrm>
              <a:off x="3343" y="25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1" name="Freeform 75"/>
            <p:cNvSpPr>
              <a:spLocks/>
            </p:cNvSpPr>
            <p:nvPr/>
          </p:nvSpPr>
          <p:spPr bwMode="auto">
            <a:xfrm>
              <a:off x="3037" y="212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2" name="Freeform 76" descr="25%"/>
            <p:cNvSpPr>
              <a:spLocks/>
            </p:cNvSpPr>
            <p:nvPr/>
          </p:nvSpPr>
          <p:spPr bwMode="auto">
            <a:xfrm>
              <a:off x="3237" y="287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3" name="Freeform 77" descr="25%"/>
            <p:cNvSpPr>
              <a:spLocks/>
            </p:cNvSpPr>
            <p:nvPr/>
          </p:nvSpPr>
          <p:spPr bwMode="auto">
            <a:xfrm flipH="1">
              <a:off x="3123" y="15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3109" y="2333"/>
              <a:ext cx="227" cy="481"/>
              <a:chOff x="3109" y="2048"/>
              <a:chExt cx="227" cy="481"/>
            </a:xfrm>
          </p:grpSpPr>
          <p:sp>
            <p:nvSpPr>
              <p:cNvPr id="2733135" name="Freeform 79"/>
              <p:cNvSpPr>
                <a:spLocks/>
              </p:cNvSpPr>
              <p:nvPr/>
            </p:nvSpPr>
            <p:spPr bwMode="auto">
              <a:xfrm>
                <a:off x="3123" y="2048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36" name="Rectangle 80"/>
              <p:cNvSpPr>
                <a:spLocks noChangeArrowheads="1"/>
              </p:cNvSpPr>
              <p:nvPr/>
            </p:nvSpPr>
            <p:spPr bwMode="auto">
              <a:xfrm rot="5400000">
                <a:off x="3022" y="216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37" name="Line 81"/>
            <p:cNvSpPr>
              <a:spLocks noChangeShapeType="1"/>
            </p:cNvSpPr>
            <p:nvPr/>
          </p:nvSpPr>
          <p:spPr bwMode="auto">
            <a:xfrm>
              <a:off x="2958" y="247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8" name="Line 82"/>
            <p:cNvSpPr>
              <a:spLocks noChangeShapeType="1"/>
            </p:cNvSpPr>
            <p:nvPr/>
          </p:nvSpPr>
          <p:spPr bwMode="auto">
            <a:xfrm>
              <a:off x="2958" y="266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9" name="Freeform 83"/>
            <p:cNvSpPr>
              <a:spLocks/>
            </p:cNvSpPr>
            <p:nvPr/>
          </p:nvSpPr>
          <p:spPr bwMode="auto">
            <a:xfrm>
              <a:off x="3051" y="256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0" name="Rectangle 84"/>
            <p:cNvSpPr>
              <a:spLocks noChangeArrowheads="1"/>
            </p:cNvSpPr>
            <p:nvPr/>
          </p:nvSpPr>
          <p:spPr bwMode="auto">
            <a:xfrm>
              <a:off x="3093" y="153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" name="Group 85"/>
            <p:cNvGrpSpPr>
              <a:grpSpLocks/>
            </p:cNvGrpSpPr>
            <p:nvPr/>
          </p:nvGrpSpPr>
          <p:grpSpPr bwMode="auto">
            <a:xfrm>
              <a:off x="3120" y="1533"/>
              <a:ext cx="284" cy="289"/>
              <a:chOff x="3120" y="1248"/>
              <a:chExt cx="284" cy="289"/>
            </a:xfrm>
          </p:grpSpPr>
          <p:sp>
            <p:nvSpPr>
              <p:cNvPr id="2733142" name="Freeform 86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3" name="Freeform 87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4" name="Line 88"/>
            <p:cNvSpPr>
              <a:spLocks noChangeShapeType="1"/>
            </p:cNvSpPr>
            <p:nvPr/>
          </p:nvSpPr>
          <p:spPr bwMode="auto">
            <a:xfrm>
              <a:off x="2973" y="1677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5" name="Rectangle 89"/>
            <p:cNvSpPr>
              <a:spLocks noChangeArrowheads="1"/>
            </p:cNvSpPr>
            <p:nvPr/>
          </p:nvSpPr>
          <p:spPr bwMode="auto">
            <a:xfrm>
              <a:off x="3028" y="1983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" name="Group 90"/>
            <p:cNvGrpSpPr>
              <a:grpSpLocks/>
            </p:cNvGrpSpPr>
            <p:nvPr/>
          </p:nvGrpSpPr>
          <p:grpSpPr bwMode="auto">
            <a:xfrm>
              <a:off x="3079" y="1981"/>
              <a:ext cx="325" cy="289"/>
              <a:chOff x="3079" y="1696"/>
              <a:chExt cx="325" cy="289"/>
            </a:xfrm>
          </p:grpSpPr>
          <p:sp>
            <p:nvSpPr>
              <p:cNvPr id="2733147" name="Freeform 91"/>
              <p:cNvSpPr>
                <a:spLocks/>
              </p:cNvSpPr>
              <p:nvPr/>
            </p:nvSpPr>
            <p:spPr bwMode="auto">
              <a:xfrm>
                <a:off x="3079" y="1696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8" name="Freeform 92"/>
              <p:cNvSpPr>
                <a:spLocks/>
              </p:cNvSpPr>
              <p:nvPr/>
            </p:nvSpPr>
            <p:spPr bwMode="auto">
              <a:xfrm>
                <a:off x="3240" y="1696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9" name="Rectangle 93"/>
            <p:cNvSpPr>
              <a:spLocks noChangeArrowheads="1"/>
            </p:cNvSpPr>
            <p:nvPr/>
          </p:nvSpPr>
          <p:spPr bwMode="auto">
            <a:xfrm>
              <a:off x="3065" y="28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084" y="2877"/>
              <a:ext cx="296" cy="289"/>
              <a:chOff x="3084" y="2592"/>
              <a:chExt cx="296" cy="289"/>
            </a:xfrm>
          </p:grpSpPr>
          <p:sp>
            <p:nvSpPr>
              <p:cNvPr id="2733151" name="Freeform 9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52" name="Freeform 9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53" name="Line 97"/>
            <p:cNvSpPr>
              <a:spLocks noChangeShapeType="1"/>
            </p:cNvSpPr>
            <p:nvPr/>
          </p:nvSpPr>
          <p:spPr bwMode="auto">
            <a:xfrm>
              <a:off x="2969" y="30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54" name="Freeform 98"/>
            <p:cNvSpPr>
              <a:spLocks/>
            </p:cNvSpPr>
            <p:nvPr/>
          </p:nvSpPr>
          <p:spPr bwMode="auto">
            <a:xfrm>
              <a:off x="3031" y="29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99"/>
            <p:cNvGrpSpPr>
              <a:grpSpLocks/>
            </p:cNvGrpSpPr>
            <p:nvPr/>
          </p:nvGrpSpPr>
          <p:grpSpPr bwMode="auto">
            <a:xfrm>
              <a:off x="3032" y="3325"/>
              <a:ext cx="359" cy="289"/>
              <a:chOff x="3032" y="3040"/>
              <a:chExt cx="359" cy="289"/>
            </a:xfrm>
          </p:grpSpPr>
          <p:sp>
            <p:nvSpPr>
              <p:cNvPr id="2733156" name="Rectangle 100"/>
              <p:cNvSpPr>
                <a:spLocks noChangeArrowheads="1"/>
              </p:cNvSpPr>
              <p:nvPr/>
            </p:nvSpPr>
            <p:spPr bwMode="auto">
              <a:xfrm>
                <a:off x="3032" y="3042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24" name="Group 101"/>
              <p:cNvGrpSpPr>
                <a:grpSpLocks/>
              </p:cNvGrpSpPr>
              <p:nvPr/>
            </p:nvGrpSpPr>
            <p:grpSpPr bwMode="auto">
              <a:xfrm>
                <a:off x="3051" y="3040"/>
                <a:ext cx="340" cy="289"/>
                <a:chOff x="3051" y="3040"/>
                <a:chExt cx="340" cy="289"/>
              </a:xfrm>
            </p:grpSpPr>
            <p:sp>
              <p:nvSpPr>
                <p:cNvPr id="2733158" name="Freeform 102"/>
                <p:cNvSpPr>
                  <a:spLocks/>
                </p:cNvSpPr>
                <p:nvPr/>
              </p:nvSpPr>
              <p:spPr bwMode="auto">
                <a:xfrm>
                  <a:off x="3051" y="3040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59" name="Freeform 103"/>
                <p:cNvSpPr>
                  <a:spLocks/>
                </p:cNvSpPr>
                <p:nvPr/>
              </p:nvSpPr>
              <p:spPr bwMode="auto">
                <a:xfrm>
                  <a:off x="3220" y="3040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" name="Group 104"/>
          <p:cNvGrpSpPr>
            <a:grpSpLocks/>
          </p:cNvGrpSpPr>
          <p:nvPr/>
        </p:nvGrpSpPr>
        <p:grpSpPr bwMode="auto">
          <a:xfrm>
            <a:off x="5373688" y="3373438"/>
            <a:ext cx="809625" cy="2603500"/>
            <a:chOff x="3385" y="1981"/>
            <a:chExt cx="510" cy="1640"/>
          </a:xfrm>
        </p:grpSpPr>
        <p:sp>
          <p:nvSpPr>
            <p:cNvPr id="2733161" name="Freeform 105"/>
            <p:cNvSpPr>
              <a:spLocks/>
            </p:cNvSpPr>
            <p:nvPr/>
          </p:nvSpPr>
          <p:spPr bwMode="auto">
            <a:xfrm>
              <a:off x="3464" y="257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2" name="Freeform 106" descr="25%"/>
            <p:cNvSpPr>
              <a:spLocks/>
            </p:cNvSpPr>
            <p:nvPr/>
          </p:nvSpPr>
          <p:spPr bwMode="auto">
            <a:xfrm>
              <a:off x="3660" y="33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3" name="Freeform 107" descr="25%"/>
            <p:cNvSpPr>
              <a:spLocks/>
            </p:cNvSpPr>
            <p:nvPr/>
          </p:nvSpPr>
          <p:spPr bwMode="auto">
            <a:xfrm flipH="1">
              <a:off x="3547" y="19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4" name="Rectangle 108"/>
            <p:cNvSpPr>
              <a:spLocks noChangeArrowheads="1"/>
            </p:cNvSpPr>
            <p:nvPr/>
          </p:nvSpPr>
          <p:spPr bwMode="auto">
            <a:xfrm>
              <a:off x="3455" y="2431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09"/>
            <p:cNvGrpSpPr>
              <a:grpSpLocks/>
            </p:cNvGrpSpPr>
            <p:nvPr/>
          </p:nvGrpSpPr>
          <p:grpSpPr bwMode="auto">
            <a:xfrm>
              <a:off x="3506" y="2429"/>
              <a:ext cx="325" cy="289"/>
              <a:chOff x="3506" y="2144"/>
              <a:chExt cx="325" cy="289"/>
            </a:xfrm>
          </p:grpSpPr>
          <p:sp>
            <p:nvSpPr>
              <p:cNvPr id="2733166" name="Freeform 110"/>
              <p:cNvSpPr>
                <a:spLocks/>
              </p:cNvSpPr>
              <p:nvPr/>
            </p:nvSpPr>
            <p:spPr bwMode="auto">
              <a:xfrm>
                <a:off x="3506" y="2144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7" name="Freeform 111"/>
              <p:cNvSpPr>
                <a:spLocks/>
              </p:cNvSpPr>
              <p:nvPr/>
            </p:nvSpPr>
            <p:spPr bwMode="auto">
              <a:xfrm>
                <a:off x="3667" y="2144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68" name="Rectangle 112"/>
            <p:cNvSpPr>
              <a:spLocks noChangeArrowheads="1"/>
            </p:cNvSpPr>
            <p:nvPr/>
          </p:nvSpPr>
          <p:spPr bwMode="auto">
            <a:xfrm>
              <a:off x="3520" y="198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13"/>
            <p:cNvGrpSpPr>
              <a:grpSpLocks/>
            </p:cNvGrpSpPr>
            <p:nvPr/>
          </p:nvGrpSpPr>
          <p:grpSpPr bwMode="auto">
            <a:xfrm>
              <a:off x="3547" y="1981"/>
              <a:ext cx="284" cy="289"/>
              <a:chOff x="3547" y="1696"/>
              <a:chExt cx="284" cy="289"/>
            </a:xfrm>
          </p:grpSpPr>
          <p:sp>
            <p:nvSpPr>
              <p:cNvPr id="2733170" name="Freeform 114"/>
              <p:cNvSpPr>
                <a:spLocks/>
              </p:cNvSpPr>
              <p:nvPr/>
            </p:nvSpPr>
            <p:spPr bwMode="auto">
              <a:xfrm>
                <a:off x="3547" y="1696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1" name="Freeform 115"/>
              <p:cNvSpPr>
                <a:spLocks/>
              </p:cNvSpPr>
              <p:nvPr/>
            </p:nvSpPr>
            <p:spPr bwMode="auto">
              <a:xfrm>
                <a:off x="3688" y="1696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72" name="Line 116"/>
            <p:cNvSpPr>
              <a:spLocks noChangeShapeType="1"/>
            </p:cNvSpPr>
            <p:nvPr/>
          </p:nvSpPr>
          <p:spPr bwMode="auto">
            <a:xfrm>
              <a:off x="3400" y="2125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17"/>
            <p:cNvGrpSpPr>
              <a:grpSpLocks/>
            </p:cNvGrpSpPr>
            <p:nvPr/>
          </p:nvGrpSpPr>
          <p:grpSpPr bwMode="auto">
            <a:xfrm>
              <a:off x="3536" y="2781"/>
              <a:ext cx="227" cy="481"/>
              <a:chOff x="3536" y="2496"/>
              <a:chExt cx="227" cy="481"/>
            </a:xfrm>
          </p:grpSpPr>
          <p:sp>
            <p:nvSpPr>
              <p:cNvPr id="2733174" name="Freeform 118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5" name="Rectangle 119"/>
              <p:cNvSpPr>
                <a:spLocks noChangeArrowheads="1"/>
              </p:cNvSpPr>
              <p:nvPr/>
            </p:nvSpPr>
            <p:spPr bwMode="auto">
              <a:xfrm rot="5400000">
                <a:off x="3449" y="2617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76" name="Line 120"/>
            <p:cNvSpPr>
              <a:spLocks noChangeShapeType="1"/>
            </p:cNvSpPr>
            <p:nvPr/>
          </p:nvSpPr>
          <p:spPr bwMode="auto">
            <a:xfrm>
              <a:off x="3385" y="29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7" name="Line 121"/>
            <p:cNvSpPr>
              <a:spLocks noChangeShapeType="1"/>
            </p:cNvSpPr>
            <p:nvPr/>
          </p:nvSpPr>
          <p:spPr bwMode="auto">
            <a:xfrm>
              <a:off x="3385" y="31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8" name="Freeform 122"/>
            <p:cNvSpPr>
              <a:spLocks/>
            </p:cNvSpPr>
            <p:nvPr/>
          </p:nvSpPr>
          <p:spPr bwMode="auto">
            <a:xfrm>
              <a:off x="3478" y="30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9" name="Rectangle 123"/>
            <p:cNvSpPr>
              <a:spLocks noChangeArrowheads="1"/>
            </p:cNvSpPr>
            <p:nvPr/>
          </p:nvSpPr>
          <p:spPr bwMode="auto">
            <a:xfrm>
              <a:off x="3492" y="333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9" name="Group 124"/>
            <p:cNvGrpSpPr>
              <a:grpSpLocks/>
            </p:cNvGrpSpPr>
            <p:nvPr/>
          </p:nvGrpSpPr>
          <p:grpSpPr bwMode="auto">
            <a:xfrm>
              <a:off x="3511" y="3325"/>
              <a:ext cx="296" cy="289"/>
              <a:chOff x="3511" y="3040"/>
              <a:chExt cx="296" cy="289"/>
            </a:xfrm>
          </p:grpSpPr>
          <p:sp>
            <p:nvSpPr>
              <p:cNvPr id="2733181" name="Freeform 125"/>
              <p:cNvSpPr>
                <a:spLocks/>
              </p:cNvSpPr>
              <p:nvPr/>
            </p:nvSpPr>
            <p:spPr bwMode="auto">
              <a:xfrm>
                <a:off x="3511" y="3040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2" name="Freeform 126"/>
              <p:cNvSpPr>
                <a:spLocks/>
              </p:cNvSpPr>
              <p:nvPr/>
            </p:nvSpPr>
            <p:spPr bwMode="auto">
              <a:xfrm>
                <a:off x="3659" y="3040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83" name="Line 127"/>
            <p:cNvSpPr>
              <a:spLocks noChangeShapeType="1"/>
            </p:cNvSpPr>
            <p:nvPr/>
          </p:nvSpPr>
          <p:spPr bwMode="auto">
            <a:xfrm>
              <a:off x="3396" y="3469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4" name="Freeform 128"/>
            <p:cNvSpPr>
              <a:spLocks/>
            </p:cNvSpPr>
            <p:nvPr/>
          </p:nvSpPr>
          <p:spPr bwMode="auto">
            <a:xfrm>
              <a:off x="3458" y="3373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129"/>
          <p:cNvGrpSpPr>
            <a:grpSpLocks/>
          </p:cNvGrpSpPr>
          <p:nvPr/>
        </p:nvGrpSpPr>
        <p:grpSpPr bwMode="auto">
          <a:xfrm>
            <a:off x="7431088" y="5497513"/>
            <a:ext cx="709612" cy="468312"/>
            <a:chOff x="4681" y="3034"/>
            <a:chExt cx="447" cy="295"/>
          </a:xfrm>
        </p:grpSpPr>
        <p:sp>
          <p:nvSpPr>
            <p:cNvPr id="2733186" name="Freeform 130" descr="25%"/>
            <p:cNvSpPr>
              <a:spLocks/>
            </p:cNvSpPr>
            <p:nvPr/>
          </p:nvSpPr>
          <p:spPr bwMode="auto">
            <a:xfrm flipH="1">
              <a:off x="4828" y="303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7" name="Rectangle 131"/>
            <p:cNvSpPr>
              <a:spLocks noChangeArrowheads="1"/>
            </p:cNvSpPr>
            <p:nvPr/>
          </p:nvSpPr>
          <p:spPr bwMode="auto">
            <a:xfrm>
              <a:off x="4801" y="30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31" name="Group 132"/>
            <p:cNvGrpSpPr>
              <a:grpSpLocks/>
            </p:cNvGrpSpPr>
            <p:nvPr/>
          </p:nvGrpSpPr>
          <p:grpSpPr bwMode="auto">
            <a:xfrm>
              <a:off x="4828" y="3040"/>
              <a:ext cx="284" cy="289"/>
              <a:chOff x="4828" y="3040"/>
              <a:chExt cx="284" cy="289"/>
            </a:xfrm>
          </p:grpSpPr>
          <p:sp>
            <p:nvSpPr>
              <p:cNvPr id="2733189" name="Freeform 133"/>
              <p:cNvSpPr>
                <a:spLocks/>
              </p:cNvSpPr>
              <p:nvPr/>
            </p:nvSpPr>
            <p:spPr bwMode="auto">
              <a:xfrm>
                <a:off x="4828" y="3040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0" name="Freeform 134"/>
              <p:cNvSpPr>
                <a:spLocks/>
              </p:cNvSpPr>
              <p:nvPr/>
            </p:nvSpPr>
            <p:spPr bwMode="auto">
              <a:xfrm>
                <a:off x="4969" y="3040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1" name="Line 135"/>
            <p:cNvSpPr>
              <a:spLocks noChangeShapeType="1"/>
            </p:cNvSpPr>
            <p:nvPr/>
          </p:nvSpPr>
          <p:spPr bwMode="auto">
            <a:xfrm>
              <a:off x="4681" y="31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56" name="Group 136"/>
          <p:cNvGrpSpPr>
            <a:grpSpLocks/>
          </p:cNvGrpSpPr>
          <p:nvPr/>
        </p:nvGrpSpPr>
        <p:grpSpPr bwMode="auto">
          <a:xfrm>
            <a:off x="6662738" y="4786313"/>
            <a:ext cx="876300" cy="1255712"/>
            <a:chOff x="4197" y="2586"/>
            <a:chExt cx="552" cy="791"/>
          </a:xfrm>
        </p:grpSpPr>
        <p:sp>
          <p:nvSpPr>
            <p:cNvPr id="2733193" name="Freeform 137" descr="25%"/>
            <p:cNvSpPr>
              <a:spLocks/>
            </p:cNvSpPr>
            <p:nvPr/>
          </p:nvSpPr>
          <p:spPr bwMode="auto">
            <a:xfrm flipH="1">
              <a:off x="4401" y="258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4" name="Rectangle 138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57" name="Group 139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33196" name="Freeform 140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7" name="Freeform 141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8" name="Line 142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9" name="Rectangle 143"/>
            <p:cNvSpPr>
              <a:spLocks noChangeArrowheads="1"/>
            </p:cNvSpPr>
            <p:nvPr/>
          </p:nvSpPr>
          <p:spPr bwMode="auto">
            <a:xfrm>
              <a:off x="4309" y="3042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59" name="Group 144"/>
            <p:cNvGrpSpPr>
              <a:grpSpLocks/>
            </p:cNvGrpSpPr>
            <p:nvPr/>
          </p:nvGrpSpPr>
          <p:grpSpPr bwMode="auto">
            <a:xfrm>
              <a:off x="4360" y="3040"/>
              <a:ext cx="325" cy="289"/>
              <a:chOff x="4360" y="3040"/>
              <a:chExt cx="325" cy="289"/>
            </a:xfrm>
          </p:grpSpPr>
          <p:sp>
            <p:nvSpPr>
              <p:cNvPr id="2733201" name="Freeform 145"/>
              <p:cNvSpPr>
                <a:spLocks/>
              </p:cNvSpPr>
              <p:nvPr/>
            </p:nvSpPr>
            <p:spPr bwMode="auto">
              <a:xfrm>
                <a:off x="4360" y="3040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2" name="Freeform 146"/>
              <p:cNvSpPr>
                <a:spLocks/>
              </p:cNvSpPr>
              <p:nvPr/>
            </p:nvSpPr>
            <p:spPr bwMode="auto">
              <a:xfrm>
                <a:off x="4521" y="3040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03" name="Line 147"/>
            <p:cNvSpPr>
              <a:spLocks noChangeShapeType="1"/>
            </p:cNvSpPr>
            <p:nvPr/>
          </p:nvSpPr>
          <p:spPr bwMode="auto">
            <a:xfrm>
              <a:off x="4197" y="31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04" name="Freeform 148"/>
            <p:cNvSpPr>
              <a:spLocks/>
            </p:cNvSpPr>
            <p:nvPr/>
          </p:nvSpPr>
          <p:spPr bwMode="auto">
            <a:xfrm>
              <a:off x="4318" y="31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62" name="Group 149"/>
          <p:cNvGrpSpPr>
            <a:grpSpLocks/>
          </p:cNvGrpSpPr>
          <p:nvPr/>
        </p:nvGrpSpPr>
        <p:grpSpPr bwMode="auto">
          <a:xfrm>
            <a:off x="5984875" y="4084638"/>
            <a:ext cx="876300" cy="2084387"/>
            <a:chOff x="3770" y="2144"/>
            <a:chExt cx="552" cy="1313"/>
          </a:xfrm>
        </p:grpSpPr>
        <p:sp>
          <p:nvSpPr>
            <p:cNvPr id="2733206" name="Rectangle 150"/>
            <p:cNvSpPr>
              <a:spLocks noChangeArrowheads="1"/>
            </p:cNvSpPr>
            <p:nvPr/>
          </p:nvSpPr>
          <p:spPr bwMode="auto">
            <a:xfrm>
              <a:off x="3947" y="21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68" name="Group 151"/>
            <p:cNvGrpSpPr>
              <a:grpSpLocks/>
            </p:cNvGrpSpPr>
            <p:nvPr/>
          </p:nvGrpSpPr>
          <p:grpSpPr bwMode="auto">
            <a:xfrm>
              <a:off x="3974" y="2144"/>
              <a:ext cx="284" cy="289"/>
              <a:chOff x="3974" y="2144"/>
              <a:chExt cx="284" cy="289"/>
            </a:xfrm>
          </p:grpSpPr>
          <p:sp>
            <p:nvSpPr>
              <p:cNvPr id="2733208" name="Freeform 152"/>
              <p:cNvSpPr>
                <a:spLocks/>
              </p:cNvSpPr>
              <p:nvPr/>
            </p:nvSpPr>
            <p:spPr bwMode="auto">
              <a:xfrm>
                <a:off x="3974" y="2144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9" name="Freeform 153"/>
              <p:cNvSpPr>
                <a:spLocks/>
              </p:cNvSpPr>
              <p:nvPr/>
            </p:nvSpPr>
            <p:spPr bwMode="auto">
              <a:xfrm>
                <a:off x="4115" y="2144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0" name="Line 154"/>
            <p:cNvSpPr>
              <a:spLocks noChangeShapeType="1"/>
            </p:cNvSpPr>
            <p:nvPr/>
          </p:nvSpPr>
          <p:spPr bwMode="auto">
            <a:xfrm>
              <a:off x="3827" y="22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1" name="Rectangle 155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77" name="Group 156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33213" name="Freeform 157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4" name="Freeform 158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5" name="Line 15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6" name="Freeform 16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79" name="Group 161"/>
            <p:cNvGrpSpPr>
              <a:grpSpLocks/>
            </p:cNvGrpSpPr>
            <p:nvPr/>
          </p:nvGrpSpPr>
          <p:grpSpPr bwMode="auto">
            <a:xfrm>
              <a:off x="3963" y="2944"/>
              <a:ext cx="227" cy="481"/>
              <a:chOff x="3963" y="2944"/>
              <a:chExt cx="227" cy="481"/>
            </a:xfrm>
          </p:grpSpPr>
          <p:sp>
            <p:nvSpPr>
              <p:cNvPr id="2733218" name="Freeform 162"/>
              <p:cNvSpPr>
                <a:spLocks/>
              </p:cNvSpPr>
              <p:nvPr/>
            </p:nvSpPr>
            <p:spPr bwMode="auto">
              <a:xfrm>
                <a:off x="3977" y="2944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9" name="Rectangle 163"/>
              <p:cNvSpPr>
                <a:spLocks noChangeArrowheads="1"/>
              </p:cNvSpPr>
              <p:nvPr/>
            </p:nvSpPr>
            <p:spPr bwMode="auto">
              <a:xfrm rot="5400000">
                <a:off x="3876" y="306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220" name="Line 164"/>
            <p:cNvSpPr>
              <a:spLocks noChangeShapeType="1"/>
            </p:cNvSpPr>
            <p:nvPr/>
          </p:nvSpPr>
          <p:spPr bwMode="auto">
            <a:xfrm>
              <a:off x="3812" y="30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1" name="Line 165"/>
            <p:cNvSpPr>
              <a:spLocks noChangeShapeType="1"/>
            </p:cNvSpPr>
            <p:nvPr/>
          </p:nvSpPr>
          <p:spPr bwMode="auto">
            <a:xfrm>
              <a:off x="3812" y="32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2" name="Freeform 166"/>
            <p:cNvSpPr>
              <a:spLocks/>
            </p:cNvSpPr>
            <p:nvPr/>
          </p:nvSpPr>
          <p:spPr bwMode="auto">
            <a:xfrm>
              <a:off x="3905" y="31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3223" name="Rectangle 167"/>
          <p:cNvSpPr>
            <a:spLocks noChangeArrowheads="1"/>
          </p:cNvSpPr>
          <p:nvPr/>
        </p:nvSpPr>
        <p:spPr bwMode="auto">
          <a:xfrm>
            <a:off x="990600" y="1143000"/>
            <a:ext cx="671057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(In </a:t>
            </a:r>
            <a:r>
              <a:rPr lang="en-US" sz="2800" b="1" dirty="0" err="1">
                <a:solidFill>
                  <a:schemeClr val="tx1"/>
                </a:solidFill>
              </a:rPr>
              <a:t>Reg</a:t>
            </a:r>
            <a:r>
              <a:rPr lang="en-US" sz="2800" b="1" dirty="0">
                <a:solidFill>
                  <a:schemeClr val="tx1"/>
                </a:solidFill>
              </a:rPr>
              <a:t>, right half highlight read, left half write)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2733082" name="Group 168"/>
          <p:cNvGrpSpPr>
            <a:grpSpLocks/>
          </p:cNvGrpSpPr>
          <p:nvPr/>
        </p:nvGrpSpPr>
        <p:grpSpPr bwMode="auto">
          <a:xfrm>
            <a:off x="2679700" y="2660650"/>
            <a:ext cx="673100" cy="1146175"/>
            <a:chOff x="1688" y="1247"/>
            <a:chExt cx="424" cy="722"/>
          </a:xfrm>
        </p:grpSpPr>
        <p:sp>
          <p:nvSpPr>
            <p:cNvPr id="2733225" name="Freeform 169" descr="25%"/>
            <p:cNvSpPr>
              <a:spLocks/>
            </p:cNvSpPr>
            <p:nvPr/>
          </p:nvSpPr>
          <p:spPr bwMode="auto">
            <a:xfrm>
              <a:off x="1939" y="124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6" name="Rectangle 170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3227" name="Rectangle 171"/>
            <p:cNvSpPr>
              <a:spLocks noChangeArrowheads="1"/>
            </p:cNvSpPr>
            <p:nvPr/>
          </p:nvSpPr>
          <p:spPr bwMode="auto">
            <a:xfrm>
              <a:off x="1751" y="1698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2733085" name="Group 172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33229" name="Freeform 173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30" name="Freeform 174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31" name="Line 175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32" name="Freeform 176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88" name="Group 177"/>
            <p:cNvGrpSpPr>
              <a:grpSpLocks/>
            </p:cNvGrpSpPr>
            <p:nvPr/>
          </p:nvGrpSpPr>
          <p:grpSpPr bwMode="auto">
            <a:xfrm>
              <a:off x="1753" y="1680"/>
              <a:ext cx="359" cy="289"/>
              <a:chOff x="1324" y="1248"/>
              <a:chExt cx="359" cy="289"/>
            </a:xfrm>
          </p:grpSpPr>
          <p:sp>
            <p:nvSpPr>
              <p:cNvPr id="2733234" name="Rectangle 178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14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</a:t>
                </a:r>
              </a:p>
            </p:txBody>
          </p:sp>
          <p:grpSp>
            <p:nvGrpSpPr>
              <p:cNvPr id="2733090" name="Group 179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33236" name="Freeform 180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37" name="Freeform 181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2" name="Titl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Pipeline Representation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3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3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3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32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518150"/>
          </a:xfrm>
        </p:spPr>
        <p:txBody>
          <a:bodyPr/>
          <a:lstStyle/>
          <a:p>
            <a:r>
              <a:rPr lang="en-US" dirty="0"/>
              <a:t>Suppose 2 ns for memory access, 2 ns for ALU operation, and 1 ns for register file read or write; compute instruction rate</a:t>
            </a:r>
          </a:p>
          <a:p>
            <a:r>
              <a:rPr lang="en-US" dirty="0" err="1"/>
              <a:t>Nonpipelined</a:t>
            </a:r>
            <a:r>
              <a:rPr lang="en-US" dirty="0"/>
              <a:t> Execution:</a:t>
            </a:r>
          </a:p>
          <a:p>
            <a:pPr marL="508000" lvl="1"/>
            <a:r>
              <a:rPr lang="en-US" dirty="0" err="1">
                <a:solidFill>
                  <a:schemeClr val="accent1"/>
                </a:solidFill>
                <a:latin typeface="Courier New" pitchFamily="-65" charset="0"/>
              </a:rPr>
              <a:t>lw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: IF + Read </a:t>
            </a:r>
            <a:r>
              <a:rPr lang="en-US" dirty="0" err="1"/>
              <a:t>Reg</a:t>
            </a:r>
            <a:r>
              <a:rPr lang="en-US" dirty="0"/>
              <a:t> + ALU + Memory + Write </a:t>
            </a:r>
            <a:r>
              <a:rPr lang="en-US" dirty="0" err="1"/>
              <a:t>Reg</a:t>
            </a:r>
            <a:r>
              <a:rPr lang="en-US" dirty="0"/>
              <a:t> = 2 + 1 + 2 + 2 + 1 = </a:t>
            </a:r>
            <a:r>
              <a:rPr lang="en-US" dirty="0">
                <a:solidFill>
                  <a:schemeClr val="accent1"/>
                </a:solidFill>
              </a:rPr>
              <a:t>8 ns</a:t>
            </a:r>
          </a:p>
          <a:p>
            <a:pPr marL="508000" lvl="1"/>
            <a:r>
              <a:rPr lang="en-US" dirty="0">
                <a:solidFill>
                  <a:schemeClr val="accent1"/>
                </a:solidFill>
                <a:latin typeface="Courier New" pitchFamily="-65" charset="0"/>
              </a:rPr>
              <a:t>add</a:t>
            </a:r>
            <a:r>
              <a:rPr lang="en-US" dirty="0"/>
              <a:t>: IF + Read </a:t>
            </a:r>
            <a:r>
              <a:rPr lang="en-US" dirty="0" err="1"/>
              <a:t>Reg</a:t>
            </a:r>
            <a:r>
              <a:rPr lang="en-US" dirty="0"/>
              <a:t> + ALU + Write </a:t>
            </a:r>
            <a:r>
              <a:rPr lang="en-US" dirty="0" err="1"/>
              <a:t>Reg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= 2 + 1 + 2 + 1 = </a:t>
            </a:r>
            <a:r>
              <a:rPr lang="en-US" dirty="0">
                <a:solidFill>
                  <a:schemeClr val="accent1"/>
                </a:solidFill>
              </a:rPr>
              <a:t>6 ns </a:t>
            </a:r>
            <a:br>
              <a:rPr lang="en-US" dirty="0">
                <a:solidFill>
                  <a:srgbClr val="800080"/>
                </a:solidFill>
              </a:rPr>
            </a:br>
            <a:r>
              <a:rPr lang="en-US" sz="2400" i="1" dirty="0"/>
              <a:t>(recall </a:t>
            </a:r>
            <a:r>
              <a:rPr lang="en-US" sz="2400" i="1" dirty="0">
                <a:solidFill>
                  <a:schemeClr val="accent2"/>
                </a:solidFill>
              </a:rPr>
              <a:t>8ns</a:t>
            </a:r>
            <a:r>
              <a:rPr lang="en-US" sz="2400" i="1" dirty="0"/>
              <a:t> for single-cycle processor)</a:t>
            </a:r>
          </a:p>
          <a:p>
            <a:r>
              <a:rPr lang="en-US" dirty="0"/>
              <a:t>Pipelined Execution:</a:t>
            </a:r>
          </a:p>
          <a:p>
            <a:pPr marL="508000" lvl="1"/>
            <a:r>
              <a:rPr lang="en-US" dirty="0" err="1"/>
              <a:t>Max(IF,Read</a:t>
            </a:r>
            <a:r>
              <a:rPr lang="en-US" dirty="0"/>
              <a:t> </a:t>
            </a:r>
            <a:r>
              <a:rPr lang="en-US" dirty="0" err="1"/>
              <a:t>Reg,ALU,Memory,Write</a:t>
            </a:r>
            <a:r>
              <a:rPr lang="en-US" dirty="0"/>
              <a:t> </a:t>
            </a:r>
            <a:r>
              <a:rPr lang="en-US" dirty="0" err="1"/>
              <a:t>Reg</a:t>
            </a:r>
            <a:r>
              <a:rPr lang="en-US" dirty="0"/>
              <a:t>) = 2 ns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Pipeline </a:t>
            </a:r>
            <a:r>
              <a:rPr lang="en-US" sz="3200" dirty="0">
                <a:solidFill>
                  <a:schemeClr val="accent1"/>
                </a:solidFill>
              </a:rPr>
              <a:t>Hazard</a:t>
            </a:r>
            <a:r>
              <a:rPr lang="en-US" sz="3200" dirty="0"/>
              <a:t>: Matching socks in later load</a:t>
            </a:r>
          </a:p>
        </p:txBody>
      </p:sp>
      <p:sp>
        <p:nvSpPr>
          <p:cNvPr id="273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133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depends on D; </a:t>
            </a:r>
            <a:r>
              <a:rPr lang="en-US" dirty="0">
                <a:solidFill>
                  <a:schemeClr val="accent1"/>
                </a:solidFill>
              </a:rPr>
              <a:t>stall </a:t>
            </a:r>
            <a:r>
              <a:rPr lang="en-US" dirty="0"/>
              <a:t>since folder tied up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2127250"/>
            <a:ext cx="930275" cy="3740150"/>
            <a:chOff x="587" y="1175"/>
            <a:chExt cx="586" cy="2356"/>
          </a:xfrm>
        </p:grpSpPr>
        <p:sp>
          <p:nvSpPr>
            <p:cNvPr id="2737157" name="Rectangle 5"/>
            <p:cNvSpPr>
              <a:spLocks noChangeArrowheads="1"/>
            </p:cNvSpPr>
            <p:nvPr/>
          </p:nvSpPr>
          <p:spPr bwMode="auto">
            <a:xfrm>
              <a:off x="587" y="1175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37158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59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60" name="Rectangle 8"/>
            <p:cNvSpPr>
              <a:spLocks noChangeArrowheads="1"/>
            </p:cNvSpPr>
            <p:nvPr/>
          </p:nvSpPr>
          <p:spPr bwMode="auto">
            <a:xfrm>
              <a:off x="915" y="181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737161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62" name="Rectangle 10"/>
            <p:cNvSpPr>
              <a:spLocks noChangeArrowheads="1"/>
            </p:cNvSpPr>
            <p:nvPr/>
          </p:nvSpPr>
          <p:spPr bwMode="auto">
            <a:xfrm>
              <a:off x="919" y="212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3" cy="286"/>
              <a:chOff x="1034" y="2602"/>
              <a:chExt cx="286" cy="286"/>
            </a:xfrm>
          </p:grpSpPr>
          <p:sp>
            <p:nvSpPr>
              <p:cNvPr id="2737164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65" name="Rectangle 13"/>
              <p:cNvSpPr>
                <a:spLocks noChangeArrowheads="1"/>
              </p:cNvSpPr>
              <p:nvPr/>
            </p:nvSpPr>
            <p:spPr bwMode="auto">
              <a:xfrm>
                <a:off x="1034" y="2602"/>
                <a:ext cx="28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737166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67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737168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69" name="Rectangle 17"/>
            <p:cNvSpPr>
              <a:spLocks noChangeArrowheads="1"/>
            </p:cNvSpPr>
            <p:nvPr/>
          </p:nvSpPr>
          <p:spPr bwMode="auto">
            <a:xfrm>
              <a:off x="926" y="280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737170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71" name="Rectangle 19"/>
            <p:cNvSpPr>
              <a:spLocks noChangeArrowheads="1"/>
            </p:cNvSpPr>
            <p:nvPr/>
          </p:nvSpPr>
          <p:spPr bwMode="auto">
            <a:xfrm>
              <a:off x="930" y="3165"/>
              <a:ext cx="23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954213" y="2451100"/>
            <a:ext cx="4584700" cy="3095625"/>
            <a:chOff x="1231" y="1379"/>
            <a:chExt cx="2888" cy="1950"/>
          </a:xfrm>
        </p:grpSpPr>
        <p:sp>
          <p:nvSpPr>
            <p:cNvPr id="2737173" name="AutoShape 21"/>
            <p:cNvSpPr>
              <a:spLocks noChangeArrowheads="1"/>
            </p:cNvSpPr>
            <p:nvPr/>
          </p:nvSpPr>
          <p:spPr bwMode="auto">
            <a:xfrm>
              <a:off x="1482" y="1798"/>
              <a:ext cx="185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74" name="AutoShape 22"/>
            <p:cNvSpPr>
              <a:spLocks noChangeArrowheads="1"/>
            </p:cNvSpPr>
            <p:nvPr/>
          </p:nvSpPr>
          <p:spPr bwMode="auto">
            <a:xfrm>
              <a:off x="1527" y="1746"/>
              <a:ext cx="140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75" name="AutoShape 23"/>
            <p:cNvSpPr>
              <a:spLocks noChangeArrowheads="1"/>
            </p:cNvSpPr>
            <p:nvPr/>
          </p:nvSpPr>
          <p:spPr bwMode="auto">
            <a:xfrm>
              <a:off x="1519" y="1818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751" y="1781"/>
              <a:ext cx="179" cy="257"/>
              <a:chOff x="3095" y="1938"/>
              <a:chExt cx="201" cy="257"/>
            </a:xfrm>
          </p:grpSpPr>
          <p:sp>
            <p:nvSpPr>
              <p:cNvPr id="2737177" name="Freeform 25"/>
              <p:cNvSpPr>
                <a:spLocks/>
              </p:cNvSpPr>
              <p:nvPr/>
            </p:nvSpPr>
            <p:spPr bwMode="auto">
              <a:xfrm>
                <a:off x="3224" y="2057"/>
                <a:ext cx="60" cy="138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9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3" y="0"/>
                  </a:cxn>
                </a:cxnLst>
                <a:rect l="0" t="0" r="r" b="b"/>
                <a:pathLst>
                  <a:path w="60" h="138">
                    <a:moveTo>
                      <a:pt x="43" y="0"/>
                    </a:moveTo>
                    <a:lnTo>
                      <a:pt x="59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3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78" name="Rectangle 26"/>
              <p:cNvSpPr>
                <a:spLocks noChangeArrowheads="1"/>
              </p:cNvSpPr>
              <p:nvPr/>
            </p:nvSpPr>
            <p:spPr bwMode="auto">
              <a:xfrm>
                <a:off x="3220" y="2057"/>
                <a:ext cx="76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79" name="Rectangle 27"/>
              <p:cNvSpPr>
                <a:spLocks noChangeArrowheads="1"/>
              </p:cNvSpPr>
              <p:nvPr/>
            </p:nvSpPr>
            <p:spPr bwMode="auto">
              <a:xfrm>
                <a:off x="3226" y="2115"/>
                <a:ext cx="57" cy="11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80" name="Rectangle 28"/>
              <p:cNvSpPr>
                <a:spLocks noChangeArrowheads="1"/>
              </p:cNvSpPr>
              <p:nvPr/>
            </p:nvSpPr>
            <p:spPr bwMode="auto">
              <a:xfrm>
                <a:off x="3095" y="2115"/>
                <a:ext cx="75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81" name="Oval 29"/>
              <p:cNvSpPr>
                <a:spLocks noChangeArrowheads="1"/>
              </p:cNvSpPr>
              <p:nvPr/>
            </p:nvSpPr>
            <p:spPr bwMode="auto">
              <a:xfrm>
                <a:off x="3154" y="1938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82" name="Freeform 30"/>
              <p:cNvSpPr>
                <a:spLocks/>
              </p:cNvSpPr>
              <p:nvPr/>
            </p:nvSpPr>
            <p:spPr bwMode="auto">
              <a:xfrm>
                <a:off x="3095" y="1983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7183" name="Freeform 31"/>
            <p:cNvSpPr>
              <a:spLocks/>
            </p:cNvSpPr>
            <p:nvPr/>
          </p:nvSpPr>
          <p:spPr bwMode="auto">
            <a:xfrm>
              <a:off x="2984" y="1756"/>
              <a:ext cx="178" cy="292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30"/>
                </a:cxn>
                <a:cxn ang="0">
                  <a:pos x="121" y="169"/>
                </a:cxn>
                <a:cxn ang="0">
                  <a:pos x="111" y="142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7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2"/>
                </a:cxn>
                <a:cxn ang="0">
                  <a:pos x="40" y="146"/>
                </a:cxn>
                <a:cxn ang="0">
                  <a:pos x="41" y="158"/>
                </a:cxn>
                <a:cxn ang="0">
                  <a:pos x="49" y="162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7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7"/>
                </a:cxn>
                <a:cxn ang="0">
                  <a:pos x="53" y="197"/>
                </a:cxn>
                <a:cxn ang="0">
                  <a:pos x="33" y="226"/>
                </a:cxn>
                <a:cxn ang="0">
                  <a:pos x="8" y="256"/>
                </a:cxn>
                <a:cxn ang="0">
                  <a:pos x="0" y="272"/>
                </a:cxn>
                <a:cxn ang="0">
                  <a:pos x="19" y="291"/>
                </a:cxn>
                <a:cxn ang="0">
                  <a:pos x="33" y="288"/>
                </a:cxn>
                <a:cxn ang="0">
                  <a:pos x="23" y="276"/>
                </a:cxn>
                <a:cxn ang="0">
                  <a:pos x="30" y="260"/>
                </a:cxn>
                <a:cxn ang="0">
                  <a:pos x="61" y="223"/>
                </a:cxn>
                <a:cxn ang="0">
                  <a:pos x="84" y="197"/>
                </a:cxn>
                <a:cxn ang="0">
                  <a:pos x="95" y="191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1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2">
                  <a:moveTo>
                    <a:pt x="198" y="268"/>
                  </a:moveTo>
                  <a:lnTo>
                    <a:pt x="199" y="263"/>
                  </a:lnTo>
                  <a:lnTo>
                    <a:pt x="191" y="265"/>
                  </a:lnTo>
                  <a:lnTo>
                    <a:pt x="184" y="263"/>
                  </a:lnTo>
                  <a:lnTo>
                    <a:pt x="174" y="256"/>
                  </a:lnTo>
                  <a:lnTo>
                    <a:pt x="158" y="230"/>
                  </a:lnTo>
                  <a:lnTo>
                    <a:pt x="134" y="191"/>
                  </a:lnTo>
                  <a:lnTo>
                    <a:pt x="121" y="169"/>
                  </a:lnTo>
                  <a:lnTo>
                    <a:pt x="113" y="152"/>
                  </a:lnTo>
                  <a:lnTo>
                    <a:pt x="111" y="142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2"/>
                  </a:lnTo>
                  <a:lnTo>
                    <a:pt x="136" y="129"/>
                  </a:lnTo>
                  <a:lnTo>
                    <a:pt x="148" y="137"/>
                  </a:lnTo>
                  <a:lnTo>
                    <a:pt x="155" y="140"/>
                  </a:lnTo>
                  <a:lnTo>
                    <a:pt x="160" y="142"/>
                  </a:lnTo>
                  <a:lnTo>
                    <a:pt x="164" y="140"/>
                  </a:lnTo>
                  <a:lnTo>
                    <a:pt x="166" y="137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7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7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1" y="161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7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7"/>
                  </a:lnTo>
                  <a:lnTo>
                    <a:pt x="58" y="183"/>
                  </a:lnTo>
                  <a:lnTo>
                    <a:pt x="53" y="197"/>
                  </a:lnTo>
                  <a:lnTo>
                    <a:pt x="41" y="214"/>
                  </a:lnTo>
                  <a:lnTo>
                    <a:pt x="33" y="226"/>
                  </a:lnTo>
                  <a:lnTo>
                    <a:pt x="18" y="243"/>
                  </a:lnTo>
                  <a:lnTo>
                    <a:pt x="8" y="256"/>
                  </a:lnTo>
                  <a:lnTo>
                    <a:pt x="0" y="267"/>
                  </a:lnTo>
                  <a:lnTo>
                    <a:pt x="0" y="272"/>
                  </a:lnTo>
                  <a:lnTo>
                    <a:pt x="8" y="281"/>
                  </a:lnTo>
                  <a:lnTo>
                    <a:pt x="19" y="291"/>
                  </a:lnTo>
                  <a:lnTo>
                    <a:pt x="30" y="291"/>
                  </a:lnTo>
                  <a:lnTo>
                    <a:pt x="33" y="288"/>
                  </a:lnTo>
                  <a:lnTo>
                    <a:pt x="28" y="282"/>
                  </a:lnTo>
                  <a:lnTo>
                    <a:pt x="23" y="276"/>
                  </a:lnTo>
                  <a:lnTo>
                    <a:pt x="23" y="271"/>
                  </a:lnTo>
                  <a:lnTo>
                    <a:pt x="30" y="260"/>
                  </a:lnTo>
                  <a:lnTo>
                    <a:pt x="43" y="247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7"/>
                  </a:lnTo>
                  <a:lnTo>
                    <a:pt x="88" y="192"/>
                  </a:lnTo>
                  <a:lnTo>
                    <a:pt x="95" y="191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20"/>
                  </a:lnTo>
                  <a:lnTo>
                    <a:pt x="141" y="243"/>
                  </a:lnTo>
                  <a:lnTo>
                    <a:pt x="158" y="267"/>
                  </a:lnTo>
                  <a:lnTo>
                    <a:pt x="168" y="281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672" y="1746"/>
              <a:ext cx="231" cy="311"/>
              <a:chOff x="1881" y="1903"/>
              <a:chExt cx="260" cy="311"/>
            </a:xfrm>
          </p:grpSpPr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1881" y="1903"/>
                <a:ext cx="260" cy="311"/>
                <a:chOff x="1881" y="1903"/>
                <a:chExt cx="260" cy="311"/>
              </a:xfrm>
            </p:grpSpPr>
            <p:sp>
              <p:nvSpPr>
                <p:cNvPr id="2737186" name="AutoShape 34"/>
                <p:cNvSpPr>
                  <a:spLocks noChangeArrowheads="1"/>
                </p:cNvSpPr>
                <p:nvPr/>
              </p:nvSpPr>
              <p:spPr bwMode="auto">
                <a:xfrm>
                  <a:off x="1881" y="1955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187" name="AutoShape 35"/>
                <p:cNvSpPr>
                  <a:spLocks noChangeArrowheads="1"/>
                </p:cNvSpPr>
                <p:nvPr/>
              </p:nvSpPr>
              <p:spPr bwMode="auto">
                <a:xfrm>
                  <a:off x="1944" y="1903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7188" name="Oval 36"/>
              <p:cNvSpPr>
                <a:spLocks noChangeArrowheads="1"/>
              </p:cNvSpPr>
              <p:nvPr/>
            </p:nvSpPr>
            <p:spPr bwMode="auto">
              <a:xfrm>
                <a:off x="1964" y="1930"/>
                <a:ext cx="25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89" name="AutoShape 37"/>
              <p:cNvSpPr>
                <a:spLocks noChangeArrowheads="1"/>
              </p:cNvSpPr>
              <p:nvPr/>
            </p:nvSpPr>
            <p:spPr bwMode="auto">
              <a:xfrm>
                <a:off x="1912" y="2077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7190" name="AutoShape 38"/>
            <p:cNvSpPr>
              <a:spLocks noChangeArrowheads="1"/>
            </p:cNvSpPr>
            <p:nvPr/>
          </p:nvSpPr>
          <p:spPr bwMode="auto">
            <a:xfrm>
              <a:off x="1735" y="2131"/>
              <a:ext cx="183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91" name="AutoShape 39"/>
            <p:cNvSpPr>
              <a:spLocks noChangeArrowheads="1"/>
            </p:cNvSpPr>
            <p:nvPr/>
          </p:nvSpPr>
          <p:spPr bwMode="auto">
            <a:xfrm>
              <a:off x="1780" y="2080"/>
              <a:ext cx="138" cy="45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192" name="AutoShape 40"/>
            <p:cNvSpPr>
              <a:spLocks noChangeArrowheads="1"/>
            </p:cNvSpPr>
            <p:nvPr/>
          </p:nvSpPr>
          <p:spPr bwMode="auto">
            <a:xfrm>
              <a:off x="1772" y="2151"/>
              <a:ext cx="94" cy="15"/>
            </a:xfrm>
            <a:prstGeom prst="parallelogram">
              <a:avLst>
                <a:gd name="adj" fmla="val 156638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034" y="2120"/>
              <a:ext cx="179" cy="257"/>
              <a:chOff x="3413" y="2277"/>
              <a:chExt cx="202" cy="257"/>
            </a:xfrm>
          </p:grpSpPr>
          <p:sp>
            <p:nvSpPr>
              <p:cNvPr id="2737194" name="Freeform 42"/>
              <p:cNvSpPr>
                <a:spLocks/>
              </p:cNvSpPr>
              <p:nvPr/>
            </p:nvSpPr>
            <p:spPr bwMode="auto">
              <a:xfrm>
                <a:off x="3543" y="2396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95" name="Rectangle 43"/>
              <p:cNvSpPr>
                <a:spLocks noChangeArrowheads="1"/>
              </p:cNvSpPr>
              <p:nvPr/>
            </p:nvSpPr>
            <p:spPr bwMode="auto">
              <a:xfrm>
                <a:off x="3538" y="239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96" name="Rectangle 44"/>
              <p:cNvSpPr>
                <a:spLocks noChangeArrowheads="1"/>
              </p:cNvSpPr>
              <p:nvPr/>
            </p:nvSpPr>
            <p:spPr bwMode="auto">
              <a:xfrm>
                <a:off x="3546" y="2453"/>
                <a:ext cx="5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97" name="Rectangle 45"/>
              <p:cNvSpPr>
                <a:spLocks noChangeArrowheads="1"/>
              </p:cNvSpPr>
              <p:nvPr/>
            </p:nvSpPr>
            <p:spPr bwMode="auto">
              <a:xfrm>
                <a:off x="3415" y="2453"/>
                <a:ext cx="73" cy="8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98" name="Oval 46"/>
              <p:cNvSpPr>
                <a:spLocks noChangeArrowheads="1"/>
              </p:cNvSpPr>
              <p:nvPr/>
            </p:nvSpPr>
            <p:spPr bwMode="auto">
              <a:xfrm>
                <a:off x="3473" y="2277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199" name="Freeform 47"/>
              <p:cNvSpPr>
                <a:spLocks/>
              </p:cNvSpPr>
              <p:nvPr/>
            </p:nvSpPr>
            <p:spPr bwMode="auto">
              <a:xfrm>
                <a:off x="3413" y="2322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7200" name="Freeform 48"/>
            <p:cNvSpPr>
              <a:spLocks/>
            </p:cNvSpPr>
            <p:nvPr/>
          </p:nvSpPr>
          <p:spPr bwMode="auto">
            <a:xfrm>
              <a:off x="3257" y="2090"/>
              <a:ext cx="179" cy="291"/>
            </a:xfrm>
            <a:custGeom>
              <a:avLst/>
              <a:gdLst/>
              <a:ahLst/>
              <a:cxnLst>
                <a:cxn ang="0">
                  <a:pos x="200" y="263"/>
                </a:cxn>
                <a:cxn ang="0">
                  <a:pos x="185" y="263"/>
                </a:cxn>
                <a:cxn ang="0">
                  <a:pos x="158" y="229"/>
                </a:cxn>
                <a:cxn ang="0">
                  <a:pos x="122" y="169"/>
                </a:cxn>
                <a:cxn ang="0">
                  <a:pos x="112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7" y="129"/>
                </a:cxn>
                <a:cxn ang="0">
                  <a:pos x="156" y="140"/>
                </a:cxn>
                <a:cxn ang="0">
                  <a:pos x="165" y="140"/>
                </a:cxn>
                <a:cxn ang="0">
                  <a:pos x="166" y="134"/>
                </a:cxn>
                <a:cxn ang="0">
                  <a:pos x="157" y="123"/>
                </a:cxn>
                <a:cxn ang="0">
                  <a:pos x="136" y="108"/>
                </a:cxn>
                <a:cxn ang="0">
                  <a:pos x="127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7" y="99"/>
                </a:cxn>
                <a:cxn ang="0">
                  <a:pos x="42" y="121"/>
                </a:cxn>
                <a:cxn ang="0">
                  <a:pos x="40" y="145"/>
                </a:cxn>
                <a:cxn ang="0">
                  <a:pos x="42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2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2" y="223"/>
                </a:cxn>
                <a:cxn ang="0">
                  <a:pos x="84" y="196"/>
                </a:cxn>
                <a:cxn ang="0">
                  <a:pos x="96" y="190"/>
                </a:cxn>
                <a:cxn ang="0">
                  <a:pos x="109" y="199"/>
                </a:cxn>
                <a:cxn ang="0">
                  <a:pos x="142" y="243"/>
                </a:cxn>
                <a:cxn ang="0">
                  <a:pos x="169" y="280"/>
                </a:cxn>
                <a:cxn ang="0">
                  <a:pos x="179" y="283"/>
                </a:cxn>
                <a:cxn ang="0">
                  <a:pos x="192" y="273"/>
                </a:cxn>
              </a:cxnLst>
              <a:rect l="0" t="0" r="r" b="b"/>
              <a:pathLst>
                <a:path w="201" h="291">
                  <a:moveTo>
                    <a:pt x="199" y="268"/>
                  </a:moveTo>
                  <a:lnTo>
                    <a:pt x="200" y="263"/>
                  </a:lnTo>
                  <a:lnTo>
                    <a:pt x="192" y="264"/>
                  </a:lnTo>
                  <a:lnTo>
                    <a:pt x="185" y="263"/>
                  </a:lnTo>
                  <a:lnTo>
                    <a:pt x="175" y="255"/>
                  </a:lnTo>
                  <a:lnTo>
                    <a:pt x="158" y="229"/>
                  </a:lnTo>
                  <a:lnTo>
                    <a:pt x="135" y="190"/>
                  </a:lnTo>
                  <a:lnTo>
                    <a:pt x="122" y="169"/>
                  </a:lnTo>
                  <a:lnTo>
                    <a:pt x="113" y="151"/>
                  </a:lnTo>
                  <a:lnTo>
                    <a:pt x="112" y="141"/>
                  </a:lnTo>
                  <a:lnTo>
                    <a:pt x="112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7" y="129"/>
                  </a:lnTo>
                  <a:lnTo>
                    <a:pt x="148" y="136"/>
                  </a:lnTo>
                  <a:lnTo>
                    <a:pt x="156" y="140"/>
                  </a:lnTo>
                  <a:lnTo>
                    <a:pt x="161" y="141"/>
                  </a:lnTo>
                  <a:lnTo>
                    <a:pt x="165" y="140"/>
                  </a:lnTo>
                  <a:lnTo>
                    <a:pt x="167" y="136"/>
                  </a:lnTo>
                  <a:lnTo>
                    <a:pt x="166" y="134"/>
                  </a:lnTo>
                  <a:lnTo>
                    <a:pt x="165" y="130"/>
                  </a:lnTo>
                  <a:lnTo>
                    <a:pt x="157" y="123"/>
                  </a:lnTo>
                  <a:lnTo>
                    <a:pt x="143" y="114"/>
                  </a:lnTo>
                  <a:lnTo>
                    <a:pt x="136" y="108"/>
                  </a:lnTo>
                  <a:lnTo>
                    <a:pt x="131" y="99"/>
                  </a:lnTo>
                  <a:lnTo>
                    <a:pt x="127" y="86"/>
                  </a:lnTo>
                  <a:lnTo>
                    <a:pt x="126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7" y="31"/>
                  </a:lnTo>
                  <a:lnTo>
                    <a:pt x="119" y="24"/>
                  </a:lnTo>
                  <a:lnTo>
                    <a:pt x="117" y="15"/>
                  </a:lnTo>
                  <a:lnTo>
                    <a:pt x="116" y="9"/>
                  </a:lnTo>
                  <a:lnTo>
                    <a:pt x="112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7" y="99"/>
                  </a:lnTo>
                  <a:lnTo>
                    <a:pt x="43" y="109"/>
                  </a:lnTo>
                  <a:lnTo>
                    <a:pt x="42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2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2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2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2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2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6" y="190"/>
                  </a:lnTo>
                  <a:lnTo>
                    <a:pt x="102" y="194"/>
                  </a:lnTo>
                  <a:lnTo>
                    <a:pt x="109" y="199"/>
                  </a:lnTo>
                  <a:lnTo>
                    <a:pt x="125" y="219"/>
                  </a:lnTo>
                  <a:lnTo>
                    <a:pt x="142" y="243"/>
                  </a:lnTo>
                  <a:lnTo>
                    <a:pt x="158" y="266"/>
                  </a:lnTo>
                  <a:lnTo>
                    <a:pt x="169" y="280"/>
                  </a:lnTo>
                  <a:lnTo>
                    <a:pt x="172" y="283"/>
                  </a:lnTo>
                  <a:lnTo>
                    <a:pt x="179" y="283"/>
                  </a:lnTo>
                  <a:lnTo>
                    <a:pt x="185" y="278"/>
                  </a:lnTo>
                  <a:lnTo>
                    <a:pt x="192" y="273"/>
                  </a:lnTo>
                  <a:lnTo>
                    <a:pt x="199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1924" y="2080"/>
              <a:ext cx="232" cy="310"/>
              <a:chOff x="2165" y="2237"/>
              <a:chExt cx="260" cy="310"/>
            </a:xfrm>
          </p:grpSpPr>
          <p:grpSp>
            <p:nvGrpSpPr>
              <p:cNvPr id="10" name="Group 50"/>
              <p:cNvGrpSpPr>
                <a:grpSpLocks/>
              </p:cNvGrpSpPr>
              <p:nvPr/>
            </p:nvGrpSpPr>
            <p:grpSpPr bwMode="auto">
              <a:xfrm>
                <a:off x="2165" y="2237"/>
                <a:ext cx="260" cy="310"/>
                <a:chOff x="2165" y="2237"/>
                <a:chExt cx="260" cy="310"/>
              </a:xfrm>
            </p:grpSpPr>
            <p:sp>
              <p:nvSpPr>
                <p:cNvPr id="2737203" name="AutoShape 51"/>
                <p:cNvSpPr>
                  <a:spLocks noChangeArrowheads="1"/>
                </p:cNvSpPr>
                <p:nvPr/>
              </p:nvSpPr>
              <p:spPr bwMode="auto">
                <a:xfrm>
                  <a:off x="2165" y="2288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04" name="AutoShape 52"/>
                <p:cNvSpPr>
                  <a:spLocks noChangeArrowheads="1"/>
                </p:cNvSpPr>
                <p:nvPr/>
              </p:nvSpPr>
              <p:spPr bwMode="auto">
                <a:xfrm>
                  <a:off x="2227" y="2237"/>
                  <a:ext cx="198" cy="4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7205" name="Oval 53"/>
              <p:cNvSpPr>
                <a:spLocks noChangeArrowheads="1"/>
              </p:cNvSpPr>
              <p:nvPr/>
            </p:nvSpPr>
            <p:spPr bwMode="auto">
              <a:xfrm>
                <a:off x="2246" y="2263"/>
                <a:ext cx="27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06" name="AutoShape 54"/>
              <p:cNvSpPr>
                <a:spLocks noChangeArrowheads="1"/>
              </p:cNvSpPr>
              <p:nvPr/>
            </p:nvSpPr>
            <p:spPr bwMode="auto">
              <a:xfrm>
                <a:off x="2196" y="2410"/>
                <a:ext cx="138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7207" name="AutoShape 55"/>
            <p:cNvSpPr>
              <a:spLocks noChangeArrowheads="1"/>
            </p:cNvSpPr>
            <p:nvPr/>
          </p:nvSpPr>
          <p:spPr bwMode="auto">
            <a:xfrm>
              <a:off x="2036" y="2418"/>
              <a:ext cx="141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208" name="AutoShape 56"/>
            <p:cNvSpPr>
              <a:spLocks noChangeArrowheads="1"/>
            </p:cNvSpPr>
            <p:nvPr/>
          </p:nvSpPr>
          <p:spPr bwMode="auto">
            <a:xfrm>
              <a:off x="2029" y="2490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209" name="AutoShape 57"/>
            <p:cNvSpPr>
              <a:spLocks noChangeArrowheads="1"/>
            </p:cNvSpPr>
            <p:nvPr/>
          </p:nvSpPr>
          <p:spPr bwMode="auto">
            <a:xfrm>
              <a:off x="1993" y="2469"/>
              <a:ext cx="184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3310" y="2459"/>
              <a:ext cx="180" cy="257"/>
              <a:chOff x="3724" y="2616"/>
              <a:chExt cx="202" cy="257"/>
            </a:xfrm>
          </p:grpSpPr>
          <p:sp>
            <p:nvSpPr>
              <p:cNvPr id="2737211" name="Freeform 59"/>
              <p:cNvSpPr>
                <a:spLocks/>
              </p:cNvSpPr>
              <p:nvPr/>
            </p:nvSpPr>
            <p:spPr bwMode="auto">
              <a:xfrm>
                <a:off x="3854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12" name="Rectangle 60"/>
              <p:cNvSpPr>
                <a:spLocks noChangeArrowheads="1"/>
              </p:cNvSpPr>
              <p:nvPr/>
            </p:nvSpPr>
            <p:spPr bwMode="auto">
              <a:xfrm>
                <a:off x="3849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13" name="Rectangle 61"/>
              <p:cNvSpPr>
                <a:spLocks noChangeArrowheads="1"/>
              </p:cNvSpPr>
              <p:nvPr/>
            </p:nvSpPr>
            <p:spPr bwMode="auto">
              <a:xfrm>
                <a:off x="3857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14" name="Rectangle 62"/>
              <p:cNvSpPr>
                <a:spLocks noChangeArrowheads="1"/>
              </p:cNvSpPr>
              <p:nvPr/>
            </p:nvSpPr>
            <p:spPr bwMode="auto">
              <a:xfrm>
                <a:off x="3726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15" name="Oval 63"/>
              <p:cNvSpPr>
                <a:spLocks noChangeArrowheads="1"/>
              </p:cNvSpPr>
              <p:nvPr/>
            </p:nvSpPr>
            <p:spPr bwMode="auto">
              <a:xfrm>
                <a:off x="3784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16" name="Freeform 64"/>
              <p:cNvSpPr>
                <a:spLocks/>
              </p:cNvSpPr>
              <p:nvPr/>
            </p:nvSpPr>
            <p:spPr bwMode="auto">
              <a:xfrm>
                <a:off x="3724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7217" name="Freeform 65"/>
            <p:cNvSpPr>
              <a:spLocks/>
            </p:cNvSpPr>
            <p:nvPr/>
          </p:nvSpPr>
          <p:spPr bwMode="auto">
            <a:xfrm>
              <a:off x="3524" y="2417"/>
              <a:ext cx="179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181" y="2418"/>
              <a:ext cx="232" cy="311"/>
              <a:chOff x="2454" y="2575"/>
              <a:chExt cx="261" cy="311"/>
            </a:xfrm>
          </p:grpSpPr>
          <p:grpSp>
            <p:nvGrpSpPr>
              <p:cNvPr id="13" name="Group 67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737220" name="AutoShape 68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21" name="AutoShape 69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7222" name="Oval 70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23" name="AutoShape 71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72"/>
            <p:cNvGrpSpPr>
              <a:grpSpLocks/>
            </p:cNvGrpSpPr>
            <p:nvPr/>
          </p:nvGrpSpPr>
          <p:grpSpPr bwMode="auto">
            <a:xfrm>
              <a:off x="1231" y="1419"/>
              <a:ext cx="183" cy="310"/>
              <a:chOff x="1385" y="1576"/>
              <a:chExt cx="206" cy="310"/>
            </a:xfrm>
          </p:grpSpPr>
          <p:sp>
            <p:nvSpPr>
              <p:cNvPr id="2737225" name="AutoShape 73"/>
              <p:cNvSpPr>
                <a:spLocks noChangeArrowheads="1"/>
              </p:cNvSpPr>
              <p:nvPr/>
            </p:nvSpPr>
            <p:spPr bwMode="auto">
              <a:xfrm>
                <a:off x="1385" y="162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26" name="AutoShape 74"/>
              <p:cNvSpPr>
                <a:spLocks noChangeArrowheads="1"/>
              </p:cNvSpPr>
              <p:nvPr/>
            </p:nvSpPr>
            <p:spPr bwMode="auto">
              <a:xfrm>
                <a:off x="1433" y="157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27" name="AutoShape 75"/>
              <p:cNvSpPr>
                <a:spLocks noChangeArrowheads="1"/>
              </p:cNvSpPr>
              <p:nvPr/>
            </p:nvSpPr>
            <p:spPr bwMode="auto">
              <a:xfrm>
                <a:off x="1424" y="164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2492" y="1460"/>
              <a:ext cx="180" cy="257"/>
              <a:chOff x="2803" y="1617"/>
              <a:chExt cx="203" cy="257"/>
            </a:xfrm>
          </p:grpSpPr>
          <p:sp>
            <p:nvSpPr>
              <p:cNvPr id="2737229" name="Freeform 77"/>
              <p:cNvSpPr>
                <a:spLocks/>
              </p:cNvSpPr>
              <p:nvPr/>
            </p:nvSpPr>
            <p:spPr bwMode="auto">
              <a:xfrm>
                <a:off x="2932" y="173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30" name="Rectangle 78"/>
              <p:cNvSpPr>
                <a:spLocks noChangeArrowheads="1"/>
              </p:cNvSpPr>
              <p:nvPr/>
            </p:nvSpPr>
            <p:spPr bwMode="auto">
              <a:xfrm>
                <a:off x="2929" y="173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31" name="Rectangle 79"/>
              <p:cNvSpPr>
                <a:spLocks noChangeArrowheads="1"/>
              </p:cNvSpPr>
              <p:nvPr/>
            </p:nvSpPr>
            <p:spPr bwMode="auto">
              <a:xfrm>
                <a:off x="2935" y="179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32" name="Rectangle 80"/>
              <p:cNvSpPr>
                <a:spLocks noChangeArrowheads="1"/>
              </p:cNvSpPr>
              <p:nvPr/>
            </p:nvSpPr>
            <p:spPr bwMode="auto">
              <a:xfrm>
                <a:off x="2804" y="179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33" name="Oval 81"/>
              <p:cNvSpPr>
                <a:spLocks noChangeArrowheads="1"/>
              </p:cNvSpPr>
              <p:nvPr/>
            </p:nvSpPr>
            <p:spPr bwMode="auto">
              <a:xfrm>
                <a:off x="2864" y="161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34" name="Freeform 82"/>
              <p:cNvSpPr>
                <a:spLocks/>
              </p:cNvSpPr>
              <p:nvPr/>
            </p:nvSpPr>
            <p:spPr bwMode="auto">
              <a:xfrm>
                <a:off x="2803" y="166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7235" name="Freeform 83"/>
            <p:cNvSpPr>
              <a:spLocks/>
            </p:cNvSpPr>
            <p:nvPr/>
          </p:nvSpPr>
          <p:spPr bwMode="auto">
            <a:xfrm>
              <a:off x="2720" y="1429"/>
              <a:ext cx="178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420" y="1419"/>
              <a:ext cx="230" cy="310"/>
              <a:chOff x="1597" y="1576"/>
              <a:chExt cx="259" cy="310"/>
            </a:xfrm>
          </p:grpSpPr>
          <p:grpSp>
            <p:nvGrpSpPr>
              <p:cNvPr id="17" name="Group 85"/>
              <p:cNvGrpSpPr>
                <a:grpSpLocks/>
              </p:cNvGrpSpPr>
              <p:nvPr/>
            </p:nvGrpSpPr>
            <p:grpSpPr bwMode="auto">
              <a:xfrm>
                <a:off x="1597" y="1576"/>
                <a:ext cx="259" cy="310"/>
                <a:chOff x="1597" y="1576"/>
                <a:chExt cx="259" cy="310"/>
              </a:xfrm>
            </p:grpSpPr>
            <p:sp>
              <p:nvSpPr>
                <p:cNvPr id="2737238" name="AutoShape 86"/>
                <p:cNvSpPr>
                  <a:spLocks noChangeArrowheads="1"/>
                </p:cNvSpPr>
                <p:nvPr/>
              </p:nvSpPr>
              <p:spPr bwMode="auto">
                <a:xfrm>
                  <a:off x="1597" y="162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39" name="AutoShape 87"/>
                <p:cNvSpPr>
                  <a:spLocks noChangeArrowheads="1"/>
                </p:cNvSpPr>
                <p:nvPr/>
              </p:nvSpPr>
              <p:spPr bwMode="auto">
                <a:xfrm>
                  <a:off x="1660" y="157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7240" name="Oval 88"/>
              <p:cNvSpPr>
                <a:spLocks noChangeArrowheads="1"/>
              </p:cNvSpPr>
              <p:nvPr/>
            </p:nvSpPr>
            <p:spPr bwMode="auto">
              <a:xfrm>
                <a:off x="1679" y="1602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41" name="AutoShape 89"/>
              <p:cNvSpPr>
                <a:spLocks noChangeArrowheads="1"/>
              </p:cNvSpPr>
              <p:nvPr/>
            </p:nvSpPr>
            <p:spPr bwMode="auto">
              <a:xfrm>
                <a:off x="1628" y="1750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90"/>
            <p:cNvGrpSpPr>
              <a:grpSpLocks/>
            </p:cNvGrpSpPr>
            <p:nvPr/>
          </p:nvGrpSpPr>
          <p:grpSpPr bwMode="auto">
            <a:xfrm>
              <a:off x="3049" y="2717"/>
              <a:ext cx="878" cy="312"/>
              <a:chOff x="3430" y="2874"/>
              <a:chExt cx="988" cy="312"/>
            </a:xfrm>
          </p:grpSpPr>
          <p:sp>
            <p:nvSpPr>
              <p:cNvPr id="2737243" name="AutoShape 91"/>
              <p:cNvSpPr>
                <a:spLocks noChangeArrowheads="1"/>
              </p:cNvSpPr>
              <p:nvPr/>
            </p:nvSpPr>
            <p:spPr bwMode="auto">
              <a:xfrm>
                <a:off x="3430" y="292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92"/>
              <p:cNvGrpSpPr>
                <a:grpSpLocks/>
              </p:cNvGrpSpPr>
              <p:nvPr/>
            </p:nvGrpSpPr>
            <p:grpSpPr bwMode="auto">
              <a:xfrm>
                <a:off x="3976" y="2916"/>
                <a:ext cx="202" cy="257"/>
                <a:chOff x="3976" y="2916"/>
                <a:chExt cx="202" cy="257"/>
              </a:xfrm>
            </p:grpSpPr>
            <p:sp>
              <p:nvSpPr>
                <p:cNvPr id="2737245" name="Freeform 93"/>
                <p:cNvSpPr>
                  <a:spLocks/>
                </p:cNvSpPr>
                <p:nvPr/>
              </p:nvSpPr>
              <p:spPr bwMode="auto">
                <a:xfrm>
                  <a:off x="4106" y="303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46" name="Rectangle 94"/>
                <p:cNvSpPr>
                  <a:spLocks noChangeArrowheads="1"/>
                </p:cNvSpPr>
                <p:nvPr/>
              </p:nvSpPr>
              <p:spPr bwMode="auto">
                <a:xfrm>
                  <a:off x="4101" y="303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47" name="Rectangle 95"/>
                <p:cNvSpPr>
                  <a:spLocks noChangeArrowheads="1"/>
                </p:cNvSpPr>
                <p:nvPr/>
              </p:nvSpPr>
              <p:spPr bwMode="auto">
                <a:xfrm>
                  <a:off x="4109" y="309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48" name="Rectangle 96"/>
                <p:cNvSpPr>
                  <a:spLocks noChangeArrowheads="1"/>
                </p:cNvSpPr>
                <p:nvPr/>
              </p:nvSpPr>
              <p:spPr bwMode="auto">
                <a:xfrm>
                  <a:off x="3978" y="309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49" name="Oval 97"/>
                <p:cNvSpPr>
                  <a:spLocks noChangeArrowheads="1"/>
                </p:cNvSpPr>
                <p:nvPr/>
              </p:nvSpPr>
              <p:spPr bwMode="auto">
                <a:xfrm>
                  <a:off x="4036" y="291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50" name="Freeform 98"/>
                <p:cNvSpPr>
                  <a:spLocks/>
                </p:cNvSpPr>
                <p:nvPr/>
              </p:nvSpPr>
              <p:spPr bwMode="auto">
                <a:xfrm>
                  <a:off x="3976" y="296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7251" name="Freeform 99"/>
              <p:cNvSpPr>
                <a:spLocks/>
              </p:cNvSpPr>
              <p:nvPr/>
            </p:nvSpPr>
            <p:spPr bwMode="auto">
              <a:xfrm>
                <a:off x="4216" y="287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grpSp>
              <p:nvGrpSpPr>
                <p:cNvPr id="21" name="Group 101"/>
                <p:cNvGrpSpPr>
                  <a:grpSpLocks/>
                </p:cNvGrpSpPr>
                <p:nvPr/>
              </p:nvGrpSpPr>
              <p:grpSpPr bwMode="auto">
                <a:xfrm>
                  <a:off x="3642" y="2875"/>
                  <a:ext cx="261" cy="311"/>
                  <a:chOff x="3642" y="2875"/>
                  <a:chExt cx="261" cy="311"/>
                </a:xfrm>
              </p:grpSpPr>
              <p:sp>
                <p:nvSpPr>
                  <p:cNvPr id="2737254" name="AutoShap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42" y="292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37255" name="AutoShape 103"/>
                  <p:cNvSpPr>
                    <a:spLocks noChangeArrowheads="1"/>
                  </p:cNvSpPr>
                  <p:nvPr/>
                </p:nvSpPr>
                <p:spPr bwMode="auto">
                  <a:xfrm>
                    <a:off x="3706" y="287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37256" name="Oval 104"/>
                <p:cNvSpPr>
                  <a:spLocks noChangeArrowheads="1"/>
                </p:cNvSpPr>
                <p:nvPr/>
              </p:nvSpPr>
              <p:spPr bwMode="auto">
                <a:xfrm>
                  <a:off x="3725" y="290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57" name="AutoShape 105"/>
                <p:cNvSpPr>
                  <a:spLocks noChangeArrowheads="1"/>
                </p:cNvSpPr>
                <p:nvPr/>
              </p:nvSpPr>
              <p:spPr bwMode="auto">
                <a:xfrm>
                  <a:off x="3675" y="304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" name="Group 106"/>
            <p:cNvGrpSpPr>
              <a:grpSpLocks/>
            </p:cNvGrpSpPr>
            <p:nvPr/>
          </p:nvGrpSpPr>
          <p:grpSpPr bwMode="auto">
            <a:xfrm>
              <a:off x="3241" y="3017"/>
              <a:ext cx="878" cy="312"/>
              <a:chOff x="3646" y="3174"/>
              <a:chExt cx="988" cy="312"/>
            </a:xfrm>
          </p:grpSpPr>
          <p:sp>
            <p:nvSpPr>
              <p:cNvPr id="2737259" name="AutoShape 107"/>
              <p:cNvSpPr>
                <a:spLocks noChangeArrowheads="1"/>
              </p:cNvSpPr>
              <p:nvPr/>
            </p:nvSpPr>
            <p:spPr bwMode="auto">
              <a:xfrm>
                <a:off x="3646" y="322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8"/>
              <p:cNvGrpSpPr>
                <a:grpSpLocks/>
              </p:cNvGrpSpPr>
              <p:nvPr/>
            </p:nvGrpSpPr>
            <p:grpSpPr bwMode="auto">
              <a:xfrm>
                <a:off x="4192" y="3216"/>
                <a:ext cx="202" cy="257"/>
                <a:chOff x="4192" y="3216"/>
                <a:chExt cx="202" cy="257"/>
              </a:xfrm>
            </p:grpSpPr>
            <p:sp>
              <p:nvSpPr>
                <p:cNvPr id="2737261" name="Freeform 109"/>
                <p:cNvSpPr>
                  <a:spLocks/>
                </p:cNvSpPr>
                <p:nvPr/>
              </p:nvSpPr>
              <p:spPr bwMode="auto">
                <a:xfrm>
                  <a:off x="4322" y="333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62" name="Rectangle 110"/>
                <p:cNvSpPr>
                  <a:spLocks noChangeArrowheads="1"/>
                </p:cNvSpPr>
                <p:nvPr/>
              </p:nvSpPr>
              <p:spPr bwMode="auto">
                <a:xfrm>
                  <a:off x="4317" y="333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63" name="Rectangle 111"/>
                <p:cNvSpPr>
                  <a:spLocks noChangeArrowheads="1"/>
                </p:cNvSpPr>
                <p:nvPr/>
              </p:nvSpPr>
              <p:spPr bwMode="auto">
                <a:xfrm>
                  <a:off x="4325" y="339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64" name="Rectangle 112"/>
                <p:cNvSpPr>
                  <a:spLocks noChangeArrowheads="1"/>
                </p:cNvSpPr>
                <p:nvPr/>
              </p:nvSpPr>
              <p:spPr bwMode="auto">
                <a:xfrm>
                  <a:off x="4194" y="339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65" name="Oval 113"/>
                <p:cNvSpPr>
                  <a:spLocks noChangeArrowheads="1"/>
                </p:cNvSpPr>
                <p:nvPr/>
              </p:nvSpPr>
              <p:spPr bwMode="auto">
                <a:xfrm>
                  <a:off x="4252" y="321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66" name="Freeform 114"/>
                <p:cNvSpPr>
                  <a:spLocks/>
                </p:cNvSpPr>
                <p:nvPr/>
              </p:nvSpPr>
              <p:spPr bwMode="auto">
                <a:xfrm>
                  <a:off x="4192" y="326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7267" name="Freeform 115"/>
              <p:cNvSpPr>
                <a:spLocks/>
              </p:cNvSpPr>
              <p:nvPr/>
            </p:nvSpPr>
            <p:spPr bwMode="auto">
              <a:xfrm>
                <a:off x="4432" y="317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grpSp>
              <p:nvGrpSpPr>
                <p:cNvPr id="25" name="Group 117"/>
                <p:cNvGrpSpPr>
                  <a:grpSpLocks/>
                </p:cNvGrpSpPr>
                <p:nvPr/>
              </p:nvGrpSpPr>
              <p:grpSpPr bwMode="auto">
                <a:xfrm>
                  <a:off x="3858" y="3175"/>
                  <a:ext cx="261" cy="311"/>
                  <a:chOff x="3858" y="3175"/>
                  <a:chExt cx="261" cy="311"/>
                </a:xfrm>
              </p:grpSpPr>
              <p:sp>
                <p:nvSpPr>
                  <p:cNvPr id="2737270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322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37271" name="AutoShape 119"/>
                  <p:cNvSpPr>
                    <a:spLocks noChangeArrowheads="1"/>
                  </p:cNvSpPr>
                  <p:nvPr/>
                </p:nvSpPr>
                <p:spPr bwMode="auto">
                  <a:xfrm>
                    <a:off x="3922" y="317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37272" name="Oval 120"/>
                <p:cNvSpPr>
                  <a:spLocks noChangeArrowheads="1"/>
                </p:cNvSpPr>
                <p:nvPr/>
              </p:nvSpPr>
              <p:spPr bwMode="auto">
                <a:xfrm>
                  <a:off x="3941" y="320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7273" name="AutoShape 121"/>
                <p:cNvSpPr>
                  <a:spLocks noChangeArrowheads="1"/>
                </p:cNvSpPr>
                <p:nvPr/>
              </p:nvSpPr>
              <p:spPr bwMode="auto">
                <a:xfrm>
                  <a:off x="3891" y="334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37274" name="Arc 122"/>
            <p:cNvSpPr>
              <a:spLocks/>
            </p:cNvSpPr>
            <p:nvPr/>
          </p:nvSpPr>
          <p:spPr bwMode="auto">
            <a:xfrm>
              <a:off x="2485" y="1727"/>
              <a:ext cx="57" cy="7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8100" cap="rnd">
              <a:solidFill>
                <a:srgbClr val="00DFCA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275" name="Line 123"/>
            <p:cNvSpPr>
              <a:spLocks noChangeShapeType="1"/>
            </p:cNvSpPr>
            <p:nvPr/>
          </p:nvSpPr>
          <p:spPr bwMode="auto">
            <a:xfrm>
              <a:off x="2492" y="2603"/>
              <a:ext cx="776" cy="0"/>
            </a:xfrm>
            <a:prstGeom prst="line">
              <a:avLst/>
            </a:prstGeom>
            <a:noFill/>
            <a:ln w="38100">
              <a:solidFill>
                <a:srgbClr val="00DFCA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24"/>
            <p:cNvGrpSpPr>
              <a:grpSpLocks/>
            </p:cNvGrpSpPr>
            <p:nvPr/>
          </p:nvGrpSpPr>
          <p:grpSpPr bwMode="auto">
            <a:xfrm>
              <a:off x="1707" y="1379"/>
              <a:ext cx="839" cy="288"/>
              <a:chOff x="1920" y="1536"/>
              <a:chExt cx="864" cy="288"/>
            </a:xfrm>
          </p:grpSpPr>
          <p:sp>
            <p:nvSpPr>
              <p:cNvPr id="2737277" name="AutoShape 125"/>
              <p:cNvSpPr>
                <a:spLocks noChangeArrowheads="1"/>
              </p:cNvSpPr>
              <p:nvPr/>
            </p:nvSpPr>
            <p:spPr bwMode="auto">
              <a:xfrm>
                <a:off x="1920" y="1536"/>
                <a:ext cx="864" cy="288"/>
              </a:xfrm>
              <a:prstGeom prst="cloudCallout">
                <a:avLst>
                  <a:gd name="adj1" fmla="val -28472"/>
                  <a:gd name="adj2" fmla="val 8333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37278" name="Text Box 126"/>
              <p:cNvSpPr txBox="1">
                <a:spLocks noChangeArrowheads="1"/>
              </p:cNvSpPr>
              <p:nvPr/>
            </p:nvSpPr>
            <p:spPr bwMode="auto">
              <a:xfrm>
                <a:off x="2064" y="1584"/>
                <a:ext cx="62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27" name="Group 127"/>
          <p:cNvGrpSpPr>
            <a:grpSpLocks/>
          </p:cNvGrpSpPr>
          <p:nvPr/>
        </p:nvGrpSpPr>
        <p:grpSpPr bwMode="auto">
          <a:xfrm>
            <a:off x="1581150" y="1252537"/>
            <a:ext cx="7113588" cy="1268413"/>
            <a:chOff x="996" y="624"/>
            <a:chExt cx="4481" cy="799"/>
          </a:xfrm>
        </p:grpSpPr>
        <p:sp>
          <p:nvSpPr>
            <p:cNvPr id="2737280" name="Rectangle 128"/>
            <p:cNvSpPr>
              <a:spLocks noChangeArrowheads="1"/>
            </p:cNvSpPr>
            <p:nvPr/>
          </p:nvSpPr>
          <p:spPr bwMode="auto">
            <a:xfrm>
              <a:off x="4026" y="63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737281" name="Rectangle 129"/>
            <p:cNvSpPr>
              <a:spLocks noChangeArrowheads="1"/>
            </p:cNvSpPr>
            <p:nvPr/>
          </p:nvSpPr>
          <p:spPr bwMode="auto">
            <a:xfrm>
              <a:off x="4904" y="62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737282" name="Rectangle 130"/>
            <p:cNvSpPr>
              <a:spLocks noChangeArrowheads="1"/>
            </p:cNvSpPr>
            <p:nvPr/>
          </p:nvSpPr>
          <p:spPr bwMode="auto">
            <a:xfrm>
              <a:off x="996" y="6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737283" name="Line 131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284" name="Rectangle 132"/>
            <p:cNvSpPr>
              <a:spLocks noChangeArrowheads="1"/>
            </p:cNvSpPr>
            <p:nvPr/>
          </p:nvSpPr>
          <p:spPr bwMode="auto">
            <a:xfrm>
              <a:off x="1604" y="64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737285" name="Rectangle 133"/>
            <p:cNvSpPr>
              <a:spLocks noChangeArrowheads="1"/>
            </p:cNvSpPr>
            <p:nvPr/>
          </p:nvSpPr>
          <p:spPr bwMode="auto">
            <a:xfrm>
              <a:off x="2092" y="64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737286" name="Rectangle 134"/>
            <p:cNvSpPr>
              <a:spLocks noChangeArrowheads="1"/>
            </p:cNvSpPr>
            <p:nvPr/>
          </p:nvSpPr>
          <p:spPr bwMode="auto">
            <a:xfrm>
              <a:off x="2604" y="65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737287" name="Rectangle 135"/>
            <p:cNvSpPr>
              <a:spLocks noChangeArrowheads="1"/>
            </p:cNvSpPr>
            <p:nvPr/>
          </p:nvSpPr>
          <p:spPr bwMode="auto">
            <a:xfrm>
              <a:off x="3065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737288" name="Rectangle 136"/>
            <p:cNvSpPr>
              <a:spLocks noChangeArrowheads="1"/>
            </p:cNvSpPr>
            <p:nvPr/>
          </p:nvSpPr>
          <p:spPr bwMode="auto">
            <a:xfrm>
              <a:off x="3570" y="64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737289" name="Rectangle 137"/>
            <p:cNvSpPr>
              <a:spLocks noChangeArrowheads="1"/>
            </p:cNvSpPr>
            <p:nvPr/>
          </p:nvSpPr>
          <p:spPr bwMode="auto">
            <a:xfrm>
              <a:off x="4592" y="64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737290" name="Line 138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291" name="Rectangle 139"/>
            <p:cNvSpPr>
              <a:spLocks noChangeArrowheads="1"/>
            </p:cNvSpPr>
            <p:nvPr/>
          </p:nvSpPr>
          <p:spPr bwMode="auto">
            <a:xfrm>
              <a:off x="3512" y="1045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8" name="Group 140"/>
            <p:cNvGrpSpPr>
              <a:grpSpLocks/>
            </p:cNvGrpSpPr>
            <p:nvPr/>
          </p:nvGrpSpPr>
          <p:grpSpPr bwMode="auto">
            <a:xfrm>
              <a:off x="1160" y="1024"/>
              <a:ext cx="1823" cy="399"/>
              <a:chOff x="1305" y="1181"/>
              <a:chExt cx="2050" cy="399"/>
            </a:xfrm>
          </p:grpSpPr>
          <p:sp>
            <p:nvSpPr>
              <p:cNvPr id="2737293" name="Line 141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94" name="Line 142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95" name="Line 143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96" name="Line 144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97" name="Line 145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98" name="Line 146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299" name="Rectangle 147"/>
              <p:cNvSpPr>
                <a:spLocks noChangeArrowheads="1"/>
              </p:cNvSpPr>
              <p:nvPr/>
            </p:nvSpPr>
            <p:spPr bwMode="auto">
              <a:xfrm>
                <a:off x="2428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37300" name="Line 148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1" name="Line 149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2" name="Line 150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3" name="Line 15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4" name="Line 152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5" name="Line 153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6" name="Line 154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7" name="Line 155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08" name="Rectangle 156"/>
              <p:cNvSpPr>
                <a:spLocks noChangeArrowheads="1"/>
              </p:cNvSpPr>
              <p:nvPr/>
            </p:nvSpPr>
            <p:spPr bwMode="auto">
              <a:xfrm>
                <a:off x="1305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37309" name="Rectangle 157"/>
              <p:cNvSpPr>
                <a:spLocks noChangeArrowheads="1"/>
              </p:cNvSpPr>
              <p:nvPr/>
            </p:nvSpPr>
            <p:spPr bwMode="auto">
              <a:xfrm>
                <a:off x="1561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37310" name="Line 158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11" name="Rectangle 159"/>
              <p:cNvSpPr>
                <a:spLocks noChangeArrowheads="1"/>
              </p:cNvSpPr>
              <p:nvPr/>
            </p:nvSpPr>
            <p:spPr bwMode="auto">
              <a:xfrm>
                <a:off x="214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37312" name="Rectangle 160"/>
              <p:cNvSpPr>
                <a:spLocks noChangeArrowheads="1"/>
              </p:cNvSpPr>
              <p:nvPr/>
            </p:nvSpPr>
            <p:spPr bwMode="auto">
              <a:xfrm>
                <a:off x="185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37313" name="Line 161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14" name="Line 162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15" name="Line 163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16" name="Line 164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17" name="Line 165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18" name="Line 166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19" name="Line 167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0" name="Line 168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1" name="Line 169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2" name="Rectangle 170"/>
              <p:cNvSpPr>
                <a:spLocks noChangeArrowheads="1"/>
              </p:cNvSpPr>
              <p:nvPr/>
            </p:nvSpPr>
            <p:spPr bwMode="auto">
              <a:xfrm>
                <a:off x="2703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37323" name="Rectangle 171"/>
              <p:cNvSpPr>
                <a:spLocks noChangeArrowheads="1"/>
              </p:cNvSpPr>
              <p:nvPr/>
            </p:nvSpPr>
            <p:spPr bwMode="auto">
              <a:xfrm>
                <a:off x="2986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37324" name="Line 172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5" name="Line 173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6" name="Line 174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7" name="Line 175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8" name="Line 176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29" name="Line 177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330" name="Line 178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71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620000" cy="474662"/>
          </a:xfrm>
          <a:noFill/>
          <a:ln/>
        </p:spPr>
        <p:txBody>
          <a:bodyPr wrap="square" lIns="90487" tIns="44450" rIns="90487" bIns="44450" anchor="ctr"/>
          <a:lstStyle/>
          <a:p>
            <a:r>
              <a:rPr lang="en-US"/>
              <a:t>Problems for Pipelining CPUs</a:t>
            </a:r>
          </a:p>
        </p:txBody>
      </p:sp>
      <p:sp>
        <p:nvSpPr>
          <p:cNvPr id="274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39100" cy="5257800"/>
          </a:xfrm>
          <a:noFill/>
          <a:ln/>
        </p:spPr>
        <p:txBody>
          <a:bodyPr lIns="90487" tIns="44450" rIns="90487" bIns="44450"/>
          <a:lstStyle/>
          <a:p>
            <a:r>
              <a:rPr lang="en-US" sz="2800" dirty="0"/>
              <a:t>Limits to pipelining: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u="sng" dirty="0">
                <a:solidFill>
                  <a:schemeClr val="accent1"/>
                </a:solidFill>
              </a:rPr>
              <a:t>Hazards</a:t>
            </a:r>
            <a:r>
              <a:rPr lang="en-US" sz="2800" dirty="0"/>
              <a:t> prevent next instruction from executing during its designated clock cycle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Structural hazards</a:t>
            </a:r>
            <a:r>
              <a:rPr lang="en-US" sz="2400" dirty="0"/>
              <a:t>: HW cannot support some combination of instructions (single person to fold and put clothes away)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Control hazards</a:t>
            </a:r>
            <a:r>
              <a:rPr lang="en-US" sz="2400" dirty="0"/>
              <a:t>: Pipelining of branches causes later instruction fetches to wait for the result of the branch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Data hazards</a:t>
            </a:r>
            <a:r>
              <a:rPr lang="en-US" sz="2400" dirty="0"/>
              <a:t>: Instruction depends on result of prior instruction still in the pipeline (missing sock)</a:t>
            </a:r>
          </a:p>
          <a:p>
            <a:r>
              <a:rPr lang="en-US" sz="2800" dirty="0"/>
              <a:t>These might result in pipeline </a:t>
            </a:r>
            <a:r>
              <a:rPr lang="en-US" sz="2800" dirty="0">
                <a:solidFill>
                  <a:schemeClr val="accent1"/>
                </a:solidFill>
              </a:rPr>
              <a:t>stalls</a:t>
            </a:r>
            <a:r>
              <a:rPr lang="en-US" sz="2800" dirty="0"/>
              <a:t> or </a:t>
            </a:r>
            <a:r>
              <a:rPr lang="en-US" sz="2800" dirty="0">
                <a:solidFill>
                  <a:schemeClr val="accent1"/>
                </a:solidFill>
              </a:rPr>
              <a:t>“bubbles”</a:t>
            </a:r>
            <a:r>
              <a:rPr lang="en-US" sz="2800" dirty="0"/>
              <a:t> in the pipeline.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3299" name="Rectangle 3"/>
          <p:cNvSpPr>
            <a:spLocks noChangeArrowheads="1"/>
          </p:cNvSpPr>
          <p:nvPr/>
        </p:nvSpPr>
        <p:spPr bwMode="auto">
          <a:xfrm>
            <a:off x="1380599" y="6108745"/>
            <a:ext cx="662040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Read same memory twice in same clock cycle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6225" y="1941512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1174750"/>
            <a:ext cx="7797800" cy="5302250"/>
            <a:chOff x="216" y="551"/>
            <a:chExt cx="4912" cy="334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Structural Hazard #1: Single Memory (1/2)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32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8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Single cycle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5 steps to design a processor</a:t>
            </a:r>
          </a:p>
          <a:p>
            <a:pPr marL="796925" lvl="1" indent="-342900">
              <a:buFont typeface="+mj-lt"/>
              <a:buAutoNum type="arabicPeriod"/>
            </a:pPr>
            <a:r>
              <a:rPr lang="en-US" sz="1800" dirty="0"/>
              <a:t> Analyze instruction set </a:t>
            </a:r>
            <a:r>
              <a:rPr lang="en-US" sz="1800" dirty="0" err="1"/>
              <a:t></a:t>
            </a:r>
            <a:r>
              <a:rPr lang="en-US" sz="1800" dirty="0"/>
              <a:t> </a:t>
            </a:r>
            <a:r>
              <a:rPr lang="en-US" sz="1800" dirty="0" err="1"/>
              <a:t>datapath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requirements</a:t>
            </a:r>
          </a:p>
          <a:p>
            <a:pPr marL="796925" lvl="1" indent="-342900">
              <a:buFont typeface="+mj-lt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Select </a:t>
            </a:r>
            <a:r>
              <a:rPr lang="en-US" sz="1800" dirty="0"/>
              <a:t>set of </a:t>
            </a:r>
            <a:r>
              <a:rPr lang="en-US" sz="1800" dirty="0" err="1"/>
              <a:t>datapath</a:t>
            </a:r>
            <a:r>
              <a:rPr lang="en-US" sz="1800" dirty="0"/>
              <a:t> components &amp; establish clock methodology</a:t>
            </a:r>
          </a:p>
          <a:p>
            <a:pPr marL="796925" lvl="1" indent="-342900">
              <a:buFont typeface="+mj-lt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Assemble </a:t>
            </a:r>
            <a:r>
              <a:rPr lang="en-US" sz="1800" dirty="0" err="1"/>
              <a:t>datapath</a:t>
            </a:r>
            <a:r>
              <a:rPr lang="en-US" sz="1800" dirty="0"/>
              <a:t> meeting the requirements</a:t>
            </a:r>
          </a:p>
          <a:p>
            <a:pPr marL="796925" lvl="1" indent="-342900">
              <a:buFont typeface="+mj-lt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Analyze </a:t>
            </a:r>
            <a:r>
              <a:rPr lang="en-US" sz="1800" dirty="0"/>
              <a:t>implementation of each instruction to determine setting of control points that effects the register transfer.</a:t>
            </a:r>
          </a:p>
          <a:p>
            <a:pPr marL="796925" lvl="1" indent="-342900">
              <a:buFont typeface="+mj-lt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Assemble </a:t>
            </a:r>
            <a:r>
              <a:rPr lang="en-US" sz="1800" dirty="0"/>
              <a:t>the control logic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Control </a:t>
            </a:r>
            <a:r>
              <a:rPr lang="en-US" sz="2400" dirty="0"/>
              <a:t>is the hard part</a:t>
            </a:r>
          </a:p>
          <a:p>
            <a:r>
              <a:rPr lang="en-US" sz="2400" dirty="0"/>
              <a:t>MIPS makes that easier</a:t>
            </a:r>
          </a:p>
          <a:p>
            <a:pPr lvl="1"/>
            <a:r>
              <a:rPr lang="en-US" sz="1800" dirty="0"/>
              <a:t>Instructions same size</a:t>
            </a:r>
          </a:p>
          <a:p>
            <a:pPr lvl="1"/>
            <a:r>
              <a:rPr lang="en-US" sz="1800" dirty="0"/>
              <a:t>Source registers always in same place</a:t>
            </a:r>
          </a:p>
          <a:p>
            <a:pPr lvl="1"/>
            <a:r>
              <a:rPr lang="en-US" sz="1800" dirty="0" err="1"/>
              <a:t>Immediates</a:t>
            </a:r>
            <a:r>
              <a:rPr lang="en-US" sz="1800" dirty="0"/>
              <a:t> same size, location</a:t>
            </a:r>
          </a:p>
          <a:p>
            <a:pPr lvl="1"/>
            <a:r>
              <a:rPr lang="en-US" sz="1800" dirty="0"/>
              <a:t>Operations always on registers/</a:t>
            </a:r>
            <a:r>
              <a:rPr lang="en-US" sz="1800" dirty="0" err="1"/>
              <a:t>immediates</a:t>
            </a:r>
            <a:endParaRPr lang="en-US" sz="1800" dirty="0"/>
          </a:p>
        </p:txBody>
      </p:sp>
      <p:sp>
        <p:nvSpPr>
          <p:cNvPr id="2708484" name="Rectangle 4" descr="10%"/>
          <p:cNvSpPr>
            <a:spLocks noChangeArrowheads="1"/>
          </p:cNvSpPr>
          <p:nvPr/>
        </p:nvSpPr>
        <p:spPr bwMode="auto">
          <a:xfrm>
            <a:off x="5494338" y="3738562"/>
            <a:ext cx="1123950" cy="649288"/>
          </a:xfrm>
          <a:prstGeom prst="rect">
            <a:avLst/>
          </a:prstGeom>
          <a:pattFill prst="pct1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708485" name="Rectangle 5"/>
          <p:cNvSpPr>
            <a:spLocks noChangeArrowheads="1"/>
          </p:cNvSpPr>
          <p:nvPr/>
        </p:nvSpPr>
        <p:spPr bwMode="auto">
          <a:xfrm>
            <a:off x="5664200" y="3916362"/>
            <a:ext cx="8588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Times" pitchFamily="-65" charset="0"/>
              </a:rPr>
              <a:t>Control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94338" y="4548187"/>
            <a:ext cx="1123950" cy="650875"/>
            <a:chOff x="3357" y="2987"/>
            <a:chExt cx="708" cy="410"/>
          </a:xfrm>
        </p:grpSpPr>
        <p:sp>
          <p:nvSpPr>
            <p:cNvPr id="2708487" name="Rectangle 7"/>
            <p:cNvSpPr>
              <a:spLocks noChangeArrowheads="1"/>
            </p:cNvSpPr>
            <p:nvPr/>
          </p:nvSpPr>
          <p:spPr bwMode="auto">
            <a:xfrm>
              <a:off x="3357" y="2987"/>
              <a:ext cx="708" cy="41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8488" name="Rectangle 8"/>
            <p:cNvSpPr>
              <a:spLocks noChangeArrowheads="1"/>
            </p:cNvSpPr>
            <p:nvPr/>
          </p:nvSpPr>
          <p:spPr bwMode="auto">
            <a:xfrm>
              <a:off x="3420" y="3091"/>
              <a:ext cx="62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Datapath</a:t>
              </a:r>
            </a:p>
          </p:txBody>
        </p:sp>
      </p:grpSp>
      <p:sp>
        <p:nvSpPr>
          <p:cNvPr id="2708489" name="Rectangle 9"/>
          <p:cNvSpPr>
            <a:spLocks noChangeArrowheads="1"/>
          </p:cNvSpPr>
          <p:nvPr/>
        </p:nvSpPr>
        <p:spPr bwMode="auto">
          <a:xfrm>
            <a:off x="6913563" y="3400425"/>
            <a:ext cx="920750" cy="1933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8490" name="Rectangle 10"/>
          <p:cNvSpPr>
            <a:spLocks noChangeArrowheads="1"/>
          </p:cNvSpPr>
          <p:nvPr/>
        </p:nvSpPr>
        <p:spPr bwMode="auto">
          <a:xfrm>
            <a:off x="6965950" y="4149725"/>
            <a:ext cx="925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Memory</a:t>
            </a:r>
          </a:p>
        </p:txBody>
      </p:sp>
      <p:sp>
        <p:nvSpPr>
          <p:cNvPr id="2708491" name="Rectangle 11"/>
          <p:cNvSpPr>
            <a:spLocks noChangeArrowheads="1"/>
          </p:cNvSpPr>
          <p:nvPr/>
        </p:nvSpPr>
        <p:spPr bwMode="auto">
          <a:xfrm>
            <a:off x="5359400" y="3400425"/>
            <a:ext cx="1393825" cy="1933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8492" name="Rectangle 12"/>
          <p:cNvSpPr>
            <a:spLocks noChangeArrowheads="1"/>
          </p:cNvSpPr>
          <p:nvPr/>
        </p:nvSpPr>
        <p:spPr bwMode="auto">
          <a:xfrm>
            <a:off x="5594350" y="3382962"/>
            <a:ext cx="1027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Processor</a:t>
            </a:r>
          </a:p>
        </p:txBody>
      </p:sp>
      <p:sp>
        <p:nvSpPr>
          <p:cNvPr id="2708493" name="Rectangle 13"/>
          <p:cNvSpPr>
            <a:spLocks noChangeArrowheads="1"/>
          </p:cNvSpPr>
          <p:nvPr/>
        </p:nvSpPr>
        <p:spPr bwMode="auto">
          <a:xfrm>
            <a:off x="7994650" y="3400425"/>
            <a:ext cx="920750" cy="7858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8494" name="Rectangle 14"/>
          <p:cNvSpPr>
            <a:spLocks noChangeArrowheads="1"/>
          </p:cNvSpPr>
          <p:nvPr/>
        </p:nvSpPr>
        <p:spPr bwMode="auto">
          <a:xfrm>
            <a:off x="8115300" y="3652837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Input</a:t>
            </a:r>
          </a:p>
        </p:txBody>
      </p:sp>
      <p:sp>
        <p:nvSpPr>
          <p:cNvPr id="2708495" name="Rectangle 15"/>
          <p:cNvSpPr>
            <a:spLocks noChangeArrowheads="1"/>
          </p:cNvSpPr>
          <p:nvPr/>
        </p:nvSpPr>
        <p:spPr bwMode="auto">
          <a:xfrm>
            <a:off x="7994650" y="4548187"/>
            <a:ext cx="920750" cy="785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8496" name="Rectangle 16"/>
          <p:cNvSpPr>
            <a:spLocks noChangeArrowheads="1"/>
          </p:cNvSpPr>
          <p:nvPr/>
        </p:nvSpPr>
        <p:spPr bwMode="auto">
          <a:xfrm>
            <a:off x="8042275" y="4800600"/>
            <a:ext cx="8128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Output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Structural Hazard #1: Single Memory (2/2)</a:t>
            </a:r>
          </a:p>
        </p:txBody>
      </p:sp>
      <p:sp>
        <p:nvSpPr>
          <p:cNvPr id="274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infeasible and inefficient to create second memory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(We’ll learn about this more next week)</a:t>
            </a:r>
          </a:p>
          <a:p>
            <a:pPr lvl="1"/>
            <a:r>
              <a:rPr lang="en-US" dirty="0"/>
              <a:t>so simulate this by having </a:t>
            </a:r>
            <a:r>
              <a:rPr lang="en-US" dirty="0">
                <a:solidFill>
                  <a:schemeClr val="accent2"/>
                </a:solidFill>
              </a:rPr>
              <a:t>two Level 1 Caches </a:t>
            </a:r>
            <a:r>
              <a:rPr lang="en-US" dirty="0">
                <a:solidFill>
                  <a:schemeClr val="bg2"/>
                </a:solidFill>
              </a:rPr>
              <a:t>(a temporary smaller [of usually most recently used] copy of memory)</a:t>
            </a:r>
          </a:p>
          <a:p>
            <a:pPr lvl="1"/>
            <a:r>
              <a:rPr lang="en-US" dirty="0"/>
              <a:t>have both an </a:t>
            </a:r>
            <a:r>
              <a:rPr lang="en-US" dirty="0">
                <a:solidFill>
                  <a:schemeClr val="accent2"/>
                </a:solidFill>
              </a:rPr>
              <a:t>L1 Instruction Cache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>
                <a:solidFill>
                  <a:schemeClr val="accent2"/>
                </a:solidFill>
              </a:rPr>
              <a:t>L1 Data Cache</a:t>
            </a:r>
          </a:p>
          <a:p>
            <a:pPr lvl="1"/>
            <a:r>
              <a:rPr lang="en-US" dirty="0"/>
              <a:t>need more complex hardware to control when both caches miss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/>
              <a:t>Structural Hazard #2: Registers (1/2)</a:t>
            </a:r>
          </a:p>
        </p:txBody>
      </p:sp>
      <p:sp>
        <p:nvSpPr>
          <p:cNvPr id="2747395" name="Rectangle 3"/>
          <p:cNvSpPr>
            <a:spLocks noChangeArrowheads="1"/>
          </p:cNvSpPr>
          <p:nvPr/>
        </p:nvSpPr>
        <p:spPr bwMode="auto">
          <a:xfrm>
            <a:off x="914400" y="6096000"/>
            <a:ext cx="738295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Can we read and write to registers simultaneously?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8988" y="1973263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2900" y="1103313"/>
            <a:ext cx="7797800" cy="5056187"/>
            <a:chOff x="216" y="551"/>
            <a:chExt cx="4912" cy="318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740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7404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5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0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740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38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sw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4741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741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741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741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741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7423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24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7426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7428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29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7430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7432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33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34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5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6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7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7438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7440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41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4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7449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0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7452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7454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55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56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7458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9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0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1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2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3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7465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66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7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7469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0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71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2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3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4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5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7478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9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7481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7483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84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8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7487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88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89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0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1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2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7494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5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96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7498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9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00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1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2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3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4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7506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7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7508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7510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1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751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9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7521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22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23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4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5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6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7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7530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31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75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7392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7535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536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537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3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7539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0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7396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7546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7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8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9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7550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51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52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3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4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5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6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57" name="Rectangle 165"/>
            <p:cNvSpPr>
              <a:spLocks noChangeArrowheads="1"/>
            </p:cNvSpPr>
            <p:nvPr/>
          </p:nvSpPr>
          <p:spPr bwMode="auto">
            <a:xfrm>
              <a:off x="216" y="5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7558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739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72400" cy="474662"/>
          </a:xfrm>
        </p:spPr>
        <p:txBody>
          <a:bodyPr/>
          <a:lstStyle/>
          <a:p>
            <a:r>
              <a:rPr lang="en-US" dirty="0"/>
              <a:t>Structural 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2550"/>
          </a:xfrm>
        </p:spPr>
        <p:txBody>
          <a:bodyPr/>
          <a:lstStyle/>
          <a:p>
            <a:r>
              <a:rPr lang="en-US" dirty="0"/>
              <a:t>Two different solutions have been used:</a:t>
            </a:r>
          </a:p>
          <a:p>
            <a:pPr lvl="1">
              <a:buFontTx/>
              <a:buNone/>
            </a:pPr>
            <a:r>
              <a:rPr lang="en-US" dirty="0"/>
              <a:t>1) </a:t>
            </a:r>
            <a:r>
              <a:rPr lang="en-US" dirty="0" err="1"/>
              <a:t>RegFile</a:t>
            </a:r>
            <a:r>
              <a:rPr lang="en-US" dirty="0"/>
              <a:t> access is </a:t>
            </a:r>
            <a:r>
              <a:rPr lang="en-US" i="1" dirty="0"/>
              <a:t>VERY</a:t>
            </a:r>
            <a:r>
              <a:rPr lang="en-US" dirty="0"/>
              <a:t> fast: takes less than half the time of ALU stage</a:t>
            </a:r>
          </a:p>
          <a:p>
            <a:pPr lvl="2"/>
            <a:r>
              <a:rPr lang="en-US" dirty="0"/>
              <a:t>Write to Registers during first half of each clock cycle</a:t>
            </a:r>
          </a:p>
          <a:p>
            <a:pPr lvl="2"/>
            <a:r>
              <a:rPr lang="en-US" dirty="0"/>
              <a:t>Read from Registers during second half of each clock cycle</a:t>
            </a:r>
          </a:p>
          <a:p>
            <a:pPr lvl="1">
              <a:buFontTx/>
              <a:buNone/>
            </a:pPr>
            <a:r>
              <a:rPr lang="en-US" dirty="0"/>
              <a:t>2) Build </a:t>
            </a:r>
            <a:r>
              <a:rPr lang="en-US" dirty="0" err="1"/>
              <a:t>RegFile</a:t>
            </a:r>
            <a:r>
              <a:rPr lang="en-US" dirty="0"/>
              <a:t> with independent read and write ports</a:t>
            </a:r>
          </a:p>
          <a:p>
            <a:r>
              <a:rPr lang="en-US" dirty="0">
                <a:solidFill>
                  <a:schemeClr val="accent2"/>
                </a:solidFill>
              </a:rPr>
              <a:t>Result: can perform Read and Write during same clock cycle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1491" name="Rectangle 3"/>
          <p:cNvSpPr>
            <a:spLocks noChangeArrowheads="1"/>
          </p:cNvSpPr>
          <p:nvPr/>
        </p:nvSpPr>
        <p:spPr bwMode="auto">
          <a:xfrm>
            <a:off x="-4704" y="4600222"/>
            <a:ext cx="7467600" cy="155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reduced the time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it took me to wash my one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always a win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(since less work per stage &amp; a faster clock).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4704" y="4600222"/>
            <a:ext cx="7467600" cy="155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reduced the time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it took me to wash my one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always a win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(since less work per stage &amp; a faster clock).</a:t>
            </a:r>
          </a:p>
        </p:txBody>
      </p:sp>
      <p:sp>
        <p:nvSpPr>
          <p:cNvPr id="2753541" name="Text Box 5"/>
          <p:cNvSpPr txBox="1">
            <a:spLocks noChangeArrowheads="1"/>
          </p:cNvSpPr>
          <p:nvPr/>
        </p:nvSpPr>
        <p:spPr bwMode="auto">
          <a:xfrm>
            <a:off x="990600" y="5149850"/>
            <a:ext cx="3862388" cy="10985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/>
              <a:t>F A L S E</a:t>
            </a:r>
          </a:p>
        </p:txBody>
      </p:sp>
      <p:sp>
        <p:nvSpPr>
          <p:cNvPr id="2753542" name="Text Box 6"/>
          <p:cNvSpPr txBox="1">
            <a:spLocks noChangeArrowheads="1"/>
          </p:cNvSpPr>
          <p:nvPr/>
        </p:nvSpPr>
        <p:spPr bwMode="auto">
          <a:xfrm>
            <a:off x="990600" y="4267200"/>
            <a:ext cx="3862388" cy="10985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/>
              <a:t>F A L S E</a:t>
            </a:r>
          </a:p>
        </p:txBody>
      </p:sp>
      <p:sp>
        <p:nvSpPr>
          <p:cNvPr id="2753543" name="Text Box 7"/>
          <p:cNvSpPr txBox="1">
            <a:spLocks noChangeArrowheads="1"/>
          </p:cNvSpPr>
          <p:nvPr/>
        </p:nvSpPr>
        <p:spPr bwMode="auto">
          <a:xfrm>
            <a:off x="757238" y="2374851"/>
            <a:ext cx="7929562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2800" b="1" u="sng" dirty="0">
                <a:solidFill>
                  <a:srgbClr val="FF0000"/>
                </a:solidFill>
                <a:latin typeface="18 VAG Rounded Bold   07390"/>
              </a:rPr>
              <a:t>Throughput</a:t>
            </a: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 better, not execution time</a:t>
            </a:r>
          </a:p>
        </p:txBody>
      </p:sp>
      <p:sp>
        <p:nvSpPr>
          <p:cNvPr id="2753544" name="Rectangle 8"/>
          <p:cNvSpPr>
            <a:spLocks noChangeArrowheads="1"/>
          </p:cNvSpPr>
          <p:nvPr/>
        </p:nvSpPr>
        <p:spPr bwMode="auto">
          <a:xfrm>
            <a:off x="762000" y="2990801"/>
            <a:ext cx="7870825" cy="819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arenR" startAt="2"/>
            </a:pPr>
            <a:r>
              <a:rPr lang="en-US" sz="2600" b="1" dirty="0">
                <a:solidFill>
                  <a:srgbClr val="FF0000"/>
                </a:solidFill>
                <a:latin typeface="18 VAG Rounded Bold   07390"/>
              </a:rPr>
              <a:t>“…longer pipelines do usually mean faster clock, but branches cause problems!”</a:t>
            </a:r>
            <a:endParaRPr lang="en-US" sz="2800" b="1" dirty="0">
              <a:solidFill>
                <a:srgbClr val="FF0000"/>
              </a:solidFill>
              <a:latin typeface="18 VAG Rounded Bold   07390"/>
            </a:endParaRPr>
          </a:p>
        </p:txBody>
      </p:sp>
      <p:sp>
        <p:nvSpPr>
          <p:cNvPr id="2753546" name="AutoShape 10"/>
          <p:cNvSpPr>
            <a:spLocks noChangeArrowheads="1"/>
          </p:cNvSpPr>
          <p:nvPr/>
        </p:nvSpPr>
        <p:spPr bwMode="auto">
          <a:xfrm>
            <a:off x="7505700" y="4841875"/>
            <a:ext cx="1409700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Answer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3541" grpId="0" autoUpdateAnimBg="0"/>
      <p:bldP spid="2753542" grpId="0" autoUpdateAnimBg="0"/>
      <p:bldP spid="2753543" grpId="0" autoUpdateAnimBg="0"/>
      <p:bldP spid="2753544" grpId="0" autoUpdateAnimBg="0"/>
      <p:bldP spid="27535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275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Optimal Pipeline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Each stage is executing part of an instruction each clock cycle.</a:t>
            </a:r>
          </a:p>
          <a:p>
            <a:pPr lvl="1"/>
            <a:r>
              <a:rPr lang="en-US" dirty="0"/>
              <a:t>One instruction finishes during each clock cycle.</a:t>
            </a:r>
          </a:p>
          <a:p>
            <a:pPr lvl="1"/>
            <a:r>
              <a:rPr lang="en-US" dirty="0"/>
              <a:t>On average, execute far more quickly.</a:t>
            </a:r>
          </a:p>
          <a:p>
            <a:r>
              <a:rPr lang="en-US" dirty="0"/>
              <a:t>What makes this work?</a:t>
            </a:r>
          </a:p>
          <a:p>
            <a:pPr lvl="1"/>
            <a:r>
              <a:rPr lang="en-US" dirty="0"/>
              <a:t>Similarities between instructions allow us to use same stages for all instructions (generally).</a:t>
            </a:r>
          </a:p>
          <a:p>
            <a:pPr lvl="1"/>
            <a:r>
              <a:rPr lang="en-US" dirty="0"/>
              <a:t>Each stage takes about the same amount of time as all others: little wasted time.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0531" name="Rectangle 3"/>
          <p:cNvSpPr>
            <a:spLocks noChangeArrowheads="1"/>
          </p:cNvSpPr>
          <p:nvPr/>
        </p:nvSpPr>
        <p:spPr bwMode="auto">
          <a:xfrm>
            <a:off x="439738" y="1187295"/>
            <a:ext cx="8551862" cy="5137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914400" algn="l"/>
                <a:tab pos="50927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RegDst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    =  add + sub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ALUSrc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	  =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ori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+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lw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+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sw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MemtoReg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=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lw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RegWrite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= add + sub +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ori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+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lw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MemWrite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=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sw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nPCsel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     =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beq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Jump           = jump 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ExtOp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      =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lw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+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sw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ALUctr[0]   = sub +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beq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(assume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ALUctr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is  0 </a:t>
            </a:r>
            <a:r>
              <a:rPr lang="en-US" sz="1400" b="1" dirty="0">
                <a:solidFill>
                  <a:schemeClr val="tx1"/>
                </a:solidFill>
                <a:latin typeface="Times" pitchFamily="-65" charset="0"/>
              </a:rPr>
              <a:t>ADD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,  01: </a:t>
            </a:r>
            <a:r>
              <a:rPr lang="en-US" sz="1400" b="1" dirty="0">
                <a:solidFill>
                  <a:schemeClr val="tx1"/>
                </a:solidFill>
                <a:latin typeface="Times" pitchFamily="-65" charset="0"/>
              </a:rPr>
              <a:t>SUB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,  10: </a:t>
            </a:r>
            <a:r>
              <a:rPr lang="en-US" sz="1400" b="1" dirty="0">
                <a:solidFill>
                  <a:schemeClr val="tx1"/>
                </a:solidFill>
                <a:latin typeface="Times" pitchFamily="-65" charset="0"/>
              </a:rPr>
              <a:t>OR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)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ALUctr[1]   = or</a:t>
            </a:r>
          </a:p>
          <a:p>
            <a:pPr>
              <a:spcBef>
                <a:spcPct val="50000"/>
              </a:spcBef>
              <a:tabLst>
                <a:tab pos="914400" algn="l"/>
                <a:tab pos="5092700" algn="l"/>
              </a:tabLst>
            </a:pPr>
            <a:r>
              <a:rPr lang="en-US" sz="1600" b="1" i="1" dirty="0">
                <a:solidFill>
                  <a:schemeClr val="tx1"/>
                </a:solidFill>
                <a:latin typeface="Times" pitchFamily="-65" charset="0"/>
              </a:rPr>
              <a:t>where,</a:t>
            </a:r>
            <a:endParaRPr lang="en-US" sz="1600" b="1" dirty="0">
              <a:solidFill>
                <a:schemeClr val="tx1"/>
              </a:solidFill>
              <a:latin typeface="Times" pitchFamily="-65" charset="0"/>
            </a:endParaRPr>
          </a:p>
          <a:p>
            <a:pPr>
              <a:spcBef>
                <a:spcPct val="50000"/>
              </a:spcBef>
              <a:tabLst>
                <a:tab pos="914400" algn="l"/>
                <a:tab pos="50927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rtype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=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,  </a:t>
            </a:r>
            <a:b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ori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 =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lw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  =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sw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  =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  <a:b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beq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=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</a:t>
            </a:r>
            <a:br>
              <a:rPr lang="en-US" sz="1600" b="1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jump =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 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~op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</a:p>
          <a:p>
            <a:pPr>
              <a:spcBef>
                <a:spcPct val="50000"/>
              </a:spcBef>
              <a:tabLst>
                <a:tab pos="914400" algn="l"/>
                <a:tab pos="50927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add =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rtype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  <a:b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sub =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</a:rPr>
              <a:t>rtype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  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" pitchFamily="-65" charset="0"/>
                <a:sym typeface="Symbol" pitchFamily="-65" charset="2"/>
              </a:rPr>
              <a:t></a:t>
            </a:r>
            <a:r>
              <a:rPr lang="en-US" sz="1600" b="1" dirty="0">
                <a:solidFill>
                  <a:schemeClr val="tx1"/>
                </a:solidFill>
                <a:latin typeface="Times" pitchFamily="-65" charset="0"/>
              </a:rPr>
              <a:t> ~func</a:t>
            </a:r>
            <a:r>
              <a:rPr lang="en-US" sz="1600" b="1" baseline="-25000" dirty="0">
                <a:solidFill>
                  <a:schemeClr val="tx1"/>
                </a:solidFill>
                <a:latin typeface="Times" pitchFamily="-65" charset="0"/>
              </a:rPr>
              <a:t>0</a:t>
            </a:r>
          </a:p>
        </p:txBody>
      </p:sp>
      <p:sp>
        <p:nvSpPr>
          <p:cNvPr id="2710532" name="Text Box 4"/>
          <p:cNvSpPr txBox="1">
            <a:spLocks noChangeArrowheads="1"/>
          </p:cNvSpPr>
          <p:nvPr/>
        </p:nvSpPr>
        <p:spPr bwMode="auto">
          <a:xfrm>
            <a:off x="5791200" y="4038600"/>
            <a:ext cx="2709863" cy="1200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err="1">
                <a:latin typeface="18 VAG Rounded Bold   07390"/>
              </a:rPr>
              <a:t>Omigosh</a:t>
            </a:r>
            <a:r>
              <a:rPr lang="en-US" sz="2400" dirty="0">
                <a:latin typeface="18 VAG Rounded Bold   07390"/>
              </a:rPr>
              <a:t> </a:t>
            </a:r>
            <a:r>
              <a:rPr lang="en-US" sz="2400" dirty="0" err="1">
                <a:latin typeface="18 VAG Rounded Bold   07390"/>
              </a:rPr>
              <a:t>omigosh</a:t>
            </a:r>
            <a:r>
              <a:rPr lang="en-US" sz="2400" dirty="0">
                <a:latin typeface="18 VAG Rounded Bold   07390"/>
              </a:rPr>
              <a:t>,</a:t>
            </a:r>
          </a:p>
          <a:p>
            <a:pPr algn="ctr"/>
            <a:r>
              <a:rPr lang="en-US" sz="2400" dirty="0">
                <a:latin typeface="18 VAG Rounded Bold   07390"/>
              </a:rPr>
              <a:t>do you know what this means?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98963" y="720725"/>
            <a:ext cx="4364037" cy="2327275"/>
            <a:chOff x="2496" y="384"/>
            <a:chExt cx="2749" cy="1466"/>
          </a:xfrm>
        </p:grpSpPr>
        <p:sp>
          <p:nvSpPr>
            <p:cNvPr id="2710534" name="Rectangle 6"/>
            <p:cNvSpPr>
              <a:spLocks noChangeArrowheads="1"/>
            </p:cNvSpPr>
            <p:nvPr/>
          </p:nvSpPr>
          <p:spPr bwMode="auto">
            <a:xfrm>
              <a:off x="2496" y="783"/>
              <a:ext cx="919" cy="1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35" name="Line 7"/>
            <p:cNvSpPr>
              <a:spLocks noChangeShapeType="1"/>
            </p:cNvSpPr>
            <p:nvPr/>
          </p:nvSpPr>
          <p:spPr bwMode="auto">
            <a:xfrm>
              <a:off x="3415" y="864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36" name="Line 8"/>
            <p:cNvSpPr>
              <a:spLocks noChangeShapeType="1"/>
            </p:cNvSpPr>
            <p:nvPr/>
          </p:nvSpPr>
          <p:spPr bwMode="auto">
            <a:xfrm>
              <a:off x="3415" y="1000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37" name="Line 9"/>
            <p:cNvSpPr>
              <a:spLocks noChangeShapeType="1"/>
            </p:cNvSpPr>
            <p:nvPr/>
          </p:nvSpPr>
          <p:spPr bwMode="auto">
            <a:xfrm>
              <a:off x="3415" y="1135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38" name="Line 10"/>
            <p:cNvSpPr>
              <a:spLocks noChangeShapeType="1"/>
            </p:cNvSpPr>
            <p:nvPr/>
          </p:nvSpPr>
          <p:spPr bwMode="auto">
            <a:xfrm>
              <a:off x="3415" y="1270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39" name="Line 11"/>
            <p:cNvSpPr>
              <a:spLocks noChangeShapeType="1"/>
            </p:cNvSpPr>
            <p:nvPr/>
          </p:nvSpPr>
          <p:spPr bwMode="auto">
            <a:xfrm>
              <a:off x="3415" y="1405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40" name="Line 12"/>
            <p:cNvSpPr>
              <a:spLocks noChangeShapeType="1"/>
            </p:cNvSpPr>
            <p:nvPr/>
          </p:nvSpPr>
          <p:spPr bwMode="auto">
            <a:xfrm>
              <a:off x="3415" y="1540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41" name="Line 13"/>
            <p:cNvSpPr>
              <a:spLocks noChangeShapeType="1"/>
            </p:cNvSpPr>
            <p:nvPr/>
          </p:nvSpPr>
          <p:spPr bwMode="auto">
            <a:xfrm>
              <a:off x="3415" y="1675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42" name="Text Box 14"/>
            <p:cNvSpPr txBox="1">
              <a:spLocks noChangeArrowheads="1"/>
            </p:cNvSpPr>
            <p:nvPr/>
          </p:nvSpPr>
          <p:spPr bwMode="auto">
            <a:xfrm>
              <a:off x="3372" y="720"/>
              <a:ext cx="30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add</a:t>
              </a:r>
              <a:endParaRPr lang="en-US" sz="1400"/>
            </a:p>
          </p:txBody>
        </p:sp>
        <p:sp>
          <p:nvSpPr>
            <p:cNvPr id="2710543" name="Text Box 15"/>
            <p:cNvSpPr txBox="1">
              <a:spLocks noChangeArrowheads="1"/>
            </p:cNvSpPr>
            <p:nvPr/>
          </p:nvSpPr>
          <p:spPr bwMode="auto">
            <a:xfrm>
              <a:off x="3378" y="855"/>
              <a:ext cx="29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sub</a:t>
              </a:r>
              <a:endParaRPr lang="en-US" sz="1400"/>
            </a:p>
          </p:txBody>
        </p:sp>
        <p:sp>
          <p:nvSpPr>
            <p:cNvPr id="2710544" name="Text Box 16"/>
            <p:cNvSpPr txBox="1">
              <a:spLocks noChangeArrowheads="1"/>
            </p:cNvSpPr>
            <p:nvPr/>
          </p:nvSpPr>
          <p:spPr bwMode="auto">
            <a:xfrm>
              <a:off x="3378" y="990"/>
              <a:ext cx="24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ori</a:t>
              </a:r>
              <a:endParaRPr lang="en-US" sz="1400"/>
            </a:p>
          </p:txBody>
        </p:sp>
        <p:sp>
          <p:nvSpPr>
            <p:cNvPr id="2710545" name="Text Box 17"/>
            <p:cNvSpPr txBox="1">
              <a:spLocks noChangeArrowheads="1"/>
            </p:cNvSpPr>
            <p:nvPr/>
          </p:nvSpPr>
          <p:spPr bwMode="auto">
            <a:xfrm>
              <a:off x="3378" y="1125"/>
              <a:ext cx="22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lw</a:t>
              </a:r>
              <a:endParaRPr lang="en-US" sz="1400"/>
            </a:p>
          </p:txBody>
        </p:sp>
        <p:sp>
          <p:nvSpPr>
            <p:cNvPr id="2710546" name="Text Box 18"/>
            <p:cNvSpPr txBox="1">
              <a:spLocks noChangeArrowheads="1"/>
            </p:cNvSpPr>
            <p:nvPr/>
          </p:nvSpPr>
          <p:spPr bwMode="auto">
            <a:xfrm>
              <a:off x="3378" y="1260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sw</a:t>
              </a:r>
              <a:endParaRPr lang="en-US" sz="1400"/>
            </a:p>
          </p:txBody>
        </p:sp>
        <p:sp>
          <p:nvSpPr>
            <p:cNvPr id="2710547" name="Text Box 19"/>
            <p:cNvSpPr txBox="1">
              <a:spLocks noChangeArrowheads="1"/>
            </p:cNvSpPr>
            <p:nvPr/>
          </p:nvSpPr>
          <p:spPr bwMode="auto">
            <a:xfrm>
              <a:off x="3378" y="1395"/>
              <a:ext cx="30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beq</a:t>
              </a:r>
              <a:endParaRPr lang="en-US" sz="1400"/>
            </a:p>
          </p:txBody>
        </p:sp>
        <p:sp>
          <p:nvSpPr>
            <p:cNvPr id="2710548" name="Text Box 20"/>
            <p:cNvSpPr txBox="1">
              <a:spLocks noChangeArrowheads="1"/>
            </p:cNvSpPr>
            <p:nvPr/>
          </p:nvSpPr>
          <p:spPr bwMode="auto">
            <a:xfrm>
              <a:off x="3378" y="1530"/>
              <a:ext cx="35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jump</a:t>
              </a:r>
              <a:endParaRPr lang="en-US" sz="1400"/>
            </a:p>
          </p:txBody>
        </p:sp>
        <p:sp>
          <p:nvSpPr>
            <p:cNvPr id="2710549" name="Rectangle 21"/>
            <p:cNvSpPr>
              <a:spLocks noChangeArrowheads="1"/>
            </p:cNvSpPr>
            <p:nvPr/>
          </p:nvSpPr>
          <p:spPr bwMode="auto">
            <a:xfrm>
              <a:off x="3792" y="729"/>
              <a:ext cx="729" cy="10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710550" name="Text Box 22"/>
            <p:cNvSpPr txBox="1">
              <a:spLocks noChangeArrowheads="1"/>
            </p:cNvSpPr>
            <p:nvPr/>
          </p:nvSpPr>
          <p:spPr bwMode="auto">
            <a:xfrm>
              <a:off x="4659" y="704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RegDst</a:t>
              </a:r>
              <a:endParaRPr lang="en-US" sz="1400"/>
            </a:p>
          </p:txBody>
        </p:sp>
        <p:sp>
          <p:nvSpPr>
            <p:cNvPr id="2710551" name="Line 23"/>
            <p:cNvSpPr>
              <a:spLocks noChangeShapeType="1"/>
            </p:cNvSpPr>
            <p:nvPr/>
          </p:nvSpPr>
          <p:spPr bwMode="auto">
            <a:xfrm>
              <a:off x="4521" y="891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2" name="Line 24"/>
            <p:cNvSpPr>
              <a:spLocks noChangeShapeType="1"/>
            </p:cNvSpPr>
            <p:nvPr/>
          </p:nvSpPr>
          <p:spPr bwMode="auto">
            <a:xfrm>
              <a:off x="4521" y="1000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3" name="Line 25"/>
            <p:cNvSpPr>
              <a:spLocks noChangeShapeType="1"/>
            </p:cNvSpPr>
            <p:nvPr/>
          </p:nvSpPr>
          <p:spPr bwMode="auto">
            <a:xfrm>
              <a:off x="4521" y="1108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4" name="Line 26"/>
            <p:cNvSpPr>
              <a:spLocks noChangeShapeType="1"/>
            </p:cNvSpPr>
            <p:nvPr/>
          </p:nvSpPr>
          <p:spPr bwMode="auto">
            <a:xfrm>
              <a:off x="4521" y="1216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5" name="Line 27"/>
            <p:cNvSpPr>
              <a:spLocks noChangeShapeType="1"/>
            </p:cNvSpPr>
            <p:nvPr/>
          </p:nvSpPr>
          <p:spPr bwMode="auto">
            <a:xfrm>
              <a:off x="4521" y="1324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6" name="Line 28"/>
            <p:cNvSpPr>
              <a:spLocks noChangeShapeType="1"/>
            </p:cNvSpPr>
            <p:nvPr/>
          </p:nvSpPr>
          <p:spPr bwMode="auto">
            <a:xfrm>
              <a:off x="4521" y="1432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7" name="Line 29"/>
            <p:cNvSpPr>
              <a:spLocks noChangeShapeType="1"/>
            </p:cNvSpPr>
            <p:nvPr/>
          </p:nvSpPr>
          <p:spPr bwMode="auto">
            <a:xfrm>
              <a:off x="4521" y="1540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8" name="Line 30"/>
            <p:cNvSpPr>
              <a:spLocks noChangeShapeType="1"/>
            </p:cNvSpPr>
            <p:nvPr/>
          </p:nvSpPr>
          <p:spPr bwMode="auto">
            <a:xfrm>
              <a:off x="4521" y="1648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59" name="Line 31"/>
            <p:cNvSpPr>
              <a:spLocks noChangeShapeType="1"/>
            </p:cNvSpPr>
            <p:nvPr/>
          </p:nvSpPr>
          <p:spPr bwMode="auto">
            <a:xfrm>
              <a:off x="4521" y="1756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60" name="Line 32"/>
            <p:cNvSpPr>
              <a:spLocks noChangeShapeType="1"/>
            </p:cNvSpPr>
            <p:nvPr/>
          </p:nvSpPr>
          <p:spPr bwMode="auto">
            <a:xfrm>
              <a:off x="4521" y="783"/>
              <a:ext cx="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61" name="Text Box 33"/>
            <p:cNvSpPr txBox="1">
              <a:spLocks noChangeArrowheads="1"/>
            </p:cNvSpPr>
            <p:nvPr/>
          </p:nvSpPr>
          <p:spPr bwMode="auto">
            <a:xfrm>
              <a:off x="4659" y="812"/>
              <a:ext cx="44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ALUSrc</a:t>
              </a:r>
              <a:endParaRPr lang="en-US" sz="1400"/>
            </a:p>
          </p:txBody>
        </p:sp>
        <p:sp>
          <p:nvSpPr>
            <p:cNvPr id="2710562" name="Text Box 34"/>
            <p:cNvSpPr txBox="1">
              <a:spLocks noChangeArrowheads="1"/>
            </p:cNvSpPr>
            <p:nvPr/>
          </p:nvSpPr>
          <p:spPr bwMode="auto">
            <a:xfrm>
              <a:off x="4659" y="920"/>
              <a:ext cx="58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MemtoReg</a:t>
              </a:r>
              <a:endParaRPr lang="en-US" sz="1400"/>
            </a:p>
          </p:txBody>
        </p:sp>
        <p:sp>
          <p:nvSpPr>
            <p:cNvPr id="2710563" name="Text Box 35"/>
            <p:cNvSpPr txBox="1">
              <a:spLocks noChangeArrowheads="1"/>
            </p:cNvSpPr>
            <p:nvPr/>
          </p:nvSpPr>
          <p:spPr bwMode="auto">
            <a:xfrm>
              <a:off x="4659" y="1029"/>
              <a:ext cx="51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RegWrite</a:t>
              </a:r>
              <a:endParaRPr lang="en-US" sz="1400"/>
            </a:p>
          </p:txBody>
        </p:sp>
        <p:sp>
          <p:nvSpPr>
            <p:cNvPr id="2710564" name="Text Box 36"/>
            <p:cNvSpPr txBox="1">
              <a:spLocks noChangeArrowheads="1"/>
            </p:cNvSpPr>
            <p:nvPr/>
          </p:nvSpPr>
          <p:spPr bwMode="auto">
            <a:xfrm>
              <a:off x="4659" y="1137"/>
              <a:ext cx="55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MemWrite</a:t>
              </a:r>
              <a:endParaRPr lang="en-US" sz="1400"/>
            </a:p>
          </p:txBody>
        </p:sp>
        <p:sp>
          <p:nvSpPr>
            <p:cNvPr id="2710565" name="Text Box 37"/>
            <p:cNvSpPr txBox="1">
              <a:spLocks noChangeArrowheads="1"/>
            </p:cNvSpPr>
            <p:nvPr/>
          </p:nvSpPr>
          <p:spPr bwMode="auto">
            <a:xfrm>
              <a:off x="4659" y="1245"/>
              <a:ext cx="42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nPCsel</a:t>
              </a:r>
              <a:endParaRPr lang="en-US" sz="1400"/>
            </a:p>
          </p:txBody>
        </p:sp>
        <p:sp>
          <p:nvSpPr>
            <p:cNvPr id="2710566" name="Text Box 38"/>
            <p:cNvSpPr txBox="1">
              <a:spLocks noChangeArrowheads="1"/>
            </p:cNvSpPr>
            <p:nvPr/>
          </p:nvSpPr>
          <p:spPr bwMode="auto">
            <a:xfrm>
              <a:off x="4659" y="1353"/>
              <a:ext cx="35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Jump</a:t>
              </a:r>
              <a:endParaRPr lang="en-US" sz="1400"/>
            </a:p>
          </p:txBody>
        </p:sp>
        <p:sp>
          <p:nvSpPr>
            <p:cNvPr id="2710567" name="Text Box 39"/>
            <p:cNvSpPr txBox="1">
              <a:spLocks noChangeArrowheads="1"/>
            </p:cNvSpPr>
            <p:nvPr/>
          </p:nvSpPr>
          <p:spPr bwMode="auto">
            <a:xfrm>
              <a:off x="4659" y="1461"/>
              <a:ext cx="38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ExtOp</a:t>
              </a:r>
              <a:endParaRPr lang="en-US" sz="1400"/>
            </a:p>
          </p:txBody>
        </p:sp>
        <p:sp>
          <p:nvSpPr>
            <p:cNvPr id="2710568" name="Text Box 40"/>
            <p:cNvSpPr txBox="1">
              <a:spLocks noChangeArrowheads="1"/>
            </p:cNvSpPr>
            <p:nvPr/>
          </p:nvSpPr>
          <p:spPr bwMode="auto">
            <a:xfrm>
              <a:off x="4660" y="1569"/>
              <a:ext cx="51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ALUctr[0]</a:t>
              </a:r>
              <a:endParaRPr lang="en-US" sz="1400"/>
            </a:p>
          </p:txBody>
        </p:sp>
        <p:sp>
          <p:nvSpPr>
            <p:cNvPr id="2710569" name="Text Box 41"/>
            <p:cNvSpPr txBox="1">
              <a:spLocks noChangeArrowheads="1"/>
            </p:cNvSpPr>
            <p:nvPr/>
          </p:nvSpPr>
          <p:spPr bwMode="auto">
            <a:xfrm>
              <a:off x="4659" y="1677"/>
              <a:ext cx="51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ALUctr[1]</a:t>
              </a:r>
              <a:endParaRPr lang="en-US" sz="1400"/>
            </a:p>
          </p:txBody>
        </p:sp>
        <p:sp>
          <p:nvSpPr>
            <p:cNvPr id="2710570" name="Text Box 42"/>
            <p:cNvSpPr txBox="1">
              <a:spLocks noChangeArrowheads="1"/>
            </p:cNvSpPr>
            <p:nvPr/>
          </p:nvSpPr>
          <p:spPr bwMode="auto">
            <a:xfrm>
              <a:off x="2597" y="1244"/>
              <a:ext cx="68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“AND” logic</a:t>
              </a:r>
              <a:endParaRPr lang="en-US" sz="1000"/>
            </a:p>
          </p:txBody>
        </p:sp>
        <p:sp>
          <p:nvSpPr>
            <p:cNvPr id="2710571" name="Text Box 43"/>
            <p:cNvSpPr txBox="1">
              <a:spLocks noChangeArrowheads="1"/>
            </p:cNvSpPr>
            <p:nvPr/>
          </p:nvSpPr>
          <p:spPr bwMode="auto">
            <a:xfrm>
              <a:off x="3835" y="1239"/>
              <a:ext cx="62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“OR” logic</a:t>
              </a:r>
              <a:endParaRPr lang="en-US" sz="1000"/>
            </a:p>
          </p:txBody>
        </p:sp>
        <p:sp>
          <p:nvSpPr>
            <p:cNvPr id="2710572" name="Line 44"/>
            <p:cNvSpPr>
              <a:spLocks noChangeShapeType="1"/>
            </p:cNvSpPr>
            <p:nvPr/>
          </p:nvSpPr>
          <p:spPr bwMode="auto">
            <a:xfrm>
              <a:off x="2739" y="567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73" name="Line 45"/>
            <p:cNvSpPr>
              <a:spLocks noChangeShapeType="1"/>
            </p:cNvSpPr>
            <p:nvPr/>
          </p:nvSpPr>
          <p:spPr bwMode="auto">
            <a:xfrm>
              <a:off x="3117" y="567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74" name="Text Box 46"/>
            <p:cNvSpPr txBox="1">
              <a:spLocks noChangeArrowheads="1"/>
            </p:cNvSpPr>
            <p:nvPr/>
          </p:nvSpPr>
          <p:spPr bwMode="auto">
            <a:xfrm>
              <a:off x="2577" y="384"/>
              <a:ext cx="4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opcode</a:t>
              </a:r>
              <a:endParaRPr lang="en-US" sz="1400"/>
            </a:p>
          </p:txBody>
        </p:sp>
        <p:sp>
          <p:nvSpPr>
            <p:cNvPr id="2710575" name="Text Box 47"/>
            <p:cNvSpPr txBox="1">
              <a:spLocks noChangeArrowheads="1"/>
            </p:cNvSpPr>
            <p:nvPr/>
          </p:nvSpPr>
          <p:spPr bwMode="auto">
            <a:xfrm>
              <a:off x="3009" y="384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func</a:t>
              </a:r>
              <a:endParaRPr lang="en-US" sz="1400"/>
            </a:p>
          </p:txBody>
        </p:sp>
        <p:sp>
          <p:nvSpPr>
            <p:cNvPr id="2710576" name="Line 48"/>
            <p:cNvSpPr>
              <a:spLocks noChangeShapeType="1"/>
            </p:cNvSpPr>
            <p:nvPr/>
          </p:nvSpPr>
          <p:spPr bwMode="auto">
            <a:xfrm flipV="1">
              <a:off x="2712" y="621"/>
              <a:ext cx="54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577" name="Line 49"/>
            <p:cNvSpPr>
              <a:spLocks noChangeShapeType="1"/>
            </p:cNvSpPr>
            <p:nvPr/>
          </p:nvSpPr>
          <p:spPr bwMode="auto">
            <a:xfrm flipV="1">
              <a:off x="3090" y="621"/>
              <a:ext cx="54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Build The Controller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10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10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1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1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05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94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2074862"/>
            <a:ext cx="3848100" cy="896938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lw</a:t>
            </a:r>
            <a:r>
              <a:rPr lang="en-US" sz="1600" dirty="0">
                <a:solidFill>
                  <a:schemeClr val="accent2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lw</a:t>
            </a:r>
            <a:r>
              <a:rPr lang="en-US" sz="1600" dirty="0">
                <a:solidFill>
                  <a:schemeClr val="accent2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sw</a:t>
            </a:r>
            <a:r>
              <a:rPr lang="en-US" sz="1600" dirty="0">
                <a:solidFill>
                  <a:schemeClr val="accent2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sw</a:t>
            </a:r>
            <a:r>
              <a:rPr lang="en-US" sz="1600" dirty="0">
                <a:solidFill>
                  <a:schemeClr val="accent2"/>
                </a:solidFill>
              </a:rPr>
              <a:t>	  $t0, 4($2)</a:t>
            </a:r>
          </a:p>
        </p:txBody>
      </p:sp>
      <p:sp>
        <p:nvSpPr>
          <p:cNvPr id="997382" name="Rectangle 6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83" name="Rectangle 7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997384" name="Rectangle 8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97385" name="Rectangle 9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1000"/>
              </a:spcBef>
            </a:pPr>
            <a:r>
              <a:rPr lang="en-US" sz="1800" b="1"/>
              <a:t>Machine  Language Program (MIPS)</a:t>
            </a:r>
          </a:p>
        </p:txBody>
      </p:sp>
      <p:sp>
        <p:nvSpPr>
          <p:cNvPr id="997386" name="Rectangle 10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rgbClr val="800080"/>
                </a:solidFill>
              </a:rPr>
              <a:t>Hardware Architecture Description (e.g., 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97387" name="Line 11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89" name="Rectangle 13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997390" name="Rectangle 14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997391" name="Line 15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92" name="Rectangle 16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997393" name="Rectangle 17"/>
          <p:cNvSpPr>
            <a:spLocks noChangeArrowheads="1"/>
          </p:cNvSpPr>
          <p:nvPr/>
        </p:nvSpPr>
        <p:spPr bwMode="auto">
          <a:xfrm>
            <a:off x="4343400" y="1131887"/>
            <a:ext cx="3086100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>
                <a:solidFill>
                  <a:schemeClr val="tx1"/>
                </a:solidFill>
              </a:rPr>
              <a:t>temp = </a:t>
            </a:r>
            <a:r>
              <a:rPr lang="en-US" sz="1800" b="1" dirty="0" err="1">
                <a:solidFill>
                  <a:schemeClr val="tx1"/>
                </a:solidFill>
              </a:rPr>
              <a:t>v[k</a:t>
            </a:r>
            <a:r>
              <a:rPr lang="en-US" sz="1800" b="1" dirty="0">
                <a:solidFill>
                  <a:schemeClr val="tx1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 err="1">
                <a:solidFill>
                  <a:schemeClr val="tx1"/>
                </a:solidFill>
              </a:rPr>
              <a:t>v[k</a:t>
            </a:r>
            <a:r>
              <a:rPr lang="en-US" sz="1800" b="1" dirty="0">
                <a:solidFill>
                  <a:schemeClr val="tx1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>
                <a:solidFill>
                  <a:schemeClr val="tx1"/>
                </a:solidFill>
              </a:rPr>
              <a:t>v[k+1] = temp;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97395" name="Rectangle 19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96" name="Rectangle 20"/>
          <p:cNvSpPr>
            <a:spLocks noChangeArrowheads="1"/>
          </p:cNvSpPr>
          <p:nvPr/>
        </p:nvSpPr>
        <p:spPr bwMode="auto">
          <a:xfrm>
            <a:off x="4314825" y="3048000"/>
            <a:ext cx="3484182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100" dirty="0">
                <a:latin typeface="Courier New" pitchFamily="-65" charset="0"/>
              </a:rPr>
              <a:t>0000 1001 1100 0110 1010 1111 0101 1000</a:t>
            </a:r>
          </a:p>
          <a:p>
            <a:pPr algn="l"/>
            <a:r>
              <a:rPr lang="en-US" sz="1100" dirty="0">
                <a:latin typeface="Courier New" pitchFamily="-65" charset="0"/>
              </a:rPr>
              <a:t>1010 1111 0101 1000 0000 1001 1100 0110 </a:t>
            </a:r>
          </a:p>
          <a:p>
            <a:pPr algn="l"/>
            <a:r>
              <a:rPr lang="en-US" sz="1100" dirty="0">
                <a:latin typeface="Courier New" pitchFamily="-65" charset="0"/>
              </a:rPr>
              <a:t>1100 0110 1010 1111 0101 1000 0000 1001 </a:t>
            </a:r>
          </a:p>
          <a:p>
            <a:pPr algn="l"/>
            <a:r>
              <a:rPr lang="en-US" sz="1100" dirty="0">
                <a:latin typeface="Courier New" pitchFamily="-65" charset="0"/>
              </a:rPr>
              <a:t>0101 1000 0000 1001 1100 0110 1010 1111</a:t>
            </a:r>
            <a:r>
              <a:rPr lang="en-US" sz="1100" dirty="0">
                <a:latin typeface="Courier" pitchFamily="-65" charset="0"/>
              </a:rPr>
              <a:t> </a:t>
            </a:r>
          </a:p>
        </p:txBody>
      </p:sp>
      <p:sp>
        <p:nvSpPr>
          <p:cNvPr id="997398" name="Rectangle 22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99" name="Line 23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0" name="Rectangle 24"/>
          <p:cNvSpPr>
            <a:spLocks noChangeArrowheads="1"/>
          </p:cNvSpPr>
          <p:nvPr/>
        </p:nvSpPr>
        <p:spPr bwMode="auto">
          <a:xfrm>
            <a:off x="609600" y="582295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rgbClr val="005400"/>
                </a:solidFill>
              </a:rPr>
              <a:t>Logic Circuit Description</a:t>
            </a:r>
            <a:br>
              <a:rPr lang="en-US" sz="1800" b="1">
                <a:solidFill>
                  <a:srgbClr val="005400"/>
                </a:solidFill>
              </a:rPr>
            </a:br>
            <a:r>
              <a:rPr lang="en-US" sz="1800" b="1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997402" name="Line 26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3" name="Rectangle 27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graphicFrame>
        <p:nvGraphicFramePr>
          <p:cNvPr id="997408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00600" y="548640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2" name="Image" r:id="rId4" imgW="3492063" imgH="2400000" progId="">
                  <p:embed/>
                </p:oleObj>
              </mc:Choice>
              <mc:Fallback>
                <p:oleObj name="Image" r:id="rId4" imgW="3492063" imgH="2400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8640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97411" name="Picture 35" descr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038600"/>
            <a:ext cx="1638300" cy="1373188"/>
          </a:xfrm>
          <a:prstGeom prst="rect">
            <a:avLst/>
          </a:prstGeom>
          <a:noFill/>
        </p:spPr>
      </p:pic>
      <p:sp>
        <p:nvSpPr>
          <p:cNvPr id="997412" name="Rectangle 36"/>
          <p:cNvSpPr>
            <a:spLocks noChangeArrowheads="1"/>
          </p:cNvSpPr>
          <p:nvPr/>
        </p:nvSpPr>
        <p:spPr bwMode="auto">
          <a:xfrm>
            <a:off x="6128327" y="5073650"/>
            <a:ext cx="304800" cy="3365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sz="3600" dirty="0"/>
              <a:t>Call home, we’ve made HW/SW contact!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 Performance</a:t>
            </a:r>
          </a:p>
        </p:txBody>
      </p:sp>
      <p:sp>
        <p:nvSpPr>
          <p:cNvPr id="271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800" dirty="0"/>
              <a:t>Can we estimate the clock rate (frequency) of our single-cycle processor? We know:</a:t>
            </a:r>
          </a:p>
          <a:p>
            <a:pPr lvl="1"/>
            <a:r>
              <a:rPr lang="en-US" sz="2400" dirty="0"/>
              <a:t>1 cycle per instruction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lw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is the most demanding instruction.</a:t>
            </a:r>
          </a:p>
          <a:p>
            <a:pPr lvl="1"/>
            <a:r>
              <a:rPr lang="en-US" sz="2400" dirty="0"/>
              <a:t>Assume these delays for major pieces of the </a:t>
            </a:r>
            <a:r>
              <a:rPr lang="en-US" sz="2400" dirty="0" err="1"/>
              <a:t>datapath</a:t>
            </a:r>
            <a:r>
              <a:rPr lang="en-US" sz="2400" dirty="0"/>
              <a:t>:</a:t>
            </a:r>
          </a:p>
          <a:p>
            <a:pPr lvl="2"/>
            <a:r>
              <a:rPr lang="en-US" sz="2000" dirty="0"/>
              <a:t>Instr. </a:t>
            </a:r>
            <a:r>
              <a:rPr lang="en-US" sz="2000" dirty="0" err="1"/>
              <a:t>Mem</a:t>
            </a:r>
            <a:r>
              <a:rPr lang="en-US" sz="2000" dirty="0"/>
              <a:t>, ALU, Data </a:t>
            </a:r>
            <a:r>
              <a:rPr lang="en-US" sz="2000" dirty="0" err="1"/>
              <a:t>Mem</a:t>
            </a:r>
            <a:r>
              <a:rPr lang="en-US" sz="2000" dirty="0"/>
              <a:t> : 2ns each, </a:t>
            </a:r>
            <a:r>
              <a:rPr lang="en-US" sz="2000" dirty="0" err="1"/>
              <a:t>regfile</a:t>
            </a:r>
            <a:r>
              <a:rPr lang="en-US" sz="2000" dirty="0"/>
              <a:t> 1ns</a:t>
            </a:r>
          </a:p>
          <a:p>
            <a:pPr lvl="2"/>
            <a:r>
              <a:rPr lang="en-US" sz="2000" dirty="0"/>
              <a:t>Instruction execution requires: 2 + 1 + 2 + 2 + 1 = 8ns</a:t>
            </a:r>
          </a:p>
          <a:p>
            <a:pPr lvl="2"/>
            <a:r>
              <a:rPr lang="en-US" dirty="0" err="1">
                <a:solidFill>
                  <a:schemeClr val="accent2"/>
                </a:solidFill>
                <a:latin typeface="Symbol" pitchFamily="-65" charset="2"/>
                <a:cs typeface="ＭＳ Ｐゴシック" pitchFamily="-65" charset="-128"/>
                <a:sym typeface="Symbol" pitchFamily="-65" charset="2"/>
              </a:rPr>
              <a:t></a:t>
            </a:r>
            <a:r>
              <a:rPr lang="en-US" sz="2000" dirty="0">
                <a:solidFill>
                  <a:schemeClr val="accent2"/>
                </a:solidFill>
              </a:rPr>
              <a:t> 125 MHz</a:t>
            </a:r>
            <a:endParaRPr lang="en-US" sz="2000" dirty="0"/>
          </a:p>
          <a:p>
            <a:r>
              <a:rPr lang="en-US" sz="2800" dirty="0"/>
              <a:t>What can we do to improve clock rate?</a:t>
            </a:r>
          </a:p>
          <a:p>
            <a:r>
              <a:rPr lang="en-US" sz="2800" dirty="0"/>
              <a:t>Will this improve performance as well?</a:t>
            </a:r>
          </a:p>
          <a:p>
            <a:pPr lvl="1"/>
            <a:r>
              <a:rPr lang="en-US" sz="2400" dirty="0"/>
              <a:t>We want increases in clock rate to result in programs executing quicker.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Gotta Do Laundry</a:t>
            </a:r>
          </a:p>
        </p:txBody>
      </p:sp>
      <p:sp>
        <p:nvSpPr>
          <p:cNvPr id="271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019800" cy="5213350"/>
          </a:xfrm>
        </p:spPr>
        <p:txBody>
          <a:bodyPr/>
          <a:lstStyle/>
          <a:p>
            <a:r>
              <a:rPr lang="en-US" dirty="0"/>
              <a:t>Ann, Brian, Cathy, Dave </a:t>
            </a:r>
            <a:br>
              <a:rPr lang="en-US" dirty="0"/>
            </a:br>
            <a:r>
              <a:rPr lang="en-US" dirty="0"/>
              <a:t>each have one load of clothes to wash, dry, fold, and put away</a:t>
            </a:r>
          </a:p>
          <a:p>
            <a:pPr lvl="1"/>
            <a:r>
              <a:rPr lang="en-US" sz="2800" dirty="0"/>
              <a:t>Washer takes 30 minutes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Dryer takes 30 minutes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“Folder” takes 30 minutes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“Stasher” takes 30 minutes to put clothes into drawers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8350" y="3817937"/>
            <a:ext cx="598488" cy="800100"/>
            <a:chOff x="4048" y="2448"/>
            <a:chExt cx="424" cy="50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048" y="2448"/>
              <a:ext cx="424" cy="504"/>
              <a:chOff x="4048" y="2448"/>
              <a:chExt cx="424" cy="504"/>
            </a:xfrm>
          </p:grpSpPr>
          <p:sp>
            <p:nvSpPr>
              <p:cNvPr id="2714630" name="AutoShape 6"/>
              <p:cNvSpPr>
                <a:spLocks noChangeArrowheads="1"/>
              </p:cNvSpPr>
              <p:nvPr/>
            </p:nvSpPr>
            <p:spPr bwMode="auto">
              <a:xfrm>
                <a:off x="4048" y="2528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1" name="AutoShape 7"/>
              <p:cNvSpPr>
                <a:spLocks noChangeArrowheads="1"/>
              </p:cNvSpPr>
              <p:nvPr/>
            </p:nvSpPr>
            <p:spPr bwMode="auto">
              <a:xfrm>
                <a:off x="4144" y="2448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32" name="Oval 8"/>
            <p:cNvSpPr>
              <a:spLocks noChangeArrowheads="1"/>
            </p:cNvSpPr>
            <p:nvPr/>
          </p:nvSpPr>
          <p:spPr bwMode="auto">
            <a:xfrm>
              <a:off x="4176" y="2488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33" name="AutoShape 9"/>
            <p:cNvSpPr>
              <a:spLocks noChangeArrowheads="1"/>
            </p:cNvSpPr>
            <p:nvPr/>
          </p:nvSpPr>
          <p:spPr bwMode="auto">
            <a:xfrm>
              <a:off x="4100" y="2724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112000" y="4846637"/>
            <a:ext cx="587375" cy="649288"/>
            <a:chOff x="4043" y="3096"/>
            <a:chExt cx="417" cy="409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045" y="3289"/>
              <a:ext cx="415" cy="216"/>
              <a:chOff x="4045" y="3289"/>
              <a:chExt cx="415" cy="216"/>
            </a:xfrm>
          </p:grpSpPr>
          <p:sp>
            <p:nvSpPr>
              <p:cNvPr id="2714636" name="Freeform 12"/>
              <p:cNvSpPr>
                <a:spLocks/>
              </p:cNvSpPr>
              <p:nvPr/>
            </p:nvSpPr>
            <p:spPr bwMode="auto">
              <a:xfrm>
                <a:off x="4247" y="3290"/>
                <a:ext cx="96" cy="21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95" y="0"/>
                  </a:cxn>
                  <a:cxn ang="0">
                    <a:pos x="26" y="214"/>
                  </a:cxn>
                  <a:cxn ang="0">
                    <a:pos x="0" y="214"/>
                  </a:cxn>
                  <a:cxn ang="0">
                    <a:pos x="69" y="0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DA4B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7" name="Rectangle 13"/>
              <p:cNvSpPr>
                <a:spLocks noChangeArrowheads="1"/>
              </p:cNvSpPr>
              <p:nvPr/>
            </p:nvSpPr>
            <p:spPr bwMode="auto">
              <a:xfrm>
                <a:off x="4242" y="3289"/>
                <a:ext cx="218" cy="12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8" name="Rectangle 14"/>
              <p:cNvSpPr>
                <a:spLocks noChangeArrowheads="1"/>
              </p:cNvSpPr>
              <p:nvPr/>
            </p:nvSpPr>
            <p:spPr bwMode="auto">
              <a:xfrm>
                <a:off x="4241" y="3380"/>
                <a:ext cx="218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9" name="Rectangle 15"/>
              <p:cNvSpPr>
                <a:spLocks noChangeArrowheads="1"/>
              </p:cNvSpPr>
              <p:nvPr/>
            </p:nvSpPr>
            <p:spPr bwMode="auto">
              <a:xfrm>
                <a:off x="4045" y="3380"/>
                <a:ext cx="116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043" y="3096"/>
              <a:ext cx="217" cy="409"/>
              <a:chOff x="4043" y="3096"/>
              <a:chExt cx="217" cy="409"/>
            </a:xfrm>
          </p:grpSpPr>
          <p:sp>
            <p:nvSpPr>
              <p:cNvPr id="2714641" name="Oval 17"/>
              <p:cNvSpPr>
                <a:spLocks noChangeArrowheads="1"/>
              </p:cNvSpPr>
              <p:nvPr/>
            </p:nvSpPr>
            <p:spPr bwMode="auto">
              <a:xfrm>
                <a:off x="4127" y="3096"/>
                <a:ext cx="55" cy="55"/>
              </a:xfrm>
              <a:prstGeom prst="ellipse">
                <a:avLst/>
              </a:prstGeom>
              <a:solidFill>
                <a:srgbClr val="FDA4B5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42" name="Freeform 18"/>
              <p:cNvSpPr>
                <a:spLocks/>
              </p:cNvSpPr>
              <p:nvPr/>
            </p:nvSpPr>
            <p:spPr bwMode="auto">
              <a:xfrm>
                <a:off x="4043" y="3173"/>
                <a:ext cx="217" cy="332"/>
              </a:xfrm>
              <a:custGeom>
                <a:avLst/>
                <a:gdLst/>
                <a:ahLst/>
                <a:cxnLst>
                  <a:cxn ang="0">
                    <a:pos x="2" y="153"/>
                  </a:cxn>
                  <a:cxn ang="0">
                    <a:pos x="1" y="157"/>
                  </a:cxn>
                  <a:cxn ang="0">
                    <a:pos x="0" y="163"/>
                  </a:cxn>
                  <a:cxn ang="0">
                    <a:pos x="0" y="168"/>
                  </a:cxn>
                  <a:cxn ang="0">
                    <a:pos x="2" y="174"/>
                  </a:cxn>
                  <a:cxn ang="0">
                    <a:pos x="5" y="179"/>
                  </a:cxn>
                  <a:cxn ang="0">
                    <a:pos x="9" y="183"/>
                  </a:cxn>
                  <a:cxn ang="0">
                    <a:pos x="14" y="186"/>
                  </a:cxn>
                  <a:cxn ang="0">
                    <a:pos x="17" y="186"/>
                  </a:cxn>
                  <a:cxn ang="0">
                    <a:pos x="23" y="186"/>
                  </a:cxn>
                  <a:cxn ang="0">
                    <a:pos x="141" y="331"/>
                  </a:cxn>
                  <a:cxn ang="0">
                    <a:pos x="178" y="159"/>
                  </a:cxn>
                  <a:cxn ang="0">
                    <a:pos x="177" y="155"/>
                  </a:cxn>
                  <a:cxn ang="0">
                    <a:pos x="176" y="152"/>
                  </a:cxn>
                  <a:cxn ang="0">
                    <a:pos x="173" y="149"/>
                  </a:cxn>
                  <a:cxn ang="0">
                    <a:pos x="170" y="147"/>
                  </a:cxn>
                  <a:cxn ang="0">
                    <a:pos x="166" y="145"/>
                  </a:cxn>
                  <a:cxn ang="0">
                    <a:pos x="161" y="145"/>
                  </a:cxn>
                  <a:cxn ang="0">
                    <a:pos x="157" y="145"/>
                  </a:cxn>
                  <a:cxn ang="0">
                    <a:pos x="153" y="145"/>
                  </a:cxn>
                  <a:cxn ang="0">
                    <a:pos x="104" y="84"/>
                  </a:cxn>
                  <a:cxn ang="0">
                    <a:pos x="201" y="104"/>
                  </a:cxn>
                  <a:cxn ang="0">
                    <a:pos x="204" y="103"/>
                  </a:cxn>
                  <a:cxn ang="0">
                    <a:pos x="207" y="103"/>
                  </a:cxn>
                  <a:cxn ang="0">
                    <a:pos x="211" y="100"/>
                  </a:cxn>
                  <a:cxn ang="0">
                    <a:pos x="214" y="97"/>
                  </a:cxn>
                  <a:cxn ang="0">
                    <a:pos x="215" y="93"/>
                  </a:cxn>
                  <a:cxn ang="0">
                    <a:pos x="216" y="88"/>
                  </a:cxn>
                  <a:cxn ang="0">
                    <a:pos x="215" y="83"/>
                  </a:cxn>
                  <a:cxn ang="0">
                    <a:pos x="213" y="79"/>
                  </a:cxn>
                  <a:cxn ang="0">
                    <a:pos x="210" y="76"/>
                  </a:cxn>
                  <a:cxn ang="0">
                    <a:pos x="206" y="73"/>
                  </a:cxn>
                  <a:cxn ang="0">
                    <a:pos x="203" y="72"/>
                  </a:cxn>
                  <a:cxn ang="0">
                    <a:pos x="137" y="72"/>
                  </a:cxn>
                  <a:cxn ang="0">
                    <a:pos x="125" y="47"/>
                  </a:cxn>
                  <a:cxn ang="0">
                    <a:pos x="126" y="41"/>
                  </a:cxn>
                  <a:cxn ang="0">
                    <a:pos x="127" y="34"/>
                  </a:cxn>
                  <a:cxn ang="0">
                    <a:pos x="127" y="27"/>
                  </a:cxn>
                  <a:cxn ang="0">
                    <a:pos x="125" y="21"/>
                  </a:cxn>
                  <a:cxn ang="0">
                    <a:pos x="123" y="17"/>
                  </a:cxn>
                  <a:cxn ang="0">
                    <a:pos x="120" y="12"/>
                  </a:cxn>
                  <a:cxn ang="0">
                    <a:pos x="115" y="8"/>
                  </a:cxn>
                  <a:cxn ang="0">
                    <a:pos x="110" y="4"/>
                  </a:cxn>
                  <a:cxn ang="0">
                    <a:pos x="104" y="1"/>
                  </a:cxn>
                  <a:cxn ang="0">
                    <a:pos x="97" y="0"/>
                  </a:cxn>
                  <a:cxn ang="0">
                    <a:pos x="91" y="0"/>
                  </a:cxn>
                  <a:cxn ang="0">
                    <a:pos x="84" y="1"/>
                  </a:cxn>
                  <a:cxn ang="0">
                    <a:pos x="77" y="3"/>
                  </a:cxn>
                  <a:cxn ang="0">
                    <a:pos x="70" y="7"/>
                  </a:cxn>
                  <a:cxn ang="0">
                    <a:pos x="66" y="13"/>
                  </a:cxn>
                  <a:cxn ang="0">
                    <a:pos x="62" y="19"/>
                  </a:cxn>
                  <a:cxn ang="0">
                    <a:pos x="59" y="25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DA4B5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129463" y="2649537"/>
            <a:ext cx="598487" cy="800100"/>
            <a:chOff x="4056" y="1712"/>
            <a:chExt cx="424" cy="504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056" y="1712"/>
              <a:ext cx="424" cy="504"/>
              <a:chOff x="4056" y="1712"/>
              <a:chExt cx="424" cy="504"/>
            </a:xfrm>
          </p:grpSpPr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4056" y="1712"/>
                <a:ext cx="424" cy="504"/>
                <a:chOff x="4056" y="1712"/>
                <a:chExt cx="424" cy="504"/>
              </a:xfrm>
            </p:grpSpPr>
            <p:sp>
              <p:nvSpPr>
                <p:cNvPr id="2714646" name="AutoShape 22"/>
                <p:cNvSpPr>
                  <a:spLocks noChangeArrowheads="1"/>
                </p:cNvSpPr>
                <p:nvPr/>
              </p:nvSpPr>
              <p:spPr bwMode="auto">
                <a:xfrm>
                  <a:off x="4056" y="1792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4647" name="AutoShape 23"/>
                <p:cNvSpPr>
                  <a:spLocks noChangeArrowheads="1"/>
                </p:cNvSpPr>
                <p:nvPr/>
              </p:nvSpPr>
              <p:spPr bwMode="auto">
                <a:xfrm>
                  <a:off x="4152" y="1712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4648" name="AutoShape 24"/>
              <p:cNvSpPr>
                <a:spLocks noChangeArrowheads="1"/>
              </p:cNvSpPr>
              <p:nvPr/>
            </p:nvSpPr>
            <p:spPr bwMode="auto">
              <a:xfrm>
                <a:off x="4140" y="1828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49" name="Oval 25"/>
            <p:cNvSpPr>
              <a:spLocks noChangeArrowheads="1"/>
            </p:cNvSpPr>
            <p:nvPr/>
          </p:nvSpPr>
          <p:spPr bwMode="auto">
            <a:xfrm>
              <a:off x="4384" y="1752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6632575" y="1528762"/>
            <a:ext cx="1978025" cy="528638"/>
            <a:chOff x="3292" y="768"/>
            <a:chExt cx="1246" cy="333"/>
          </a:xfrm>
        </p:grpSpPr>
        <p:sp>
          <p:nvSpPr>
            <p:cNvPr id="2714651" name="Freeform 27"/>
            <p:cNvSpPr>
              <a:spLocks/>
            </p:cNvSpPr>
            <p:nvPr/>
          </p:nvSpPr>
          <p:spPr bwMode="auto">
            <a:xfrm>
              <a:off x="329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2" name="Rectangle 28"/>
            <p:cNvSpPr>
              <a:spLocks noChangeArrowheads="1"/>
            </p:cNvSpPr>
            <p:nvPr/>
          </p:nvSpPr>
          <p:spPr bwMode="auto">
            <a:xfrm>
              <a:off x="332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A</a:t>
              </a:r>
            </a:p>
          </p:txBody>
        </p:sp>
        <p:sp>
          <p:nvSpPr>
            <p:cNvPr id="2714653" name="Freeform 29"/>
            <p:cNvSpPr>
              <a:spLocks/>
            </p:cNvSpPr>
            <p:nvPr/>
          </p:nvSpPr>
          <p:spPr bwMode="auto">
            <a:xfrm>
              <a:off x="361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4" name="Rectangle 30"/>
            <p:cNvSpPr>
              <a:spLocks noChangeArrowheads="1"/>
            </p:cNvSpPr>
            <p:nvPr/>
          </p:nvSpPr>
          <p:spPr bwMode="auto">
            <a:xfrm>
              <a:off x="364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B</a:t>
              </a:r>
            </a:p>
          </p:txBody>
        </p:sp>
        <p:sp>
          <p:nvSpPr>
            <p:cNvPr id="2714655" name="Freeform 31"/>
            <p:cNvSpPr>
              <a:spLocks/>
            </p:cNvSpPr>
            <p:nvPr/>
          </p:nvSpPr>
          <p:spPr bwMode="auto">
            <a:xfrm>
              <a:off x="393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6" name="Rectangle 32"/>
            <p:cNvSpPr>
              <a:spLocks noChangeArrowheads="1"/>
            </p:cNvSpPr>
            <p:nvPr/>
          </p:nvSpPr>
          <p:spPr bwMode="auto">
            <a:xfrm>
              <a:off x="396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C</a:t>
              </a:r>
            </a:p>
          </p:txBody>
        </p:sp>
        <p:sp>
          <p:nvSpPr>
            <p:cNvPr id="2714657" name="Freeform 33"/>
            <p:cNvSpPr>
              <a:spLocks/>
            </p:cNvSpPr>
            <p:nvPr/>
          </p:nvSpPr>
          <p:spPr bwMode="auto">
            <a:xfrm>
              <a:off x="4245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8" name="Rectangle 34"/>
            <p:cNvSpPr>
              <a:spLocks noChangeArrowheads="1"/>
            </p:cNvSpPr>
            <p:nvPr/>
          </p:nvSpPr>
          <p:spPr bwMode="auto">
            <a:xfrm>
              <a:off x="4277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D</a:t>
              </a:r>
            </a:p>
          </p:txBody>
        </p:sp>
      </p:grpSp>
      <p:sp>
        <p:nvSpPr>
          <p:cNvPr id="2714659" name="Freeform 35"/>
          <p:cNvSpPr>
            <a:spLocks/>
          </p:cNvSpPr>
          <p:nvPr/>
        </p:nvSpPr>
        <p:spPr bwMode="auto">
          <a:xfrm>
            <a:off x="7158038" y="5640387"/>
            <a:ext cx="465137" cy="760413"/>
          </a:xfrm>
          <a:custGeom>
            <a:avLst/>
            <a:gdLst/>
            <a:ahLst/>
            <a:cxnLst>
              <a:cxn ang="0">
                <a:pos x="328" y="433"/>
              </a:cxn>
              <a:cxn ang="0">
                <a:pos x="303" y="433"/>
              </a:cxn>
              <a:cxn ang="0">
                <a:pos x="260" y="377"/>
              </a:cxn>
              <a:cxn ang="0">
                <a:pos x="200" y="278"/>
              </a:cxn>
              <a:cxn ang="0">
                <a:pos x="184" y="233"/>
              </a:cxn>
              <a:cxn ang="0">
                <a:pos x="188" y="202"/>
              </a:cxn>
              <a:cxn ang="0">
                <a:pos x="202" y="196"/>
              </a:cxn>
              <a:cxn ang="0">
                <a:pos x="225" y="212"/>
              </a:cxn>
              <a:cxn ang="0">
                <a:pos x="256" y="231"/>
              </a:cxn>
              <a:cxn ang="0">
                <a:pos x="270" y="231"/>
              </a:cxn>
              <a:cxn ang="0">
                <a:pos x="272" y="220"/>
              </a:cxn>
              <a:cxn ang="0">
                <a:pos x="258" y="202"/>
              </a:cxn>
              <a:cxn ang="0">
                <a:pos x="223" y="177"/>
              </a:cxn>
              <a:cxn ang="0">
                <a:pos x="208" y="142"/>
              </a:cxn>
              <a:cxn ang="0">
                <a:pos x="202" y="113"/>
              </a:cxn>
              <a:cxn ang="0">
                <a:pos x="186" y="93"/>
              </a:cxn>
              <a:cxn ang="0">
                <a:pos x="179" y="78"/>
              </a:cxn>
              <a:cxn ang="0">
                <a:pos x="188" y="60"/>
              </a:cxn>
              <a:cxn ang="0">
                <a:pos x="196" y="39"/>
              </a:cxn>
              <a:cxn ang="0">
                <a:pos x="190" y="14"/>
              </a:cxn>
              <a:cxn ang="0">
                <a:pos x="173" y="2"/>
              </a:cxn>
              <a:cxn ang="0">
                <a:pos x="149" y="4"/>
              </a:cxn>
              <a:cxn ang="0">
                <a:pos x="138" y="21"/>
              </a:cxn>
              <a:cxn ang="0">
                <a:pos x="138" y="37"/>
              </a:cxn>
              <a:cxn ang="0">
                <a:pos x="144" y="58"/>
              </a:cxn>
              <a:cxn ang="0">
                <a:pos x="144" y="76"/>
              </a:cxn>
              <a:cxn ang="0">
                <a:pos x="128" y="93"/>
              </a:cxn>
              <a:cxn ang="0">
                <a:pos x="107" y="105"/>
              </a:cxn>
              <a:cxn ang="0">
                <a:pos x="91" y="124"/>
              </a:cxn>
              <a:cxn ang="0">
                <a:pos x="76" y="163"/>
              </a:cxn>
              <a:cxn ang="0">
                <a:pos x="68" y="200"/>
              </a:cxn>
              <a:cxn ang="0">
                <a:pos x="66" y="239"/>
              </a:cxn>
              <a:cxn ang="0">
                <a:pos x="68" y="260"/>
              </a:cxn>
              <a:cxn ang="0">
                <a:pos x="80" y="266"/>
              </a:cxn>
              <a:cxn ang="0">
                <a:pos x="87" y="260"/>
              </a:cxn>
              <a:cxn ang="0">
                <a:pos x="87" y="218"/>
              </a:cxn>
              <a:cxn ang="0">
                <a:pos x="91" y="192"/>
              </a:cxn>
              <a:cxn ang="0">
                <a:pos x="105" y="179"/>
              </a:cxn>
              <a:cxn ang="0">
                <a:pos x="116" y="187"/>
              </a:cxn>
              <a:cxn ang="0">
                <a:pos x="111" y="231"/>
              </a:cxn>
              <a:cxn ang="0">
                <a:pos x="101" y="274"/>
              </a:cxn>
              <a:cxn ang="0">
                <a:pos x="87" y="323"/>
              </a:cxn>
              <a:cxn ang="0">
                <a:pos x="54" y="371"/>
              </a:cxn>
              <a:cxn ang="0">
                <a:pos x="12" y="420"/>
              </a:cxn>
              <a:cxn ang="0">
                <a:pos x="0" y="447"/>
              </a:cxn>
              <a:cxn ang="0">
                <a:pos x="31" y="478"/>
              </a:cxn>
              <a:cxn ang="0">
                <a:pos x="54" y="474"/>
              </a:cxn>
              <a:cxn ang="0">
                <a:pos x="37" y="453"/>
              </a:cxn>
              <a:cxn ang="0">
                <a:pos x="50" y="426"/>
              </a:cxn>
              <a:cxn ang="0">
                <a:pos x="101" y="367"/>
              </a:cxn>
              <a:cxn ang="0">
                <a:pos x="138" y="323"/>
              </a:cxn>
              <a:cxn ang="0">
                <a:pos x="157" y="313"/>
              </a:cxn>
              <a:cxn ang="0">
                <a:pos x="179" y="328"/>
              </a:cxn>
              <a:cxn ang="0">
                <a:pos x="233" y="400"/>
              </a:cxn>
              <a:cxn ang="0">
                <a:pos x="276" y="462"/>
              </a:cxn>
              <a:cxn ang="0">
                <a:pos x="293" y="466"/>
              </a:cxn>
              <a:cxn ang="0">
                <a:pos x="316" y="449"/>
              </a:cxn>
            </a:cxnLst>
            <a:rect l="0" t="0" r="r" b="b"/>
            <a:pathLst>
              <a:path w="329" h="479">
                <a:moveTo>
                  <a:pt x="326" y="441"/>
                </a:moveTo>
                <a:lnTo>
                  <a:pt x="328" y="433"/>
                </a:lnTo>
                <a:lnTo>
                  <a:pt x="316" y="435"/>
                </a:lnTo>
                <a:lnTo>
                  <a:pt x="303" y="433"/>
                </a:lnTo>
                <a:lnTo>
                  <a:pt x="287" y="420"/>
                </a:lnTo>
                <a:lnTo>
                  <a:pt x="260" y="377"/>
                </a:lnTo>
                <a:lnTo>
                  <a:pt x="221" y="313"/>
                </a:lnTo>
                <a:lnTo>
                  <a:pt x="200" y="278"/>
                </a:lnTo>
                <a:lnTo>
                  <a:pt x="186" y="249"/>
                </a:lnTo>
                <a:lnTo>
                  <a:pt x="184" y="233"/>
                </a:lnTo>
                <a:lnTo>
                  <a:pt x="184" y="214"/>
                </a:lnTo>
                <a:lnTo>
                  <a:pt x="188" y="202"/>
                </a:lnTo>
                <a:lnTo>
                  <a:pt x="196" y="196"/>
                </a:lnTo>
                <a:lnTo>
                  <a:pt x="202" y="196"/>
                </a:lnTo>
                <a:lnTo>
                  <a:pt x="210" y="200"/>
                </a:lnTo>
                <a:lnTo>
                  <a:pt x="225" y="212"/>
                </a:lnTo>
                <a:lnTo>
                  <a:pt x="243" y="225"/>
                </a:lnTo>
                <a:lnTo>
                  <a:pt x="256" y="231"/>
                </a:lnTo>
                <a:lnTo>
                  <a:pt x="264" y="233"/>
                </a:lnTo>
                <a:lnTo>
                  <a:pt x="270" y="231"/>
                </a:lnTo>
                <a:lnTo>
                  <a:pt x="274" y="225"/>
                </a:lnTo>
                <a:lnTo>
                  <a:pt x="272" y="220"/>
                </a:lnTo>
                <a:lnTo>
                  <a:pt x="270" y="214"/>
                </a:lnTo>
                <a:lnTo>
                  <a:pt x="258" y="202"/>
                </a:lnTo>
                <a:lnTo>
                  <a:pt x="235" y="187"/>
                </a:lnTo>
                <a:lnTo>
                  <a:pt x="223" y="177"/>
                </a:lnTo>
                <a:lnTo>
                  <a:pt x="215" y="163"/>
                </a:lnTo>
                <a:lnTo>
                  <a:pt x="208" y="142"/>
                </a:lnTo>
                <a:lnTo>
                  <a:pt x="206" y="122"/>
                </a:lnTo>
                <a:lnTo>
                  <a:pt x="202" y="113"/>
                </a:lnTo>
                <a:lnTo>
                  <a:pt x="196" y="103"/>
                </a:lnTo>
                <a:lnTo>
                  <a:pt x="186" y="93"/>
                </a:lnTo>
                <a:lnTo>
                  <a:pt x="179" y="87"/>
                </a:lnTo>
                <a:lnTo>
                  <a:pt x="179" y="78"/>
                </a:lnTo>
                <a:lnTo>
                  <a:pt x="184" y="66"/>
                </a:lnTo>
                <a:lnTo>
                  <a:pt x="188" y="60"/>
                </a:lnTo>
                <a:lnTo>
                  <a:pt x="192" y="52"/>
                </a:lnTo>
                <a:lnTo>
                  <a:pt x="196" y="39"/>
                </a:lnTo>
                <a:lnTo>
                  <a:pt x="192" y="25"/>
                </a:lnTo>
                <a:lnTo>
                  <a:pt x="190" y="14"/>
                </a:lnTo>
                <a:lnTo>
                  <a:pt x="184" y="6"/>
                </a:lnTo>
                <a:lnTo>
                  <a:pt x="173" y="2"/>
                </a:lnTo>
                <a:lnTo>
                  <a:pt x="159" y="0"/>
                </a:lnTo>
                <a:lnTo>
                  <a:pt x="149" y="4"/>
                </a:lnTo>
                <a:lnTo>
                  <a:pt x="142" y="10"/>
                </a:lnTo>
                <a:lnTo>
                  <a:pt x="138" y="21"/>
                </a:lnTo>
                <a:lnTo>
                  <a:pt x="136" y="29"/>
                </a:lnTo>
                <a:lnTo>
                  <a:pt x="138" y="37"/>
                </a:lnTo>
                <a:lnTo>
                  <a:pt x="142" y="49"/>
                </a:lnTo>
                <a:lnTo>
                  <a:pt x="144" y="58"/>
                </a:lnTo>
                <a:lnTo>
                  <a:pt x="146" y="66"/>
                </a:lnTo>
                <a:lnTo>
                  <a:pt x="144" y="76"/>
                </a:lnTo>
                <a:lnTo>
                  <a:pt x="138" y="84"/>
                </a:lnTo>
                <a:lnTo>
                  <a:pt x="128" y="93"/>
                </a:lnTo>
                <a:lnTo>
                  <a:pt x="116" y="99"/>
                </a:lnTo>
                <a:lnTo>
                  <a:pt x="107" y="105"/>
                </a:lnTo>
                <a:lnTo>
                  <a:pt x="99" y="113"/>
                </a:lnTo>
                <a:lnTo>
                  <a:pt x="91" y="124"/>
                </a:lnTo>
                <a:lnTo>
                  <a:pt x="83" y="142"/>
                </a:lnTo>
                <a:lnTo>
                  <a:pt x="76" y="163"/>
                </a:lnTo>
                <a:lnTo>
                  <a:pt x="70" y="179"/>
                </a:lnTo>
                <a:lnTo>
                  <a:pt x="68" y="200"/>
                </a:lnTo>
                <a:lnTo>
                  <a:pt x="66" y="225"/>
                </a:lnTo>
                <a:lnTo>
                  <a:pt x="66" y="239"/>
                </a:lnTo>
                <a:lnTo>
                  <a:pt x="66" y="251"/>
                </a:lnTo>
                <a:lnTo>
                  <a:pt x="68" y="260"/>
                </a:lnTo>
                <a:lnTo>
                  <a:pt x="72" y="264"/>
                </a:lnTo>
                <a:lnTo>
                  <a:pt x="80" y="266"/>
                </a:lnTo>
                <a:lnTo>
                  <a:pt x="85" y="264"/>
                </a:lnTo>
                <a:lnTo>
                  <a:pt x="87" y="260"/>
                </a:lnTo>
                <a:lnTo>
                  <a:pt x="87" y="243"/>
                </a:lnTo>
                <a:lnTo>
                  <a:pt x="87" y="218"/>
                </a:lnTo>
                <a:lnTo>
                  <a:pt x="89" y="202"/>
                </a:lnTo>
                <a:lnTo>
                  <a:pt x="91" y="192"/>
                </a:lnTo>
                <a:lnTo>
                  <a:pt x="97" y="181"/>
                </a:lnTo>
                <a:lnTo>
                  <a:pt x="105" y="179"/>
                </a:lnTo>
                <a:lnTo>
                  <a:pt x="113" y="181"/>
                </a:lnTo>
                <a:lnTo>
                  <a:pt x="116" y="187"/>
                </a:lnTo>
                <a:lnTo>
                  <a:pt x="113" y="206"/>
                </a:lnTo>
                <a:lnTo>
                  <a:pt x="111" y="231"/>
                </a:lnTo>
                <a:lnTo>
                  <a:pt x="107" y="253"/>
                </a:lnTo>
                <a:lnTo>
                  <a:pt x="101" y="274"/>
                </a:lnTo>
                <a:lnTo>
                  <a:pt x="95" y="301"/>
                </a:lnTo>
                <a:lnTo>
                  <a:pt x="87" y="323"/>
                </a:lnTo>
                <a:lnTo>
                  <a:pt x="68" y="352"/>
                </a:lnTo>
                <a:lnTo>
                  <a:pt x="54" y="371"/>
                </a:lnTo>
                <a:lnTo>
                  <a:pt x="29" y="400"/>
                </a:lnTo>
                <a:lnTo>
                  <a:pt x="12" y="420"/>
                </a:lnTo>
                <a:lnTo>
                  <a:pt x="0" y="439"/>
                </a:lnTo>
                <a:lnTo>
                  <a:pt x="0" y="447"/>
                </a:lnTo>
                <a:lnTo>
                  <a:pt x="12" y="462"/>
                </a:lnTo>
                <a:lnTo>
                  <a:pt x="31" y="478"/>
                </a:lnTo>
                <a:lnTo>
                  <a:pt x="50" y="478"/>
                </a:lnTo>
                <a:lnTo>
                  <a:pt x="54" y="474"/>
                </a:lnTo>
                <a:lnTo>
                  <a:pt x="45" y="464"/>
                </a:lnTo>
                <a:lnTo>
                  <a:pt x="37" y="453"/>
                </a:lnTo>
                <a:lnTo>
                  <a:pt x="37" y="445"/>
                </a:lnTo>
                <a:lnTo>
                  <a:pt x="50" y="426"/>
                </a:lnTo>
                <a:lnTo>
                  <a:pt x="70" y="406"/>
                </a:lnTo>
                <a:lnTo>
                  <a:pt x="101" y="367"/>
                </a:lnTo>
                <a:lnTo>
                  <a:pt x="128" y="334"/>
                </a:lnTo>
                <a:lnTo>
                  <a:pt x="138" y="323"/>
                </a:lnTo>
                <a:lnTo>
                  <a:pt x="144" y="315"/>
                </a:lnTo>
                <a:lnTo>
                  <a:pt x="157" y="313"/>
                </a:lnTo>
                <a:lnTo>
                  <a:pt x="167" y="319"/>
                </a:lnTo>
                <a:lnTo>
                  <a:pt x="179" y="328"/>
                </a:lnTo>
                <a:lnTo>
                  <a:pt x="204" y="361"/>
                </a:lnTo>
                <a:lnTo>
                  <a:pt x="233" y="400"/>
                </a:lnTo>
                <a:lnTo>
                  <a:pt x="260" y="439"/>
                </a:lnTo>
                <a:lnTo>
                  <a:pt x="276" y="462"/>
                </a:lnTo>
                <a:lnTo>
                  <a:pt x="283" y="466"/>
                </a:lnTo>
                <a:lnTo>
                  <a:pt x="293" y="466"/>
                </a:lnTo>
                <a:lnTo>
                  <a:pt x="303" y="457"/>
                </a:lnTo>
                <a:lnTo>
                  <a:pt x="316" y="449"/>
                </a:lnTo>
                <a:lnTo>
                  <a:pt x="326" y="441"/>
                </a:lnTo>
              </a:path>
            </a:pathLst>
          </a:custGeom>
          <a:solidFill>
            <a:srgbClr val="CECECE"/>
          </a:solidFill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Laundry</a:t>
            </a:r>
          </a:p>
        </p:txBody>
      </p:sp>
      <p:sp>
        <p:nvSpPr>
          <p:cNvPr id="271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143000"/>
            <a:ext cx="7239000" cy="52133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Sequential laundry takes </a:t>
            </a:r>
            <a:br>
              <a:rPr lang="en-US" dirty="0"/>
            </a:br>
            <a:r>
              <a:rPr lang="en-US" dirty="0"/>
              <a:t>8 hours for 4 loads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3088" y="2054225"/>
            <a:ext cx="966787" cy="3740150"/>
            <a:chOff x="361" y="1170"/>
            <a:chExt cx="609" cy="2356"/>
          </a:xfrm>
        </p:grpSpPr>
        <p:sp>
          <p:nvSpPr>
            <p:cNvPr id="2716677" name="Rectangle 5"/>
            <p:cNvSpPr>
              <a:spLocks noChangeArrowheads="1"/>
            </p:cNvSpPr>
            <p:nvPr/>
          </p:nvSpPr>
          <p:spPr bwMode="auto">
            <a:xfrm>
              <a:off x="361" y="1170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16678" name="Freeform 6"/>
            <p:cNvSpPr>
              <a:spLocks/>
            </p:cNvSpPr>
            <p:nvPr/>
          </p:nvSpPr>
          <p:spPr bwMode="auto">
            <a:xfrm>
              <a:off x="711" y="1867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79" name="Rectangle 7"/>
            <p:cNvSpPr>
              <a:spLocks noChangeArrowheads="1"/>
            </p:cNvSpPr>
            <p:nvPr/>
          </p:nvSpPr>
          <p:spPr bwMode="auto">
            <a:xfrm>
              <a:off x="703" y="182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716680" name="Freeform 8"/>
            <p:cNvSpPr>
              <a:spLocks/>
            </p:cNvSpPr>
            <p:nvPr/>
          </p:nvSpPr>
          <p:spPr bwMode="auto">
            <a:xfrm>
              <a:off x="711" y="2217"/>
              <a:ext cx="219" cy="222"/>
            </a:xfrm>
            <a:custGeom>
              <a:avLst/>
              <a:gdLst/>
              <a:ahLst/>
              <a:cxnLst>
                <a:cxn ang="0">
                  <a:pos x="69" y="11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5"/>
                </a:cxn>
                <a:cxn ang="0">
                  <a:pos x="236" y="108"/>
                </a:cxn>
                <a:cxn ang="0">
                  <a:pos x="243" y="124"/>
                </a:cxn>
                <a:cxn ang="0">
                  <a:pos x="245" y="141"/>
                </a:cxn>
                <a:cxn ang="0">
                  <a:pos x="242" y="158"/>
                </a:cxn>
                <a:cxn ang="0">
                  <a:pos x="237" y="171"/>
                </a:cxn>
                <a:cxn ang="0">
                  <a:pos x="226" y="186"/>
                </a:cxn>
                <a:cxn ang="0">
                  <a:pos x="209" y="201"/>
                </a:cxn>
                <a:cxn ang="0">
                  <a:pos x="192" y="210"/>
                </a:cxn>
                <a:cxn ang="0">
                  <a:pos x="176" y="216"/>
                </a:cxn>
                <a:cxn ang="0">
                  <a:pos x="161" y="219"/>
                </a:cxn>
                <a:cxn ang="0">
                  <a:pos x="141" y="221"/>
                </a:cxn>
                <a:cxn ang="0">
                  <a:pos x="91" y="220"/>
                </a:cxn>
                <a:cxn ang="0">
                  <a:pos x="67" y="216"/>
                </a:cxn>
                <a:cxn ang="0">
                  <a:pos x="42" y="204"/>
                </a:cxn>
                <a:cxn ang="0">
                  <a:pos x="22" y="190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4"/>
                </a:cxn>
                <a:cxn ang="0">
                  <a:pos x="2" y="127"/>
                </a:cxn>
                <a:cxn ang="0">
                  <a:pos x="10" y="106"/>
                </a:cxn>
                <a:cxn ang="0">
                  <a:pos x="26" y="89"/>
                </a:cxn>
                <a:cxn ang="0">
                  <a:pos x="47" y="74"/>
                </a:cxn>
                <a:cxn ang="0">
                  <a:pos x="76" y="65"/>
                </a:cxn>
                <a:cxn ang="0">
                  <a:pos x="30" y="3"/>
                </a:cxn>
              </a:cxnLst>
              <a:rect l="0" t="0" r="r" b="b"/>
              <a:pathLst>
                <a:path w="246" h="222">
                  <a:moveTo>
                    <a:pt x="30" y="3"/>
                  </a:moveTo>
                  <a:lnTo>
                    <a:pt x="69" y="11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5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5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7"/>
                  </a:lnTo>
                  <a:lnTo>
                    <a:pt x="243" y="124"/>
                  </a:lnTo>
                  <a:lnTo>
                    <a:pt x="244" y="131"/>
                  </a:lnTo>
                  <a:lnTo>
                    <a:pt x="245" y="141"/>
                  </a:lnTo>
                  <a:lnTo>
                    <a:pt x="244" y="150"/>
                  </a:lnTo>
                  <a:lnTo>
                    <a:pt x="242" y="158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8"/>
                  </a:lnTo>
                  <a:lnTo>
                    <a:pt x="226" y="186"/>
                  </a:lnTo>
                  <a:lnTo>
                    <a:pt x="218" y="194"/>
                  </a:lnTo>
                  <a:lnTo>
                    <a:pt x="209" y="201"/>
                  </a:lnTo>
                  <a:lnTo>
                    <a:pt x="200" y="206"/>
                  </a:lnTo>
                  <a:lnTo>
                    <a:pt x="192" y="210"/>
                  </a:lnTo>
                  <a:lnTo>
                    <a:pt x="184" y="213"/>
                  </a:lnTo>
                  <a:lnTo>
                    <a:pt x="176" y="216"/>
                  </a:lnTo>
                  <a:lnTo>
                    <a:pt x="167" y="218"/>
                  </a:lnTo>
                  <a:lnTo>
                    <a:pt x="161" y="219"/>
                  </a:lnTo>
                  <a:lnTo>
                    <a:pt x="150" y="220"/>
                  </a:lnTo>
                  <a:lnTo>
                    <a:pt x="141" y="221"/>
                  </a:lnTo>
                  <a:lnTo>
                    <a:pt x="99" y="221"/>
                  </a:lnTo>
                  <a:lnTo>
                    <a:pt x="91" y="220"/>
                  </a:lnTo>
                  <a:lnTo>
                    <a:pt x="81" y="219"/>
                  </a:lnTo>
                  <a:lnTo>
                    <a:pt x="67" y="216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7"/>
                  </a:lnTo>
                  <a:lnTo>
                    <a:pt x="22" y="190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5"/>
                  </a:lnTo>
                  <a:lnTo>
                    <a:pt x="3" y="158"/>
                  </a:lnTo>
                  <a:lnTo>
                    <a:pt x="1" y="151"/>
                  </a:lnTo>
                  <a:lnTo>
                    <a:pt x="0" y="144"/>
                  </a:lnTo>
                  <a:lnTo>
                    <a:pt x="1" y="138"/>
                  </a:lnTo>
                  <a:lnTo>
                    <a:pt x="2" y="127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9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5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1" name="Rectangle 9"/>
            <p:cNvSpPr>
              <a:spLocks noChangeArrowheads="1"/>
            </p:cNvSpPr>
            <p:nvPr/>
          </p:nvSpPr>
          <p:spPr bwMode="auto">
            <a:xfrm>
              <a:off x="702" y="217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sp>
          <p:nvSpPr>
            <p:cNvPr id="2716682" name="Freeform 10"/>
            <p:cNvSpPr>
              <a:spLocks/>
            </p:cNvSpPr>
            <p:nvPr/>
          </p:nvSpPr>
          <p:spPr bwMode="auto">
            <a:xfrm>
              <a:off x="711" y="2521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3" name="Rectangle 11"/>
            <p:cNvSpPr>
              <a:spLocks noChangeArrowheads="1"/>
            </p:cNvSpPr>
            <p:nvPr/>
          </p:nvSpPr>
          <p:spPr bwMode="auto">
            <a:xfrm>
              <a:off x="702" y="247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D</a:t>
              </a:r>
            </a:p>
          </p:txBody>
        </p:sp>
        <p:sp>
          <p:nvSpPr>
            <p:cNvPr id="2716684" name="Freeform 12"/>
            <p:cNvSpPr>
              <a:spLocks/>
            </p:cNvSpPr>
            <p:nvPr/>
          </p:nvSpPr>
          <p:spPr bwMode="auto">
            <a:xfrm>
              <a:off x="725" y="1482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5" name="Rectangle 13"/>
            <p:cNvSpPr>
              <a:spLocks noChangeArrowheads="1"/>
            </p:cNvSpPr>
            <p:nvPr/>
          </p:nvSpPr>
          <p:spPr bwMode="auto">
            <a:xfrm>
              <a:off x="717" y="1440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716686" name="Line 14"/>
            <p:cNvSpPr>
              <a:spLocks noChangeShapeType="1"/>
            </p:cNvSpPr>
            <p:nvPr/>
          </p:nvSpPr>
          <p:spPr bwMode="auto">
            <a:xfrm flipH="1">
              <a:off x="614" y="1379"/>
              <a:ext cx="17" cy="1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38300" y="2511425"/>
            <a:ext cx="1444625" cy="517525"/>
            <a:chOff x="1032" y="1458"/>
            <a:chExt cx="910" cy="326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032" y="1458"/>
              <a:ext cx="194" cy="326"/>
              <a:chOff x="1161" y="1458"/>
              <a:chExt cx="218" cy="326"/>
            </a:xfrm>
          </p:grpSpPr>
          <p:sp>
            <p:nvSpPr>
              <p:cNvPr id="2716689" name="AutoShape 17"/>
              <p:cNvSpPr>
                <a:spLocks noChangeArrowheads="1"/>
              </p:cNvSpPr>
              <p:nvPr/>
            </p:nvSpPr>
            <p:spPr bwMode="auto">
              <a:xfrm>
                <a:off x="1161" y="1510"/>
                <a:ext cx="218" cy="274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0" name="AutoShape 18"/>
              <p:cNvSpPr>
                <a:spLocks noChangeArrowheads="1"/>
              </p:cNvSpPr>
              <p:nvPr/>
            </p:nvSpPr>
            <p:spPr bwMode="auto">
              <a:xfrm>
                <a:off x="1214" y="1458"/>
                <a:ext cx="165" cy="4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1" name="AutoShape 19"/>
              <p:cNvSpPr>
                <a:spLocks noChangeArrowheads="1"/>
              </p:cNvSpPr>
              <p:nvPr/>
            </p:nvSpPr>
            <p:spPr bwMode="auto">
              <a:xfrm>
                <a:off x="1205" y="1532"/>
                <a:ext cx="114" cy="18"/>
              </a:xfrm>
              <a:prstGeom prst="parallelogram">
                <a:avLst>
                  <a:gd name="adj" fmla="val 15830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516" y="1500"/>
              <a:ext cx="189" cy="269"/>
              <a:chOff x="1705" y="1500"/>
              <a:chExt cx="213" cy="269"/>
            </a:xfrm>
          </p:grpSpPr>
          <p:sp>
            <p:nvSpPr>
              <p:cNvPr id="2716693" name="Freeform 21"/>
              <p:cNvSpPr>
                <a:spLocks/>
              </p:cNvSpPr>
              <p:nvPr/>
            </p:nvSpPr>
            <p:spPr bwMode="auto">
              <a:xfrm>
                <a:off x="1843" y="1625"/>
                <a:ext cx="64" cy="144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3"/>
                  </a:cxn>
                  <a:cxn ang="0">
                    <a:pos x="0" y="143"/>
                  </a:cxn>
                  <a:cxn ang="0">
                    <a:pos x="46" y="0"/>
                  </a:cxn>
                </a:cxnLst>
                <a:rect l="0" t="0" r="r" b="b"/>
                <a:pathLst>
                  <a:path w="64" h="144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3"/>
                    </a:lnTo>
                    <a:lnTo>
                      <a:pt x="0" y="143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4" name="Rectangle 22"/>
              <p:cNvSpPr>
                <a:spLocks noChangeArrowheads="1"/>
              </p:cNvSpPr>
              <p:nvPr/>
            </p:nvSpPr>
            <p:spPr bwMode="auto">
              <a:xfrm>
                <a:off x="1838" y="1625"/>
                <a:ext cx="80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5" name="Rectangle 23"/>
              <p:cNvSpPr>
                <a:spLocks noChangeArrowheads="1"/>
              </p:cNvSpPr>
              <p:nvPr/>
            </p:nvSpPr>
            <p:spPr bwMode="auto">
              <a:xfrm>
                <a:off x="1846" y="1683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6" name="Rectangle 24"/>
              <p:cNvSpPr>
                <a:spLocks noChangeArrowheads="1"/>
              </p:cNvSpPr>
              <p:nvPr/>
            </p:nvSpPr>
            <p:spPr bwMode="auto">
              <a:xfrm>
                <a:off x="1707" y="1683"/>
                <a:ext cx="79" cy="10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7" name="Oval 25"/>
              <p:cNvSpPr>
                <a:spLocks noChangeArrowheads="1"/>
              </p:cNvSpPr>
              <p:nvPr/>
            </p:nvSpPr>
            <p:spPr bwMode="auto">
              <a:xfrm>
                <a:off x="1769" y="1500"/>
                <a:ext cx="24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8" name="Freeform 26"/>
              <p:cNvSpPr>
                <a:spLocks/>
              </p:cNvSpPr>
              <p:nvPr/>
            </p:nvSpPr>
            <p:spPr bwMode="auto">
              <a:xfrm>
                <a:off x="1705" y="1547"/>
                <a:ext cx="146" cy="222"/>
              </a:xfrm>
              <a:custGeom>
                <a:avLst/>
                <a:gdLst/>
                <a:ahLst/>
                <a:cxnLst>
                  <a:cxn ang="0">
                    <a:pos x="1" y="102"/>
                  </a:cxn>
                  <a:cxn ang="0">
                    <a:pos x="1" y="105"/>
                  </a:cxn>
                  <a:cxn ang="0">
                    <a:pos x="0" y="109"/>
                  </a:cxn>
                  <a:cxn ang="0">
                    <a:pos x="0" y="112"/>
                  </a:cxn>
                  <a:cxn ang="0">
                    <a:pos x="1" y="116"/>
                  </a:cxn>
                  <a:cxn ang="0">
                    <a:pos x="3" y="119"/>
                  </a:cxn>
                  <a:cxn ang="0">
                    <a:pos x="6" y="122"/>
                  </a:cxn>
                  <a:cxn ang="0">
                    <a:pos x="9" y="124"/>
                  </a:cxn>
                  <a:cxn ang="0">
                    <a:pos x="12" y="125"/>
                  </a:cxn>
                  <a:cxn ang="0">
                    <a:pos x="16" y="125"/>
                  </a:cxn>
                  <a:cxn ang="0">
                    <a:pos x="95" y="221"/>
                  </a:cxn>
                  <a:cxn ang="0">
                    <a:pos x="120" y="106"/>
                  </a:cxn>
                  <a:cxn ang="0">
                    <a:pos x="119" y="104"/>
                  </a:cxn>
                  <a:cxn ang="0">
                    <a:pos x="118" y="102"/>
                  </a:cxn>
                  <a:cxn ang="0">
                    <a:pos x="116" y="100"/>
                  </a:cxn>
                  <a:cxn ang="0">
                    <a:pos x="114" y="98"/>
                  </a:cxn>
                  <a:cxn ang="0">
                    <a:pos x="111" y="97"/>
                  </a:cxn>
                  <a:cxn ang="0">
                    <a:pos x="108" y="96"/>
                  </a:cxn>
                  <a:cxn ang="0">
                    <a:pos x="106" y="96"/>
                  </a:cxn>
                  <a:cxn ang="0">
                    <a:pos x="103" y="96"/>
                  </a:cxn>
                  <a:cxn ang="0">
                    <a:pos x="70" y="56"/>
                  </a:cxn>
                  <a:cxn ang="0">
                    <a:pos x="135" y="70"/>
                  </a:cxn>
                  <a:cxn ang="0">
                    <a:pos x="137" y="69"/>
                  </a:cxn>
                  <a:cxn ang="0">
                    <a:pos x="139" y="68"/>
                  </a:cxn>
                  <a:cxn ang="0">
                    <a:pos x="142" y="66"/>
                  </a:cxn>
                  <a:cxn ang="0">
                    <a:pos x="144" y="65"/>
                  </a:cxn>
                  <a:cxn ang="0">
                    <a:pos x="144" y="62"/>
                  </a:cxn>
                  <a:cxn ang="0">
                    <a:pos x="145" y="59"/>
                  </a:cxn>
                  <a:cxn ang="0">
                    <a:pos x="144" y="55"/>
                  </a:cxn>
                  <a:cxn ang="0">
                    <a:pos x="143" y="53"/>
                  </a:cxn>
                  <a:cxn ang="0">
                    <a:pos x="141" y="51"/>
                  </a:cxn>
                  <a:cxn ang="0">
                    <a:pos x="139" y="49"/>
                  </a:cxn>
                  <a:cxn ang="0">
                    <a:pos x="136" y="48"/>
                  </a:cxn>
                  <a:cxn ang="0">
                    <a:pos x="92" y="48"/>
                  </a:cxn>
                  <a:cxn ang="0">
                    <a:pos x="84" y="31"/>
                  </a:cxn>
                  <a:cxn ang="0">
                    <a:pos x="85" y="27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3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4" y="3"/>
                  </a:cxn>
                  <a:cxn ang="0">
                    <a:pos x="70" y="1"/>
                  </a:cxn>
                  <a:cxn ang="0">
                    <a:pos x="65" y="0"/>
                  </a:cxn>
                  <a:cxn ang="0">
                    <a:pos x="61" y="0"/>
                  </a:cxn>
                  <a:cxn ang="0">
                    <a:pos x="56" y="1"/>
                  </a:cxn>
                  <a:cxn ang="0">
                    <a:pos x="52" y="2"/>
                  </a:cxn>
                  <a:cxn ang="0">
                    <a:pos x="47" y="5"/>
                  </a:cxn>
                  <a:cxn ang="0">
                    <a:pos x="44" y="8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6" h="222">
                    <a:moveTo>
                      <a:pt x="39" y="17"/>
                    </a:moveTo>
                    <a:lnTo>
                      <a:pt x="1" y="102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0" y="106"/>
                    </a:lnTo>
                    <a:lnTo>
                      <a:pt x="0" y="109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9"/>
                    </a:lnTo>
                    <a:lnTo>
                      <a:pt x="5" y="121"/>
                    </a:lnTo>
                    <a:lnTo>
                      <a:pt x="6" y="122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2" y="125"/>
                    </a:lnTo>
                    <a:lnTo>
                      <a:pt x="14" y="125"/>
                    </a:lnTo>
                    <a:lnTo>
                      <a:pt x="16" y="125"/>
                    </a:lnTo>
                    <a:lnTo>
                      <a:pt x="95" y="125"/>
                    </a:lnTo>
                    <a:lnTo>
                      <a:pt x="95" y="221"/>
                    </a:lnTo>
                    <a:lnTo>
                      <a:pt x="120" y="221"/>
                    </a:lnTo>
                    <a:lnTo>
                      <a:pt x="120" y="106"/>
                    </a:lnTo>
                    <a:lnTo>
                      <a:pt x="120" y="105"/>
                    </a:lnTo>
                    <a:lnTo>
                      <a:pt x="119" y="104"/>
                    </a:lnTo>
                    <a:lnTo>
                      <a:pt x="118" y="102"/>
                    </a:lnTo>
                    <a:lnTo>
                      <a:pt x="118" y="102"/>
                    </a:lnTo>
                    <a:lnTo>
                      <a:pt x="117" y="101"/>
                    </a:lnTo>
                    <a:lnTo>
                      <a:pt x="116" y="100"/>
                    </a:lnTo>
                    <a:lnTo>
                      <a:pt x="115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1" y="97"/>
                    </a:lnTo>
                    <a:lnTo>
                      <a:pt x="110" y="97"/>
                    </a:lnTo>
                    <a:lnTo>
                      <a:pt x="108" y="96"/>
                    </a:lnTo>
                    <a:lnTo>
                      <a:pt x="107" y="96"/>
                    </a:lnTo>
                    <a:lnTo>
                      <a:pt x="106" y="96"/>
                    </a:lnTo>
                    <a:lnTo>
                      <a:pt x="104" y="96"/>
                    </a:lnTo>
                    <a:lnTo>
                      <a:pt x="103" y="96"/>
                    </a:lnTo>
                    <a:lnTo>
                      <a:pt x="57" y="94"/>
                    </a:lnTo>
                    <a:lnTo>
                      <a:pt x="70" y="56"/>
                    </a:lnTo>
                    <a:lnTo>
                      <a:pt x="79" y="70"/>
                    </a:lnTo>
                    <a:lnTo>
                      <a:pt x="135" y="70"/>
                    </a:lnTo>
                    <a:lnTo>
                      <a:pt x="136" y="69"/>
                    </a:lnTo>
                    <a:lnTo>
                      <a:pt x="137" y="69"/>
                    </a:lnTo>
                    <a:lnTo>
                      <a:pt x="139" y="68"/>
                    </a:lnTo>
                    <a:lnTo>
                      <a:pt x="139" y="68"/>
                    </a:lnTo>
                    <a:lnTo>
                      <a:pt x="140" y="67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4" y="65"/>
                    </a:lnTo>
                    <a:lnTo>
                      <a:pt x="144" y="63"/>
                    </a:lnTo>
                    <a:lnTo>
                      <a:pt x="144" y="62"/>
                    </a:lnTo>
                    <a:lnTo>
                      <a:pt x="145" y="61"/>
                    </a:lnTo>
                    <a:lnTo>
                      <a:pt x="145" y="59"/>
                    </a:lnTo>
                    <a:lnTo>
                      <a:pt x="145" y="57"/>
                    </a:lnTo>
                    <a:lnTo>
                      <a:pt x="144" y="55"/>
                    </a:lnTo>
                    <a:lnTo>
                      <a:pt x="144" y="54"/>
                    </a:lnTo>
                    <a:lnTo>
                      <a:pt x="143" y="53"/>
                    </a:lnTo>
                    <a:lnTo>
                      <a:pt x="142" y="52"/>
                    </a:lnTo>
                    <a:lnTo>
                      <a:pt x="141" y="51"/>
                    </a:lnTo>
                    <a:lnTo>
                      <a:pt x="140" y="50"/>
                    </a:lnTo>
                    <a:lnTo>
                      <a:pt x="139" y="49"/>
                    </a:lnTo>
                    <a:lnTo>
                      <a:pt x="138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92" y="48"/>
                    </a:lnTo>
                    <a:lnTo>
                      <a:pt x="83" y="33"/>
                    </a:lnTo>
                    <a:lnTo>
                      <a:pt x="84" y="31"/>
                    </a:lnTo>
                    <a:lnTo>
                      <a:pt x="85" y="29"/>
                    </a:lnTo>
                    <a:lnTo>
                      <a:pt x="85" y="27"/>
                    </a:lnTo>
                    <a:lnTo>
                      <a:pt x="85" y="25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4" y="14"/>
                    </a:lnTo>
                    <a:lnTo>
                      <a:pt x="84" y="13"/>
                    </a:lnTo>
                    <a:lnTo>
                      <a:pt x="83" y="11"/>
                    </a:lnTo>
                    <a:lnTo>
                      <a:pt x="82" y="10"/>
                    </a:lnTo>
                    <a:lnTo>
                      <a:pt x="80" y="8"/>
                    </a:lnTo>
                    <a:lnTo>
                      <a:pt x="79" y="7"/>
                    </a:lnTo>
                    <a:lnTo>
                      <a:pt x="77" y="5"/>
                    </a:lnTo>
                    <a:lnTo>
                      <a:pt x="76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2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8"/>
                    </a:lnTo>
                    <a:lnTo>
                      <a:pt x="43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699" name="Freeform 27"/>
            <p:cNvSpPr>
              <a:spLocks/>
            </p:cNvSpPr>
            <p:nvPr/>
          </p:nvSpPr>
          <p:spPr bwMode="auto">
            <a:xfrm>
              <a:off x="1756" y="1468"/>
              <a:ext cx="186" cy="306"/>
            </a:xfrm>
            <a:custGeom>
              <a:avLst/>
              <a:gdLst/>
              <a:ahLst/>
              <a:cxnLst>
                <a:cxn ang="0">
                  <a:pos x="208" y="276"/>
                </a:cxn>
                <a:cxn ang="0">
                  <a:pos x="192" y="276"/>
                </a:cxn>
                <a:cxn ang="0">
                  <a:pos x="165" y="241"/>
                </a:cxn>
                <a:cxn ang="0">
                  <a:pos x="127" y="177"/>
                </a:cxn>
                <a:cxn ang="0">
                  <a:pos x="116" y="149"/>
                </a:cxn>
                <a:cxn ang="0">
                  <a:pos x="119" y="129"/>
                </a:cxn>
                <a:cxn ang="0">
                  <a:pos x="128" y="125"/>
                </a:cxn>
                <a:cxn ang="0">
                  <a:pos x="143" y="135"/>
                </a:cxn>
                <a:cxn ang="0">
                  <a:pos x="162" y="147"/>
                </a:cxn>
                <a:cxn ang="0">
                  <a:pos x="171" y="147"/>
                </a:cxn>
                <a:cxn ang="0">
                  <a:pos x="173" y="141"/>
                </a:cxn>
                <a:cxn ang="0">
                  <a:pos x="164" y="129"/>
                </a:cxn>
                <a:cxn ang="0">
                  <a:pos x="141" y="113"/>
                </a:cxn>
                <a:cxn ang="0">
                  <a:pos x="132" y="91"/>
                </a:cxn>
                <a:cxn ang="0">
                  <a:pos x="128" y="72"/>
                </a:cxn>
                <a:cxn ang="0">
                  <a:pos x="118" y="59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59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4"/>
                </a:cxn>
                <a:cxn ang="0">
                  <a:pos x="43" y="128"/>
                </a:cxn>
                <a:cxn ang="0">
                  <a:pos x="42" y="153"/>
                </a:cxn>
                <a:cxn ang="0">
                  <a:pos x="43" y="166"/>
                </a:cxn>
                <a:cxn ang="0">
                  <a:pos x="51" y="170"/>
                </a:cxn>
                <a:cxn ang="0">
                  <a:pos x="55" y="166"/>
                </a:cxn>
                <a:cxn ang="0">
                  <a:pos x="55" y="139"/>
                </a:cxn>
                <a:cxn ang="0">
                  <a:pos x="58" y="122"/>
                </a:cxn>
                <a:cxn ang="0">
                  <a:pos x="67" y="114"/>
                </a:cxn>
                <a:cxn ang="0">
                  <a:pos x="73" y="120"/>
                </a:cxn>
                <a:cxn ang="0">
                  <a:pos x="71" y="147"/>
                </a:cxn>
                <a:cxn ang="0">
                  <a:pos x="64" y="175"/>
                </a:cxn>
                <a:cxn ang="0">
                  <a:pos x="55" y="206"/>
                </a:cxn>
                <a:cxn ang="0">
                  <a:pos x="34" y="237"/>
                </a:cxn>
                <a:cxn ang="0">
                  <a:pos x="8" y="268"/>
                </a:cxn>
                <a:cxn ang="0">
                  <a:pos x="0" y="285"/>
                </a:cxn>
                <a:cxn ang="0">
                  <a:pos x="20" y="305"/>
                </a:cxn>
                <a:cxn ang="0">
                  <a:pos x="34" y="302"/>
                </a:cxn>
                <a:cxn ang="0">
                  <a:pos x="24" y="289"/>
                </a:cxn>
                <a:cxn ang="0">
                  <a:pos x="31" y="272"/>
                </a:cxn>
                <a:cxn ang="0">
                  <a:pos x="64" y="234"/>
                </a:cxn>
                <a:cxn ang="0">
                  <a:pos x="88" y="206"/>
                </a:cxn>
                <a:cxn ang="0">
                  <a:pos x="99" y="200"/>
                </a:cxn>
                <a:cxn ang="0">
                  <a:pos x="114" y="209"/>
                </a:cxn>
                <a:cxn ang="0">
                  <a:pos x="148" y="255"/>
                </a:cxn>
                <a:cxn ang="0">
                  <a:pos x="175" y="294"/>
                </a:cxn>
                <a:cxn ang="0">
                  <a:pos x="186" y="297"/>
                </a:cxn>
                <a:cxn ang="0">
                  <a:pos x="200" y="287"/>
                </a:cxn>
              </a:cxnLst>
              <a:rect l="0" t="0" r="r" b="b"/>
              <a:pathLst>
                <a:path w="209" h="306">
                  <a:moveTo>
                    <a:pt x="207" y="281"/>
                  </a:moveTo>
                  <a:lnTo>
                    <a:pt x="208" y="276"/>
                  </a:lnTo>
                  <a:lnTo>
                    <a:pt x="200" y="277"/>
                  </a:lnTo>
                  <a:lnTo>
                    <a:pt x="192" y="276"/>
                  </a:lnTo>
                  <a:lnTo>
                    <a:pt x="182" y="268"/>
                  </a:lnTo>
                  <a:lnTo>
                    <a:pt x="165" y="241"/>
                  </a:lnTo>
                  <a:lnTo>
                    <a:pt x="140" y="200"/>
                  </a:lnTo>
                  <a:lnTo>
                    <a:pt x="127" y="177"/>
                  </a:lnTo>
                  <a:lnTo>
                    <a:pt x="118" y="159"/>
                  </a:lnTo>
                  <a:lnTo>
                    <a:pt x="116" y="149"/>
                  </a:lnTo>
                  <a:lnTo>
                    <a:pt x="116" y="137"/>
                  </a:lnTo>
                  <a:lnTo>
                    <a:pt x="119" y="129"/>
                  </a:lnTo>
                  <a:lnTo>
                    <a:pt x="124" y="125"/>
                  </a:lnTo>
                  <a:lnTo>
                    <a:pt x="128" y="125"/>
                  </a:lnTo>
                  <a:lnTo>
                    <a:pt x="133" y="128"/>
                  </a:lnTo>
                  <a:lnTo>
                    <a:pt x="143" y="135"/>
                  </a:lnTo>
                  <a:lnTo>
                    <a:pt x="154" y="143"/>
                  </a:lnTo>
                  <a:lnTo>
                    <a:pt x="162" y="147"/>
                  </a:lnTo>
                  <a:lnTo>
                    <a:pt x="167" y="149"/>
                  </a:lnTo>
                  <a:lnTo>
                    <a:pt x="171" y="147"/>
                  </a:lnTo>
                  <a:lnTo>
                    <a:pt x="174" y="143"/>
                  </a:lnTo>
                  <a:lnTo>
                    <a:pt x="173" y="141"/>
                  </a:lnTo>
                  <a:lnTo>
                    <a:pt x="171" y="137"/>
                  </a:lnTo>
                  <a:lnTo>
                    <a:pt x="164" y="129"/>
                  </a:lnTo>
                  <a:lnTo>
                    <a:pt x="149" y="120"/>
                  </a:lnTo>
                  <a:lnTo>
                    <a:pt x="141" y="113"/>
                  </a:lnTo>
                  <a:lnTo>
                    <a:pt x="136" y="104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2"/>
                  </a:lnTo>
                  <a:lnTo>
                    <a:pt x="124" y="66"/>
                  </a:lnTo>
                  <a:lnTo>
                    <a:pt x="118" y="59"/>
                  </a:lnTo>
                  <a:lnTo>
                    <a:pt x="114" y="55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8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59"/>
                  </a:lnTo>
                  <a:lnTo>
                    <a:pt x="73" y="63"/>
                  </a:lnTo>
                  <a:lnTo>
                    <a:pt x="68" y="67"/>
                  </a:lnTo>
                  <a:lnTo>
                    <a:pt x="63" y="72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4" y="114"/>
                  </a:lnTo>
                  <a:lnTo>
                    <a:pt x="43" y="128"/>
                  </a:lnTo>
                  <a:lnTo>
                    <a:pt x="42" y="143"/>
                  </a:lnTo>
                  <a:lnTo>
                    <a:pt x="42" y="153"/>
                  </a:lnTo>
                  <a:lnTo>
                    <a:pt x="42" y="160"/>
                  </a:lnTo>
                  <a:lnTo>
                    <a:pt x="43" y="166"/>
                  </a:lnTo>
                  <a:lnTo>
                    <a:pt x="46" y="168"/>
                  </a:lnTo>
                  <a:lnTo>
                    <a:pt x="51" y="170"/>
                  </a:lnTo>
                  <a:lnTo>
                    <a:pt x="54" y="168"/>
                  </a:lnTo>
                  <a:lnTo>
                    <a:pt x="55" y="166"/>
                  </a:lnTo>
                  <a:lnTo>
                    <a:pt x="55" y="155"/>
                  </a:lnTo>
                  <a:lnTo>
                    <a:pt x="55" y="139"/>
                  </a:lnTo>
                  <a:lnTo>
                    <a:pt x="56" y="129"/>
                  </a:lnTo>
                  <a:lnTo>
                    <a:pt x="58" y="122"/>
                  </a:lnTo>
                  <a:lnTo>
                    <a:pt x="61" y="116"/>
                  </a:lnTo>
                  <a:lnTo>
                    <a:pt x="67" y="114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1"/>
                  </a:lnTo>
                  <a:lnTo>
                    <a:pt x="71" y="147"/>
                  </a:lnTo>
                  <a:lnTo>
                    <a:pt x="68" y="162"/>
                  </a:lnTo>
                  <a:lnTo>
                    <a:pt x="64" y="175"/>
                  </a:lnTo>
                  <a:lnTo>
                    <a:pt x="60" y="192"/>
                  </a:lnTo>
                  <a:lnTo>
                    <a:pt x="55" y="206"/>
                  </a:lnTo>
                  <a:lnTo>
                    <a:pt x="43" y="225"/>
                  </a:lnTo>
                  <a:lnTo>
                    <a:pt x="34" y="237"/>
                  </a:lnTo>
                  <a:lnTo>
                    <a:pt x="18" y="255"/>
                  </a:lnTo>
                  <a:lnTo>
                    <a:pt x="8" y="268"/>
                  </a:lnTo>
                  <a:lnTo>
                    <a:pt x="0" y="280"/>
                  </a:lnTo>
                  <a:lnTo>
                    <a:pt x="0" y="285"/>
                  </a:lnTo>
                  <a:lnTo>
                    <a:pt x="8" y="294"/>
                  </a:lnTo>
                  <a:lnTo>
                    <a:pt x="20" y="305"/>
                  </a:lnTo>
                  <a:lnTo>
                    <a:pt x="31" y="305"/>
                  </a:lnTo>
                  <a:lnTo>
                    <a:pt x="34" y="302"/>
                  </a:lnTo>
                  <a:lnTo>
                    <a:pt x="29" y="296"/>
                  </a:lnTo>
                  <a:lnTo>
                    <a:pt x="24" y="289"/>
                  </a:lnTo>
                  <a:lnTo>
                    <a:pt x="24" y="284"/>
                  </a:lnTo>
                  <a:lnTo>
                    <a:pt x="31" y="272"/>
                  </a:lnTo>
                  <a:lnTo>
                    <a:pt x="44" y="259"/>
                  </a:lnTo>
                  <a:lnTo>
                    <a:pt x="64" y="234"/>
                  </a:lnTo>
                  <a:lnTo>
                    <a:pt x="81" y="213"/>
                  </a:lnTo>
                  <a:lnTo>
                    <a:pt x="88" y="206"/>
                  </a:lnTo>
                  <a:lnTo>
                    <a:pt x="92" y="201"/>
                  </a:lnTo>
                  <a:lnTo>
                    <a:pt x="99" y="200"/>
                  </a:lnTo>
                  <a:lnTo>
                    <a:pt x="106" y="204"/>
                  </a:lnTo>
                  <a:lnTo>
                    <a:pt x="114" y="209"/>
                  </a:lnTo>
                  <a:lnTo>
                    <a:pt x="130" y="230"/>
                  </a:lnTo>
                  <a:lnTo>
                    <a:pt x="148" y="255"/>
                  </a:lnTo>
                  <a:lnTo>
                    <a:pt x="165" y="280"/>
                  </a:lnTo>
                  <a:lnTo>
                    <a:pt x="175" y="294"/>
                  </a:lnTo>
                  <a:lnTo>
                    <a:pt x="179" y="297"/>
                  </a:lnTo>
                  <a:lnTo>
                    <a:pt x="186" y="297"/>
                  </a:lnTo>
                  <a:lnTo>
                    <a:pt x="192" y="292"/>
                  </a:lnTo>
                  <a:lnTo>
                    <a:pt x="200" y="287"/>
                  </a:lnTo>
                  <a:lnTo>
                    <a:pt x="207" y="281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232" y="1458"/>
              <a:ext cx="241" cy="326"/>
              <a:chOff x="1386" y="1458"/>
              <a:chExt cx="271" cy="326"/>
            </a:xfrm>
          </p:grpSpPr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1386" y="1458"/>
                <a:ext cx="271" cy="326"/>
                <a:chOff x="1386" y="1458"/>
                <a:chExt cx="271" cy="326"/>
              </a:xfrm>
            </p:grpSpPr>
            <p:sp>
              <p:nvSpPr>
                <p:cNvPr id="2716702" name="AutoShape 30"/>
                <p:cNvSpPr>
                  <a:spLocks noChangeArrowheads="1"/>
                </p:cNvSpPr>
                <p:nvPr/>
              </p:nvSpPr>
              <p:spPr bwMode="auto">
                <a:xfrm>
                  <a:off x="1386" y="1510"/>
                  <a:ext cx="271" cy="27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03" name="AutoShape 31"/>
                <p:cNvSpPr>
                  <a:spLocks noChangeArrowheads="1"/>
                </p:cNvSpPr>
                <p:nvPr/>
              </p:nvSpPr>
              <p:spPr bwMode="auto">
                <a:xfrm>
                  <a:off x="1450" y="1458"/>
                  <a:ext cx="207" cy="4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04" name="Oval 32"/>
              <p:cNvSpPr>
                <a:spLocks noChangeArrowheads="1"/>
              </p:cNvSpPr>
              <p:nvPr/>
            </p:nvSpPr>
            <p:spPr bwMode="auto">
              <a:xfrm>
                <a:off x="1472" y="1486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05" name="AutoShape 33"/>
              <p:cNvSpPr>
                <a:spLocks noChangeArrowheads="1"/>
              </p:cNvSpPr>
              <p:nvPr/>
            </p:nvSpPr>
            <p:spPr bwMode="auto">
              <a:xfrm>
                <a:off x="1418" y="1640"/>
                <a:ext cx="145" cy="59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321050" y="3046413"/>
            <a:ext cx="1441450" cy="517525"/>
            <a:chOff x="2353" y="1795"/>
            <a:chExt cx="1022" cy="326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353" y="1795"/>
              <a:ext cx="217" cy="326"/>
              <a:chOff x="2353" y="1795"/>
              <a:chExt cx="217" cy="326"/>
            </a:xfrm>
          </p:grpSpPr>
          <p:sp>
            <p:nvSpPr>
              <p:cNvPr id="2716708" name="AutoShape 36"/>
              <p:cNvSpPr>
                <a:spLocks noChangeArrowheads="1"/>
              </p:cNvSpPr>
              <p:nvPr/>
            </p:nvSpPr>
            <p:spPr bwMode="auto">
              <a:xfrm>
                <a:off x="2353" y="1849"/>
                <a:ext cx="217" cy="272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09" name="AutoShape 37"/>
              <p:cNvSpPr>
                <a:spLocks noChangeArrowheads="1"/>
              </p:cNvSpPr>
              <p:nvPr/>
            </p:nvSpPr>
            <p:spPr bwMode="auto">
              <a:xfrm>
                <a:off x="2404" y="1795"/>
                <a:ext cx="166" cy="4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0" name="AutoShape 38"/>
              <p:cNvSpPr>
                <a:spLocks noChangeArrowheads="1"/>
              </p:cNvSpPr>
              <p:nvPr/>
            </p:nvSpPr>
            <p:spPr bwMode="auto">
              <a:xfrm>
                <a:off x="2396" y="1869"/>
                <a:ext cx="111" cy="18"/>
              </a:xfrm>
              <a:prstGeom prst="parallelogram">
                <a:avLst>
                  <a:gd name="adj" fmla="val 15413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2897" y="1838"/>
              <a:ext cx="211" cy="270"/>
              <a:chOff x="2897" y="1838"/>
              <a:chExt cx="211" cy="270"/>
            </a:xfrm>
          </p:grpSpPr>
          <p:sp>
            <p:nvSpPr>
              <p:cNvPr id="2716712" name="Freeform 40"/>
              <p:cNvSpPr>
                <a:spLocks/>
              </p:cNvSpPr>
              <p:nvPr/>
            </p:nvSpPr>
            <p:spPr bwMode="auto">
              <a:xfrm>
                <a:off x="3033" y="1963"/>
                <a:ext cx="64" cy="14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4"/>
                  </a:cxn>
                  <a:cxn ang="0">
                    <a:pos x="0" y="144"/>
                  </a:cxn>
                  <a:cxn ang="0">
                    <a:pos x="46" y="0"/>
                  </a:cxn>
                </a:cxnLst>
                <a:rect l="0" t="0" r="r" b="b"/>
                <a:pathLst>
                  <a:path w="64" h="145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4"/>
                    </a:lnTo>
                    <a:lnTo>
                      <a:pt x="0" y="144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3" name="Rectangle 41"/>
              <p:cNvSpPr>
                <a:spLocks noChangeArrowheads="1"/>
              </p:cNvSpPr>
              <p:nvPr/>
            </p:nvSpPr>
            <p:spPr bwMode="auto">
              <a:xfrm>
                <a:off x="3028" y="1963"/>
                <a:ext cx="80" cy="11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4" name="Rectangle 42"/>
              <p:cNvSpPr>
                <a:spLocks noChangeArrowheads="1"/>
              </p:cNvSpPr>
              <p:nvPr/>
            </p:nvSpPr>
            <p:spPr bwMode="auto">
              <a:xfrm>
                <a:off x="3036" y="2022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5" name="Rectangle 43"/>
              <p:cNvSpPr>
                <a:spLocks noChangeArrowheads="1"/>
              </p:cNvSpPr>
              <p:nvPr/>
            </p:nvSpPr>
            <p:spPr bwMode="auto">
              <a:xfrm>
                <a:off x="2898" y="2022"/>
                <a:ext cx="78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6" name="Oval 44"/>
              <p:cNvSpPr>
                <a:spLocks noChangeArrowheads="1"/>
              </p:cNvSpPr>
              <p:nvPr/>
            </p:nvSpPr>
            <p:spPr bwMode="auto">
              <a:xfrm>
                <a:off x="2959" y="1838"/>
                <a:ext cx="24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7" name="Freeform 45"/>
              <p:cNvSpPr>
                <a:spLocks/>
              </p:cNvSpPr>
              <p:nvPr/>
            </p:nvSpPr>
            <p:spPr bwMode="auto">
              <a:xfrm>
                <a:off x="2897" y="1884"/>
                <a:ext cx="144" cy="224"/>
              </a:xfrm>
              <a:custGeom>
                <a:avLst/>
                <a:gdLst/>
                <a:ahLst/>
                <a:cxnLst>
                  <a:cxn ang="0">
                    <a:pos x="1" y="103"/>
                  </a:cxn>
                  <a:cxn ang="0">
                    <a:pos x="1" y="106"/>
                  </a:cxn>
                  <a:cxn ang="0">
                    <a:pos x="0" y="110"/>
                  </a:cxn>
                  <a:cxn ang="0">
                    <a:pos x="0" y="113"/>
                  </a:cxn>
                  <a:cxn ang="0">
                    <a:pos x="1" y="117"/>
                  </a:cxn>
                  <a:cxn ang="0">
                    <a:pos x="3" y="120"/>
                  </a:cxn>
                  <a:cxn ang="0">
                    <a:pos x="6" y="123"/>
                  </a:cxn>
                  <a:cxn ang="0">
                    <a:pos x="9" y="125"/>
                  </a:cxn>
                  <a:cxn ang="0">
                    <a:pos x="11" y="126"/>
                  </a:cxn>
                  <a:cxn ang="0">
                    <a:pos x="15" y="126"/>
                  </a:cxn>
                  <a:cxn ang="0">
                    <a:pos x="93" y="223"/>
                  </a:cxn>
                  <a:cxn ang="0">
                    <a:pos x="118" y="107"/>
                  </a:cxn>
                  <a:cxn ang="0">
                    <a:pos x="117" y="105"/>
                  </a:cxn>
                  <a:cxn ang="0">
                    <a:pos x="116" y="103"/>
                  </a:cxn>
                  <a:cxn ang="0">
                    <a:pos x="114" y="101"/>
                  </a:cxn>
                  <a:cxn ang="0">
                    <a:pos x="112" y="99"/>
                  </a:cxn>
                  <a:cxn ang="0">
                    <a:pos x="110" y="98"/>
                  </a:cxn>
                  <a:cxn ang="0">
                    <a:pos x="107" y="97"/>
                  </a:cxn>
                  <a:cxn ang="0">
                    <a:pos x="104" y="97"/>
                  </a:cxn>
                  <a:cxn ang="0">
                    <a:pos x="102" y="97"/>
                  </a:cxn>
                  <a:cxn ang="0">
                    <a:pos x="69" y="57"/>
                  </a:cxn>
                  <a:cxn ang="0">
                    <a:pos x="133" y="70"/>
                  </a:cxn>
                  <a:cxn ang="0">
                    <a:pos x="135" y="70"/>
                  </a:cxn>
                  <a:cxn ang="0">
                    <a:pos x="137" y="69"/>
                  </a:cxn>
                  <a:cxn ang="0">
                    <a:pos x="140" y="67"/>
                  </a:cxn>
                  <a:cxn ang="0">
                    <a:pos x="142" y="65"/>
                  </a:cxn>
                  <a:cxn ang="0">
                    <a:pos x="142" y="62"/>
                  </a:cxn>
                  <a:cxn ang="0">
                    <a:pos x="143" y="59"/>
                  </a:cxn>
                  <a:cxn ang="0">
                    <a:pos x="142" y="56"/>
                  </a:cxn>
                  <a:cxn ang="0">
                    <a:pos x="141" y="53"/>
                  </a:cxn>
                  <a:cxn ang="0">
                    <a:pos x="139" y="51"/>
                  </a:cxn>
                  <a:cxn ang="0">
                    <a:pos x="137" y="49"/>
                  </a:cxn>
                  <a:cxn ang="0">
                    <a:pos x="134" y="49"/>
                  </a:cxn>
                  <a:cxn ang="0">
                    <a:pos x="91" y="49"/>
                  </a:cxn>
                  <a:cxn ang="0">
                    <a:pos x="83" y="32"/>
                  </a:cxn>
                  <a:cxn ang="0">
                    <a:pos x="84" y="28"/>
                  </a:cxn>
                  <a:cxn ang="0">
                    <a:pos x="84" y="23"/>
                  </a:cxn>
                  <a:cxn ang="0">
                    <a:pos x="84" y="18"/>
                  </a:cxn>
                  <a:cxn ang="0">
                    <a:pos x="83" y="14"/>
                  </a:cxn>
                  <a:cxn ang="0">
                    <a:pos x="82" y="11"/>
                  </a:cxn>
                  <a:cxn ang="0">
                    <a:pos x="79" y="8"/>
                  </a:cxn>
                  <a:cxn ang="0">
                    <a:pos x="76" y="5"/>
                  </a:cxn>
                  <a:cxn ang="0">
                    <a:pos x="73" y="3"/>
                  </a:cxn>
                  <a:cxn ang="0">
                    <a:pos x="69" y="1"/>
                  </a:cxn>
                  <a:cxn ang="0">
                    <a:pos x="64" y="0"/>
                  </a:cxn>
                  <a:cxn ang="0">
                    <a:pos x="60" y="0"/>
                  </a:cxn>
                  <a:cxn ang="0">
                    <a:pos x="56" y="1"/>
                  </a:cxn>
                  <a:cxn ang="0">
                    <a:pos x="51" y="2"/>
                  </a:cxn>
                  <a:cxn ang="0">
                    <a:pos x="47" y="5"/>
                  </a:cxn>
                  <a:cxn ang="0">
                    <a:pos x="43" y="9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4" h="224">
                    <a:moveTo>
                      <a:pt x="39" y="17"/>
                    </a:moveTo>
                    <a:lnTo>
                      <a:pt x="1" y="103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6" y="123"/>
                    </a:lnTo>
                    <a:lnTo>
                      <a:pt x="8" y="124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1" y="126"/>
                    </a:lnTo>
                    <a:lnTo>
                      <a:pt x="13" y="126"/>
                    </a:lnTo>
                    <a:lnTo>
                      <a:pt x="15" y="126"/>
                    </a:lnTo>
                    <a:lnTo>
                      <a:pt x="93" y="126"/>
                    </a:lnTo>
                    <a:lnTo>
                      <a:pt x="93" y="223"/>
                    </a:lnTo>
                    <a:lnTo>
                      <a:pt x="118" y="223"/>
                    </a:lnTo>
                    <a:lnTo>
                      <a:pt x="118" y="107"/>
                    </a:lnTo>
                    <a:lnTo>
                      <a:pt x="118" y="106"/>
                    </a:lnTo>
                    <a:lnTo>
                      <a:pt x="117" y="105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6" y="102"/>
                    </a:lnTo>
                    <a:lnTo>
                      <a:pt x="114" y="101"/>
                    </a:lnTo>
                    <a:lnTo>
                      <a:pt x="114" y="100"/>
                    </a:lnTo>
                    <a:lnTo>
                      <a:pt x="112" y="99"/>
                    </a:lnTo>
                    <a:lnTo>
                      <a:pt x="111" y="99"/>
                    </a:lnTo>
                    <a:lnTo>
                      <a:pt x="110" y="98"/>
                    </a:lnTo>
                    <a:lnTo>
                      <a:pt x="109" y="98"/>
                    </a:lnTo>
                    <a:lnTo>
                      <a:pt x="107" y="97"/>
                    </a:lnTo>
                    <a:lnTo>
                      <a:pt x="105" y="97"/>
                    </a:lnTo>
                    <a:lnTo>
                      <a:pt x="104" y="97"/>
                    </a:lnTo>
                    <a:lnTo>
                      <a:pt x="103" y="97"/>
                    </a:lnTo>
                    <a:lnTo>
                      <a:pt x="102" y="97"/>
                    </a:lnTo>
                    <a:lnTo>
                      <a:pt x="56" y="95"/>
                    </a:lnTo>
                    <a:lnTo>
                      <a:pt x="69" y="57"/>
                    </a:lnTo>
                    <a:lnTo>
                      <a:pt x="78" y="70"/>
                    </a:lnTo>
                    <a:lnTo>
                      <a:pt x="133" y="70"/>
                    </a:lnTo>
                    <a:lnTo>
                      <a:pt x="134" y="70"/>
                    </a:lnTo>
                    <a:lnTo>
                      <a:pt x="135" y="70"/>
                    </a:lnTo>
                    <a:lnTo>
                      <a:pt x="137" y="69"/>
                    </a:lnTo>
                    <a:lnTo>
                      <a:pt x="137" y="69"/>
                    </a:lnTo>
                    <a:lnTo>
                      <a:pt x="139" y="68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2" y="65"/>
                    </a:lnTo>
                    <a:lnTo>
                      <a:pt x="142" y="64"/>
                    </a:lnTo>
                    <a:lnTo>
                      <a:pt x="142" y="62"/>
                    </a:lnTo>
                    <a:lnTo>
                      <a:pt x="143" y="61"/>
                    </a:lnTo>
                    <a:lnTo>
                      <a:pt x="143" y="59"/>
                    </a:lnTo>
                    <a:lnTo>
                      <a:pt x="143" y="57"/>
                    </a:lnTo>
                    <a:lnTo>
                      <a:pt x="142" y="56"/>
                    </a:lnTo>
                    <a:lnTo>
                      <a:pt x="142" y="55"/>
                    </a:lnTo>
                    <a:lnTo>
                      <a:pt x="141" y="53"/>
                    </a:lnTo>
                    <a:lnTo>
                      <a:pt x="140" y="52"/>
                    </a:lnTo>
                    <a:lnTo>
                      <a:pt x="139" y="51"/>
                    </a:lnTo>
                    <a:lnTo>
                      <a:pt x="138" y="50"/>
                    </a:lnTo>
                    <a:lnTo>
                      <a:pt x="137" y="49"/>
                    </a:lnTo>
                    <a:lnTo>
                      <a:pt x="136" y="49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91" y="49"/>
                    </a:lnTo>
                    <a:lnTo>
                      <a:pt x="82" y="33"/>
                    </a:lnTo>
                    <a:lnTo>
                      <a:pt x="83" y="32"/>
                    </a:lnTo>
                    <a:lnTo>
                      <a:pt x="84" y="30"/>
                    </a:lnTo>
                    <a:lnTo>
                      <a:pt x="84" y="28"/>
                    </a:lnTo>
                    <a:lnTo>
                      <a:pt x="84" y="26"/>
                    </a:lnTo>
                    <a:lnTo>
                      <a:pt x="84" y="23"/>
                    </a:lnTo>
                    <a:lnTo>
                      <a:pt x="84" y="21"/>
                    </a:lnTo>
                    <a:lnTo>
                      <a:pt x="84" y="18"/>
                    </a:lnTo>
                    <a:lnTo>
                      <a:pt x="84" y="16"/>
                    </a:lnTo>
                    <a:lnTo>
                      <a:pt x="83" y="14"/>
                    </a:lnTo>
                    <a:lnTo>
                      <a:pt x="82" y="13"/>
                    </a:lnTo>
                    <a:lnTo>
                      <a:pt x="82" y="11"/>
                    </a:lnTo>
                    <a:lnTo>
                      <a:pt x="80" y="10"/>
                    </a:lnTo>
                    <a:lnTo>
                      <a:pt x="79" y="8"/>
                    </a:lnTo>
                    <a:lnTo>
                      <a:pt x="78" y="7"/>
                    </a:lnTo>
                    <a:lnTo>
                      <a:pt x="76" y="5"/>
                    </a:lnTo>
                    <a:lnTo>
                      <a:pt x="75" y="4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69" y="1"/>
                    </a:lnTo>
                    <a:lnTo>
                      <a:pt x="66" y="1"/>
                    </a:lnTo>
                    <a:lnTo>
                      <a:pt x="64" y="0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5"/>
                    </a:lnTo>
                    <a:lnTo>
                      <a:pt x="45" y="7"/>
                    </a:lnTo>
                    <a:lnTo>
                      <a:pt x="43" y="9"/>
                    </a:lnTo>
                    <a:lnTo>
                      <a:pt x="42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18" name="Freeform 46"/>
            <p:cNvSpPr>
              <a:spLocks/>
            </p:cNvSpPr>
            <p:nvPr/>
          </p:nvSpPr>
          <p:spPr bwMode="auto">
            <a:xfrm>
              <a:off x="3166" y="1805"/>
              <a:ext cx="209" cy="308"/>
            </a:xfrm>
            <a:custGeom>
              <a:avLst/>
              <a:gdLst/>
              <a:ahLst/>
              <a:cxnLst>
                <a:cxn ang="0">
                  <a:pos x="208" y="278"/>
                </a:cxn>
                <a:cxn ang="0">
                  <a:pos x="192" y="278"/>
                </a:cxn>
                <a:cxn ang="0">
                  <a:pos x="165" y="242"/>
                </a:cxn>
                <a:cxn ang="0">
                  <a:pos x="127" y="179"/>
                </a:cxn>
                <a:cxn ang="0">
                  <a:pos x="116" y="150"/>
                </a:cxn>
                <a:cxn ang="0">
                  <a:pos x="119" y="130"/>
                </a:cxn>
                <a:cxn ang="0">
                  <a:pos x="128" y="126"/>
                </a:cxn>
                <a:cxn ang="0">
                  <a:pos x="143" y="136"/>
                </a:cxn>
                <a:cxn ang="0">
                  <a:pos x="162" y="148"/>
                </a:cxn>
                <a:cxn ang="0">
                  <a:pos x="171" y="148"/>
                </a:cxn>
                <a:cxn ang="0">
                  <a:pos x="173" y="142"/>
                </a:cxn>
                <a:cxn ang="0">
                  <a:pos x="164" y="130"/>
                </a:cxn>
                <a:cxn ang="0">
                  <a:pos x="141" y="114"/>
                </a:cxn>
                <a:cxn ang="0">
                  <a:pos x="132" y="91"/>
                </a:cxn>
                <a:cxn ang="0">
                  <a:pos x="128" y="73"/>
                </a:cxn>
                <a:cxn ang="0">
                  <a:pos x="118" y="60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60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5"/>
                </a:cxn>
                <a:cxn ang="0">
                  <a:pos x="43" y="128"/>
                </a:cxn>
                <a:cxn ang="0">
                  <a:pos x="42" y="154"/>
                </a:cxn>
                <a:cxn ang="0">
                  <a:pos x="43" y="167"/>
                </a:cxn>
                <a:cxn ang="0">
                  <a:pos x="51" y="171"/>
                </a:cxn>
                <a:cxn ang="0">
                  <a:pos x="55" y="167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3" y="120"/>
                </a:cxn>
                <a:cxn ang="0">
                  <a:pos x="71" y="148"/>
                </a:cxn>
                <a:cxn ang="0">
                  <a:pos x="64" y="176"/>
                </a:cxn>
                <a:cxn ang="0">
                  <a:pos x="55" y="208"/>
                </a:cxn>
                <a:cxn ang="0">
                  <a:pos x="34" y="238"/>
                </a:cxn>
                <a:cxn ang="0">
                  <a:pos x="8" y="270"/>
                </a:cxn>
                <a:cxn ang="0">
                  <a:pos x="0" y="287"/>
                </a:cxn>
                <a:cxn ang="0">
                  <a:pos x="20" y="307"/>
                </a:cxn>
                <a:cxn ang="0">
                  <a:pos x="34" y="304"/>
                </a:cxn>
                <a:cxn ang="0">
                  <a:pos x="24" y="291"/>
                </a:cxn>
                <a:cxn ang="0">
                  <a:pos x="31" y="274"/>
                </a:cxn>
                <a:cxn ang="0">
                  <a:pos x="64" y="236"/>
                </a:cxn>
                <a:cxn ang="0">
                  <a:pos x="88" y="208"/>
                </a:cxn>
                <a:cxn ang="0">
                  <a:pos x="99" y="201"/>
                </a:cxn>
                <a:cxn ang="0">
                  <a:pos x="114" y="210"/>
                </a:cxn>
                <a:cxn ang="0">
                  <a:pos x="148" y="257"/>
                </a:cxn>
                <a:cxn ang="0">
                  <a:pos x="175" y="296"/>
                </a:cxn>
                <a:cxn ang="0">
                  <a:pos x="186" y="299"/>
                </a:cxn>
                <a:cxn ang="0">
                  <a:pos x="200" y="288"/>
                </a:cxn>
              </a:cxnLst>
              <a:rect l="0" t="0" r="r" b="b"/>
              <a:pathLst>
                <a:path w="209" h="308">
                  <a:moveTo>
                    <a:pt x="207" y="283"/>
                  </a:moveTo>
                  <a:lnTo>
                    <a:pt x="208" y="278"/>
                  </a:lnTo>
                  <a:lnTo>
                    <a:pt x="200" y="279"/>
                  </a:lnTo>
                  <a:lnTo>
                    <a:pt x="192" y="278"/>
                  </a:lnTo>
                  <a:lnTo>
                    <a:pt x="182" y="270"/>
                  </a:lnTo>
                  <a:lnTo>
                    <a:pt x="165" y="242"/>
                  </a:lnTo>
                  <a:lnTo>
                    <a:pt x="140" y="201"/>
                  </a:lnTo>
                  <a:lnTo>
                    <a:pt x="127" y="179"/>
                  </a:lnTo>
                  <a:lnTo>
                    <a:pt x="118" y="160"/>
                  </a:lnTo>
                  <a:lnTo>
                    <a:pt x="116" y="150"/>
                  </a:lnTo>
                  <a:lnTo>
                    <a:pt x="116" y="138"/>
                  </a:lnTo>
                  <a:lnTo>
                    <a:pt x="119" y="130"/>
                  </a:lnTo>
                  <a:lnTo>
                    <a:pt x="124" y="126"/>
                  </a:lnTo>
                  <a:lnTo>
                    <a:pt x="128" y="126"/>
                  </a:lnTo>
                  <a:lnTo>
                    <a:pt x="133" y="128"/>
                  </a:lnTo>
                  <a:lnTo>
                    <a:pt x="143" y="136"/>
                  </a:lnTo>
                  <a:lnTo>
                    <a:pt x="154" y="144"/>
                  </a:lnTo>
                  <a:lnTo>
                    <a:pt x="162" y="148"/>
                  </a:lnTo>
                  <a:lnTo>
                    <a:pt x="167" y="150"/>
                  </a:lnTo>
                  <a:lnTo>
                    <a:pt x="171" y="148"/>
                  </a:lnTo>
                  <a:lnTo>
                    <a:pt x="174" y="144"/>
                  </a:lnTo>
                  <a:lnTo>
                    <a:pt x="173" y="142"/>
                  </a:lnTo>
                  <a:lnTo>
                    <a:pt x="171" y="138"/>
                  </a:lnTo>
                  <a:lnTo>
                    <a:pt x="164" y="130"/>
                  </a:lnTo>
                  <a:lnTo>
                    <a:pt x="149" y="120"/>
                  </a:lnTo>
                  <a:lnTo>
                    <a:pt x="141" y="114"/>
                  </a:lnTo>
                  <a:lnTo>
                    <a:pt x="136" y="105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3"/>
                  </a:lnTo>
                  <a:lnTo>
                    <a:pt x="124" y="66"/>
                  </a:lnTo>
                  <a:lnTo>
                    <a:pt x="118" y="60"/>
                  </a:lnTo>
                  <a:lnTo>
                    <a:pt x="114" y="56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9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60"/>
                  </a:lnTo>
                  <a:lnTo>
                    <a:pt x="73" y="64"/>
                  </a:lnTo>
                  <a:lnTo>
                    <a:pt x="68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5"/>
                  </a:lnTo>
                  <a:lnTo>
                    <a:pt x="44" y="115"/>
                  </a:lnTo>
                  <a:lnTo>
                    <a:pt x="43" y="128"/>
                  </a:lnTo>
                  <a:lnTo>
                    <a:pt x="42" y="144"/>
                  </a:lnTo>
                  <a:lnTo>
                    <a:pt x="42" y="154"/>
                  </a:lnTo>
                  <a:lnTo>
                    <a:pt x="42" y="161"/>
                  </a:lnTo>
                  <a:lnTo>
                    <a:pt x="43" y="167"/>
                  </a:lnTo>
                  <a:lnTo>
                    <a:pt x="46" y="169"/>
                  </a:lnTo>
                  <a:lnTo>
                    <a:pt x="51" y="171"/>
                  </a:lnTo>
                  <a:lnTo>
                    <a:pt x="54" y="169"/>
                  </a:lnTo>
                  <a:lnTo>
                    <a:pt x="55" y="167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6" y="130"/>
                  </a:lnTo>
                  <a:lnTo>
                    <a:pt x="58" y="123"/>
                  </a:lnTo>
                  <a:lnTo>
                    <a:pt x="61" y="116"/>
                  </a:lnTo>
                  <a:lnTo>
                    <a:pt x="67" y="115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2"/>
                  </a:lnTo>
                  <a:lnTo>
                    <a:pt x="71" y="148"/>
                  </a:lnTo>
                  <a:lnTo>
                    <a:pt x="68" y="163"/>
                  </a:lnTo>
                  <a:lnTo>
                    <a:pt x="64" y="176"/>
                  </a:lnTo>
                  <a:lnTo>
                    <a:pt x="60" y="193"/>
                  </a:lnTo>
                  <a:lnTo>
                    <a:pt x="55" y="208"/>
                  </a:lnTo>
                  <a:lnTo>
                    <a:pt x="43" y="226"/>
                  </a:lnTo>
                  <a:lnTo>
                    <a:pt x="34" y="238"/>
                  </a:lnTo>
                  <a:lnTo>
                    <a:pt x="18" y="257"/>
                  </a:lnTo>
                  <a:lnTo>
                    <a:pt x="8" y="270"/>
                  </a:lnTo>
                  <a:lnTo>
                    <a:pt x="0" y="282"/>
                  </a:lnTo>
                  <a:lnTo>
                    <a:pt x="0" y="287"/>
                  </a:lnTo>
                  <a:lnTo>
                    <a:pt x="8" y="296"/>
                  </a:lnTo>
                  <a:lnTo>
                    <a:pt x="20" y="307"/>
                  </a:lnTo>
                  <a:lnTo>
                    <a:pt x="31" y="307"/>
                  </a:lnTo>
                  <a:lnTo>
                    <a:pt x="34" y="304"/>
                  </a:lnTo>
                  <a:lnTo>
                    <a:pt x="29" y="298"/>
                  </a:lnTo>
                  <a:lnTo>
                    <a:pt x="24" y="291"/>
                  </a:lnTo>
                  <a:lnTo>
                    <a:pt x="24" y="286"/>
                  </a:lnTo>
                  <a:lnTo>
                    <a:pt x="31" y="274"/>
                  </a:lnTo>
                  <a:lnTo>
                    <a:pt x="44" y="261"/>
                  </a:lnTo>
                  <a:lnTo>
                    <a:pt x="64" y="236"/>
                  </a:lnTo>
                  <a:lnTo>
                    <a:pt x="81" y="214"/>
                  </a:lnTo>
                  <a:lnTo>
                    <a:pt x="88" y="208"/>
                  </a:lnTo>
                  <a:lnTo>
                    <a:pt x="92" y="202"/>
                  </a:lnTo>
                  <a:lnTo>
                    <a:pt x="99" y="201"/>
                  </a:lnTo>
                  <a:lnTo>
                    <a:pt x="106" y="205"/>
                  </a:lnTo>
                  <a:lnTo>
                    <a:pt x="114" y="210"/>
                  </a:lnTo>
                  <a:lnTo>
                    <a:pt x="130" y="232"/>
                  </a:lnTo>
                  <a:lnTo>
                    <a:pt x="148" y="257"/>
                  </a:lnTo>
                  <a:lnTo>
                    <a:pt x="165" y="282"/>
                  </a:lnTo>
                  <a:lnTo>
                    <a:pt x="175" y="296"/>
                  </a:lnTo>
                  <a:lnTo>
                    <a:pt x="179" y="299"/>
                  </a:lnTo>
                  <a:lnTo>
                    <a:pt x="186" y="299"/>
                  </a:lnTo>
                  <a:lnTo>
                    <a:pt x="192" y="294"/>
                  </a:lnTo>
                  <a:lnTo>
                    <a:pt x="200" y="288"/>
                  </a:lnTo>
                  <a:lnTo>
                    <a:pt x="207" y="283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2576" y="1795"/>
              <a:ext cx="273" cy="326"/>
              <a:chOff x="2576" y="1795"/>
              <a:chExt cx="273" cy="326"/>
            </a:xfrm>
          </p:grpSpPr>
          <p:grpSp>
            <p:nvGrpSpPr>
              <p:cNvPr id="12" name="Group 48"/>
              <p:cNvGrpSpPr>
                <a:grpSpLocks/>
              </p:cNvGrpSpPr>
              <p:nvPr/>
            </p:nvGrpSpPr>
            <p:grpSpPr bwMode="auto">
              <a:xfrm>
                <a:off x="2576" y="1795"/>
                <a:ext cx="273" cy="326"/>
                <a:chOff x="2576" y="1795"/>
                <a:chExt cx="273" cy="326"/>
              </a:xfrm>
            </p:grpSpPr>
            <p:sp>
              <p:nvSpPr>
                <p:cNvPr id="2716721" name="AutoShape 49"/>
                <p:cNvSpPr>
                  <a:spLocks noChangeArrowheads="1"/>
                </p:cNvSpPr>
                <p:nvPr/>
              </p:nvSpPr>
              <p:spPr bwMode="auto">
                <a:xfrm>
                  <a:off x="2576" y="1849"/>
                  <a:ext cx="273" cy="272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22" name="AutoShape 50"/>
                <p:cNvSpPr>
                  <a:spLocks noChangeArrowheads="1"/>
                </p:cNvSpPr>
                <p:nvPr/>
              </p:nvSpPr>
              <p:spPr bwMode="auto">
                <a:xfrm>
                  <a:off x="2642" y="1795"/>
                  <a:ext cx="207" cy="4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23" name="Oval 51"/>
              <p:cNvSpPr>
                <a:spLocks noChangeArrowheads="1"/>
              </p:cNvSpPr>
              <p:nvPr/>
            </p:nvSpPr>
            <p:spPr bwMode="auto">
              <a:xfrm>
                <a:off x="2662" y="1823"/>
                <a:ext cx="27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4" name="AutoShape 52"/>
              <p:cNvSpPr>
                <a:spLocks noChangeArrowheads="1"/>
              </p:cNvSpPr>
              <p:nvPr/>
            </p:nvSpPr>
            <p:spPr bwMode="auto">
              <a:xfrm>
                <a:off x="2608" y="1976"/>
                <a:ext cx="145" cy="60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4999038" y="3492500"/>
            <a:ext cx="1446212" cy="517525"/>
            <a:chOff x="3543" y="2076"/>
            <a:chExt cx="1024" cy="326"/>
          </a:xfrm>
        </p:grpSpPr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3543" y="2076"/>
              <a:ext cx="216" cy="326"/>
              <a:chOff x="3543" y="2076"/>
              <a:chExt cx="216" cy="326"/>
            </a:xfrm>
          </p:grpSpPr>
          <p:sp>
            <p:nvSpPr>
              <p:cNvPr id="2716727" name="AutoShape 55"/>
              <p:cNvSpPr>
                <a:spLocks noChangeArrowheads="1"/>
              </p:cNvSpPr>
              <p:nvPr/>
            </p:nvSpPr>
            <p:spPr bwMode="auto">
              <a:xfrm>
                <a:off x="3543" y="2129"/>
                <a:ext cx="216" cy="273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8" name="AutoShape 56"/>
              <p:cNvSpPr>
                <a:spLocks noChangeArrowheads="1"/>
              </p:cNvSpPr>
              <p:nvPr/>
            </p:nvSpPr>
            <p:spPr bwMode="auto">
              <a:xfrm>
                <a:off x="3594" y="2076"/>
                <a:ext cx="165" cy="48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9" name="AutoShape 57"/>
              <p:cNvSpPr>
                <a:spLocks noChangeArrowheads="1"/>
              </p:cNvSpPr>
              <p:nvPr/>
            </p:nvSpPr>
            <p:spPr bwMode="auto">
              <a:xfrm>
                <a:off x="3585" y="2150"/>
                <a:ext cx="114" cy="17"/>
              </a:xfrm>
              <a:prstGeom prst="parallelogram">
                <a:avLst>
                  <a:gd name="adj" fmla="val 167616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58"/>
            <p:cNvGrpSpPr>
              <a:grpSpLocks/>
            </p:cNvGrpSpPr>
            <p:nvPr/>
          </p:nvGrpSpPr>
          <p:grpSpPr bwMode="auto">
            <a:xfrm>
              <a:off x="4088" y="2120"/>
              <a:ext cx="210" cy="268"/>
              <a:chOff x="4088" y="2120"/>
              <a:chExt cx="210" cy="268"/>
            </a:xfrm>
          </p:grpSpPr>
          <p:sp>
            <p:nvSpPr>
              <p:cNvPr id="2716731" name="Freeform 59"/>
              <p:cNvSpPr>
                <a:spLocks/>
              </p:cNvSpPr>
              <p:nvPr/>
            </p:nvSpPr>
            <p:spPr bwMode="auto">
              <a:xfrm>
                <a:off x="4223" y="2243"/>
                <a:ext cx="64" cy="14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4"/>
                  </a:cxn>
                  <a:cxn ang="0">
                    <a:pos x="0" y="144"/>
                  </a:cxn>
                  <a:cxn ang="0">
                    <a:pos x="46" y="0"/>
                  </a:cxn>
                </a:cxnLst>
                <a:rect l="0" t="0" r="r" b="b"/>
                <a:pathLst>
                  <a:path w="64" h="145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4"/>
                    </a:lnTo>
                    <a:lnTo>
                      <a:pt x="0" y="144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2" name="Rectangle 60"/>
              <p:cNvSpPr>
                <a:spLocks noChangeArrowheads="1"/>
              </p:cNvSpPr>
              <p:nvPr/>
            </p:nvSpPr>
            <p:spPr bwMode="auto">
              <a:xfrm>
                <a:off x="4218" y="2243"/>
                <a:ext cx="80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3" name="Rectangle 61"/>
              <p:cNvSpPr>
                <a:spLocks noChangeArrowheads="1"/>
              </p:cNvSpPr>
              <p:nvPr/>
            </p:nvSpPr>
            <p:spPr bwMode="auto">
              <a:xfrm>
                <a:off x="4226" y="2302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4" name="Rectangle 62"/>
              <p:cNvSpPr>
                <a:spLocks noChangeArrowheads="1"/>
              </p:cNvSpPr>
              <p:nvPr/>
            </p:nvSpPr>
            <p:spPr bwMode="auto">
              <a:xfrm>
                <a:off x="4090" y="2302"/>
                <a:ext cx="76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5" name="Oval 63"/>
              <p:cNvSpPr>
                <a:spLocks noChangeArrowheads="1"/>
              </p:cNvSpPr>
              <p:nvPr/>
            </p:nvSpPr>
            <p:spPr bwMode="auto">
              <a:xfrm>
                <a:off x="4149" y="2120"/>
                <a:ext cx="24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6" name="Freeform 64"/>
              <p:cNvSpPr>
                <a:spLocks/>
              </p:cNvSpPr>
              <p:nvPr/>
            </p:nvSpPr>
            <p:spPr bwMode="auto">
              <a:xfrm>
                <a:off x="4088" y="2166"/>
                <a:ext cx="145" cy="222"/>
              </a:xfrm>
              <a:custGeom>
                <a:avLst/>
                <a:gdLst/>
                <a:ahLst/>
                <a:cxnLst>
                  <a:cxn ang="0">
                    <a:pos x="1" y="102"/>
                  </a:cxn>
                  <a:cxn ang="0">
                    <a:pos x="1" y="105"/>
                  </a:cxn>
                  <a:cxn ang="0">
                    <a:pos x="0" y="109"/>
                  </a:cxn>
                  <a:cxn ang="0">
                    <a:pos x="0" y="112"/>
                  </a:cxn>
                  <a:cxn ang="0">
                    <a:pos x="1" y="116"/>
                  </a:cxn>
                  <a:cxn ang="0">
                    <a:pos x="3" y="119"/>
                  </a:cxn>
                  <a:cxn ang="0">
                    <a:pos x="6" y="122"/>
                  </a:cxn>
                  <a:cxn ang="0">
                    <a:pos x="9" y="124"/>
                  </a:cxn>
                  <a:cxn ang="0">
                    <a:pos x="12" y="125"/>
                  </a:cxn>
                  <a:cxn ang="0">
                    <a:pos x="15" y="125"/>
                  </a:cxn>
                  <a:cxn ang="0">
                    <a:pos x="94" y="221"/>
                  </a:cxn>
                  <a:cxn ang="0">
                    <a:pos x="119" y="106"/>
                  </a:cxn>
                  <a:cxn ang="0">
                    <a:pos x="118" y="104"/>
                  </a:cxn>
                  <a:cxn ang="0">
                    <a:pos x="117" y="102"/>
                  </a:cxn>
                  <a:cxn ang="0">
                    <a:pos x="115" y="100"/>
                  </a:cxn>
                  <a:cxn ang="0">
                    <a:pos x="113" y="98"/>
                  </a:cxn>
                  <a:cxn ang="0">
                    <a:pos x="111" y="97"/>
                  </a:cxn>
                  <a:cxn ang="0">
                    <a:pos x="107" y="96"/>
                  </a:cxn>
                  <a:cxn ang="0">
                    <a:pos x="105" y="96"/>
                  </a:cxn>
                  <a:cxn ang="0">
                    <a:pos x="102" y="96"/>
                  </a:cxn>
                  <a:cxn ang="0">
                    <a:pos x="69" y="56"/>
                  </a:cxn>
                  <a:cxn ang="0">
                    <a:pos x="134" y="70"/>
                  </a:cxn>
                  <a:cxn ang="0">
                    <a:pos x="136" y="69"/>
                  </a:cxn>
                  <a:cxn ang="0">
                    <a:pos x="138" y="68"/>
                  </a:cxn>
                  <a:cxn ang="0">
                    <a:pos x="141" y="66"/>
                  </a:cxn>
                  <a:cxn ang="0">
                    <a:pos x="143" y="65"/>
                  </a:cxn>
                  <a:cxn ang="0">
                    <a:pos x="143" y="62"/>
                  </a:cxn>
                  <a:cxn ang="0">
                    <a:pos x="144" y="59"/>
                  </a:cxn>
                  <a:cxn ang="0">
                    <a:pos x="143" y="55"/>
                  </a:cxn>
                  <a:cxn ang="0">
                    <a:pos x="142" y="53"/>
                  </a:cxn>
                  <a:cxn ang="0">
                    <a:pos x="140" y="51"/>
                  </a:cxn>
                  <a:cxn ang="0">
                    <a:pos x="138" y="49"/>
                  </a:cxn>
                  <a:cxn ang="0">
                    <a:pos x="135" y="48"/>
                  </a:cxn>
                  <a:cxn ang="0">
                    <a:pos x="91" y="48"/>
                  </a:cxn>
                  <a:cxn ang="0">
                    <a:pos x="84" y="31"/>
                  </a:cxn>
                  <a:cxn ang="0">
                    <a:pos x="84" y="27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2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3" y="3"/>
                  </a:cxn>
                  <a:cxn ang="0">
                    <a:pos x="69" y="1"/>
                  </a:cxn>
                  <a:cxn ang="0">
                    <a:pos x="65" y="0"/>
                  </a:cxn>
                  <a:cxn ang="0">
                    <a:pos x="60" y="0"/>
                  </a:cxn>
                  <a:cxn ang="0">
                    <a:pos x="56" y="1"/>
                  </a:cxn>
                  <a:cxn ang="0">
                    <a:pos x="51" y="2"/>
                  </a:cxn>
                  <a:cxn ang="0">
                    <a:pos x="47" y="5"/>
                  </a:cxn>
                  <a:cxn ang="0">
                    <a:pos x="44" y="8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5" h="222">
                    <a:moveTo>
                      <a:pt x="39" y="17"/>
                    </a:moveTo>
                    <a:lnTo>
                      <a:pt x="1" y="102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0" y="106"/>
                    </a:lnTo>
                    <a:lnTo>
                      <a:pt x="0" y="109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9"/>
                    </a:lnTo>
                    <a:lnTo>
                      <a:pt x="5" y="121"/>
                    </a:lnTo>
                    <a:lnTo>
                      <a:pt x="6" y="122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2" y="125"/>
                    </a:lnTo>
                    <a:lnTo>
                      <a:pt x="14" y="125"/>
                    </a:lnTo>
                    <a:lnTo>
                      <a:pt x="15" y="125"/>
                    </a:lnTo>
                    <a:lnTo>
                      <a:pt x="94" y="125"/>
                    </a:lnTo>
                    <a:lnTo>
                      <a:pt x="94" y="221"/>
                    </a:lnTo>
                    <a:lnTo>
                      <a:pt x="119" y="221"/>
                    </a:lnTo>
                    <a:lnTo>
                      <a:pt x="119" y="106"/>
                    </a:lnTo>
                    <a:lnTo>
                      <a:pt x="119" y="105"/>
                    </a:lnTo>
                    <a:lnTo>
                      <a:pt x="118" y="104"/>
                    </a:lnTo>
                    <a:lnTo>
                      <a:pt x="118" y="102"/>
                    </a:lnTo>
                    <a:lnTo>
                      <a:pt x="117" y="102"/>
                    </a:lnTo>
                    <a:lnTo>
                      <a:pt x="116" y="101"/>
                    </a:lnTo>
                    <a:lnTo>
                      <a:pt x="115" y="100"/>
                    </a:lnTo>
                    <a:lnTo>
                      <a:pt x="114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09" y="97"/>
                    </a:lnTo>
                    <a:lnTo>
                      <a:pt x="107" y="96"/>
                    </a:lnTo>
                    <a:lnTo>
                      <a:pt x="106" y="96"/>
                    </a:lnTo>
                    <a:lnTo>
                      <a:pt x="105" y="96"/>
                    </a:lnTo>
                    <a:lnTo>
                      <a:pt x="104" y="96"/>
                    </a:lnTo>
                    <a:lnTo>
                      <a:pt x="102" y="96"/>
                    </a:lnTo>
                    <a:lnTo>
                      <a:pt x="57" y="94"/>
                    </a:lnTo>
                    <a:lnTo>
                      <a:pt x="69" y="56"/>
                    </a:lnTo>
                    <a:lnTo>
                      <a:pt x="78" y="70"/>
                    </a:lnTo>
                    <a:lnTo>
                      <a:pt x="134" y="70"/>
                    </a:lnTo>
                    <a:lnTo>
                      <a:pt x="135" y="69"/>
                    </a:lnTo>
                    <a:lnTo>
                      <a:pt x="136" y="69"/>
                    </a:lnTo>
                    <a:lnTo>
                      <a:pt x="138" y="68"/>
                    </a:lnTo>
                    <a:lnTo>
                      <a:pt x="138" y="68"/>
                    </a:lnTo>
                    <a:lnTo>
                      <a:pt x="140" y="67"/>
                    </a:lnTo>
                    <a:lnTo>
                      <a:pt x="141" y="66"/>
                    </a:lnTo>
                    <a:lnTo>
                      <a:pt x="141" y="65"/>
                    </a:lnTo>
                    <a:lnTo>
                      <a:pt x="143" y="65"/>
                    </a:lnTo>
                    <a:lnTo>
                      <a:pt x="143" y="63"/>
                    </a:lnTo>
                    <a:lnTo>
                      <a:pt x="143" y="62"/>
                    </a:lnTo>
                    <a:lnTo>
                      <a:pt x="144" y="61"/>
                    </a:lnTo>
                    <a:lnTo>
                      <a:pt x="144" y="59"/>
                    </a:lnTo>
                    <a:lnTo>
                      <a:pt x="144" y="57"/>
                    </a:lnTo>
                    <a:lnTo>
                      <a:pt x="143" y="55"/>
                    </a:lnTo>
                    <a:lnTo>
                      <a:pt x="143" y="54"/>
                    </a:lnTo>
                    <a:lnTo>
                      <a:pt x="142" y="53"/>
                    </a:lnTo>
                    <a:lnTo>
                      <a:pt x="141" y="52"/>
                    </a:lnTo>
                    <a:lnTo>
                      <a:pt x="140" y="51"/>
                    </a:lnTo>
                    <a:lnTo>
                      <a:pt x="139" y="50"/>
                    </a:lnTo>
                    <a:lnTo>
                      <a:pt x="138" y="49"/>
                    </a:lnTo>
                    <a:lnTo>
                      <a:pt x="137" y="48"/>
                    </a:lnTo>
                    <a:lnTo>
                      <a:pt x="135" y="48"/>
                    </a:lnTo>
                    <a:lnTo>
                      <a:pt x="134" y="48"/>
                    </a:lnTo>
                    <a:lnTo>
                      <a:pt x="91" y="48"/>
                    </a:lnTo>
                    <a:lnTo>
                      <a:pt x="82" y="33"/>
                    </a:lnTo>
                    <a:lnTo>
                      <a:pt x="84" y="31"/>
                    </a:lnTo>
                    <a:lnTo>
                      <a:pt x="84" y="29"/>
                    </a:lnTo>
                    <a:lnTo>
                      <a:pt x="84" y="27"/>
                    </a:lnTo>
                    <a:lnTo>
                      <a:pt x="85" y="25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4" y="16"/>
                    </a:lnTo>
                    <a:lnTo>
                      <a:pt x="84" y="14"/>
                    </a:lnTo>
                    <a:lnTo>
                      <a:pt x="83" y="13"/>
                    </a:lnTo>
                    <a:lnTo>
                      <a:pt x="82" y="11"/>
                    </a:lnTo>
                    <a:lnTo>
                      <a:pt x="81" y="10"/>
                    </a:lnTo>
                    <a:lnTo>
                      <a:pt x="80" y="8"/>
                    </a:lnTo>
                    <a:lnTo>
                      <a:pt x="78" y="7"/>
                    </a:lnTo>
                    <a:lnTo>
                      <a:pt x="77" y="5"/>
                    </a:lnTo>
                    <a:lnTo>
                      <a:pt x="75" y="4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69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8"/>
                    </a:lnTo>
                    <a:lnTo>
                      <a:pt x="42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37" name="Freeform 65"/>
            <p:cNvSpPr>
              <a:spLocks/>
            </p:cNvSpPr>
            <p:nvPr/>
          </p:nvSpPr>
          <p:spPr bwMode="auto">
            <a:xfrm>
              <a:off x="4356" y="2085"/>
              <a:ext cx="211" cy="307"/>
            </a:xfrm>
            <a:custGeom>
              <a:avLst/>
              <a:gdLst/>
              <a:ahLst/>
              <a:cxnLst>
                <a:cxn ang="0">
                  <a:pos x="210" y="277"/>
                </a:cxn>
                <a:cxn ang="0">
                  <a:pos x="194" y="277"/>
                </a:cxn>
                <a:cxn ang="0">
                  <a:pos x="166" y="241"/>
                </a:cxn>
                <a:cxn ang="0">
                  <a:pos x="128" y="178"/>
                </a:cxn>
                <a:cxn ang="0">
                  <a:pos x="118" y="149"/>
                </a:cxn>
                <a:cxn ang="0">
                  <a:pos x="120" y="129"/>
                </a:cxn>
                <a:cxn ang="0">
                  <a:pos x="129" y="125"/>
                </a:cxn>
                <a:cxn ang="0">
                  <a:pos x="144" y="136"/>
                </a:cxn>
                <a:cxn ang="0">
                  <a:pos x="164" y="148"/>
                </a:cxn>
                <a:cxn ang="0">
                  <a:pos x="173" y="148"/>
                </a:cxn>
                <a:cxn ang="0">
                  <a:pos x="174" y="141"/>
                </a:cxn>
                <a:cxn ang="0">
                  <a:pos x="165" y="129"/>
                </a:cxn>
                <a:cxn ang="0">
                  <a:pos x="143" y="113"/>
                </a:cxn>
                <a:cxn ang="0">
                  <a:pos x="133" y="91"/>
                </a:cxn>
                <a:cxn ang="0">
                  <a:pos x="129" y="73"/>
                </a:cxn>
                <a:cxn ang="0">
                  <a:pos x="119" y="59"/>
                </a:cxn>
                <a:cxn ang="0">
                  <a:pos x="115" y="50"/>
                </a:cxn>
                <a:cxn ang="0">
                  <a:pos x="120" y="38"/>
                </a:cxn>
                <a:cxn ang="0">
                  <a:pos x="125" y="25"/>
                </a:cxn>
                <a:cxn ang="0">
                  <a:pos x="122" y="9"/>
                </a:cxn>
                <a:cxn ang="0">
                  <a:pos x="111" y="1"/>
                </a:cxn>
                <a:cxn ang="0">
                  <a:pos x="95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2" y="59"/>
                </a:cxn>
                <a:cxn ang="0">
                  <a:pos x="69" y="67"/>
                </a:cxn>
                <a:cxn ang="0">
                  <a:pos x="58" y="79"/>
                </a:cxn>
                <a:cxn ang="0">
                  <a:pos x="49" y="104"/>
                </a:cxn>
                <a:cxn ang="0">
                  <a:pos x="44" y="128"/>
                </a:cxn>
                <a:cxn ang="0">
                  <a:pos x="42" y="153"/>
                </a:cxn>
                <a:cxn ang="0">
                  <a:pos x="44" y="166"/>
                </a:cxn>
                <a:cxn ang="0">
                  <a:pos x="52" y="170"/>
                </a:cxn>
                <a:cxn ang="0">
                  <a:pos x="55" y="166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4" y="120"/>
                </a:cxn>
                <a:cxn ang="0">
                  <a:pos x="71" y="148"/>
                </a:cxn>
                <a:cxn ang="0">
                  <a:pos x="65" y="175"/>
                </a:cxn>
                <a:cxn ang="0">
                  <a:pos x="55" y="207"/>
                </a:cxn>
                <a:cxn ang="0">
                  <a:pos x="34" y="237"/>
                </a:cxn>
                <a:cxn ang="0">
                  <a:pos x="8" y="269"/>
                </a:cxn>
                <a:cxn ang="0">
                  <a:pos x="0" y="286"/>
                </a:cxn>
                <a:cxn ang="0">
                  <a:pos x="20" y="306"/>
                </a:cxn>
                <a:cxn ang="0">
                  <a:pos x="34" y="303"/>
                </a:cxn>
                <a:cxn ang="0">
                  <a:pos x="24" y="290"/>
                </a:cxn>
                <a:cxn ang="0">
                  <a:pos x="32" y="273"/>
                </a:cxn>
                <a:cxn ang="0">
                  <a:pos x="65" y="235"/>
                </a:cxn>
                <a:cxn ang="0">
                  <a:pos x="88" y="207"/>
                </a:cxn>
                <a:cxn ang="0">
                  <a:pos x="100" y="200"/>
                </a:cxn>
                <a:cxn ang="0">
                  <a:pos x="115" y="210"/>
                </a:cxn>
                <a:cxn ang="0">
                  <a:pos x="149" y="256"/>
                </a:cxn>
                <a:cxn ang="0">
                  <a:pos x="177" y="295"/>
                </a:cxn>
                <a:cxn ang="0">
                  <a:pos x="188" y="298"/>
                </a:cxn>
                <a:cxn ang="0">
                  <a:pos x="202" y="288"/>
                </a:cxn>
              </a:cxnLst>
              <a:rect l="0" t="0" r="r" b="b"/>
              <a:pathLst>
                <a:path w="211" h="307">
                  <a:moveTo>
                    <a:pt x="209" y="282"/>
                  </a:moveTo>
                  <a:lnTo>
                    <a:pt x="210" y="277"/>
                  </a:lnTo>
                  <a:lnTo>
                    <a:pt x="202" y="278"/>
                  </a:lnTo>
                  <a:lnTo>
                    <a:pt x="194" y="277"/>
                  </a:lnTo>
                  <a:lnTo>
                    <a:pt x="184" y="269"/>
                  </a:lnTo>
                  <a:lnTo>
                    <a:pt x="166" y="241"/>
                  </a:lnTo>
                  <a:lnTo>
                    <a:pt x="141" y="200"/>
                  </a:lnTo>
                  <a:lnTo>
                    <a:pt x="128" y="178"/>
                  </a:lnTo>
                  <a:lnTo>
                    <a:pt x="119" y="160"/>
                  </a:lnTo>
                  <a:lnTo>
                    <a:pt x="118" y="149"/>
                  </a:lnTo>
                  <a:lnTo>
                    <a:pt x="118" y="137"/>
                  </a:lnTo>
                  <a:lnTo>
                    <a:pt x="120" y="129"/>
                  </a:lnTo>
                  <a:lnTo>
                    <a:pt x="125" y="125"/>
                  </a:lnTo>
                  <a:lnTo>
                    <a:pt x="129" y="125"/>
                  </a:lnTo>
                  <a:lnTo>
                    <a:pt x="135" y="128"/>
                  </a:lnTo>
                  <a:lnTo>
                    <a:pt x="144" y="136"/>
                  </a:lnTo>
                  <a:lnTo>
                    <a:pt x="156" y="144"/>
                  </a:lnTo>
                  <a:lnTo>
                    <a:pt x="164" y="148"/>
                  </a:lnTo>
                  <a:lnTo>
                    <a:pt x="169" y="149"/>
                  </a:lnTo>
                  <a:lnTo>
                    <a:pt x="173" y="148"/>
                  </a:lnTo>
                  <a:lnTo>
                    <a:pt x="176" y="144"/>
                  </a:lnTo>
                  <a:lnTo>
                    <a:pt x="174" y="141"/>
                  </a:lnTo>
                  <a:lnTo>
                    <a:pt x="173" y="137"/>
                  </a:lnTo>
                  <a:lnTo>
                    <a:pt x="165" y="129"/>
                  </a:lnTo>
                  <a:lnTo>
                    <a:pt x="151" y="120"/>
                  </a:lnTo>
                  <a:lnTo>
                    <a:pt x="143" y="113"/>
                  </a:lnTo>
                  <a:lnTo>
                    <a:pt x="137" y="104"/>
                  </a:lnTo>
                  <a:lnTo>
                    <a:pt x="133" y="91"/>
                  </a:lnTo>
                  <a:lnTo>
                    <a:pt x="132" y="78"/>
                  </a:lnTo>
                  <a:lnTo>
                    <a:pt x="129" y="73"/>
                  </a:lnTo>
                  <a:lnTo>
                    <a:pt x="125" y="66"/>
                  </a:lnTo>
                  <a:lnTo>
                    <a:pt x="119" y="59"/>
                  </a:lnTo>
                  <a:lnTo>
                    <a:pt x="115" y="55"/>
                  </a:lnTo>
                  <a:lnTo>
                    <a:pt x="115" y="50"/>
                  </a:lnTo>
                  <a:lnTo>
                    <a:pt x="118" y="42"/>
                  </a:lnTo>
                  <a:lnTo>
                    <a:pt x="120" y="38"/>
                  </a:lnTo>
                  <a:lnTo>
                    <a:pt x="123" y="33"/>
                  </a:lnTo>
                  <a:lnTo>
                    <a:pt x="125" y="25"/>
                  </a:lnTo>
                  <a:lnTo>
                    <a:pt x="123" y="16"/>
                  </a:lnTo>
                  <a:lnTo>
                    <a:pt x="122" y="9"/>
                  </a:lnTo>
                  <a:lnTo>
                    <a:pt x="118" y="4"/>
                  </a:lnTo>
                  <a:lnTo>
                    <a:pt x="111" y="1"/>
                  </a:lnTo>
                  <a:lnTo>
                    <a:pt x="102" y="0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3"/>
                  </a:lnTo>
                  <a:lnTo>
                    <a:pt x="87" y="18"/>
                  </a:lnTo>
                  <a:lnTo>
                    <a:pt x="88" y="24"/>
                  </a:lnTo>
                  <a:lnTo>
                    <a:pt x="91" y="32"/>
                  </a:lnTo>
                  <a:lnTo>
                    <a:pt x="92" y="37"/>
                  </a:lnTo>
                  <a:lnTo>
                    <a:pt x="94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2" y="59"/>
                  </a:lnTo>
                  <a:lnTo>
                    <a:pt x="74" y="63"/>
                  </a:lnTo>
                  <a:lnTo>
                    <a:pt x="69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3" y="91"/>
                  </a:lnTo>
                  <a:lnTo>
                    <a:pt x="49" y="104"/>
                  </a:lnTo>
                  <a:lnTo>
                    <a:pt x="45" y="115"/>
                  </a:lnTo>
                  <a:lnTo>
                    <a:pt x="44" y="128"/>
                  </a:lnTo>
                  <a:lnTo>
                    <a:pt x="42" y="144"/>
                  </a:lnTo>
                  <a:lnTo>
                    <a:pt x="42" y="153"/>
                  </a:lnTo>
                  <a:lnTo>
                    <a:pt x="42" y="161"/>
                  </a:lnTo>
                  <a:lnTo>
                    <a:pt x="44" y="166"/>
                  </a:lnTo>
                  <a:lnTo>
                    <a:pt x="46" y="169"/>
                  </a:lnTo>
                  <a:lnTo>
                    <a:pt x="52" y="170"/>
                  </a:lnTo>
                  <a:lnTo>
                    <a:pt x="54" y="169"/>
                  </a:lnTo>
                  <a:lnTo>
                    <a:pt x="55" y="166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7" y="129"/>
                  </a:lnTo>
                  <a:lnTo>
                    <a:pt x="58" y="123"/>
                  </a:lnTo>
                  <a:lnTo>
                    <a:pt x="62" y="116"/>
                  </a:lnTo>
                  <a:lnTo>
                    <a:pt x="67" y="115"/>
                  </a:lnTo>
                  <a:lnTo>
                    <a:pt x="73" y="116"/>
                  </a:lnTo>
                  <a:lnTo>
                    <a:pt x="74" y="120"/>
                  </a:lnTo>
                  <a:lnTo>
                    <a:pt x="73" y="132"/>
                  </a:lnTo>
                  <a:lnTo>
                    <a:pt x="71" y="148"/>
                  </a:lnTo>
                  <a:lnTo>
                    <a:pt x="69" y="162"/>
                  </a:lnTo>
                  <a:lnTo>
                    <a:pt x="65" y="175"/>
                  </a:lnTo>
                  <a:lnTo>
                    <a:pt x="61" y="193"/>
                  </a:lnTo>
                  <a:lnTo>
                    <a:pt x="55" y="207"/>
                  </a:lnTo>
                  <a:lnTo>
                    <a:pt x="44" y="226"/>
                  </a:lnTo>
                  <a:lnTo>
                    <a:pt x="34" y="237"/>
                  </a:lnTo>
                  <a:lnTo>
                    <a:pt x="18" y="256"/>
                  </a:lnTo>
                  <a:lnTo>
                    <a:pt x="8" y="269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8" y="295"/>
                  </a:lnTo>
                  <a:lnTo>
                    <a:pt x="20" y="306"/>
                  </a:lnTo>
                  <a:lnTo>
                    <a:pt x="32" y="306"/>
                  </a:lnTo>
                  <a:lnTo>
                    <a:pt x="34" y="303"/>
                  </a:lnTo>
                  <a:lnTo>
                    <a:pt x="29" y="297"/>
                  </a:lnTo>
                  <a:lnTo>
                    <a:pt x="24" y="290"/>
                  </a:lnTo>
                  <a:lnTo>
                    <a:pt x="24" y="285"/>
                  </a:lnTo>
                  <a:lnTo>
                    <a:pt x="32" y="273"/>
                  </a:lnTo>
                  <a:lnTo>
                    <a:pt x="45" y="260"/>
                  </a:lnTo>
                  <a:lnTo>
                    <a:pt x="65" y="235"/>
                  </a:lnTo>
                  <a:lnTo>
                    <a:pt x="82" y="214"/>
                  </a:lnTo>
                  <a:lnTo>
                    <a:pt x="88" y="207"/>
                  </a:lnTo>
                  <a:lnTo>
                    <a:pt x="92" y="202"/>
                  </a:lnTo>
                  <a:lnTo>
                    <a:pt x="100" y="200"/>
                  </a:lnTo>
                  <a:lnTo>
                    <a:pt x="107" y="204"/>
                  </a:lnTo>
                  <a:lnTo>
                    <a:pt x="115" y="210"/>
                  </a:lnTo>
                  <a:lnTo>
                    <a:pt x="131" y="231"/>
                  </a:lnTo>
                  <a:lnTo>
                    <a:pt x="149" y="256"/>
                  </a:lnTo>
                  <a:lnTo>
                    <a:pt x="166" y="281"/>
                  </a:lnTo>
                  <a:lnTo>
                    <a:pt x="177" y="295"/>
                  </a:lnTo>
                  <a:lnTo>
                    <a:pt x="181" y="298"/>
                  </a:lnTo>
                  <a:lnTo>
                    <a:pt x="188" y="298"/>
                  </a:lnTo>
                  <a:lnTo>
                    <a:pt x="194" y="293"/>
                  </a:lnTo>
                  <a:lnTo>
                    <a:pt x="202" y="288"/>
                  </a:lnTo>
                  <a:lnTo>
                    <a:pt x="209" y="282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3767" y="2076"/>
              <a:ext cx="273" cy="326"/>
              <a:chOff x="3767" y="2076"/>
              <a:chExt cx="273" cy="326"/>
            </a:xfrm>
          </p:grpSpPr>
          <p:grpSp>
            <p:nvGrpSpPr>
              <p:cNvPr id="17" name="Group 67"/>
              <p:cNvGrpSpPr>
                <a:grpSpLocks/>
              </p:cNvGrpSpPr>
              <p:nvPr/>
            </p:nvGrpSpPr>
            <p:grpSpPr bwMode="auto">
              <a:xfrm>
                <a:off x="3767" y="2076"/>
                <a:ext cx="273" cy="326"/>
                <a:chOff x="3767" y="2076"/>
                <a:chExt cx="273" cy="326"/>
              </a:xfrm>
            </p:grpSpPr>
            <p:sp>
              <p:nvSpPr>
                <p:cNvPr id="2716740" name="AutoShape 68"/>
                <p:cNvSpPr>
                  <a:spLocks noChangeArrowheads="1"/>
                </p:cNvSpPr>
                <p:nvPr/>
              </p:nvSpPr>
              <p:spPr bwMode="auto">
                <a:xfrm>
                  <a:off x="3767" y="2129"/>
                  <a:ext cx="273" cy="273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41" name="AutoShape 69"/>
                <p:cNvSpPr>
                  <a:spLocks noChangeArrowheads="1"/>
                </p:cNvSpPr>
                <p:nvPr/>
              </p:nvSpPr>
              <p:spPr bwMode="auto">
                <a:xfrm>
                  <a:off x="3832" y="2076"/>
                  <a:ext cx="208" cy="4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42" name="Oval 70"/>
              <p:cNvSpPr>
                <a:spLocks noChangeArrowheads="1"/>
              </p:cNvSpPr>
              <p:nvPr/>
            </p:nvSpPr>
            <p:spPr bwMode="auto">
              <a:xfrm>
                <a:off x="3852" y="2103"/>
                <a:ext cx="29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3" name="AutoShape 71"/>
              <p:cNvSpPr>
                <a:spLocks noChangeArrowheads="1"/>
              </p:cNvSpPr>
              <p:nvPr/>
            </p:nvSpPr>
            <p:spPr bwMode="auto">
              <a:xfrm>
                <a:off x="3800" y="2257"/>
                <a:ext cx="143" cy="60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72"/>
          <p:cNvGrpSpPr>
            <a:grpSpLocks/>
          </p:cNvGrpSpPr>
          <p:nvPr/>
        </p:nvGrpSpPr>
        <p:grpSpPr bwMode="auto">
          <a:xfrm>
            <a:off x="6678613" y="3892550"/>
            <a:ext cx="1443037" cy="517525"/>
            <a:chOff x="4733" y="2328"/>
            <a:chExt cx="1022" cy="326"/>
          </a:xfrm>
        </p:grpSpPr>
        <p:grpSp>
          <p:nvGrpSpPr>
            <p:cNvPr id="19" name="Group 73"/>
            <p:cNvGrpSpPr>
              <a:grpSpLocks/>
            </p:cNvGrpSpPr>
            <p:nvPr/>
          </p:nvGrpSpPr>
          <p:grpSpPr bwMode="auto">
            <a:xfrm>
              <a:off x="4733" y="2328"/>
              <a:ext cx="217" cy="326"/>
              <a:chOff x="4733" y="2328"/>
              <a:chExt cx="217" cy="326"/>
            </a:xfrm>
          </p:grpSpPr>
          <p:sp>
            <p:nvSpPr>
              <p:cNvPr id="2716746" name="AutoShape 74"/>
              <p:cNvSpPr>
                <a:spLocks noChangeArrowheads="1"/>
              </p:cNvSpPr>
              <p:nvPr/>
            </p:nvSpPr>
            <p:spPr bwMode="auto">
              <a:xfrm>
                <a:off x="4733" y="2381"/>
                <a:ext cx="217" cy="273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7" name="AutoShape 75"/>
              <p:cNvSpPr>
                <a:spLocks noChangeArrowheads="1"/>
              </p:cNvSpPr>
              <p:nvPr/>
            </p:nvSpPr>
            <p:spPr bwMode="auto">
              <a:xfrm>
                <a:off x="4786" y="2328"/>
                <a:ext cx="164" cy="48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8" name="AutoShape 76"/>
              <p:cNvSpPr>
                <a:spLocks noChangeArrowheads="1"/>
              </p:cNvSpPr>
              <p:nvPr/>
            </p:nvSpPr>
            <p:spPr bwMode="auto">
              <a:xfrm>
                <a:off x="4776" y="2402"/>
                <a:ext cx="114" cy="17"/>
              </a:xfrm>
              <a:prstGeom prst="parallelogram">
                <a:avLst>
                  <a:gd name="adj" fmla="val 167616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77"/>
            <p:cNvGrpSpPr>
              <a:grpSpLocks/>
            </p:cNvGrpSpPr>
            <p:nvPr/>
          </p:nvGrpSpPr>
          <p:grpSpPr bwMode="auto">
            <a:xfrm>
              <a:off x="5277" y="2372"/>
              <a:ext cx="211" cy="268"/>
              <a:chOff x="5277" y="2372"/>
              <a:chExt cx="211" cy="268"/>
            </a:xfrm>
          </p:grpSpPr>
          <p:sp>
            <p:nvSpPr>
              <p:cNvPr id="2716750" name="Freeform 78"/>
              <p:cNvSpPr>
                <a:spLocks/>
              </p:cNvSpPr>
              <p:nvPr/>
            </p:nvSpPr>
            <p:spPr bwMode="auto">
              <a:xfrm>
                <a:off x="5414" y="2493"/>
                <a:ext cx="63" cy="14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62" y="0"/>
                  </a:cxn>
                  <a:cxn ang="0">
                    <a:pos x="17" y="146"/>
                  </a:cxn>
                  <a:cxn ang="0">
                    <a:pos x="0" y="146"/>
                  </a:cxn>
                  <a:cxn ang="0">
                    <a:pos x="45" y="0"/>
                  </a:cxn>
                </a:cxnLst>
                <a:rect l="0" t="0" r="r" b="b"/>
                <a:pathLst>
                  <a:path w="63" h="147">
                    <a:moveTo>
                      <a:pt x="45" y="0"/>
                    </a:moveTo>
                    <a:lnTo>
                      <a:pt x="62" y="0"/>
                    </a:lnTo>
                    <a:lnTo>
                      <a:pt x="17" y="146"/>
                    </a:lnTo>
                    <a:lnTo>
                      <a:pt x="0" y="146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1" name="Rectangle 79"/>
              <p:cNvSpPr>
                <a:spLocks noChangeArrowheads="1"/>
              </p:cNvSpPr>
              <p:nvPr/>
            </p:nvSpPr>
            <p:spPr bwMode="auto">
              <a:xfrm>
                <a:off x="5410" y="2493"/>
                <a:ext cx="78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2" name="Rectangle 80"/>
              <p:cNvSpPr>
                <a:spLocks noChangeArrowheads="1"/>
              </p:cNvSpPr>
              <p:nvPr/>
            </p:nvSpPr>
            <p:spPr bwMode="auto">
              <a:xfrm>
                <a:off x="5416" y="2555"/>
                <a:ext cx="60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3" name="Rectangle 81"/>
              <p:cNvSpPr>
                <a:spLocks noChangeArrowheads="1"/>
              </p:cNvSpPr>
              <p:nvPr/>
            </p:nvSpPr>
            <p:spPr bwMode="auto">
              <a:xfrm>
                <a:off x="5278" y="2555"/>
                <a:ext cx="78" cy="8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4" name="Oval 82"/>
              <p:cNvSpPr>
                <a:spLocks noChangeArrowheads="1"/>
              </p:cNvSpPr>
              <p:nvPr/>
            </p:nvSpPr>
            <p:spPr bwMode="auto">
              <a:xfrm>
                <a:off x="5340" y="2372"/>
                <a:ext cx="25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5" name="Freeform 83"/>
              <p:cNvSpPr>
                <a:spLocks/>
              </p:cNvSpPr>
              <p:nvPr/>
            </p:nvSpPr>
            <p:spPr bwMode="auto">
              <a:xfrm>
                <a:off x="5277" y="2416"/>
                <a:ext cx="146" cy="224"/>
              </a:xfrm>
              <a:custGeom>
                <a:avLst/>
                <a:gdLst/>
                <a:ahLst/>
                <a:cxnLst>
                  <a:cxn ang="0">
                    <a:pos x="1" y="103"/>
                  </a:cxn>
                  <a:cxn ang="0">
                    <a:pos x="1" y="106"/>
                  </a:cxn>
                  <a:cxn ang="0">
                    <a:pos x="0" y="110"/>
                  </a:cxn>
                  <a:cxn ang="0">
                    <a:pos x="0" y="113"/>
                  </a:cxn>
                  <a:cxn ang="0">
                    <a:pos x="1" y="117"/>
                  </a:cxn>
                  <a:cxn ang="0">
                    <a:pos x="3" y="120"/>
                  </a:cxn>
                  <a:cxn ang="0">
                    <a:pos x="6" y="123"/>
                  </a:cxn>
                  <a:cxn ang="0">
                    <a:pos x="9" y="125"/>
                  </a:cxn>
                  <a:cxn ang="0">
                    <a:pos x="12" y="126"/>
                  </a:cxn>
                  <a:cxn ang="0">
                    <a:pos x="16" y="126"/>
                  </a:cxn>
                  <a:cxn ang="0">
                    <a:pos x="95" y="223"/>
                  </a:cxn>
                  <a:cxn ang="0">
                    <a:pos x="120" y="107"/>
                  </a:cxn>
                  <a:cxn ang="0">
                    <a:pos x="119" y="105"/>
                  </a:cxn>
                  <a:cxn ang="0">
                    <a:pos x="118" y="103"/>
                  </a:cxn>
                  <a:cxn ang="0">
                    <a:pos x="116" y="101"/>
                  </a:cxn>
                  <a:cxn ang="0">
                    <a:pos x="114" y="99"/>
                  </a:cxn>
                  <a:cxn ang="0">
                    <a:pos x="111" y="98"/>
                  </a:cxn>
                  <a:cxn ang="0">
                    <a:pos x="108" y="97"/>
                  </a:cxn>
                  <a:cxn ang="0">
                    <a:pos x="106" y="97"/>
                  </a:cxn>
                  <a:cxn ang="0">
                    <a:pos x="103" y="97"/>
                  </a:cxn>
                  <a:cxn ang="0">
                    <a:pos x="70" y="57"/>
                  </a:cxn>
                  <a:cxn ang="0">
                    <a:pos x="135" y="70"/>
                  </a:cxn>
                  <a:cxn ang="0">
                    <a:pos x="137" y="70"/>
                  </a:cxn>
                  <a:cxn ang="0">
                    <a:pos x="139" y="69"/>
                  </a:cxn>
                  <a:cxn ang="0">
                    <a:pos x="142" y="67"/>
                  </a:cxn>
                  <a:cxn ang="0">
                    <a:pos x="144" y="65"/>
                  </a:cxn>
                  <a:cxn ang="0">
                    <a:pos x="144" y="62"/>
                  </a:cxn>
                  <a:cxn ang="0">
                    <a:pos x="145" y="59"/>
                  </a:cxn>
                  <a:cxn ang="0">
                    <a:pos x="144" y="56"/>
                  </a:cxn>
                  <a:cxn ang="0">
                    <a:pos x="143" y="53"/>
                  </a:cxn>
                  <a:cxn ang="0">
                    <a:pos x="141" y="51"/>
                  </a:cxn>
                  <a:cxn ang="0">
                    <a:pos x="139" y="49"/>
                  </a:cxn>
                  <a:cxn ang="0">
                    <a:pos x="136" y="49"/>
                  </a:cxn>
                  <a:cxn ang="0">
                    <a:pos x="92" y="49"/>
                  </a:cxn>
                  <a:cxn ang="0">
                    <a:pos x="84" y="32"/>
                  </a:cxn>
                  <a:cxn ang="0">
                    <a:pos x="85" y="28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3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4" y="3"/>
                  </a:cxn>
                  <a:cxn ang="0">
                    <a:pos x="70" y="1"/>
                  </a:cxn>
                  <a:cxn ang="0">
                    <a:pos x="65" y="0"/>
                  </a:cxn>
                  <a:cxn ang="0">
                    <a:pos x="61" y="0"/>
                  </a:cxn>
                  <a:cxn ang="0">
                    <a:pos x="56" y="1"/>
                  </a:cxn>
                  <a:cxn ang="0">
                    <a:pos x="52" y="2"/>
                  </a:cxn>
                  <a:cxn ang="0">
                    <a:pos x="47" y="5"/>
                  </a:cxn>
                  <a:cxn ang="0">
                    <a:pos x="44" y="9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6" h="224">
                    <a:moveTo>
                      <a:pt x="39" y="17"/>
                    </a:moveTo>
                    <a:lnTo>
                      <a:pt x="1" y="103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5" y="122"/>
                    </a:lnTo>
                    <a:lnTo>
                      <a:pt x="6" y="123"/>
                    </a:lnTo>
                    <a:lnTo>
                      <a:pt x="8" y="124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2" y="126"/>
                    </a:lnTo>
                    <a:lnTo>
                      <a:pt x="14" y="126"/>
                    </a:lnTo>
                    <a:lnTo>
                      <a:pt x="16" y="126"/>
                    </a:lnTo>
                    <a:lnTo>
                      <a:pt x="95" y="126"/>
                    </a:lnTo>
                    <a:lnTo>
                      <a:pt x="95" y="223"/>
                    </a:lnTo>
                    <a:lnTo>
                      <a:pt x="120" y="223"/>
                    </a:lnTo>
                    <a:lnTo>
                      <a:pt x="120" y="107"/>
                    </a:lnTo>
                    <a:lnTo>
                      <a:pt x="120" y="106"/>
                    </a:lnTo>
                    <a:lnTo>
                      <a:pt x="119" y="105"/>
                    </a:lnTo>
                    <a:lnTo>
                      <a:pt x="118" y="103"/>
                    </a:lnTo>
                    <a:lnTo>
                      <a:pt x="118" y="103"/>
                    </a:lnTo>
                    <a:lnTo>
                      <a:pt x="117" y="102"/>
                    </a:lnTo>
                    <a:lnTo>
                      <a:pt x="116" y="101"/>
                    </a:lnTo>
                    <a:lnTo>
                      <a:pt x="115" y="100"/>
                    </a:lnTo>
                    <a:lnTo>
                      <a:pt x="114" y="99"/>
                    </a:lnTo>
                    <a:lnTo>
                      <a:pt x="113" y="99"/>
                    </a:lnTo>
                    <a:lnTo>
                      <a:pt x="111" y="98"/>
                    </a:lnTo>
                    <a:lnTo>
                      <a:pt x="110" y="98"/>
                    </a:lnTo>
                    <a:lnTo>
                      <a:pt x="108" y="97"/>
                    </a:lnTo>
                    <a:lnTo>
                      <a:pt x="107" y="97"/>
                    </a:lnTo>
                    <a:lnTo>
                      <a:pt x="106" y="97"/>
                    </a:lnTo>
                    <a:lnTo>
                      <a:pt x="104" y="97"/>
                    </a:lnTo>
                    <a:lnTo>
                      <a:pt x="103" y="97"/>
                    </a:lnTo>
                    <a:lnTo>
                      <a:pt x="57" y="95"/>
                    </a:lnTo>
                    <a:lnTo>
                      <a:pt x="70" y="57"/>
                    </a:lnTo>
                    <a:lnTo>
                      <a:pt x="79" y="70"/>
                    </a:lnTo>
                    <a:lnTo>
                      <a:pt x="135" y="70"/>
                    </a:lnTo>
                    <a:lnTo>
                      <a:pt x="136" y="70"/>
                    </a:lnTo>
                    <a:lnTo>
                      <a:pt x="137" y="70"/>
                    </a:lnTo>
                    <a:lnTo>
                      <a:pt x="139" y="69"/>
                    </a:lnTo>
                    <a:lnTo>
                      <a:pt x="139" y="69"/>
                    </a:lnTo>
                    <a:lnTo>
                      <a:pt x="140" y="68"/>
                    </a:lnTo>
                    <a:lnTo>
                      <a:pt x="142" y="67"/>
                    </a:lnTo>
                    <a:lnTo>
                      <a:pt x="142" y="66"/>
                    </a:lnTo>
                    <a:lnTo>
                      <a:pt x="144" y="65"/>
                    </a:lnTo>
                    <a:lnTo>
                      <a:pt x="144" y="64"/>
                    </a:lnTo>
                    <a:lnTo>
                      <a:pt x="144" y="62"/>
                    </a:lnTo>
                    <a:lnTo>
                      <a:pt x="145" y="61"/>
                    </a:lnTo>
                    <a:lnTo>
                      <a:pt x="145" y="59"/>
                    </a:lnTo>
                    <a:lnTo>
                      <a:pt x="145" y="57"/>
                    </a:lnTo>
                    <a:lnTo>
                      <a:pt x="144" y="56"/>
                    </a:lnTo>
                    <a:lnTo>
                      <a:pt x="144" y="55"/>
                    </a:lnTo>
                    <a:lnTo>
                      <a:pt x="143" y="53"/>
                    </a:lnTo>
                    <a:lnTo>
                      <a:pt x="142" y="52"/>
                    </a:lnTo>
                    <a:lnTo>
                      <a:pt x="141" y="51"/>
                    </a:lnTo>
                    <a:lnTo>
                      <a:pt x="140" y="50"/>
                    </a:lnTo>
                    <a:lnTo>
                      <a:pt x="139" y="49"/>
                    </a:lnTo>
                    <a:lnTo>
                      <a:pt x="138" y="49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92" y="49"/>
                    </a:lnTo>
                    <a:lnTo>
                      <a:pt x="83" y="33"/>
                    </a:lnTo>
                    <a:lnTo>
                      <a:pt x="84" y="32"/>
                    </a:lnTo>
                    <a:lnTo>
                      <a:pt x="85" y="30"/>
                    </a:lnTo>
                    <a:lnTo>
                      <a:pt x="85" y="28"/>
                    </a:lnTo>
                    <a:lnTo>
                      <a:pt x="85" y="26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4" y="14"/>
                    </a:lnTo>
                    <a:lnTo>
                      <a:pt x="84" y="13"/>
                    </a:lnTo>
                    <a:lnTo>
                      <a:pt x="83" y="11"/>
                    </a:lnTo>
                    <a:lnTo>
                      <a:pt x="82" y="10"/>
                    </a:lnTo>
                    <a:lnTo>
                      <a:pt x="80" y="8"/>
                    </a:lnTo>
                    <a:lnTo>
                      <a:pt x="79" y="7"/>
                    </a:lnTo>
                    <a:lnTo>
                      <a:pt x="77" y="5"/>
                    </a:lnTo>
                    <a:lnTo>
                      <a:pt x="76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2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9"/>
                    </a:lnTo>
                    <a:lnTo>
                      <a:pt x="43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56" name="Freeform 84"/>
            <p:cNvSpPr>
              <a:spLocks/>
            </p:cNvSpPr>
            <p:nvPr/>
          </p:nvSpPr>
          <p:spPr bwMode="auto">
            <a:xfrm>
              <a:off x="5546" y="2337"/>
              <a:ext cx="209" cy="307"/>
            </a:xfrm>
            <a:custGeom>
              <a:avLst/>
              <a:gdLst/>
              <a:ahLst/>
              <a:cxnLst>
                <a:cxn ang="0">
                  <a:pos x="208" y="277"/>
                </a:cxn>
                <a:cxn ang="0">
                  <a:pos x="192" y="277"/>
                </a:cxn>
                <a:cxn ang="0">
                  <a:pos x="165" y="241"/>
                </a:cxn>
                <a:cxn ang="0">
                  <a:pos x="127" y="178"/>
                </a:cxn>
                <a:cxn ang="0">
                  <a:pos x="116" y="149"/>
                </a:cxn>
                <a:cxn ang="0">
                  <a:pos x="119" y="129"/>
                </a:cxn>
                <a:cxn ang="0">
                  <a:pos x="128" y="125"/>
                </a:cxn>
                <a:cxn ang="0">
                  <a:pos x="143" y="136"/>
                </a:cxn>
                <a:cxn ang="0">
                  <a:pos x="162" y="148"/>
                </a:cxn>
                <a:cxn ang="0">
                  <a:pos x="171" y="148"/>
                </a:cxn>
                <a:cxn ang="0">
                  <a:pos x="173" y="141"/>
                </a:cxn>
                <a:cxn ang="0">
                  <a:pos x="164" y="129"/>
                </a:cxn>
                <a:cxn ang="0">
                  <a:pos x="141" y="113"/>
                </a:cxn>
                <a:cxn ang="0">
                  <a:pos x="132" y="91"/>
                </a:cxn>
                <a:cxn ang="0">
                  <a:pos x="128" y="73"/>
                </a:cxn>
                <a:cxn ang="0">
                  <a:pos x="118" y="59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59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4"/>
                </a:cxn>
                <a:cxn ang="0">
                  <a:pos x="43" y="128"/>
                </a:cxn>
                <a:cxn ang="0">
                  <a:pos x="42" y="153"/>
                </a:cxn>
                <a:cxn ang="0">
                  <a:pos x="43" y="166"/>
                </a:cxn>
                <a:cxn ang="0">
                  <a:pos x="51" y="170"/>
                </a:cxn>
                <a:cxn ang="0">
                  <a:pos x="55" y="166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3" y="120"/>
                </a:cxn>
                <a:cxn ang="0">
                  <a:pos x="71" y="148"/>
                </a:cxn>
                <a:cxn ang="0">
                  <a:pos x="64" y="175"/>
                </a:cxn>
                <a:cxn ang="0">
                  <a:pos x="55" y="207"/>
                </a:cxn>
                <a:cxn ang="0">
                  <a:pos x="34" y="237"/>
                </a:cxn>
                <a:cxn ang="0">
                  <a:pos x="8" y="269"/>
                </a:cxn>
                <a:cxn ang="0">
                  <a:pos x="0" y="286"/>
                </a:cxn>
                <a:cxn ang="0">
                  <a:pos x="20" y="306"/>
                </a:cxn>
                <a:cxn ang="0">
                  <a:pos x="34" y="303"/>
                </a:cxn>
                <a:cxn ang="0">
                  <a:pos x="24" y="290"/>
                </a:cxn>
                <a:cxn ang="0">
                  <a:pos x="31" y="273"/>
                </a:cxn>
                <a:cxn ang="0">
                  <a:pos x="64" y="235"/>
                </a:cxn>
                <a:cxn ang="0">
                  <a:pos x="88" y="207"/>
                </a:cxn>
                <a:cxn ang="0">
                  <a:pos x="99" y="200"/>
                </a:cxn>
                <a:cxn ang="0">
                  <a:pos x="114" y="210"/>
                </a:cxn>
                <a:cxn ang="0">
                  <a:pos x="148" y="256"/>
                </a:cxn>
                <a:cxn ang="0">
                  <a:pos x="175" y="295"/>
                </a:cxn>
                <a:cxn ang="0">
                  <a:pos x="186" y="298"/>
                </a:cxn>
                <a:cxn ang="0">
                  <a:pos x="200" y="288"/>
                </a:cxn>
              </a:cxnLst>
              <a:rect l="0" t="0" r="r" b="b"/>
              <a:pathLst>
                <a:path w="209" h="307">
                  <a:moveTo>
                    <a:pt x="207" y="282"/>
                  </a:moveTo>
                  <a:lnTo>
                    <a:pt x="208" y="277"/>
                  </a:lnTo>
                  <a:lnTo>
                    <a:pt x="200" y="278"/>
                  </a:lnTo>
                  <a:lnTo>
                    <a:pt x="192" y="277"/>
                  </a:lnTo>
                  <a:lnTo>
                    <a:pt x="182" y="269"/>
                  </a:lnTo>
                  <a:lnTo>
                    <a:pt x="165" y="241"/>
                  </a:lnTo>
                  <a:lnTo>
                    <a:pt x="140" y="200"/>
                  </a:lnTo>
                  <a:lnTo>
                    <a:pt x="127" y="178"/>
                  </a:lnTo>
                  <a:lnTo>
                    <a:pt x="118" y="160"/>
                  </a:lnTo>
                  <a:lnTo>
                    <a:pt x="116" y="149"/>
                  </a:lnTo>
                  <a:lnTo>
                    <a:pt x="116" y="137"/>
                  </a:lnTo>
                  <a:lnTo>
                    <a:pt x="119" y="129"/>
                  </a:lnTo>
                  <a:lnTo>
                    <a:pt x="124" y="125"/>
                  </a:lnTo>
                  <a:lnTo>
                    <a:pt x="128" y="125"/>
                  </a:lnTo>
                  <a:lnTo>
                    <a:pt x="133" y="128"/>
                  </a:lnTo>
                  <a:lnTo>
                    <a:pt x="143" y="136"/>
                  </a:lnTo>
                  <a:lnTo>
                    <a:pt x="154" y="144"/>
                  </a:lnTo>
                  <a:lnTo>
                    <a:pt x="162" y="148"/>
                  </a:lnTo>
                  <a:lnTo>
                    <a:pt x="167" y="149"/>
                  </a:lnTo>
                  <a:lnTo>
                    <a:pt x="171" y="148"/>
                  </a:lnTo>
                  <a:lnTo>
                    <a:pt x="174" y="144"/>
                  </a:lnTo>
                  <a:lnTo>
                    <a:pt x="173" y="141"/>
                  </a:lnTo>
                  <a:lnTo>
                    <a:pt x="171" y="137"/>
                  </a:lnTo>
                  <a:lnTo>
                    <a:pt x="164" y="129"/>
                  </a:lnTo>
                  <a:lnTo>
                    <a:pt x="149" y="120"/>
                  </a:lnTo>
                  <a:lnTo>
                    <a:pt x="141" y="113"/>
                  </a:lnTo>
                  <a:lnTo>
                    <a:pt x="136" y="104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3"/>
                  </a:lnTo>
                  <a:lnTo>
                    <a:pt x="124" y="66"/>
                  </a:lnTo>
                  <a:lnTo>
                    <a:pt x="118" y="59"/>
                  </a:lnTo>
                  <a:lnTo>
                    <a:pt x="114" y="55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8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59"/>
                  </a:lnTo>
                  <a:lnTo>
                    <a:pt x="73" y="63"/>
                  </a:lnTo>
                  <a:lnTo>
                    <a:pt x="68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4" y="115"/>
                  </a:lnTo>
                  <a:lnTo>
                    <a:pt x="43" y="128"/>
                  </a:lnTo>
                  <a:lnTo>
                    <a:pt x="42" y="144"/>
                  </a:lnTo>
                  <a:lnTo>
                    <a:pt x="42" y="153"/>
                  </a:lnTo>
                  <a:lnTo>
                    <a:pt x="42" y="161"/>
                  </a:lnTo>
                  <a:lnTo>
                    <a:pt x="43" y="166"/>
                  </a:lnTo>
                  <a:lnTo>
                    <a:pt x="46" y="169"/>
                  </a:lnTo>
                  <a:lnTo>
                    <a:pt x="51" y="170"/>
                  </a:lnTo>
                  <a:lnTo>
                    <a:pt x="54" y="169"/>
                  </a:lnTo>
                  <a:lnTo>
                    <a:pt x="55" y="166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6" y="129"/>
                  </a:lnTo>
                  <a:lnTo>
                    <a:pt x="58" y="123"/>
                  </a:lnTo>
                  <a:lnTo>
                    <a:pt x="61" y="116"/>
                  </a:lnTo>
                  <a:lnTo>
                    <a:pt x="67" y="115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2"/>
                  </a:lnTo>
                  <a:lnTo>
                    <a:pt x="71" y="148"/>
                  </a:lnTo>
                  <a:lnTo>
                    <a:pt x="68" y="162"/>
                  </a:lnTo>
                  <a:lnTo>
                    <a:pt x="64" y="175"/>
                  </a:lnTo>
                  <a:lnTo>
                    <a:pt x="60" y="193"/>
                  </a:lnTo>
                  <a:lnTo>
                    <a:pt x="55" y="207"/>
                  </a:lnTo>
                  <a:lnTo>
                    <a:pt x="43" y="226"/>
                  </a:lnTo>
                  <a:lnTo>
                    <a:pt x="34" y="237"/>
                  </a:lnTo>
                  <a:lnTo>
                    <a:pt x="18" y="256"/>
                  </a:lnTo>
                  <a:lnTo>
                    <a:pt x="8" y="269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8" y="295"/>
                  </a:lnTo>
                  <a:lnTo>
                    <a:pt x="20" y="306"/>
                  </a:lnTo>
                  <a:lnTo>
                    <a:pt x="31" y="306"/>
                  </a:lnTo>
                  <a:lnTo>
                    <a:pt x="34" y="303"/>
                  </a:lnTo>
                  <a:lnTo>
                    <a:pt x="29" y="297"/>
                  </a:lnTo>
                  <a:lnTo>
                    <a:pt x="24" y="290"/>
                  </a:lnTo>
                  <a:lnTo>
                    <a:pt x="24" y="285"/>
                  </a:lnTo>
                  <a:lnTo>
                    <a:pt x="31" y="273"/>
                  </a:lnTo>
                  <a:lnTo>
                    <a:pt x="44" y="260"/>
                  </a:lnTo>
                  <a:lnTo>
                    <a:pt x="64" y="235"/>
                  </a:lnTo>
                  <a:lnTo>
                    <a:pt x="81" y="214"/>
                  </a:lnTo>
                  <a:lnTo>
                    <a:pt x="88" y="207"/>
                  </a:lnTo>
                  <a:lnTo>
                    <a:pt x="92" y="202"/>
                  </a:lnTo>
                  <a:lnTo>
                    <a:pt x="99" y="200"/>
                  </a:lnTo>
                  <a:lnTo>
                    <a:pt x="106" y="204"/>
                  </a:lnTo>
                  <a:lnTo>
                    <a:pt x="114" y="210"/>
                  </a:lnTo>
                  <a:lnTo>
                    <a:pt x="130" y="231"/>
                  </a:lnTo>
                  <a:lnTo>
                    <a:pt x="148" y="256"/>
                  </a:lnTo>
                  <a:lnTo>
                    <a:pt x="165" y="281"/>
                  </a:lnTo>
                  <a:lnTo>
                    <a:pt x="175" y="295"/>
                  </a:lnTo>
                  <a:lnTo>
                    <a:pt x="179" y="298"/>
                  </a:lnTo>
                  <a:lnTo>
                    <a:pt x="186" y="298"/>
                  </a:lnTo>
                  <a:lnTo>
                    <a:pt x="192" y="293"/>
                  </a:lnTo>
                  <a:lnTo>
                    <a:pt x="200" y="288"/>
                  </a:lnTo>
                  <a:lnTo>
                    <a:pt x="207" y="282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85"/>
            <p:cNvGrpSpPr>
              <a:grpSpLocks/>
            </p:cNvGrpSpPr>
            <p:nvPr/>
          </p:nvGrpSpPr>
          <p:grpSpPr bwMode="auto">
            <a:xfrm>
              <a:off x="4956" y="2328"/>
              <a:ext cx="273" cy="326"/>
              <a:chOff x="4956" y="2328"/>
              <a:chExt cx="273" cy="326"/>
            </a:xfrm>
          </p:grpSpPr>
          <p:grpSp>
            <p:nvGrpSpPr>
              <p:cNvPr id="22" name="Group 86"/>
              <p:cNvGrpSpPr>
                <a:grpSpLocks/>
              </p:cNvGrpSpPr>
              <p:nvPr/>
            </p:nvGrpSpPr>
            <p:grpSpPr bwMode="auto">
              <a:xfrm>
                <a:off x="4956" y="2328"/>
                <a:ext cx="273" cy="326"/>
                <a:chOff x="4956" y="2328"/>
                <a:chExt cx="273" cy="326"/>
              </a:xfrm>
            </p:grpSpPr>
            <p:sp>
              <p:nvSpPr>
                <p:cNvPr id="2716759" name="AutoShape 87"/>
                <p:cNvSpPr>
                  <a:spLocks noChangeArrowheads="1"/>
                </p:cNvSpPr>
                <p:nvPr/>
              </p:nvSpPr>
              <p:spPr bwMode="auto">
                <a:xfrm>
                  <a:off x="4956" y="2381"/>
                  <a:ext cx="273" cy="273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60" name="AutoShape 88"/>
                <p:cNvSpPr>
                  <a:spLocks noChangeArrowheads="1"/>
                </p:cNvSpPr>
                <p:nvPr/>
              </p:nvSpPr>
              <p:spPr bwMode="auto">
                <a:xfrm>
                  <a:off x="5022" y="2328"/>
                  <a:ext cx="207" cy="4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61" name="Oval 89"/>
              <p:cNvSpPr>
                <a:spLocks noChangeArrowheads="1"/>
              </p:cNvSpPr>
              <p:nvPr/>
            </p:nvSpPr>
            <p:spPr bwMode="auto">
              <a:xfrm>
                <a:off x="5042" y="2355"/>
                <a:ext cx="29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62" name="AutoShape 90"/>
              <p:cNvSpPr>
                <a:spLocks noChangeArrowheads="1"/>
              </p:cNvSpPr>
              <p:nvPr/>
            </p:nvSpPr>
            <p:spPr bwMode="auto">
              <a:xfrm>
                <a:off x="4988" y="2509"/>
                <a:ext cx="146" cy="58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91"/>
          <p:cNvGrpSpPr>
            <a:grpSpLocks/>
          </p:cNvGrpSpPr>
          <p:nvPr/>
        </p:nvGrpSpPr>
        <p:grpSpPr bwMode="auto">
          <a:xfrm>
            <a:off x="1255713" y="1217613"/>
            <a:ext cx="7423150" cy="1506537"/>
            <a:chOff x="791" y="643"/>
            <a:chExt cx="4676" cy="949"/>
          </a:xfrm>
        </p:grpSpPr>
        <p:sp>
          <p:nvSpPr>
            <p:cNvPr id="2716764" name="Rectangle 92"/>
            <p:cNvSpPr>
              <a:spLocks noChangeArrowheads="1"/>
            </p:cNvSpPr>
            <p:nvPr/>
          </p:nvSpPr>
          <p:spPr bwMode="auto">
            <a:xfrm>
              <a:off x="202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5" name="Rectangle 93"/>
            <p:cNvSpPr>
              <a:spLocks noChangeArrowheads="1"/>
            </p:cNvSpPr>
            <p:nvPr/>
          </p:nvSpPr>
          <p:spPr bwMode="auto">
            <a:xfrm>
              <a:off x="2300" y="1306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sp>
          <p:nvSpPr>
            <p:cNvPr id="2716766" name="Line 94"/>
            <p:cNvSpPr>
              <a:spLocks noChangeShapeType="1"/>
            </p:cNvSpPr>
            <p:nvPr/>
          </p:nvSpPr>
          <p:spPr bwMode="auto">
            <a:xfrm>
              <a:off x="990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67" name="Rectangle 95"/>
            <p:cNvSpPr>
              <a:spLocks noChangeArrowheads="1"/>
            </p:cNvSpPr>
            <p:nvPr/>
          </p:nvSpPr>
          <p:spPr bwMode="auto">
            <a:xfrm>
              <a:off x="967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8" name="Rectangle 96"/>
            <p:cNvSpPr>
              <a:spLocks noChangeArrowheads="1"/>
            </p:cNvSpPr>
            <p:nvPr/>
          </p:nvSpPr>
          <p:spPr bwMode="auto">
            <a:xfrm>
              <a:off x="120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9" name="Line 97"/>
            <p:cNvSpPr>
              <a:spLocks noChangeShapeType="1"/>
            </p:cNvSpPr>
            <p:nvPr/>
          </p:nvSpPr>
          <p:spPr bwMode="auto">
            <a:xfrm>
              <a:off x="1255" y="1165"/>
              <a:ext cx="2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0" name="Line 98"/>
            <p:cNvSpPr>
              <a:spLocks noChangeShapeType="1"/>
            </p:cNvSpPr>
            <p:nvPr/>
          </p:nvSpPr>
          <p:spPr bwMode="auto">
            <a:xfrm>
              <a:off x="1244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1" name="Rectangle 99"/>
            <p:cNvSpPr>
              <a:spLocks noChangeArrowheads="1"/>
            </p:cNvSpPr>
            <p:nvPr/>
          </p:nvSpPr>
          <p:spPr bwMode="auto">
            <a:xfrm>
              <a:off x="1749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2" name="Rectangle 100"/>
            <p:cNvSpPr>
              <a:spLocks noChangeArrowheads="1"/>
            </p:cNvSpPr>
            <p:nvPr/>
          </p:nvSpPr>
          <p:spPr bwMode="auto">
            <a:xfrm>
              <a:off x="1480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3" name="Line 101"/>
            <p:cNvSpPr>
              <a:spLocks noChangeShapeType="1"/>
            </p:cNvSpPr>
            <p:nvPr/>
          </p:nvSpPr>
          <p:spPr bwMode="auto">
            <a:xfrm>
              <a:off x="1508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4" name="Line 102"/>
            <p:cNvSpPr>
              <a:spLocks noChangeShapeType="1"/>
            </p:cNvSpPr>
            <p:nvPr/>
          </p:nvSpPr>
          <p:spPr bwMode="auto">
            <a:xfrm>
              <a:off x="2036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5" name="Line 103"/>
            <p:cNvSpPr>
              <a:spLocks noChangeShapeType="1"/>
            </p:cNvSpPr>
            <p:nvPr/>
          </p:nvSpPr>
          <p:spPr bwMode="auto">
            <a:xfrm>
              <a:off x="1522" y="1165"/>
              <a:ext cx="233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6" name="Line 104"/>
            <p:cNvSpPr>
              <a:spLocks noChangeShapeType="1"/>
            </p:cNvSpPr>
            <p:nvPr/>
          </p:nvSpPr>
          <p:spPr bwMode="auto">
            <a:xfrm>
              <a:off x="1784" y="1165"/>
              <a:ext cx="235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7" name="Line 105"/>
            <p:cNvSpPr>
              <a:spLocks noChangeShapeType="1"/>
            </p:cNvSpPr>
            <p:nvPr/>
          </p:nvSpPr>
          <p:spPr bwMode="auto">
            <a:xfrm>
              <a:off x="2048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8" name="Rectangle 106"/>
            <p:cNvSpPr>
              <a:spLocks noChangeArrowheads="1"/>
            </p:cNvSpPr>
            <p:nvPr/>
          </p:nvSpPr>
          <p:spPr bwMode="auto">
            <a:xfrm>
              <a:off x="2263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9" name="Line 107"/>
            <p:cNvSpPr>
              <a:spLocks noChangeShapeType="1"/>
            </p:cNvSpPr>
            <p:nvPr/>
          </p:nvSpPr>
          <p:spPr bwMode="auto">
            <a:xfrm>
              <a:off x="2314" y="1165"/>
              <a:ext cx="2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0" name="Line 108"/>
            <p:cNvSpPr>
              <a:spLocks noChangeShapeType="1"/>
            </p:cNvSpPr>
            <p:nvPr/>
          </p:nvSpPr>
          <p:spPr bwMode="auto">
            <a:xfrm>
              <a:off x="2301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1" name="Rectangle 109"/>
            <p:cNvSpPr>
              <a:spLocks noChangeArrowheads="1"/>
            </p:cNvSpPr>
            <p:nvPr/>
          </p:nvSpPr>
          <p:spPr bwMode="auto">
            <a:xfrm>
              <a:off x="2808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2" name="Rectangle 110"/>
            <p:cNvSpPr>
              <a:spLocks noChangeArrowheads="1"/>
            </p:cNvSpPr>
            <p:nvPr/>
          </p:nvSpPr>
          <p:spPr bwMode="auto">
            <a:xfrm>
              <a:off x="2538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3" name="Line 111"/>
            <p:cNvSpPr>
              <a:spLocks noChangeShapeType="1"/>
            </p:cNvSpPr>
            <p:nvPr/>
          </p:nvSpPr>
          <p:spPr bwMode="auto">
            <a:xfrm>
              <a:off x="2565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4" name="Line 112"/>
            <p:cNvSpPr>
              <a:spLocks noChangeShapeType="1"/>
            </p:cNvSpPr>
            <p:nvPr/>
          </p:nvSpPr>
          <p:spPr bwMode="auto">
            <a:xfrm>
              <a:off x="3095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5" name="Line 113"/>
            <p:cNvSpPr>
              <a:spLocks noChangeShapeType="1"/>
            </p:cNvSpPr>
            <p:nvPr/>
          </p:nvSpPr>
          <p:spPr bwMode="auto">
            <a:xfrm>
              <a:off x="2580" y="1165"/>
              <a:ext cx="231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6" name="Line 114"/>
            <p:cNvSpPr>
              <a:spLocks noChangeShapeType="1"/>
            </p:cNvSpPr>
            <p:nvPr/>
          </p:nvSpPr>
          <p:spPr bwMode="auto">
            <a:xfrm>
              <a:off x="2843" y="1165"/>
              <a:ext cx="233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7" name="Line 115"/>
            <p:cNvSpPr>
              <a:spLocks noChangeShapeType="1"/>
            </p:cNvSpPr>
            <p:nvPr/>
          </p:nvSpPr>
          <p:spPr bwMode="auto">
            <a:xfrm>
              <a:off x="3106" y="1165"/>
              <a:ext cx="235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8" name="Rectangle 116"/>
            <p:cNvSpPr>
              <a:spLocks noChangeArrowheads="1"/>
            </p:cNvSpPr>
            <p:nvPr/>
          </p:nvSpPr>
          <p:spPr bwMode="auto">
            <a:xfrm>
              <a:off x="3082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9" name="Rectangle 117"/>
            <p:cNvSpPr>
              <a:spLocks noChangeArrowheads="1"/>
            </p:cNvSpPr>
            <p:nvPr/>
          </p:nvSpPr>
          <p:spPr bwMode="auto">
            <a:xfrm>
              <a:off x="3321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0" name="Line 118"/>
            <p:cNvSpPr>
              <a:spLocks noChangeShapeType="1"/>
            </p:cNvSpPr>
            <p:nvPr/>
          </p:nvSpPr>
          <p:spPr bwMode="auto">
            <a:xfrm>
              <a:off x="3372" y="1165"/>
              <a:ext cx="2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1" name="Line 119"/>
            <p:cNvSpPr>
              <a:spLocks noChangeShapeType="1"/>
            </p:cNvSpPr>
            <p:nvPr/>
          </p:nvSpPr>
          <p:spPr bwMode="auto">
            <a:xfrm>
              <a:off x="3359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2" name="Rectangle 120"/>
            <p:cNvSpPr>
              <a:spLocks noChangeArrowheads="1"/>
            </p:cNvSpPr>
            <p:nvPr/>
          </p:nvSpPr>
          <p:spPr bwMode="auto">
            <a:xfrm>
              <a:off x="3865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3" name="Rectangle 121"/>
            <p:cNvSpPr>
              <a:spLocks noChangeArrowheads="1"/>
            </p:cNvSpPr>
            <p:nvPr/>
          </p:nvSpPr>
          <p:spPr bwMode="auto">
            <a:xfrm>
              <a:off x="359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4" name="Line 122"/>
            <p:cNvSpPr>
              <a:spLocks noChangeShapeType="1"/>
            </p:cNvSpPr>
            <p:nvPr/>
          </p:nvSpPr>
          <p:spPr bwMode="auto">
            <a:xfrm>
              <a:off x="3624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5" name="Line 123"/>
            <p:cNvSpPr>
              <a:spLocks noChangeShapeType="1"/>
            </p:cNvSpPr>
            <p:nvPr/>
          </p:nvSpPr>
          <p:spPr bwMode="auto">
            <a:xfrm>
              <a:off x="4153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6" name="Line 124"/>
            <p:cNvSpPr>
              <a:spLocks noChangeShapeType="1"/>
            </p:cNvSpPr>
            <p:nvPr/>
          </p:nvSpPr>
          <p:spPr bwMode="auto">
            <a:xfrm>
              <a:off x="3638" y="1165"/>
              <a:ext cx="23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7" name="Line 125"/>
            <p:cNvSpPr>
              <a:spLocks noChangeShapeType="1"/>
            </p:cNvSpPr>
            <p:nvPr/>
          </p:nvSpPr>
          <p:spPr bwMode="auto">
            <a:xfrm>
              <a:off x="3900" y="1165"/>
              <a:ext cx="234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8" name="Line 126"/>
            <p:cNvSpPr>
              <a:spLocks noChangeShapeType="1"/>
            </p:cNvSpPr>
            <p:nvPr/>
          </p:nvSpPr>
          <p:spPr bwMode="auto">
            <a:xfrm>
              <a:off x="4164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9" name="Rectangle 127"/>
            <p:cNvSpPr>
              <a:spLocks noChangeArrowheads="1"/>
            </p:cNvSpPr>
            <p:nvPr/>
          </p:nvSpPr>
          <p:spPr bwMode="auto">
            <a:xfrm>
              <a:off x="4142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0" name="Rectangle 128"/>
            <p:cNvSpPr>
              <a:spLocks noChangeArrowheads="1"/>
            </p:cNvSpPr>
            <p:nvPr/>
          </p:nvSpPr>
          <p:spPr bwMode="auto">
            <a:xfrm>
              <a:off x="4379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1" name="Line 129"/>
            <p:cNvSpPr>
              <a:spLocks noChangeShapeType="1"/>
            </p:cNvSpPr>
            <p:nvPr/>
          </p:nvSpPr>
          <p:spPr bwMode="auto">
            <a:xfrm>
              <a:off x="4429" y="1165"/>
              <a:ext cx="2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2" name="Line 130"/>
            <p:cNvSpPr>
              <a:spLocks noChangeShapeType="1"/>
            </p:cNvSpPr>
            <p:nvPr/>
          </p:nvSpPr>
          <p:spPr bwMode="auto">
            <a:xfrm>
              <a:off x="4419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3" name="Rectangle 131"/>
            <p:cNvSpPr>
              <a:spLocks noChangeArrowheads="1"/>
            </p:cNvSpPr>
            <p:nvPr/>
          </p:nvSpPr>
          <p:spPr bwMode="auto">
            <a:xfrm>
              <a:off x="4923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4" name="Rectangle 132"/>
            <p:cNvSpPr>
              <a:spLocks noChangeArrowheads="1"/>
            </p:cNvSpPr>
            <p:nvPr/>
          </p:nvSpPr>
          <p:spPr bwMode="auto">
            <a:xfrm>
              <a:off x="4654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5" name="Line 133"/>
            <p:cNvSpPr>
              <a:spLocks noChangeShapeType="1"/>
            </p:cNvSpPr>
            <p:nvPr/>
          </p:nvSpPr>
          <p:spPr bwMode="auto">
            <a:xfrm>
              <a:off x="4682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6" name="Line 134"/>
            <p:cNvSpPr>
              <a:spLocks noChangeShapeType="1"/>
            </p:cNvSpPr>
            <p:nvPr/>
          </p:nvSpPr>
          <p:spPr bwMode="auto">
            <a:xfrm>
              <a:off x="5211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7" name="Line 135"/>
            <p:cNvSpPr>
              <a:spLocks noChangeShapeType="1"/>
            </p:cNvSpPr>
            <p:nvPr/>
          </p:nvSpPr>
          <p:spPr bwMode="auto">
            <a:xfrm>
              <a:off x="4695" y="1165"/>
              <a:ext cx="233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8" name="Line 136"/>
            <p:cNvSpPr>
              <a:spLocks noChangeShapeType="1"/>
            </p:cNvSpPr>
            <p:nvPr/>
          </p:nvSpPr>
          <p:spPr bwMode="auto">
            <a:xfrm>
              <a:off x="4958" y="1165"/>
              <a:ext cx="235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9" name="Rectangle 137"/>
            <p:cNvSpPr>
              <a:spLocks noChangeArrowheads="1"/>
            </p:cNvSpPr>
            <p:nvPr/>
          </p:nvSpPr>
          <p:spPr bwMode="auto">
            <a:xfrm>
              <a:off x="791" y="655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716810" name="Line 138"/>
            <p:cNvSpPr>
              <a:spLocks noChangeShapeType="1"/>
            </p:cNvSpPr>
            <p:nvPr/>
          </p:nvSpPr>
          <p:spPr bwMode="auto">
            <a:xfrm>
              <a:off x="983" y="881"/>
              <a:ext cx="0" cy="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11" name="Rectangle 139"/>
            <p:cNvSpPr>
              <a:spLocks noChangeArrowheads="1"/>
            </p:cNvSpPr>
            <p:nvPr/>
          </p:nvSpPr>
          <p:spPr bwMode="auto">
            <a:xfrm>
              <a:off x="1428" y="666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716812" name="Rectangle 140"/>
            <p:cNvSpPr>
              <a:spLocks noChangeArrowheads="1"/>
            </p:cNvSpPr>
            <p:nvPr/>
          </p:nvSpPr>
          <p:spPr bwMode="auto">
            <a:xfrm>
              <a:off x="1940" y="66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716813" name="Rectangle 141"/>
            <p:cNvSpPr>
              <a:spLocks noChangeArrowheads="1"/>
            </p:cNvSpPr>
            <p:nvPr/>
          </p:nvSpPr>
          <p:spPr bwMode="auto">
            <a:xfrm>
              <a:off x="2474" y="67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716814" name="Rectangle 142"/>
            <p:cNvSpPr>
              <a:spLocks noChangeArrowheads="1"/>
            </p:cNvSpPr>
            <p:nvPr/>
          </p:nvSpPr>
          <p:spPr bwMode="auto">
            <a:xfrm>
              <a:off x="2957" y="66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716815" name="Rectangle 143"/>
            <p:cNvSpPr>
              <a:spLocks noChangeArrowheads="1"/>
            </p:cNvSpPr>
            <p:nvPr/>
          </p:nvSpPr>
          <p:spPr bwMode="auto">
            <a:xfrm>
              <a:off x="3514" y="666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716816" name="Rectangle 144"/>
            <p:cNvSpPr>
              <a:spLocks noChangeArrowheads="1"/>
            </p:cNvSpPr>
            <p:nvPr/>
          </p:nvSpPr>
          <p:spPr bwMode="auto">
            <a:xfrm>
              <a:off x="3970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716817" name="Rectangle 145"/>
            <p:cNvSpPr>
              <a:spLocks noChangeArrowheads="1"/>
            </p:cNvSpPr>
            <p:nvPr/>
          </p:nvSpPr>
          <p:spPr bwMode="auto">
            <a:xfrm>
              <a:off x="4580" y="66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716818" name="Line 146"/>
            <p:cNvSpPr>
              <a:spLocks noChangeShapeType="1"/>
            </p:cNvSpPr>
            <p:nvPr/>
          </p:nvSpPr>
          <p:spPr bwMode="auto">
            <a:xfrm>
              <a:off x="990" y="978"/>
              <a:ext cx="42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19" name="Rectangle 147"/>
            <p:cNvSpPr>
              <a:spLocks noChangeArrowheads="1"/>
            </p:cNvSpPr>
            <p:nvPr/>
          </p:nvSpPr>
          <p:spPr bwMode="auto">
            <a:xfrm>
              <a:off x="4894" y="643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716820" name="Line 148"/>
            <p:cNvSpPr>
              <a:spLocks noChangeShapeType="1"/>
            </p:cNvSpPr>
            <p:nvPr/>
          </p:nvSpPr>
          <p:spPr bwMode="auto">
            <a:xfrm>
              <a:off x="1772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1" name="Line 149"/>
            <p:cNvSpPr>
              <a:spLocks noChangeShapeType="1"/>
            </p:cNvSpPr>
            <p:nvPr/>
          </p:nvSpPr>
          <p:spPr bwMode="auto">
            <a:xfrm>
              <a:off x="3888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2" name="Line 150"/>
            <p:cNvSpPr>
              <a:spLocks noChangeShapeType="1"/>
            </p:cNvSpPr>
            <p:nvPr/>
          </p:nvSpPr>
          <p:spPr bwMode="auto">
            <a:xfrm>
              <a:off x="2830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3" name="Line 151"/>
            <p:cNvSpPr>
              <a:spLocks noChangeShapeType="1"/>
            </p:cNvSpPr>
            <p:nvPr/>
          </p:nvSpPr>
          <p:spPr bwMode="auto">
            <a:xfrm>
              <a:off x="4946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6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Pipelined Laundry</a:t>
            </a:r>
          </a:p>
        </p:txBody>
      </p:sp>
      <p:sp>
        <p:nvSpPr>
          <p:cNvPr id="271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143000"/>
            <a:ext cx="7239000" cy="52133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Pipelined laundry takes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3.5 hours for 4 loads!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2114550"/>
            <a:ext cx="928687" cy="3740150"/>
            <a:chOff x="587" y="1332"/>
            <a:chExt cx="585" cy="2356"/>
          </a:xfrm>
        </p:grpSpPr>
        <p:sp>
          <p:nvSpPr>
            <p:cNvPr id="2718725" name="Rectangle 5"/>
            <p:cNvSpPr>
              <a:spLocks noChangeArrowheads="1"/>
            </p:cNvSpPr>
            <p:nvPr/>
          </p:nvSpPr>
          <p:spPr bwMode="auto">
            <a:xfrm>
              <a:off x="587" y="1332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18726" name="Line 6"/>
            <p:cNvSpPr>
              <a:spLocks noChangeShapeType="1"/>
            </p:cNvSpPr>
            <p:nvPr/>
          </p:nvSpPr>
          <p:spPr bwMode="auto">
            <a:xfrm flipH="1">
              <a:off x="834" y="1523"/>
              <a:ext cx="17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27" name="Freeform 7"/>
            <p:cNvSpPr>
              <a:spLocks/>
            </p:cNvSpPr>
            <p:nvPr/>
          </p:nvSpPr>
          <p:spPr bwMode="auto">
            <a:xfrm>
              <a:off x="926" y="2011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28" name="Rectangle 8"/>
            <p:cNvSpPr>
              <a:spLocks noChangeArrowheads="1"/>
            </p:cNvSpPr>
            <p:nvPr/>
          </p:nvSpPr>
          <p:spPr bwMode="auto">
            <a:xfrm>
              <a:off x="914" y="1968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718729" name="Freeform 9"/>
            <p:cNvSpPr>
              <a:spLocks/>
            </p:cNvSpPr>
            <p:nvPr/>
          </p:nvSpPr>
          <p:spPr bwMode="auto">
            <a:xfrm>
              <a:off x="932" y="2322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0" name="Rectangle 10"/>
            <p:cNvSpPr>
              <a:spLocks noChangeArrowheads="1"/>
            </p:cNvSpPr>
            <p:nvPr/>
          </p:nvSpPr>
          <p:spPr bwMode="auto">
            <a:xfrm>
              <a:off x="919" y="2278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sp>
          <p:nvSpPr>
            <p:cNvPr id="2718731" name="Freeform 11"/>
            <p:cNvSpPr>
              <a:spLocks/>
            </p:cNvSpPr>
            <p:nvPr/>
          </p:nvSpPr>
          <p:spPr bwMode="auto">
            <a:xfrm>
              <a:off x="932" y="2646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2" name="Rectangle 12"/>
            <p:cNvSpPr>
              <a:spLocks noChangeArrowheads="1"/>
            </p:cNvSpPr>
            <p:nvPr/>
          </p:nvSpPr>
          <p:spPr bwMode="auto">
            <a:xfrm>
              <a:off x="919" y="2602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D</a:t>
              </a:r>
            </a:p>
          </p:txBody>
        </p:sp>
        <p:sp>
          <p:nvSpPr>
            <p:cNvPr id="2718733" name="Freeform 13"/>
            <p:cNvSpPr>
              <a:spLocks/>
            </p:cNvSpPr>
            <p:nvPr/>
          </p:nvSpPr>
          <p:spPr bwMode="auto">
            <a:xfrm>
              <a:off x="926" y="1617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4" name="Rectangle 14"/>
            <p:cNvSpPr>
              <a:spLocks noChangeArrowheads="1"/>
            </p:cNvSpPr>
            <p:nvPr/>
          </p:nvSpPr>
          <p:spPr bwMode="auto">
            <a:xfrm>
              <a:off x="914" y="157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54213" y="2501900"/>
            <a:ext cx="2603500" cy="2079625"/>
            <a:chOff x="1231" y="1576"/>
            <a:chExt cx="1640" cy="1310"/>
          </a:xfrm>
        </p:grpSpPr>
        <p:sp>
          <p:nvSpPr>
            <p:cNvPr id="2718736" name="AutoShape 16"/>
            <p:cNvSpPr>
              <a:spLocks noChangeArrowheads="1"/>
            </p:cNvSpPr>
            <p:nvPr/>
          </p:nvSpPr>
          <p:spPr bwMode="auto">
            <a:xfrm>
              <a:off x="1482" y="1955"/>
              <a:ext cx="185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7" name="AutoShape 17"/>
            <p:cNvSpPr>
              <a:spLocks noChangeArrowheads="1"/>
            </p:cNvSpPr>
            <p:nvPr/>
          </p:nvSpPr>
          <p:spPr bwMode="auto">
            <a:xfrm>
              <a:off x="1527" y="1903"/>
              <a:ext cx="140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8" name="AutoShape 18"/>
            <p:cNvSpPr>
              <a:spLocks noChangeArrowheads="1"/>
            </p:cNvSpPr>
            <p:nvPr/>
          </p:nvSpPr>
          <p:spPr bwMode="auto">
            <a:xfrm>
              <a:off x="1519" y="1975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940" y="1938"/>
              <a:ext cx="179" cy="257"/>
              <a:chOff x="2183" y="1938"/>
              <a:chExt cx="201" cy="257"/>
            </a:xfrm>
          </p:grpSpPr>
          <p:sp>
            <p:nvSpPr>
              <p:cNvPr id="2718740" name="Freeform 20"/>
              <p:cNvSpPr>
                <a:spLocks/>
              </p:cNvSpPr>
              <p:nvPr/>
            </p:nvSpPr>
            <p:spPr bwMode="auto">
              <a:xfrm>
                <a:off x="2312" y="2057"/>
                <a:ext cx="60" cy="138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9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3" y="0"/>
                  </a:cxn>
                </a:cxnLst>
                <a:rect l="0" t="0" r="r" b="b"/>
                <a:pathLst>
                  <a:path w="60" h="138">
                    <a:moveTo>
                      <a:pt x="43" y="0"/>
                    </a:moveTo>
                    <a:lnTo>
                      <a:pt x="59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3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1" name="Rectangle 21"/>
              <p:cNvSpPr>
                <a:spLocks noChangeArrowheads="1"/>
              </p:cNvSpPr>
              <p:nvPr/>
            </p:nvSpPr>
            <p:spPr bwMode="auto">
              <a:xfrm>
                <a:off x="2308" y="2057"/>
                <a:ext cx="76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2" name="Rectangle 22"/>
              <p:cNvSpPr>
                <a:spLocks noChangeArrowheads="1"/>
              </p:cNvSpPr>
              <p:nvPr/>
            </p:nvSpPr>
            <p:spPr bwMode="auto">
              <a:xfrm>
                <a:off x="2314" y="2115"/>
                <a:ext cx="57" cy="11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3" name="Rectangle 23"/>
              <p:cNvSpPr>
                <a:spLocks noChangeArrowheads="1"/>
              </p:cNvSpPr>
              <p:nvPr/>
            </p:nvSpPr>
            <p:spPr bwMode="auto">
              <a:xfrm>
                <a:off x="2183" y="2115"/>
                <a:ext cx="75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4" name="Oval 24"/>
              <p:cNvSpPr>
                <a:spLocks noChangeArrowheads="1"/>
              </p:cNvSpPr>
              <p:nvPr/>
            </p:nvSpPr>
            <p:spPr bwMode="auto">
              <a:xfrm>
                <a:off x="2242" y="1938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5" name="Freeform 25"/>
              <p:cNvSpPr>
                <a:spLocks/>
              </p:cNvSpPr>
              <p:nvPr/>
            </p:nvSpPr>
            <p:spPr bwMode="auto">
              <a:xfrm>
                <a:off x="2183" y="1983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46" name="Freeform 26"/>
            <p:cNvSpPr>
              <a:spLocks/>
            </p:cNvSpPr>
            <p:nvPr/>
          </p:nvSpPr>
          <p:spPr bwMode="auto">
            <a:xfrm>
              <a:off x="2173" y="1913"/>
              <a:ext cx="178" cy="292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30"/>
                </a:cxn>
                <a:cxn ang="0">
                  <a:pos x="121" y="169"/>
                </a:cxn>
                <a:cxn ang="0">
                  <a:pos x="111" y="142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7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2"/>
                </a:cxn>
                <a:cxn ang="0">
                  <a:pos x="40" y="146"/>
                </a:cxn>
                <a:cxn ang="0">
                  <a:pos x="41" y="158"/>
                </a:cxn>
                <a:cxn ang="0">
                  <a:pos x="49" y="162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7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7"/>
                </a:cxn>
                <a:cxn ang="0">
                  <a:pos x="53" y="197"/>
                </a:cxn>
                <a:cxn ang="0">
                  <a:pos x="33" y="226"/>
                </a:cxn>
                <a:cxn ang="0">
                  <a:pos x="8" y="256"/>
                </a:cxn>
                <a:cxn ang="0">
                  <a:pos x="0" y="272"/>
                </a:cxn>
                <a:cxn ang="0">
                  <a:pos x="19" y="291"/>
                </a:cxn>
                <a:cxn ang="0">
                  <a:pos x="33" y="288"/>
                </a:cxn>
                <a:cxn ang="0">
                  <a:pos x="23" y="276"/>
                </a:cxn>
                <a:cxn ang="0">
                  <a:pos x="30" y="260"/>
                </a:cxn>
                <a:cxn ang="0">
                  <a:pos x="61" y="223"/>
                </a:cxn>
                <a:cxn ang="0">
                  <a:pos x="84" y="197"/>
                </a:cxn>
                <a:cxn ang="0">
                  <a:pos x="95" y="191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1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2">
                  <a:moveTo>
                    <a:pt x="198" y="268"/>
                  </a:moveTo>
                  <a:lnTo>
                    <a:pt x="199" y="263"/>
                  </a:lnTo>
                  <a:lnTo>
                    <a:pt x="191" y="265"/>
                  </a:lnTo>
                  <a:lnTo>
                    <a:pt x="184" y="263"/>
                  </a:lnTo>
                  <a:lnTo>
                    <a:pt x="174" y="256"/>
                  </a:lnTo>
                  <a:lnTo>
                    <a:pt x="158" y="230"/>
                  </a:lnTo>
                  <a:lnTo>
                    <a:pt x="134" y="191"/>
                  </a:lnTo>
                  <a:lnTo>
                    <a:pt x="121" y="169"/>
                  </a:lnTo>
                  <a:lnTo>
                    <a:pt x="113" y="152"/>
                  </a:lnTo>
                  <a:lnTo>
                    <a:pt x="111" y="142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2"/>
                  </a:lnTo>
                  <a:lnTo>
                    <a:pt x="136" y="129"/>
                  </a:lnTo>
                  <a:lnTo>
                    <a:pt x="148" y="137"/>
                  </a:lnTo>
                  <a:lnTo>
                    <a:pt x="155" y="140"/>
                  </a:lnTo>
                  <a:lnTo>
                    <a:pt x="160" y="142"/>
                  </a:lnTo>
                  <a:lnTo>
                    <a:pt x="164" y="140"/>
                  </a:lnTo>
                  <a:lnTo>
                    <a:pt x="166" y="137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7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7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1" y="161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7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7"/>
                  </a:lnTo>
                  <a:lnTo>
                    <a:pt x="58" y="183"/>
                  </a:lnTo>
                  <a:lnTo>
                    <a:pt x="53" y="197"/>
                  </a:lnTo>
                  <a:lnTo>
                    <a:pt x="41" y="214"/>
                  </a:lnTo>
                  <a:lnTo>
                    <a:pt x="33" y="226"/>
                  </a:lnTo>
                  <a:lnTo>
                    <a:pt x="18" y="243"/>
                  </a:lnTo>
                  <a:lnTo>
                    <a:pt x="8" y="256"/>
                  </a:lnTo>
                  <a:lnTo>
                    <a:pt x="0" y="267"/>
                  </a:lnTo>
                  <a:lnTo>
                    <a:pt x="0" y="272"/>
                  </a:lnTo>
                  <a:lnTo>
                    <a:pt x="8" y="281"/>
                  </a:lnTo>
                  <a:lnTo>
                    <a:pt x="19" y="291"/>
                  </a:lnTo>
                  <a:lnTo>
                    <a:pt x="30" y="291"/>
                  </a:lnTo>
                  <a:lnTo>
                    <a:pt x="33" y="288"/>
                  </a:lnTo>
                  <a:lnTo>
                    <a:pt x="28" y="282"/>
                  </a:lnTo>
                  <a:lnTo>
                    <a:pt x="23" y="276"/>
                  </a:lnTo>
                  <a:lnTo>
                    <a:pt x="23" y="271"/>
                  </a:lnTo>
                  <a:lnTo>
                    <a:pt x="30" y="260"/>
                  </a:lnTo>
                  <a:lnTo>
                    <a:pt x="43" y="247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7"/>
                  </a:lnTo>
                  <a:lnTo>
                    <a:pt x="88" y="192"/>
                  </a:lnTo>
                  <a:lnTo>
                    <a:pt x="95" y="191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20"/>
                  </a:lnTo>
                  <a:lnTo>
                    <a:pt x="141" y="243"/>
                  </a:lnTo>
                  <a:lnTo>
                    <a:pt x="158" y="267"/>
                  </a:lnTo>
                  <a:lnTo>
                    <a:pt x="168" y="281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1672" y="1903"/>
              <a:ext cx="231" cy="311"/>
              <a:chOff x="1881" y="1903"/>
              <a:chExt cx="260" cy="311"/>
            </a:xfrm>
          </p:grpSpPr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1881" y="1903"/>
                <a:ext cx="260" cy="311"/>
                <a:chOff x="1881" y="1903"/>
                <a:chExt cx="260" cy="311"/>
              </a:xfrm>
            </p:grpSpPr>
            <p:sp>
              <p:nvSpPr>
                <p:cNvPr id="2718749" name="AutoShape 29"/>
                <p:cNvSpPr>
                  <a:spLocks noChangeArrowheads="1"/>
                </p:cNvSpPr>
                <p:nvPr/>
              </p:nvSpPr>
              <p:spPr bwMode="auto">
                <a:xfrm>
                  <a:off x="1881" y="1955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50" name="AutoShape 30"/>
                <p:cNvSpPr>
                  <a:spLocks noChangeArrowheads="1"/>
                </p:cNvSpPr>
                <p:nvPr/>
              </p:nvSpPr>
              <p:spPr bwMode="auto">
                <a:xfrm>
                  <a:off x="1944" y="1903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51" name="Oval 31"/>
              <p:cNvSpPr>
                <a:spLocks noChangeArrowheads="1"/>
              </p:cNvSpPr>
              <p:nvPr/>
            </p:nvSpPr>
            <p:spPr bwMode="auto">
              <a:xfrm>
                <a:off x="1964" y="1930"/>
                <a:ext cx="25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2" name="AutoShape 32"/>
              <p:cNvSpPr>
                <a:spLocks noChangeArrowheads="1"/>
              </p:cNvSpPr>
              <p:nvPr/>
            </p:nvSpPr>
            <p:spPr bwMode="auto">
              <a:xfrm>
                <a:off x="1912" y="2077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53" name="AutoShape 33"/>
            <p:cNvSpPr>
              <a:spLocks noChangeArrowheads="1"/>
            </p:cNvSpPr>
            <p:nvPr/>
          </p:nvSpPr>
          <p:spPr bwMode="auto">
            <a:xfrm>
              <a:off x="1735" y="2288"/>
              <a:ext cx="183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54" name="AutoShape 34"/>
            <p:cNvSpPr>
              <a:spLocks noChangeArrowheads="1"/>
            </p:cNvSpPr>
            <p:nvPr/>
          </p:nvSpPr>
          <p:spPr bwMode="auto">
            <a:xfrm>
              <a:off x="1780" y="2237"/>
              <a:ext cx="138" cy="45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55" name="AutoShape 35"/>
            <p:cNvSpPr>
              <a:spLocks noChangeArrowheads="1"/>
            </p:cNvSpPr>
            <p:nvPr/>
          </p:nvSpPr>
          <p:spPr bwMode="auto">
            <a:xfrm>
              <a:off x="1772" y="2308"/>
              <a:ext cx="94" cy="15"/>
            </a:xfrm>
            <a:prstGeom prst="parallelogram">
              <a:avLst>
                <a:gd name="adj" fmla="val 156638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2202" y="2277"/>
              <a:ext cx="179" cy="257"/>
              <a:chOff x="2477" y="2277"/>
              <a:chExt cx="202" cy="257"/>
            </a:xfrm>
          </p:grpSpPr>
          <p:sp>
            <p:nvSpPr>
              <p:cNvPr id="2718757" name="Freeform 37"/>
              <p:cNvSpPr>
                <a:spLocks/>
              </p:cNvSpPr>
              <p:nvPr/>
            </p:nvSpPr>
            <p:spPr bwMode="auto">
              <a:xfrm>
                <a:off x="2607" y="2396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8" name="Rectangle 38"/>
              <p:cNvSpPr>
                <a:spLocks noChangeArrowheads="1"/>
              </p:cNvSpPr>
              <p:nvPr/>
            </p:nvSpPr>
            <p:spPr bwMode="auto">
              <a:xfrm>
                <a:off x="2602" y="239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9" name="Rectangle 39"/>
              <p:cNvSpPr>
                <a:spLocks noChangeArrowheads="1"/>
              </p:cNvSpPr>
              <p:nvPr/>
            </p:nvSpPr>
            <p:spPr bwMode="auto">
              <a:xfrm>
                <a:off x="2610" y="2453"/>
                <a:ext cx="5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0" name="Rectangle 40"/>
              <p:cNvSpPr>
                <a:spLocks noChangeArrowheads="1"/>
              </p:cNvSpPr>
              <p:nvPr/>
            </p:nvSpPr>
            <p:spPr bwMode="auto">
              <a:xfrm>
                <a:off x="2479" y="2453"/>
                <a:ext cx="73" cy="8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1" name="Oval 41"/>
              <p:cNvSpPr>
                <a:spLocks noChangeArrowheads="1"/>
              </p:cNvSpPr>
              <p:nvPr/>
            </p:nvSpPr>
            <p:spPr bwMode="auto">
              <a:xfrm>
                <a:off x="2537" y="2277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2" name="Freeform 42"/>
              <p:cNvSpPr>
                <a:spLocks/>
              </p:cNvSpPr>
              <p:nvPr/>
            </p:nvSpPr>
            <p:spPr bwMode="auto">
              <a:xfrm>
                <a:off x="2477" y="2322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63" name="Freeform 43"/>
            <p:cNvSpPr>
              <a:spLocks/>
            </p:cNvSpPr>
            <p:nvPr/>
          </p:nvSpPr>
          <p:spPr bwMode="auto">
            <a:xfrm>
              <a:off x="2425" y="2247"/>
              <a:ext cx="179" cy="291"/>
            </a:xfrm>
            <a:custGeom>
              <a:avLst/>
              <a:gdLst/>
              <a:ahLst/>
              <a:cxnLst>
                <a:cxn ang="0">
                  <a:pos x="200" y="263"/>
                </a:cxn>
                <a:cxn ang="0">
                  <a:pos x="185" y="263"/>
                </a:cxn>
                <a:cxn ang="0">
                  <a:pos x="158" y="229"/>
                </a:cxn>
                <a:cxn ang="0">
                  <a:pos x="122" y="169"/>
                </a:cxn>
                <a:cxn ang="0">
                  <a:pos x="112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7" y="129"/>
                </a:cxn>
                <a:cxn ang="0">
                  <a:pos x="156" y="140"/>
                </a:cxn>
                <a:cxn ang="0">
                  <a:pos x="165" y="140"/>
                </a:cxn>
                <a:cxn ang="0">
                  <a:pos x="166" y="134"/>
                </a:cxn>
                <a:cxn ang="0">
                  <a:pos x="157" y="123"/>
                </a:cxn>
                <a:cxn ang="0">
                  <a:pos x="136" y="108"/>
                </a:cxn>
                <a:cxn ang="0">
                  <a:pos x="127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7" y="99"/>
                </a:cxn>
                <a:cxn ang="0">
                  <a:pos x="42" y="121"/>
                </a:cxn>
                <a:cxn ang="0">
                  <a:pos x="40" y="145"/>
                </a:cxn>
                <a:cxn ang="0">
                  <a:pos x="42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2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2" y="223"/>
                </a:cxn>
                <a:cxn ang="0">
                  <a:pos x="84" y="196"/>
                </a:cxn>
                <a:cxn ang="0">
                  <a:pos x="96" y="190"/>
                </a:cxn>
                <a:cxn ang="0">
                  <a:pos x="109" y="199"/>
                </a:cxn>
                <a:cxn ang="0">
                  <a:pos x="142" y="243"/>
                </a:cxn>
                <a:cxn ang="0">
                  <a:pos x="169" y="280"/>
                </a:cxn>
                <a:cxn ang="0">
                  <a:pos x="179" y="283"/>
                </a:cxn>
                <a:cxn ang="0">
                  <a:pos x="192" y="273"/>
                </a:cxn>
              </a:cxnLst>
              <a:rect l="0" t="0" r="r" b="b"/>
              <a:pathLst>
                <a:path w="201" h="291">
                  <a:moveTo>
                    <a:pt x="199" y="268"/>
                  </a:moveTo>
                  <a:lnTo>
                    <a:pt x="200" y="263"/>
                  </a:lnTo>
                  <a:lnTo>
                    <a:pt x="192" y="264"/>
                  </a:lnTo>
                  <a:lnTo>
                    <a:pt x="185" y="263"/>
                  </a:lnTo>
                  <a:lnTo>
                    <a:pt x="175" y="255"/>
                  </a:lnTo>
                  <a:lnTo>
                    <a:pt x="158" y="229"/>
                  </a:lnTo>
                  <a:lnTo>
                    <a:pt x="135" y="190"/>
                  </a:lnTo>
                  <a:lnTo>
                    <a:pt x="122" y="169"/>
                  </a:lnTo>
                  <a:lnTo>
                    <a:pt x="113" y="151"/>
                  </a:lnTo>
                  <a:lnTo>
                    <a:pt x="112" y="141"/>
                  </a:lnTo>
                  <a:lnTo>
                    <a:pt x="112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7" y="129"/>
                  </a:lnTo>
                  <a:lnTo>
                    <a:pt x="148" y="136"/>
                  </a:lnTo>
                  <a:lnTo>
                    <a:pt x="156" y="140"/>
                  </a:lnTo>
                  <a:lnTo>
                    <a:pt x="161" y="141"/>
                  </a:lnTo>
                  <a:lnTo>
                    <a:pt x="165" y="140"/>
                  </a:lnTo>
                  <a:lnTo>
                    <a:pt x="167" y="136"/>
                  </a:lnTo>
                  <a:lnTo>
                    <a:pt x="166" y="134"/>
                  </a:lnTo>
                  <a:lnTo>
                    <a:pt x="165" y="130"/>
                  </a:lnTo>
                  <a:lnTo>
                    <a:pt x="157" y="123"/>
                  </a:lnTo>
                  <a:lnTo>
                    <a:pt x="143" y="114"/>
                  </a:lnTo>
                  <a:lnTo>
                    <a:pt x="136" y="108"/>
                  </a:lnTo>
                  <a:lnTo>
                    <a:pt x="131" y="99"/>
                  </a:lnTo>
                  <a:lnTo>
                    <a:pt x="127" y="86"/>
                  </a:lnTo>
                  <a:lnTo>
                    <a:pt x="126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7" y="31"/>
                  </a:lnTo>
                  <a:lnTo>
                    <a:pt x="119" y="24"/>
                  </a:lnTo>
                  <a:lnTo>
                    <a:pt x="117" y="15"/>
                  </a:lnTo>
                  <a:lnTo>
                    <a:pt x="116" y="9"/>
                  </a:lnTo>
                  <a:lnTo>
                    <a:pt x="112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7" y="99"/>
                  </a:lnTo>
                  <a:lnTo>
                    <a:pt x="43" y="109"/>
                  </a:lnTo>
                  <a:lnTo>
                    <a:pt x="42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2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2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2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2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2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6" y="190"/>
                  </a:lnTo>
                  <a:lnTo>
                    <a:pt x="102" y="194"/>
                  </a:lnTo>
                  <a:lnTo>
                    <a:pt x="109" y="199"/>
                  </a:lnTo>
                  <a:lnTo>
                    <a:pt x="125" y="219"/>
                  </a:lnTo>
                  <a:lnTo>
                    <a:pt x="142" y="243"/>
                  </a:lnTo>
                  <a:lnTo>
                    <a:pt x="158" y="266"/>
                  </a:lnTo>
                  <a:lnTo>
                    <a:pt x="169" y="280"/>
                  </a:lnTo>
                  <a:lnTo>
                    <a:pt x="172" y="283"/>
                  </a:lnTo>
                  <a:lnTo>
                    <a:pt x="179" y="283"/>
                  </a:lnTo>
                  <a:lnTo>
                    <a:pt x="185" y="278"/>
                  </a:lnTo>
                  <a:lnTo>
                    <a:pt x="192" y="273"/>
                  </a:lnTo>
                  <a:lnTo>
                    <a:pt x="199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1924" y="2237"/>
              <a:ext cx="232" cy="310"/>
              <a:chOff x="2165" y="2237"/>
              <a:chExt cx="260" cy="310"/>
            </a:xfrm>
          </p:grpSpPr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2165" y="2237"/>
                <a:ext cx="260" cy="310"/>
                <a:chOff x="2165" y="2237"/>
                <a:chExt cx="260" cy="310"/>
              </a:xfrm>
            </p:grpSpPr>
            <p:sp>
              <p:nvSpPr>
                <p:cNvPr id="2718766" name="AutoShape 46"/>
                <p:cNvSpPr>
                  <a:spLocks noChangeArrowheads="1"/>
                </p:cNvSpPr>
                <p:nvPr/>
              </p:nvSpPr>
              <p:spPr bwMode="auto">
                <a:xfrm>
                  <a:off x="2165" y="2288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67" name="AutoShape 47"/>
                <p:cNvSpPr>
                  <a:spLocks noChangeArrowheads="1"/>
                </p:cNvSpPr>
                <p:nvPr/>
              </p:nvSpPr>
              <p:spPr bwMode="auto">
                <a:xfrm>
                  <a:off x="2227" y="2237"/>
                  <a:ext cx="198" cy="4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68" name="Oval 48"/>
              <p:cNvSpPr>
                <a:spLocks noChangeArrowheads="1"/>
              </p:cNvSpPr>
              <p:nvPr/>
            </p:nvSpPr>
            <p:spPr bwMode="auto">
              <a:xfrm>
                <a:off x="2246" y="2263"/>
                <a:ext cx="27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9" name="AutoShape 49"/>
              <p:cNvSpPr>
                <a:spLocks noChangeArrowheads="1"/>
              </p:cNvSpPr>
              <p:nvPr/>
            </p:nvSpPr>
            <p:spPr bwMode="auto">
              <a:xfrm>
                <a:off x="2196" y="2410"/>
                <a:ext cx="138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70" name="AutoShape 50"/>
            <p:cNvSpPr>
              <a:spLocks noChangeArrowheads="1"/>
            </p:cNvSpPr>
            <p:nvPr/>
          </p:nvSpPr>
          <p:spPr bwMode="auto">
            <a:xfrm>
              <a:off x="1993" y="2626"/>
              <a:ext cx="184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71" name="AutoShape 51"/>
            <p:cNvSpPr>
              <a:spLocks noChangeArrowheads="1"/>
            </p:cNvSpPr>
            <p:nvPr/>
          </p:nvSpPr>
          <p:spPr bwMode="auto">
            <a:xfrm>
              <a:off x="2036" y="2575"/>
              <a:ext cx="141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72" name="AutoShape 52"/>
            <p:cNvSpPr>
              <a:spLocks noChangeArrowheads="1"/>
            </p:cNvSpPr>
            <p:nvPr/>
          </p:nvSpPr>
          <p:spPr bwMode="auto">
            <a:xfrm>
              <a:off x="2029" y="2647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2478" y="2616"/>
              <a:ext cx="180" cy="257"/>
              <a:chOff x="2788" y="2616"/>
              <a:chExt cx="202" cy="257"/>
            </a:xfrm>
          </p:grpSpPr>
          <p:sp>
            <p:nvSpPr>
              <p:cNvPr id="2718774" name="Freeform 54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5" name="Rectangle 55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6" name="Rectangle 56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7" name="Rectangle 57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8" name="Oval 58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9" name="Freeform 59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80" name="Freeform 60"/>
            <p:cNvSpPr>
              <a:spLocks/>
            </p:cNvSpPr>
            <p:nvPr/>
          </p:nvSpPr>
          <p:spPr bwMode="auto">
            <a:xfrm>
              <a:off x="2692" y="2574"/>
              <a:ext cx="179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2181" y="2575"/>
              <a:ext cx="232" cy="311"/>
              <a:chOff x="2454" y="2575"/>
              <a:chExt cx="261" cy="311"/>
            </a:xfrm>
          </p:grpSpPr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718783" name="AutoShape 63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84" name="AutoShape 64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85" name="Oval 65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86" name="AutoShape 66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1231" y="1576"/>
              <a:ext cx="867" cy="310"/>
              <a:chOff x="1385" y="1576"/>
              <a:chExt cx="975" cy="310"/>
            </a:xfrm>
          </p:grpSpPr>
          <p:grpSp>
            <p:nvGrpSpPr>
              <p:cNvPr id="14" name="Group 68"/>
              <p:cNvGrpSpPr>
                <a:grpSpLocks/>
              </p:cNvGrpSpPr>
              <p:nvPr/>
            </p:nvGrpSpPr>
            <p:grpSpPr bwMode="auto">
              <a:xfrm>
                <a:off x="1385" y="1576"/>
                <a:ext cx="206" cy="310"/>
                <a:chOff x="1385" y="1576"/>
                <a:chExt cx="206" cy="310"/>
              </a:xfrm>
            </p:grpSpPr>
            <p:sp>
              <p:nvSpPr>
                <p:cNvPr id="2718789" name="AutoShape 69"/>
                <p:cNvSpPr>
                  <a:spLocks noChangeArrowheads="1"/>
                </p:cNvSpPr>
                <p:nvPr/>
              </p:nvSpPr>
              <p:spPr bwMode="auto">
                <a:xfrm>
                  <a:off x="1385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0" name="AutoShape 70"/>
                <p:cNvSpPr>
                  <a:spLocks noChangeArrowheads="1"/>
                </p:cNvSpPr>
                <p:nvPr/>
              </p:nvSpPr>
              <p:spPr bwMode="auto">
                <a:xfrm>
                  <a:off x="1433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1" name="AutoShape 71"/>
                <p:cNvSpPr>
                  <a:spLocks noChangeArrowheads="1"/>
                </p:cNvSpPr>
                <p:nvPr/>
              </p:nvSpPr>
              <p:spPr bwMode="auto">
                <a:xfrm>
                  <a:off x="1424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2"/>
              <p:cNvGrpSpPr>
                <a:grpSpLocks/>
              </p:cNvGrpSpPr>
              <p:nvPr/>
            </p:nvGrpSpPr>
            <p:grpSpPr bwMode="auto">
              <a:xfrm>
                <a:off x="1903" y="1617"/>
                <a:ext cx="203" cy="257"/>
                <a:chOff x="1903" y="1617"/>
                <a:chExt cx="203" cy="257"/>
              </a:xfrm>
            </p:grpSpPr>
            <p:sp>
              <p:nvSpPr>
                <p:cNvPr id="2718793" name="Freeform 73"/>
                <p:cNvSpPr>
                  <a:spLocks/>
                </p:cNvSpPr>
                <p:nvPr/>
              </p:nvSpPr>
              <p:spPr bwMode="auto">
                <a:xfrm>
                  <a:off x="2032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4" name="Rectangle 74"/>
                <p:cNvSpPr>
                  <a:spLocks noChangeArrowheads="1"/>
                </p:cNvSpPr>
                <p:nvPr/>
              </p:nvSpPr>
              <p:spPr bwMode="auto">
                <a:xfrm>
                  <a:off x="2029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5" name="Rectangle 75"/>
                <p:cNvSpPr>
                  <a:spLocks noChangeArrowheads="1"/>
                </p:cNvSpPr>
                <p:nvPr/>
              </p:nvSpPr>
              <p:spPr bwMode="auto">
                <a:xfrm>
                  <a:off x="2035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6" name="Rectangle 76"/>
                <p:cNvSpPr>
                  <a:spLocks noChangeArrowheads="1"/>
                </p:cNvSpPr>
                <p:nvPr/>
              </p:nvSpPr>
              <p:spPr bwMode="auto">
                <a:xfrm>
                  <a:off x="1904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7" name="Oval 77"/>
                <p:cNvSpPr>
                  <a:spLocks noChangeArrowheads="1"/>
                </p:cNvSpPr>
                <p:nvPr/>
              </p:nvSpPr>
              <p:spPr bwMode="auto">
                <a:xfrm>
                  <a:off x="1964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8" name="Freeform 78"/>
                <p:cNvSpPr>
                  <a:spLocks/>
                </p:cNvSpPr>
                <p:nvPr/>
              </p:nvSpPr>
              <p:spPr bwMode="auto">
                <a:xfrm>
                  <a:off x="1903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99" name="Freeform 79"/>
              <p:cNvSpPr>
                <a:spLocks/>
              </p:cNvSpPr>
              <p:nvPr/>
            </p:nvSpPr>
            <p:spPr bwMode="auto">
              <a:xfrm>
                <a:off x="2160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80"/>
              <p:cNvGrpSpPr>
                <a:grpSpLocks/>
              </p:cNvGrpSpPr>
              <p:nvPr/>
            </p:nvGrpSpPr>
            <p:grpSpPr bwMode="auto">
              <a:xfrm>
                <a:off x="1597" y="1576"/>
                <a:ext cx="259" cy="310"/>
                <a:chOff x="1597" y="1576"/>
                <a:chExt cx="259" cy="310"/>
              </a:xfrm>
            </p:grpSpPr>
            <p:grpSp>
              <p:nvGrpSpPr>
                <p:cNvPr id="17" name="Group 81"/>
                <p:cNvGrpSpPr>
                  <a:grpSpLocks/>
                </p:cNvGrpSpPr>
                <p:nvPr/>
              </p:nvGrpSpPr>
              <p:grpSpPr bwMode="auto">
                <a:xfrm>
                  <a:off x="1597" y="1576"/>
                  <a:ext cx="259" cy="310"/>
                  <a:chOff x="1597" y="1576"/>
                  <a:chExt cx="259" cy="310"/>
                </a:xfrm>
              </p:grpSpPr>
              <p:sp>
                <p:nvSpPr>
                  <p:cNvPr id="2718802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1597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803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8804" name="Oval 84"/>
                <p:cNvSpPr>
                  <a:spLocks noChangeArrowheads="1"/>
                </p:cNvSpPr>
                <p:nvPr/>
              </p:nvSpPr>
              <p:spPr bwMode="auto">
                <a:xfrm>
                  <a:off x="1679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805" name="AutoShape 85"/>
                <p:cNvSpPr>
                  <a:spLocks noChangeArrowheads="1"/>
                </p:cNvSpPr>
                <p:nvPr/>
              </p:nvSpPr>
              <p:spPr bwMode="auto">
                <a:xfrm>
                  <a:off x="1628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86"/>
          <p:cNvGrpSpPr>
            <a:grpSpLocks/>
          </p:cNvGrpSpPr>
          <p:nvPr/>
        </p:nvGrpSpPr>
        <p:grpSpPr bwMode="auto">
          <a:xfrm>
            <a:off x="1581150" y="1239838"/>
            <a:ext cx="7115175" cy="1268412"/>
            <a:chOff x="996" y="781"/>
            <a:chExt cx="4482" cy="799"/>
          </a:xfrm>
        </p:grpSpPr>
        <p:sp>
          <p:nvSpPr>
            <p:cNvPr id="2718807" name="Rectangle 87"/>
            <p:cNvSpPr>
              <a:spLocks noChangeArrowheads="1"/>
            </p:cNvSpPr>
            <p:nvPr/>
          </p:nvSpPr>
          <p:spPr bwMode="auto">
            <a:xfrm>
              <a:off x="4026" y="78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718808" name="Rectangle 88"/>
            <p:cNvSpPr>
              <a:spLocks noChangeArrowheads="1"/>
            </p:cNvSpPr>
            <p:nvPr/>
          </p:nvSpPr>
          <p:spPr bwMode="auto">
            <a:xfrm>
              <a:off x="4905" y="781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718809" name="Rectangle 89"/>
            <p:cNvSpPr>
              <a:spLocks noChangeArrowheads="1"/>
            </p:cNvSpPr>
            <p:nvPr/>
          </p:nvSpPr>
          <p:spPr bwMode="auto">
            <a:xfrm>
              <a:off x="996" y="791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718810" name="Line 90"/>
            <p:cNvSpPr>
              <a:spLocks noChangeShapeType="1"/>
            </p:cNvSpPr>
            <p:nvPr/>
          </p:nvSpPr>
          <p:spPr bwMode="auto">
            <a:xfrm>
              <a:off x="1181" y="1015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11" name="Rectangle 91"/>
            <p:cNvSpPr>
              <a:spLocks noChangeArrowheads="1"/>
            </p:cNvSpPr>
            <p:nvPr/>
          </p:nvSpPr>
          <p:spPr bwMode="auto">
            <a:xfrm>
              <a:off x="1604" y="804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718812" name="Rectangle 92"/>
            <p:cNvSpPr>
              <a:spLocks noChangeArrowheads="1"/>
            </p:cNvSpPr>
            <p:nvPr/>
          </p:nvSpPr>
          <p:spPr bwMode="auto">
            <a:xfrm>
              <a:off x="2092" y="79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718813" name="Rectangle 93"/>
            <p:cNvSpPr>
              <a:spLocks noChangeArrowheads="1"/>
            </p:cNvSpPr>
            <p:nvPr/>
          </p:nvSpPr>
          <p:spPr bwMode="auto">
            <a:xfrm>
              <a:off x="2604" y="8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718814" name="Rectangle 94"/>
            <p:cNvSpPr>
              <a:spLocks noChangeArrowheads="1"/>
            </p:cNvSpPr>
            <p:nvPr/>
          </p:nvSpPr>
          <p:spPr bwMode="auto">
            <a:xfrm>
              <a:off x="3065" y="806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718815" name="Rectangle 95"/>
            <p:cNvSpPr>
              <a:spLocks noChangeArrowheads="1"/>
            </p:cNvSpPr>
            <p:nvPr/>
          </p:nvSpPr>
          <p:spPr bwMode="auto">
            <a:xfrm>
              <a:off x="3570" y="80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718816" name="Rectangle 96"/>
            <p:cNvSpPr>
              <a:spLocks noChangeArrowheads="1"/>
            </p:cNvSpPr>
            <p:nvPr/>
          </p:nvSpPr>
          <p:spPr bwMode="auto">
            <a:xfrm>
              <a:off x="4591" y="79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718817" name="Line 97"/>
            <p:cNvSpPr>
              <a:spLocks noChangeShapeType="1"/>
            </p:cNvSpPr>
            <p:nvPr/>
          </p:nvSpPr>
          <p:spPr bwMode="auto">
            <a:xfrm>
              <a:off x="1188" y="1108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18" name="Rectangle 98"/>
            <p:cNvSpPr>
              <a:spLocks noChangeArrowheads="1"/>
            </p:cNvSpPr>
            <p:nvPr/>
          </p:nvSpPr>
          <p:spPr bwMode="auto">
            <a:xfrm>
              <a:off x="3512" y="1202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sp>
          <p:nvSpPr>
            <p:cNvPr id="2718819" name="Line 99"/>
            <p:cNvSpPr>
              <a:spLocks noChangeShapeType="1"/>
            </p:cNvSpPr>
            <p:nvPr/>
          </p:nvSpPr>
          <p:spPr bwMode="auto">
            <a:xfrm flipH="1">
              <a:off x="1675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0" name="Line 100"/>
            <p:cNvSpPr>
              <a:spLocks noChangeShapeType="1"/>
            </p:cNvSpPr>
            <p:nvPr/>
          </p:nvSpPr>
          <p:spPr bwMode="auto">
            <a:xfrm flipH="1">
              <a:off x="192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1" name="Line 101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2" name="Line 102"/>
            <p:cNvSpPr>
              <a:spLocks noChangeShapeType="1"/>
            </p:cNvSpPr>
            <p:nvPr/>
          </p:nvSpPr>
          <p:spPr bwMode="auto">
            <a:xfrm>
              <a:off x="1691" y="1253"/>
              <a:ext cx="2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3" name="Line 103"/>
            <p:cNvSpPr>
              <a:spLocks noChangeShapeType="1"/>
            </p:cNvSpPr>
            <p:nvPr/>
          </p:nvSpPr>
          <p:spPr bwMode="auto">
            <a:xfrm flipH="1">
              <a:off x="192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4" name="Line 104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5" name="Rectangle 105"/>
            <p:cNvSpPr>
              <a:spLocks noChangeArrowheads="1"/>
            </p:cNvSpPr>
            <p:nvPr/>
          </p:nvSpPr>
          <p:spPr bwMode="auto">
            <a:xfrm>
              <a:off x="2159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26" name="Line 106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7" name="Line 107"/>
            <p:cNvSpPr>
              <a:spLocks noChangeShapeType="1"/>
            </p:cNvSpPr>
            <p:nvPr/>
          </p:nvSpPr>
          <p:spPr bwMode="auto">
            <a:xfrm>
              <a:off x="1942" y="1253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8" name="Line 108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9" name="Line 109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0" name="Line 110"/>
            <p:cNvSpPr>
              <a:spLocks noChangeShapeType="1"/>
            </p:cNvSpPr>
            <p:nvPr/>
          </p:nvSpPr>
          <p:spPr bwMode="auto">
            <a:xfrm>
              <a:off x="2195" y="1253"/>
              <a:ext cx="2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1" name="Line 111"/>
            <p:cNvSpPr>
              <a:spLocks noChangeShapeType="1"/>
            </p:cNvSpPr>
            <p:nvPr/>
          </p:nvSpPr>
          <p:spPr bwMode="auto">
            <a:xfrm>
              <a:off x="1694" y="1208"/>
              <a:ext cx="22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2" name="Line 112"/>
            <p:cNvSpPr>
              <a:spLocks noChangeShapeType="1"/>
            </p:cNvSpPr>
            <p:nvPr/>
          </p:nvSpPr>
          <p:spPr bwMode="auto">
            <a:xfrm>
              <a:off x="1948" y="1208"/>
              <a:ext cx="22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3" name="Line 113"/>
            <p:cNvSpPr>
              <a:spLocks noChangeShapeType="1"/>
            </p:cNvSpPr>
            <p:nvPr/>
          </p:nvSpPr>
          <p:spPr bwMode="auto">
            <a:xfrm>
              <a:off x="1188" y="1208"/>
              <a:ext cx="22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4" name="Rectangle 114"/>
            <p:cNvSpPr>
              <a:spLocks noChangeArrowheads="1"/>
            </p:cNvSpPr>
            <p:nvPr/>
          </p:nvSpPr>
          <p:spPr bwMode="auto">
            <a:xfrm>
              <a:off x="1160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5" name="Rectangle 115"/>
            <p:cNvSpPr>
              <a:spLocks noChangeArrowheads="1"/>
            </p:cNvSpPr>
            <p:nvPr/>
          </p:nvSpPr>
          <p:spPr bwMode="auto">
            <a:xfrm>
              <a:off x="1387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6" name="Line 116"/>
            <p:cNvSpPr>
              <a:spLocks noChangeShapeType="1"/>
            </p:cNvSpPr>
            <p:nvPr/>
          </p:nvSpPr>
          <p:spPr bwMode="auto">
            <a:xfrm>
              <a:off x="1437" y="1253"/>
              <a:ext cx="2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7" name="Rectangle 117"/>
            <p:cNvSpPr>
              <a:spLocks noChangeArrowheads="1"/>
            </p:cNvSpPr>
            <p:nvPr/>
          </p:nvSpPr>
          <p:spPr bwMode="auto">
            <a:xfrm>
              <a:off x="1907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8" name="Rectangle 118"/>
            <p:cNvSpPr>
              <a:spLocks noChangeArrowheads="1"/>
            </p:cNvSpPr>
            <p:nvPr/>
          </p:nvSpPr>
          <p:spPr bwMode="auto">
            <a:xfrm>
              <a:off x="1649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9" name="Line 119"/>
            <p:cNvSpPr>
              <a:spLocks noChangeShapeType="1"/>
            </p:cNvSpPr>
            <p:nvPr/>
          </p:nvSpPr>
          <p:spPr bwMode="auto">
            <a:xfrm>
              <a:off x="1697" y="1303"/>
              <a:ext cx="22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0" name="Line 120"/>
            <p:cNvSpPr>
              <a:spLocks noChangeShapeType="1"/>
            </p:cNvSpPr>
            <p:nvPr/>
          </p:nvSpPr>
          <p:spPr bwMode="auto">
            <a:xfrm>
              <a:off x="1948" y="1347"/>
              <a:ext cx="222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1" name="Line 121"/>
            <p:cNvSpPr>
              <a:spLocks noChangeShapeType="1"/>
            </p:cNvSpPr>
            <p:nvPr/>
          </p:nvSpPr>
          <p:spPr bwMode="auto">
            <a:xfrm>
              <a:off x="1948" y="1304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2" name="Line 122"/>
            <p:cNvSpPr>
              <a:spLocks noChangeShapeType="1"/>
            </p:cNvSpPr>
            <p:nvPr/>
          </p:nvSpPr>
          <p:spPr bwMode="auto">
            <a:xfrm>
              <a:off x="2201" y="1303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3" name="Line 123"/>
            <p:cNvSpPr>
              <a:spLocks noChangeShapeType="1"/>
            </p:cNvSpPr>
            <p:nvPr/>
          </p:nvSpPr>
          <p:spPr bwMode="auto">
            <a:xfrm>
              <a:off x="2200" y="1347"/>
              <a:ext cx="223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4" name="Line 124"/>
            <p:cNvSpPr>
              <a:spLocks noChangeShapeType="1"/>
            </p:cNvSpPr>
            <p:nvPr/>
          </p:nvSpPr>
          <p:spPr bwMode="auto">
            <a:xfrm>
              <a:off x="2454" y="1303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5" name="Line 125"/>
            <p:cNvSpPr>
              <a:spLocks noChangeShapeType="1"/>
            </p:cNvSpPr>
            <p:nvPr/>
          </p:nvSpPr>
          <p:spPr bwMode="auto">
            <a:xfrm>
              <a:off x="2452" y="1347"/>
              <a:ext cx="224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6" name="Line 126"/>
            <p:cNvSpPr>
              <a:spLocks noChangeShapeType="1"/>
            </p:cNvSpPr>
            <p:nvPr/>
          </p:nvSpPr>
          <p:spPr bwMode="auto">
            <a:xfrm>
              <a:off x="2706" y="1347"/>
              <a:ext cx="222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7" name="Line 127"/>
            <p:cNvSpPr>
              <a:spLocks noChangeShapeType="1"/>
            </p:cNvSpPr>
            <p:nvPr/>
          </p:nvSpPr>
          <p:spPr bwMode="auto">
            <a:xfrm>
              <a:off x="1442" y="1208"/>
              <a:ext cx="225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8" name="Rectangle 128"/>
            <p:cNvSpPr>
              <a:spLocks noChangeArrowheads="1"/>
            </p:cNvSpPr>
            <p:nvPr/>
          </p:nvSpPr>
          <p:spPr bwMode="auto">
            <a:xfrm>
              <a:off x="2402" y="129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49" name="Rectangle 129"/>
            <p:cNvSpPr>
              <a:spLocks noChangeArrowheads="1"/>
            </p:cNvSpPr>
            <p:nvPr/>
          </p:nvSpPr>
          <p:spPr bwMode="auto">
            <a:xfrm>
              <a:off x="2655" y="129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50" name="Line 130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1" name="Line 131"/>
            <p:cNvSpPr>
              <a:spLocks noChangeShapeType="1"/>
            </p:cNvSpPr>
            <p:nvPr/>
          </p:nvSpPr>
          <p:spPr bwMode="auto">
            <a:xfrm>
              <a:off x="1430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2" name="Line 132"/>
            <p:cNvSpPr>
              <a:spLocks noChangeShapeType="1"/>
            </p:cNvSpPr>
            <p:nvPr/>
          </p:nvSpPr>
          <p:spPr bwMode="auto">
            <a:xfrm>
              <a:off x="168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3" name="Line 133"/>
            <p:cNvSpPr>
              <a:spLocks noChangeShapeType="1"/>
            </p:cNvSpPr>
            <p:nvPr/>
          </p:nvSpPr>
          <p:spPr bwMode="auto">
            <a:xfrm>
              <a:off x="1936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4" name="Line 134"/>
            <p:cNvSpPr>
              <a:spLocks noChangeShapeType="1"/>
            </p:cNvSpPr>
            <p:nvPr/>
          </p:nvSpPr>
          <p:spPr bwMode="auto">
            <a:xfrm>
              <a:off x="218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5" name="Line 135"/>
            <p:cNvSpPr>
              <a:spLocks noChangeShapeType="1"/>
            </p:cNvSpPr>
            <p:nvPr/>
          </p:nvSpPr>
          <p:spPr bwMode="auto">
            <a:xfrm flipH="1">
              <a:off x="2684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6" name="Line 136"/>
            <p:cNvSpPr>
              <a:spLocks noChangeShapeType="1"/>
            </p:cNvSpPr>
            <p:nvPr/>
          </p:nvSpPr>
          <p:spPr bwMode="auto">
            <a:xfrm flipH="1">
              <a:off x="293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8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Definitions</a:t>
            </a:r>
          </a:p>
        </p:txBody>
      </p:sp>
      <p:sp>
        <p:nvSpPr>
          <p:cNvPr id="272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Latency</a:t>
            </a:r>
            <a:r>
              <a:rPr lang="en-US" dirty="0"/>
              <a:t>: time to completely execute a certain task</a:t>
            </a:r>
          </a:p>
          <a:p>
            <a:pPr lvl="1"/>
            <a:r>
              <a:rPr lang="en-US" dirty="0"/>
              <a:t>for example, time to read a sector from disk is disk access time or disk latency</a:t>
            </a:r>
          </a:p>
          <a:p>
            <a:r>
              <a:rPr lang="en-US" dirty="0">
                <a:solidFill>
                  <a:schemeClr val="accent1"/>
                </a:solidFill>
              </a:rPr>
              <a:t>Throughput</a:t>
            </a:r>
            <a:r>
              <a:rPr lang="en-US" dirty="0"/>
              <a:t>: amount of work that can be done over a period of time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29735</TotalTime>
  <Pages>47</Pages>
  <Words>2037</Words>
  <Application>Microsoft Office PowerPoint</Application>
  <PresentationFormat>信纸(8.5x11 英寸)</PresentationFormat>
  <Paragraphs>555</Paragraphs>
  <Slides>25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4" baseType="lpstr">
      <vt:lpstr>18 VAG Rounded Black   09390</vt:lpstr>
      <vt:lpstr>18 VAG Rounded Bold   07390</vt:lpstr>
      <vt:lpstr>AppleGaramond Bd</vt:lpstr>
      <vt:lpstr>Courier</vt:lpstr>
      <vt:lpstr>FranklinGothic</vt:lpstr>
      <vt:lpstr>ＭＳ Ｐゴシック</vt:lpstr>
      <vt:lpstr>ＭＳ Ｐゴシック</vt:lpstr>
      <vt:lpstr>宋体</vt:lpstr>
      <vt:lpstr>Arial</vt:lpstr>
      <vt:lpstr>Corbel</vt:lpstr>
      <vt:lpstr>Courier New</vt:lpstr>
      <vt:lpstr>Helvetica</vt:lpstr>
      <vt:lpstr>Symbol</vt:lpstr>
      <vt:lpstr>Times</vt:lpstr>
      <vt:lpstr>Wingdings</vt:lpstr>
      <vt:lpstr>Wingdings 2</vt:lpstr>
      <vt:lpstr>Wingdings 3</vt:lpstr>
      <vt:lpstr>Metro</vt:lpstr>
      <vt:lpstr>Image</vt:lpstr>
      <vt:lpstr>PowerPoint 演示文稿</vt:lpstr>
      <vt:lpstr>Review: Single cycle datapath</vt:lpstr>
      <vt:lpstr>How We Build The Controller</vt:lpstr>
      <vt:lpstr>Call home, we’ve made HW/SW contact!</vt:lpstr>
      <vt:lpstr>Processor Performance</vt:lpstr>
      <vt:lpstr>Gotta Do Laundry</vt:lpstr>
      <vt:lpstr>Sequential Laundry</vt:lpstr>
      <vt:lpstr>Pipelined Laundry</vt:lpstr>
      <vt:lpstr>General Definitions</vt:lpstr>
      <vt:lpstr>Pipelining Lessons (1/2)</vt:lpstr>
      <vt:lpstr>Pipelining Lessons (2/2)</vt:lpstr>
      <vt:lpstr>Steps in Executing MIPS</vt:lpstr>
      <vt:lpstr>Pipelined Execution Representation</vt:lpstr>
      <vt:lpstr>Review: Datapath for MIPS</vt:lpstr>
      <vt:lpstr>Graphical Pipeline Representation</vt:lpstr>
      <vt:lpstr>Example</vt:lpstr>
      <vt:lpstr>Pipeline Hazard: Matching socks in later load</vt:lpstr>
      <vt:lpstr>Problems for Pipelining CPUs</vt:lpstr>
      <vt:lpstr>Structural Hazard #1: Single Memory (1/2)</vt:lpstr>
      <vt:lpstr>Structural Hazard #1: Single Memory (2/2)</vt:lpstr>
      <vt:lpstr>Structural Hazard #2: Registers (1/2)</vt:lpstr>
      <vt:lpstr>Structural Hazard #2: Registers (2/2)</vt:lpstr>
      <vt:lpstr>Peer Instruction</vt:lpstr>
      <vt:lpstr>Peer Instruction Answer</vt:lpstr>
      <vt:lpstr>Things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成元庆</cp:lastModifiedBy>
  <cp:revision>2083</cp:revision>
  <cp:lastPrinted>2010-04-02T17:53:56Z</cp:lastPrinted>
  <dcterms:created xsi:type="dcterms:W3CDTF">2010-04-02T17:37:54Z</dcterms:created>
  <dcterms:modified xsi:type="dcterms:W3CDTF">2020-10-23T05:10:07Z</dcterms:modified>
</cp:coreProperties>
</file>