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933" r:id="rId2"/>
    <p:sldId id="958" r:id="rId3"/>
    <p:sldId id="951" r:id="rId4"/>
    <p:sldId id="952" r:id="rId5"/>
    <p:sldId id="953" r:id="rId6"/>
    <p:sldId id="954" r:id="rId7"/>
    <p:sldId id="955" r:id="rId8"/>
    <p:sldId id="962" r:id="rId9"/>
    <p:sldId id="963" r:id="rId10"/>
    <p:sldId id="964" r:id="rId11"/>
    <p:sldId id="965" r:id="rId12"/>
    <p:sldId id="966" r:id="rId13"/>
    <p:sldId id="967" r:id="rId14"/>
    <p:sldId id="968" r:id="rId15"/>
    <p:sldId id="969" r:id="rId16"/>
    <p:sldId id="970" r:id="rId17"/>
    <p:sldId id="971" r:id="rId18"/>
    <p:sldId id="972" r:id="rId19"/>
    <p:sldId id="973" r:id="rId20"/>
    <p:sldId id="974" r:id="rId21"/>
    <p:sldId id="975" r:id="rId22"/>
    <p:sldId id="976" r:id="rId23"/>
    <p:sldId id="977" r:id="rId24"/>
    <p:sldId id="978" r:id="rId25"/>
    <p:sldId id="991" r:id="rId26"/>
    <p:sldId id="989" r:id="rId27"/>
    <p:sldId id="990" r:id="rId28"/>
    <p:sldId id="979" r:id="rId29"/>
    <p:sldId id="981" r:id="rId30"/>
    <p:sldId id="982" r:id="rId31"/>
    <p:sldId id="983" r:id="rId32"/>
    <p:sldId id="984" r:id="rId33"/>
    <p:sldId id="985" r:id="rId34"/>
    <p:sldId id="986" r:id="rId35"/>
    <p:sldId id="987" r:id="rId36"/>
    <p:sldId id="988" r:id="rId37"/>
  </p:sldIdLst>
  <p:sldSz cx="9144000" cy="6858000" type="letter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pitchFamily="-6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pitchFamily="-6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pitchFamily="-6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pitchFamily="-6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600" kern="1200">
        <a:solidFill>
          <a:schemeClr val="accent1"/>
        </a:solidFill>
        <a:latin typeface="Helvetica" pitchFamily="-65" charset="0"/>
        <a:ea typeface="+mn-ea"/>
        <a:cs typeface="+mn-cs"/>
      </a:defRPr>
    </a:lvl5pPr>
    <a:lvl6pPr marL="2286000" algn="l" defTabSz="457200" rtl="0" eaLnBrk="1" latinLnBrk="0" hangingPunct="1">
      <a:defRPr sz="25600" kern="1200">
        <a:solidFill>
          <a:schemeClr val="accent1"/>
        </a:solidFill>
        <a:latin typeface="Helvetica" pitchFamily="-65" charset="0"/>
        <a:ea typeface="+mn-ea"/>
        <a:cs typeface="+mn-cs"/>
      </a:defRPr>
    </a:lvl6pPr>
    <a:lvl7pPr marL="2743200" algn="l" defTabSz="457200" rtl="0" eaLnBrk="1" latinLnBrk="0" hangingPunct="1">
      <a:defRPr sz="25600" kern="1200">
        <a:solidFill>
          <a:schemeClr val="accent1"/>
        </a:solidFill>
        <a:latin typeface="Helvetica" pitchFamily="-65" charset="0"/>
        <a:ea typeface="+mn-ea"/>
        <a:cs typeface="+mn-cs"/>
      </a:defRPr>
    </a:lvl7pPr>
    <a:lvl8pPr marL="3200400" algn="l" defTabSz="457200" rtl="0" eaLnBrk="1" latinLnBrk="0" hangingPunct="1">
      <a:defRPr sz="25600" kern="1200">
        <a:solidFill>
          <a:schemeClr val="accent1"/>
        </a:solidFill>
        <a:latin typeface="Helvetica" pitchFamily="-65" charset="0"/>
        <a:ea typeface="+mn-ea"/>
        <a:cs typeface="+mn-cs"/>
      </a:defRPr>
    </a:lvl8pPr>
    <a:lvl9pPr marL="3657600" algn="l" defTabSz="457200" rtl="0" eaLnBrk="1" latinLnBrk="0" hangingPunct="1">
      <a:defRPr sz="25600" kern="1200">
        <a:solidFill>
          <a:schemeClr val="accent1"/>
        </a:solidFill>
        <a:latin typeface="Helvetica" pitchFamily="-65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F0E4"/>
    <a:srgbClr val="5771A0"/>
    <a:srgbClr val="800080"/>
    <a:srgbClr val="66FF33"/>
    <a:srgbClr val="FF0000"/>
    <a:srgbClr val="3333CC"/>
    <a:srgbClr val="FF8DA0"/>
    <a:srgbClr val="008000"/>
    <a:srgbClr val="810A5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1191" autoAdjust="0"/>
  </p:normalViewPr>
  <p:slideViewPr>
    <p:cSldViewPr>
      <p:cViewPr varScale="1">
        <p:scale>
          <a:sx n="101" d="100"/>
          <a:sy n="101" d="100"/>
        </p:scale>
        <p:origin x="702" y="120"/>
      </p:cViewPr>
      <p:guideLst>
        <p:guide orient="horz" pos="2160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82" y="-90"/>
      </p:cViewPr>
      <p:guideLst>
        <p:guide orient="horz" pos="2931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82" tIns="45329" rIns="92282" bIns="45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We want this to be in font 11 and justify.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pitchFamily="-65" charset="0"/>
        <a:ea typeface="ＭＳ Ｐゴシック" charset="-128"/>
        <a:cs typeface="ＭＳ Ｐゴシック" charset="-128"/>
      </a:defRPr>
    </a:lvl1pPr>
    <a:lvl2pPr marL="37931725" indent="-374745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66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6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88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8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09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333" tIns="45356" rIns="92333" bIns="45356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0947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29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2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5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r>
              <a:rPr lang="en-US" dirty="0"/>
              <a:t>An engineer, a physicist and a mathematicians have to build a fence around</a:t>
            </a:r>
          </a:p>
          <a:p>
            <a:r>
              <a:rPr lang="en-US" dirty="0"/>
              <a:t>a flock of sheep, using as little material as possible.</a:t>
            </a:r>
          </a:p>
          <a:p>
            <a:endParaRPr lang="en-US" dirty="0"/>
          </a:p>
          <a:p>
            <a:r>
              <a:rPr lang="en-US" dirty="0"/>
              <a:t>The engineer forms the flock into a circular shape and constructs a fence</a:t>
            </a:r>
          </a:p>
          <a:p>
            <a:r>
              <a:rPr lang="en-US" dirty="0"/>
              <a:t>around it.</a:t>
            </a:r>
          </a:p>
          <a:p>
            <a:endParaRPr lang="en-US" dirty="0"/>
          </a:p>
          <a:p>
            <a:r>
              <a:rPr lang="en-US" dirty="0"/>
              <a:t>The physicist builds a fence with an infinite diameter and pulls it together</a:t>
            </a:r>
          </a:p>
          <a:p>
            <a:r>
              <a:rPr lang="en-US" dirty="0"/>
              <a:t>until it fits around the flock.</a:t>
            </a:r>
          </a:p>
          <a:p>
            <a:endParaRPr lang="en-US" dirty="0"/>
          </a:p>
          <a:p>
            <a:r>
              <a:rPr lang="en-US" dirty="0"/>
              <a:t>The mathematicians thinks for a while, then builds a fence around himself</a:t>
            </a:r>
          </a:p>
          <a:p>
            <a:r>
              <a:rPr lang="en-US" dirty="0"/>
              <a:t>and defines himself as being outside. </a:t>
            </a:r>
          </a:p>
          <a:p>
            <a:endParaRPr lang="en-US" dirty="0"/>
          </a:p>
          <a:p>
            <a:r>
              <a:rPr lang="en-US" dirty="0"/>
              <a:t>SUMMARY? Redefine</a:t>
            </a:r>
            <a:r>
              <a:rPr lang="en-US" baseline="0" dirty="0"/>
              <a:t> the problem!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70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7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91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9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118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333" tIns="45356" rIns="92333" bIns="45356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1187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323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0225" y="4425950"/>
            <a:ext cx="6046788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357" tIns="45368" rIns="92357" bIns="45368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32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28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0225" y="4425950"/>
            <a:ext cx="6046788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357" tIns="45368" rIns="92357" bIns="45368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52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733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0225" y="4425950"/>
            <a:ext cx="6046788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357" tIns="45368" rIns="92357" bIns="45368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73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2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42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937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0225" y="4425950"/>
            <a:ext cx="6046788" cy="41846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357" tIns="45368" rIns="92357" bIns="45368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93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14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91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34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93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95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25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2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5" tIns="45902" rIns="91805" bIns="45902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8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8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92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9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5" tIns="45902" rIns="91805" bIns="45902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75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97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16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1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37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3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333" tIns="45356" rIns="92333" bIns="45356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44323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5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78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7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98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9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5" tIns="45902" rIns="91805" bIns="45902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190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1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5" tIns="45902" rIns="91805" bIns="45902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39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3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5" tIns="45902" rIns="91805" bIns="45902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8" tIns="45719" rIns="91438" bIns="45719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637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4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84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48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04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275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1188"/>
            <a:ext cx="6051550" cy="4189412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333" tIns="45356" rIns="92333" bIns="45356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2755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598488"/>
            <a:ext cx="4635500" cy="3476625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4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8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4913" y="596900"/>
            <a:ext cx="4637087" cy="3478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6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8638" y="4424363"/>
            <a:ext cx="6049962" cy="41862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800" tIns="45900" rIns="91800" bIns="45900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8E3342FC-85AC-0141-B4E7-B626C592947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3767D12C-1D62-DB44-B351-8710E9C41DB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EB5093A4-CC93-424A-94EB-96D0AD625C4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01C1680E-D985-8A48-BA9E-A9F7CF2082B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F08356AB-6050-C54D-8146-0D0927CCFB8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344601BE-1874-5548-A792-BFB77CD508AE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50361CD5-B477-9E43-A365-B6CBAABDE15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CD69752C-0324-1C40-9504-CBF4C9360C20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44F050E0-6EC7-2D45-8299-7B7E99CE3E4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9956C743-C58C-B546-AEA2-8065E3DEDFB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20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59693" y="1302242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1299" y="1395381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0613" y="13012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59693" y="1302242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1299" y="1395381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0613" y="13012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59692" y="1302240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1298" y="1395380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0612" y="1301265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Helvetica" charset="0"/>
              </a:defRPr>
            </a:lvl1pPr>
          </a:lstStyle>
          <a:p>
            <a:pPr>
              <a:defRPr/>
            </a:pPr>
            <a:r>
              <a:rPr lang="en-US"/>
              <a:t>
              </a:t>
            </a:r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" pitchFamily="-65" charset="0"/>
              </a:defRPr>
            </a:lvl1pPr>
          </a:lstStyle>
          <a:p>
            <a:pPr>
              <a:defRPr/>
            </a:pPr>
            <a:fld id="{458E6A8A-592E-AF43-B50A-9BAEEB4055EB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1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143000"/>
            <a:ext cx="8229600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Rectangle 10"/>
          <p:cNvSpPr>
            <a:spLocks noChangeArrowheads="1"/>
          </p:cNvSpPr>
          <p:nvPr userDrawn="1"/>
        </p:nvSpPr>
        <p:spPr bwMode="auto">
          <a:xfrm>
            <a:off x="0" y="6654800"/>
            <a:ext cx="495300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 dirty="0">
                <a:solidFill>
                  <a:srgbClr val="FFFF00"/>
                </a:solidFill>
                <a:latin typeface="18 VAG Rounded Black   09390"/>
              </a:rPr>
              <a:t>L25 CPU Design</a:t>
            </a:r>
            <a:r>
              <a:rPr lang="en-US" sz="1000" b="1" baseline="0" dirty="0">
                <a:solidFill>
                  <a:srgbClr val="FFFF00"/>
                </a:solidFill>
                <a:latin typeface="18 VAG Rounded Black   09390"/>
              </a:rPr>
              <a:t> : Pipelining to Improve Performance II </a:t>
            </a:r>
            <a:r>
              <a:rPr lang="en-US" sz="1000" b="1" dirty="0">
                <a:solidFill>
                  <a:schemeClr val="tx1"/>
                </a:solidFill>
                <a:latin typeface="18 VAG Rounded Black   09390"/>
              </a:rPr>
              <a:t>(</a:t>
            </a:r>
            <a:fld id="{0382F9D6-1C8F-9447-89CA-9F506CE985D4}" type="slidenum">
              <a:rPr lang="en-US" sz="1000" b="1">
                <a:solidFill>
                  <a:schemeClr val="tx1"/>
                </a:solidFill>
                <a:latin typeface="18 VAG Rounded Black   09390"/>
              </a:rPr>
              <a:pPr>
                <a:defRPr/>
              </a:pPr>
              <a:t>‹#›</a:t>
            </a:fld>
            <a:r>
              <a:rPr lang="en-US" sz="1000" b="1" dirty="0">
                <a:solidFill>
                  <a:schemeClr val="tx1"/>
                </a:solidFill>
                <a:latin typeface="18 VAG Rounded Black   09390"/>
              </a:rPr>
              <a:t>)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57200" y="1141412"/>
            <a:ext cx="8229600" cy="1588"/>
          </a:xfrm>
          <a:prstGeom prst="line">
            <a:avLst/>
          </a:prstGeom>
          <a:ln>
            <a:solidFill>
              <a:schemeClr val="tx2"/>
            </a:solidFill>
          </a:ln>
          <a:effectLst>
            <a:glow rad="101600">
              <a:schemeClr val="tx2">
                <a:alpha val="75000"/>
              </a:schemeClr>
            </a:glo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11">
            <a:extLst>
              <a:ext uri="{FF2B5EF4-FFF2-40B4-BE49-F238E27FC236}">
                <a16:creationId xmlns:a16="http://schemas.microsoft.com/office/drawing/2014/main" id="{D34ADD0B-24AF-4545-9A46-56298819C1C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916738" y="6678613"/>
            <a:ext cx="222885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lnSpc>
                <a:spcPct val="85000"/>
              </a:lnSpc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85000"/>
              </a:lnSpc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85000"/>
              </a:lnSpc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85000"/>
              </a:lnSpc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85000"/>
              </a:lnSpc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Times" panose="02020603050405020304" pitchFamily="18" charset="0"/>
              <a:defRPr sz="2400" b="1">
                <a:solidFill>
                  <a:schemeClr val="tx1"/>
                </a:solidFill>
                <a:latin typeface="Courier New" panose="02070309020205020404" pitchFamily="49" charset="0"/>
                <a:ea typeface="MS PGothic" panose="020B0600070205080204" pitchFamily="34" charset="-128"/>
              </a:defRPr>
            </a:lvl9pPr>
          </a:lstStyle>
          <a:p>
            <a:pPr algn="r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US" altLang="zh-CN" sz="1000" dirty="0">
                <a:solidFill>
                  <a:schemeClr val="tx1"/>
                </a:solidFill>
                <a:latin typeface="Helvetica"/>
              </a:rPr>
              <a:t>Cheng, fall 2020 © BUAA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0" i="0" kern="1200" spc="-100">
          <a:solidFill>
            <a:srgbClr val="C1EEFF"/>
          </a:solidFill>
          <a:latin typeface="18 VAG Rounded Bold   07390"/>
          <a:ea typeface="ＭＳ Ｐゴシック" charset="-128"/>
          <a:cs typeface="AppleGaramond Bd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C1EEFF"/>
          </a:solidFill>
          <a:latin typeface="Corbel" charset="0"/>
          <a:ea typeface="ＭＳ Ｐゴシック" charset="-128"/>
          <a:cs typeface="ＭＳ Ｐゴシック" charset="-128"/>
        </a:defRPr>
      </a:lvl9pPr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-65" charset="2"/>
        <a:buChar char=""/>
        <a:defRPr sz="3000" b="1" kern="1200">
          <a:solidFill>
            <a:schemeClr val="tx1"/>
          </a:solidFill>
          <a:latin typeface="18 VAG Rounded Bold   07390"/>
          <a:ea typeface="ＭＳ Ｐゴシック" charset="-128"/>
          <a:cs typeface="ＭＳ Ｐゴシック" charset="-128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SzPct val="90000"/>
        <a:buFont typeface="Wingdings" pitchFamily="-65" charset="2"/>
        <a:buChar char=""/>
        <a:defRPr sz="2600" b="1" kern="1200">
          <a:solidFill>
            <a:schemeClr val="accent3">
              <a:lumMod val="40000"/>
              <a:lumOff val="60000"/>
            </a:schemeClr>
          </a:solidFill>
          <a:latin typeface="18 VAG Rounded Bold   07390"/>
          <a:ea typeface="ＭＳ Ｐゴシック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Font typeface="Wingdings 2" pitchFamily="-65" charset="2"/>
        <a:buChar char=""/>
        <a:defRPr sz="2400" b="1" kern="1200">
          <a:solidFill>
            <a:schemeClr val="tx2">
              <a:lumMod val="90000"/>
            </a:schemeClr>
          </a:solidFill>
          <a:latin typeface="18 VAG Rounded Bold   07390"/>
          <a:ea typeface="ＭＳ Ｐゴシック" charset="-128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3" pitchFamily="-65" charset="2"/>
        <a:buChar char=""/>
        <a:defRPr sz="2200" b="1" kern="1200">
          <a:solidFill>
            <a:srgbClr val="F273AF"/>
          </a:solidFill>
          <a:latin typeface="18 VAG Rounded Bold   07390"/>
          <a:ea typeface="ＭＳ Ｐゴシック" charset="-128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-65" charset="2"/>
        <a:buChar char=""/>
        <a:defRPr sz="2000" b="1" kern="1200">
          <a:solidFill>
            <a:schemeClr val="tx1"/>
          </a:solidFill>
          <a:latin typeface="18 VAG Rounded Bold   07390"/>
          <a:ea typeface="ＭＳ Ｐゴシック" charset="-128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981200" y="73712"/>
            <a:ext cx="7162800" cy="22452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77000"/>
              </a:lnSpc>
            </a:pPr>
            <a:r>
              <a:rPr lang="en-US" altLang="zh-CN" sz="2800" b="1" dirty="0">
                <a:solidFill>
                  <a:schemeClr val="bg2"/>
                </a:solidFill>
                <a:latin typeface="Courier New" charset="0"/>
              </a:rPr>
              <a:t>Computer Architecture</a:t>
            </a:r>
          </a:p>
          <a:p>
            <a:pPr algn="ctr">
              <a:lnSpc>
                <a:spcPct val="77000"/>
              </a:lnSpc>
            </a:pPr>
            <a:r>
              <a:rPr lang="en-US" altLang="zh-CN" sz="2800" b="1" dirty="0">
                <a:solidFill>
                  <a:schemeClr val="bg2"/>
                </a:solidFill>
                <a:latin typeface="Courier New" charset="0"/>
              </a:rPr>
              <a:t>（</a:t>
            </a:r>
            <a:r>
              <a:rPr lang="zh-CN" altLang="en-US" sz="2800" b="1" dirty="0">
                <a:solidFill>
                  <a:schemeClr val="bg2"/>
                </a:solidFill>
                <a:latin typeface="Courier New" charset="0"/>
              </a:rPr>
              <a:t>计算机体系结构</a:t>
            </a:r>
            <a:r>
              <a:rPr lang="en-US" altLang="zh-CN" sz="2800" b="1" dirty="0">
                <a:solidFill>
                  <a:schemeClr val="bg2"/>
                </a:solidFill>
                <a:latin typeface="Courier New" charset="0"/>
              </a:rPr>
              <a:t>)</a:t>
            </a:r>
            <a:b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</a:br>
            <a:b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</a:br>
            <a: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  <a:t> </a:t>
            </a:r>
            <a:r>
              <a:rPr lang="en-US" sz="3200" b="1" dirty="0">
                <a:latin typeface="18 VAG Rounded Bold   07390"/>
                <a:cs typeface=""/>
              </a:rPr>
              <a:t>Lecture 25 – CPU Design : </a:t>
            </a:r>
            <a:br>
              <a:rPr lang="en-US" sz="3200" b="1" dirty="0">
                <a:latin typeface="18 VAG Rounded Bold   07390"/>
                <a:cs typeface=""/>
              </a:rPr>
            </a:br>
            <a:r>
              <a:rPr lang="en-US" sz="3200" b="1" dirty="0">
                <a:latin typeface="18 VAG Rounded Bold   07390"/>
                <a:cs typeface=""/>
              </a:rPr>
              <a:t>Pipelining to Improve Performance II </a:t>
            </a:r>
            <a:b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</a:br>
            <a:r>
              <a:rPr lang="en-US" sz="3200" b="1" dirty="0">
                <a:solidFill>
                  <a:schemeClr val="tx2"/>
                </a:solidFill>
                <a:latin typeface="18 VAG Rounded Bold   07390"/>
                <a:cs typeface="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18 VAG Rounded Bold   07390"/>
                <a:cs typeface=""/>
              </a:rPr>
              <a:t>2020-10-26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04800" y="2438400"/>
            <a:ext cx="1905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bg2"/>
                </a:solidFill>
                <a:latin typeface="18 VAG Rounded Bold   07390"/>
              </a:rPr>
              <a:t>Lecturer Yuanqing Cheng</a:t>
            </a:r>
          </a:p>
          <a:p>
            <a:pPr algn="ctr">
              <a:defRPr/>
            </a:pPr>
            <a:endParaRPr lang="en-US" sz="2000" b="1" dirty="0">
              <a:solidFill>
                <a:schemeClr val="bg2"/>
              </a:solidFill>
              <a:latin typeface="18 VAG Rounded Bold   07390"/>
            </a:endParaRPr>
          </a:p>
        </p:txBody>
      </p:sp>
      <p:pic>
        <p:nvPicPr>
          <p:cNvPr id="10" name="图片 1">
            <a:extLst>
              <a:ext uri="{FF2B5EF4-FFF2-40B4-BE49-F238E27FC236}">
                <a16:creationId xmlns:a16="http://schemas.microsoft.com/office/drawing/2014/main" id="{FEC1ABDB-7B0F-465C-BA23-31062BB53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58" y="231775"/>
            <a:ext cx="1577542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图片 1">
            <a:extLst>
              <a:ext uri="{FF2B5EF4-FFF2-40B4-BE49-F238E27FC236}">
                <a16:creationId xmlns:a16="http://schemas.microsoft.com/office/drawing/2014/main" id="{9C82E682-4877-4576-AC0D-030EFF323F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2593124"/>
            <a:ext cx="6138863" cy="919735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D530DD82-1E49-497B-91B9-5A44950500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3718720"/>
            <a:ext cx="3515367" cy="1604962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85177836-4100-4725-9E98-984BF42012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4888" y="3690145"/>
            <a:ext cx="3876675" cy="157666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297264A8-03C4-4731-8691-B48E6F90DB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8000" y="5352630"/>
            <a:ext cx="2819400" cy="143165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Hazard: Branching (3/9)</a:t>
            </a:r>
          </a:p>
        </p:txBody>
      </p:sp>
      <p:sp>
        <p:nvSpPr>
          <p:cNvPr id="276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Initial Solution: Stall until decision is made</a:t>
            </a:r>
          </a:p>
          <a:p>
            <a:pPr lvl="1"/>
            <a:r>
              <a:rPr lang="en-US"/>
              <a:t>insert “no-op” instructions (those that accomplish nothing, just take time) or hold up the fetch of the next instruction (for 2 cycles).</a:t>
            </a:r>
          </a:p>
          <a:p>
            <a:pPr lvl="1"/>
            <a:r>
              <a:rPr lang="en-US"/>
              <a:t>Drawback: branches take 3 clock cycles each (assuming comparator is put in ALU stage)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Hazard: Branching (4/9)</a:t>
            </a:r>
          </a:p>
        </p:txBody>
      </p:sp>
      <p:sp>
        <p:nvSpPr>
          <p:cNvPr id="276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Optimization #1:</a:t>
            </a:r>
          </a:p>
          <a:p>
            <a:pPr lvl="1"/>
            <a:r>
              <a:rPr lang="en-US" dirty="0"/>
              <a:t>insert </a:t>
            </a:r>
            <a:r>
              <a:rPr lang="en-US" dirty="0">
                <a:solidFill>
                  <a:schemeClr val="accent1"/>
                </a:solidFill>
              </a:rPr>
              <a:t>special branch comparator </a:t>
            </a:r>
            <a:r>
              <a:rPr lang="en-US" dirty="0"/>
              <a:t>in Stage 2</a:t>
            </a:r>
          </a:p>
          <a:p>
            <a:pPr lvl="1"/>
            <a:r>
              <a:rPr lang="en-US" dirty="0"/>
              <a:t>as soon as instruction is decoded (</a:t>
            </a:r>
            <a:r>
              <a:rPr lang="en-US" dirty="0" err="1"/>
              <a:t>Opcode</a:t>
            </a:r>
            <a:r>
              <a:rPr lang="en-US" dirty="0"/>
              <a:t> identifies it as a branch), immediately make a decision and set the new value of the PC</a:t>
            </a:r>
          </a:p>
          <a:p>
            <a:pPr lvl="1"/>
            <a:r>
              <a:rPr lang="en-US" dirty="0"/>
              <a:t>Benefit: since branch is complete in Stage 2, only one unnecessary instruction is fetched, so only one no-op is needed</a:t>
            </a:r>
          </a:p>
          <a:p>
            <a:pPr lvl="1"/>
            <a:r>
              <a:rPr lang="en-US" dirty="0"/>
              <a:t>Side Note: This means that branches are idle in Stages 3, 4 and 5.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Hazard: Branching (5/9)</a:t>
            </a:r>
          </a:p>
        </p:txBody>
      </p:sp>
      <p:sp>
        <p:nvSpPr>
          <p:cNvPr id="2769923" name="Rectangle 3"/>
          <p:cNvSpPr>
            <a:spLocks noChangeArrowheads="1"/>
          </p:cNvSpPr>
          <p:nvPr/>
        </p:nvSpPr>
        <p:spPr bwMode="auto">
          <a:xfrm>
            <a:off x="1066800" y="6096000"/>
            <a:ext cx="7133362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rgbClr val="FEB80A"/>
                </a:solidFill>
                <a:latin typeface="18 VAG Rounded Bold   07390"/>
              </a:rPr>
              <a:t>Branch comparator moved to Decode stage.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0938" y="1116058"/>
            <a:ext cx="7797800" cy="5302250"/>
            <a:chOff x="216" y="551"/>
            <a:chExt cx="4912" cy="334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624" y="1200"/>
              <a:ext cx="340" cy="289"/>
              <a:chOff x="2624" y="1200"/>
              <a:chExt cx="340" cy="289"/>
            </a:xfrm>
          </p:grpSpPr>
          <p:sp>
            <p:nvSpPr>
              <p:cNvPr id="2769926" name="Freeform 6"/>
              <p:cNvSpPr>
                <a:spLocks/>
              </p:cNvSpPr>
              <p:nvPr/>
            </p:nvSpPr>
            <p:spPr bwMode="auto">
              <a:xfrm>
                <a:off x="2624" y="1200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927" name="Freeform 7"/>
              <p:cNvSpPr>
                <a:spLocks/>
              </p:cNvSpPr>
              <p:nvPr/>
            </p:nvSpPr>
            <p:spPr bwMode="auto">
              <a:xfrm>
                <a:off x="2793" y="1200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624" y="2592"/>
              <a:ext cx="340" cy="289"/>
              <a:chOff x="2624" y="2592"/>
              <a:chExt cx="340" cy="289"/>
            </a:xfrm>
          </p:grpSpPr>
          <p:sp>
            <p:nvSpPr>
              <p:cNvPr id="2769929" name="Freeform 9"/>
              <p:cNvSpPr>
                <a:spLocks/>
              </p:cNvSpPr>
              <p:nvPr/>
            </p:nvSpPr>
            <p:spPr bwMode="auto">
              <a:xfrm>
                <a:off x="2624" y="2592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930" name="Freeform 10"/>
              <p:cNvSpPr>
                <a:spLocks/>
              </p:cNvSpPr>
              <p:nvPr/>
            </p:nvSpPr>
            <p:spPr bwMode="auto">
              <a:xfrm>
                <a:off x="2793" y="2592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69931" name="Rectangle 11"/>
            <p:cNvSpPr>
              <a:spLocks noChangeArrowheads="1"/>
            </p:cNvSpPr>
            <p:nvPr/>
          </p:nvSpPr>
          <p:spPr bwMode="auto">
            <a:xfrm>
              <a:off x="2605" y="2594"/>
              <a:ext cx="29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I$</a:t>
              </a:r>
            </a:p>
          </p:txBody>
        </p:sp>
        <p:sp>
          <p:nvSpPr>
            <p:cNvPr id="2769932" name="Line 12"/>
            <p:cNvSpPr>
              <a:spLocks noChangeShapeType="1"/>
            </p:cNvSpPr>
            <p:nvPr/>
          </p:nvSpPr>
          <p:spPr bwMode="auto">
            <a:xfrm>
              <a:off x="584" y="1224"/>
              <a:ext cx="0" cy="20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933" name="Line 13"/>
            <p:cNvSpPr>
              <a:spLocks noChangeShapeType="1"/>
            </p:cNvSpPr>
            <p:nvPr/>
          </p:nvSpPr>
          <p:spPr bwMode="auto">
            <a:xfrm>
              <a:off x="984" y="840"/>
              <a:ext cx="39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934" name="Rectangle 14"/>
            <p:cNvSpPr>
              <a:spLocks noChangeArrowheads="1"/>
            </p:cNvSpPr>
            <p:nvPr/>
          </p:nvSpPr>
          <p:spPr bwMode="auto">
            <a:xfrm>
              <a:off x="579" y="1302"/>
              <a:ext cx="517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" pitchFamily="-65" charset="0"/>
                </a:rPr>
                <a:t>beq</a:t>
              </a:r>
              <a:endParaRPr lang="en-US" sz="2800" b="1">
                <a:solidFill>
                  <a:schemeClr val="tx1"/>
                </a:solidFill>
                <a:latin typeface="Arial" pitchFamily="-65" charset="0"/>
              </a:endParaRPr>
            </a:p>
          </p:txBody>
        </p:sp>
        <p:sp>
          <p:nvSpPr>
            <p:cNvPr id="2769935" name="Rectangle 15"/>
            <p:cNvSpPr>
              <a:spLocks noChangeArrowheads="1"/>
            </p:cNvSpPr>
            <p:nvPr/>
          </p:nvSpPr>
          <p:spPr bwMode="auto">
            <a:xfrm>
              <a:off x="563" y="1718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1</a:t>
              </a:r>
            </a:p>
          </p:txBody>
        </p:sp>
        <p:sp>
          <p:nvSpPr>
            <p:cNvPr id="2769936" name="Rectangle 16"/>
            <p:cNvSpPr>
              <a:spLocks noChangeArrowheads="1"/>
            </p:cNvSpPr>
            <p:nvPr/>
          </p:nvSpPr>
          <p:spPr bwMode="auto">
            <a:xfrm>
              <a:off x="555" y="2182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2</a:t>
              </a:r>
            </a:p>
          </p:txBody>
        </p:sp>
        <p:sp>
          <p:nvSpPr>
            <p:cNvPr id="2769937" name="Rectangle 17"/>
            <p:cNvSpPr>
              <a:spLocks noChangeArrowheads="1"/>
            </p:cNvSpPr>
            <p:nvPr/>
          </p:nvSpPr>
          <p:spPr bwMode="auto">
            <a:xfrm>
              <a:off x="598" y="2612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3</a:t>
              </a:r>
            </a:p>
          </p:txBody>
        </p:sp>
        <p:sp>
          <p:nvSpPr>
            <p:cNvPr id="2769938" name="Rectangle 18"/>
            <p:cNvSpPr>
              <a:spLocks noChangeArrowheads="1"/>
            </p:cNvSpPr>
            <p:nvPr/>
          </p:nvSpPr>
          <p:spPr bwMode="auto">
            <a:xfrm>
              <a:off x="587" y="3067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4</a:t>
              </a:r>
            </a:p>
          </p:txBody>
        </p:sp>
        <p:sp>
          <p:nvSpPr>
            <p:cNvPr id="2769939" name="Line 19"/>
            <p:cNvSpPr>
              <a:spLocks noChangeShapeType="1"/>
            </p:cNvSpPr>
            <p:nvPr/>
          </p:nvSpPr>
          <p:spPr bwMode="auto">
            <a:xfrm>
              <a:off x="1728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940" name="Line 20"/>
            <p:cNvSpPr>
              <a:spLocks noChangeShapeType="1"/>
            </p:cNvSpPr>
            <p:nvPr/>
          </p:nvSpPr>
          <p:spPr bwMode="auto">
            <a:xfrm>
              <a:off x="2160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941" name="Line 21"/>
            <p:cNvSpPr>
              <a:spLocks noChangeShapeType="1"/>
            </p:cNvSpPr>
            <p:nvPr/>
          </p:nvSpPr>
          <p:spPr bwMode="auto">
            <a:xfrm>
              <a:off x="2592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942" name="Line 22"/>
            <p:cNvSpPr>
              <a:spLocks noChangeShapeType="1"/>
            </p:cNvSpPr>
            <p:nvPr/>
          </p:nvSpPr>
          <p:spPr bwMode="auto">
            <a:xfrm>
              <a:off x="3024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943" name="Line 23"/>
            <p:cNvSpPr>
              <a:spLocks noChangeShapeType="1"/>
            </p:cNvSpPr>
            <p:nvPr/>
          </p:nvSpPr>
          <p:spPr bwMode="auto">
            <a:xfrm>
              <a:off x="3456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944" name="Line 24"/>
            <p:cNvSpPr>
              <a:spLocks noChangeShapeType="1"/>
            </p:cNvSpPr>
            <p:nvPr/>
          </p:nvSpPr>
          <p:spPr bwMode="auto">
            <a:xfrm>
              <a:off x="3888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945" name="Line 25"/>
            <p:cNvSpPr>
              <a:spLocks noChangeShapeType="1"/>
            </p:cNvSpPr>
            <p:nvPr/>
          </p:nvSpPr>
          <p:spPr bwMode="auto">
            <a:xfrm>
              <a:off x="4320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946" name="Line 26"/>
            <p:cNvSpPr>
              <a:spLocks noChangeShapeType="1"/>
            </p:cNvSpPr>
            <p:nvPr/>
          </p:nvSpPr>
          <p:spPr bwMode="auto">
            <a:xfrm>
              <a:off x="4752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2257" y="1152"/>
              <a:ext cx="225" cy="481"/>
              <a:chOff x="2257" y="1152"/>
              <a:chExt cx="225" cy="481"/>
            </a:xfrm>
          </p:grpSpPr>
          <p:sp>
            <p:nvSpPr>
              <p:cNvPr id="2769948" name="Freeform 28"/>
              <p:cNvSpPr>
                <a:spLocks/>
              </p:cNvSpPr>
              <p:nvPr/>
            </p:nvSpPr>
            <p:spPr bwMode="auto">
              <a:xfrm>
                <a:off x="2269" y="1152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949" name="Rectangle 29"/>
              <p:cNvSpPr>
                <a:spLocks noChangeArrowheads="1"/>
              </p:cNvSpPr>
              <p:nvPr/>
            </p:nvSpPr>
            <p:spPr bwMode="auto">
              <a:xfrm rot="5400000">
                <a:off x="2170" y="1274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1324" y="1248"/>
              <a:ext cx="359" cy="289"/>
              <a:chOff x="1324" y="1248"/>
              <a:chExt cx="359" cy="289"/>
            </a:xfrm>
          </p:grpSpPr>
          <p:sp>
            <p:nvSpPr>
              <p:cNvPr id="2769951" name="Rectangle 31"/>
              <p:cNvSpPr>
                <a:spLocks noChangeArrowheads="1"/>
              </p:cNvSpPr>
              <p:nvPr/>
            </p:nvSpPr>
            <p:spPr bwMode="auto">
              <a:xfrm>
                <a:off x="1324" y="1250"/>
                <a:ext cx="292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I$</a:t>
                </a:r>
              </a:p>
            </p:txBody>
          </p:sp>
          <p:grpSp>
            <p:nvGrpSpPr>
              <p:cNvPr id="7" name="Group 32"/>
              <p:cNvGrpSpPr>
                <a:grpSpLocks/>
              </p:cNvGrpSpPr>
              <p:nvPr/>
            </p:nvGrpSpPr>
            <p:grpSpPr bwMode="auto">
              <a:xfrm>
                <a:off x="1343" y="1248"/>
                <a:ext cx="340" cy="289"/>
                <a:chOff x="1343" y="1248"/>
                <a:chExt cx="340" cy="289"/>
              </a:xfrm>
            </p:grpSpPr>
            <p:sp>
              <p:nvSpPr>
                <p:cNvPr id="2769953" name="Freeform 33"/>
                <p:cNvSpPr>
                  <a:spLocks/>
                </p:cNvSpPr>
                <p:nvPr/>
              </p:nvSpPr>
              <p:spPr bwMode="auto">
                <a:xfrm>
                  <a:off x="1343" y="1248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9954" name="Freeform 34"/>
                <p:cNvSpPr>
                  <a:spLocks/>
                </p:cNvSpPr>
                <p:nvPr/>
              </p:nvSpPr>
              <p:spPr bwMode="auto">
                <a:xfrm>
                  <a:off x="1512" y="1248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769955" name="Rectangle 35"/>
            <p:cNvSpPr>
              <a:spLocks noChangeArrowheads="1"/>
            </p:cNvSpPr>
            <p:nvPr/>
          </p:nvSpPr>
          <p:spPr bwMode="auto">
            <a:xfrm>
              <a:off x="1784" y="1255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8" name="Group 36"/>
            <p:cNvGrpSpPr>
              <a:grpSpLocks/>
            </p:cNvGrpSpPr>
            <p:nvPr/>
          </p:nvGrpSpPr>
          <p:grpSpPr bwMode="auto">
            <a:xfrm>
              <a:off x="1803" y="1248"/>
              <a:ext cx="296" cy="289"/>
              <a:chOff x="1803" y="1248"/>
              <a:chExt cx="296" cy="289"/>
            </a:xfrm>
          </p:grpSpPr>
          <p:sp>
            <p:nvSpPr>
              <p:cNvPr id="2769957" name="Freeform 37"/>
              <p:cNvSpPr>
                <a:spLocks/>
              </p:cNvSpPr>
              <p:nvPr/>
            </p:nvSpPr>
            <p:spPr bwMode="auto">
              <a:xfrm>
                <a:off x="1803" y="1248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958" name="Freeform 38"/>
              <p:cNvSpPr>
                <a:spLocks/>
              </p:cNvSpPr>
              <p:nvPr/>
            </p:nvSpPr>
            <p:spPr bwMode="auto">
              <a:xfrm>
                <a:off x="1951" y="1248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69959" name="Line 39"/>
            <p:cNvSpPr>
              <a:spLocks noChangeShapeType="1"/>
            </p:cNvSpPr>
            <p:nvPr/>
          </p:nvSpPr>
          <p:spPr bwMode="auto">
            <a:xfrm>
              <a:off x="1688" y="1392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960" name="Freeform 40"/>
            <p:cNvSpPr>
              <a:spLocks/>
            </p:cNvSpPr>
            <p:nvPr/>
          </p:nvSpPr>
          <p:spPr bwMode="auto">
            <a:xfrm>
              <a:off x="1750" y="1296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961" name="Line 41"/>
            <p:cNvSpPr>
              <a:spLocks noChangeShapeType="1"/>
            </p:cNvSpPr>
            <p:nvPr/>
          </p:nvSpPr>
          <p:spPr bwMode="auto">
            <a:xfrm>
              <a:off x="2104" y="1296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962" name="Rectangle 42"/>
            <p:cNvSpPr>
              <a:spLocks noChangeArrowheads="1"/>
            </p:cNvSpPr>
            <p:nvPr/>
          </p:nvSpPr>
          <p:spPr bwMode="auto">
            <a:xfrm>
              <a:off x="2601" y="1250"/>
              <a:ext cx="3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D$</a:t>
              </a:r>
            </a:p>
          </p:txBody>
        </p:sp>
        <p:sp>
          <p:nvSpPr>
            <p:cNvPr id="2769963" name="Rectangle 43"/>
            <p:cNvSpPr>
              <a:spLocks noChangeArrowheads="1"/>
            </p:cNvSpPr>
            <p:nvPr/>
          </p:nvSpPr>
          <p:spPr bwMode="auto">
            <a:xfrm>
              <a:off x="3093" y="1250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9" name="Group 44"/>
            <p:cNvGrpSpPr>
              <a:grpSpLocks/>
            </p:cNvGrpSpPr>
            <p:nvPr/>
          </p:nvGrpSpPr>
          <p:grpSpPr bwMode="auto">
            <a:xfrm>
              <a:off x="3120" y="1248"/>
              <a:ext cx="284" cy="289"/>
              <a:chOff x="3120" y="1248"/>
              <a:chExt cx="284" cy="289"/>
            </a:xfrm>
          </p:grpSpPr>
          <p:sp>
            <p:nvSpPr>
              <p:cNvPr id="2769965" name="Freeform 45"/>
              <p:cNvSpPr>
                <a:spLocks/>
              </p:cNvSpPr>
              <p:nvPr/>
            </p:nvSpPr>
            <p:spPr bwMode="auto">
              <a:xfrm>
                <a:off x="3120" y="1248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966" name="Freeform 46"/>
              <p:cNvSpPr>
                <a:spLocks/>
              </p:cNvSpPr>
              <p:nvPr/>
            </p:nvSpPr>
            <p:spPr bwMode="auto">
              <a:xfrm>
                <a:off x="3261" y="1248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69967" name="Line 47"/>
            <p:cNvSpPr>
              <a:spLocks noChangeShapeType="1"/>
            </p:cNvSpPr>
            <p:nvPr/>
          </p:nvSpPr>
          <p:spPr bwMode="auto">
            <a:xfrm>
              <a:off x="2973" y="1392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968" name="Line 48"/>
            <p:cNvSpPr>
              <a:spLocks noChangeShapeType="1"/>
            </p:cNvSpPr>
            <p:nvPr/>
          </p:nvSpPr>
          <p:spPr bwMode="auto">
            <a:xfrm>
              <a:off x="2489" y="139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969" name="Freeform 49"/>
            <p:cNvSpPr>
              <a:spLocks/>
            </p:cNvSpPr>
            <p:nvPr/>
          </p:nvSpPr>
          <p:spPr bwMode="auto">
            <a:xfrm>
              <a:off x="2610" y="1392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970" name="Line 50"/>
            <p:cNvSpPr>
              <a:spLocks noChangeShapeType="1"/>
            </p:cNvSpPr>
            <p:nvPr/>
          </p:nvSpPr>
          <p:spPr bwMode="auto">
            <a:xfrm>
              <a:off x="2104" y="1488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971" name="Freeform 51"/>
            <p:cNvSpPr>
              <a:spLocks/>
            </p:cNvSpPr>
            <p:nvPr/>
          </p:nvSpPr>
          <p:spPr bwMode="auto">
            <a:xfrm>
              <a:off x="2197" y="1387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52"/>
            <p:cNvGrpSpPr>
              <a:grpSpLocks/>
            </p:cNvGrpSpPr>
            <p:nvPr/>
          </p:nvGrpSpPr>
          <p:grpSpPr bwMode="auto">
            <a:xfrm>
              <a:off x="1751" y="1600"/>
              <a:ext cx="2096" cy="513"/>
              <a:chOff x="1751" y="1600"/>
              <a:chExt cx="2096" cy="513"/>
            </a:xfrm>
          </p:grpSpPr>
          <p:grpSp>
            <p:nvGrpSpPr>
              <p:cNvPr id="11" name="Group 53"/>
              <p:cNvGrpSpPr>
                <a:grpSpLocks/>
              </p:cNvGrpSpPr>
              <p:nvPr/>
            </p:nvGrpSpPr>
            <p:grpSpPr bwMode="auto">
              <a:xfrm>
                <a:off x="2684" y="1600"/>
                <a:ext cx="225" cy="481"/>
                <a:chOff x="2684" y="1600"/>
                <a:chExt cx="225" cy="481"/>
              </a:xfrm>
            </p:grpSpPr>
            <p:sp>
              <p:nvSpPr>
                <p:cNvPr id="2769974" name="Freeform 54"/>
                <p:cNvSpPr>
                  <a:spLocks/>
                </p:cNvSpPr>
                <p:nvPr/>
              </p:nvSpPr>
              <p:spPr bwMode="auto">
                <a:xfrm>
                  <a:off x="2696" y="1600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9975" name="Rectangle 55"/>
                <p:cNvSpPr>
                  <a:spLocks noChangeArrowheads="1"/>
                </p:cNvSpPr>
                <p:nvPr/>
              </p:nvSpPr>
              <p:spPr bwMode="auto">
                <a:xfrm rot="5400000">
                  <a:off x="2597" y="1722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12" name="Group 56"/>
              <p:cNvGrpSpPr>
                <a:grpSpLocks/>
              </p:cNvGrpSpPr>
              <p:nvPr/>
            </p:nvGrpSpPr>
            <p:grpSpPr bwMode="auto">
              <a:xfrm>
                <a:off x="1751" y="1696"/>
                <a:ext cx="359" cy="289"/>
                <a:chOff x="1751" y="1696"/>
                <a:chExt cx="359" cy="289"/>
              </a:xfrm>
            </p:grpSpPr>
            <p:sp>
              <p:nvSpPr>
                <p:cNvPr id="2769977" name="Rectangle 57"/>
                <p:cNvSpPr>
                  <a:spLocks noChangeArrowheads="1"/>
                </p:cNvSpPr>
                <p:nvPr/>
              </p:nvSpPr>
              <p:spPr bwMode="auto">
                <a:xfrm>
                  <a:off x="1751" y="1698"/>
                  <a:ext cx="292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  I$</a:t>
                  </a:r>
                </a:p>
              </p:txBody>
            </p:sp>
            <p:grpSp>
              <p:nvGrpSpPr>
                <p:cNvPr id="13" name="Group 58"/>
                <p:cNvGrpSpPr>
                  <a:grpSpLocks/>
                </p:cNvGrpSpPr>
                <p:nvPr/>
              </p:nvGrpSpPr>
              <p:grpSpPr bwMode="auto">
                <a:xfrm>
                  <a:off x="1770" y="1696"/>
                  <a:ext cx="340" cy="289"/>
                  <a:chOff x="1770" y="1696"/>
                  <a:chExt cx="340" cy="289"/>
                </a:xfrm>
              </p:grpSpPr>
              <p:sp>
                <p:nvSpPr>
                  <p:cNvPr id="2769979" name="Freeform 59"/>
                  <p:cNvSpPr>
                    <a:spLocks/>
                  </p:cNvSpPr>
                  <p:nvPr/>
                </p:nvSpPr>
                <p:spPr bwMode="auto">
                  <a:xfrm>
                    <a:off x="1770" y="1696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69980" name="Freeform 60"/>
                  <p:cNvSpPr>
                    <a:spLocks/>
                  </p:cNvSpPr>
                  <p:nvPr/>
                </p:nvSpPr>
                <p:spPr bwMode="auto">
                  <a:xfrm>
                    <a:off x="1939" y="1696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69981" name="Rectangle 61"/>
              <p:cNvSpPr>
                <a:spLocks noChangeArrowheads="1"/>
              </p:cNvSpPr>
              <p:nvPr/>
            </p:nvSpPr>
            <p:spPr bwMode="auto">
              <a:xfrm>
                <a:off x="2211" y="1703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14" name="Group 62"/>
              <p:cNvGrpSpPr>
                <a:grpSpLocks/>
              </p:cNvGrpSpPr>
              <p:nvPr/>
            </p:nvGrpSpPr>
            <p:grpSpPr bwMode="auto">
              <a:xfrm>
                <a:off x="2230" y="1696"/>
                <a:ext cx="296" cy="289"/>
                <a:chOff x="2230" y="1696"/>
                <a:chExt cx="296" cy="289"/>
              </a:xfrm>
            </p:grpSpPr>
            <p:sp>
              <p:nvSpPr>
                <p:cNvPr id="2769983" name="Freeform 63"/>
                <p:cNvSpPr>
                  <a:spLocks/>
                </p:cNvSpPr>
                <p:nvPr/>
              </p:nvSpPr>
              <p:spPr bwMode="auto">
                <a:xfrm>
                  <a:off x="2230" y="1696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9984" name="Freeform 64"/>
                <p:cNvSpPr>
                  <a:spLocks/>
                </p:cNvSpPr>
                <p:nvPr/>
              </p:nvSpPr>
              <p:spPr bwMode="auto">
                <a:xfrm>
                  <a:off x="2378" y="1696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69985" name="Line 65"/>
              <p:cNvSpPr>
                <a:spLocks noChangeShapeType="1"/>
              </p:cNvSpPr>
              <p:nvPr/>
            </p:nvSpPr>
            <p:spPr bwMode="auto">
              <a:xfrm>
                <a:off x="2115" y="1840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986" name="Freeform 66"/>
              <p:cNvSpPr>
                <a:spLocks/>
              </p:cNvSpPr>
              <p:nvPr/>
            </p:nvSpPr>
            <p:spPr bwMode="auto">
              <a:xfrm>
                <a:off x="2177" y="1744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987" name="Line 67"/>
              <p:cNvSpPr>
                <a:spLocks noChangeShapeType="1"/>
              </p:cNvSpPr>
              <p:nvPr/>
            </p:nvSpPr>
            <p:spPr bwMode="auto">
              <a:xfrm>
                <a:off x="2531" y="1744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988" name="Rectangle 68"/>
              <p:cNvSpPr>
                <a:spLocks noChangeArrowheads="1"/>
              </p:cNvSpPr>
              <p:nvPr/>
            </p:nvSpPr>
            <p:spPr bwMode="auto">
              <a:xfrm>
                <a:off x="3028" y="1698"/>
                <a:ext cx="3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D$</a:t>
                </a:r>
              </a:p>
            </p:txBody>
          </p:sp>
          <p:grpSp>
            <p:nvGrpSpPr>
              <p:cNvPr id="15" name="Group 69"/>
              <p:cNvGrpSpPr>
                <a:grpSpLocks/>
              </p:cNvGrpSpPr>
              <p:nvPr/>
            </p:nvGrpSpPr>
            <p:grpSpPr bwMode="auto">
              <a:xfrm>
                <a:off x="3079" y="1696"/>
                <a:ext cx="325" cy="289"/>
                <a:chOff x="3079" y="1696"/>
                <a:chExt cx="325" cy="289"/>
              </a:xfrm>
            </p:grpSpPr>
            <p:sp>
              <p:nvSpPr>
                <p:cNvPr id="2769990" name="Freeform 70"/>
                <p:cNvSpPr>
                  <a:spLocks/>
                </p:cNvSpPr>
                <p:nvPr/>
              </p:nvSpPr>
              <p:spPr bwMode="auto">
                <a:xfrm>
                  <a:off x="3079" y="1696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9991" name="Freeform 71"/>
                <p:cNvSpPr>
                  <a:spLocks/>
                </p:cNvSpPr>
                <p:nvPr/>
              </p:nvSpPr>
              <p:spPr bwMode="auto">
                <a:xfrm>
                  <a:off x="3240" y="1696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69992" name="Rectangle 72"/>
              <p:cNvSpPr>
                <a:spLocks noChangeArrowheads="1"/>
              </p:cNvSpPr>
              <p:nvPr/>
            </p:nvSpPr>
            <p:spPr bwMode="auto">
              <a:xfrm>
                <a:off x="3520" y="1698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16" name="Group 73"/>
              <p:cNvGrpSpPr>
                <a:grpSpLocks/>
              </p:cNvGrpSpPr>
              <p:nvPr/>
            </p:nvGrpSpPr>
            <p:grpSpPr bwMode="auto">
              <a:xfrm>
                <a:off x="3547" y="1696"/>
                <a:ext cx="284" cy="289"/>
                <a:chOff x="3547" y="1696"/>
                <a:chExt cx="284" cy="289"/>
              </a:xfrm>
            </p:grpSpPr>
            <p:sp>
              <p:nvSpPr>
                <p:cNvPr id="2769994" name="Freeform 74"/>
                <p:cNvSpPr>
                  <a:spLocks/>
                </p:cNvSpPr>
                <p:nvPr/>
              </p:nvSpPr>
              <p:spPr bwMode="auto">
                <a:xfrm>
                  <a:off x="3547" y="1696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9995" name="Freeform 75"/>
                <p:cNvSpPr>
                  <a:spLocks/>
                </p:cNvSpPr>
                <p:nvPr/>
              </p:nvSpPr>
              <p:spPr bwMode="auto">
                <a:xfrm>
                  <a:off x="3688" y="1696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69996" name="Line 76"/>
              <p:cNvSpPr>
                <a:spLocks noChangeShapeType="1"/>
              </p:cNvSpPr>
              <p:nvPr/>
            </p:nvSpPr>
            <p:spPr bwMode="auto">
              <a:xfrm>
                <a:off x="3400" y="1840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997" name="Line 77"/>
              <p:cNvSpPr>
                <a:spLocks noChangeShapeType="1"/>
              </p:cNvSpPr>
              <p:nvPr/>
            </p:nvSpPr>
            <p:spPr bwMode="auto">
              <a:xfrm>
                <a:off x="2916" y="1840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998" name="Freeform 78"/>
              <p:cNvSpPr>
                <a:spLocks/>
              </p:cNvSpPr>
              <p:nvPr/>
            </p:nvSpPr>
            <p:spPr bwMode="auto">
              <a:xfrm>
                <a:off x="3037" y="1840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999" name="Line 79"/>
              <p:cNvSpPr>
                <a:spLocks noChangeShapeType="1"/>
              </p:cNvSpPr>
              <p:nvPr/>
            </p:nvSpPr>
            <p:spPr bwMode="auto">
              <a:xfrm>
                <a:off x="2531" y="1936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00" name="Freeform 80"/>
              <p:cNvSpPr>
                <a:spLocks/>
              </p:cNvSpPr>
              <p:nvPr/>
            </p:nvSpPr>
            <p:spPr bwMode="auto">
              <a:xfrm>
                <a:off x="2624" y="1835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" name="Group 81"/>
            <p:cNvGrpSpPr>
              <a:grpSpLocks/>
            </p:cNvGrpSpPr>
            <p:nvPr/>
          </p:nvGrpSpPr>
          <p:grpSpPr bwMode="auto">
            <a:xfrm>
              <a:off x="2178" y="2048"/>
              <a:ext cx="2096" cy="513"/>
              <a:chOff x="2178" y="2048"/>
              <a:chExt cx="2096" cy="513"/>
            </a:xfrm>
          </p:grpSpPr>
          <p:grpSp>
            <p:nvGrpSpPr>
              <p:cNvPr id="18" name="Group 82"/>
              <p:cNvGrpSpPr>
                <a:grpSpLocks/>
              </p:cNvGrpSpPr>
              <p:nvPr/>
            </p:nvGrpSpPr>
            <p:grpSpPr bwMode="auto">
              <a:xfrm>
                <a:off x="3111" y="2048"/>
                <a:ext cx="225" cy="481"/>
                <a:chOff x="3111" y="2048"/>
                <a:chExt cx="225" cy="481"/>
              </a:xfrm>
            </p:grpSpPr>
            <p:sp>
              <p:nvSpPr>
                <p:cNvPr id="2770003" name="Freeform 83"/>
                <p:cNvSpPr>
                  <a:spLocks/>
                </p:cNvSpPr>
                <p:nvPr/>
              </p:nvSpPr>
              <p:spPr bwMode="auto">
                <a:xfrm>
                  <a:off x="3123" y="2048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70004" name="Rectangle 84"/>
                <p:cNvSpPr>
                  <a:spLocks noChangeArrowheads="1"/>
                </p:cNvSpPr>
                <p:nvPr/>
              </p:nvSpPr>
              <p:spPr bwMode="auto">
                <a:xfrm rot="5400000">
                  <a:off x="3024" y="2170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19" name="Group 85"/>
              <p:cNvGrpSpPr>
                <a:grpSpLocks/>
              </p:cNvGrpSpPr>
              <p:nvPr/>
            </p:nvGrpSpPr>
            <p:grpSpPr bwMode="auto">
              <a:xfrm>
                <a:off x="2178" y="2144"/>
                <a:ext cx="359" cy="289"/>
                <a:chOff x="2178" y="2144"/>
                <a:chExt cx="359" cy="289"/>
              </a:xfrm>
            </p:grpSpPr>
            <p:sp>
              <p:nvSpPr>
                <p:cNvPr id="2770006" name="Rectangle 86"/>
                <p:cNvSpPr>
                  <a:spLocks noChangeArrowheads="1"/>
                </p:cNvSpPr>
                <p:nvPr/>
              </p:nvSpPr>
              <p:spPr bwMode="auto">
                <a:xfrm>
                  <a:off x="2178" y="2146"/>
                  <a:ext cx="292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  I$</a:t>
                  </a:r>
                </a:p>
              </p:txBody>
            </p:sp>
            <p:grpSp>
              <p:nvGrpSpPr>
                <p:cNvPr id="20" name="Group 87"/>
                <p:cNvGrpSpPr>
                  <a:grpSpLocks/>
                </p:cNvGrpSpPr>
                <p:nvPr/>
              </p:nvGrpSpPr>
              <p:grpSpPr bwMode="auto">
                <a:xfrm>
                  <a:off x="2197" y="2144"/>
                  <a:ext cx="340" cy="289"/>
                  <a:chOff x="2197" y="2144"/>
                  <a:chExt cx="340" cy="289"/>
                </a:xfrm>
              </p:grpSpPr>
              <p:sp>
                <p:nvSpPr>
                  <p:cNvPr id="2770008" name="Freeform 88"/>
                  <p:cNvSpPr>
                    <a:spLocks/>
                  </p:cNvSpPr>
                  <p:nvPr/>
                </p:nvSpPr>
                <p:spPr bwMode="auto">
                  <a:xfrm>
                    <a:off x="2197" y="2144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70009" name="Freeform 89"/>
                  <p:cNvSpPr>
                    <a:spLocks/>
                  </p:cNvSpPr>
                  <p:nvPr/>
                </p:nvSpPr>
                <p:spPr bwMode="auto">
                  <a:xfrm>
                    <a:off x="2366" y="2144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70010" name="Rectangle 90"/>
              <p:cNvSpPr>
                <a:spLocks noChangeArrowheads="1"/>
              </p:cNvSpPr>
              <p:nvPr/>
            </p:nvSpPr>
            <p:spPr bwMode="auto">
              <a:xfrm>
                <a:off x="2638" y="2151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1" name="Group 91"/>
              <p:cNvGrpSpPr>
                <a:grpSpLocks/>
              </p:cNvGrpSpPr>
              <p:nvPr/>
            </p:nvGrpSpPr>
            <p:grpSpPr bwMode="auto">
              <a:xfrm>
                <a:off x="2657" y="2144"/>
                <a:ext cx="296" cy="289"/>
                <a:chOff x="2657" y="2144"/>
                <a:chExt cx="296" cy="289"/>
              </a:xfrm>
            </p:grpSpPr>
            <p:sp>
              <p:nvSpPr>
                <p:cNvPr id="2770012" name="Freeform 92"/>
                <p:cNvSpPr>
                  <a:spLocks/>
                </p:cNvSpPr>
                <p:nvPr/>
              </p:nvSpPr>
              <p:spPr bwMode="auto">
                <a:xfrm>
                  <a:off x="2657" y="2144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70013" name="Freeform 93"/>
                <p:cNvSpPr>
                  <a:spLocks/>
                </p:cNvSpPr>
                <p:nvPr/>
              </p:nvSpPr>
              <p:spPr bwMode="auto">
                <a:xfrm>
                  <a:off x="2805" y="2144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70014" name="Line 94"/>
              <p:cNvSpPr>
                <a:spLocks noChangeShapeType="1"/>
              </p:cNvSpPr>
              <p:nvPr/>
            </p:nvSpPr>
            <p:spPr bwMode="auto">
              <a:xfrm>
                <a:off x="2542" y="2288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15" name="Freeform 95"/>
              <p:cNvSpPr>
                <a:spLocks/>
              </p:cNvSpPr>
              <p:nvPr/>
            </p:nvSpPr>
            <p:spPr bwMode="auto">
              <a:xfrm>
                <a:off x="2604" y="2192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16" name="Line 96"/>
              <p:cNvSpPr>
                <a:spLocks noChangeShapeType="1"/>
              </p:cNvSpPr>
              <p:nvPr/>
            </p:nvSpPr>
            <p:spPr bwMode="auto">
              <a:xfrm>
                <a:off x="2958" y="2192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17" name="Rectangle 97"/>
              <p:cNvSpPr>
                <a:spLocks noChangeArrowheads="1"/>
              </p:cNvSpPr>
              <p:nvPr/>
            </p:nvSpPr>
            <p:spPr bwMode="auto">
              <a:xfrm>
                <a:off x="3455" y="2146"/>
                <a:ext cx="3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D$</a:t>
                </a:r>
              </a:p>
            </p:txBody>
          </p:sp>
          <p:grpSp>
            <p:nvGrpSpPr>
              <p:cNvPr id="22" name="Group 98"/>
              <p:cNvGrpSpPr>
                <a:grpSpLocks/>
              </p:cNvGrpSpPr>
              <p:nvPr/>
            </p:nvGrpSpPr>
            <p:grpSpPr bwMode="auto">
              <a:xfrm>
                <a:off x="3506" y="2144"/>
                <a:ext cx="325" cy="289"/>
                <a:chOff x="3506" y="2144"/>
                <a:chExt cx="325" cy="289"/>
              </a:xfrm>
            </p:grpSpPr>
            <p:sp>
              <p:nvSpPr>
                <p:cNvPr id="2770019" name="Freeform 99"/>
                <p:cNvSpPr>
                  <a:spLocks/>
                </p:cNvSpPr>
                <p:nvPr/>
              </p:nvSpPr>
              <p:spPr bwMode="auto">
                <a:xfrm>
                  <a:off x="3506" y="2144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70020" name="Freeform 100"/>
                <p:cNvSpPr>
                  <a:spLocks/>
                </p:cNvSpPr>
                <p:nvPr/>
              </p:nvSpPr>
              <p:spPr bwMode="auto">
                <a:xfrm>
                  <a:off x="3667" y="2144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70021" name="Rectangle 101"/>
              <p:cNvSpPr>
                <a:spLocks noChangeArrowheads="1"/>
              </p:cNvSpPr>
              <p:nvPr/>
            </p:nvSpPr>
            <p:spPr bwMode="auto">
              <a:xfrm>
                <a:off x="3947" y="2146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3" name="Group 102"/>
              <p:cNvGrpSpPr>
                <a:grpSpLocks/>
              </p:cNvGrpSpPr>
              <p:nvPr/>
            </p:nvGrpSpPr>
            <p:grpSpPr bwMode="auto">
              <a:xfrm>
                <a:off x="3974" y="2144"/>
                <a:ext cx="284" cy="289"/>
                <a:chOff x="3974" y="2144"/>
                <a:chExt cx="284" cy="289"/>
              </a:xfrm>
            </p:grpSpPr>
            <p:sp>
              <p:nvSpPr>
                <p:cNvPr id="2770023" name="Freeform 103"/>
                <p:cNvSpPr>
                  <a:spLocks/>
                </p:cNvSpPr>
                <p:nvPr/>
              </p:nvSpPr>
              <p:spPr bwMode="auto">
                <a:xfrm>
                  <a:off x="3974" y="2144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70024" name="Freeform 104"/>
                <p:cNvSpPr>
                  <a:spLocks/>
                </p:cNvSpPr>
                <p:nvPr/>
              </p:nvSpPr>
              <p:spPr bwMode="auto">
                <a:xfrm>
                  <a:off x="4115" y="2144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70025" name="Line 105"/>
              <p:cNvSpPr>
                <a:spLocks noChangeShapeType="1"/>
              </p:cNvSpPr>
              <p:nvPr/>
            </p:nvSpPr>
            <p:spPr bwMode="auto">
              <a:xfrm>
                <a:off x="3827" y="2288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26" name="Line 106"/>
              <p:cNvSpPr>
                <a:spLocks noChangeShapeType="1"/>
              </p:cNvSpPr>
              <p:nvPr/>
            </p:nvSpPr>
            <p:spPr bwMode="auto">
              <a:xfrm>
                <a:off x="3343" y="2288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27" name="Freeform 107"/>
              <p:cNvSpPr>
                <a:spLocks/>
              </p:cNvSpPr>
              <p:nvPr/>
            </p:nvSpPr>
            <p:spPr bwMode="auto">
              <a:xfrm>
                <a:off x="3464" y="2288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28" name="Line 108"/>
              <p:cNvSpPr>
                <a:spLocks noChangeShapeType="1"/>
              </p:cNvSpPr>
              <p:nvPr/>
            </p:nvSpPr>
            <p:spPr bwMode="auto">
              <a:xfrm>
                <a:off x="2958" y="2384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29" name="Freeform 109"/>
              <p:cNvSpPr>
                <a:spLocks/>
              </p:cNvSpPr>
              <p:nvPr/>
            </p:nvSpPr>
            <p:spPr bwMode="auto">
              <a:xfrm>
                <a:off x="3051" y="2283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110"/>
            <p:cNvGrpSpPr>
              <a:grpSpLocks/>
            </p:cNvGrpSpPr>
            <p:nvPr/>
          </p:nvGrpSpPr>
          <p:grpSpPr bwMode="auto">
            <a:xfrm>
              <a:off x="3538" y="2496"/>
              <a:ext cx="225" cy="481"/>
              <a:chOff x="3538" y="2496"/>
              <a:chExt cx="225" cy="481"/>
            </a:xfrm>
          </p:grpSpPr>
          <p:sp>
            <p:nvSpPr>
              <p:cNvPr id="2770031" name="Freeform 111"/>
              <p:cNvSpPr>
                <a:spLocks/>
              </p:cNvSpPr>
              <p:nvPr/>
            </p:nvSpPr>
            <p:spPr bwMode="auto">
              <a:xfrm>
                <a:off x="3550" y="2496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32" name="Rectangle 112"/>
              <p:cNvSpPr>
                <a:spLocks noChangeArrowheads="1"/>
              </p:cNvSpPr>
              <p:nvPr/>
            </p:nvSpPr>
            <p:spPr bwMode="auto">
              <a:xfrm rot="5400000">
                <a:off x="3451" y="2618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sp>
          <p:nvSpPr>
            <p:cNvPr id="2770033" name="Rectangle 113"/>
            <p:cNvSpPr>
              <a:spLocks noChangeArrowheads="1"/>
            </p:cNvSpPr>
            <p:nvPr/>
          </p:nvSpPr>
          <p:spPr bwMode="auto">
            <a:xfrm>
              <a:off x="3065" y="2599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25" name="Group 114"/>
            <p:cNvGrpSpPr>
              <a:grpSpLocks/>
            </p:cNvGrpSpPr>
            <p:nvPr/>
          </p:nvGrpSpPr>
          <p:grpSpPr bwMode="auto">
            <a:xfrm>
              <a:off x="3084" y="2592"/>
              <a:ext cx="296" cy="289"/>
              <a:chOff x="3084" y="2592"/>
              <a:chExt cx="296" cy="289"/>
            </a:xfrm>
          </p:grpSpPr>
          <p:sp>
            <p:nvSpPr>
              <p:cNvPr id="2770035" name="Freeform 115"/>
              <p:cNvSpPr>
                <a:spLocks/>
              </p:cNvSpPr>
              <p:nvPr/>
            </p:nvSpPr>
            <p:spPr bwMode="auto">
              <a:xfrm>
                <a:off x="3084" y="2592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36" name="Freeform 116"/>
              <p:cNvSpPr>
                <a:spLocks/>
              </p:cNvSpPr>
              <p:nvPr/>
            </p:nvSpPr>
            <p:spPr bwMode="auto">
              <a:xfrm>
                <a:off x="3232" y="2592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70037" name="Line 117"/>
            <p:cNvSpPr>
              <a:spLocks noChangeShapeType="1"/>
            </p:cNvSpPr>
            <p:nvPr/>
          </p:nvSpPr>
          <p:spPr bwMode="auto">
            <a:xfrm>
              <a:off x="2969" y="2736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0038" name="Freeform 118"/>
            <p:cNvSpPr>
              <a:spLocks/>
            </p:cNvSpPr>
            <p:nvPr/>
          </p:nvSpPr>
          <p:spPr bwMode="auto">
            <a:xfrm>
              <a:off x="3031" y="2640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0039" name="Line 119"/>
            <p:cNvSpPr>
              <a:spLocks noChangeShapeType="1"/>
            </p:cNvSpPr>
            <p:nvPr/>
          </p:nvSpPr>
          <p:spPr bwMode="auto">
            <a:xfrm>
              <a:off x="3385" y="2640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0040" name="Rectangle 120"/>
            <p:cNvSpPr>
              <a:spLocks noChangeArrowheads="1"/>
            </p:cNvSpPr>
            <p:nvPr/>
          </p:nvSpPr>
          <p:spPr bwMode="auto">
            <a:xfrm>
              <a:off x="3882" y="2594"/>
              <a:ext cx="3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D$</a:t>
              </a:r>
            </a:p>
          </p:txBody>
        </p:sp>
        <p:grpSp>
          <p:nvGrpSpPr>
            <p:cNvPr id="26" name="Group 121"/>
            <p:cNvGrpSpPr>
              <a:grpSpLocks/>
            </p:cNvGrpSpPr>
            <p:nvPr/>
          </p:nvGrpSpPr>
          <p:grpSpPr bwMode="auto">
            <a:xfrm>
              <a:off x="3933" y="2592"/>
              <a:ext cx="325" cy="289"/>
              <a:chOff x="3933" y="2592"/>
              <a:chExt cx="325" cy="289"/>
            </a:xfrm>
          </p:grpSpPr>
          <p:sp>
            <p:nvSpPr>
              <p:cNvPr id="2770042" name="Freeform 122"/>
              <p:cNvSpPr>
                <a:spLocks/>
              </p:cNvSpPr>
              <p:nvPr/>
            </p:nvSpPr>
            <p:spPr bwMode="auto">
              <a:xfrm>
                <a:off x="3933" y="2592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43" name="Freeform 123"/>
              <p:cNvSpPr>
                <a:spLocks/>
              </p:cNvSpPr>
              <p:nvPr/>
            </p:nvSpPr>
            <p:spPr bwMode="auto">
              <a:xfrm>
                <a:off x="4094" y="2592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70044" name="Rectangle 124"/>
            <p:cNvSpPr>
              <a:spLocks noChangeArrowheads="1"/>
            </p:cNvSpPr>
            <p:nvPr/>
          </p:nvSpPr>
          <p:spPr bwMode="auto">
            <a:xfrm>
              <a:off x="4374" y="2594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27" name="Group 125"/>
            <p:cNvGrpSpPr>
              <a:grpSpLocks/>
            </p:cNvGrpSpPr>
            <p:nvPr/>
          </p:nvGrpSpPr>
          <p:grpSpPr bwMode="auto">
            <a:xfrm>
              <a:off x="4401" y="2592"/>
              <a:ext cx="284" cy="289"/>
              <a:chOff x="4401" y="2592"/>
              <a:chExt cx="284" cy="289"/>
            </a:xfrm>
          </p:grpSpPr>
          <p:sp>
            <p:nvSpPr>
              <p:cNvPr id="2770046" name="Freeform 126"/>
              <p:cNvSpPr>
                <a:spLocks/>
              </p:cNvSpPr>
              <p:nvPr/>
            </p:nvSpPr>
            <p:spPr bwMode="auto">
              <a:xfrm>
                <a:off x="4401" y="2592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47" name="Freeform 127"/>
              <p:cNvSpPr>
                <a:spLocks/>
              </p:cNvSpPr>
              <p:nvPr/>
            </p:nvSpPr>
            <p:spPr bwMode="auto">
              <a:xfrm>
                <a:off x="4542" y="2592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70048" name="Line 128"/>
            <p:cNvSpPr>
              <a:spLocks noChangeShapeType="1"/>
            </p:cNvSpPr>
            <p:nvPr/>
          </p:nvSpPr>
          <p:spPr bwMode="auto">
            <a:xfrm>
              <a:off x="4254" y="2736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0049" name="Line 129"/>
            <p:cNvSpPr>
              <a:spLocks noChangeShapeType="1"/>
            </p:cNvSpPr>
            <p:nvPr/>
          </p:nvSpPr>
          <p:spPr bwMode="auto">
            <a:xfrm>
              <a:off x="3770" y="2736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0050" name="Freeform 130"/>
            <p:cNvSpPr>
              <a:spLocks/>
            </p:cNvSpPr>
            <p:nvPr/>
          </p:nvSpPr>
          <p:spPr bwMode="auto">
            <a:xfrm>
              <a:off x="3891" y="2736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0051" name="Line 131"/>
            <p:cNvSpPr>
              <a:spLocks noChangeShapeType="1"/>
            </p:cNvSpPr>
            <p:nvPr/>
          </p:nvSpPr>
          <p:spPr bwMode="auto">
            <a:xfrm>
              <a:off x="3385" y="2832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0052" name="Freeform 132"/>
            <p:cNvSpPr>
              <a:spLocks/>
            </p:cNvSpPr>
            <p:nvPr/>
          </p:nvSpPr>
          <p:spPr bwMode="auto">
            <a:xfrm>
              <a:off x="3478" y="2731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8" name="Group 133"/>
            <p:cNvGrpSpPr>
              <a:grpSpLocks/>
            </p:cNvGrpSpPr>
            <p:nvPr/>
          </p:nvGrpSpPr>
          <p:grpSpPr bwMode="auto">
            <a:xfrm>
              <a:off x="3032" y="2944"/>
              <a:ext cx="2096" cy="513"/>
              <a:chOff x="3032" y="2944"/>
              <a:chExt cx="2096" cy="513"/>
            </a:xfrm>
          </p:grpSpPr>
          <p:grpSp>
            <p:nvGrpSpPr>
              <p:cNvPr id="29" name="Group 134"/>
              <p:cNvGrpSpPr>
                <a:grpSpLocks/>
              </p:cNvGrpSpPr>
              <p:nvPr/>
            </p:nvGrpSpPr>
            <p:grpSpPr bwMode="auto">
              <a:xfrm>
                <a:off x="3965" y="2944"/>
                <a:ext cx="225" cy="481"/>
                <a:chOff x="3965" y="2944"/>
                <a:chExt cx="225" cy="481"/>
              </a:xfrm>
            </p:grpSpPr>
            <p:sp>
              <p:nvSpPr>
                <p:cNvPr id="2770055" name="Freeform 135"/>
                <p:cNvSpPr>
                  <a:spLocks/>
                </p:cNvSpPr>
                <p:nvPr/>
              </p:nvSpPr>
              <p:spPr bwMode="auto">
                <a:xfrm>
                  <a:off x="3977" y="2944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70056" name="Rectangle 136"/>
                <p:cNvSpPr>
                  <a:spLocks noChangeArrowheads="1"/>
                </p:cNvSpPr>
                <p:nvPr/>
              </p:nvSpPr>
              <p:spPr bwMode="auto">
                <a:xfrm rot="5400000">
                  <a:off x="3878" y="3066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30" name="Group 137"/>
              <p:cNvGrpSpPr>
                <a:grpSpLocks/>
              </p:cNvGrpSpPr>
              <p:nvPr/>
            </p:nvGrpSpPr>
            <p:grpSpPr bwMode="auto">
              <a:xfrm>
                <a:off x="3032" y="3040"/>
                <a:ext cx="359" cy="289"/>
                <a:chOff x="3032" y="3040"/>
                <a:chExt cx="359" cy="289"/>
              </a:xfrm>
            </p:grpSpPr>
            <p:sp>
              <p:nvSpPr>
                <p:cNvPr id="2770058" name="Rectangle 138"/>
                <p:cNvSpPr>
                  <a:spLocks noChangeArrowheads="1"/>
                </p:cNvSpPr>
                <p:nvPr/>
              </p:nvSpPr>
              <p:spPr bwMode="auto">
                <a:xfrm>
                  <a:off x="3032" y="3042"/>
                  <a:ext cx="292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  I$</a:t>
                  </a:r>
                </a:p>
              </p:txBody>
            </p:sp>
            <p:grpSp>
              <p:nvGrpSpPr>
                <p:cNvPr id="31" name="Group 139"/>
                <p:cNvGrpSpPr>
                  <a:grpSpLocks/>
                </p:cNvGrpSpPr>
                <p:nvPr/>
              </p:nvGrpSpPr>
              <p:grpSpPr bwMode="auto">
                <a:xfrm>
                  <a:off x="3051" y="3040"/>
                  <a:ext cx="340" cy="289"/>
                  <a:chOff x="3051" y="3040"/>
                  <a:chExt cx="340" cy="289"/>
                </a:xfrm>
              </p:grpSpPr>
              <p:sp>
                <p:nvSpPr>
                  <p:cNvPr id="2770060" name="Freeform 140"/>
                  <p:cNvSpPr>
                    <a:spLocks/>
                  </p:cNvSpPr>
                  <p:nvPr/>
                </p:nvSpPr>
                <p:spPr bwMode="auto">
                  <a:xfrm>
                    <a:off x="3051" y="3040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70061" name="Freeform 141"/>
                  <p:cNvSpPr>
                    <a:spLocks/>
                  </p:cNvSpPr>
                  <p:nvPr/>
                </p:nvSpPr>
                <p:spPr bwMode="auto">
                  <a:xfrm>
                    <a:off x="3220" y="3040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70062" name="Rectangle 142"/>
              <p:cNvSpPr>
                <a:spLocks noChangeArrowheads="1"/>
              </p:cNvSpPr>
              <p:nvPr/>
            </p:nvSpPr>
            <p:spPr bwMode="auto">
              <a:xfrm>
                <a:off x="3492" y="3047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769989" name="Group 143"/>
              <p:cNvGrpSpPr>
                <a:grpSpLocks/>
              </p:cNvGrpSpPr>
              <p:nvPr/>
            </p:nvGrpSpPr>
            <p:grpSpPr bwMode="auto">
              <a:xfrm>
                <a:off x="3511" y="3040"/>
                <a:ext cx="296" cy="289"/>
                <a:chOff x="3511" y="3040"/>
                <a:chExt cx="296" cy="289"/>
              </a:xfrm>
            </p:grpSpPr>
            <p:sp>
              <p:nvSpPr>
                <p:cNvPr id="2770064" name="Freeform 144"/>
                <p:cNvSpPr>
                  <a:spLocks/>
                </p:cNvSpPr>
                <p:nvPr/>
              </p:nvSpPr>
              <p:spPr bwMode="auto">
                <a:xfrm>
                  <a:off x="3511" y="3040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70065" name="Freeform 145"/>
                <p:cNvSpPr>
                  <a:spLocks/>
                </p:cNvSpPr>
                <p:nvPr/>
              </p:nvSpPr>
              <p:spPr bwMode="auto">
                <a:xfrm>
                  <a:off x="3659" y="3040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70066" name="Line 146"/>
              <p:cNvSpPr>
                <a:spLocks noChangeShapeType="1"/>
              </p:cNvSpPr>
              <p:nvPr/>
            </p:nvSpPr>
            <p:spPr bwMode="auto">
              <a:xfrm>
                <a:off x="3396" y="3184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67" name="Freeform 147"/>
              <p:cNvSpPr>
                <a:spLocks/>
              </p:cNvSpPr>
              <p:nvPr/>
            </p:nvSpPr>
            <p:spPr bwMode="auto">
              <a:xfrm>
                <a:off x="3458" y="3088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68" name="Line 148"/>
              <p:cNvSpPr>
                <a:spLocks noChangeShapeType="1"/>
              </p:cNvSpPr>
              <p:nvPr/>
            </p:nvSpPr>
            <p:spPr bwMode="auto">
              <a:xfrm>
                <a:off x="3812" y="3088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69" name="Rectangle 149"/>
              <p:cNvSpPr>
                <a:spLocks noChangeArrowheads="1"/>
              </p:cNvSpPr>
              <p:nvPr/>
            </p:nvSpPr>
            <p:spPr bwMode="auto">
              <a:xfrm>
                <a:off x="4309" y="3042"/>
                <a:ext cx="3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D$</a:t>
                </a:r>
              </a:p>
            </p:txBody>
          </p:sp>
          <p:grpSp>
            <p:nvGrpSpPr>
              <p:cNvPr id="2769993" name="Group 150"/>
              <p:cNvGrpSpPr>
                <a:grpSpLocks/>
              </p:cNvGrpSpPr>
              <p:nvPr/>
            </p:nvGrpSpPr>
            <p:grpSpPr bwMode="auto">
              <a:xfrm>
                <a:off x="4360" y="3040"/>
                <a:ext cx="325" cy="289"/>
                <a:chOff x="4360" y="3040"/>
                <a:chExt cx="325" cy="289"/>
              </a:xfrm>
            </p:grpSpPr>
            <p:sp>
              <p:nvSpPr>
                <p:cNvPr id="2770071" name="Freeform 151"/>
                <p:cNvSpPr>
                  <a:spLocks/>
                </p:cNvSpPr>
                <p:nvPr/>
              </p:nvSpPr>
              <p:spPr bwMode="auto">
                <a:xfrm>
                  <a:off x="4360" y="3040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70072" name="Freeform 152"/>
                <p:cNvSpPr>
                  <a:spLocks/>
                </p:cNvSpPr>
                <p:nvPr/>
              </p:nvSpPr>
              <p:spPr bwMode="auto">
                <a:xfrm>
                  <a:off x="4521" y="3040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70073" name="Rectangle 153"/>
              <p:cNvSpPr>
                <a:spLocks noChangeArrowheads="1"/>
              </p:cNvSpPr>
              <p:nvPr/>
            </p:nvSpPr>
            <p:spPr bwMode="auto">
              <a:xfrm>
                <a:off x="4801" y="3042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770001" name="Group 154"/>
              <p:cNvGrpSpPr>
                <a:grpSpLocks/>
              </p:cNvGrpSpPr>
              <p:nvPr/>
            </p:nvGrpSpPr>
            <p:grpSpPr bwMode="auto">
              <a:xfrm>
                <a:off x="4828" y="3040"/>
                <a:ext cx="284" cy="289"/>
                <a:chOff x="4828" y="3040"/>
                <a:chExt cx="284" cy="289"/>
              </a:xfrm>
            </p:grpSpPr>
            <p:sp>
              <p:nvSpPr>
                <p:cNvPr id="2770075" name="Freeform 155"/>
                <p:cNvSpPr>
                  <a:spLocks/>
                </p:cNvSpPr>
                <p:nvPr/>
              </p:nvSpPr>
              <p:spPr bwMode="auto">
                <a:xfrm>
                  <a:off x="4828" y="3040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70076" name="Freeform 156"/>
                <p:cNvSpPr>
                  <a:spLocks/>
                </p:cNvSpPr>
                <p:nvPr/>
              </p:nvSpPr>
              <p:spPr bwMode="auto">
                <a:xfrm>
                  <a:off x="4969" y="3040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70077" name="Line 157"/>
              <p:cNvSpPr>
                <a:spLocks noChangeShapeType="1"/>
              </p:cNvSpPr>
              <p:nvPr/>
            </p:nvSpPr>
            <p:spPr bwMode="auto">
              <a:xfrm>
                <a:off x="4681" y="3184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78" name="Line 158"/>
              <p:cNvSpPr>
                <a:spLocks noChangeShapeType="1"/>
              </p:cNvSpPr>
              <p:nvPr/>
            </p:nvSpPr>
            <p:spPr bwMode="auto">
              <a:xfrm>
                <a:off x="4197" y="3184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79" name="Freeform 159"/>
              <p:cNvSpPr>
                <a:spLocks/>
              </p:cNvSpPr>
              <p:nvPr/>
            </p:nvSpPr>
            <p:spPr bwMode="auto">
              <a:xfrm>
                <a:off x="4318" y="3184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80" name="Line 160"/>
              <p:cNvSpPr>
                <a:spLocks noChangeShapeType="1"/>
              </p:cNvSpPr>
              <p:nvPr/>
            </p:nvSpPr>
            <p:spPr bwMode="auto">
              <a:xfrm>
                <a:off x="3812" y="3280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081" name="Freeform 161"/>
              <p:cNvSpPr>
                <a:spLocks/>
              </p:cNvSpPr>
              <p:nvPr/>
            </p:nvSpPr>
            <p:spPr bwMode="auto">
              <a:xfrm>
                <a:off x="3905" y="3179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70082" name="Rectangle 162"/>
            <p:cNvSpPr>
              <a:spLocks noChangeArrowheads="1"/>
            </p:cNvSpPr>
            <p:nvPr/>
          </p:nvSpPr>
          <p:spPr bwMode="auto">
            <a:xfrm>
              <a:off x="216" y="876"/>
              <a:ext cx="288" cy="30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n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s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t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r.</a:t>
              </a:r>
            </a:p>
            <a:p>
              <a:pPr algn="ctr"/>
              <a:endParaRPr lang="en-US" sz="2800" b="1">
                <a:solidFill>
                  <a:schemeClr val="tx1"/>
                </a:solidFill>
                <a:latin typeface="Arial" pitchFamily="-65" charset="0"/>
              </a:endParaRP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O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d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e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</a:t>
              </a:r>
            </a:p>
          </p:txBody>
        </p:sp>
        <p:sp>
          <p:nvSpPr>
            <p:cNvPr id="2770083" name="Rectangle 163"/>
            <p:cNvSpPr>
              <a:spLocks noChangeArrowheads="1"/>
            </p:cNvSpPr>
            <p:nvPr/>
          </p:nvSpPr>
          <p:spPr bwMode="auto">
            <a:xfrm>
              <a:off x="1867" y="551"/>
              <a:ext cx="2168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Time (clock cycles)</a:t>
              </a:r>
            </a:p>
          </p:txBody>
        </p:sp>
      </p:grpSp>
      <p:sp>
        <p:nvSpPr>
          <p:cNvPr id="2770084" name="Line 164"/>
          <p:cNvSpPr>
            <a:spLocks noChangeShapeType="1"/>
          </p:cNvSpPr>
          <p:nvPr/>
        </p:nvSpPr>
        <p:spPr bwMode="auto">
          <a:xfrm>
            <a:off x="3610838" y="2603545"/>
            <a:ext cx="76200" cy="1066800"/>
          </a:xfrm>
          <a:prstGeom prst="line">
            <a:avLst/>
          </a:prstGeom>
          <a:noFill/>
          <a:ln w="38100">
            <a:solidFill>
              <a:srgbClr val="EA157A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770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9923" grpId="0" autoUpdateAnimBg="0"/>
      <p:bldP spid="277008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1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Hazard: Branching (6/9)</a:t>
            </a:r>
          </a:p>
        </p:txBody>
      </p:sp>
      <p:sp>
        <p:nvSpPr>
          <p:cNvPr id="277197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User inserting no-op instruction</a:t>
            </a:r>
          </a:p>
        </p:txBody>
      </p:sp>
      <p:sp>
        <p:nvSpPr>
          <p:cNvPr id="2771972" name="Freeform 4" descr="25%"/>
          <p:cNvSpPr>
            <a:spLocks/>
          </p:cNvSpPr>
          <p:nvPr/>
        </p:nvSpPr>
        <p:spPr bwMode="auto">
          <a:xfrm>
            <a:off x="3775075" y="3068638"/>
            <a:ext cx="234950" cy="4587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7" y="0"/>
              </a:cxn>
              <a:cxn ang="0">
                <a:pos x="147" y="288"/>
              </a:cxn>
              <a:cxn ang="0">
                <a:pos x="0" y="288"/>
              </a:cxn>
            </a:cxnLst>
            <a:rect l="0" t="0" r="r" b="b"/>
            <a:pathLst>
              <a:path w="148" h="289">
                <a:moveTo>
                  <a:pt x="0" y="0"/>
                </a:moveTo>
                <a:lnTo>
                  <a:pt x="147" y="0"/>
                </a:lnTo>
                <a:lnTo>
                  <a:pt x="147" y="288"/>
                </a:lnTo>
                <a:lnTo>
                  <a:pt x="0" y="288"/>
                </a:lnTo>
              </a:path>
            </a:pathLst>
          </a:custGeom>
          <a:pattFill prst="pct25">
            <a:fgClr>
              <a:schemeClr val="accent1"/>
            </a:fgClr>
            <a:bgClr>
              <a:srgbClr val="FFFFFF"/>
            </a:bgClr>
          </a:patt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1973" name="Line 5"/>
          <p:cNvSpPr>
            <a:spLocks noChangeShapeType="1"/>
          </p:cNvSpPr>
          <p:nvPr/>
        </p:nvSpPr>
        <p:spPr bwMode="auto">
          <a:xfrm>
            <a:off x="4017963" y="3449638"/>
            <a:ext cx="249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1974" name="Freeform 6"/>
          <p:cNvSpPr>
            <a:spLocks/>
          </p:cNvSpPr>
          <p:nvPr/>
        </p:nvSpPr>
        <p:spPr bwMode="auto">
          <a:xfrm>
            <a:off x="3540125" y="3068638"/>
            <a:ext cx="236538" cy="458787"/>
          </a:xfrm>
          <a:custGeom>
            <a:avLst/>
            <a:gdLst/>
            <a:ahLst/>
            <a:cxnLst>
              <a:cxn ang="0">
                <a:pos x="148" y="0"/>
              </a:cxn>
              <a:cxn ang="0">
                <a:pos x="0" y="0"/>
              </a:cxn>
              <a:cxn ang="0">
                <a:pos x="0" y="288"/>
              </a:cxn>
              <a:cxn ang="0">
                <a:pos x="148" y="288"/>
              </a:cxn>
            </a:cxnLst>
            <a:rect l="0" t="0" r="r" b="b"/>
            <a:pathLst>
              <a:path w="149" h="289">
                <a:moveTo>
                  <a:pt x="148" y="0"/>
                </a:moveTo>
                <a:lnTo>
                  <a:pt x="0" y="0"/>
                </a:lnTo>
                <a:lnTo>
                  <a:pt x="0" y="288"/>
                </a:lnTo>
                <a:lnTo>
                  <a:pt x="148" y="28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210050" y="2357438"/>
            <a:ext cx="515938" cy="458787"/>
            <a:chOff x="2652" y="1632"/>
            <a:chExt cx="325" cy="289"/>
          </a:xfrm>
        </p:grpSpPr>
        <p:sp>
          <p:nvSpPr>
            <p:cNvPr id="2771976" name="Freeform 8"/>
            <p:cNvSpPr>
              <a:spLocks/>
            </p:cNvSpPr>
            <p:nvPr/>
          </p:nvSpPr>
          <p:spPr bwMode="auto">
            <a:xfrm>
              <a:off x="2652" y="1632"/>
              <a:ext cx="162" cy="289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1" y="288"/>
                </a:cxn>
              </a:cxnLst>
              <a:rect l="0" t="0" r="r" b="b"/>
              <a:pathLst>
                <a:path w="162" h="289">
                  <a:moveTo>
                    <a:pt x="16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1977" name="Freeform 9"/>
            <p:cNvSpPr>
              <a:spLocks/>
            </p:cNvSpPr>
            <p:nvPr/>
          </p:nvSpPr>
          <p:spPr bwMode="auto">
            <a:xfrm>
              <a:off x="2813" y="1632"/>
              <a:ext cx="164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3" y="0"/>
                </a:cxn>
                <a:cxn ang="0">
                  <a:pos x="163" y="288"/>
                </a:cxn>
                <a:cxn ang="0">
                  <a:pos x="0" y="288"/>
                </a:cxn>
              </a:cxnLst>
              <a:rect l="0" t="0" r="r" b="b"/>
              <a:pathLst>
                <a:path w="164" h="289">
                  <a:moveTo>
                    <a:pt x="0" y="0"/>
                  </a:moveTo>
                  <a:lnTo>
                    <a:pt x="163" y="0"/>
                  </a:lnTo>
                  <a:lnTo>
                    <a:pt x="163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71978" name="Line 10"/>
          <p:cNvSpPr>
            <a:spLocks noChangeShapeType="1"/>
          </p:cNvSpPr>
          <p:nvPr/>
        </p:nvSpPr>
        <p:spPr bwMode="auto">
          <a:xfrm>
            <a:off x="927100" y="1785938"/>
            <a:ext cx="0" cy="322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1979" name="Line 11"/>
          <p:cNvSpPr>
            <a:spLocks noChangeShapeType="1"/>
          </p:cNvSpPr>
          <p:nvPr/>
        </p:nvSpPr>
        <p:spPr bwMode="auto">
          <a:xfrm>
            <a:off x="1562100" y="2166938"/>
            <a:ext cx="6311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1980" name="Rectangle 12"/>
          <p:cNvSpPr>
            <a:spLocks noChangeArrowheads="1"/>
          </p:cNvSpPr>
          <p:nvPr/>
        </p:nvSpPr>
        <p:spPr bwMode="auto">
          <a:xfrm>
            <a:off x="919163" y="2443163"/>
            <a:ext cx="820737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Courier" pitchFamily="-65" charset="0"/>
              </a:rPr>
              <a:t>add</a:t>
            </a:r>
            <a:endParaRPr lang="en-US" sz="2800" b="1">
              <a:solidFill>
                <a:schemeClr val="tx1"/>
              </a:solidFill>
              <a:latin typeface="Arial" pitchFamily="-65" charset="0"/>
            </a:endParaRPr>
          </a:p>
        </p:txBody>
      </p:sp>
      <p:sp>
        <p:nvSpPr>
          <p:cNvPr id="2771981" name="Rectangle 13"/>
          <p:cNvSpPr>
            <a:spLocks noChangeArrowheads="1"/>
          </p:cNvSpPr>
          <p:nvPr/>
        </p:nvSpPr>
        <p:spPr bwMode="auto">
          <a:xfrm>
            <a:off x="893763" y="3103563"/>
            <a:ext cx="820737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Courier" pitchFamily="-65" charset="0"/>
              </a:rPr>
              <a:t>beq</a:t>
            </a:r>
            <a:endParaRPr lang="en-US" sz="2800" b="1">
              <a:solidFill>
                <a:schemeClr val="tx1"/>
              </a:solidFill>
              <a:latin typeface="Arial" pitchFamily="-65" charset="0"/>
            </a:endParaRPr>
          </a:p>
        </p:txBody>
      </p:sp>
      <p:sp>
        <p:nvSpPr>
          <p:cNvPr id="2771982" name="Rectangle 14"/>
          <p:cNvSpPr>
            <a:spLocks noChangeArrowheads="1"/>
          </p:cNvSpPr>
          <p:nvPr/>
        </p:nvSpPr>
        <p:spPr bwMode="auto">
          <a:xfrm>
            <a:off x="885825" y="3311525"/>
            <a:ext cx="12509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1983" name="Rectangle 15"/>
          <p:cNvSpPr>
            <a:spLocks noChangeArrowheads="1"/>
          </p:cNvSpPr>
          <p:nvPr/>
        </p:nvSpPr>
        <p:spPr bwMode="auto">
          <a:xfrm>
            <a:off x="949325" y="3760788"/>
            <a:ext cx="820738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Courier" pitchFamily="-65" charset="0"/>
              </a:rPr>
              <a:t>nop</a:t>
            </a:r>
            <a:endParaRPr lang="en-US" sz="2800" b="1">
              <a:solidFill>
                <a:schemeClr val="tx1"/>
              </a:solidFill>
              <a:latin typeface="Arial" pitchFamily="-65" charset="0"/>
            </a:endParaRPr>
          </a:p>
        </p:txBody>
      </p:sp>
      <p:sp>
        <p:nvSpPr>
          <p:cNvPr id="2771984" name="Line 16"/>
          <p:cNvSpPr>
            <a:spLocks noChangeShapeType="1"/>
          </p:cNvSpPr>
          <p:nvPr/>
        </p:nvSpPr>
        <p:spPr bwMode="auto">
          <a:xfrm>
            <a:off x="2743200" y="2293938"/>
            <a:ext cx="0" cy="2641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1985" name="Line 17"/>
          <p:cNvSpPr>
            <a:spLocks noChangeShapeType="1"/>
          </p:cNvSpPr>
          <p:nvPr/>
        </p:nvSpPr>
        <p:spPr bwMode="auto">
          <a:xfrm>
            <a:off x="3429000" y="2293938"/>
            <a:ext cx="0" cy="2641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1986" name="Line 18"/>
          <p:cNvSpPr>
            <a:spLocks noChangeShapeType="1"/>
          </p:cNvSpPr>
          <p:nvPr/>
        </p:nvSpPr>
        <p:spPr bwMode="auto">
          <a:xfrm>
            <a:off x="4114800" y="2293938"/>
            <a:ext cx="0" cy="2641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1987" name="Line 19"/>
          <p:cNvSpPr>
            <a:spLocks noChangeShapeType="1"/>
          </p:cNvSpPr>
          <p:nvPr/>
        </p:nvSpPr>
        <p:spPr bwMode="auto">
          <a:xfrm>
            <a:off x="4800600" y="2293938"/>
            <a:ext cx="0" cy="2641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1988" name="Line 20"/>
          <p:cNvSpPr>
            <a:spLocks noChangeShapeType="1"/>
          </p:cNvSpPr>
          <p:nvPr/>
        </p:nvSpPr>
        <p:spPr bwMode="auto">
          <a:xfrm>
            <a:off x="5486400" y="2293938"/>
            <a:ext cx="0" cy="2641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1989" name="Line 21"/>
          <p:cNvSpPr>
            <a:spLocks noChangeShapeType="1"/>
          </p:cNvSpPr>
          <p:nvPr/>
        </p:nvSpPr>
        <p:spPr bwMode="auto">
          <a:xfrm>
            <a:off x="6172200" y="2293938"/>
            <a:ext cx="0" cy="2641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1990" name="Line 22"/>
          <p:cNvSpPr>
            <a:spLocks noChangeShapeType="1"/>
          </p:cNvSpPr>
          <p:nvPr/>
        </p:nvSpPr>
        <p:spPr bwMode="auto">
          <a:xfrm>
            <a:off x="6858000" y="2446338"/>
            <a:ext cx="0" cy="2489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1991" name="Line 23"/>
          <p:cNvSpPr>
            <a:spLocks noChangeShapeType="1"/>
          </p:cNvSpPr>
          <p:nvPr/>
        </p:nvSpPr>
        <p:spPr bwMode="auto">
          <a:xfrm>
            <a:off x="7543800" y="2370138"/>
            <a:ext cx="0" cy="2565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582988" y="2205038"/>
            <a:ext cx="357187" cy="763587"/>
            <a:chOff x="2257" y="1536"/>
            <a:chExt cx="225" cy="481"/>
          </a:xfrm>
        </p:grpSpPr>
        <p:sp>
          <p:nvSpPr>
            <p:cNvPr id="2771993" name="Freeform 25"/>
            <p:cNvSpPr>
              <a:spLocks/>
            </p:cNvSpPr>
            <p:nvPr/>
          </p:nvSpPr>
          <p:spPr bwMode="auto">
            <a:xfrm>
              <a:off x="2269" y="1536"/>
              <a:ext cx="213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1994" name="Rectangle 26"/>
            <p:cNvSpPr>
              <a:spLocks noChangeArrowheads="1"/>
            </p:cNvSpPr>
            <p:nvPr/>
          </p:nvSpPr>
          <p:spPr bwMode="auto">
            <a:xfrm rot="5400000">
              <a:off x="2170" y="1658"/>
              <a:ext cx="3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ALU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101850" y="2357438"/>
            <a:ext cx="569913" cy="458787"/>
            <a:chOff x="1324" y="1632"/>
            <a:chExt cx="359" cy="289"/>
          </a:xfrm>
        </p:grpSpPr>
        <p:sp>
          <p:nvSpPr>
            <p:cNvPr id="2771996" name="Rectangle 28"/>
            <p:cNvSpPr>
              <a:spLocks noChangeArrowheads="1"/>
            </p:cNvSpPr>
            <p:nvPr/>
          </p:nvSpPr>
          <p:spPr bwMode="auto">
            <a:xfrm>
              <a:off x="1324" y="1634"/>
              <a:ext cx="29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I$</a:t>
              </a:r>
            </a:p>
          </p:txBody>
        </p:sp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1343" y="1632"/>
              <a:ext cx="340" cy="289"/>
              <a:chOff x="1343" y="1632"/>
              <a:chExt cx="340" cy="289"/>
            </a:xfrm>
          </p:grpSpPr>
          <p:sp>
            <p:nvSpPr>
              <p:cNvPr id="2771998" name="Freeform 30"/>
              <p:cNvSpPr>
                <a:spLocks/>
              </p:cNvSpPr>
              <p:nvPr/>
            </p:nvSpPr>
            <p:spPr bwMode="auto">
              <a:xfrm>
                <a:off x="1343" y="1632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999" name="Freeform 31"/>
              <p:cNvSpPr>
                <a:spLocks/>
              </p:cNvSpPr>
              <p:nvPr/>
            </p:nvSpPr>
            <p:spPr bwMode="auto">
              <a:xfrm>
                <a:off x="1512" y="1632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772000" name="Rectangle 32"/>
          <p:cNvSpPr>
            <a:spLocks noChangeArrowheads="1"/>
          </p:cNvSpPr>
          <p:nvPr/>
        </p:nvSpPr>
        <p:spPr bwMode="auto">
          <a:xfrm>
            <a:off x="2832100" y="2368550"/>
            <a:ext cx="5191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Reg</a:t>
            </a:r>
          </a:p>
        </p:txBody>
      </p: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2862263" y="2357438"/>
            <a:ext cx="469900" cy="458787"/>
            <a:chOff x="1803" y="1632"/>
            <a:chExt cx="296" cy="289"/>
          </a:xfrm>
        </p:grpSpPr>
        <p:sp>
          <p:nvSpPr>
            <p:cNvPr id="2772002" name="Freeform 34"/>
            <p:cNvSpPr>
              <a:spLocks/>
            </p:cNvSpPr>
            <p:nvPr/>
          </p:nvSpPr>
          <p:spPr bwMode="auto">
            <a:xfrm>
              <a:off x="1803" y="1632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2003" name="Freeform 35"/>
            <p:cNvSpPr>
              <a:spLocks/>
            </p:cNvSpPr>
            <p:nvPr/>
          </p:nvSpPr>
          <p:spPr bwMode="auto">
            <a:xfrm>
              <a:off x="1951" y="1632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72004" name="Line 36"/>
          <p:cNvSpPr>
            <a:spLocks noChangeShapeType="1"/>
          </p:cNvSpPr>
          <p:nvPr/>
        </p:nvSpPr>
        <p:spPr bwMode="auto">
          <a:xfrm>
            <a:off x="2679700" y="2586038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05" name="Freeform 37"/>
          <p:cNvSpPr>
            <a:spLocks/>
          </p:cNvSpPr>
          <p:nvPr/>
        </p:nvSpPr>
        <p:spPr bwMode="auto">
          <a:xfrm>
            <a:off x="2778125" y="2433638"/>
            <a:ext cx="76200" cy="153987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0" y="0"/>
              </a:cxn>
              <a:cxn ang="0">
                <a:pos x="47" y="0"/>
              </a:cxn>
              <a:cxn ang="0">
                <a:pos x="47" y="0"/>
              </a:cxn>
            </a:cxnLst>
            <a:rect l="0" t="0" r="r" b="b"/>
            <a:pathLst>
              <a:path w="48" h="97">
                <a:moveTo>
                  <a:pt x="0" y="96"/>
                </a:moveTo>
                <a:lnTo>
                  <a:pt x="0" y="0"/>
                </a:lnTo>
                <a:lnTo>
                  <a:pt x="47" y="0"/>
                </a:lnTo>
                <a:lnTo>
                  <a:pt x="47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06" name="Line 38"/>
          <p:cNvSpPr>
            <a:spLocks noChangeShapeType="1"/>
          </p:cNvSpPr>
          <p:nvPr/>
        </p:nvSpPr>
        <p:spPr bwMode="auto">
          <a:xfrm>
            <a:off x="3340100" y="2433638"/>
            <a:ext cx="249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07" name="Rectangle 39"/>
          <p:cNvSpPr>
            <a:spLocks noChangeArrowheads="1"/>
          </p:cNvSpPr>
          <p:nvPr/>
        </p:nvSpPr>
        <p:spPr bwMode="auto">
          <a:xfrm>
            <a:off x="4129088" y="2360613"/>
            <a:ext cx="5302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  D$</a:t>
            </a:r>
          </a:p>
        </p:txBody>
      </p:sp>
      <p:sp>
        <p:nvSpPr>
          <p:cNvPr id="2772008" name="Rectangle 40"/>
          <p:cNvSpPr>
            <a:spLocks noChangeArrowheads="1"/>
          </p:cNvSpPr>
          <p:nvPr/>
        </p:nvSpPr>
        <p:spPr bwMode="auto">
          <a:xfrm>
            <a:off x="4910138" y="2360613"/>
            <a:ext cx="5191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Reg</a:t>
            </a:r>
          </a:p>
        </p:txBody>
      </p: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4953000" y="2357438"/>
            <a:ext cx="450850" cy="458787"/>
            <a:chOff x="3120" y="1632"/>
            <a:chExt cx="284" cy="289"/>
          </a:xfrm>
        </p:grpSpPr>
        <p:sp>
          <p:nvSpPr>
            <p:cNvPr id="2772010" name="Freeform 42"/>
            <p:cNvSpPr>
              <a:spLocks/>
            </p:cNvSpPr>
            <p:nvPr/>
          </p:nvSpPr>
          <p:spPr bwMode="auto">
            <a:xfrm>
              <a:off x="3120" y="1632"/>
              <a:ext cx="142" cy="289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1" y="288"/>
                </a:cxn>
              </a:cxnLst>
              <a:rect l="0" t="0" r="r" b="b"/>
              <a:pathLst>
                <a:path w="142" h="289">
                  <a:moveTo>
                    <a:pt x="14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2011" name="Freeform 43"/>
            <p:cNvSpPr>
              <a:spLocks/>
            </p:cNvSpPr>
            <p:nvPr/>
          </p:nvSpPr>
          <p:spPr bwMode="auto">
            <a:xfrm>
              <a:off x="3261" y="1632"/>
              <a:ext cx="143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0"/>
                </a:cxn>
                <a:cxn ang="0">
                  <a:pos x="142" y="288"/>
                </a:cxn>
                <a:cxn ang="0">
                  <a:pos x="0" y="288"/>
                </a:cxn>
              </a:cxnLst>
              <a:rect l="0" t="0" r="r" b="b"/>
              <a:pathLst>
                <a:path w="143" h="289">
                  <a:moveTo>
                    <a:pt x="0" y="0"/>
                  </a:moveTo>
                  <a:lnTo>
                    <a:pt x="142" y="0"/>
                  </a:lnTo>
                  <a:lnTo>
                    <a:pt x="142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72012" name="Line 44"/>
          <p:cNvSpPr>
            <a:spLocks noChangeShapeType="1"/>
          </p:cNvSpPr>
          <p:nvPr/>
        </p:nvSpPr>
        <p:spPr bwMode="auto">
          <a:xfrm>
            <a:off x="4719638" y="2586038"/>
            <a:ext cx="2206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13" name="Line 45"/>
          <p:cNvSpPr>
            <a:spLocks noChangeShapeType="1"/>
          </p:cNvSpPr>
          <p:nvPr/>
        </p:nvSpPr>
        <p:spPr bwMode="auto">
          <a:xfrm>
            <a:off x="3951288" y="2586038"/>
            <a:ext cx="2460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14" name="Freeform 46"/>
          <p:cNvSpPr>
            <a:spLocks/>
          </p:cNvSpPr>
          <p:nvPr/>
        </p:nvSpPr>
        <p:spPr bwMode="auto">
          <a:xfrm>
            <a:off x="4143375" y="2586038"/>
            <a:ext cx="684213" cy="3063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2"/>
              </a:cxn>
              <a:cxn ang="0">
                <a:pos x="391" y="192"/>
              </a:cxn>
              <a:cxn ang="0">
                <a:pos x="391" y="64"/>
              </a:cxn>
              <a:cxn ang="0">
                <a:pos x="430" y="0"/>
              </a:cxn>
            </a:cxnLst>
            <a:rect l="0" t="0" r="r" b="b"/>
            <a:pathLst>
              <a:path w="431" h="193">
                <a:moveTo>
                  <a:pt x="0" y="0"/>
                </a:moveTo>
                <a:lnTo>
                  <a:pt x="0" y="192"/>
                </a:lnTo>
                <a:lnTo>
                  <a:pt x="391" y="192"/>
                </a:lnTo>
                <a:lnTo>
                  <a:pt x="391" y="64"/>
                </a:lnTo>
                <a:lnTo>
                  <a:pt x="43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15" name="Line 47"/>
          <p:cNvSpPr>
            <a:spLocks noChangeShapeType="1"/>
          </p:cNvSpPr>
          <p:nvPr/>
        </p:nvSpPr>
        <p:spPr bwMode="auto">
          <a:xfrm>
            <a:off x="3340100" y="2738438"/>
            <a:ext cx="249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16" name="Freeform 48"/>
          <p:cNvSpPr>
            <a:spLocks/>
          </p:cNvSpPr>
          <p:nvPr/>
        </p:nvSpPr>
        <p:spPr bwMode="auto">
          <a:xfrm>
            <a:off x="3487738" y="2578100"/>
            <a:ext cx="534987" cy="441325"/>
          </a:xfrm>
          <a:custGeom>
            <a:avLst/>
            <a:gdLst/>
            <a:ahLst/>
            <a:cxnLst>
              <a:cxn ang="0">
                <a:pos x="0" y="101"/>
              </a:cxn>
              <a:cxn ang="0">
                <a:pos x="0" y="277"/>
              </a:cxn>
              <a:cxn ang="0">
                <a:pos x="294" y="277"/>
              </a:cxn>
              <a:cxn ang="0">
                <a:pos x="294" y="90"/>
              </a:cxn>
              <a:cxn ang="0">
                <a:pos x="336" y="0"/>
              </a:cxn>
            </a:cxnLst>
            <a:rect l="0" t="0" r="r" b="b"/>
            <a:pathLst>
              <a:path w="337" h="278">
                <a:moveTo>
                  <a:pt x="0" y="101"/>
                </a:moveTo>
                <a:lnTo>
                  <a:pt x="0" y="277"/>
                </a:lnTo>
                <a:lnTo>
                  <a:pt x="294" y="277"/>
                </a:lnTo>
                <a:lnTo>
                  <a:pt x="294" y="90"/>
                </a:lnTo>
                <a:lnTo>
                  <a:pt x="33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49"/>
          <p:cNvGrpSpPr>
            <a:grpSpLocks/>
          </p:cNvGrpSpPr>
          <p:nvPr/>
        </p:nvGrpSpPr>
        <p:grpSpPr bwMode="auto">
          <a:xfrm>
            <a:off x="4260850" y="2916238"/>
            <a:ext cx="357188" cy="763587"/>
            <a:chOff x="2684" y="1984"/>
            <a:chExt cx="225" cy="481"/>
          </a:xfrm>
        </p:grpSpPr>
        <p:sp>
          <p:nvSpPr>
            <p:cNvPr id="2772018" name="Freeform 50"/>
            <p:cNvSpPr>
              <a:spLocks/>
            </p:cNvSpPr>
            <p:nvPr/>
          </p:nvSpPr>
          <p:spPr bwMode="auto">
            <a:xfrm>
              <a:off x="2696" y="1984"/>
              <a:ext cx="213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2019" name="Rectangle 51"/>
            <p:cNvSpPr>
              <a:spLocks noChangeArrowheads="1"/>
            </p:cNvSpPr>
            <p:nvPr/>
          </p:nvSpPr>
          <p:spPr bwMode="auto">
            <a:xfrm rot="5400000">
              <a:off x="2597" y="2106"/>
              <a:ext cx="3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ALU</a:t>
              </a:r>
            </a:p>
          </p:txBody>
        </p:sp>
      </p:grpSp>
      <p:grpSp>
        <p:nvGrpSpPr>
          <p:cNvPr id="9" name="Group 52"/>
          <p:cNvGrpSpPr>
            <a:grpSpLocks/>
          </p:cNvGrpSpPr>
          <p:nvPr/>
        </p:nvGrpSpPr>
        <p:grpSpPr bwMode="auto">
          <a:xfrm>
            <a:off x="2779713" y="3068638"/>
            <a:ext cx="569912" cy="458787"/>
            <a:chOff x="1751" y="2080"/>
            <a:chExt cx="359" cy="289"/>
          </a:xfrm>
        </p:grpSpPr>
        <p:sp>
          <p:nvSpPr>
            <p:cNvPr id="2772021" name="Rectangle 53"/>
            <p:cNvSpPr>
              <a:spLocks noChangeArrowheads="1"/>
            </p:cNvSpPr>
            <p:nvPr/>
          </p:nvSpPr>
          <p:spPr bwMode="auto">
            <a:xfrm>
              <a:off x="1751" y="2082"/>
              <a:ext cx="29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I$</a:t>
              </a:r>
            </a:p>
          </p:txBody>
        </p:sp>
        <p:grpSp>
          <p:nvGrpSpPr>
            <p:cNvPr id="10" name="Group 54"/>
            <p:cNvGrpSpPr>
              <a:grpSpLocks/>
            </p:cNvGrpSpPr>
            <p:nvPr/>
          </p:nvGrpSpPr>
          <p:grpSpPr bwMode="auto">
            <a:xfrm>
              <a:off x="1770" y="2080"/>
              <a:ext cx="340" cy="289"/>
              <a:chOff x="1770" y="2080"/>
              <a:chExt cx="340" cy="289"/>
            </a:xfrm>
          </p:grpSpPr>
          <p:sp>
            <p:nvSpPr>
              <p:cNvPr id="2772023" name="Freeform 55"/>
              <p:cNvSpPr>
                <a:spLocks/>
              </p:cNvSpPr>
              <p:nvPr/>
            </p:nvSpPr>
            <p:spPr bwMode="auto">
              <a:xfrm>
                <a:off x="1770" y="2080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2024" name="Freeform 56"/>
              <p:cNvSpPr>
                <a:spLocks/>
              </p:cNvSpPr>
              <p:nvPr/>
            </p:nvSpPr>
            <p:spPr bwMode="auto">
              <a:xfrm>
                <a:off x="1939" y="2080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772025" name="Rectangle 57"/>
          <p:cNvSpPr>
            <a:spLocks noChangeArrowheads="1"/>
          </p:cNvSpPr>
          <p:nvPr/>
        </p:nvSpPr>
        <p:spPr bwMode="auto">
          <a:xfrm>
            <a:off x="3509963" y="3079750"/>
            <a:ext cx="5191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Reg</a:t>
            </a:r>
          </a:p>
        </p:txBody>
      </p:sp>
      <p:sp>
        <p:nvSpPr>
          <p:cNvPr id="2772026" name="Line 58"/>
          <p:cNvSpPr>
            <a:spLocks noChangeShapeType="1"/>
          </p:cNvSpPr>
          <p:nvPr/>
        </p:nvSpPr>
        <p:spPr bwMode="auto">
          <a:xfrm>
            <a:off x="3357563" y="3297238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27" name="Freeform 59"/>
          <p:cNvSpPr>
            <a:spLocks/>
          </p:cNvSpPr>
          <p:nvPr/>
        </p:nvSpPr>
        <p:spPr bwMode="auto">
          <a:xfrm>
            <a:off x="3455988" y="3144838"/>
            <a:ext cx="76200" cy="153987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0" y="0"/>
              </a:cxn>
              <a:cxn ang="0">
                <a:pos x="47" y="0"/>
              </a:cxn>
              <a:cxn ang="0">
                <a:pos x="47" y="0"/>
              </a:cxn>
            </a:cxnLst>
            <a:rect l="0" t="0" r="r" b="b"/>
            <a:pathLst>
              <a:path w="48" h="97">
                <a:moveTo>
                  <a:pt x="0" y="96"/>
                </a:moveTo>
                <a:lnTo>
                  <a:pt x="0" y="0"/>
                </a:lnTo>
                <a:lnTo>
                  <a:pt x="47" y="0"/>
                </a:lnTo>
                <a:lnTo>
                  <a:pt x="47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28" name="Line 60"/>
          <p:cNvSpPr>
            <a:spLocks noChangeShapeType="1"/>
          </p:cNvSpPr>
          <p:nvPr/>
        </p:nvSpPr>
        <p:spPr bwMode="auto">
          <a:xfrm>
            <a:off x="4017963" y="3144838"/>
            <a:ext cx="249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29" name="Rectangle 61"/>
          <p:cNvSpPr>
            <a:spLocks noChangeArrowheads="1"/>
          </p:cNvSpPr>
          <p:nvPr/>
        </p:nvSpPr>
        <p:spPr bwMode="auto">
          <a:xfrm>
            <a:off x="4806950" y="3071813"/>
            <a:ext cx="5302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  D$</a:t>
            </a:r>
          </a:p>
        </p:txBody>
      </p:sp>
      <p:grpSp>
        <p:nvGrpSpPr>
          <p:cNvPr id="11" name="Group 62"/>
          <p:cNvGrpSpPr>
            <a:grpSpLocks/>
          </p:cNvGrpSpPr>
          <p:nvPr/>
        </p:nvGrpSpPr>
        <p:grpSpPr bwMode="auto">
          <a:xfrm>
            <a:off x="4887913" y="3068638"/>
            <a:ext cx="515937" cy="458787"/>
            <a:chOff x="3079" y="2080"/>
            <a:chExt cx="325" cy="289"/>
          </a:xfrm>
        </p:grpSpPr>
        <p:sp>
          <p:nvSpPr>
            <p:cNvPr id="2772031" name="Freeform 63"/>
            <p:cNvSpPr>
              <a:spLocks/>
            </p:cNvSpPr>
            <p:nvPr/>
          </p:nvSpPr>
          <p:spPr bwMode="auto">
            <a:xfrm>
              <a:off x="3079" y="2080"/>
              <a:ext cx="162" cy="289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1" y="288"/>
                </a:cxn>
              </a:cxnLst>
              <a:rect l="0" t="0" r="r" b="b"/>
              <a:pathLst>
                <a:path w="162" h="289">
                  <a:moveTo>
                    <a:pt x="16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2032" name="Freeform 64"/>
            <p:cNvSpPr>
              <a:spLocks/>
            </p:cNvSpPr>
            <p:nvPr/>
          </p:nvSpPr>
          <p:spPr bwMode="auto">
            <a:xfrm>
              <a:off x="3240" y="2080"/>
              <a:ext cx="164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3" y="0"/>
                </a:cxn>
                <a:cxn ang="0">
                  <a:pos x="163" y="288"/>
                </a:cxn>
                <a:cxn ang="0">
                  <a:pos x="0" y="288"/>
                </a:cxn>
              </a:cxnLst>
              <a:rect l="0" t="0" r="r" b="b"/>
              <a:pathLst>
                <a:path w="164" h="289">
                  <a:moveTo>
                    <a:pt x="0" y="0"/>
                  </a:moveTo>
                  <a:lnTo>
                    <a:pt x="163" y="0"/>
                  </a:lnTo>
                  <a:lnTo>
                    <a:pt x="163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72033" name="Rectangle 65"/>
          <p:cNvSpPr>
            <a:spLocks noChangeArrowheads="1"/>
          </p:cNvSpPr>
          <p:nvPr/>
        </p:nvSpPr>
        <p:spPr bwMode="auto">
          <a:xfrm>
            <a:off x="5588000" y="3071813"/>
            <a:ext cx="5191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Reg</a:t>
            </a:r>
          </a:p>
        </p:txBody>
      </p:sp>
      <p:grpSp>
        <p:nvGrpSpPr>
          <p:cNvPr id="12" name="Group 66"/>
          <p:cNvGrpSpPr>
            <a:grpSpLocks/>
          </p:cNvGrpSpPr>
          <p:nvPr/>
        </p:nvGrpSpPr>
        <p:grpSpPr bwMode="auto">
          <a:xfrm>
            <a:off x="5630863" y="3068638"/>
            <a:ext cx="450850" cy="458787"/>
            <a:chOff x="3547" y="2080"/>
            <a:chExt cx="284" cy="289"/>
          </a:xfrm>
        </p:grpSpPr>
        <p:sp>
          <p:nvSpPr>
            <p:cNvPr id="2772035" name="Freeform 67"/>
            <p:cNvSpPr>
              <a:spLocks/>
            </p:cNvSpPr>
            <p:nvPr/>
          </p:nvSpPr>
          <p:spPr bwMode="auto">
            <a:xfrm>
              <a:off x="3547" y="2080"/>
              <a:ext cx="142" cy="289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1" y="288"/>
                </a:cxn>
              </a:cxnLst>
              <a:rect l="0" t="0" r="r" b="b"/>
              <a:pathLst>
                <a:path w="142" h="289">
                  <a:moveTo>
                    <a:pt x="14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2036" name="Freeform 68"/>
            <p:cNvSpPr>
              <a:spLocks/>
            </p:cNvSpPr>
            <p:nvPr/>
          </p:nvSpPr>
          <p:spPr bwMode="auto">
            <a:xfrm>
              <a:off x="3688" y="2080"/>
              <a:ext cx="143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0"/>
                </a:cxn>
                <a:cxn ang="0">
                  <a:pos x="142" y="288"/>
                </a:cxn>
                <a:cxn ang="0">
                  <a:pos x="0" y="288"/>
                </a:cxn>
              </a:cxnLst>
              <a:rect l="0" t="0" r="r" b="b"/>
              <a:pathLst>
                <a:path w="143" h="289">
                  <a:moveTo>
                    <a:pt x="0" y="0"/>
                  </a:moveTo>
                  <a:lnTo>
                    <a:pt x="142" y="0"/>
                  </a:lnTo>
                  <a:lnTo>
                    <a:pt x="142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72037" name="Line 69"/>
          <p:cNvSpPr>
            <a:spLocks noChangeShapeType="1"/>
          </p:cNvSpPr>
          <p:nvPr/>
        </p:nvSpPr>
        <p:spPr bwMode="auto">
          <a:xfrm>
            <a:off x="5397500" y="3297238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38" name="Line 70"/>
          <p:cNvSpPr>
            <a:spLocks noChangeShapeType="1"/>
          </p:cNvSpPr>
          <p:nvPr/>
        </p:nvSpPr>
        <p:spPr bwMode="auto">
          <a:xfrm>
            <a:off x="4629150" y="3297238"/>
            <a:ext cx="2460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39" name="Freeform 71"/>
          <p:cNvSpPr>
            <a:spLocks/>
          </p:cNvSpPr>
          <p:nvPr/>
        </p:nvSpPr>
        <p:spPr bwMode="auto">
          <a:xfrm>
            <a:off x="4821238" y="3297238"/>
            <a:ext cx="684212" cy="3063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2"/>
              </a:cxn>
              <a:cxn ang="0">
                <a:pos x="391" y="192"/>
              </a:cxn>
              <a:cxn ang="0">
                <a:pos x="391" y="64"/>
              </a:cxn>
              <a:cxn ang="0">
                <a:pos x="430" y="0"/>
              </a:cxn>
            </a:cxnLst>
            <a:rect l="0" t="0" r="r" b="b"/>
            <a:pathLst>
              <a:path w="431" h="193">
                <a:moveTo>
                  <a:pt x="0" y="0"/>
                </a:moveTo>
                <a:lnTo>
                  <a:pt x="0" y="192"/>
                </a:lnTo>
                <a:lnTo>
                  <a:pt x="391" y="192"/>
                </a:lnTo>
                <a:lnTo>
                  <a:pt x="391" y="64"/>
                </a:lnTo>
                <a:lnTo>
                  <a:pt x="43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40" name="Freeform 72"/>
          <p:cNvSpPr>
            <a:spLocks/>
          </p:cNvSpPr>
          <p:nvPr/>
        </p:nvSpPr>
        <p:spPr bwMode="auto">
          <a:xfrm>
            <a:off x="4165600" y="3289300"/>
            <a:ext cx="534988" cy="441325"/>
          </a:xfrm>
          <a:custGeom>
            <a:avLst/>
            <a:gdLst/>
            <a:ahLst/>
            <a:cxnLst>
              <a:cxn ang="0">
                <a:pos x="0" y="101"/>
              </a:cxn>
              <a:cxn ang="0">
                <a:pos x="0" y="277"/>
              </a:cxn>
              <a:cxn ang="0">
                <a:pos x="294" y="277"/>
              </a:cxn>
              <a:cxn ang="0">
                <a:pos x="294" y="90"/>
              </a:cxn>
              <a:cxn ang="0">
                <a:pos x="336" y="0"/>
              </a:cxn>
            </a:cxnLst>
            <a:rect l="0" t="0" r="r" b="b"/>
            <a:pathLst>
              <a:path w="337" h="278">
                <a:moveTo>
                  <a:pt x="0" y="101"/>
                </a:moveTo>
                <a:lnTo>
                  <a:pt x="0" y="277"/>
                </a:lnTo>
                <a:lnTo>
                  <a:pt x="294" y="277"/>
                </a:lnTo>
                <a:lnTo>
                  <a:pt x="294" y="90"/>
                </a:lnTo>
                <a:lnTo>
                  <a:pt x="33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" name="Group 73"/>
          <p:cNvGrpSpPr>
            <a:grpSpLocks/>
          </p:cNvGrpSpPr>
          <p:nvPr/>
        </p:nvGrpSpPr>
        <p:grpSpPr bwMode="auto">
          <a:xfrm>
            <a:off x="5616575" y="4438650"/>
            <a:ext cx="357188" cy="763588"/>
            <a:chOff x="3538" y="2496"/>
            <a:chExt cx="225" cy="481"/>
          </a:xfrm>
        </p:grpSpPr>
        <p:sp>
          <p:nvSpPr>
            <p:cNvPr id="2772042" name="Freeform 74"/>
            <p:cNvSpPr>
              <a:spLocks/>
            </p:cNvSpPr>
            <p:nvPr/>
          </p:nvSpPr>
          <p:spPr bwMode="auto">
            <a:xfrm>
              <a:off x="3550" y="2496"/>
              <a:ext cx="213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2043" name="Rectangle 75"/>
            <p:cNvSpPr>
              <a:spLocks noChangeArrowheads="1"/>
            </p:cNvSpPr>
            <p:nvPr/>
          </p:nvSpPr>
          <p:spPr bwMode="auto">
            <a:xfrm rot="5400000">
              <a:off x="3451" y="2618"/>
              <a:ext cx="3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ALU</a:t>
              </a:r>
            </a:p>
          </p:txBody>
        </p:sp>
      </p:grpSp>
      <p:sp>
        <p:nvSpPr>
          <p:cNvPr id="2772044" name="Rectangle 76"/>
          <p:cNvSpPr>
            <a:spLocks noChangeArrowheads="1"/>
          </p:cNvSpPr>
          <p:nvPr/>
        </p:nvSpPr>
        <p:spPr bwMode="auto">
          <a:xfrm>
            <a:off x="4865688" y="4606925"/>
            <a:ext cx="5191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Reg</a:t>
            </a:r>
          </a:p>
        </p:txBody>
      </p:sp>
      <p:grpSp>
        <p:nvGrpSpPr>
          <p:cNvPr id="14" name="Group 77"/>
          <p:cNvGrpSpPr>
            <a:grpSpLocks/>
          </p:cNvGrpSpPr>
          <p:nvPr/>
        </p:nvGrpSpPr>
        <p:grpSpPr bwMode="auto">
          <a:xfrm>
            <a:off x="4895850" y="4595813"/>
            <a:ext cx="469900" cy="458787"/>
            <a:chOff x="3084" y="2592"/>
            <a:chExt cx="296" cy="289"/>
          </a:xfrm>
        </p:grpSpPr>
        <p:sp>
          <p:nvSpPr>
            <p:cNvPr id="2772046" name="Freeform 78"/>
            <p:cNvSpPr>
              <a:spLocks/>
            </p:cNvSpPr>
            <p:nvPr/>
          </p:nvSpPr>
          <p:spPr bwMode="auto">
            <a:xfrm>
              <a:off x="3084" y="2592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2047" name="Freeform 79"/>
            <p:cNvSpPr>
              <a:spLocks/>
            </p:cNvSpPr>
            <p:nvPr/>
          </p:nvSpPr>
          <p:spPr bwMode="auto">
            <a:xfrm>
              <a:off x="3232" y="2592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72048" name="Line 80"/>
          <p:cNvSpPr>
            <a:spLocks noChangeShapeType="1"/>
          </p:cNvSpPr>
          <p:nvPr/>
        </p:nvSpPr>
        <p:spPr bwMode="auto">
          <a:xfrm>
            <a:off x="4713288" y="4824413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49" name="Freeform 81"/>
          <p:cNvSpPr>
            <a:spLocks/>
          </p:cNvSpPr>
          <p:nvPr/>
        </p:nvSpPr>
        <p:spPr bwMode="auto">
          <a:xfrm>
            <a:off x="4811713" y="4672013"/>
            <a:ext cx="76200" cy="153987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0" y="0"/>
              </a:cxn>
              <a:cxn ang="0">
                <a:pos x="47" y="0"/>
              </a:cxn>
              <a:cxn ang="0">
                <a:pos x="47" y="0"/>
              </a:cxn>
            </a:cxnLst>
            <a:rect l="0" t="0" r="r" b="b"/>
            <a:pathLst>
              <a:path w="48" h="97">
                <a:moveTo>
                  <a:pt x="0" y="96"/>
                </a:moveTo>
                <a:lnTo>
                  <a:pt x="0" y="0"/>
                </a:lnTo>
                <a:lnTo>
                  <a:pt x="47" y="0"/>
                </a:lnTo>
                <a:lnTo>
                  <a:pt x="47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50" name="Line 82"/>
          <p:cNvSpPr>
            <a:spLocks noChangeShapeType="1"/>
          </p:cNvSpPr>
          <p:nvPr/>
        </p:nvSpPr>
        <p:spPr bwMode="auto">
          <a:xfrm>
            <a:off x="5373688" y="4672013"/>
            <a:ext cx="249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51" name="Rectangle 83"/>
          <p:cNvSpPr>
            <a:spLocks noChangeArrowheads="1"/>
          </p:cNvSpPr>
          <p:nvPr/>
        </p:nvSpPr>
        <p:spPr bwMode="auto">
          <a:xfrm>
            <a:off x="6162675" y="4598988"/>
            <a:ext cx="5302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  D$</a:t>
            </a:r>
          </a:p>
        </p:txBody>
      </p:sp>
      <p:grpSp>
        <p:nvGrpSpPr>
          <p:cNvPr id="15" name="Group 84"/>
          <p:cNvGrpSpPr>
            <a:grpSpLocks/>
          </p:cNvGrpSpPr>
          <p:nvPr/>
        </p:nvGrpSpPr>
        <p:grpSpPr bwMode="auto">
          <a:xfrm>
            <a:off x="6243638" y="4595813"/>
            <a:ext cx="515937" cy="458787"/>
            <a:chOff x="3933" y="2592"/>
            <a:chExt cx="325" cy="289"/>
          </a:xfrm>
        </p:grpSpPr>
        <p:sp>
          <p:nvSpPr>
            <p:cNvPr id="2772053" name="Freeform 85"/>
            <p:cNvSpPr>
              <a:spLocks/>
            </p:cNvSpPr>
            <p:nvPr/>
          </p:nvSpPr>
          <p:spPr bwMode="auto">
            <a:xfrm>
              <a:off x="3933" y="2592"/>
              <a:ext cx="162" cy="289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1" y="288"/>
                </a:cxn>
              </a:cxnLst>
              <a:rect l="0" t="0" r="r" b="b"/>
              <a:pathLst>
                <a:path w="162" h="289">
                  <a:moveTo>
                    <a:pt x="16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2054" name="Freeform 86"/>
            <p:cNvSpPr>
              <a:spLocks/>
            </p:cNvSpPr>
            <p:nvPr/>
          </p:nvSpPr>
          <p:spPr bwMode="auto">
            <a:xfrm>
              <a:off x="4094" y="2592"/>
              <a:ext cx="164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3" y="0"/>
                </a:cxn>
                <a:cxn ang="0">
                  <a:pos x="163" y="288"/>
                </a:cxn>
                <a:cxn ang="0">
                  <a:pos x="0" y="288"/>
                </a:cxn>
              </a:cxnLst>
              <a:rect l="0" t="0" r="r" b="b"/>
              <a:pathLst>
                <a:path w="164" h="289">
                  <a:moveTo>
                    <a:pt x="0" y="0"/>
                  </a:moveTo>
                  <a:lnTo>
                    <a:pt x="163" y="0"/>
                  </a:lnTo>
                  <a:lnTo>
                    <a:pt x="163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72055" name="Rectangle 87"/>
          <p:cNvSpPr>
            <a:spLocks noChangeArrowheads="1"/>
          </p:cNvSpPr>
          <p:nvPr/>
        </p:nvSpPr>
        <p:spPr bwMode="auto">
          <a:xfrm>
            <a:off x="6943725" y="4598988"/>
            <a:ext cx="5191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Reg</a:t>
            </a:r>
          </a:p>
        </p:txBody>
      </p:sp>
      <p:grpSp>
        <p:nvGrpSpPr>
          <p:cNvPr id="16" name="Group 88"/>
          <p:cNvGrpSpPr>
            <a:grpSpLocks/>
          </p:cNvGrpSpPr>
          <p:nvPr/>
        </p:nvGrpSpPr>
        <p:grpSpPr bwMode="auto">
          <a:xfrm>
            <a:off x="6986588" y="4595813"/>
            <a:ext cx="450850" cy="458787"/>
            <a:chOff x="4401" y="2592"/>
            <a:chExt cx="284" cy="289"/>
          </a:xfrm>
        </p:grpSpPr>
        <p:sp>
          <p:nvSpPr>
            <p:cNvPr id="2772057" name="Freeform 89"/>
            <p:cNvSpPr>
              <a:spLocks/>
            </p:cNvSpPr>
            <p:nvPr/>
          </p:nvSpPr>
          <p:spPr bwMode="auto">
            <a:xfrm>
              <a:off x="4401" y="2592"/>
              <a:ext cx="142" cy="289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1" y="288"/>
                </a:cxn>
              </a:cxnLst>
              <a:rect l="0" t="0" r="r" b="b"/>
              <a:pathLst>
                <a:path w="142" h="289">
                  <a:moveTo>
                    <a:pt x="14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2058" name="Freeform 90"/>
            <p:cNvSpPr>
              <a:spLocks/>
            </p:cNvSpPr>
            <p:nvPr/>
          </p:nvSpPr>
          <p:spPr bwMode="auto">
            <a:xfrm>
              <a:off x="4542" y="2592"/>
              <a:ext cx="143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0"/>
                </a:cxn>
                <a:cxn ang="0">
                  <a:pos x="142" y="288"/>
                </a:cxn>
                <a:cxn ang="0">
                  <a:pos x="0" y="288"/>
                </a:cxn>
              </a:cxnLst>
              <a:rect l="0" t="0" r="r" b="b"/>
              <a:pathLst>
                <a:path w="143" h="289">
                  <a:moveTo>
                    <a:pt x="0" y="0"/>
                  </a:moveTo>
                  <a:lnTo>
                    <a:pt x="142" y="0"/>
                  </a:lnTo>
                  <a:lnTo>
                    <a:pt x="142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72059" name="Line 91"/>
          <p:cNvSpPr>
            <a:spLocks noChangeShapeType="1"/>
          </p:cNvSpPr>
          <p:nvPr/>
        </p:nvSpPr>
        <p:spPr bwMode="auto">
          <a:xfrm>
            <a:off x="6753225" y="4824413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60" name="Line 92"/>
          <p:cNvSpPr>
            <a:spLocks noChangeShapeType="1"/>
          </p:cNvSpPr>
          <p:nvPr/>
        </p:nvSpPr>
        <p:spPr bwMode="auto">
          <a:xfrm>
            <a:off x="5984875" y="4824413"/>
            <a:ext cx="2460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61" name="Freeform 93"/>
          <p:cNvSpPr>
            <a:spLocks/>
          </p:cNvSpPr>
          <p:nvPr/>
        </p:nvSpPr>
        <p:spPr bwMode="auto">
          <a:xfrm>
            <a:off x="6176963" y="4824413"/>
            <a:ext cx="684212" cy="3063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2"/>
              </a:cxn>
              <a:cxn ang="0">
                <a:pos x="391" y="192"/>
              </a:cxn>
              <a:cxn ang="0">
                <a:pos x="391" y="64"/>
              </a:cxn>
              <a:cxn ang="0">
                <a:pos x="430" y="0"/>
              </a:cxn>
            </a:cxnLst>
            <a:rect l="0" t="0" r="r" b="b"/>
            <a:pathLst>
              <a:path w="431" h="193">
                <a:moveTo>
                  <a:pt x="0" y="0"/>
                </a:moveTo>
                <a:lnTo>
                  <a:pt x="0" y="192"/>
                </a:lnTo>
                <a:lnTo>
                  <a:pt x="391" y="192"/>
                </a:lnTo>
                <a:lnTo>
                  <a:pt x="391" y="64"/>
                </a:lnTo>
                <a:lnTo>
                  <a:pt x="43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62" name="Line 94"/>
          <p:cNvSpPr>
            <a:spLocks noChangeShapeType="1"/>
          </p:cNvSpPr>
          <p:nvPr/>
        </p:nvSpPr>
        <p:spPr bwMode="auto">
          <a:xfrm>
            <a:off x="5373688" y="4976813"/>
            <a:ext cx="249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2063" name="Freeform 95"/>
          <p:cNvSpPr>
            <a:spLocks/>
          </p:cNvSpPr>
          <p:nvPr/>
        </p:nvSpPr>
        <p:spPr bwMode="auto">
          <a:xfrm>
            <a:off x="5521325" y="4816475"/>
            <a:ext cx="534988" cy="441325"/>
          </a:xfrm>
          <a:custGeom>
            <a:avLst/>
            <a:gdLst/>
            <a:ahLst/>
            <a:cxnLst>
              <a:cxn ang="0">
                <a:pos x="0" y="101"/>
              </a:cxn>
              <a:cxn ang="0">
                <a:pos x="0" y="277"/>
              </a:cxn>
              <a:cxn ang="0">
                <a:pos x="294" y="277"/>
              </a:cxn>
              <a:cxn ang="0">
                <a:pos x="294" y="90"/>
              </a:cxn>
              <a:cxn ang="0">
                <a:pos x="336" y="0"/>
              </a:cxn>
            </a:cxnLst>
            <a:rect l="0" t="0" r="r" b="b"/>
            <a:pathLst>
              <a:path w="337" h="278">
                <a:moveTo>
                  <a:pt x="0" y="101"/>
                </a:moveTo>
                <a:lnTo>
                  <a:pt x="0" y="277"/>
                </a:lnTo>
                <a:lnTo>
                  <a:pt x="294" y="277"/>
                </a:lnTo>
                <a:lnTo>
                  <a:pt x="294" y="90"/>
                </a:lnTo>
                <a:lnTo>
                  <a:pt x="33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7" name="Group 96"/>
          <p:cNvGrpSpPr>
            <a:grpSpLocks/>
          </p:cNvGrpSpPr>
          <p:nvPr/>
        </p:nvGrpSpPr>
        <p:grpSpPr bwMode="auto">
          <a:xfrm>
            <a:off x="4165600" y="4595813"/>
            <a:ext cx="539750" cy="458787"/>
            <a:chOff x="2624" y="2592"/>
            <a:chExt cx="340" cy="289"/>
          </a:xfrm>
        </p:grpSpPr>
        <p:sp>
          <p:nvSpPr>
            <p:cNvPr id="2772065" name="Freeform 97"/>
            <p:cNvSpPr>
              <a:spLocks/>
            </p:cNvSpPr>
            <p:nvPr/>
          </p:nvSpPr>
          <p:spPr bwMode="auto">
            <a:xfrm>
              <a:off x="2624" y="2592"/>
              <a:ext cx="170" cy="289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9" y="288"/>
                </a:cxn>
              </a:cxnLst>
              <a:rect l="0" t="0" r="r" b="b"/>
              <a:pathLst>
                <a:path w="170" h="289">
                  <a:moveTo>
                    <a:pt x="169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9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2066" name="Freeform 98"/>
            <p:cNvSpPr>
              <a:spLocks/>
            </p:cNvSpPr>
            <p:nvPr/>
          </p:nvSpPr>
          <p:spPr bwMode="auto">
            <a:xfrm>
              <a:off x="2793" y="2592"/>
              <a:ext cx="171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0" y="0"/>
                </a:cxn>
                <a:cxn ang="0">
                  <a:pos x="170" y="288"/>
                </a:cxn>
                <a:cxn ang="0">
                  <a:pos x="0" y="288"/>
                </a:cxn>
              </a:cxnLst>
              <a:rect l="0" t="0" r="r" b="b"/>
              <a:pathLst>
                <a:path w="171" h="289">
                  <a:moveTo>
                    <a:pt x="0" y="0"/>
                  </a:moveTo>
                  <a:lnTo>
                    <a:pt x="170" y="0"/>
                  </a:lnTo>
                  <a:lnTo>
                    <a:pt x="170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72067" name="Rectangle 99"/>
          <p:cNvSpPr>
            <a:spLocks noChangeArrowheads="1"/>
          </p:cNvSpPr>
          <p:nvPr/>
        </p:nvSpPr>
        <p:spPr bwMode="auto">
          <a:xfrm>
            <a:off x="4135438" y="4675188"/>
            <a:ext cx="4635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  I$</a:t>
            </a:r>
          </a:p>
        </p:txBody>
      </p:sp>
      <p:sp>
        <p:nvSpPr>
          <p:cNvPr id="2772068" name="Rectangle 100"/>
          <p:cNvSpPr>
            <a:spLocks noChangeArrowheads="1"/>
          </p:cNvSpPr>
          <p:nvPr/>
        </p:nvSpPr>
        <p:spPr bwMode="auto">
          <a:xfrm>
            <a:off x="161925" y="1157288"/>
            <a:ext cx="457200" cy="4786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I</a:t>
            </a:r>
          </a:p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n</a:t>
            </a:r>
          </a:p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s</a:t>
            </a:r>
          </a:p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t</a:t>
            </a:r>
          </a:p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r.</a:t>
            </a:r>
          </a:p>
          <a:p>
            <a:pPr algn="ctr"/>
            <a:endParaRPr lang="en-US" sz="2800" b="1">
              <a:solidFill>
                <a:schemeClr val="tx1"/>
              </a:solidFill>
              <a:latin typeface="Arial" pitchFamily="-65" charset="0"/>
            </a:endParaRPr>
          </a:p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O</a:t>
            </a:r>
          </a:p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r</a:t>
            </a:r>
          </a:p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d</a:t>
            </a:r>
          </a:p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e</a:t>
            </a:r>
          </a:p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r</a:t>
            </a:r>
          </a:p>
        </p:txBody>
      </p:sp>
      <p:sp>
        <p:nvSpPr>
          <p:cNvPr id="2772069" name="Rectangle 101"/>
          <p:cNvSpPr>
            <a:spLocks noChangeArrowheads="1"/>
          </p:cNvSpPr>
          <p:nvPr/>
        </p:nvSpPr>
        <p:spPr bwMode="auto">
          <a:xfrm>
            <a:off x="2778125" y="1746250"/>
            <a:ext cx="344170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Time (clock cycles)</a:t>
            </a:r>
          </a:p>
        </p:txBody>
      </p:sp>
      <p:grpSp>
        <p:nvGrpSpPr>
          <p:cNvPr id="18" name="Group 102"/>
          <p:cNvGrpSpPr>
            <a:grpSpLocks/>
          </p:cNvGrpSpPr>
          <p:nvPr/>
        </p:nvGrpSpPr>
        <p:grpSpPr bwMode="auto">
          <a:xfrm>
            <a:off x="3357563" y="3810000"/>
            <a:ext cx="788987" cy="661988"/>
            <a:chOff x="2115" y="2560"/>
            <a:chExt cx="497" cy="417"/>
          </a:xfrm>
        </p:grpSpPr>
        <p:sp>
          <p:nvSpPr>
            <p:cNvPr id="2772071" name="AutoShape 103"/>
            <p:cNvSpPr>
              <a:spLocks noChangeArrowheads="1"/>
            </p:cNvSpPr>
            <p:nvPr/>
          </p:nvSpPr>
          <p:spPr bwMode="auto">
            <a:xfrm>
              <a:off x="2115" y="2560"/>
              <a:ext cx="490" cy="417"/>
            </a:xfrm>
            <a:prstGeom prst="cloudCallout">
              <a:avLst>
                <a:gd name="adj1" fmla="val -28569"/>
                <a:gd name="adj2" fmla="val 42088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3200">
                <a:solidFill>
                  <a:schemeClr val="tx1"/>
                </a:solidFill>
                <a:latin typeface="Arial" pitchFamily="-65" charset="0"/>
              </a:endParaRPr>
            </a:p>
          </p:txBody>
        </p:sp>
        <p:sp>
          <p:nvSpPr>
            <p:cNvPr id="2772072" name="Text Box 104"/>
            <p:cNvSpPr txBox="1">
              <a:spLocks noChangeArrowheads="1"/>
            </p:cNvSpPr>
            <p:nvPr/>
          </p:nvSpPr>
          <p:spPr bwMode="auto">
            <a:xfrm>
              <a:off x="2177" y="2573"/>
              <a:ext cx="435" cy="4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bubble</a:t>
              </a:r>
            </a:p>
          </p:txBody>
        </p:sp>
      </p:grpSp>
      <p:sp>
        <p:nvSpPr>
          <p:cNvPr id="2772073" name="Rectangle 105"/>
          <p:cNvSpPr>
            <a:spLocks noChangeArrowheads="1"/>
          </p:cNvSpPr>
          <p:nvPr/>
        </p:nvSpPr>
        <p:spPr bwMode="auto">
          <a:xfrm>
            <a:off x="609600" y="5334000"/>
            <a:ext cx="8478837" cy="39241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203200" indent="-203200">
              <a:lnSpc>
                <a:spcPct val="75000"/>
              </a:lnSpc>
              <a:spcBef>
                <a:spcPct val="65000"/>
              </a:spcBef>
              <a:buSzPct val="100000"/>
            </a:pPr>
            <a:r>
              <a:rPr lang="en-US" sz="2800" b="1" dirty="0">
                <a:latin typeface="18 VAG Rounded Bold   07390"/>
              </a:rPr>
              <a:t>Impact: 2 clock cycles per branch instruction </a:t>
            </a:r>
            <a:r>
              <a:rPr lang="en-US" sz="2800" dirty="0" err="1">
                <a:latin typeface="18 VAG Rounded Bold   07390"/>
              </a:rPr>
              <a:t></a:t>
            </a:r>
            <a:r>
              <a:rPr lang="en-US" sz="2800" b="1" dirty="0">
                <a:latin typeface="18 VAG Rounded Bold   07390"/>
              </a:rPr>
              <a:t> slow</a:t>
            </a:r>
          </a:p>
        </p:txBody>
      </p:sp>
      <p:sp>
        <p:nvSpPr>
          <p:cNvPr id="2772074" name="Rectangle 106"/>
          <p:cNvSpPr>
            <a:spLocks noChangeArrowheads="1"/>
          </p:cNvSpPr>
          <p:nvPr/>
        </p:nvSpPr>
        <p:spPr bwMode="auto">
          <a:xfrm>
            <a:off x="914400" y="4589463"/>
            <a:ext cx="608013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Courier" pitchFamily="-65" charset="0"/>
              </a:rPr>
              <a:t>lw</a:t>
            </a:r>
            <a:endParaRPr lang="en-US" sz="2800" b="1">
              <a:solidFill>
                <a:schemeClr val="tx1"/>
              </a:solidFill>
              <a:latin typeface="Arial" pitchFamily="-65" charset="0"/>
            </a:endParaRPr>
          </a:p>
        </p:txBody>
      </p:sp>
      <p:grpSp>
        <p:nvGrpSpPr>
          <p:cNvPr id="19" name="Group 107"/>
          <p:cNvGrpSpPr>
            <a:grpSpLocks/>
          </p:cNvGrpSpPr>
          <p:nvPr/>
        </p:nvGrpSpPr>
        <p:grpSpPr bwMode="auto">
          <a:xfrm>
            <a:off x="4038600" y="3813175"/>
            <a:ext cx="788988" cy="661988"/>
            <a:chOff x="2115" y="2560"/>
            <a:chExt cx="497" cy="417"/>
          </a:xfrm>
        </p:grpSpPr>
        <p:sp>
          <p:nvSpPr>
            <p:cNvPr id="2772076" name="AutoShape 108"/>
            <p:cNvSpPr>
              <a:spLocks noChangeArrowheads="1"/>
            </p:cNvSpPr>
            <p:nvPr/>
          </p:nvSpPr>
          <p:spPr bwMode="auto">
            <a:xfrm>
              <a:off x="2115" y="2560"/>
              <a:ext cx="490" cy="417"/>
            </a:xfrm>
            <a:prstGeom prst="cloudCallout">
              <a:avLst>
                <a:gd name="adj1" fmla="val -28569"/>
                <a:gd name="adj2" fmla="val 42088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3200">
                <a:solidFill>
                  <a:schemeClr val="tx1"/>
                </a:solidFill>
                <a:latin typeface="Arial" pitchFamily="-65" charset="0"/>
              </a:endParaRPr>
            </a:p>
          </p:txBody>
        </p:sp>
        <p:sp>
          <p:nvSpPr>
            <p:cNvPr id="2772077" name="Text Box 109"/>
            <p:cNvSpPr txBox="1">
              <a:spLocks noChangeArrowheads="1"/>
            </p:cNvSpPr>
            <p:nvPr/>
          </p:nvSpPr>
          <p:spPr bwMode="auto">
            <a:xfrm>
              <a:off x="2177" y="2573"/>
              <a:ext cx="435" cy="4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bubble</a:t>
              </a:r>
            </a:p>
          </p:txBody>
        </p:sp>
      </p:grpSp>
      <p:grpSp>
        <p:nvGrpSpPr>
          <p:cNvPr id="20" name="Group 110"/>
          <p:cNvGrpSpPr>
            <a:grpSpLocks/>
          </p:cNvGrpSpPr>
          <p:nvPr/>
        </p:nvGrpSpPr>
        <p:grpSpPr bwMode="auto">
          <a:xfrm>
            <a:off x="4719638" y="3816350"/>
            <a:ext cx="788987" cy="661988"/>
            <a:chOff x="2115" y="2560"/>
            <a:chExt cx="497" cy="417"/>
          </a:xfrm>
        </p:grpSpPr>
        <p:sp>
          <p:nvSpPr>
            <p:cNvPr id="2772079" name="AutoShape 111"/>
            <p:cNvSpPr>
              <a:spLocks noChangeArrowheads="1"/>
            </p:cNvSpPr>
            <p:nvPr/>
          </p:nvSpPr>
          <p:spPr bwMode="auto">
            <a:xfrm>
              <a:off x="2115" y="2560"/>
              <a:ext cx="490" cy="417"/>
            </a:xfrm>
            <a:prstGeom prst="cloudCallout">
              <a:avLst>
                <a:gd name="adj1" fmla="val -28569"/>
                <a:gd name="adj2" fmla="val 42088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3200">
                <a:solidFill>
                  <a:schemeClr val="tx1"/>
                </a:solidFill>
                <a:latin typeface="Arial" pitchFamily="-65" charset="0"/>
              </a:endParaRPr>
            </a:p>
          </p:txBody>
        </p:sp>
        <p:sp>
          <p:nvSpPr>
            <p:cNvPr id="2772080" name="Text Box 112"/>
            <p:cNvSpPr txBox="1">
              <a:spLocks noChangeArrowheads="1"/>
            </p:cNvSpPr>
            <p:nvPr/>
          </p:nvSpPr>
          <p:spPr bwMode="auto">
            <a:xfrm>
              <a:off x="2177" y="2573"/>
              <a:ext cx="435" cy="4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bubble</a:t>
              </a:r>
            </a:p>
          </p:txBody>
        </p:sp>
      </p:grpSp>
      <p:grpSp>
        <p:nvGrpSpPr>
          <p:cNvPr id="21" name="Group 113"/>
          <p:cNvGrpSpPr>
            <a:grpSpLocks/>
          </p:cNvGrpSpPr>
          <p:nvPr/>
        </p:nvGrpSpPr>
        <p:grpSpPr bwMode="auto">
          <a:xfrm>
            <a:off x="5400675" y="3819525"/>
            <a:ext cx="788988" cy="661988"/>
            <a:chOff x="2115" y="2560"/>
            <a:chExt cx="497" cy="417"/>
          </a:xfrm>
        </p:grpSpPr>
        <p:sp>
          <p:nvSpPr>
            <p:cNvPr id="2772082" name="AutoShape 114"/>
            <p:cNvSpPr>
              <a:spLocks noChangeArrowheads="1"/>
            </p:cNvSpPr>
            <p:nvPr/>
          </p:nvSpPr>
          <p:spPr bwMode="auto">
            <a:xfrm>
              <a:off x="2115" y="2560"/>
              <a:ext cx="490" cy="417"/>
            </a:xfrm>
            <a:prstGeom prst="cloudCallout">
              <a:avLst>
                <a:gd name="adj1" fmla="val -28569"/>
                <a:gd name="adj2" fmla="val 42088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3200">
                <a:solidFill>
                  <a:schemeClr val="tx1"/>
                </a:solidFill>
                <a:latin typeface="Arial" pitchFamily="-65" charset="0"/>
              </a:endParaRPr>
            </a:p>
          </p:txBody>
        </p:sp>
        <p:sp>
          <p:nvSpPr>
            <p:cNvPr id="2772083" name="Text Box 115"/>
            <p:cNvSpPr txBox="1">
              <a:spLocks noChangeArrowheads="1"/>
            </p:cNvSpPr>
            <p:nvPr/>
          </p:nvSpPr>
          <p:spPr bwMode="auto">
            <a:xfrm>
              <a:off x="2177" y="2573"/>
              <a:ext cx="435" cy="4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bubble</a:t>
              </a:r>
            </a:p>
          </p:txBody>
        </p:sp>
      </p:grpSp>
      <p:grpSp>
        <p:nvGrpSpPr>
          <p:cNvPr id="22" name="Group 116"/>
          <p:cNvGrpSpPr>
            <a:grpSpLocks/>
          </p:cNvGrpSpPr>
          <p:nvPr/>
        </p:nvGrpSpPr>
        <p:grpSpPr bwMode="auto">
          <a:xfrm>
            <a:off x="6081713" y="3822700"/>
            <a:ext cx="788987" cy="661988"/>
            <a:chOff x="2115" y="2560"/>
            <a:chExt cx="497" cy="417"/>
          </a:xfrm>
        </p:grpSpPr>
        <p:sp>
          <p:nvSpPr>
            <p:cNvPr id="2772085" name="AutoShape 117"/>
            <p:cNvSpPr>
              <a:spLocks noChangeArrowheads="1"/>
            </p:cNvSpPr>
            <p:nvPr/>
          </p:nvSpPr>
          <p:spPr bwMode="auto">
            <a:xfrm>
              <a:off x="2115" y="2560"/>
              <a:ext cx="490" cy="417"/>
            </a:xfrm>
            <a:prstGeom prst="cloudCallout">
              <a:avLst>
                <a:gd name="adj1" fmla="val -28569"/>
                <a:gd name="adj2" fmla="val 42088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3200">
                <a:solidFill>
                  <a:schemeClr val="tx1"/>
                </a:solidFill>
                <a:latin typeface="Arial" pitchFamily="-65" charset="0"/>
              </a:endParaRPr>
            </a:p>
          </p:txBody>
        </p:sp>
        <p:sp>
          <p:nvSpPr>
            <p:cNvPr id="2772086" name="Text Box 118"/>
            <p:cNvSpPr txBox="1">
              <a:spLocks noChangeArrowheads="1"/>
            </p:cNvSpPr>
            <p:nvPr/>
          </p:nvSpPr>
          <p:spPr bwMode="auto">
            <a:xfrm>
              <a:off x="2177" y="2573"/>
              <a:ext cx="435" cy="4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bubble</a:t>
              </a:r>
            </a:p>
          </p:txBody>
        </p: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40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Hazard: Branching (7/9)</a:t>
            </a:r>
          </a:p>
        </p:txBody>
      </p:sp>
      <p:sp>
        <p:nvSpPr>
          <p:cNvPr id="27740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Controller inserting a single bubble</a:t>
            </a:r>
          </a:p>
        </p:txBody>
      </p:sp>
      <p:sp>
        <p:nvSpPr>
          <p:cNvPr id="2774020" name="Freeform 4" descr="25%"/>
          <p:cNvSpPr>
            <a:spLocks/>
          </p:cNvSpPr>
          <p:nvPr/>
        </p:nvSpPr>
        <p:spPr bwMode="auto">
          <a:xfrm>
            <a:off x="3775075" y="3068638"/>
            <a:ext cx="234950" cy="4587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7" y="0"/>
              </a:cxn>
              <a:cxn ang="0">
                <a:pos x="147" y="288"/>
              </a:cxn>
              <a:cxn ang="0">
                <a:pos x="0" y="288"/>
              </a:cxn>
            </a:cxnLst>
            <a:rect l="0" t="0" r="r" b="b"/>
            <a:pathLst>
              <a:path w="148" h="289">
                <a:moveTo>
                  <a:pt x="0" y="0"/>
                </a:moveTo>
                <a:lnTo>
                  <a:pt x="147" y="0"/>
                </a:lnTo>
                <a:lnTo>
                  <a:pt x="147" y="288"/>
                </a:lnTo>
                <a:lnTo>
                  <a:pt x="0" y="288"/>
                </a:lnTo>
              </a:path>
            </a:pathLst>
          </a:custGeom>
          <a:pattFill prst="pct25">
            <a:fgClr>
              <a:schemeClr val="accent1"/>
            </a:fgClr>
            <a:bgClr>
              <a:srgbClr val="FFFFFF"/>
            </a:bgClr>
          </a:patt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21" name="Line 5"/>
          <p:cNvSpPr>
            <a:spLocks noChangeShapeType="1"/>
          </p:cNvSpPr>
          <p:nvPr/>
        </p:nvSpPr>
        <p:spPr bwMode="auto">
          <a:xfrm>
            <a:off x="4017963" y="3449638"/>
            <a:ext cx="249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22" name="Freeform 6"/>
          <p:cNvSpPr>
            <a:spLocks/>
          </p:cNvSpPr>
          <p:nvPr/>
        </p:nvSpPr>
        <p:spPr bwMode="auto">
          <a:xfrm>
            <a:off x="3540125" y="3068638"/>
            <a:ext cx="236538" cy="458787"/>
          </a:xfrm>
          <a:custGeom>
            <a:avLst/>
            <a:gdLst/>
            <a:ahLst/>
            <a:cxnLst>
              <a:cxn ang="0">
                <a:pos x="148" y="0"/>
              </a:cxn>
              <a:cxn ang="0">
                <a:pos x="0" y="0"/>
              </a:cxn>
              <a:cxn ang="0">
                <a:pos x="0" y="288"/>
              </a:cxn>
              <a:cxn ang="0">
                <a:pos x="148" y="288"/>
              </a:cxn>
            </a:cxnLst>
            <a:rect l="0" t="0" r="r" b="b"/>
            <a:pathLst>
              <a:path w="149" h="289">
                <a:moveTo>
                  <a:pt x="148" y="0"/>
                </a:moveTo>
                <a:lnTo>
                  <a:pt x="0" y="0"/>
                </a:lnTo>
                <a:lnTo>
                  <a:pt x="0" y="288"/>
                </a:lnTo>
                <a:lnTo>
                  <a:pt x="148" y="28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210050" y="2357438"/>
            <a:ext cx="515938" cy="458787"/>
            <a:chOff x="2652" y="1632"/>
            <a:chExt cx="325" cy="289"/>
          </a:xfrm>
        </p:grpSpPr>
        <p:sp>
          <p:nvSpPr>
            <p:cNvPr id="2774024" name="Freeform 8"/>
            <p:cNvSpPr>
              <a:spLocks/>
            </p:cNvSpPr>
            <p:nvPr/>
          </p:nvSpPr>
          <p:spPr bwMode="auto">
            <a:xfrm>
              <a:off x="2652" y="1632"/>
              <a:ext cx="162" cy="289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1" y="288"/>
                </a:cxn>
              </a:cxnLst>
              <a:rect l="0" t="0" r="r" b="b"/>
              <a:pathLst>
                <a:path w="162" h="289">
                  <a:moveTo>
                    <a:pt x="16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4025" name="Freeform 9"/>
            <p:cNvSpPr>
              <a:spLocks/>
            </p:cNvSpPr>
            <p:nvPr/>
          </p:nvSpPr>
          <p:spPr bwMode="auto">
            <a:xfrm>
              <a:off x="2813" y="1632"/>
              <a:ext cx="164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3" y="0"/>
                </a:cxn>
                <a:cxn ang="0">
                  <a:pos x="163" y="288"/>
                </a:cxn>
                <a:cxn ang="0">
                  <a:pos x="0" y="288"/>
                </a:cxn>
              </a:cxnLst>
              <a:rect l="0" t="0" r="r" b="b"/>
              <a:pathLst>
                <a:path w="164" h="289">
                  <a:moveTo>
                    <a:pt x="0" y="0"/>
                  </a:moveTo>
                  <a:lnTo>
                    <a:pt x="163" y="0"/>
                  </a:lnTo>
                  <a:lnTo>
                    <a:pt x="163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74026" name="Line 10"/>
          <p:cNvSpPr>
            <a:spLocks noChangeShapeType="1"/>
          </p:cNvSpPr>
          <p:nvPr/>
        </p:nvSpPr>
        <p:spPr bwMode="auto">
          <a:xfrm>
            <a:off x="927100" y="1785938"/>
            <a:ext cx="0" cy="322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27" name="Line 11"/>
          <p:cNvSpPr>
            <a:spLocks noChangeShapeType="1"/>
          </p:cNvSpPr>
          <p:nvPr/>
        </p:nvSpPr>
        <p:spPr bwMode="auto">
          <a:xfrm>
            <a:off x="1562100" y="2166938"/>
            <a:ext cx="6311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28" name="Rectangle 12"/>
          <p:cNvSpPr>
            <a:spLocks noChangeArrowheads="1"/>
          </p:cNvSpPr>
          <p:nvPr/>
        </p:nvSpPr>
        <p:spPr bwMode="auto">
          <a:xfrm>
            <a:off x="919163" y="2443163"/>
            <a:ext cx="820737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Courier" pitchFamily="-65" charset="0"/>
              </a:rPr>
              <a:t>add</a:t>
            </a:r>
            <a:endParaRPr lang="en-US" sz="2800" b="1">
              <a:solidFill>
                <a:schemeClr val="tx1"/>
              </a:solidFill>
              <a:latin typeface="Arial" pitchFamily="-65" charset="0"/>
            </a:endParaRPr>
          </a:p>
        </p:txBody>
      </p:sp>
      <p:sp>
        <p:nvSpPr>
          <p:cNvPr id="2774029" name="Rectangle 13"/>
          <p:cNvSpPr>
            <a:spLocks noChangeArrowheads="1"/>
          </p:cNvSpPr>
          <p:nvPr/>
        </p:nvSpPr>
        <p:spPr bwMode="auto">
          <a:xfrm>
            <a:off x="893763" y="3103563"/>
            <a:ext cx="820737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Courier" pitchFamily="-65" charset="0"/>
              </a:rPr>
              <a:t>beq</a:t>
            </a:r>
            <a:endParaRPr lang="en-US" sz="2800" b="1">
              <a:solidFill>
                <a:schemeClr val="tx1"/>
              </a:solidFill>
              <a:latin typeface="Arial" pitchFamily="-65" charset="0"/>
            </a:endParaRPr>
          </a:p>
        </p:txBody>
      </p:sp>
      <p:sp>
        <p:nvSpPr>
          <p:cNvPr id="2774030" name="Rectangle 14"/>
          <p:cNvSpPr>
            <a:spLocks noChangeArrowheads="1"/>
          </p:cNvSpPr>
          <p:nvPr/>
        </p:nvSpPr>
        <p:spPr bwMode="auto">
          <a:xfrm>
            <a:off x="885825" y="3311525"/>
            <a:ext cx="125095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31" name="Rectangle 15"/>
          <p:cNvSpPr>
            <a:spLocks noChangeArrowheads="1"/>
          </p:cNvSpPr>
          <p:nvPr/>
        </p:nvSpPr>
        <p:spPr bwMode="auto">
          <a:xfrm>
            <a:off x="949325" y="3760788"/>
            <a:ext cx="608013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Courier" pitchFamily="-65" charset="0"/>
              </a:rPr>
              <a:t>lw</a:t>
            </a:r>
            <a:endParaRPr lang="en-US" sz="2800" b="1">
              <a:solidFill>
                <a:schemeClr val="tx1"/>
              </a:solidFill>
              <a:latin typeface="Arial" pitchFamily="-65" charset="0"/>
            </a:endParaRPr>
          </a:p>
        </p:txBody>
      </p:sp>
      <p:sp>
        <p:nvSpPr>
          <p:cNvPr id="2774032" name="Line 16"/>
          <p:cNvSpPr>
            <a:spLocks noChangeShapeType="1"/>
          </p:cNvSpPr>
          <p:nvPr/>
        </p:nvSpPr>
        <p:spPr bwMode="auto">
          <a:xfrm>
            <a:off x="2743200" y="2293938"/>
            <a:ext cx="0" cy="2641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33" name="Line 17"/>
          <p:cNvSpPr>
            <a:spLocks noChangeShapeType="1"/>
          </p:cNvSpPr>
          <p:nvPr/>
        </p:nvSpPr>
        <p:spPr bwMode="auto">
          <a:xfrm>
            <a:off x="3429000" y="2293938"/>
            <a:ext cx="0" cy="2641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34" name="Line 18"/>
          <p:cNvSpPr>
            <a:spLocks noChangeShapeType="1"/>
          </p:cNvSpPr>
          <p:nvPr/>
        </p:nvSpPr>
        <p:spPr bwMode="auto">
          <a:xfrm>
            <a:off x="4114800" y="2293938"/>
            <a:ext cx="0" cy="2641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35" name="Line 19"/>
          <p:cNvSpPr>
            <a:spLocks noChangeShapeType="1"/>
          </p:cNvSpPr>
          <p:nvPr/>
        </p:nvSpPr>
        <p:spPr bwMode="auto">
          <a:xfrm>
            <a:off x="4800600" y="2293938"/>
            <a:ext cx="0" cy="2641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36" name="Line 20"/>
          <p:cNvSpPr>
            <a:spLocks noChangeShapeType="1"/>
          </p:cNvSpPr>
          <p:nvPr/>
        </p:nvSpPr>
        <p:spPr bwMode="auto">
          <a:xfrm>
            <a:off x="5486400" y="2293938"/>
            <a:ext cx="0" cy="2641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37" name="Line 21"/>
          <p:cNvSpPr>
            <a:spLocks noChangeShapeType="1"/>
          </p:cNvSpPr>
          <p:nvPr/>
        </p:nvSpPr>
        <p:spPr bwMode="auto">
          <a:xfrm>
            <a:off x="6172200" y="2293938"/>
            <a:ext cx="0" cy="26416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38" name="Line 22"/>
          <p:cNvSpPr>
            <a:spLocks noChangeShapeType="1"/>
          </p:cNvSpPr>
          <p:nvPr/>
        </p:nvSpPr>
        <p:spPr bwMode="auto">
          <a:xfrm>
            <a:off x="6858000" y="2446338"/>
            <a:ext cx="0" cy="24892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39" name="Line 23"/>
          <p:cNvSpPr>
            <a:spLocks noChangeShapeType="1"/>
          </p:cNvSpPr>
          <p:nvPr/>
        </p:nvSpPr>
        <p:spPr bwMode="auto">
          <a:xfrm>
            <a:off x="7543800" y="2370138"/>
            <a:ext cx="0" cy="25654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582988" y="2205038"/>
            <a:ext cx="357187" cy="763587"/>
            <a:chOff x="2257" y="1536"/>
            <a:chExt cx="225" cy="481"/>
          </a:xfrm>
        </p:grpSpPr>
        <p:sp>
          <p:nvSpPr>
            <p:cNvPr id="2774041" name="Freeform 25"/>
            <p:cNvSpPr>
              <a:spLocks/>
            </p:cNvSpPr>
            <p:nvPr/>
          </p:nvSpPr>
          <p:spPr bwMode="auto">
            <a:xfrm>
              <a:off x="2269" y="1536"/>
              <a:ext cx="213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4042" name="Rectangle 26"/>
            <p:cNvSpPr>
              <a:spLocks noChangeArrowheads="1"/>
            </p:cNvSpPr>
            <p:nvPr/>
          </p:nvSpPr>
          <p:spPr bwMode="auto">
            <a:xfrm rot="5400000">
              <a:off x="2170" y="1658"/>
              <a:ext cx="3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ALU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101850" y="2357438"/>
            <a:ext cx="569913" cy="458787"/>
            <a:chOff x="1324" y="1632"/>
            <a:chExt cx="359" cy="289"/>
          </a:xfrm>
        </p:grpSpPr>
        <p:sp>
          <p:nvSpPr>
            <p:cNvPr id="2774044" name="Rectangle 28"/>
            <p:cNvSpPr>
              <a:spLocks noChangeArrowheads="1"/>
            </p:cNvSpPr>
            <p:nvPr/>
          </p:nvSpPr>
          <p:spPr bwMode="auto">
            <a:xfrm>
              <a:off x="1324" y="1634"/>
              <a:ext cx="29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I$</a:t>
              </a:r>
            </a:p>
          </p:txBody>
        </p:sp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1343" y="1632"/>
              <a:ext cx="340" cy="289"/>
              <a:chOff x="1343" y="1632"/>
              <a:chExt cx="340" cy="289"/>
            </a:xfrm>
          </p:grpSpPr>
          <p:sp>
            <p:nvSpPr>
              <p:cNvPr id="2774046" name="Freeform 30"/>
              <p:cNvSpPr>
                <a:spLocks/>
              </p:cNvSpPr>
              <p:nvPr/>
            </p:nvSpPr>
            <p:spPr bwMode="auto">
              <a:xfrm>
                <a:off x="1343" y="1632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4047" name="Freeform 31"/>
              <p:cNvSpPr>
                <a:spLocks/>
              </p:cNvSpPr>
              <p:nvPr/>
            </p:nvSpPr>
            <p:spPr bwMode="auto">
              <a:xfrm>
                <a:off x="1512" y="1632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774048" name="Rectangle 32"/>
          <p:cNvSpPr>
            <a:spLocks noChangeArrowheads="1"/>
          </p:cNvSpPr>
          <p:nvPr/>
        </p:nvSpPr>
        <p:spPr bwMode="auto">
          <a:xfrm>
            <a:off x="2832100" y="2368550"/>
            <a:ext cx="5191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Reg</a:t>
            </a:r>
          </a:p>
        </p:txBody>
      </p: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2862263" y="2357438"/>
            <a:ext cx="469900" cy="458787"/>
            <a:chOff x="1803" y="1632"/>
            <a:chExt cx="296" cy="289"/>
          </a:xfrm>
        </p:grpSpPr>
        <p:sp>
          <p:nvSpPr>
            <p:cNvPr id="2774050" name="Freeform 34"/>
            <p:cNvSpPr>
              <a:spLocks/>
            </p:cNvSpPr>
            <p:nvPr/>
          </p:nvSpPr>
          <p:spPr bwMode="auto">
            <a:xfrm>
              <a:off x="1803" y="1632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4051" name="Freeform 35"/>
            <p:cNvSpPr>
              <a:spLocks/>
            </p:cNvSpPr>
            <p:nvPr/>
          </p:nvSpPr>
          <p:spPr bwMode="auto">
            <a:xfrm>
              <a:off x="1951" y="1632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74052" name="Line 36"/>
          <p:cNvSpPr>
            <a:spLocks noChangeShapeType="1"/>
          </p:cNvSpPr>
          <p:nvPr/>
        </p:nvSpPr>
        <p:spPr bwMode="auto">
          <a:xfrm>
            <a:off x="2679700" y="2586038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53" name="Freeform 37"/>
          <p:cNvSpPr>
            <a:spLocks/>
          </p:cNvSpPr>
          <p:nvPr/>
        </p:nvSpPr>
        <p:spPr bwMode="auto">
          <a:xfrm>
            <a:off x="2778125" y="2433638"/>
            <a:ext cx="76200" cy="153987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0" y="0"/>
              </a:cxn>
              <a:cxn ang="0">
                <a:pos x="47" y="0"/>
              </a:cxn>
              <a:cxn ang="0">
                <a:pos x="47" y="0"/>
              </a:cxn>
            </a:cxnLst>
            <a:rect l="0" t="0" r="r" b="b"/>
            <a:pathLst>
              <a:path w="48" h="97">
                <a:moveTo>
                  <a:pt x="0" y="96"/>
                </a:moveTo>
                <a:lnTo>
                  <a:pt x="0" y="0"/>
                </a:lnTo>
                <a:lnTo>
                  <a:pt x="47" y="0"/>
                </a:lnTo>
                <a:lnTo>
                  <a:pt x="47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54" name="Line 38"/>
          <p:cNvSpPr>
            <a:spLocks noChangeShapeType="1"/>
          </p:cNvSpPr>
          <p:nvPr/>
        </p:nvSpPr>
        <p:spPr bwMode="auto">
          <a:xfrm>
            <a:off x="3340100" y="2433638"/>
            <a:ext cx="249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55" name="Rectangle 39"/>
          <p:cNvSpPr>
            <a:spLocks noChangeArrowheads="1"/>
          </p:cNvSpPr>
          <p:nvPr/>
        </p:nvSpPr>
        <p:spPr bwMode="auto">
          <a:xfrm>
            <a:off x="4129088" y="2360613"/>
            <a:ext cx="5302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  D$</a:t>
            </a:r>
          </a:p>
        </p:txBody>
      </p:sp>
      <p:sp>
        <p:nvSpPr>
          <p:cNvPr id="2774056" name="Rectangle 40"/>
          <p:cNvSpPr>
            <a:spLocks noChangeArrowheads="1"/>
          </p:cNvSpPr>
          <p:nvPr/>
        </p:nvSpPr>
        <p:spPr bwMode="auto">
          <a:xfrm>
            <a:off x="4910138" y="2360613"/>
            <a:ext cx="5191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Reg</a:t>
            </a:r>
          </a:p>
        </p:txBody>
      </p: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4953000" y="2357438"/>
            <a:ext cx="450850" cy="458787"/>
            <a:chOff x="3120" y="1632"/>
            <a:chExt cx="284" cy="289"/>
          </a:xfrm>
        </p:grpSpPr>
        <p:sp>
          <p:nvSpPr>
            <p:cNvPr id="2774058" name="Freeform 42"/>
            <p:cNvSpPr>
              <a:spLocks/>
            </p:cNvSpPr>
            <p:nvPr/>
          </p:nvSpPr>
          <p:spPr bwMode="auto">
            <a:xfrm>
              <a:off x="3120" y="1632"/>
              <a:ext cx="142" cy="289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1" y="288"/>
                </a:cxn>
              </a:cxnLst>
              <a:rect l="0" t="0" r="r" b="b"/>
              <a:pathLst>
                <a:path w="142" h="289">
                  <a:moveTo>
                    <a:pt x="14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4059" name="Freeform 43"/>
            <p:cNvSpPr>
              <a:spLocks/>
            </p:cNvSpPr>
            <p:nvPr/>
          </p:nvSpPr>
          <p:spPr bwMode="auto">
            <a:xfrm>
              <a:off x="3261" y="1632"/>
              <a:ext cx="143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0"/>
                </a:cxn>
                <a:cxn ang="0">
                  <a:pos x="142" y="288"/>
                </a:cxn>
                <a:cxn ang="0">
                  <a:pos x="0" y="288"/>
                </a:cxn>
              </a:cxnLst>
              <a:rect l="0" t="0" r="r" b="b"/>
              <a:pathLst>
                <a:path w="143" h="289">
                  <a:moveTo>
                    <a:pt x="0" y="0"/>
                  </a:moveTo>
                  <a:lnTo>
                    <a:pt x="142" y="0"/>
                  </a:lnTo>
                  <a:lnTo>
                    <a:pt x="142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74060" name="Line 44"/>
          <p:cNvSpPr>
            <a:spLocks noChangeShapeType="1"/>
          </p:cNvSpPr>
          <p:nvPr/>
        </p:nvSpPr>
        <p:spPr bwMode="auto">
          <a:xfrm>
            <a:off x="4719638" y="2586038"/>
            <a:ext cx="2206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61" name="Line 45"/>
          <p:cNvSpPr>
            <a:spLocks noChangeShapeType="1"/>
          </p:cNvSpPr>
          <p:nvPr/>
        </p:nvSpPr>
        <p:spPr bwMode="auto">
          <a:xfrm>
            <a:off x="3951288" y="2586038"/>
            <a:ext cx="2460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62" name="Freeform 46"/>
          <p:cNvSpPr>
            <a:spLocks/>
          </p:cNvSpPr>
          <p:nvPr/>
        </p:nvSpPr>
        <p:spPr bwMode="auto">
          <a:xfrm>
            <a:off x="4143375" y="2586038"/>
            <a:ext cx="684213" cy="3063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2"/>
              </a:cxn>
              <a:cxn ang="0">
                <a:pos x="391" y="192"/>
              </a:cxn>
              <a:cxn ang="0">
                <a:pos x="391" y="64"/>
              </a:cxn>
              <a:cxn ang="0">
                <a:pos x="430" y="0"/>
              </a:cxn>
            </a:cxnLst>
            <a:rect l="0" t="0" r="r" b="b"/>
            <a:pathLst>
              <a:path w="431" h="193">
                <a:moveTo>
                  <a:pt x="0" y="0"/>
                </a:moveTo>
                <a:lnTo>
                  <a:pt x="0" y="192"/>
                </a:lnTo>
                <a:lnTo>
                  <a:pt x="391" y="192"/>
                </a:lnTo>
                <a:lnTo>
                  <a:pt x="391" y="64"/>
                </a:lnTo>
                <a:lnTo>
                  <a:pt x="43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63" name="Line 47"/>
          <p:cNvSpPr>
            <a:spLocks noChangeShapeType="1"/>
          </p:cNvSpPr>
          <p:nvPr/>
        </p:nvSpPr>
        <p:spPr bwMode="auto">
          <a:xfrm>
            <a:off x="3340100" y="2738438"/>
            <a:ext cx="249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64" name="Freeform 48"/>
          <p:cNvSpPr>
            <a:spLocks/>
          </p:cNvSpPr>
          <p:nvPr/>
        </p:nvSpPr>
        <p:spPr bwMode="auto">
          <a:xfrm>
            <a:off x="3487738" y="2578100"/>
            <a:ext cx="534987" cy="441325"/>
          </a:xfrm>
          <a:custGeom>
            <a:avLst/>
            <a:gdLst/>
            <a:ahLst/>
            <a:cxnLst>
              <a:cxn ang="0">
                <a:pos x="0" y="101"/>
              </a:cxn>
              <a:cxn ang="0">
                <a:pos x="0" y="277"/>
              </a:cxn>
              <a:cxn ang="0">
                <a:pos x="294" y="277"/>
              </a:cxn>
              <a:cxn ang="0">
                <a:pos x="294" y="90"/>
              </a:cxn>
              <a:cxn ang="0">
                <a:pos x="336" y="0"/>
              </a:cxn>
            </a:cxnLst>
            <a:rect l="0" t="0" r="r" b="b"/>
            <a:pathLst>
              <a:path w="337" h="278">
                <a:moveTo>
                  <a:pt x="0" y="101"/>
                </a:moveTo>
                <a:lnTo>
                  <a:pt x="0" y="277"/>
                </a:lnTo>
                <a:lnTo>
                  <a:pt x="294" y="277"/>
                </a:lnTo>
                <a:lnTo>
                  <a:pt x="294" y="90"/>
                </a:lnTo>
                <a:lnTo>
                  <a:pt x="33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49"/>
          <p:cNvGrpSpPr>
            <a:grpSpLocks/>
          </p:cNvGrpSpPr>
          <p:nvPr/>
        </p:nvGrpSpPr>
        <p:grpSpPr bwMode="auto">
          <a:xfrm>
            <a:off x="4260850" y="2916238"/>
            <a:ext cx="357188" cy="763587"/>
            <a:chOff x="2684" y="1984"/>
            <a:chExt cx="225" cy="481"/>
          </a:xfrm>
        </p:grpSpPr>
        <p:sp>
          <p:nvSpPr>
            <p:cNvPr id="2774066" name="Freeform 50"/>
            <p:cNvSpPr>
              <a:spLocks/>
            </p:cNvSpPr>
            <p:nvPr/>
          </p:nvSpPr>
          <p:spPr bwMode="auto">
            <a:xfrm>
              <a:off x="2696" y="1984"/>
              <a:ext cx="213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4067" name="Rectangle 51"/>
            <p:cNvSpPr>
              <a:spLocks noChangeArrowheads="1"/>
            </p:cNvSpPr>
            <p:nvPr/>
          </p:nvSpPr>
          <p:spPr bwMode="auto">
            <a:xfrm rot="5400000">
              <a:off x="2597" y="2106"/>
              <a:ext cx="3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ALU</a:t>
              </a:r>
            </a:p>
          </p:txBody>
        </p:sp>
      </p:grpSp>
      <p:grpSp>
        <p:nvGrpSpPr>
          <p:cNvPr id="9" name="Group 52"/>
          <p:cNvGrpSpPr>
            <a:grpSpLocks/>
          </p:cNvGrpSpPr>
          <p:nvPr/>
        </p:nvGrpSpPr>
        <p:grpSpPr bwMode="auto">
          <a:xfrm>
            <a:off x="2779713" y="3068638"/>
            <a:ext cx="569912" cy="458787"/>
            <a:chOff x="1751" y="2080"/>
            <a:chExt cx="359" cy="289"/>
          </a:xfrm>
        </p:grpSpPr>
        <p:sp>
          <p:nvSpPr>
            <p:cNvPr id="2774069" name="Rectangle 53"/>
            <p:cNvSpPr>
              <a:spLocks noChangeArrowheads="1"/>
            </p:cNvSpPr>
            <p:nvPr/>
          </p:nvSpPr>
          <p:spPr bwMode="auto">
            <a:xfrm>
              <a:off x="1751" y="2082"/>
              <a:ext cx="29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I$</a:t>
              </a:r>
            </a:p>
          </p:txBody>
        </p:sp>
        <p:grpSp>
          <p:nvGrpSpPr>
            <p:cNvPr id="10" name="Group 54"/>
            <p:cNvGrpSpPr>
              <a:grpSpLocks/>
            </p:cNvGrpSpPr>
            <p:nvPr/>
          </p:nvGrpSpPr>
          <p:grpSpPr bwMode="auto">
            <a:xfrm>
              <a:off x="1770" y="2080"/>
              <a:ext cx="340" cy="289"/>
              <a:chOff x="1770" y="2080"/>
              <a:chExt cx="340" cy="289"/>
            </a:xfrm>
          </p:grpSpPr>
          <p:sp>
            <p:nvSpPr>
              <p:cNvPr id="2774071" name="Freeform 55"/>
              <p:cNvSpPr>
                <a:spLocks/>
              </p:cNvSpPr>
              <p:nvPr/>
            </p:nvSpPr>
            <p:spPr bwMode="auto">
              <a:xfrm>
                <a:off x="1770" y="2080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4072" name="Freeform 56"/>
              <p:cNvSpPr>
                <a:spLocks/>
              </p:cNvSpPr>
              <p:nvPr/>
            </p:nvSpPr>
            <p:spPr bwMode="auto">
              <a:xfrm>
                <a:off x="1939" y="2080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774073" name="Rectangle 57"/>
          <p:cNvSpPr>
            <a:spLocks noChangeArrowheads="1"/>
          </p:cNvSpPr>
          <p:nvPr/>
        </p:nvSpPr>
        <p:spPr bwMode="auto">
          <a:xfrm>
            <a:off x="3509963" y="3079750"/>
            <a:ext cx="5191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Reg</a:t>
            </a:r>
          </a:p>
        </p:txBody>
      </p:sp>
      <p:sp>
        <p:nvSpPr>
          <p:cNvPr id="2774074" name="Line 58"/>
          <p:cNvSpPr>
            <a:spLocks noChangeShapeType="1"/>
          </p:cNvSpPr>
          <p:nvPr/>
        </p:nvSpPr>
        <p:spPr bwMode="auto">
          <a:xfrm>
            <a:off x="3357563" y="3297238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75" name="Freeform 59"/>
          <p:cNvSpPr>
            <a:spLocks/>
          </p:cNvSpPr>
          <p:nvPr/>
        </p:nvSpPr>
        <p:spPr bwMode="auto">
          <a:xfrm>
            <a:off x="3455988" y="3144838"/>
            <a:ext cx="76200" cy="153987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0" y="0"/>
              </a:cxn>
              <a:cxn ang="0">
                <a:pos x="47" y="0"/>
              </a:cxn>
              <a:cxn ang="0">
                <a:pos x="47" y="0"/>
              </a:cxn>
            </a:cxnLst>
            <a:rect l="0" t="0" r="r" b="b"/>
            <a:pathLst>
              <a:path w="48" h="97">
                <a:moveTo>
                  <a:pt x="0" y="96"/>
                </a:moveTo>
                <a:lnTo>
                  <a:pt x="0" y="0"/>
                </a:lnTo>
                <a:lnTo>
                  <a:pt x="47" y="0"/>
                </a:lnTo>
                <a:lnTo>
                  <a:pt x="47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76" name="Line 60"/>
          <p:cNvSpPr>
            <a:spLocks noChangeShapeType="1"/>
          </p:cNvSpPr>
          <p:nvPr/>
        </p:nvSpPr>
        <p:spPr bwMode="auto">
          <a:xfrm>
            <a:off x="4017963" y="3144838"/>
            <a:ext cx="249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77" name="Rectangle 61"/>
          <p:cNvSpPr>
            <a:spLocks noChangeArrowheads="1"/>
          </p:cNvSpPr>
          <p:nvPr/>
        </p:nvSpPr>
        <p:spPr bwMode="auto">
          <a:xfrm>
            <a:off x="4806950" y="3071813"/>
            <a:ext cx="5302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  D$</a:t>
            </a:r>
          </a:p>
        </p:txBody>
      </p:sp>
      <p:grpSp>
        <p:nvGrpSpPr>
          <p:cNvPr id="11" name="Group 62"/>
          <p:cNvGrpSpPr>
            <a:grpSpLocks/>
          </p:cNvGrpSpPr>
          <p:nvPr/>
        </p:nvGrpSpPr>
        <p:grpSpPr bwMode="auto">
          <a:xfrm>
            <a:off x="4887913" y="3068638"/>
            <a:ext cx="515937" cy="458787"/>
            <a:chOff x="3079" y="2080"/>
            <a:chExt cx="325" cy="289"/>
          </a:xfrm>
        </p:grpSpPr>
        <p:sp>
          <p:nvSpPr>
            <p:cNvPr id="2774079" name="Freeform 63"/>
            <p:cNvSpPr>
              <a:spLocks/>
            </p:cNvSpPr>
            <p:nvPr/>
          </p:nvSpPr>
          <p:spPr bwMode="auto">
            <a:xfrm>
              <a:off x="3079" y="2080"/>
              <a:ext cx="162" cy="289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1" y="288"/>
                </a:cxn>
              </a:cxnLst>
              <a:rect l="0" t="0" r="r" b="b"/>
              <a:pathLst>
                <a:path w="162" h="289">
                  <a:moveTo>
                    <a:pt x="16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4080" name="Freeform 64"/>
            <p:cNvSpPr>
              <a:spLocks/>
            </p:cNvSpPr>
            <p:nvPr/>
          </p:nvSpPr>
          <p:spPr bwMode="auto">
            <a:xfrm>
              <a:off x="3240" y="2080"/>
              <a:ext cx="164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3" y="0"/>
                </a:cxn>
                <a:cxn ang="0">
                  <a:pos x="163" y="288"/>
                </a:cxn>
                <a:cxn ang="0">
                  <a:pos x="0" y="288"/>
                </a:cxn>
              </a:cxnLst>
              <a:rect l="0" t="0" r="r" b="b"/>
              <a:pathLst>
                <a:path w="164" h="289">
                  <a:moveTo>
                    <a:pt x="0" y="0"/>
                  </a:moveTo>
                  <a:lnTo>
                    <a:pt x="163" y="0"/>
                  </a:lnTo>
                  <a:lnTo>
                    <a:pt x="163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74081" name="Rectangle 65"/>
          <p:cNvSpPr>
            <a:spLocks noChangeArrowheads="1"/>
          </p:cNvSpPr>
          <p:nvPr/>
        </p:nvSpPr>
        <p:spPr bwMode="auto">
          <a:xfrm>
            <a:off x="5588000" y="3071813"/>
            <a:ext cx="5191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Reg</a:t>
            </a:r>
          </a:p>
        </p:txBody>
      </p:sp>
      <p:grpSp>
        <p:nvGrpSpPr>
          <p:cNvPr id="12" name="Group 66"/>
          <p:cNvGrpSpPr>
            <a:grpSpLocks/>
          </p:cNvGrpSpPr>
          <p:nvPr/>
        </p:nvGrpSpPr>
        <p:grpSpPr bwMode="auto">
          <a:xfrm>
            <a:off x="5630863" y="3068638"/>
            <a:ext cx="450850" cy="458787"/>
            <a:chOff x="3547" y="2080"/>
            <a:chExt cx="284" cy="289"/>
          </a:xfrm>
        </p:grpSpPr>
        <p:sp>
          <p:nvSpPr>
            <p:cNvPr id="2774083" name="Freeform 67"/>
            <p:cNvSpPr>
              <a:spLocks/>
            </p:cNvSpPr>
            <p:nvPr/>
          </p:nvSpPr>
          <p:spPr bwMode="auto">
            <a:xfrm>
              <a:off x="3547" y="2080"/>
              <a:ext cx="142" cy="289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1" y="288"/>
                </a:cxn>
              </a:cxnLst>
              <a:rect l="0" t="0" r="r" b="b"/>
              <a:pathLst>
                <a:path w="142" h="289">
                  <a:moveTo>
                    <a:pt x="14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4084" name="Freeform 68"/>
            <p:cNvSpPr>
              <a:spLocks/>
            </p:cNvSpPr>
            <p:nvPr/>
          </p:nvSpPr>
          <p:spPr bwMode="auto">
            <a:xfrm>
              <a:off x="3688" y="2080"/>
              <a:ext cx="143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0"/>
                </a:cxn>
                <a:cxn ang="0">
                  <a:pos x="142" y="288"/>
                </a:cxn>
                <a:cxn ang="0">
                  <a:pos x="0" y="288"/>
                </a:cxn>
              </a:cxnLst>
              <a:rect l="0" t="0" r="r" b="b"/>
              <a:pathLst>
                <a:path w="143" h="289">
                  <a:moveTo>
                    <a:pt x="0" y="0"/>
                  </a:moveTo>
                  <a:lnTo>
                    <a:pt x="142" y="0"/>
                  </a:lnTo>
                  <a:lnTo>
                    <a:pt x="142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74085" name="Line 69"/>
          <p:cNvSpPr>
            <a:spLocks noChangeShapeType="1"/>
          </p:cNvSpPr>
          <p:nvPr/>
        </p:nvSpPr>
        <p:spPr bwMode="auto">
          <a:xfrm>
            <a:off x="5397500" y="3297238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86" name="Line 70"/>
          <p:cNvSpPr>
            <a:spLocks noChangeShapeType="1"/>
          </p:cNvSpPr>
          <p:nvPr/>
        </p:nvSpPr>
        <p:spPr bwMode="auto">
          <a:xfrm>
            <a:off x="4629150" y="3297238"/>
            <a:ext cx="2460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87" name="Freeform 71"/>
          <p:cNvSpPr>
            <a:spLocks/>
          </p:cNvSpPr>
          <p:nvPr/>
        </p:nvSpPr>
        <p:spPr bwMode="auto">
          <a:xfrm>
            <a:off x="4821238" y="3297238"/>
            <a:ext cx="684212" cy="3063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2"/>
              </a:cxn>
              <a:cxn ang="0">
                <a:pos x="391" y="192"/>
              </a:cxn>
              <a:cxn ang="0">
                <a:pos x="391" y="64"/>
              </a:cxn>
              <a:cxn ang="0">
                <a:pos x="430" y="0"/>
              </a:cxn>
            </a:cxnLst>
            <a:rect l="0" t="0" r="r" b="b"/>
            <a:pathLst>
              <a:path w="431" h="193">
                <a:moveTo>
                  <a:pt x="0" y="0"/>
                </a:moveTo>
                <a:lnTo>
                  <a:pt x="0" y="192"/>
                </a:lnTo>
                <a:lnTo>
                  <a:pt x="391" y="192"/>
                </a:lnTo>
                <a:lnTo>
                  <a:pt x="391" y="64"/>
                </a:lnTo>
                <a:lnTo>
                  <a:pt x="43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88" name="Freeform 72"/>
          <p:cNvSpPr>
            <a:spLocks/>
          </p:cNvSpPr>
          <p:nvPr/>
        </p:nvSpPr>
        <p:spPr bwMode="auto">
          <a:xfrm>
            <a:off x="4165600" y="3289300"/>
            <a:ext cx="534988" cy="441325"/>
          </a:xfrm>
          <a:custGeom>
            <a:avLst/>
            <a:gdLst/>
            <a:ahLst/>
            <a:cxnLst>
              <a:cxn ang="0">
                <a:pos x="0" y="101"/>
              </a:cxn>
              <a:cxn ang="0">
                <a:pos x="0" y="277"/>
              </a:cxn>
              <a:cxn ang="0">
                <a:pos x="294" y="277"/>
              </a:cxn>
              <a:cxn ang="0">
                <a:pos x="294" y="90"/>
              </a:cxn>
              <a:cxn ang="0">
                <a:pos x="336" y="0"/>
              </a:cxn>
            </a:cxnLst>
            <a:rect l="0" t="0" r="r" b="b"/>
            <a:pathLst>
              <a:path w="337" h="278">
                <a:moveTo>
                  <a:pt x="0" y="101"/>
                </a:moveTo>
                <a:lnTo>
                  <a:pt x="0" y="277"/>
                </a:lnTo>
                <a:lnTo>
                  <a:pt x="294" y="277"/>
                </a:lnTo>
                <a:lnTo>
                  <a:pt x="294" y="90"/>
                </a:lnTo>
                <a:lnTo>
                  <a:pt x="33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" name="Group 73"/>
          <p:cNvGrpSpPr>
            <a:grpSpLocks/>
          </p:cNvGrpSpPr>
          <p:nvPr/>
        </p:nvGrpSpPr>
        <p:grpSpPr bwMode="auto">
          <a:xfrm>
            <a:off x="5616575" y="3733800"/>
            <a:ext cx="357188" cy="763588"/>
            <a:chOff x="3538" y="2496"/>
            <a:chExt cx="225" cy="481"/>
          </a:xfrm>
        </p:grpSpPr>
        <p:sp>
          <p:nvSpPr>
            <p:cNvPr id="2774090" name="Freeform 74"/>
            <p:cNvSpPr>
              <a:spLocks/>
            </p:cNvSpPr>
            <p:nvPr/>
          </p:nvSpPr>
          <p:spPr bwMode="auto">
            <a:xfrm>
              <a:off x="3550" y="2496"/>
              <a:ext cx="213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4091" name="Rectangle 75"/>
            <p:cNvSpPr>
              <a:spLocks noChangeArrowheads="1"/>
            </p:cNvSpPr>
            <p:nvPr/>
          </p:nvSpPr>
          <p:spPr bwMode="auto">
            <a:xfrm rot="5400000">
              <a:off x="3451" y="2618"/>
              <a:ext cx="3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ALU</a:t>
              </a:r>
            </a:p>
          </p:txBody>
        </p:sp>
      </p:grpSp>
      <p:sp>
        <p:nvSpPr>
          <p:cNvPr id="2774092" name="Rectangle 76"/>
          <p:cNvSpPr>
            <a:spLocks noChangeArrowheads="1"/>
          </p:cNvSpPr>
          <p:nvPr/>
        </p:nvSpPr>
        <p:spPr bwMode="auto">
          <a:xfrm>
            <a:off x="4865688" y="3902075"/>
            <a:ext cx="5191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Reg</a:t>
            </a:r>
          </a:p>
        </p:txBody>
      </p:sp>
      <p:grpSp>
        <p:nvGrpSpPr>
          <p:cNvPr id="14" name="Group 77"/>
          <p:cNvGrpSpPr>
            <a:grpSpLocks/>
          </p:cNvGrpSpPr>
          <p:nvPr/>
        </p:nvGrpSpPr>
        <p:grpSpPr bwMode="auto">
          <a:xfrm>
            <a:off x="4895850" y="3890963"/>
            <a:ext cx="469900" cy="458787"/>
            <a:chOff x="3084" y="2592"/>
            <a:chExt cx="296" cy="289"/>
          </a:xfrm>
        </p:grpSpPr>
        <p:sp>
          <p:nvSpPr>
            <p:cNvPr id="2774094" name="Freeform 78"/>
            <p:cNvSpPr>
              <a:spLocks/>
            </p:cNvSpPr>
            <p:nvPr/>
          </p:nvSpPr>
          <p:spPr bwMode="auto">
            <a:xfrm>
              <a:off x="3084" y="2592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4095" name="Freeform 79"/>
            <p:cNvSpPr>
              <a:spLocks/>
            </p:cNvSpPr>
            <p:nvPr/>
          </p:nvSpPr>
          <p:spPr bwMode="auto">
            <a:xfrm>
              <a:off x="3232" y="2592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74096" name="Line 80"/>
          <p:cNvSpPr>
            <a:spLocks noChangeShapeType="1"/>
          </p:cNvSpPr>
          <p:nvPr/>
        </p:nvSpPr>
        <p:spPr bwMode="auto">
          <a:xfrm>
            <a:off x="4713288" y="4119563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97" name="Freeform 81"/>
          <p:cNvSpPr>
            <a:spLocks/>
          </p:cNvSpPr>
          <p:nvPr/>
        </p:nvSpPr>
        <p:spPr bwMode="auto">
          <a:xfrm>
            <a:off x="4811713" y="3967163"/>
            <a:ext cx="76200" cy="153987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0" y="0"/>
              </a:cxn>
              <a:cxn ang="0">
                <a:pos x="47" y="0"/>
              </a:cxn>
              <a:cxn ang="0">
                <a:pos x="47" y="0"/>
              </a:cxn>
            </a:cxnLst>
            <a:rect l="0" t="0" r="r" b="b"/>
            <a:pathLst>
              <a:path w="48" h="97">
                <a:moveTo>
                  <a:pt x="0" y="96"/>
                </a:moveTo>
                <a:lnTo>
                  <a:pt x="0" y="0"/>
                </a:lnTo>
                <a:lnTo>
                  <a:pt x="47" y="0"/>
                </a:lnTo>
                <a:lnTo>
                  <a:pt x="47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98" name="Line 82"/>
          <p:cNvSpPr>
            <a:spLocks noChangeShapeType="1"/>
          </p:cNvSpPr>
          <p:nvPr/>
        </p:nvSpPr>
        <p:spPr bwMode="auto">
          <a:xfrm>
            <a:off x="5373688" y="3967163"/>
            <a:ext cx="249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099" name="Rectangle 83"/>
          <p:cNvSpPr>
            <a:spLocks noChangeArrowheads="1"/>
          </p:cNvSpPr>
          <p:nvPr/>
        </p:nvSpPr>
        <p:spPr bwMode="auto">
          <a:xfrm>
            <a:off x="6162675" y="3894138"/>
            <a:ext cx="5302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  D$</a:t>
            </a:r>
          </a:p>
        </p:txBody>
      </p:sp>
      <p:grpSp>
        <p:nvGrpSpPr>
          <p:cNvPr id="15" name="Group 84"/>
          <p:cNvGrpSpPr>
            <a:grpSpLocks/>
          </p:cNvGrpSpPr>
          <p:nvPr/>
        </p:nvGrpSpPr>
        <p:grpSpPr bwMode="auto">
          <a:xfrm>
            <a:off x="6243638" y="3890963"/>
            <a:ext cx="515937" cy="458787"/>
            <a:chOff x="3933" y="2592"/>
            <a:chExt cx="325" cy="289"/>
          </a:xfrm>
        </p:grpSpPr>
        <p:sp>
          <p:nvSpPr>
            <p:cNvPr id="2774101" name="Freeform 85"/>
            <p:cNvSpPr>
              <a:spLocks/>
            </p:cNvSpPr>
            <p:nvPr/>
          </p:nvSpPr>
          <p:spPr bwMode="auto">
            <a:xfrm>
              <a:off x="3933" y="2592"/>
              <a:ext cx="162" cy="289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1" y="288"/>
                </a:cxn>
              </a:cxnLst>
              <a:rect l="0" t="0" r="r" b="b"/>
              <a:pathLst>
                <a:path w="162" h="289">
                  <a:moveTo>
                    <a:pt x="16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4102" name="Freeform 86"/>
            <p:cNvSpPr>
              <a:spLocks/>
            </p:cNvSpPr>
            <p:nvPr/>
          </p:nvSpPr>
          <p:spPr bwMode="auto">
            <a:xfrm>
              <a:off x="4094" y="2592"/>
              <a:ext cx="164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3" y="0"/>
                </a:cxn>
                <a:cxn ang="0">
                  <a:pos x="163" y="288"/>
                </a:cxn>
                <a:cxn ang="0">
                  <a:pos x="0" y="288"/>
                </a:cxn>
              </a:cxnLst>
              <a:rect l="0" t="0" r="r" b="b"/>
              <a:pathLst>
                <a:path w="164" h="289">
                  <a:moveTo>
                    <a:pt x="0" y="0"/>
                  </a:moveTo>
                  <a:lnTo>
                    <a:pt x="163" y="0"/>
                  </a:lnTo>
                  <a:lnTo>
                    <a:pt x="163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74103" name="Rectangle 87"/>
          <p:cNvSpPr>
            <a:spLocks noChangeArrowheads="1"/>
          </p:cNvSpPr>
          <p:nvPr/>
        </p:nvSpPr>
        <p:spPr bwMode="auto">
          <a:xfrm>
            <a:off x="6943725" y="3894138"/>
            <a:ext cx="5191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Reg</a:t>
            </a:r>
          </a:p>
        </p:txBody>
      </p:sp>
      <p:grpSp>
        <p:nvGrpSpPr>
          <p:cNvPr id="16" name="Group 88"/>
          <p:cNvGrpSpPr>
            <a:grpSpLocks/>
          </p:cNvGrpSpPr>
          <p:nvPr/>
        </p:nvGrpSpPr>
        <p:grpSpPr bwMode="auto">
          <a:xfrm>
            <a:off x="6986588" y="3890963"/>
            <a:ext cx="450850" cy="458787"/>
            <a:chOff x="4401" y="2592"/>
            <a:chExt cx="284" cy="289"/>
          </a:xfrm>
        </p:grpSpPr>
        <p:sp>
          <p:nvSpPr>
            <p:cNvPr id="2774105" name="Freeform 89"/>
            <p:cNvSpPr>
              <a:spLocks/>
            </p:cNvSpPr>
            <p:nvPr/>
          </p:nvSpPr>
          <p:spPr bwMode="auto">
            <a:xfrm>
              <a:off x="4401" y="2592"/>
              <a:ext cx="142" cy="289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1" y="288"/>
                </a:cxn>
              </a:cxnLst>
              <a:rect l="0" t="0" r="r" b="b"/>
              <a:pathLst>
                <a:path w="142" h="289">
                  <a:moveTo>
                    <a:pt x="14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4106" name="Freeform 90"/>
            <p:cNvSpPr>
              <a:spLocks/>
            </p:cNvSpPr>
            <p:nvPr/>
          </p:nvSpPr>
          <p:spPr bwMode="auto">
            <a:xfrm>
              <a:off x="4542" y="2592"/>
              <a:ext cx="143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0"/>
                </a:cxn>
                <a:cxn ang="0">
                  <a:pos x="142" y="288"/>
                </a:cxn>
                <a:cxn ang="0">
                  <a:pos x="0" y="288"/>
                </a:cxn>
              </a:cxnLst>
              <a:rect l="0" t="0" r="r" b="b"/>
              <a:pathLst>
                <a:path w="143" h="289">
                  <a:moveTo>
                    <a:pt x="0" y="0"/>
                  </a:moveTo>
                  <a:lnTo>
                    <a:pt x="142" y="0"/>
                  </a:lnTo>
                  <a:lnTo>
                    <a:pt x="142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74107" name="Line 91"/>
          <p:cNvSpPr>
            <a:spLocks noChangeShapeType="1"/>
          </p:cNvSpPr>
          <p:nvPr/>
        </p:nvSpPr>
        <p:spPr bwMode="auto">
          <a:xfrm>
            <a:off x="6753225" y="4119563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108" name="Line 92"/>
          <p:cNvSpPr>
            <a:spLocks noChangeShapeType="1"/>
          </p:cNvSpPr>
          <p:nvPr/>
        </p:nvSpPr>
        <p:spPr bwMode="auto">
          <a:xfrm>
            <a:off x="5984875" y="4119563"/>
            <a:ext cx="2460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109" name="Freeform 93"/>
          <p:cNvSpPr>
            <a:spLocks/>
          </p:cNvSpPr>
          <p:nvPr/>
        </p:nvSpPr>
        <p:spPr bwMode="auto">
          <a:xfrm>
            <a:off x="6176963" y="4119563"/>
            <a:ext cx="684212" cy="3063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2"/>
              </a:cxn>
              <a:cxn ang="0">
                <a:pos x="391" y="192"/>
              </a:cxn>
              <a:cxn ang="0">
                <a:pos x="391" y="64"/>
              </a:cxn>
              <a:cxn ang="0">
                <a:pos x="430" y="0"/>
              </a:cxn>
            </a:cxnLst>
            <a:rect l="0" t="0" r="r" b="b"/>
            <a:pathLst>
              <a:path w="431" h="193">
                <a:moveTo>
                  <a:pt x="0" y="0"/>
                </a:moveTo>
                <a:lnTo>
                  <a:pt x="0" y="192"/>
                </a:lnTo>
                <a:lnTo>
                  <a:pt x="391" y="192"/>
                </a:lnTo>
                <a:lnTo>
                  <a:pt x="391" y="64"/>
                </a:lnTo>
                <a:lnTo>
                  <a:pt x="43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110" name="Line 94"/>
          <p:cNvSpPr>
            <a:spLocks noChangeShapeType="1"/>
          </p:cNvSpPr>
          <p:nvPr/>
        </p:nvSpPr>
        <p:spPr bwMode="auto">
          <a:xfrm>
            <a:off x="5373688" y="4271963"/>
            <a:ext cx="249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4111" name="Freeform 95"/>
          <p:cNvSpPr>
            <a:spLocks/>
          </p:cNvSpPr>
          <p:nvPr/>
        </p:nvSpPr>
        <p:spPr bwMode="auto">
          <a:xfrm>
            <a:off x="5521325" y="4111625"/>
            <a:ext cx="534988" cy="441325"/>
          </a:xfrm>
          <a:custGeom>
            <a:avLst/>
            <a:gdLst/>
            <a:ahLst/>
            <a:cxnLst>
              <a:cxn ang="0">
                <a:pos x="0" y="101"/>
              </a:cxn>
              <a:cxn ang="0">
                <a:pos x="0" y="277"/>
              </a:cxn>
              <a:cxn ang="0">
                <a:pos x="294" y="277"/>
              </a:cxn>
              <a:cxn ang="0">
                <a:pos x="294" y="90"/>
              </a:cxn>
              <a:cxn ang="0">
                <a:pos x="336" y="0"/>
              </a:cxn>
            </a:cxnLst>
            <a:rect l="0" t="0" r="r" b="b"/>
            <a:pathLst>
              <a:path w="337" h="278">
                <a:moveTo>
                  <a:pt x="0" y="101"/>
                </a:moveTo>
                <a:lnTo>
                  <a:pt x="0" y="277"/>
                </a:lnTo>
                <a:lnTo>
                  <a:pt x="294" y="277"/>
                </a:lnTo>
                <a:lnTo>
                  <a:pt x="294" y="90"/>
                </a:lnTo>
                <a:lnTo>
                  <a:pt x="33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7" name="Group 96"/>
          <p:cNvGrpSpPr>
            <a:grpSpLocks/>
          </p:cNvGrpSpPr>
          <p:nvPr/>
        </p:nvGrpSpPr>
        <p:grpSpPr bwMode="auto">
          <a:xfrm>
            <a:off x="4165600" y="3890963"/>
            <a:ext cx="539750" cy="458787"/>
            <a:chOff x="2624" y="2592"/>
            <a:chExt cx="340" cy="289"/>
          </a:xfrm>
        </p:grpSpPr>
        <p:sp>
          <p:nvSpPr>
            <p:cNvPr id="2774113" name="Freeform 97"/>
            <p:cNvSpPr>
              <a:spLocks/>
            </p:cNvSpPr>
            <p:nvPr/>
          </p:nvSpPr>
          <p:spPr bwMode="auto">
            <a:xfrm>
              <a:off x="2624" y="2592"/>
              <a:ext cx="170" cy="289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9" y="288"/>
                </a:cxn>
              </a:cxnLst>
              <a:rect l="0" t="0" r="r" b="b"/>
              <a:pathLst>
                <a:path w="170" h="289">
                  <a:moveTo>
                    <a:pt x="169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9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4114" name="Freeform 98"/>
            <p:cNvSpPr>
              <a:spLocks/>
            </p:cNvSpPr>
            <p:nvPr/>
          </p:nvSpPr>
          <p:spPr bwMode="auto">
            <a:xfrm>
              <a:off x="2793" y="2592"/>
              <a:ext cx="171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0" y="0"/>
                </a:cxn>
                <a:cxn ang="0">
                  <a:pos x="170" y="288"/>
                </a:cxn>
                <a:cxn ang="0">
                  <a:pos x="0" y="288"/>
                </a:cxn>
              </a:cxnLst>
              <a:rect l="0" t="0" r="r" b="b"/>
              <a:pathLst>
                <a:path w="171" h="289">
                  <a:moveTo>
                    <a:pt x="0" y="0"/>
                  </a:moveTo>
                  <a:lnTo>
                    <a:pt x="170" y="0"/>
                  </a:lnTo>
                  <a:lnTo>
                    <a:pt x="170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74115" name="Rectangle 99"/>
          <p:cNvSpPr>
            <a:spLocks noChangeArrowheads="1"/>
          </p:cNvSpPr>
          <p:nvPr/>
        </p:nvSpPr>
        <p:spPr bwMode="auto">
          <a:xfrm>
            <a:off x="4135438" y="3970338"/>
            <a:ext cx="4635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  I$</a:t>
            </a:r>
          </a:p>
        </p:txBody>
      </p:sp>
      <p:sp>
        <p:nvSpPr>
          <p:cNvPr id="2774116" name="Rectangle 100"/>
          <p:cNvSpPr>
            <a:spLocks noChangeArrowheads="1"/>
          </p:cNvSpPr>
          <p:nvPr/>
        </p:nvSpPr>
        <p:spPr bwMode="auto">
          <a:xfrm>
            <a:off x="161925" y="1157288"/>
            <a:ext cx="457200" cy="4786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I</a:t>
            </a:r>
          </a:p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n</a:t>
            </a:r>
          </a:p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s</a:t>
            </a:r>
          </a:p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t</a:t>
            </a:r>
          </a:p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r.</a:t>
            </a:r>
          </a:p>
          <a:p>
            <a:pPr algn="ctr"/>
            <a:endParaRPr lang="en-US" sz="2800" b="1">
              <a:solidFill>
                <a:schemeClr val="tx1"/>
              </a:solidFill>
              <a:latin typeface="Arial" pitchFamily="-65" charset="0"/>
            </a:endParaRPr>
          </a:p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O</a:t>
            </a:r>
          </a:p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r</a:t>
            </a:r>
          </a:p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d</a:t>
            </a:r>
          </a:p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e</a:t>
            </a:r>
          </a:p>
          <a:p>
            <a:pPr algn="ctr"/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r</a:t>
            </a:r>
          </a:p>
        </p:txBody>
      </p:sp>
      <p:sp>
        <p:nvSpPr>
          <p:cNvPr id="2774117" name="Rectangle 101"/>
          <p:cNvSpPr>
            <a:spLocks noChangeArrowheads="1"/>
          </p:cNvSpPr>
          <p:nvPr/>
        </p:nvSpPr>
        <p:spPr bwMode="auto">
          <a:xfrm>
            <a:off x="2778125" y="1746250"/>
            <a:ext cx="344170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Time (clock cycles)</a:t>
            </a:r>
          </a:p>
        </p:txBody>
      </p:sp>
      <p:grpSp>
        <p:nvGrpSpPr>
          <p:cNvPr id="18" name="Group 102"/>
          <p:cNvGrpSpPr>
            <a:grpSpLocks/>
          </p:cNvGrpSpPr>
          <p:nvPr/>
        </p:nvGrpSpPr>
        <p:grpSpPr bwMode="auto">
          <a:xfrm>
            <a:off x="3357563" y="3810000"/>
            <a:ext cx="788987" cy="661988"/>
            <a:chOff x="2115" y="2560"/>
            <a:chExt cx="497" cy="417"/>
          </a:xfrm>
        </p:grpSpPr>
        <p:sp>
          <p:nvSpPr>
            <p:cNvPr id="2774119" name="AutoShape 103"/>
            <p:cNvSpPr>
              <a:spLocks noChangeArrowheads="1"/>
            </p:cNvSpPr>
            <p:nvPr/>
          </p:nvSpPr>
          <p:spPr bwMode="auto">
            <a:xfrm>
              <a:off x="2115" y="2560"/>
              <a:ext cx="490" cy="417"/>
            </a:xfrm>
            <a:prstGeom prst="cloudCallout">
              <a:avLst>
                <a:gd name="adj1" fmla="val -28569"/>
                <a:gd name="adj2" fmla="val 42088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3200">
                <a:solidFill>
                  <a:schemeClr val="tx1"/>
                </a:solidFill>
                <a:latin typeface="Arial" pitchFamily="-65" charset="0"/>
              </a:endParaRPr>
            </a:p>
          </p:txBody>
        </p:sp>
        <p:sp>
          <p:nvSpPr>
            <p:cNvPr id="2774120" name="Text Box 104"/>
            <p:cNvSpPr txBox="1">
              <a:spLocks noChangeArrowheads="1"/>
            </p:cNvSpPr>
            <p:nvPr/>
          </p:nvSpPr>
          <p:spPr bwMode="auto">
            <a:xfrm>
              <a:off x="2177" y="2573"/>
              <a:ext cx="435" cy="4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bubble</a:t>
              </a:r>
            </a:p>
          </p:txBody>
        </p:sp>
      </p:grpSp>
      <p:sp>
        <p:nvSpPr>
          <p:cNvPr id="109" name="Rectangle 105"/>
          <p:cNvSpPr>
            <a:spLocks noChangeArrowheads="1"/>
          </p:cNvSpPr>
          <p:nvPr/>
        </p:nvSpPr>
        <p:spPr bwMode="auto">
          <a:xfrm>
            <a:off x="609600" y="5334000"/>
            <a:ext cx="8478837" cy="12319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203200" indent="-203200">
              <a:lnSpc>
                <a:spcPct val="75000"/>
              </a:lnSpc>
              <a:spcBef>
                <a:spcPct val="65000"/>
              </a:spcBef>
              <a:buSzPct val="100000"/>
            </a:pPr>
            <a:r>
              <a:rPr lang="en-US" sz="2800" b="1" dirty="0">
                <a:latin typeface="18 VAG Rounded Bold   07390"/>
              </a:rPr>
              <a:t>Impact: 2 clock cycles per branch instruction </a:t>
            </a:r>
            <a:r>
              <a:rPr lang="en-US" sz="2800" dirty="0" err="1">
                <a:latin typeface="18 VAG Rounded Bold   07390"/>
              </a:rPr>
              <a:t></a:t>
            </a:r>
            <a:r>
              <a:rPr lang="en-US" sz="2800" b="1" dirty="0">
                <a:latin typeface="18 VAG Rounded Bold   07390"/>
              </a:rPr>
              <a:t> slow</a:t>
            </a:r>
          </a:p>
          <a:p>
            <a:pPr marL="203200" indent="-203200">
              <a:lnSpc>
                <a:spcPct val="75000"/>
              </a:lnSpc>
              <a:spcBef>
                <a:spcPct val="65000"/>
              </a:spcBef>
              <a:buSzPct val="100000"/>
            </a:pPr>
            <a:r>
              <a:rPr lang="en-US" sz="2400" b="1" dirty="0">
                <a:latin typeface="18 VAG Rounded Bold   07390"/>
              </a:rPr>
              <a:t>…story about engineer, physicist, mathematician asked to build a fence around a flock of sheep using minimal fence…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Hazard: Branching (8/9)</a:t>
            </a:r>
          </a:p>
        </p:txBody>
      </p:sp>
      <p:sp>
        <p:nvSpPr>
          <p:cNvPr id="277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Optimization #2: Redefine branches</a:t>
            </a:r>
          </a:p>
          <a:p>
            <a:pPr lvl="1"/>
            <a:r>
              <a:rPr lang="en-US" dirty="0"/>
              <a:t>Old definition: if we take the branch, none of the instructions after the branch get executed by accident</a:t>
            </a:r>
          </a:p>
          <a:p>
            <a:pPr lvl="1"/>
            <a:r>
              <a:rPr lang="en-US" dirty="0"/>
              <a:t>New definition: whether or not we take the branch, the single instruction immediately following the branch gets executed (called the </a:t>
            </a:r>
            <a:r>
              <a:rPr lang="en-US" dirty="0">
                <a:solidFill>
                  <a:schemeClr val="accent2"/>
                </a:solidFill>
              </a:rPr>
              <a:t>branch-delay slot</a:t>
            </a:r>
            <a:r>
              <a:rPr lang="en-US" dirty="0"/>
              <a:t>)</a:t>
            </a:r>
          </a:p>
          <a:p>
            <a:r>
              <a:rPr lang="en-US" dirty="0"/>
              <a:t>The term </a:t>
            </a:r>
            <a:r>
              <a:rPr lang="en-US" dirty="0">
                <a:solidFill>
                  <a:schemeClr val="accent2"/>
                </a:solidFill>
              </a:rPr>
              <a:t>“Delayed Branch”</a:t>
            </a:r>
            <a:r>
              <a:rPr lang="en-US" dirty="0"/>
              <a:t> means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we always execute inst after branch</a:t>
            </a:r>
          </a:p>
          <a:p>
            <a:r>
              <a:rPr lang="en-US" dirty="0">
                <a:solidFill>
                  <a:schemeClr val="accent1"/>
                </a:solidFill>
              </a:rPr>
              <a:t>This optimization is used with MIPS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Hazard: Branching (9/9)</a:t>
            </a:r>
          </a:p>
        </p:txBody>
      </p:sp>
      <p:sp>
        <p:nvSpPr>
          <p:cNvPr id="277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 on </a:t>
            </a:r>
            <a:r>
              <a:rPr lang="en-US" dirty="0">
                <a:solidFill>
                  <a:schemeClr val="accent2"/>
                </a:solidFill>
              </a:rPr>
              <a:t>Branch-Delay Slot</a:t>
            </a:r>
          </a:p>
          <a:p>
            <a:pPr lvl="1"/>
            <a:r>
              <a:rPr lang="en-US" dirty="0"/>
              <a:t>Worst-Case Scenario: can always put a no-op in the branch-delay slot</a:t>
            </a:r>
          </a:p>
          <a:p>
            <a:pPr lvl="1"/>
            <a:r>
              <a:rPr lang="en-US" dirty="0"/>
              <a:t>Better Case: can find an instruction preceding the branch which can be placed in the branch-delay slot without affecting flow of the program</a:t>
            </a:r>
          </a:p>
          <a:p>
            <a:pPr lvl="2"/>
            <a:r>
              <a:rPr lang="en-US" dirty="0"/>
              <a:t>re-ordering instructions is a common method of speeding up programs</a:t>
            </a:r>
          </a:p>
          <a:p>
            <a:pPr lvl="2"/>
            <a:r>
              <a:rPr lang="en-US" dirty="0"/>
              <a:t>compiler must be very smart in order to find instructions to do this</a:t>
            </a:r>
          </a:p>
          <a:p>
            <a:pPr lvl="2"/>
            <a:r>
              <a:rPr lang="en-US" dirty="0"/>
              <a:t>usually can find such an instruction at least 50% of the time</a:t>
            </a:r>
          </a:p>
          <a:p>
            <a:pPr lvl="2"/>
            <a:r>
              <a:rPr lang="en-US" dirty="0"/>
              <a:t>Jumps also have a delay slot…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Example: </a:t>
            </a:r>
            <a:r>
              <a:rPr lang="en-US" sz="3600" dirty="0" err="1"/>
              <a:t>Nondelayed</a:t>
            </a:r>
            <a:r>
              <a:rPr lang="en-US" sz="3600" dirty="0"/>
              <a:t> vs. Delayed Branch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44613" y="1677987"/>
            <a:ext cx="3595687" cy="3511550"/>
            <a:chOff x="507" y="854"/>
            <a:chExt cx="2265" cy="2212"/>
          </a:xfrm>
        </p:grpSpPr>
        <p:sp>
          <p:nvSpPr>
            <p:cNvPr id="2780164" name="Rectangle 4"/>
            <p:cNvSpPr>
              <a:spLocks noChangeArrowheads="1"/>
            </p:cNvSpPr>
            <p:nvPr/>
          </p:nvSpPr>
          <p:spPr bwMode="auto">
            <a:xfrm>
              <a:off x="507" y="1342"/>
              <a:ext cx="1861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add $1 ,$2,$3</a:t>
              </a:r>
            </a:p>
          </p:txBody>
        </p:sp>
        <p:sp>
          <p:nvSpPr>
            <p:cNvPr id="2780165" name="Rectangle 5"/>
            <p:cNvSpPr>
              <a:spLocks noChangeArrowheads="1"/>
            </p:cNvSpPr>
            <p:nvPr/>
          </p:nvSpPr>
          <p:spPr bwMode="auto">
            <a:xfrm>
              <a:off x="507" y="1798"/>
              <a:ext cx="1861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sub $4, $5,$6</a:t>
              </a:r>
            </a:p>
          </p:txBody>
        </p:sp>
        <p:sp>
          <p:nvSpPr>
            <p:cNvPr id="2780166" name="Rectangle 6"/>
            <p:cNvSpPr>
              <a:spLocks noChangeArrowheads="1"/>
            </p:cNvSpPr>
            <p:nvPr/>
          </p:nvSpPr>
          <p:spPr bwMode="auto">
            <a:xfrm>
              <a:off x="507" y="2254"/>
              <a:ext cx="2265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beq $1, $4, Exit</a:t>
              </a:r>
            </a:p>
          </p:txBody>
        </p:sp>
        <p:sp>
          <p:nvSpPr>
            <p:cNvPr id="2780167" name="Rectangle 7"/>
            <p:cNvSpPr>
              <a:spLocks noChangeArrowheads="1"/>
            </p:cNvSpPr>
            <p:nvPr/>
          </p:nvSpPr>
          <p:spPr bwMode="auto">
            <a:xfrm>
              <a:off x="507" y="854"/>
              <a:ext cx="2151" cy="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 dirty="0">
                  <a:solidFill>
                    <a:schemeClr val="tx1"/>
                  </a:solidFill>
                  <a:latin typeface="Courier New" pitchFamily="-65" charset="0"/>
                </a:rPr>
                <a:t>or  $8, $9 ,$10</a:t>
              </a:r>
            </a:p>
          </p:txBody>
        </p:sp>
        <p:sp>
          <p:nvSpPr>
            <p:cNvPr id="2780168" name="Rectangle 8"/>
            <p:cNvSpPr>
              <a:spLocks noChangeArrowheads="1"/>
            </p:cNvSpPr>
            <p:nvPr/>
          </p:nvSpPr>
          <p:spPr bwMode="auto">
            <a:xfrm>
              <a:off x="507" y="2741"/>
              <a:ext cx="2130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xor $10, $1,$11</a:t>
              </a:r>
            </a:p>
          </p:txBody>
        </p:sp>
      </p:grpSp>
      <p:sp>
        <p:nvSpPr>
          <p:cNvPr id="2780169" name="Text Box 9"/>
          <p:cNvSpPr txBox="1">
            <a:spLocks noChangeArrowheads="1"/>
          </p:cNvSpPr>
          <p:nvPr/>
        </p:nvSpPr>
        <p:spPr bwMode="auto">
          <a:xfrm>
            <a:off x="1214438" y="1206500"/>
            <a:ext cx="328808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 err="1">
                <a:latin typeface="18 VAG Rounded Bold   07390"/>
              </a:rPr>
              <a:t>Nondelayed</a:t>
            </a:r>
            <a:r>
              <a:rPr lang="en-US" sz="2800" b="1" dirty="0">
                <a:latin typeface="18 VAG Rounded Bold   07390"/>
              </a:rPr>
              <a:t> Branch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472113" y="1725612"/>
            <a:ext cx="3595687" cy="3463925"/>
            <a:chOff x="3107" y="884"/>
            <a:chExt cx="2265" cy="2182"/>
          </a:xfrm>
        </p:grpSpPr>
        <p:sp>
          <p:nvSpPr>
            <p:cNvPr id="2780171" name="Rectangle 11"/>
            <p:cNvSpPr>
              <a:spLocks noChangeArrowheads="1"/>
            </p:cNvSpPr>
            <p:nvPr/>
          </p:nvSpPr>
          <p:spPr bwMode="auto">
            <a:xfrm>
              <a:off x="3107" y="884"/>
              <a:ext cx="1861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add $1 ,$2,$3</a:t>
              </a:r>
            </a:p>
          </p:txBody>
        </p:sp>
        <p:sp>
          <p:nvSpPr>
            <p:cNvPr id="2780172" name="Rectangle 12"/>
            <p:cNvSpPr>
              <a:spLocks noChangeArrowheads="1"/>
            </p:cNvSpPr>
            <p:nvPr/>
          </p:nvSpPr>
          <p:spPr bwMode="auto">
            <a:xfrm>
              <a:off x="3107" y="1340"/>
              <a:ext cx="1861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sub $4, $5,$6</a:t>
              </a:r>
            </a:p>
          </p:txBody>
        </p:sp>
        <p:sp>
          <p:nvSpPr>
            <p:cNvPr id="2780173" name="Rectangle 13"/>
            <p:cNvSpPr>
              <a:spLocks noChangeArrowheads="1"/>
            </p:cNvSpPr>
            <p:nvPr/>
          </p:nvSpPr>
          <p:spPr bwMode="auto">
            <a:xfrm>
              <a:off x="3107" y="1796"/>
              <a:ext cx="2265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beq $1, $4, Exit</a:t>
              </a:r>
            </a:p>
          </p:txBody>
        </p:sp>
        <p:sp>
          <p:nvSpPr>
            <p:cNvPr id="2780174" name="Rectangle 14"/>
            <p:cNvSpPr>
              <a:spLocks noChangeArrowheads="1"/>
            </p:cNvSpPr>
            <p:nvPr/>
          </p:nvSpPr>
          <p:spPr bwMode="auto">
            <a:xfrm>
              <a:off x="3107" y="2254"/>
              <a:ext cx="2151" cy="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 u="sng" dirty="0">
                  <a:latin typeface="Courier New" pitchFamily="-65" charset="0"/>
                </a:rPr>
                <a:t>or  $8, $9 ,$10</a:t>
              </a:r>
            </a:p>
          </p:txBody>
        </p:sp>
        <p:sp>
          <p:nvSpPr>
            <p:cNvPr id="2780175" name="Rectangle 15"/>
            <p:cNvSpPr>
              <a:spLocks noChangeArrowheads="1"/>
            </p:cNvSpPr>
            <p:nvPr/>
          </p:nvSpPr>
          <p:spPr bwMode="auto">
            <a:xfrm>
              <a:off x="3107" y="2741"/>
              <a:ext cx="2130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xor $10, $1,$11</a:t>
              </a:r>
            </a:p>
          </p:txBody>
        </p:sp>
      </p:grpSp>
      <p:sp>
        <p:nvSpPr>
          <p:cNvPr id="2780176" name="Text Box 16"/>
          <p:cNvSpPr txBox="1">
            <a:spLocks noChangeArrowheads="1"/>
          </p:cNvSpPr>
          <p:nvPr/>
        </p:nvSpPr>
        <p:spPr bwMode="auto">
          <a:xfrm>
            <a:off x="5667375" y="1206500"/>
            <a:ext cx="2672526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>
                <a:latin typeface="18 VAG Rounded Bold   07390"/>
              </a:rPr>
              <a:t>Delayed Branch</a:t>
            </a: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39750" y="1879600"/>
            <a:ext cx="1247775" cy="4749800"/>
            <a:chOff x="0" y="981"/>
            <a:chExt cx="786" cy="2992"/>
          </a:xfrm>
        </p:grpSpPr>
        <p:sp>
          <p:nvSpPr>
            <p:cNvPr id="2780178" name="Rectangle 18"/>
            <p:cNvSpPr>
              <a:spLocks noChangeArrowheads="1"/>
            </p:cNvSpPr>
            <p:nvPr/>
          </p:nvSpPr>
          <p:spPr bwMode="auto">
            <a:xfrm>
              <a:off x="0" y="3648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Exit:</a:t>
              </a:r>
            </a:p>
          </p:txBody>
        </p:sp>
        <p:sp>
          <p:nvSpPr>
            <p:cNvPr id="2780179" name="Freeform 19"/>
            <p:cNvSpPr>
              <a:spLocks/>
            </p:cNvSpPr>
            <p:nvPr/>
          </p:nvSpPr>
          <p:spPr bwMode="auto">
            <a:xfrm>
              <a:off x="21" y="981"/>
              <a:ext cx="436" cy="2720"/>
            </a:xfrm>
            <a:custGeom>
              <a:avLst/>
              <a:gdLst/>
              <a:ahLst/>
              <a:cxnLst>
                <a:cxn ang="0">
                  <a:pos x="406" y="0"/>
                </a:cxn>
                <a:cxn ang="0">
                  <a:pos x="416" y="1163"/>
                </a:cxn>
                <a:cxn ang="0">
                  <a:pos x="427" y="1291"/>
                </a:cxn>
                <a:cxn ang="0">
                  <a:pos x="427" y="1398"/>
                </a:cxn>
                <a:cxn ang="0">
                  <a:pos x="416" y="1430"/>
                </a:cxn>
                <a:cxn ang="0">
                  <a:pos x="427" y="1526"/>
                </a:cxn>
                <a:cxn ang="0">
                  <a:pos x="384" y="1536"/>
                </a:cxn>
                <a:cxn ang="0">
                  <a:pos x="352" y="1547"/>
                </a:cxn>
                <a:cxn ang="0">
                  <a:pos x="310" y="1558"/>
                </a:cxn>
                <a:cxn ang="0">
                  <a:pos x="128" y="1686"/>
                </a:cxn>
                <a:cxn ang="0">
                  <a:pos x="43" y="1899"/>
                </a:cxn>
                <a:cxn ang="0">
                  <a:pos x="0" y="2155"/>
                </a:cxn>
                <a:cxn ang="0">
                  <a:pos x="11" y="2592"/>
                </a:cxn>
                <a:cxn ang="0">
                  <a:pos x="75" y="2624"/>
                </a:cxn>
                <a:cxn ang="0">
                  <a:pos x="235" y="2720"/>
                </a:cxn>
              </a:cxnLst>
              <a:rect l="0" t="0" r="r" b="b"/>
              <a:pathLst>
                <a:path w="436" h="2720">
                  <a:moveTo>
                    <a:pt x="406" y="0"/>
                  </a:moveTo>
                  <a:cubicBezTo>
                    <a:pt x="434" y="390"/>
                    <a:pt x="422" y="769"/>
                    <a:pt x="416" y="1163"/>
                  </a:cubicBezTo>
                  <a:cubicBezTo>
                    <a:pt x="419" y="1205"/>
                    <a:pt x="427" y="1248"/>
                    <a:pt x="427" y="1291"/>
                  </a:cubicBezTo>
                  <a:cubicBezTo>
                    <a:pt x="427" y="1413"/>
                    <a:pt x="402" y="1325"/>
                    <a:pt x="427" y="1398"/>
                  </a:cubicBezTo>
                  <a:cubicBezTo>
                    <a:pt x="423" y="1408"/>
                    <a:pt x="416" y="1418"/>
                    <a:pt x="416" y="1430"/>
                  </a:cubicBezTo>
                  <a:cubicBezTo>
                    <a:pt x="416" y="1462"/>
                    <a:pt x="436" y="1495"/>
                    <a:pt x="427" y="1526"/>
                  </a:cubicBezTo>
                  <a:cubicBezTo>
                    <a:pt x="422" y="1540"/>
                    <a:pt x="398" y="1532"/>
                    <a:pt x="384" y="1536"/>
                  </a:cubicBezTo>
                  <a:cubicBezTo>
                    <a:pt x="373" y="1539"/>
                    <a:pt x="362" y="1543"/>
                    <a:pt x="352" y="1547"/>
                  </a:cubicBezTo>
                  <a:cubicBezTo>
                    <a:pt x="338" y="1551"/>
                    <a:pt x="324" y="1554"/>
                    <a:pt x="310" y="1558"/>
                  </a:cubicBezTo>
                  <a:cubicBezTo>
                    <a:pt x="257" y="1590"/>
                    <a:pt x="163" y="1630"/>
                    <a:pt x="128" y="1686"/>
                  </a:cubicBezTo>
                  <a:cubicBezTo>
                    <a:pt x="88" y="1747"/>
                    <a:pt x="61" y="1828"/>
                    <a:pt x="43" y="1899"/>
                  </a:cubicBezTo>
                  <a:cubicBezTo>
                    <a:pt x="33" y="1989"/>
                    <a:pt x="20" y="2066"/>
                    <a:pt x="0" y="2155"/>
                  </a:cubicBezTo>
                  <a:cubicBezTo>
                    <a:pt x="3" y="2300"/>
                    <a:pt x="0" y="2446"/>
                    <a:pt x="11" y="2592"/>
                  </a:cubicBezTo>
                  <a:cubicBezTo>
                    <a:pt x="12" y="2617"/>
                    <a:pt x="64" y="2621"/>
                    <a:pt x="75" y="2624"/>
                  </a:cubicBezTo>
                  <a:cubicBezTo>
                    <a:pt x="142" y="2640"/>
                    <a:pt x="186" y="2671"/>
                    <a:pt x="235" y="2720"/>
                  </a:cubicBezTo>
                </a:path>
              </a:pathLst>
            </a:custGeom>
            <a:noFill/>
            <a:ln w="2857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716463" y="1879600"/>
            <a:ext cx="1247775" cy="4749800"/>
            <a:chOff x="2631" y="981"/>
            <a:chExt cx="786" cy="2992"/>
          </a:xfrm>
        </p:grpSpPr>
        <p:sp>
          <p:nvSpPr>
            <p:cNvPr id="2780181" name="Rectangle 21"/>
            <p:cNvSpPr>
              <a:spLocks noChangeArrowheads="1"/>
            </p:cNvSpPr>
            <p:nvPr/>
          </p:nvSpPr>
          <p:spPr bwMode="auto">
            <a:xfrm>
              <a:off x="2631" y="3648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Exit:</a:t>
              </a:r>
            </a:p>
          </p:txBody>
        </p:sp>
        <p:sp>
          <p:nvSpPr>
            <p:cNvPr id="2780182" name="Freeform 22"/>
            <p:cNvSpPr>
              <a:spLocks/>
            </p:cNvSpPr>
            <p:nvPr/>
          </p:nvSpPr>
          <p:spPr bwMode="auto">
            <a:xfrm>
              <a:off x="2640" y="981"/>
              <a:ext cx="436" cy="2720"/>
            </a:xfrm>
            <a:custGeom>
              <a:avLst/>
              <a:gdLst/>
              <a:ahLst/>
              <a:cxnLst>
                <a:cxn ang="0">
                  <a:pos x="406" y="0"/>
                </a:cxn>
                <a:cxn ang="0">
                  <a:pos x="416" y="1163"/>
                </a:cxn>
                <a:cxn ang="0">
                  <a:pos x="427" y="1291"/>
                </a:cxn>
                <a:cxn ang="0">
                  <a:pos x="427" y="1398"/>
                </a:cxn>
                <a:cxn ang="0">
                  <a:pos x="416" y="1430"/>
                </a:cxn>
                <a:cxn ang="0">
                  <a:pos x="427" y="1526"/>
                </a:cxn>
                <a:cxn ang="0">
                  <a:pos x="384" y="1536"/>
                </a:cxn>
                <a:cxn ang="0">
                  <a:pos x="352" y="1547"/>
                </a:cxn>
                <a:cxn ang="0">
                  <a:pos x="310" y="1558"/>
                </a:cxn>
                <a:cxn ang="0">
                  <a:pos x="128" y="1686"/>
                </a:cxn>
                <a:cxn ang="0">
                  <a:pos x="43" y="1899"/>
                </a:cxn>
                <a:cxn ang="0">
                  <a:pos x="0" y="2155"/>
                </a:cxn>
                <a:cxn ang="0">
                  <a:pos x="11" y="2592"/>
                </a:cxn>
                <a:cxn ang="0">
                  <a:pos x="75" y="2624"/>
                </a:cxn>
                <a:cxn ang="0">
                  <a:pos x="235" y="2720"/>
                </a:cxn>
              </a:cxnLst>
              <a:rect l="0" t="0" r="r" b="b"/>
              <a:pathLst>
                <a:path w="436" h="2720">
                  <a:moveTo>
                    <a:pt x="406" y="0"/>
                  </a:moveTo>
                  <a:cubicBezTo>
                    <a:pt x="434" y="390"/>
                    <a:pt x="422" y="769"/>
                    <a:pt x="416" y="1163"/>
                  </a:cubicBezTo>
                  <a:cubicBezTo>
                    <a:pt x="419" y="1205"/>
                    <a:pt x="427" y="1248"/>
                    <a:pt x="427" y="1291"/>
                  </a:cubicBezTo>
                  <a:cubicBezTo>
                    <a:pt x="427" y="1413"/>
                    <a:pt x="402" y="1325"/>
                    <a:pt x="427" y="1398"/>
                  </a:cubicBezTo>
                  <a:cubicBezTo>
                    <a:pt x="423" y="1408"/>
                    <a:pt x="416" y="1418"/>
                    <a:pt x="416" y="1430"/>
                  </a:cubicBezTo>
                  <a:cubicBezTo>
                    <a:pt x="416" y="1462"/>
                    <a:pt x="436" y="1495"/>
                    <a:pt x="427" y="1526"/>
                  </a:cubicBezTo>
                  <a:cubicBezTo>
                    <a:pt x="422" y="1540"/>
                    <a:pt x="398" y="1532"/>
                    <a:pt x="384" y="1536"/>
                  </a:cubicBezTo>
                  <a:cubicBezTo>
                    <a:pt x="373" y="1539"/>
                    <a:pt x="362" y="1543"/>
                    <a:pt x="352" y="1547"/>
                  </a:cubicBezTo>
                  <a:cubicBezTo>
                    <a:pt x="338" y="1551"/>
                    <a:pt x="324" y="1554"/>
                    <a:pt x="310" y="1558"/>
                  </a:cubicBezTo>
                  <a:cubicBezTo>
                    <a:pt x="257" y="1590"/>
                    <a:pt x="163" y="1630"/>
                    <a:pt x="128" y="1686"/>
                  </a:cubicBezTo>
                  <a:cubicBezTo>
                    <a:pt x="88" y="1747"/>
                    <a:pt x="61" y="1828"/>
                    <a:pt x="43" y="1899"/>
                  </a:cubicBezTo>
                  <a:cubicBezTo>
                    <a:pt x="33" y="1989"/>
                    <a:pt x="20" y="2066"/>
                    <a:pt x="0" y="2155"/>
                  </a:cubicBezTo>
                  <a:cubicBezTo>
                    <a:pt x="3" y="2300"/>
                    <a:pt x="0" y="2446"/>
                    <a:pt x="11" y="2592"/>
                  </a:cubicBezTo>
                  <a:cubicBezTo>
                    <a:pt x="12" y="2617"/>
                    <a:pt x="64" y="2621"/>
                    <a:pt x="75" y="2624"/>
                  </a:cubicBezTo>
                  <a:cubicBezTo>
                    <a:pt x="142" y="2640"/>
                    <a:pt x="186" y="2671"/>
                    <a:pt x="235" y="2720"/>
                  </a:cubicBezTo>
                </a:path>
              </a:pathLst>
            </a:custGeom>
            <a:noFill/>
            <a:ln w="2857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80183" name="Line 23"/>
          <p:cNvSpPr>
            <a:spLocks noChangeShapeType="1"/>
          </p:cNvSpPr>
          <p:nvPr/>
        </p:nvSpPr>
        <p:spPr bwMode="auto">
          <a:xfrm>
            <a:off x="4522788" y="2193925"/>
            <a:ext cx="1082675" cy="1793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0184" name="Line 24"/>
          <p:cNvSpPr>
            <a:spLocks noChangeShapeType="1"/>
          </p:cNvSpPr>
          <p:nvPr/>
        </p:nvSpPr>
        <p:spPr bwMode="auto">
          <a:xfrm flipV="1">
            <a:off x="4930775" y="3627437"/>
            <a:ext cx="747713" cy="509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78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8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0169" grpId="0" autoUpdateAnimBg="0"/>
      <p:bldP spid="2780176" grpId="0" autoUpdateAnimBg="0"/>
      <p:bldP spid="2780183" grpId="0" animBg="1"/>
      <p:bldP spid="278018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Hazards (1/2)</a:t>
            </a:r>
          </a:p>
        </p:txBody>
      </p:sp>
      <p:sp>
        <p:nvSpPr>
          <p:cNvPr id="2782217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Consider the following sequence of instructions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90600" y="2438400"/>
            <a:ext cx="4048125" cy="3411538"/>
            <a:chOff x="624" y="1536"/>
            <a:chExt cx="2550" cy="2149"/>
          </a:xfrm>
        </p:grpSpPr>
        <p:sp>
          <p:nvSpPr>
            <p:cNvPr id="2782212" name="Rectangle 4"/>
            <p:cNvSpPr>
              <a:spLocks noChangeArrowheads="1"/>
            </p:cNvSpPr>
            <p:nvPr/>
          </p:nvSpPr>
          <p:spPr bwMode="auto">
            <a:xfrm>
              <a:off x="672" y="1536"/>
              <a:ext cx="2399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add </a:t>
              </a:r>
              <a:r>
                <a:rPr lang="en-US" sz="2800" b="1" u="sng">
                  <a:latin typeface="Courier New" pitchFamily="-65" charset="0"/>
                </a:rPr>
                <a:t>$t0</a:t>
              </a:r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, $t1, $t2</a:t>
              </a:r>
            </a:p>
          </p:txBody>
        </p:sp>
        <p:sp>
          <p:nvSpPr>
            <p:cNvPr id="2782213" name="Rectangle 5"/>
            <p:cNvSpPr>
              <a:spLocks noChangeArrowheads="1"/>
            </p:cNvSpPr>
            <p:nvPr/>
          </p:nvSpPr>
          <p:spPr bwMode="auto">
            <a:xfrm>
              <a:off x="656" y="1992"/>
              <a:ext cx="2399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sub $t4, </a:t>
              </a:r>
              <a:r>
                <a:rPr lang="en-US" sz="2800" b="1" u="sng">
                  <a:latin typeface="Courier New" pitchFamily="-65" charset="0"/>
                </a:rPr>
                <a:t>$t0</a:t>
              </a:r>
              <a:r>
                <a:rPr lang="en-US" sz="2800" b="1">
                  <a:solidFill>
                    <a:schemeClr val="hlink"/>
                  </a:solidFill>
                  <a:latin typeface="Courier New" pitchFamily="-65" charset="0"/>
                </a:rPr>
                <a:t> </a:t>
              </a:r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,$t3</a:t>
              </a:r>
            </a:p>
          </p:txBody>
        </p:sp>
        <p:sp>
          <p:nvSpPr>
            <p:cNvPr id="2782214" name="Rectangle 6"/>
            <p:cNvSpPr>
              <a:spLocks noChangeArrowheads="1"/>
            </p:cNvSpPr>
            <p:nvPr/>
          </p:nvSpPr>
          <p:spPr bwMode="auto">
            <a:xfrm>
              <a:off x="640" y="2448"/>
              <a:ext cx="2399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and $t5, </a:t>
              </a:r>
              <a:r>
                <a:rPr lang="en-US" sz="2800" b="1" u="sng">
                  <a:latin typeface="Courier New" pitchFamily="-65" charset="0"/>
                </a:rPr>
                <a:t>$t0</a:t>
              </a:r>
              <a:r>
                <a:rPr lang="en-US" sz="2800" b="1">
                  <a:solidFill>
                    <a:schemeClr val="hlink"/>
                  </a:solidFill>
                  <a:latin typeface="Courier New" pitchFamily="-65" charset="0"/>
                </a:rPr>
                <a:t> </a:t>
              </a:r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,$t6</a:t>
              </a:r>
            </a:p>
          </p:txBody>
        </p:sp>
        <p:sp>
          <p:nvSpPr>
            <p:cNvPr id="2782215" name="Rectangle 7"/>
            <p:cNvSpPr>
              <a:spLocks noChangeArrowheads="1"/>
            </p:cNvSpPr>
            <p:nvPr/>
          </p:nvSpPr>
          <p:spPr bwMode="auto">
            <a:xfrm>
              <a:off x="624" y="2904"/>
              <a:ext cx="2399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or  $t7, </a:t>
              </a:r>
              <a:r>
                <a:rPr lang="en-US" sz="2800" b="1" u="sng">
                  <a:latin typeface="Courier New" pitchFamily="-65" charset="0"/>
                </a:rPr>
                <a:t>$t0</a:t>
              </a:r>
              <a:r>
                <a:rPr lang="en-US" sz="2800" b="1">
                  <a:solidFill>
                    <a:schemeClr val="hlink"/>
                  </a:solidFill>
                  <a:latin typeface="Courier New" pitchFamily="-65" charset="0"/>
                </a:rPr>
                <a:t> </a:t>
              </a:r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,$t8</a:t>
              </a:r>
            </a:p>
          </p:txBody>
        </p:sp>
        <p:sp>
          <p:nvSpPr>
            <p:cNvPr id="2782216" name="Rectangle 8"/>
            <p:cNvSpPr>
              <a:spLocks noChangeArrowheads="1"/>
            </p:cNvSpPr>
            <p:nvPr/>
          </p:nvSpPr>
          <p:spPr bwMode="auto">
            <a:xfrm>
              <a:off x="640" y="3360"/>
              <a:ext cx="2534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xor $t9, </a:t>
              </a:r>
              <a:r>
                <a:rPr lang="en-US" sz="2800" b="1" u="sng">
                  <a:latin typeface="Courier New" pitchFamily="-65" charset="0"/>
                </a:rPr>
                <a:t>$t0</a:t>
              </a:r>
              <a:r>
                <a:rPr lang="en-US" sz="2800" b="1">
                  <a:latin typeface="Courier New" pitchFamily="-65" charset="0"/>
                </a:rPr>
                <a:t> </a:t>
              </a:r>
              <a:r>
                <a:rPr lang="en-US" sz="2800" b="1">
                  <a:solidFill>
                    <a:schemeClr val="tx1"/>
                  </a:solidFill>
                  <a:latin typeface="Courier New" pitchFamily="-65" charset="0"/>
                </a:rPr>
                <a:t>,$t10</a:t>
              </a:r>
            </a:p>
          </p:txBody>
        </p:sp>
      </p:grp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42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Hazards (2/2)</a:t>
            </a:r>
          </a:p>
        </p:txBody>
      </p:sp>
      <p:sp>
        <p:nvSpPr>
          <p:cNvPr id="170" name="Content Placeholder 16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Data-flow backward in time are hazards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63938" y="2311400"/>
            <a:ext cx="4800600" cy="4470400"/>
            <a:chOff x="2245" y="1216"/>
            <a:chExt cx="3024" cy="2816"/>
          </a:xfrm>
        </p:grpSpPr>
        <p:sp>
          <p:nvSpPr>
            <p:cNvPr id="2784261" name="Line 5"/>
            <p:cNvSpPr>
              <a:spLocks noChangeShapeType="1"/>
            </p:cNvSpPr>
            <p:nvPr/>
          </p:nvSpPr>
          <p:spPr bwMode="auto">
            <a:xfrm>
              <a:off x="2245" y="1216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262" name="Line 6"/>
            <p:cNvSpPr>
              <a:spLocks noChangeShapeType="1"/>
            </p:cNvSpPr>
            <p:nvPr/>
          </p:nvSpPr>
          <p:spPr bwMode="auto">
            <a:xfrm>
              <a:off x="2677" y="1216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263" name="Line 7"/>
            <p:cNvSpPr>
              <a:spLocks noChangeShapeType="1"/>
            </p:cNvSpPr>
            <p:nvPr/>
          </p:nvSpPr>
          <p:spPr bwMode="auto">
            <a:xfrm>
              <a:off x="3109" y="1216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264" name="Line 8"/>
            <p:cNvSpPr>
              <a:spLocks noChangeShapeType="1"/>
            </p:cNvSpPr>
            <p:nvPr/>
          </p:nvSpPr>
          <p:spPr bwMode="auto">
            <a:xfrm>
              <a:off x="3541" y="1216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265" name="Line 9"/>
            <p:cNvSpPr>
              <a:spLocks noChangeShapeType="1"/>
            </p:cNvSpPr>
            <p:nvPr/>
          </p:nvSpPr>
          <p:spPr bwMode="auto">
            <a:xfrm>
              <a:off x="3973" y="1216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266" name="Line 10"/>
            <p:cNvSpPr>
              <a:spLocks noChangeShapeType="1"/>
            </p:cNvSpPr>
            <p:nvPr/>
          </p:nvSpPr>
          <p:spPr bwMode="auto">
            <a:xfrm>
              <a:off x="4405" y="1216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267" name="Line 11"/>
            <p:cNvSpPr>
              <a:spLocks noChangeShapeType="1"/>
            </p:cNvSpPr>
            <p:nvPr/>
          </p:nvSpPr>
          <p:spPr bwMode="auto">
            <a:xfrm>
              <a:off x="4837" y="1216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268" name="Line 12"/>
            <p:cNvSpPr>
              <a:spLocks noChangeShapeType="1"/>
            </p:cNvSpPr>
            <p:nvPr/>
          </p:nvSpPr>
          <p:spPr bwMode="auto">
            <a:xfrm>
              <a:off x="5269" y="1216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36600" y="3390900"/>
            <a:ext cx="6191250" cy="814388"/>
            <a:chOff x="464" y="1896"/>
            <a:chExt cx="3900" cy="513"/>
          </a:xfrm>
        </p:grpSpPr>
        <p:sp>
          <p:nvSpPr>
            <p:cNvPr id="2784270" name="Freeform 14" descr="25%"/>
            <p:cNvSpPr>
              <a:spLocks/>
            </p:cNvSpPr>
            <p:nvPr/>
          </p:nvSpPr>
          <p:spPr bwMode="auto">
            <a:xfrm>
              <a:off x="2895" y="1992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271" name="Rectangle 15"/>
            <p:cNvSpPr>
              <a:spLocks noChangeArrowheads="1"/>
            </p:cNvSpPr>
            <p:nvPr/>
          </p:nvSpPr>
          <p:spPr bwMode="auto">
            <a:xfrm>
              <a:off x="464" y="1993"/>
              <a:ext cx="1462" cy="2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 dirty="0">
                  <a:solidFill>
                    <a:schemeClr val="tx1"/>
                  </a:solidFill>
                  <a:latin typeface="Arial" pitchFamily="-65" charset="0"/>
                </a:rPr>
                <a:t>sub $t4,</a:t>
              </a:r>
              <a:r>
                <a:rPr lang="en-US" sz="2400" b="1" u="sng" dirty="0">
                  <a:solidFill>
                    <a:schemeClr val="accent2"/>
                  </a:solidFill>
                  <a:latin typeface="Arial" pitchFamily="-65" charset="0"/>
                </a:rPr>
                <a:t>$t0</a:t>
              </a:r>
              <a:r>
                <a:rPr lang="en-US" sz="2400" b="1" dirty="0">
                  <a:solidFill>
                    <a:schemeClr val="tx1"/>
                  </a:solidFill>
                  <a:latin typeface="Arial" pitchFamily="-65" charset="0"/>
                </a:rPr>
                <a:t>,$t3</a:t>
              </a:r>
            </a:p>
          </p:txBody>
        </p: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3203" y="1896"/>
              <a:ext cx="223" cy="481"/>
              <a:chOff x="3278" y="1701"/>
              <a:chExt cx="223" cy="481"/>
            </a:xfrm>
          </p:grpSpPr>
          <p:sp>
            <p:nvSpPr>
              <p:cNvPr id="2784273" name="Freeform 17"/>
              <p:cNvSpPr>
                <a:spLocks/>
              </p:cNvSpPr>
              <p:nvPr/>
            </p:nvSpPr>
            <p:spPr bwMode="auto">
              <a:xfrm>
                <a:off x="3288" y="1701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4274" name="Rectangle 18"/>
              <p:cNvSpPr>
                <a:spLocks noChangeArrowheads="1"/>
              </p:cNvSpPr>
              <p:nvPr/>
            </p:nvSpPr>
            <p:spPr bwMode="auto">
              <a:xfrm rot="5400000">
                <a:off x="3191" y="1824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2287" y="1992"/>
              <a:ext cx="340" cy="289"/>
              <a:chOff x="2362" y="1797"/>
              <a:chExt cx="340" cy="289"/>
            </a:xfrm>
          </p:grpSpPr>
          <p:sp>
            <p:nvSpPr>
              <p:cNvPr id="2784276" name="Rectangle 20"/>
              <p:cNvSpPr>
                <a:spLocks noChangeArrowheads="1"/>
              </p:cNvSpPr>
              <p:nvPr/>
            </p:nvSpPr>
            <p:spPr bwMode="auto">
              <a:xfrm>
                <a:off x="2368" y="1799"/>
                <a:ext cx="22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I$</a:t>
                </a:r>
              </a:p>
            </p:txBody>
          </p:sp>
          <p:grpSp>
            <p:nvGrpSpPr>
              <p:cNvPr id="6" name="Group 21"/>
              <p:cNvGrpSpPr>
                <a:grpSpLocks/>
              </p:cNvGrpSpPr>
              <p:nvPr/>
            </p:nvGrpSpPr>
            <p:grpSpPr bwMode="auto">
              <a:xfrm>
                <a:off x="2362" y="1797"/>
                <a:ext cx="340" cy="289"/>
                <a:chOff x="2362" y="1797"/>
                <a:chExt cx="340" cy="289"/>
              </a:xfrm>
            </p:grpSpPr>
            <p:sp>
              <p:nvSpPr>
                <p:cNvPr id="2784278" name="Freeform 22"/>
                <p:cNvSpPr>
                  <a:spLocks/>
                </p:cNvSpPr>
                <p:nvPr/>
              </p:nvSpPr>
              <p:spPr bwMode="auto">
                <a:xfrm>
                  <a:off x="2362" y="1797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84279" name="Freeform 23"/>
                <p:cNvSpPr>
                  <a:spLocks/>
                </p:cNvSpPr>
                <p:nvPr/>
              </p:nvSpPr>
              <p:spPr bwMode="auto">
                <a:xfrm>
                  <a:off x="2531" y="1797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784280" name="Rectangle 24"/>
            <p:cNvSpPr>
              <a:spLocks noChangeArrowheads="1"/>
            </p:cNvSpPr>
            <p:nvPr/>
          </p:nvSpPr>
          <p:spPr bwMode="auto">
            <a:xfrm>
              <a:off x="2728" y="1999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84281" name="Freeform 25"/>
            <p:cNvSpPr>
              <a:spLocks/>
            </p:cNvSpPr>
            <p:nvPr/>
          </p:nvSpPr>
          <p:spPr bwMode="auto">
            <a:xfrm>
              <a:off x="2747" y="1992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282" name="Line 26"/>
            <p:cNvSpPr>
              <a:spLocks noChangeShapeType="1"/>
            </p:cNvSpPr>
            <p:nvPr/>
          </p:nvSpPr>
          <p:spPr bwMode="auto">
            <a:xfrm>
              <a:off x="2632" y="2136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283" name="Freeform 27"/>
            <p:cNvSpPr>
              <a:spLocks/>
            </p:cNvSpPr>
            <p:nvPr/>
          </p:nvSpPr>
          <p:spPr bwMode="auto">
            <a:xfrm>
              <a:off x="2694" y="2040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284" name="Line 28"/>
            <p:cNvSpPr>
              <a:spLocks noChangeShapeType="1"/>
            </p:cNvSpPr>
            <p:nvPr/>
          </p:nvSpPr>
          <p:spPr bwMode="auto">
            <a:xfrm>
              <a:off x="3048" y="2040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285" name="Rectangle 29"/>
            <p:cNvSpPr>
              <a:spLocks noChangeArrowheads="1"/>
            </p:cNvSpPr>
            <p:nvPr/>
          </p:nvSpPr>
          <p:spPr bwMode="auto">
            <a:xfrm>
              <a:off x="3545" y="1994"/>
              <a:ext cx="30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D$</a:t>
              </a:r>
            </a:p>
          </p:txBody>
        </p:sp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3596" y="1992"/>
              <a:ext cx="325" cy="289"/>
              <a:chOff x="3671" y="1797"/>
              <a:chExt cx="325" cy="289"/>
            </a:xfrm>
          </p:grpSpPr>
          <p:sp>
            <p:nvSpPr>
              <p:cNvPr id="2784287" name="Freeform 31"/>
              <p:cNvSpPr>
                <a:spLocks/>
              </p:cNvSpPr>
              <p:nvPr/>
            </p:nvSpPr>
            <p:spPr bwMode="auto">
              <a:xfrm>
                <a:off x="3671" y="1797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4288" name="Freeform 32"/>
              <p:cNvSpPr>
                <a:spLocks/>
              </p:cNvSpPr>
              <p:nvPr/>
            </p:nvSpPr>
            <p:spPr bwMode="auto">
              <a:xfrm>
                <a:off x="3832" y="1797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84289" name="Rectangle 33"/>
            <p:cNvSpPr>
              <a:spLocks noChangeArrowheads="1"/>
            </p:cNvSpPr>
            <p:nvPr/>
          </p:nvSpPr>
          <p:spPr bwMode="auto">
            <a:xfrm>
              <a:off x="4037" y="1994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8" name="Group 34"/>
            <p:cNvGrpSpPr>
              <a:grpSpLocks/>
            </p:cNvGrpSpPr>
            <p:nvPr/>
          </p:nvGrpSpPr>
          <p:grpSpPr bwMode="auto">
            <a:xfrm>
              <a:off x="4064" y="1992"/>
              <a:ext cx="284" cy="289"/>
              <a:chOff x="4139" y="1797"/>
              <a:chExt cx="284" cy="289"/>
            </a:xfrm>
          </p:grpSpPr>
          <p:sp>
            <p:nvSpPr>
              <p:cNvPr id="2784291" name="Freeform 35"/>
              <p:cNvSpPr>
                <a:spLocks/>
              </p:cNvSpPr>
              <p:nvPr/>
            </p:nvSpPr>
            <p:spPr bwMode="auto">
              <a:xfrm>
                <a:off x="4139" y="1797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4292" name="Freeform 36"/>
              <p:cNvSpPr>
                <a:spLocks/>
              </p:cNvSpPr>
              <p:nvPr/>
            </p:nvSpPr>
            <p:spPr bwMode="auto">
              <a:xfrm>
                <a:off x="4280" y="1797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84293" name="Line 37"/>
            <p:cNvSpPr>
              <a:spLocks noChangeShapeType="1"/>
            </p:cNvSpPr>
            <p:nvPr/>
          </p:nvSpPr>
          <p:spPr bwMode="auto">
            <a:xfrm>
              <a:off x="3917" y="2136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294" name="Line 38"/>
            <p:cNvSpPr>
              <a:spLocks noChangeShapeType="1"/>
            </p:cNvSpPr>
            <p:nvPr/>
          </p:nvSpPr>
          <p:spPr bwMode="auto">
            <a:xfrm>
              <a:off x="3433" y="2136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295" name="Freeform 39"/>
            <p:cNvSpPr>
              <a:spLocks/>
            </p:cNvSpPr>
            <p:nvPr/>
          </p:nvSpPr>
          <p:spPr bwMode="auto">
            <a:xfrm>
              <a:off x="3554" y="2136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296" name="Line 40"/>
            <p:cNvSpPr>
              <a:spLocks noChangeShapeType="1"/>
            </p:cNvSpPr>
            <p:nvPr/>
          </p:nvSpPr>
          <p:spPr bwMode="auto">
            <a:xfrm>
              <a:off x="3048" y="2232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297" name="Freeform 41"/>
            <p:cNvSpPr>
              <a:spLocks/>
            </p:cNvSpPr>
            <p:nvPr/>
          </p:nvSpPr>
          <p:spPr bwMode="auto">
            <a:xfrm>
              <a:off x="3141" y="2131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42"/>
          <p:cNvGrpSpPr>
            <a:grpSpLocks/>
          </p:cNvGrpSpPr>
          <p:nvPr/>
        </p:nvGrpSpPr>
        <p:grpSpPr bwMode="auto">
          <a:xfrm>
            <a:off x="711200" y="4102100"/>
            <a:ext cx="6894513" cy="814388"/>
            <a:chOff x="448" y="2344"/>
            <a:chExt cx="4343" cy="513"/>
          </a:xfrm>
        </p:grpSpPr>
        <p:sp>
          <p:nvSpPr>
            <p:cNvPr id="2784299" name="Line 43"/>
            <p:cNvSpPr>
              <a:spLocks noChangeShapeType="1"/>
            </p:cNvSpPr>
            <p:nvPr/>
          </p:nvSpPr>
          <p:spPr bwMode="auto">
            <a:xfrm>
              <a:off x="3475" y="2488"/>
              <a:ext cx="17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00" name="Freeform 44" descr="25%"/>
            <p:cNvSpPr>
              <a:spLocks/>
            </p:cNvSpPr>
            <p:nvPr/>
          </p:nvSpPr>
          <p:spPr bwMode="auto">
            <a:xfrm>
              <a:off x="3322" y="2440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01" name="Rectangle 45"/>
            <p:cNvSpPr>
              <a:spLocks noChangeArrowheads="1"/>
            </p:cNvSpPr>
            <p:nvPr/>
          </p:nvSpPr>
          <p:spPr bwMode="auto">
            <a:xfrm>
              <a:off x="448" y="2449"/>
              <a:ext cx="1462" cy="2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 dirty="0">
                  <a:solidFill>
                    <a:schemeClr val="tx1"/>
                  </a:solidFill>
                  <a:latin typeface="Arial" pitchFamily="-65" charset="0"/>
                </a:rPr>
                <a:t>and $t5,</a:t>
              </a:r>
              <a:r>
                <a:rPr lang="en-US" sz="2400" b="1" u="sng" dirty="0">
                  <a:solidFill>
                    <a:schemeClr val="accent2"/>
                  </a:solidFill>
                  <a:latin typeface="Arial" pitchFamily="-65" charset="0"/>
                </a:rPr>
                <a:t>$t0</a:t>
              </a:r>
              <a:r>
                <a:rPr lang="en-US" sz="2400" b="1" dirty="0">
                  <a:solidFill>
                    <a:schemeClr val="tx1"/>
                  </a:solidFill>
                  <a:latin typeface="Arial" pitchFamily="-65" charset="0"/>
                </a:rPr>
                <a:t>,$t6</a:t>
              </a:r>
            </a:p>
          </p:txBody>
        </p:sp>
        <p:sp>
          <p:nvSpPr>
            <p:cNvPr id="2784302" name="Freeform 46"/>
            <p:cNvSpPr>
              <a:spLocks/>
            </p:cNvSpPr>
            <p:nvPr/>
          </p:nvSpPr>
          <p:spPr bwMode="auto">
            <a:xfrm>
              <a:off x="3981" y="2584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47"/>
            <p:cNvGrpSpPr>
              <a:grpSpLocks/>
            </p:cNvGrpSpPr>
            <p:nvPr/>
          </p:nvGrpSpPr>
          <p:grpSpPr bwMode="auto">
            <a:xfrm>
              <a:off x="3630" y="2344"/>
              <a:ext cx="223" cy="481"/>
              <a:chOff x="3705" y="2149"/>
              <a:chExt cx="223" cy="481"/>
            </a:xfrm>
          </p:grpSpPr>
          <p:sp>
            <p:nvSpPr>
              <p:cNvPr id="2784304" name="Freeform 48"/>
              <p:cNvSpPr>
                <a:spLocks/>
              </p:cNvSpPr>
              <p:nvPr/>
            </p:nvSpPr>
            <p:spPr bwMode="auto">
              <a:xfrm>
                <a:off x="3715" y="2149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4305" name="Rectangle 49"/>
              <p:cNvSpPr>
                <a:spLocks noChangeArrowheads="1"/>
              </p:cNvSpPr>
              <p:nvPr/>
            </p:nvSpPr>
            <p:spPr bwMode="auto">
              <a:xfrm rot="5400000">
                <a:off x="3618" y="2272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grpSp>
          <p:nvGrpSpPr>
            <p:cNvPr id="11" name="Group 50"/>
            <p:cNvGrpSpPr>
              <a:grpSpLocks/>
            </p:cNvGrpSpPr>
            <p:nvPr/>
          </p:nvGrpSpPr>
          <p:grpSpPr bwMode="auto">
            <a:xfrm>
              <a:off x="2714" y="2440"/>
              <a:ext cx="340" cy="289"/>
              <a:chOff x="2789" y="2245"/>
              <a:chExt cx="340" cy="289"/>
            </a:xfrm>
          </p:grpSpPr>
          <p:sp>
            <p:nvSpPr>
              <p:cNvPr id="2784307" name="Rectangle 51"/>
              <p:cNvSpPr>
                <a:spLocks noChangeArrowheads="1"/>
              </p:cNvSpPr>
              <p:nvPr/>
            </p:nvSpPr>
            <p:spPr bwMode="auto">
              <a:xfrm>
                <a:off x="2795" y="2247"/>
                <a:ext cx="22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I$</a:t>
                </a:r>
              </a:p>
            </p:txBody>
          </p:sp>
          <p:grpSp>
            <p:nvGrpSpPr>
              <p:cNvPr id="12" name="Group 52"/>
              <p:cNvGrpSpPr>
                <a:grpSpLocks/>
              </p:cNvGrpSpPr>
              <p:nvPr/>
            </p:nvGrpSpPr>
            <p:grpSpPr bwMode="auto">
              <a:xfrm>
                <a:off x="2789" y="2245"/>
                <a:ext cx="340" cy="289"/>
                <a:chOff x="2789" y="2245"/>
                <a:chExt cx="340" cy="289"/>
              </a:xfrm>
            </p:grpSpPr>
            <p:sp>
              <p:nvSpPr>
                <p:cNvPr id="2784309" name="Freeform 53"/>
                <p:cNvSpPr>
                  <a:spLocks/>
                </p:cNvSpPr>
                <p:nvPr/>
              </p:nvSpPr>
              <p:spPr bwMode="auto">
                <a:xfrm>
                  <a:off x="2789" y="2245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84310" name="Freeform 54"/>
                <p:cNvSpPr>
                  <a:spLocks/>
                </p:cNvSpPr>
                <p:nvPr/>
              </p:nvSpPr>
              <p:spPr bwMode="auto">
                <a:xfrm>
                  <a:off x="2958" y="2245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784311" name="Rectangle 55"/>
            <p:cNvSpPr>
              <a:spLocks noChangeArrowheads="1"/>
            </p:cNvSpPr>
            <p:nvPr/>
          </p:nvSpPr>
          <p:spPr bwMode="auto">
            <a:xfrm>
              <a:off x="3155" y="2447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84312" name="Freeform 56"/>
            <p:cNvSpPr>
              <a:spLocks/>
            </p:cNvSpPr>
            <p:nvPr/>
          </p:nvSpPr>
          <p:spPr bwMode="auto">
            <a:xfrm>
              <a:off x="3174" y="2440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13" name="Line 57"/>
            <p:cNvSpPr>
              <a:spLocks noChangeShapeType="1"/>
            </p:cNvSpPr>
            <p:nvPr/>
          </p:nvSpPr>
          <p:spPr bwMode="auto">
            <a:xfrm>
              <a:off x="3059" y="2584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14" name="Freeform 58"/>
            <p:cNvSpPr>
              <a:spLocks/>
            </p:cNvSpPr>
            <p:nvPr/>
          </p:nvSpPr>
          <p:spPr bwMode="auto">
            <a:xfrm>
              <a:off x="3121" y="2488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15" name="Rectangle 59"/>
            <p:cNvSpPr>
              <a:spLocks noChangeArrowheads="1"/>
            </p:cNvSpPr>
            <p:nvPr/>
          </p:nvSpPr>
          <p:spPr bwMode="auto">
            <a:xfrm>
              <a:off x="3972" y="2442"/>
              <a:ext cx="30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D$</a:t>
              </a:r>
            </a:p>
          </p:txBody>
        </p:sp>
        <p:grpSp>
          <p:nvGrpSpPr>
            <p:cNvPr id="13" name="Group 60"/>
            <p:cNvGrpSpPr>
              <a:grpSpLocks/>
            </p:cNvGrpSpPr>
            <p:nvPr/>
          </p:nvGrpSpPr>
          <p:grpSpPr bwMode="auto">
            <a:xfrm>
              <a:off x="4023" y="2440"/>
              <a:ext cx="325" cy="289"/>
              <a:chOff x="4098" y="2245"/>
              <a:chExt cx="325" cy="289"/>
            </a:xfrm>
          </p:grpSpPr>
          <p:sp>
            <p:nvSpPr>
              <p:cNvPr id="2784317" name="Freeform 61"/>
              <p:cNvSpPr>
                <a:spLocks/>
              </p:cNvSpPr>
              <p:nvPr/>
            </p:nvSpPr>
            <p:spPr bwMode="auto">
              <a:xfrm>
                <a:off x="4098" y="2245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4318" name="Freeform 62"/>
              <p:cNvSpPr>
                <a:spLocks/>
              </p:cNvSpPr>
              <p:nvPr/>
            </p:nvSpPr>
            <p:spPr bwMode="auto">
              <a:xfrm>
                <a:off x="4259" y="2245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84319" name="Rectangle 63"/>
            <p:cNvSpPr>
              <a:spLocks noChangeArrowheads="1"/>
            </p:cNvSpPr>
            <p:nvPr/>
          </p:nvSpPr>
          <p:spPr bwMode="auto">
            <a:xfrm>
              <a:off x="4464" y="2442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14" name="Group 64"/>
            <p:cNvGrpSpPr>
              <a:grpSpLocks/>
            </p:cNvGrpSpPr>
            <p:nvPr/>
          </p:nvGrpSpPr>
          <p:grpSpPr bwMode="auto">
            <a:xfrm>
              <a:off x="4491" y="2440"/>
              <a:ext cx="284" cy="289"/>
              <a:chOff x="4566" y="2245"/>
              <a:chExt cx="284" cy="289"/>
            </a:xfrm>
          </p:grpSpPr>
          <p:sp>
            <p:nvSpPr>
              <p:cNvPr id="2784321" name="Freeform 65"/>
              <p:cNvSpPr>
                <a:spLocks/>
              </p:cNvSpPr>
              <p:nvPr/>
            </p:nvSpPr>
            <p:spPr bwMode="auto">
              <a:xfrm>
                <a:off x="4566" y="2245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4322" name="Freeform 66"/>
              <p:cNvSpPr>
                <a:spLocks/>
              </p:cNvSpPr>
              <p:nvPr/>
            </p:nvSpPr>
            <p:spPr bwMode="auto">
              <a:xfrm>
                <a:off x="4707" y="2245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84323" name="Line 67"/>
            <p:cNvSpPr>
              <a:spLocks noChangeShapeType="1"/>
            </p:cNvSpPr>
            <p:nvPr/>
          </p:nvSpPr>
          <p:spPr bwMode="auto">
            <a:xfrm>
              <a:off x="4344" y="2584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24" name="Line 68"/>
            <p:cNvSpPr>
              <a:spLocks noChangeShapeType="1"/>
            </p:cNvSpPr>
            <p:nvPr/>
          </p:nvSpPr>
          <p:spPr bwMode="auto">
            <a:xfrm>
              <a:off x="3860" y="2584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25" name="Line 69"/>
            <p:cNvSpPr>
              <a:spLocks noChangeShapeType="1"/>
            </p:cNvSpPr>
            <p:nvPr/>
          </p:nvSpPr>
          <p:spPr bwMode="auto">
            <a:xfrm>
              <a:off x="3475" y="2680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26" name="Freeform 70"/>
            <p:cNvSpPr>
              <a:spLocks/>
            </p:cNvSpPr>
            <p:nvPr/>
          </p:nvSpPr>
          <p:spPr bwMode="auto">
            <a:xfrm>
              <a:off x="3568" y="2579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71"/>
          <p:cNvGrpSpPr>
            <a:grpSpLocks/>
          </p:cNvGrpSpPr>
          <p:nvPr/>
        </p:nvGrpSpPr>
        <p:grpSpPr bwMode="auto">
          <a:xfrm>
            <a:off x="685800" y="4813300"/>
            <a:ext cx="7597775" cy="814388"/>
            <a:chOff x="432" y="2792"/>
            <a:chExt cx="4786" cy="513"/>
          </a:xfrm>
        </p:grpSpPr>
        <p:sp>
          <p:nvSpPr>
            <p:cNvPr id="2784328" name="Line 72"/>
            <p:cNvSpPr>
              <a:spLocks noChangeShapeType="1"/>
            </p:cNvSpPr>
            <p:nvPr/>
          </p:nvSpPr>
          <p:spPr bwMode="auto">
            <a:xfrm>
              <a:off x="3902" y="2936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29" name="Freeform 73" descr="25%"/>
            <p:cNvSpPr>
              <a:spLocks/>
            </p:cNvSpPr>
            <p:nvPr/>
          </p:nvSpPr>
          <p:spPr bwMode="auto">
            <a:xfrm>
              <a:off x="3749" y="2888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30" name="Rectangle 74"/>
            <p:cNvSpPr>
              <a:spLocks noChangeArrowheads="1"/>
            </p:cNvSpPr>
            <p:nvPr/>
          </p:nvSpPr>
          <p:spPr bwMode="auto">
            <a:xfrm>
              <a:off x="432" y="2905"/>
              <a:ext cx="1419" cy="2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 dirty="0">
                  <a:solidFill>
                    <a:schemeClr val="tx1"/>
                  </a:solidFill>
                  <a:latin typeface="Arial" pitchFamily="-65" charset="0"/>
                </a:rPr>
                <a:t>or   $t7,</a:t>
              </a:r>
              <a:r>
                <a:rPr lang="en-US" sz="2400" b="1" u="sng" dirty="0">
                  <a:solidFill>
                    <a:schemeClr val="accent2"/>
                  </a:solidFill>
                  <a:latin typeface="Arial" pitchFamily="-65" charset="0"/>
                </a:rPr>
                <a:t>$t0</a:t>
              </a:r>
              <a:r>
                <a:rPr lang="en-US" sz="2400" b="1" dirty="0">
                  <a:solidFill>
                    <a:schemeClr val="tx1"/>
                  </a:solidFill>
                  <a:latin typeface="Arial" pitchFamily="-65" charset="0"/>
                </a:rPr>
                <a:t>,$t8</a:t>
              </a:r>
            </a:p>
          </p:txBody>
        </p:sp>
        <p:sp>
          <p:nvSpPr>
            <p:cNvPr id="2784331" name="Freeform 75"/>
            <p:cNvSpPr>
              <a:spLocks/>
            </p:cNvSpPr>
            <p:nvPr/>
          </p:nvSpPr>
          <p:spPr bwMode="auto">
            <a:xfrm>
              <a:off x="4067" y="2792"/>
              <a:ext cx="213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32" name="Freeform 76"/>
            <p:cNvSpPr>
              <a:spLocks/>
            </p:cNvSpPr>
            <p:nvPr/>
          </p:nvSpPr>
          <p:spPr bwMode="auto">
            <a:xfrm>
              <a:off x="4408" y="3032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33" name="Freeform 77"/>
            <p:cNvSpPr>
              <a:spLocks/>
            </p:cNvSpPr>
            <p:nvPr/>
          </p:nvSpPr>
          <p:spPr bwMode="auto">
            <a:xfrm>
              <a:off x="3141" y="2888"/>
              <a:ext cx="170" cy="289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9" y="288"/>
                </a:cxn>
              </a:cxnLst>
              <a:rect l="0" t="0" r="r" b="b"/>
              <a:pathLst>
                <a:path w="170" h="289">
                  <a:moveTo>
                    <a:pt x="169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9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34" name="Freeform 78"/>
            <p:cNvSpPr>
              <a:spLocks/>
            </p:cNvSpPr>
            <p:nvPr/>
          </p:nvSpPr>
          <p:spPr bwMode="auto">
            <a:xfrm>
              <a:off x="3310" y="2888"/>
              <a:ext cx="171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0" y="0"/>
                </a:cxn>
                <a:cxn ang="0">
                  <a:pos x="170" y="288"/>
                </a:cxn>
                <a:cxn ang="0">
                  <a:pos x="0" y="288"/>
                </a:cxn>
              </a:cxnLst>
              <a:rect l="0" t="0" r="r" b="b"/>
              <a:pathLst>
                <a:path w="171" h="289">
                  <a:moveTo>
                    <a:pt x="0" y="0"/>
                  </a:moveTo>
                  <a:lnTo>
                    <a:pt x="170" y="0"/>
                  </a:lnTo>
                  <a:lnTo>
                    <a:pt x="170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35" name="Rectangle 79"/>
            <p:cNvSpPr>
              <a:spLocks noChangeArrowheads="1"/>
            </p:cNvSpPr>
            <p:nvPr/>
          </p:nvSpPr>
          <p:spPr bwMode="auto">
            <a:xfrm>
              <a:off x="3122" y="2890"/>
              <a:ext cx="22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I$</a:t>
              </a:r>
            </a:p>
          </p:txBody>
        </p:sp>
        <p:sp>
          <p:nvSpPr>
            <p:cNvPr id="2784336" name="Rectangle 80"/>
            <p:cNvSpPr>
              <a:spLocks noChangeArrowheads="1"/>
            </p:cNvSpPr>
            <p:nvPr/>
          </p:nvSpPr>
          <p:spPr bwMode="auto">
            <a:xfrm rot="5400000">
              <a:off x="3970" y="2915"/>
              <a:ext cx="3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ALU</a:t>
              </a:r>
            </a:p>
          </p:txBody>
        </p:sp>
        <p:sp>
          <p:nvSpPr>
            <p:cNvPr id="2784337" name="Rectangle 81"/>
            <p:cNvSpPr>
              <a:spLocks noChangeArrowheads="1"/>
            </p:cNvSpPr>
            <p:nvPr/>
          </p:nvSpPr>
          <p:spPr bwMode="auto">
            <a:xfrm>
              <a:off x="3582" y="2895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84338" name="Freeform 82"/>
            <p:cNvSpPr>
              <a:spLocks/>
            </p:cNvSpPr>
            <p:nvPr/>
          </p:nvSpPr>
          <p:spPr bwMode="auto">
            <a:xfrm>
              <a:off x="3601" y="2888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39" name="Line 83"/>
            <p:cNvSpPr>
              <a:spLocks noChangeShapeType="1"/>
            </p:cNvSpPr>
            <p:nvPr/>
          </p:nvSpPr>
          <p:spPr bwMode="auto">
            <a:xfrm>
              <a:off x="3486" y="3032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40" name="Freeform 84"/>
            <p:cNvSpPr>
              <a:spLocks/>
            </p:cNvSpPr>
            <p:nvPr/>
          </p:nvSpPr>
          <p:spPr bwMode="auto">
            <a:xfrm>
              <a:off x="3548" y="2936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41" name="Rectangle 85"/>
            <p:cNvSpPr>
              <a:spLocks noChangeArrowheads="1"/>
            </p:cNvSpPr>
            <p:nvPr/>
          </p:nvSpPr>
          <p:spPr bwMode="auto">
            <a:xfrm>
              <a:off x="4399" y="2890"/>
              <a:ext cx="30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D$</a:t>
              </a:r>
            </a:p>
          </p:txBody>
        </p:sp>
        <p:sp>
          <p:nvSpPr>
            <p:cNvPr id="2784342" name="Freeform 86"/>
            <p:cNvSpPr>
              <a:spLocks/>
            </p:cNvSpPr>
            <p:nvPr/>
          </p:nvSpPr>
          <p:spPr bwMode="auto">
            <a:xfrm>
              <a:off x="4450" y="2888"/>
              <a:ext cx="162" cy="289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1" y="288"/>
                </a:cxn>
              </a:cxnLst>
              <a:rect l="0" t="0" r="r" b="b"/>
              <a:pathLst>
                <a:path w="162" h="289">
                  <a:moveTo>
                    <a:pt x="16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43" name="Freeform 87"/>
            <p:cNvSpPr>
              <a:spLocks/>
            </p:cNvSpPr>
            <p:nvPr/>
          </p:nvSpPr>
          <p:spPr bwMode="auto">
            <a:xfrm>
              <a:off x="4611" y="2888"/>
              <a:ext cx="164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3" y="0"/>
                </a:cxn>
                <a:cxn ang="0">
                  <a:pos x="163" y="288"/>
                </a:cxn>
                <a:cxn ang="0">
                  <a:pos x="0" y="288"/>
                </a:cxn>
              </a:cxnLst>
              <a:rect l="0" t="0" r="r" b="b"/>
              <a:pathLst>
                <a:path w="164" h="289">
                  <a:moveTo>
                    <a:pt x="0" y="0"/>
                  </a:moveTo>
                  <a:lnTo>
                    <a:pt x="163" y="0"/>
                  </a:lnTo>
                  <a:lnTo>
                    <a:pt x="163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44" name="Rectangle 88"/>
            <p:cNvSpPr>
              <a:spLocks noChangeArrowheads="1"/>
            </p:cNvSpPr>
            <p:nvPr/>
          </p:nvSpPr>
          <p:spPr bwMode="auto">
            <a:xfrm>
              <a:off x="4891" y="2890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84345" name="Freeform 89"/>
            <p:cNvSpPr>
              <a:spLocks/>
            </p:cNvSpPr>
            <p:nvPr/>
          </p:nvSpPr>
          <p:spPr bwMode="auto">
            <a:xfrm>
              <a:off x="4918" y="2888"/>
              <a:ext cx="142" cy="289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1" y="288"/>
                </a:cxn>
              </a:cxnLst>
              <a:rect l="0" t="0" r="r" b="b"/>
              <a:pathLst>
                <a:path w="142" h="289">
                  <a:moveTo>
                    <a:pt x="14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46" name="Freeform 90"/>
            <p:cNvSpPr>
              <a:spLocks/>
            </p:cNvSpPr>
            <p:nvPr/>
          </p:nvSpPr>
          <p:spPr bwMode="auto">
            <a:xfrm>
              <a:off x="5059" y="2888"/>
              <a:ext cx="143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0"/>
                </a:cxn>
                <a:cxn ang="0">
                  <a:pos x="142" y="288"/>
                </a:cxn>
                <a:cxn ang="0">
                  <a:pos x="0" y="288"/>
                </a:cxn>
              </a:cxnLst>
              <a:rect l="0" t="0" r="r" b="b"/>
              <a:pathLst>
                <a:path w="143" h="289">
                  <a:moveTo>
                    <a:pt x="0" y="0"/>
                  </a:moveTo>
                  <a:lnTo>
                    <a:pt x="142" y="0"/>
                  </a:lnTo>
                  <a:lnTo>
                    <a:pt x="142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47" name="Line 91"/>
            <p:cNvSpPr>
              <a:spLocks noChangeShapeType="1"/>
            </p:cNvSpPr>
            <p:nvPr/>
          </p:nvSpPr>
          <p:spPr bwMode="auto">
            <a:xfrm>
              <a:off x="4771" y="3032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48" name="Line 92"/>
            <p:cNvSpPr>
              <a:spLocks noChangeShapeType="1"/>
            </p:cNvSpPr>
            <p:nvPr/>
          </p:nvSpPr>
          <p:spPr bwMode="auto">
            <a:xfrm>
              <a:off x="4287" y="303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49" name="Line 93"/>
            <p:cNvSpPr>
              <a:spLocks noChangeShapeType="1"/>
            </p:cNvSpPr>
            <p:nvPr/>
          </p:nvSpPr>
          <p:spPr bwMode="auto">
            <a:xfrm>
              <a:off x="3902" y="3128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50" name="Freeform 94"/>
            <p:cNvSpPr>
              <a:spLocks/>
            </p:cNvSpPr>
            <p:nvPr/>
          </p:nvSpPr>
          <p:spPr bwMode="auto">
            <a:xfrm>
              <a:off x="3995" y="3027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95"/>
          <p:cNvGrpSpPr>
            <a:grpSpLocks/>
          </p:cNvGrpSpPr>
          <p:nvPr/>
        </p:nvGrpSpPr>
        <p:grpSpPr bwMode="auto">
          <a:xfrm>
            <a:off x="711200" y="5524500"/>
            <a:ext cx="8250238" cy="814388"/>
            <a:chOff x="448" y="3240"/>
            <a:chExt cx="5197" cy="513"/>
          </a:xfrm>
        </p:grpSpPr>
        <p:sp>
          <p:nvSpPr>
            <p:cNvPr id="2784352" name="Rectangle 96"/>
            <p:cNvSpPr>
              <a:spLocks noChangeArrowheads="1"/>
            </p:cNvSpPr>
            <p:nvPr/>
          </p:nvSpPr>
          <p:spPr bwMode="auto">
            <a:xfrm>
              <a:off x="448" y="3361"/>
              <a:ext cx="151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Arial" pitchFamily="-65" charset="0"/>
                </a:rPr>
                <a:t>xor $t9,</a:t>
              </a:r>
              <a:r>
                <a:rPr lang="en-US" sz="2400" b="1" u="sng">
                  <a:solidFill>
                    <a:srgbClr val="00FF00"/>
                  </a:solidFill>
                  <a:latin typeface="Arial" pitchFamily="-65" charset="0"/>
                </a:rPr>
                <a:t>$t0</a:t>
              </a:r>
              <a:r>
                <a:rPr lang="en-US" sz="2400" b="1">
                  <a:solidFill>
                    <a:schemeClr val="tx1"/>
                  </a:solidFill>
                  <a:latin typeface="Arial" pitchFamily="-65" charset="0"/>
                </a:rPr>
                <a:t>,$t10</a:t>
              </a:r>
            </a:p>
          </p:txBody>
        </p:sp>
        <p:grpSp>
          <p:nvGrpSpPr>
            <p:cNvPr id="17" name="Group 97"/>
            <p:cNvGrpSpPr>
              <a:grpSpLocks/>
            </p:cNvGrpSpPr>
            <p:nvPr/>
          </p:nvGrpSpPr>
          <p:grpSpPr bwMode="auto">
            <a:xfrm>
              <a:off x="3568" y="3240"/>
              <a:ext cx="2077" cy="513"/>
              <a:chOff x="3643" y="3045"/>
              <a:chExt cx="2077" cy="513"/>
            </a:xfrm>
          </p:grpSpPr>
          <p:grpSp>
            <p:nvGrpSpPr>
              <p:cNvPr id="18" name="Group 98"/>
              <p:cNvGrpSpPr>
                <a:grpSpLocks/>
              </p:cNvGrpSpPr>
              <p:nvPr/>
            </p:nvGrpSpPr>
            <p:grpSpPr bwMode="auto">
              <a:xfrm>
                <a:off x="4559" y="3045"/>
                <a:ext cx="223" cy="481"/>
                <a:chOff x="4559" y="3045"/>
                <a:chExt cx="223" cy="481"/>
              </a:xfrm>
            </p:grpSpPr>
            <p:sp>
              <p:nvSpPr>
                <p:cNvPr id="2784355" name="Freeform 99"/>
                <p:cNvSpPr>
                  <a:spLocks/>
                </p:cNvSpPr>
                <p:nvPr/>
              </p:nvSpPr>
              <p:spPr bwMode="auto">
                <a:xfrm>
                  <a:off x="4569" y="3045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84356" name="Rectangle 100"/>
                <p:cNvSpPr>
                  <a:spLocks noChangeArrowheads="1"/>
                </p:cNvSpPr>
                <p:nvPr/>
              </p:nvSpPr>
              <p:spPr bwMode="auto">
                <a:xfrm rot="5400000">
                  <a:off x="4472" y="3168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19" name="Group 101"/>
              <p:cNvGrpSpPr>
                <a:grpSpLocks/>
              </p:cNvGrpSpPr>
              <p:nvPr/>
            </p:nvGrpSpPr>
            <p:grpSpPr bwMode="auto">
              <a:xfrm>
                <a:off x="3643" y="3141"/>
                <a:ext cx="340" cy="289"/>
                <a:chOff x="3643" y="3141"/>
                <a:chExt cx="340" cy="289"/>
              </a:xfrm>
            </p:grpSpPr>
            <p:sp>
              <p:nvSpPr>
                <p:cNvPr id="2784358" name="Rectangle 102"/>
                <p:cNvSpPr>
                  <a:spLocks noChangeArrowheads="1"/>
                </p:cNvSpPr>
                <p:nvPr/>
              </p:nvSpPr>
              <p:spPr bwMode="auto">
                <a:xfrm>
                  <a:off x="3649" y="3143"/>
                  <a:ext cx="228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I$</a:t>
                  </a:r>
                </a:p>
              </p:txBody>
            </p:sp>
            <p:grpSp>
              <p:nvGrpSpPr>
                <p:cNvPr id="20" name="Group 103"/>
                <p:cNvGrpSpPr>
                  <a:grpSpLocks/>
                </p:cNvGrpSpPr>
                <p:nvPr/>
              </p:nvGrpSpPr>
              <p:grpSpPr bwMode="auto">
                <a:xfrm>
                  <a:off x="3643" y="3141"/>
                  <a:ext cx="340" cy="289"/>
                  <a:chOff x="3643" y="3141"/>
                  <a:chExt cx="340" cy="289"/>
                </a:xfrm>
              </p:grpSpPr>
              <p:sp>
                <p:nvSpPr>
                  <p:cNvPr id="2784360" name="Freeform 104"/>
                  <p:cNvSpPr>
                    <a:spLocks/>
                  </p:cNvSpPr>
                  <p:nvPr/>
                </p:nvSpPr>
                <p:spPr bwMode="auto">
                  <a:xfrm>
                    <a:off x="3643" y="3141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84361" name="Freeform 105"/>
                  <p:cNvSpPr>
                    <a:spLocks/>
                  </p:cNvSpPr>
                  <p:nvPr/>
                </p:nvSpPr>
                <p:spPr bwMode="auto">
                  <a:xfrm>
                    <a:off x="3812" y="3141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84362" name="Rectangle 106"/>
              <p:cNvSpPr>
                <a:spLocks noChangeArrowheads="1"/>
              </p:cNvSpPr>
              <p:nvPr/>
            </p:nvSpPr>
            <p:spPr bwMode="auto">
              <a:xfrm>
                <a:off x="4084" y="3148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1" name="Group 107"/>
              <p:cNvGrpSpPr>
                <a:grpSpLocks/>
              </p:cNvGrpSpPr>
              <p:nvPr/>
            </p:nvGrpSpPr>
            <p:grpSpPr bwMode="auto">
              <a:xfrm>
                <a:off x="4103" y="3141"/>
                <a:ext cx="296" cy="289"/>
                <a:chOff x="4103" y="3141"/>
                <a:chExt cx="296" cy="289"/>
              </a:xfrm>
            </p:grpSpPr>
            <p:sp>
              <p:nvSpPr>
                <p:cNvPr id="2784364" name="Freeform 108"/>
                <p:cNvSpPr>
                  <a:spLocks/>
                </p:cNvSpPr>
                <p:nvPr/>
              </p:nvSpPr>
              <p:spPr bwMode="auto">
                <a:xfrm>
                  <a:off x="4103" y="3141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84365" name="Freeform 109"/>
                <p:cNvSpPr>
                  <a:spLocks/>
                </p:cNvSpPr>
                <p:nvPr/>
              </p:nvSpPr>
              <p:spPr bwMode="auto">
                <a:xfrm>
                  <a:off x="4251" y="3141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84366" name="Line 110"/>
              <p:cNvSpPr>
                <a:spLocks noChangeShapeType="1"/>
              </p:cNvSpPr>
              <p:nvPr/>
            </p:nvSpPr>
            <p:spPr bwMode="auto">
              <a:xfrm>
                <a:off x="3988" y="3285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4367" name="Freeform 111"/>
              <p:cNvSpPr>
                <a:spLocks/>
              </p:cNvSpPr>
              <p:nvPr/>
            </p:nvSpPr>
            <p:spPr bwMode="auto">
              <a:xfrm>
                <a:off x="4050" y="3189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4368" name="Line 112"/>
              <p:cNvSpPr>
                <a:spLocks noChangeShapeType="1"/>
              </p:cNvSpPr>
              <p:nvPr/>
            </p:nvSpPr>
            <p:spPr bwMode="auto">
              <a:xfrm>
                <a:off x="4404" y="3189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4369" name="Rectangle 113"/>
              <p:cNvSpPr>
                <a:spLocks noChangeArrowheads="1"/>
              </p:cNvSpPr>
              <p:nvPr/>
            </p:nvSpPr>
            <p:spPr bwMode="auto">
              <a:xfrm>
                <a:off x="4901" y="3143"/>
                <a:ext cx="302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D$</a:t>
                </a:r>
              </a:p>
            </p:txBody>
          </p:sp>
          <p:grpSp>
            <p:nvGrpSpPr>
              <p:cNvPr id="22" name="Group 114"/>
              <p:cNvGrpSpPr>
                <a:grpSpLocks/>
              </p:cNvGrpSpPr>
              <p:nvPr/>
            </p:nvGrpSpPr>
            <p:grpSpPr bwMode="auto">
              <a:xfrm>
                <a:off x="4952" y="3141"/>
                <a:ext cx="325" cy="289"/>
                <a:chOff x="4952" y="3141"/>
                <a:chExt cx="325" cy="289"/>
              </a:xfrm>
            </p:grpSpPr>
            <p:sp>
              <p:nvSpPr>
                <p:cNvPr id="2784371" name="Freeform 115"/>
                <p:cNvSpPr>
                  <a:spLocks/>
                </p:cNvSpPr>
                <p:nvPr/>
              </p:nvSpPr>
              <p:spPr bwMode="auto">
                <a:xfrm>
                  <a:off x="4952" y="3141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84372" name="Freeform 116"/>
                <p:cNvSpPr>
                  <a:spLocks/>
                </p:cNvSpPr>
                <p:nvPr/>
              </p:nvSpPr>
              <p:spPr bwMode="auto">
                <a:xfrm>
                  <a:off x="5113" y="3141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84373" name="Rectangle 117"/>
              <p:cNvSpPr>
                <a:spLocks noChangeArrowheads="1"/>
              </p:cNvSpPr>
              <p:nvPr/>
            </p:nvSpPr>
            <p:spPr bwMode="auto">
              <a:xfrm>
                <a:off x="5393" y="3143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3" name="Group 118"/>
              <p:cNvGrpSpPr>
                <a:grpSpLocks/>
              </p:cNvGrpSpPr>
              <p:nvPr/>
            </p:nvGrpSpPr>
            <p:grpSpPr bwMode="auto">
              <a:xfrm>
                <a:off x="5420" y="3141"/>
                <a:ext cx="284" cy="289"/>
                <a:chOff x="5420" y="3141"/>
                <a:chExt cx="284" cy="289"/>
              </a:xfrm>
            </p:grpSpPr>
            <p:sp>
              <p:nvSpPr>
                <p:cNvPr id="2784375" name="Freeform 119"/>
                <p:cNvSpPr>
                  <a:spLocks/>
                </p:cNvSpPr>
                <p:nvPr/>
              </p:nvSpPr>
              <p:spPr bwMode="auto">
                <a:xfrm>
                  <a:off x="5420" y="3141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84376" name="Freeform 120"/>
                <p:cNvSpPr>
                  <a:spLocks/>
                </p:cNvSpPr>
                <p:nvPr/>
              </p:nvSpPr>
              <p:spPr bwMode="auto">
                <a:xfrm>
                  <a:off x="5561" y="3141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84377" name="Line 121"/>
              <p:cNvSpPr>
                <a:spLocks noChangeShapeType="1"/>
              </p:cNvSpPr>
              <p:nvPr/>
            </p:nvSpPr>
            <p:spPr bwMode="auto">
              <a:xfrm>
                <a:off x="5273" y="3285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4378" name="Line 122"/>
              <p:cNvSpPr>
                <a:spLocks noChangeShapeType="1"/>
              </p:cNvSpPr>
              <p:nvPr/>
            </p:nvSpPr>
            <p:spPr bwMode="auto">
              <a:xfrm>
                <a:off x="4789" y="3285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4379" name="Freeform 123"/>
              <p:cNvSpPr>
                <a:spLocks/>
              </p:cNvSpPr>
              <p:nvPr/>
            </p:nvSpPr>
            <p:spPr bwMode="auto">
              <a:xfrm>
                <a:off x="4910" y="3285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4380" name="Line 124"/>
              <p:cNvSpPr>
                <a:spLocks noChangeShapeType="1"/>
              </p:cNvSpPr>
              <p:nvPr/>
            </p:nvSpPr>
            <p:spPr bwMode="auto">
              <a:xfrm>
                <a:off x="4404" y="3381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4381" name="Freeform 125"/>
              <p:cNvSpPr>
                <a:spLocks/>
              </p:cNvSpPr>
              <p:nvPr/>
            </p:nvSpPr>
            <p:spPr bwMode="auto">
              <a:xfrm>
                <a:off x="4497" y="3280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784382" name="Line 126"/>
          <p:cNvSpPr>
            <a:spLocks noChangeShapeType="1"/>
          </p:cNvSpPr>
          <p:nvPr/>
        </p:nvSpPr>
        <p:spPr bwMode="auto">
          <a:xfrm flipH="1">
            <a:off x="5214938" y="3276600"/>
            <a:ext cx="1033462" cy="987425"/>
          </a:xfrm>
          <a:prstGeom prst="line">
            <a:avLst/>
          </a:prstGeom>
          <a:noFill/>
          <a:ln w="57150">
            <a:solidFill>
              <a:srgbClr val="EA157A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4383" name="Line 127"/>
          <p:cNvSpPr>
            <a:spLocks noChangeShapeType="1"/>
          </p:cNvSpPr>
          <p:nvPr/>
        </p:nvSpPr>
        <p:spPr bwMode="auto">
          <a:xfrm flipH="1">
            <a:off x="5943600" y="3276600"/>
            <a:ext cx="381000" cy="1698625"/>
          </a:xfrm>
          <a:prstGeom prst="line">
            <a:avLst/>
          </a:prstGeom>
          <a:noFill/>
          <a:ln w="57150">
            <a:solidFill>
              <a:srgbClr val="EA157A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4384" name="Line 128"/>
          <p:cNvSpPr>
            <a:spLocks noChangeShapeType="1"/>
          </p:cNvSpPr>
          <p:nvPr/>
        </p:nvSpPr>
        <p:spPr bwMode="auto">
          <a:xfrm>
            <a:off x="6400800" y="3200400"/>
            <a:ext cx="177800" cy="2435225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4" name="Group 129"/>
          <p:cNvGrpSpPr>
            <a:grpSpLocks/>
          </p:cNvGrpSpPr>
          <p:nvPr/>
        </p:nvGrpSpPr>
        <p:grpSpPr bwMode="auto">
          <a:xfrm>
            <a:off x="719138" y="2505075"/>
            <a:ext cx="5761037" cy="989013"/>
            <a:chOff x="453" y="1338"/>
            <a:chExt cx="3629" cy="623"/>
          </a:xfrm>
        </p:grpSpPr>
        <p:sp>
          <p:nvSpPr>
            <p:cNvPr id="2784386" name="Freeform 130" descr="25%"/>
            <p:cNvSpPr>
              <a:spLocks/>
            </p:cNvSpPr>
            <p:nvPr/>
          </p:nvSpPr>
          <p:spPr bwMode="auto">
            <a:xfrm>
              <a:off x="3637" y="1544"/>
              <a:ext cx="142" cy="289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1" y="288"/>
                </a:cxn>
              </a:cxnLst>
              <a:rect l="0" t="0" r="r" b="b"/>
              <a:pathLst>
                <a:path w="142" h="289">
                  <a:moveTo>
                    <a:pt x="14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1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87" name="Rectangle 131"/>
            <p:cNvSpPr>
              <a:spLocks noChangeArrowheads="1"/>
            </p:cNvSpPr>
            <p:nvPr/>
          </p:nvSpPr>
          <p:spPr bwMode="auto">
            <a:xfrm>
              <a:off x="453" y="1537"/>
              <a:ext cx="1462" cy="2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 dirty="0">
                  <a:solidFill>
                    <a:schemeClr val="tx1"/>
                  </a:solidFill>
                  <a:latin typeface="Arial" pitchFamily="-65" charset="0"/>
                </a:rPr>
                <a:t>add </a:t>
              </a:r>
              <a:r>
                <a:rPr lang="en-US" sz="2400" b="1" u="sng" dirty="0">
                  <a:solidFill>
                    <a:schemeClr val="accent2"/>
                  </a:solidFill>
                  <a:latin typeface="Arial" pitchFamily="-65" charset="0"/>
                </a:rPr>
                <a:t>$t0</a:t>
              </a:r>
              <a:r>
                <a:rPr lang="en-US" sz="2400" b="1" dirty="0">
                  <a:solidFill>
                    <a:schemeClr val="tx1"/>
                  </a:solidFill>
                  <a:latin typeface="Arial" pitchFamily="-65" charset="0"/>
                </a:rPr>
                <a:t>,$t1,$t2</a:t>
              </a:r>
            </a:p>
          </p:txBody>
        </p:sp>
        <p:sp>
          <p:nvSpPr>
            <p:cNvPr id="2784388" name="Rectangle 132"/>
            <p:cNvSpPr>
              <a:spLocks noChangeArrowheads="1"/>
            </p:cNvSpPr>
            <p:nvPr/>
          </p:nvSpPr>
          <p:spPr bwMode="auto">
            <a:xfrm>
              <a:off x="1896" y="1338"/>
              <a:ext cx="25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IF</a:t>
              </a:r>
            </a:p>
          </p:txBody>
        </p:sp>
        <p:sp>
          <p:nvSpPr>
            <p:cNvPr id="2784389" name="Rectangle 133"/>
            <p:cNvSpPr>
              <a:spLocks noChangeArrowheads="1"/>
            </p:cNvSpPr>
            <p:nvPr/>
          </p:nvSpPr>
          <p:spPr bwMode="auto">
            <a:xfrm>
              <a:off x="2280" y="1338"/>
              <a:ext cx="49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ID/RF</a:t>
              </a:r>
            </a:p>
          </p:txBody>
        </p:sp>
        <p:sp>
          <p:nvSpPr>
            <p:cNvPr id="2784390" name="Rectangle 134"/>
            <p:cNvSpPr>
              <a:spLocks noChangeArrowheads="1"/>
            </p:cNvSpPr>
            <p:nvPr/>
          </p:nvSpPr>
          <p:spPr bwMode="auto">
            <a:xfrm>
              <a:off x="2808" y="1338"/>
              <a:ext cx="31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EX</a:t>
              </a:r>
            </a:p>
          </p:txBody>
        </p:sp>
        <p:sp>
          <p:nvSpPr>
            <p:cNvPr id="2784391" name="Rectangle 135"/>
            <p:cNvSpPr>
              <a:spLocks noChangeArrowheads="1"/>
            </p:cNvSpPr>
            <p:nvPr/>
          </p:nvSpPr>
          <p:spPr bwMode="auto">
            <a:xfrm>
              <a:off x="3232" y="1338"/>
              <a:ext cx="4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MEM</a:t>
              </a:r>
            </a:p>
          </p:txBody>
        </p:sp>
        <p:sp>
          <p:nvSpPr>
            <p:cNvPr id="2784392" name="Rectangle 136"/>
            <p:cNvSpPr>
              <a:spLocks noChangeArrowheads="1"/>
            </p:cNvSpPr>
            <p:nvPr/>
          </p:nvSpPr>
          <p:spPr bwMode="auto">
            <a:xfrm>
              <a:off x="3720" y="1338"/>
              <a:ext cx="362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WB</a:t>
              </a:r>
            </a:p>
          </p:txBody>
        </p:sp>
        <p:sp>
          <p:nvSpPr>
            <p:cNvPr id="2784393" name="Freeform 137"/>
            <p:cNvSpPr>
              <a:spLocks/>
            </p:cNvSpPr>
            <p:nvPr/>
          </p:nvSpPr>
          <p:spPr bwMode="auto">
            <a:xfrm>
              <a:off x="3169" y="1544"/>
              <a:ext cx="162" cy="289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1" y="288"/>
                </a:cxn>
              </a:cxnLst>
              <a:rect l="0" t="0" r="r" b="b"/>
              <a:pathLst>
                <a:path w="162" h="289">
                  <a:moveTo>
                    <a:pt x="16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94" name="Freeform 138"/>
            <p:cNvSpPr>
              <a:spLocks/>
            </p:cNvSpPr>
            <p:nvPr/>
          </p:nvSpPr>
          <p:spPr bwMode="auto">
            <a:xfrm>
              <a:off x="3330" y="1544"/>
              <a:ext cx="164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3" y="0"/>
                </a:cxn>
                <a:cxn ang="0">
                  <a:pos x="163" y="288"/>
                </a:cxn>
                <a:cxn ang="0">
                  <a:pos x="0" y="288"/>
                </a:cxn>
              </a:cxnLst>
              <a:rect l="0" t="0" r="r" b="b"/>
              <a:pathLst>
                <a:path w="164" h="289">
                  <a:moveTo>
                    <a:pt x="0" y="0"/>
                  </a:moveTo>
                  <a:lnTo>
                    <a:pt x="163" y="0"/>
                  </a:lnTo>
                  <a:lnTo>
                    <a:pt x="163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95" name="Freeform 139"/>
            <p:cNvSpPr>
              <a:spLocks/>
            </p:cNvSpPr>
            <p:nvPr/>
          </p:nvSpPr>
          <p:spPr bwMode="auto">
            <a:xfrm>
              <a:off x="2786" y="1448"/>
              <a:ext cx="213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396" name="Rectangle 140"/>
            <p:cNvSpPr>
              <a:spLocks noChangeArrowheads="1"/>
            </p:cNvSpPr>
            <p:nvPr/>
          </p:nvSpPr>
          <p:spPr bwMode="auto">
            <a:xfrm rot="5400000">
              <a:off x="2689" y="1571"/>
              <a:ext cx="3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ALU</a:t>
              </a:r>
            </a:p>
          </p:txBody>
        </p:sp>
        <p:sp>
          <p:nvSpPr>
            <p:cNvPr id="2784397" name="Rectangle 141"/>
            <p:cNvSpPr>
              <a:spLocks noChangeArrowheads="1"/>
            </p:cNvSpPr>
            <p:nvPr/>
          </p:nvSpPr>
          <p:spPr bwMode="auto">
            <a:xfrm>
              <a:off x="1920" y="1578"/>
              <a:ext cx="22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I$</a:t>
              </a:r>
            </a:p>
          </p:txBody>
        </p:sp>
        <p:grpSp>
          <p:nvGrpSpPr>
            <p:cNvPr id="25" name="Group 142"/>
            <p:cNvGrpSpPr>
              <a:grpSpLocks/>
            </p:cNvGrpSpPr>
            <p:nvPr/>
          </p:nvGrpSpPr>
          <p:grpSpPr bwMode="auto">
            <a:xfrm>
              <a:off x="1860" y="1544"/>
              <a:ext cx="340" cy="289"/>
              <a:chOff x="1935" y="1349"/>
              <a:chExt cx="340" cy="289"/>
            </a:xfrm>
          </p:grpSpPr>
          <p:sp>
            <p:nvSpPr>
              <p:cNvPr id="2784399" name="Freeform 143"/>
              <p:cNvSpPr>
                <a:spLocks/>
              </p:cNvSpPr>
              <p:nvPr/>
            </p:nvSpPr>
            <p:spPr bwMode="auto">
              <a:xfrm>
                <a:off x="1935" y="1349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4400" name="Freeform 144"/>
              <p:cNvSpPr>
                <a:spLocks/>
              </p:cNvSpPr>
              <p:nvPr/>
            </p:nvSpPr>
            <p:spPr bwMode="auto">
              <a:xfrm>
                <a:off x="2104" y="1349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84401" name="Rectangle 145"/>
            <p:cNvSpPr>
              <a:spLocks noChangeArrowheads="1"/>
            </p:cNvSpPr>
            <p:nvPr/>
          </p:nvSpPr>
          <p:spPr bwMode="auto">
            <a:xfrm>
              <a:off x="2301" y="1551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84402" name="Freeform 146"/>
            <p:cNvSpPr>
              <a:spLocks/>
            </p:cNvSpPr>
            <p:nvPr/>
          </p:nvSpPr>
          <p:spPr bwMode="auto">
            <a:xfrm>
              <a:off x="2320" y="1544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403" name="Freeform 147"/>
            <p:cNvSpPr>
              <a:spLocks/>
            </p:cNvSpPr>
            <p:nvPr/>
          </p:nvSpPr>
          <p:spPr bwMode="auto">
            <a:xfrm>
              <a:off x="2468" y="1544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404" name="Line 148"/>
            <p:cNvSpPr>
              <a:spLocks noChangeShapeType="1"/>
            </p:cNvSpPr>
            <p:nvPr/>
          </p:nvSpPr>
          <p:spPr bwMode="auto">
            <a:xfrm>
              <a:off x="2205" y="1688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405" name="Freeform 149"/>
            <p:cNvSpPr>
              <a:spLocks/>
            </p:cNvSpPr>
            <p:nvPr/>
          </p:nvSpPr>
          <p:spPr bwMode="auto">
            <a:xfrm>
              <a:off x="2267" y="1592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406" name="Line 150"/>
            <p:cNvSpPr>
              <a:spLocks noChangeShapeType="1"/>
            </p:cNvSpPr>
            <p:nvPr/>
          </p:nvSpPr>
          <p:spPr bwMode="auto">
            <a:xfrm>
              <a:off x="2621" y="1592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407" name="Rectangle 151"/>
            <p:cNvSpPr>
              <a:spLocks noChangeArrowheads="1"/>
            </p:cNvSpPr>
            <p:nvPr/>
          </p:nvSpPr>
          <p:spPr bwMode="auto">
            <a:xfrm>
              <a:off x="3150" y="1588"/>
              <a:ext cx="30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D$</a:t>
              </a:r>
            </a:p>
          </p:txBody>
        </p:sp>
        <p:sp>
          <p:nvSpPr>
            <p:cNvPr id="2784408" name="Rectangle 152"/>
            <p:cNvSpPr>
              <a:spLocks noChangeArrowheads="1"/>
            </p:cNvSpPr>
            <p:nvPr/>
          </p:nvSpPr>
          <p:spPr bwMode="auto">
            <a:xfrm>
              <a:off x="3610" y="1546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84409" name="Freeform 153"/>
            <p:cNvSpPr>
              <a:spLocks/>
            </p:cNvSpPr>
            <p:nvPr/>
          </p:nvSpPr>
          <p:spPr bwMode="auto">
            <a:xfrm>
              <a:off x="3778" y="1544"/>
              <a:ext cx="143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0"/>
                </a:cxn>
                <a:cxn ang="0">
                  <a:pos x="142" y="288"/>
                </a:cxn>
                <a:cxn ang="0">
                  <a:pos x="0" y="288"/>
                </a:cxn>
              </a:cxnLst>
              <a:rect l="0" t="0" r="r" b="b"/>
              <a:pathLst>
                <a:path w="143" h="289">
                  <a:moveTo>
                    <a:pt x="0" y="0"/>
                  </a:moveTo>
                  <a:lnTo>
                    <a:pt x="142" y="0"/>
                  </a:lnTo>
                  <a:lnTo>
                    <a:pt x="142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410" name="Line 154"/>
            <p:cNvSpPr>
              <a:spLocks noChangeShapeType="1"/>
            </p:cNvSpPr>
            <p:nvPr/>
          </p:nvSpPr>
          <p:spPr bwMode="auto">
            <a:xfrm>
              <a:off x="3490" y="1688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411" name="Line 155"/>
            <p:cNvSpPr>
              <a:spLocks noChangeShapeType="1"/>
            </p:cNvSpPr>
            <p:nvPr/>
          </p:nvSpPr>
          <p:spPr bwMode="auto">
            <a:xfrm>
              <a:off x="3006" y="168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412" name="Freeform 156"/>
            <p:cNvSpPr>
              <a:spLocks/>
            </p:cNvSpPr>
            <p:nvPr/>
          </p:nvSpPr>
          <p:spPr bwMode="auto">
            <a:xfrm>
              <a:off x="3127" y="1688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413" name="Line 157"/>
            <p:cNvSpPr>
              <a:spLocks noChangeShapeType="1"/>
            </p:cNvSpPr>
            <p:nvPr/>
          </p:nvSpPr>
          <p:spPr bwMode="auto">
            <a:xfrm>
              <a:off x="2621" y="1784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414" name="Freeform 158"/>
            <p:cNvSpPr>
              <a:spLocks/>
            </p:cNvSpPr>
            <p:nvPr/>
          </p:nvSpPr>
          <p:spPr bwMode="auto">
            <a:xfrm>
              <a:off x="2714" y="1683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84415" name="Oval 159"/>
          <p:cNvSpPr>
            <a:spLocks noChangeArrowheads="1"/>
          </p:cNvSpPr>
          <p:nvPr/>
        </p:nvSpPr>
        <p:spPr bwMode="auto">
          <a:xfrm>
            <a:off x="6327775" y="3032125"/>
            <a:ext cx="93663" cy="93663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6" name="Group 160"/>
          <p:cNvGrpSpPr>
            <a:grpSpLocks/>
          </p:cNvGrpSpPr>
          <p:nvPr/>
        </p:nvGrpSpPr>
        <p:grpSpPr bwMode="auto">
          <a:xfrm>
            <a:off x="161925" y="1771650"/>
            <a:ext cx="569913" cy="4786313"/>
            <a:chOff x="102" y="876"/>
            <a:chExt cx="359" cy="3015"/>
          </a:xfrm>
        </p:grpSpPr>
        <p:sp>
          <p:nvSpPr>
            <p:cNvPr id="2784417" name="Line 161"/>
            <p:cNvSpPr>
              <a:spLocks noChangeShapeType="1"/>
            </p:cNvSpPr>
            <p:nvPr/>
          </p:nvSpPr>
          <p:spPr bwMode="auto">
            <a:xfrm>
              <a:off x="461" y="1659"/>
              <a:ext cx="0" cy="20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418" name="Rectangle 162"/>
            <p:cNvSpPr>
              <a:spLocks noChangeArrowheads="1"/>
            </p:cNvSpPr>
            <p:nvPr/>
          </p:nvSpPr>
          <p:spPr bwMode="auto">
            <a:xfrm>
              <a:off x="102" y="876"/>
              <a:ext cx="288" cy="30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n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s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t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r.</a:t>
              </a:r>
            </a:p>
            <a:p>
              <a:pPr algn="ctr"/>
              <a:endParaRPr lang="en-US" sz="2800" b="1">
                <a:solidFill>
                  <a:schemeClr val="tx1"/>
                </a:solidFill>
                <a:latin typeface="Arial" pitchFamily="-65" charset="0"/>
              </a:endParaRP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O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d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e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</a:t>
              </a:r>
            </a:p>
          </p:txBody>
        </p:sp>
      </p:grpSp>
      <p:grpSp>
        <p:nvGrpSpPr>
          <p:cNvPr id="27" name="Group 163"/>
          <p:cNvGrpSpPr>
            <a:grpSpLocks/>
          </p:cNvGrpSpPr>
          <p:nvPr/>
        </p:nvGrpSpPr>
        <p:grpSpPr bwMode="auto">
          <a:xfrm>
            <a:off x="1131888" y="1679575"/>
            <a:ext cx="7707312" cy="515938"/>
            <a:chOff x="713" y="818"/>
            <a:chExt cx="4855" cy="325"/>
          </a:xfrm>
        </p:grpSpPr>
        <p:sp>
          <p:nvSpPr>
            <p:cNvPr id="2784420" name="Line 164"/>
            <p:cNvSpPr>
              <a:spLocks noChangeShapeType="1"/>
            </p:cNvSpPr>
            <p:nvPr/>
          </p:nvSpPr>
          <p:spPr bwMode="auto">
            <a:xfrm>
              <a:off x="764" y="1143"/>
              <a:ext cx="48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4421" name="Rectangle 165"/>
            <p:cNvSpPr>
              <a:spLocks noChangeArrowheads="1"/>
            </p:cNvSpPr>
            <p:nvPr/>
          </p:nvSpPr>
          <p:spPr bwMode="auto">
            <a:xfrm>
              <a:off x="713" y="818"/>
              <a:ext cx="2168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 dirty="0">
                  <a:solidFill>
                    <a:schemeClr val="tx1"/>
                  </a:solidFill>
                  <a:latin typeface="Arial" pitchFamily="-65" charset="0"/>
                </a:rPr>
                <a:t>Time (clock cycles)</a:t>
              </a:r>
            </a:p>
          </p:txBody>
        </p:sp>
      </p:grpSp>
      <p:sp>
        <p:nvSpPr>
          <p:cNvPr id="2784422" name="Line 166"/>
          <p:cNvSpPr>
            <a:spLocks noChangeShapeType="1"/>
          </p:cNvSpPr>
          <p:nvPr/>
        </p:nvSpPr>
        <p:spPr bwMode="auto">
          <a:xfrm flipH="1">
            <a:off x="4587875" y="3124200"/>
            <a:ext cx="1660525" cy="461963"/>
          </a:xfrm>
          <a:prstGeom prst="line">
            <a:avLst/>
          </a:prstGeom>
          <a:noFill/>
          <a:ln w="57150">
            <a:solidFill>
              <a:srgbClr val="EA157A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275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Pipelining is a BIG idea</a:t>
            </a:r>
          </a:p>
          <a:p>
            <a:r>
              <a:rPr lang="en-US" dirty="0"/>
              <a:t>Optimal Pipeline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Each stage is executing part of an instruction each clock cycle.</a:t>
            </a:r>
          </a:p>
          <a:p>
            <a:pPr lvl="1"/>
            <a:r>
              <a:rPr lang="en-US" dirty="0"/>
              <a:t>One instruction finishes during each clock cycle.</a:t>
            </a:r>
          </a:p>
          <a:p>
            <a:pPr lvl="1"/>
            <a:r>
              <a:rPr lang="en-US" dirty="0"/>
              <a:t>On average, execute far more quickly.</a:t>
            </a:r>
          </a:p>
          <a:p>
            <a:r>
              <a:rPr lang="en-US" dirty="0"/>
              <a:t>What makes this work?</a:t>
            </a:r>
          </a:p>
          <a:p>
            <a:pPr lvl="1"/>
            <a:r>
              <a:rPr lang="en-US" dirty="0"/>
              <a:t>Similarities between instructions allow us to use same stages for all instructions (generally).</a:t>
            </a:r>
          </a:p>
          <a:p>
            <a:pPr lvl="1"/>
            <a:r>
              <a:rPr lang="en-US" dirty="0"/>
              <a:t>Each stage takes about the same amount of time as all others: little wasted time.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63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Hazard Solution: Forwarding</a:t>
            </a:r>
          </a:p>
        </p:txBody>
      </p:sp>
      <p:sp>
        <p:nvSpPr>
          <p:cNvPr id="164" name="Content Placeholder 16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 Forward result from one stage to another</a:t>
            </a:r>
            <a:endParaRPr lang="en-US" sz="2000" dirty="0">
              <a:latin typeface="Times" pitchFamily="-65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17900" y="1617662"/>
            <a:ext cx="4800600" cy="4310063"/>
            <a:chOff x="2149" y="960"/>
            <a:chExt cx="3024" cy="2715"/>
          </a:xfrm>
        </p:grpSpPr>
        <p:sp>
          <p:nvSpPr>
            <p:cNvPr id="2786309" name="Line 5"/>
            <p:cNvSpPr>
              <a:spLocks noChangeShapeType="1"/>
            </p:cNvSpPr>
            <p:nvPr/>
          </p:nvSpPr>
          <p:spPr bwMode="auto">
            <a:xfrm>
              <a:off x="2149" y="960"/>
              <a:ext cx="0" cy="26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10" name="Line 6"/>
            <p:cNvSpPr>
              <a:spLocks noChangeShapeType="1"/>
            </p:cNvSpPr>
            <p:nvPr/>
          </p:nvSpPr>
          <p:spPr bwMode="auto">
            <a:xfrm>
              <a:off x="2581" y="960"/>
              <a:ext cx="0" cy="26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11" name="Line 7"/>
            <p:cNvSpPr>
              <a:spLocks noChangeShapeType="1"/>
            </p:cNvSpPr>
            <p:nvPr/>
          </p:nvSpPr>
          <p:spPr bwMode="auto">
            <a:xfrm>
              <a:off x="3013" y="960"/>
              <a:ext cx="0" cy="26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12" name="Line 8"/>
            <p:cNvSpPr>
              <a:spLocks noChangeShapeType="1"/>
            </p:cNvSpPr>
            <p:nvPr/>
          </p:nvSpPr>
          <p:spPr bwMode="auto">
            <a:xfrm>
              <a:off x="3445" y="960"/>
              <a:ext cx="0" cy="26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13" name="Line 9"/>
            <p:cNvSpPr>
              <a:spLocks noChangeShapeType="1"/>
            </p:cNvSpPr>
            <p:nvPr/>
          </p:nvSpPr>
          <p:spPr bwMode="auto">
            <a:xfrm>
              <a:off x="3877" y="960"/>
              <a:ext cx="0" cy="26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14" name="Line 10"/>
            <p:cNvSpPr>
              <a:spLocks noChangeShapeType="1"/>
            </p:cNvSpPr>
            <p:nvPr/>
          </p:nvSpPr>
          <p:spPr bwMode="auto">
            <a:xfrm>
              <a:off x="4309" y="960"/>
              <a:ext cx="0" cy="26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15" name="Line 11"/>
            <p:cNvSpPr>
              <a:spLocks noChangeShapeType="1"/>
            </p:cNvSpPr>
            <p:nvPr/>
          </p:nvSpPr>
          <p:spPr bwMode="auto">
            <a:xfrm flipH="1">
              <a:off x="4725" y="960"/>
              <a:ext cx="16" cy="27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16" name="Line 12"/>
            <p:cNvSpPr>
              <a:spLocks noChangeShapeType="1"/>
            </p:cNvSpPr>
            <p:nvPr/>
          </p:nvSpPr>
          <p:spPr bwMode="auto">
            <a:xfrm flipH="1">
              <a:off x="5157" y="960"/>
              <a:ext cx="16" cy="26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690562" y="2697162"/>
            <a:ext cx="6191250" cy="814388"/>
            <a:chOff x="368" y="1640"/>
            <a:chExt cx="3900" cy="513"/>
          </a:xfrm>
        </p:grpSpPr>
        <p:sp>
          <p:nvSpPr>
            <p:cNvPr id="2786318" name="Freeform 14" descr="25%"/>
            <p:cNvSpPr>
              <a:spLocks/>
            </p:cNvSpPr>
            <p:nvPr/>
          </p:nvSpPr>
          <p:spPr bwMode="auto">
            <a:xfrm>
              <a:off x="2799" y="1736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19" name="Rectangle 15"/>
            <p:cNvSpPr>
              <a:spLocks noChangeArrowheads="1"/>
            </p:cNvSpPr>
            <p:nvPr/>
          </p:nvSpPr>
          <p:spPr bwMode="auto">
            <a:xfrm>
              <a:off x="368" y="1737"/>
              <a:ext cx="144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Arial" pitchFamily="-65" charset="0"/>
                </a:rPr>
                <a:t>sub $t4,</a:t>
              </a:r>
              <a:r>
                <a:rPr lang="en-US" sz="2400" b="1" u="sng">
                  <a:solidFill>
                    <a:srgbClr val="00FF00"/>
                  </a:solidFill>
                  <a:latin typeface="Arial" pitchFamily="-65" charset="0"/>
                </a:rPr>
                <a:t>$t0</a:t>
              </a:r>
              <a:r>
                <a:rPr lang="en-US" sz="2400" b="1">
                  <a:solidFill>
                    <a:schemeClr val="tx1"/>
                  </a:solidFill>
                  <a:latin typeface="Arial" pitchFamily="-65" charset="0"/>
                </a:rPr>
                <a:t>,$t3</a:t>
              </a:r>
            </a:p>
          </p:txBody>
        </p: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3107" y="1640"/>
              <a:ext cx="223" cy="481"/>
              <a:chOff x="3278" y="1701"/>
              <a:chExt cx="223" cy="481"/>
            </a:xfrm>
          </p:grpSpPr>
          <p:sp>
            <p:nvSpPr>
              <p:cNvPr id="2786321" name="Freeform 17"/>
              <p:cNvSpPr>
                <a:spLocks/>
              </p:cNvSpPr>
              <p:nvPr/>
            </p:nvSpPr>
            <p:spPr bwMode="auto">
              <a:xfrm>
                <a:off x="3288" y="1701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6322" name="Rectangle 18"/>
              <p:cNvSpPr>
                <a:spLocks noChangeArrowheads="1"/>
              </p:cNvSpPr>
              <p:nvPr/>
            </p:nvSpPr>
            <p:spPr bwMode="auto">
              <a:xfrm rot="5400000">
                <a:off x="3191" y="1824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2191" y="1736"/>
              <a:ext cx="340" cy="289"/>
              <a:chOff x="2362" y="1797"/>
              <a:chExt cx="340" cy="289"/>
            </a:xfrm>
          </p:grpSpPr>
          <p:sp>
            <p:nvSpPr>
              <p:cNvPr id="2786324" name="Rectangle 20"/>
              <p:cNvSpPr>
                <a:spLocks noChangeArrowheads="1"/>
              </p:cNvSpPr>
              <p:nvPr/>
            </p:nvSpPr>
            <p:spPr bwMode="auto">
              <a:xfrm>
                <a:off x="2368" y="1799"/>
                <a:ext cx="22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I$</a:t>
                </a:r>
              </a:p>
            </p:txBody>
          </p:sp>
          <p:grpSp>
            <p:nvGrpSpPr>
              <p:cNvPr id="6" name="Group 21"/>
              <p:cNvGrpSpPr>
                <a:grpSpLocks/>
              </p:cNvGrpSpPr>
              <p:nvPr/>
            </p:nvGrpSpPr>
            <p:grpSpPr bwMode="auto">
              <a:xfrm>
                <a:off x="2362" y="1797"/>
                <a:ext cx="340" cy="289"/>
                <a:chOff x="2362" y="1797"/>
                <a:chExt cx="340" cy="289"/>
              </a:xfrm>
            </p:grpSpPr>
            <p:sp>
              <p:nvSpPr>
                <p:cNvPr id="2786326" name="Freeform 22"/>
                <p:cNvSpPr>
                  <a:spLocks/>
                </p:cNvSpPr>
                <p:nvPr/>
              </p:nvSpPr>
              <p:spPr bwMode="auto">
                <a:xfrm>
                  <a:off x="2362" y="1797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86327" name="Freeform 23"/>
                <p:cNvSpPr>
                  <a:spLocks/>
                </p:cNvSpPr>
                <p:nvPr/>
              </p:nvSpPr>
              <p:spPr bwMode="auto">
                <a:xfrm>
                  <a:off x="2531" y="1797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786328" name="Rectangle 24"/>
            <p:cNvSpPr>
              <a:spLocks noChangeArrowheads="1"/>
            </p:cNvSpPr>
            <p:nvPr/>
          </p:nvSpPr>
          <p:spPr bwMode="auto">
            <a:xfrm>
              <a:off x="2632" y="1743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86329" name="Freeform 25"/>
            <p:cNvSpPr>
              <a:spLocks/>
            </p:cNvSpPr>
            <p:nvPr/>
          </p:nvSpPr>
          <p:spPr bwMode="auto">
            <a:xfrm>
              <a:off x="2651" y="1736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30" name="Line 26"/>
            <p:cNvSpPr>
              <a:spLocks noChangeShapeType="1"/>
            </p:cNvSpPr>
            <p:nvPr/>
          </p:nvSpPr>
          <p:spPr bwMode="auto">
            <a:xfrm>
              <a:off x="2536" y="1880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31" name="Freeform 27"/>
            <p:cNvSpPr>
              <a:spLocks/>
            </p:cNvSpPr>
            <p:nvPr/>
          </p:nvSpPr>
          <p:spPr bwMode="auto">
            <a:xfrm>
              <a:off x="2598" y="1784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32" name="Line 28"/>
            <p:cNvSpPr>
              <a:spLocks noChangeShapeType="1"/>
            </p:cNvSpPr>
            <p:nvPr/>
          </p:nvSpPr>
          <p:spPr bwMode="auto">
            <a:xfrm>
              <a:off x="2952" y="1784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33" name="Rectangle 29"/>
            <p:cNvSpPr>
              <a:spLocks noChangeArrowheads="1"/>
            </p:cNvSpPr>
            <p:nvPr/>
          </p:nvSpPr>
          <p:spPr bwMode="auto">
            <a:xfrm>
              <a:off x="3449" y="1738"/>
              <a:ext cx="30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D$</a:t>
              </a:r>
            </a:p>
          </p:txBody>
        </p:sp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3500" y="1736"/>
              <a:ext cx="325" cy="289"/>
              <a:chOff x="3671" y="1797"/>
              <a:chExt cx="325" cy="289"/>
            </a:xfrm>
          </p:grpSpPr>
          <p:sp>
            <p:nvSpPr>
              <p:cNvPr id="2786335" name="Freeform 31"/>
              <p:cNvSpPr>
                <a:spLocks/>
              </p:cNvSpPr>
              <p:nvPr/>
            </p:nvSpPr>
            <p:spPr bwMode="auto">
              <a:xfrm>
                <a:off x="3671" y="1797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6336" name="Freeform 32"/>
              <p:cNvSpPr>
                <a:spLocks/>
              </p:cNvSpPr>
              <p:nvPr/>
            </p:nvSpPr>
            <p:spPr bwMode="auto">
              <a:xfrm>
                <a:off x="3832" y="1797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86337" name="Rectangle 33"/>
            <p:cNvSpPr>
              <a:spLocks noChangeArrowheads="1"/>
            </p:cNvSpPr>
            <p:nvPr/>
          </p:nvSpPr>
          <p:spPr bwMode="auto">
            <a:xfrm>
              <a:off x="3941" y="1738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8" name="Group 34"/>
            <p:cNvGrpSpPr>
              <a:grpSpLocks/>
            </p:cNvGrpSpPr>
            <p:nvPr/>
          </p:nvGrpSpPr>
          <p:grpSpPr bwMode="auto">
            <a:xfrm>
              <a:off x="3968" y="1736"/>
              <a:ext cx="284" cy="289"/>
              <a:chOff x="4139" y="1797"/>
              <a:chExt cx="284" cy="289"/>
            </a:xfrm>
          </p:grpSpPr>
          <p:sp>
            <p:nvSpPr>
              <p:cNvPr id="2786339" name="Freeform 35"/>
              <p:cNvSpPr>
                <a:spLocks/>
              </p:cNvSpPr>
              <p:nvPr/>
            </p:nvSpPr>
            <p:spPr bwMode="auto">
              <a:xfrm>
                <a:off x="4139" y="1797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6340" name="Freeform 36"/>
              <p:cNvSpPr>
                <a:spLocks/>
              </p:cNvSpPr>
              <p:nvPr/>
            </p:nvSpPr>
            <p:spPr bwMode="auto">
              <a:xfrm>
                <a:off x="4280" y="1797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86341" name="Line 37"/>
            <p:cNvSpPr>
              <a:spLocks noChangeShapeType="1"/>
            </p:cNvSpPr>
            <p:nvPr/>
          </p:nvSpPr>
          <p:spPr bwMode="auto">
            <a:xfrm>
              <a:off x="3821" y="1880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42" name="Line 38"/>
            <p:cNvSpPr>
              <a:spLocks noChangeShapeType="1"/>
            </p:cNvSpPr>
            <p:nvPr/>
          </p:nvSpPr>
          <p:spPr bwMode="auto">
            <a:xfrm>
              <a:off x="3337" y="1880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43" name="Freeform 39"/>
            <p:cNvSpPr>
              <a:spLocks/>
            </p:cNvSpPr>
            <p:nvPr/>
          </p:nvSpPr>
          <p:spPr bwMode="auto">
            <a:xfrm>
              <a:off x="3458" y="1880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44" name="Line 40"/>
            <p:cNvSpPr>
              <a:spLocks noChangeShapeType="1"/>
            </p:cNvSpPr>
            <p:nvPr/>
          </p:nvSpPr>
          <p:spPr bwMode="auto">
            <a:xfrm>
              <a:off x="2952" y="1976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45" name="Freeform 41"/>
            <p:cNvSpPr>
              <a:spLocks/>
            </p:cNvSpPr>
            <p:nvPr/>
          </p:nvSpPr>
          <p:spPr bwMode="auto">
            <a:xfrm>
              <a:off x="3045" y="1875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42"/>
          <p:cNvGrpSpPr>
            <a:grpSpLocks/>
          </p:cNvGrpSpPr>
          <p:nvPr/>
        </p:nvGrpSpPr>
        <p:grpSpPr bwMode="auto">
          <a:xfrm>
            <a:off x="665162" y="3408362"/>
            <a:ext cx="6894513" cy="814388"/>
            <a:chOff x="352" y="2088"/>
            <a:chExt cx="4343" cy="513"/>
          </a:xfrm>
        </p:grpSpPr>
        <p:sp>
          <p:nvSpPr>
            <p:cNvPr id="2786347" name="Freeform 43" descr="25%"/>
            <p:cNvSpPr>
              <a:spLocks/>
            </p:cNvSpPr>
            <p:nvPr/>
          </p:nvSpPr>
          <p:spPr bwMode="auto">
            <a:xfrm>
              <a:off x="3226" y="2184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48" name="Rectangle 44"/>
            <p:cNvSpPr>
              <a:spLocks noChangeArrowheads="1"/>
            </p:cNvSpPr>
            <p:nvPr/>
          </p:nvSpPr>
          <p:spPr bwMode="auto">
            <a:xfrm>
              <a:off x="352" y="2193"/>
              <a:ext cx="144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Arial" pitchFamily="-65" charset="0"/>
                </a:rPr>
                <a:t>and $t5,</a:t>
              </a:r>
              <a:r>
                <a:rPr lang="en-US" sz="2400" b="1" u="sng">
                  <a:solidFill>
                    <a:srgbClr val="00FF00"/>
                  </a:solidFill>
                  <a:latin typeface="Arial" pitchFamily="-65" charset="0"/>
                </a:rPr>
                <a:t>$t0</a:t>
              </a:r>
              <a:r>
                <a:rPr lang="en-US" sz="2400" b="1">
                  <a:solidFill>
                    <a:schemeClr val="tx1"/>
                  </a:solidFill>
                  <a:latin typeface="Arial" pitchFamily="-65" charset="0"/>
                </a:rPr>
                <a:t>,$t6</a:t>
              </a:r>
            </a:p>
          </p:txBody>
        </p:sp>
        <p:sp>
          <p:nvSpPr>
            <p:cNvPr id="2786349" name="Freeform 45"/>
            <p:cNvSpPr>
              <a:spLocks/>
            </p:cNvSpPr>
            <p:nvPr/>
          </p:nvSpPr>
          <p:spPr bwMode="auto">
            <a:xfrm>
              <a:off x="3885" y="2328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46"/>
            <p:cNvGrpSpPr>
              <a:grpSpLocks/>
            </p:cNvGrpSpPr>
            <p:nvPr/>
          </p:nvGrpSpPr>
          <p:grpSpPr bwMode="auto">
            <a:xfrm>
              <a:off x="3534" y="2088"/>
              <a:ext cx="223" cy="481"/>
              <a:chOff x="3705" y="2149"/>
              <a:chExt cx="223" cy="481"/>
            </a:xfrm>
          </p:grpSpPr>
          <p:sp>
            <p:nvSpPr>
              <p:cNvPr id="2786351" name="Freeform 47"/>
              <p:cNvSpPr>
                <a:spLocks/>
              </p:cNvSpPr>
              <p:nvPr/>
            </p:nvSpPr>
            <p:spPr bwMode="auto">
              <a:xfrm>
                <a:off x="3715" y="2149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6352" name="Rectangle 48"/>
              <p:cNvSpPr>
                <a:spLocks noChangeArrowheads="1"/>
              </p:cNvSpPr>
              <p:nvPr/>
            </p:nvSpPr>
            <p:spPr bwMode="auto">
              <a:xfrm rot="5400000">
                <a:off x="3618" y="2272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grpSp>
          <p:nvGrpSpPr>
            <p:cNvPr id="11" name="Group 49"/>
            <p:cNvGrpSpPr>
              <a:grpSpLocks/>
            </p:cNvGrpSpPr>
            <p:nvPr/>
          </p:nvGrpSpPr>
          <p:grpSpPr bwMode="auto">
            <a:xfrm>
              <a:off x="2618" y="2184"/>
              <a:ext cx="340" cy="289"/>
              <a:chOff x="2789" y="2245"/>
              <a:chExt cx="340" cy="289"/>
            </a:xfrm>
          </p:grpSpPr>
          <p:sp>
            <p:nvSpPr>
              <p:cNvPr id="2786354" name="Rectangle 50"/>
              <p:cNvSpPr>
                <a:spLocks noChangeArrowheads="1"/>
              </p:cNvSpPr>
              <p:nvPr/>
            </p:nvSpPr>
            <p:spPr bwMode="auto">
              <a:xfrm>
                <a:off x="2795" y="2247"/>
                <a:ext cx="22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I$</a:t>
                </a:r>
              </a:p>
            </p:txBody>
          </p:sp>
          <p:grpSp>
            <p:nvGrpSpPr>
              <p:cNvPr id="12" name="Group 51"/>
              <p:cNvGrpSpPr>
                <a:grpSpLocks/>
              </p:cNvGrpSpPr>
              <p:nvPr/>
            </p:nvGrpSpPr>
            <p:grpSpPr bwMode="auto">
              <a:xfrm>
                <a:off x="2789" y="2245"/>
                <a:ext cx="340" cy="289"/>
                <a:chOff x="2789" y="2245"/>
                <a:chExt cx="340" cy="289"/>
              </a:xfrm>
            </p:grpSpPr>
            <p:sp>
              <p:nvSpPr>
                <p:cNvPr id="2786356" name="Freeform 52"/>
                <p:cNvSpPr>
                  <a:spLocks/>
                </p:cNvSpPr>
                <p:nvPr/>
              </p:nvSpPr>
              <p:spPr bwMode="auto">
                <a:xfrm>
                  <a:off x="2789" y="2245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86357" name="Freeform 53"/>
                <p:cNvSpPr>
                  <a:spLocks/>
                </p:cNvSpPr>
                <p:nvPr/>
              </p:nvSpPr>
              <p:spPr bwMode="auto">
                <a:xfrm>
                  <a:off x="2958" y="2245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786358" name="Rectangle 54"/>
            <p:cNvSpPr>
              <a:spLocks noChangeArrowheads="1"/>
            </p:cNvSpPr>
            <p:nvPr/>
          </p:nvSpPr>
          <p:spPr bwMode="auto">
            <a:xfrm>
              <a:off x="3059" y="2191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86359" name="Freeform 55"/>
            <p:cNvSpPr>
              <a:spLocks/>
            </p:cNvSpPr>
            <p:nvPr/>
          </p:nvSpPr>
          <p:spPr bwMode="auto">
            <a:xfrm>
              <a:off x="3078" y="2184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60" name="Line 56"/>
            <p:cNvSpPr>
              <a:spLocks noChangeShapeType="1"/>
            </p:cNvSpPr>
            <p:nvPr/>
          </p:nvSpPr>
          <p:spPr bwMode="auto">
            <a:xfrm>
              <a:off x="2963" y="2328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61" name="Freeform 57"/>
            <p:cNvSpPr>
              <a:spLocks/>
            </p:cNvSpPr>
            <p:nvPr/>
          </p:nvSpPr>
          <p:spPr bwMode="auto">
            <a:xfrm>
              <a:off x="3025" y="2232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62" name="Line 58"/>
            <p:cNvSpPr>
              <a:spLocks noChangeShapeType="1"/>
            </p:cNvSpPr>
            <p:nvPr/>
          </p:nvSpPr>
          <p:spPr bwMode="auto">
            <a:xfrm>
              <a:off x="3379" y="2232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63" name="Rectangle 59"/>
            <p:cNvSpPr>
              <a:spLocks noChangeArrowheads="1"/>
            </p:cNvSpPr>
            <p:nvPr/>
          </p:nvSpPr>
          <p:spPr bwMode="auto">
            <a:xfrm>
              <a:off x="3876" y="2186"/>
              <a:ext cx="30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D$</a:t>
              </a:r>
            </a:p>
          </p:txBody>
        </p:sp>
        <p:grpSp>
          <p:nvGrpSpPr>
            <p:cNvPr id="13" name="Group 60"/>
            <p:cNvGrpSpPr>
              <a:grpSpLocks/>
            </p:cNvGrpSpPr>
            <p:nvPr/>
          </p:nvGrpSpPr>
          <p:grpSpPr bwMode="auto">
            <a:xfrm>
              <a:off x="3927" y="2184"/>
              <a:ext cx="325" cy="289"/>
              <a:chOff x="4098" y="2245"/>
              <a:chExt cx="325" cy="289"/>
            </a:xfrm>
          </p:grpSpPr>
          <p:sp>
            <p:nvSpPr>
              <p:cNvPr id="2786365" name="Freeform 61"/>
              <p:cNvSpPr>
                <a:spLocks/>
              </p:cNvSpPr>
              <p:nvPr/>
            </p:nvSpPr>
            <p:spPr bwMode="auto">
              <a:xfrm>
                <a:off x="4098" y="2245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6366" name="Freeform 62"/>
              <p:cNvSpPr>
                <a:spLocks/>
              </p:cNvSpPr>
              <p:nvPr/>
            </p:nvSpPr>
            <p:spPr bwMode="auto">
              <a:xfrm>
                <a:off x="4259" y="2245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86367" name="Rectangle 63"/>
            <p:cNvSpPr>
              <a:spLocks noChangeArrowheads="1"/>
            </p:cNvSpPr>
            <p:nvPr/>
          </p:nvSpPr>
          <p:spPr bwMode="auto">
            <a:xfrm>
              <a:off x="4368" y="2186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14" name="Group 64"/>
            <p:cNvGrpSpPr>
              <a:grpSpLocks/>
            </p:cNvGrpSpPr>
            <p:nvPr/>
          </p:nvGrpSpPr>
          <p:grpSpPr bwMode="auto">
            <a:xfrm>
              <a:off x="4395" y="2184"/>
              <a:ext cx="284" cy="289"/>
              <a:chOff x="4566" y="2245"/>
              <a:chExt cx="284" cy="289"/>
            </a:xfrm>
          </p:grpSpPr>
          <p:sp>
            <p:nvSpPr>
              <p:cNvPr id="2786369" name="Freeform 65"/>
              <p:cNvSpPr>
                <a:spLocks/>
              </p:cNvSpPr>
              <p:nvPr/>
            </p:nvSpPr>
            <p:spPr bwMode="auto">
              <a:xfrm>
                <a:off x="4566" y="2245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6370" name="Freeform 66"/>
              <p:cNvSpPr>
                <a:spLocks/>
              </p:cNvSpPr>
              <p:nvPr/>
            </p:nvSpPr>
            <p:spPr bwMode="auto">
              <a:xfrm>
                <a:off x="4707" y="2245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86371" name="Line 67"/>
            <p:cNvSpPr>
              <a:spLocks noChangeShapeType="1"/>
            </p:cNvSpPr>
            <p:nvPr/>
          </p:nvSpPr>
          <p:spPr bwMode="auto">
            <a:xfrm>
              <a:off x="4248" y="2328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72" name="Line 68"/>
            <p:cNvSpPr>
              <a:spLocks noChangeShapeType="1"/>
            </p:cNvSpPr>
            <p:nvPr/>
          </p:nvSpPr>
          <p:spPr bwMode="auto">
            <a:xfrm>
              <a:off x="3764" y="232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73" name="Line 69"/>
            <p:cNvSpPr>
              <a:spLocks noChangeShapeType="1"/>
            </p:cNvSpPr>
            <p:nvPr/>
          </p:nvSpPr>
          <p:spPr bwMode="auto">
            <a:xfrm>
              <a:off x="3379" y="2424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74" name="Freeform 70"/>
            <p:cNvSpPr>
              <a:spLocks/>
            </p:cNvSpPr>
            <p:nvPr/>
          </p:nvSpPr>
          <p:spPr bwMode="auto">
            <a:xfrm>
              <a:off x="3472" y="2323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71"/>
          <p:cNvGrpSpPr>
            <a:grpSpLocks/>
          </p:cNvGrpSpPr>
          <p:nvPr/>
        </p:nvGrpSpPr>
        <p:grpSpPr bwMode="auto">
          <a:xfrm>
            <a:off x="639762" y="4119562"/>
            <a:ext cx="7597775" cy="814388"/>
            <a:chOff x="336" y="2536"/>
            <a:chExt cx="4786" cy="513"/>
          </a:xfrm>
        </p:grpSpPr>
        <p:sp>
          <p:nvSpPr>
            <p:cNvPr id="2786376" name="Freeform 72"/>
            <p:cNvSpPr>
              <a:spLocks/>
            </p:cNvSpPr>
            <p:nvPr/>
          </p:nvSpPr>
          <p:spPr bwMode="auto">
            <a:xfrm>
              <a:off x="3971" y="2536"/>
              <a:ext cx="213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77" name="Freeform 73" descr="25%"/>
            <p:cNvSpPr>
              <a:spLocks/>
            </p:cNvSpPr>
            <p:nvPr/>
          </p:nvSpPr>
          <p:spPr bwMode="auto">
            <a:xfrm>
              <a:off x="3653" y="2632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78" name="Rectangle 74"/>
            <p:cNvSpPr>
              <a:spLocks noChangeArrowheads="1"/>
            </p:cNvSpPr>
            <p:nvPr/>
          </p:nvSpPr>
          <p:spPr bwMode="auto">
            <a:xfrm>
              <a:off x="336" y="2649"/>
              <a:ext cx="1405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Arial" pitchFamily="-65" charset="0"/>
                </a:rPr>
                <a:t>or   $t7,</a:t>
              </a:r>
              <a:r>
                <a:rPr lang="en-US" sz="2400" b="1" u="sng">
                  <a:solidFill>
                    <a:srgbClr val="00FF00"/>
                  </a:solidFill>
                  <a:latin typeface="Arial" pitchFamily="-65" charset="0"/>
                </a:rPr>
                <a:t>$t0</a:t>
              </a:r>
              <a:r>
                <a:rPr lang="en-US" sz="2400" b="1">
                  <a:solidFill>
                    <a:schemeClr val="tx1"/>
                  </a:solidFill>
                  <a:latin typeface="Arial" pitchFamily="-65" charset="0"/>
                </a:rPr>
                <a:t>,$t8</a:t>
              </a:r>
            </a:p>
          </p:txBody>
        </p:sp>
        <p:sp>
          <p:nvSpPr>
            <p:cNvPr id="2786379" name="Freeform 75"/>
            <p:cNvSpPr>
              <a:spLocks/>
            </p:cNvSpPr>
            <p:nvPr/>
          </p:nvSpPr>
          <p:spPr bwMode="auto">
            <a:xfrm>
              <a:off x="4312" y="2776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80" name="Freeform 76"/>
            <p:cNvSpPr>
              <a:spLocks/>
            </p:cNvSpPr>
            <p:nvPr/>
          </p:nvSpPr>
          <p:spPr bwMode="auto">
            <a:xfrm>
              <a:off x="3045" y="2632"/>
              <a:ext cx="170" cy="289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9" y="288"/>
                </a:cxn>
              </a:cxnLst>
              <a:rect l="0" t="0" r="r" b="b"/>
              <a:pathLst>
                <a:path w="170" h="289">
                  <a:moveTo>
                    <a:pt x="169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9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81" name="Freeform 77"/>
            <p:cNvSpPr>
              <a:spLocks/>
            </p:cNvSpPr>
            <p:nvPr/>
          </p:nvSpPr>
          <p:spPr bwMode="auto">
            <a:xfrm>
              <a:off x="3214" y="2632"/>
              <a:ext cx="171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0" y="0"/>
                </a:cxn>
                <a:cxn ang="0">
                  <a:pos x="170" y="288"/>
                </a:cxn>
                <a:cxn ang="0">
                  <a:pos x="0" y="288"/>
                </a:cxn>
              </a:cxnLst>
              <a:rect l="0" t="0" r="r" b="b"/>
              <a:pathLst>
                <a:path w="171" h="289">
                  <a:moveTo>
                    <a:pt x="0" y="0"/>
                  </a:moveTo>
                  <a:lnTo>
                    <a:pt x="170" y="0"/>
                  </a:lnTo>
                  <a:lnTo>
                    <a:pt x="170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82" name="Rectangle 78"/>
            <p:cNvSpPr>
              <a:spLocks noChangeArrowheads="1"/>
            </p:cNvSpPr>
            <p:nvPr/>
          </p:nvSpPr>
          <p:spPr bwMode="auto">
            <a:xfrm>
              <a:off x="3026" y="2634"/>
              <a:ext cx="22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I$</a:t>
              </a:r>
            </a:p>
          </p:txBody>
        </p:sp>
        <p:sp>
          <p:nvSpPr>
            <p:cNvPr id="2786383" name="Rectangle 79"/>
            <p:cNvSpPr>
              <a:spLocks noChangeArrowheads="1"/>
            </p:cNvSpPr>
            <p:nvPr/>
          </p:nvSpPr>
          <p:spPr bwMode="auto">
            <a:xfrm rot="5400000">
              <a:off x="3874" y="2659"/>
              <a:ext cx="3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ALU</a:t>
              </a:r>
            </a:p>
          </p:txBody>
        </p:sp>
        <p:sp>
          <p:nvSpPr>
            <p:cNvPr id="2786384" name="Rectangle 80"/>
            <p:cNvSpPr>
              <a:spLocks noChangeArrowheads="1"/>
            </p:cNvSpPr>
            <p:nvPr/>
          </p:nvSpPr>
          <p:spPr bwMode="auto">
            <a:xfrm>
              <a:off x="3486" y="2639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86385" name="Freeform 81"/>
            <p:cNvSpPr>
              <a:spLocks/>
            </p:cNvSpPr>
            <p:nvPr/>
          </p:nvSpPr>
          <p:spPr bwMode="auto">
            <a:xfrm>
              <a:off x="3505" y="2632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86" name="Line 82"/>
            <p:cNvSpPr>
              <a:spLocks noChangeShapeType="1"/>
            </p:cNvSpPr>
            <p:nvPr/>
          </p:nvSpPr>
          <p:spPr bwMode="auto">
            <a:xfrm>
              <a:off x="3390" y="2776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87" name="Freeform 83"/>
            <p:cNvSpPr>
              <a:spLocks/>
            </p:cNvSpPr>
            <p:nvPr/>
          </p:nvSpPr>
          <p:spPr bwMode="auto">
            <a:xfrm>
              <a:off x="3452" y="2680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88" name="Line 84"/>
            <p:cNvSpPr>
              <a:spLocks noChangeShapeType="1"/>
            </p:cNvSpPr>
            <p:nvPr/>
          </p:nvSpPr>
          <p:spPr bwMode="auto">
            <a:xfrm>
              <a:off x="3806" y="2680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89" name="Rectangle 85"/>
            <p:cNvSpPr>
              <a:spLocks noChangeArrowheads="1"/>
            </p:cNvSpPr>
            <p:nvPr/>
          </p:nvSpPr>
          <p:spPr bwMode="auto">
            <a:xfrm>
              <a:off x="4303" y="2634"/>
              <a:ext cx="30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D$</a:t>
              </a:r>
            </a:p>
          </p:txBody>
        </p:sp>
        <p:sp>
          <p:nvSpPr>
            <p:cNvPr id="2786390" name="Freeform 86"/>
            <p:cNvSpPr>
              <a:spLocks/>
            </p:cNvSpPr>
            <p:nvPr/>
          </p:nvSpPr>
          <p:spPr bwMode="auto">
            <a:xfrm>
              <a:off x="4354" y="2632"/>
              <a:ext cx="162" cy="289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1" y="288"/>
                </a:cxn>
              </a:cxnLst>
              <a:rect l="0" t="0" r="r" b="b"/>
              <a:pathLst>
                <a:path w="162" h="289">
                  <a:moveTo>
                    <a:pt x="16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91" name="Freeform 87"/>
            <p:cNvSpPr>
              <a:spLocks/>
            </p:cNvSpPr>
            <p:nvPr/>
          </p:nvSpPr>
          <p:spPr bwMode="auto">
            <a:xfrm>
              <a:off x="4515" y="2632"/>
              <a:ext cx="164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3" y="0"/>
                </a:cxn>
                <a:cxn ang="0">
                  <a:pos x="163" y="288"/>
                </a:cxn>
                <a:cxn ang="0">
                  <a:pos x="0" y="288"/>
                </a:cxn>
              </a:cxnLst>
              <a:rect l="0" t="0" r="r" b="b"/>
              <a:pathLst>
                <a:path w="164" h="289">
                  <a:moveTo>
                    <a:pt x="0" y="0"/>
                  </a:moveTo>
                  <a:lnTo>
                    <a:pt x="163" y="0"/>
                  </a:lnTo>
                  <a:lnTo>
                    <a:pt x="163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92" name="Rectangle 88"/>
            <p:cNvSpPr>
              <a:spLocks noChangeArrowheads="1"/>
            </p:cNvSpPr>
            <p:nvPr/>
          </p:nvSpPr>
          <p:spPr bwMode="auto">
            <a:xfrm>
              <a:off x="4795" y="2634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86393" name="Freeform 89"/>
            <p:cNvSpPr>
              <a:spLocks/>
            </p:cNvSpPr>
            <p:nvPr/>
          </p:nvSpPr>
          <p:spPr bwMode="auto">
            <a:xfrm>
              <a:off x="4822" y="2632"/>
              <a:ext cx="142" cy="289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1" y="288"/>
                </a:cxn>
              </a:cxnLst>
              <a:rect l="0" t="0" r="r" b="b"/>
              <a:pathLst>
                <a:path w="142" h="289">
                  <a:moveTo>
                    <a:pt x="14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94" name="Freeform 90"/>
            <p:cNvSpPr>
              <a:spLocks/>
            </p:cNvSpPr>
            <p:nvPr/>
          </p:nvSpPr>
          <p:spPr bwMode="auto">
            <a:xfrm>
              <a:off x="4963" y="2632"/>
              <a:ext cx="143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0"/>
                </a:cxn>
                <a:cxn ang="0">
                  <a:pos x="142" y="288"/>
                </a:cxn>
                <a:cxn ang="0">
                  <a:pos x="0" y="288"/>
                </a:cxn>
              </a:cxnLst>
              <a:rect l="0" t="0" r="r" b="b"/>
              <a:pathLst>
                <a:path w="143" h="289">
                  <a:moveTo>
                    <a:pt x="0" y="0"/>
                  </a:moveTo>
                  <a:lnTo>
                    <a:pt x="142" y="0"/>
                  </a:lnTo>
                  <a:lnTo>
                    <a:pt x="142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95" name="Line 91"/>
            <p:cNvSpPr>
              <a:spLocks noChangeShapeType="1"/>
            </p:cNvSpPr>
            <p:nvPr/>
          </p:nvSpPr>
          <p:spPr bwMode="auto">
            <a:xfrm>
              <a:off x="4675" y="2776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96" name="Line 92"/>
            <p:cNvSpPr>
              <a:spLocks noChangeShapeType="1"/>
            </p:cNvSpPr>
            <p:nvPr/>
          </p:nvSpPr>
          <p:spPr bwMode="auto">
            <a:xfrm>
              <a:off x="4191" y="2776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97" name="Line 93"/>
            <p:cNvSpPr>
              <a:spLocks noChangeShapeType="1"/>
            </p:cNvSpPr>
            <p:nvPr/>
          </p:nvSpPr>
          <p:spPr bwMode="auto">
            <a:xfrm>
              <a:off x="3806" y="2872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398" name="Freeform 94"/>
            <p:cNvSpPr>
              <a:spLocks/>
            </p:cNvSpPr>
            <p:nvPr/>
          </p:nvSpPr>
          <p:spPr bwMode="auto">
            <a:xfrm>
              <a:off x="3899" y="2771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95"/>
          <p:cNvGrpSpPr>
            <a:grpSpLocks/>
          </p:cNvGrpSpPr>
          <p:nvPr/>
        </p:nvGrpSpPr>
        <p:grpSpPr bwMode="auto">
          <a:xfrm>
            <a:off x="665162" y="4830762"/>
            <a:ext cx="8250238" cy="814388"/>
            <a:chOff x="352" y="2984"/>
            <a:chExt cx="5197" cy="513"/>
          </a:xfrm>
        </p:grpSpPr>
        <p:sp>
          <p:nvSpPr>
            <p:cNvPr id="2786400" name="Rectangle 96"/>
            <p:cNvSpPr>
              <a:spLocks noChangeArrowheads="1"/>
            </p:cNvSpPr>
            <p:nvPr/>
          </p:nvSpPr>
          <p:spPr bwMode="auto">
            <a:xfrm>
              <a:off x="352" y="3105"/>
              <a:ext cx="151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Arial" pitchFamily="-65" charset="0"/>
                </a:rPr>
                <a:t>xor $t9,</a:t>
              </a:r>
              <a:r>
                <a:rPr lang="en-US" sz="2400" b="1" u="sng">
                  <a:solidFill>
                    <a:srgbClr val="00FF00"/>
                  </a:solidFill>
                  <a:latin typeface="Arial" pitchFamily="-65" charset="0"/>
                </a:rPr>
                <a:t>$t0</a:t>
              </a:r>
              <a:r>
                <a:rPr lang="en-US" sz="2400" b="1">
                  <a:solidFill>
                    <a:schemeClr val="tx1"/>
                  </a:solidFill>
                  <a:latin typeface="Arial" pitchFamily="-65" charset="0"/>
                </a:rPr>
                <a:t>,$t10</a:t>
              </a:r>
            </a:p>
          </p:txBody>
        </p:sp>
        <p:grpSp>
          <p:nvGrpSpPr>
            <p:cNvPr id="17" name="Group 97"/>
            <p:cNvGrpSpPr>
              <a:grpSpLocks/>
            </p:cNvGrpSpPr>
            <p:nvPr/>
          </p:nvGrpSpPr>
          <p:grpSpPr bwMode="auto">
            <a:xfrm>
              <a:off x="3472" y="2984"/>
              <a:ext cx="2077" cy="513"/>
              <a:chOff x="3643" y="3045"/>
              <a:chExt cx="2077" cy="513"/>
            </a:xfrm>
          </p:grpSpPr>
          <p:grpSp>
            <p:nvGrpSpPr>
              <p:cNvPr id="18" name="Group 98"/>
              <p:cNvGrpSpPr>
                <a:grpSpLocks/>
              </p:cNvGrpSpPr>
              <p:nvPr/>
            </p:nvGrpSpPr>
            <p:grpSpPr bwMode="auto">
              <a:xfrm>
                <a:off x="4559" y="3045"/>
                <a:ext cx="223" cy="481"/>
                <a:chOff x="4559" y="3045"/>
                <a:chExt cx="223" cy="481"/>
              </a:xfrm>
            </p:grpSpPr>
            <p:sp>
              <p:nvSpPr>
                <p:cNvPr id="2786403" name="Freeform 99"/>
                <p:cNvSpPr>
                  <a:spLocks/>
                </p:cNvSpPr>
                <p:nvPr/>
              </p:nvSpPr>
              <p:spPr bwMode="auto">
                <a:xfrm>
                  <a:off x="4569" y="3045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86404" name="Rectangle 100"/>
                <p:cNvSpPr>
                  <a:spLocks noChangeArrowheads="1"/>
                </p:cNvSpPr>
                <p:nvPr/>
              </p:nvSpPr>
              <p:spPr bwMode="auto">
                <a:xfrm rot="5400000">
                  <a:off x="4472" y="3168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19" name="Group 101"/>
              <p:cNvGrpSpPr>
                <a:grpSpLocks/>
              </p:cNvGrpSpPr>
              <p:nvPr/>
            </p:nvGrpSpPr>
            <p:grpSpPr bwMode="auto">
              <a:xfrm>
                <a:off x="3643" y="3141"/>
                <a:ext cx="340" cy="289"/>
                <a:chOff x="3643" y="3141"/>
                <a:chExt cx="340" cy="289"/>
              </a:xfrm>
            </p:grpSpPr>
            <p:sp>
              <p:nvSpPr>
                <p:cNvPr id="2786406" name="Rectangle 102"/>
                <p:cNvSpPr>
                  <a:spLocks noChangeArrowheads="1"/>
                </p:cNvSpPr>
                <p:nvPr/>
              </p:nvSpPr>
              <p:spPr bwMode="auto">
                <a:xfrm>
                  <a:off x="3649" y="3143"/>
                  <a:ext cx="228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I$</a:t>
                  </a:r>
                </a:p>
              </p:txBody>
            </p:sp>
            <p:grpSp>
              <p:nvGrpSpPr>
                <p:cNvPr id="20" name="Group 103"/>
                <p:cNvGrpSpPr>
                  <a:grpSpLocks/>
                </p:cNvGrpSpPr>
                <p:nvPr/>
              </p:nvGrpSpPr>
              <p:grpSpPr bwMode="auto">
                <a:xfrm>
                  <a:off x="3643" y="3141"/>
                  <a:ext cx="340" cy="289"/>
                  <a:chOff x="3643" y="3141"/>
                  <a:chExt cx="340" cy="289"/>
                </a:xfrm>
              </p:grpSpPr>
              <p:sp>
                <p:nvSpPr>
                  <p:cNvPr id="2786408" name="Freeform 104"/>
                  <p:cNvSpPr>
                    <a:spLocks/>
                  </p:cNvSpPr>
                  <p:nvPr/>
                </p:nvSpPr>
                <p:spPr bwMode="auto">
                  <a:xfrm>
                    <a:off x="3643" y="3141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86409" name="Freeform 105"/>
                  <p:cNvSpPr>
                    <a:spLocks/>
                  </p:cNvSpPr>
                  <p:nvPr/>
                </p:nvSpPr>
                <p:spPr bwMode="auto">
                  <a:xfrm>
                    <a:off x="3812" y="3141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86410" name="Rectangle 106"/>
              <p:cNvSpPr>
                <a:spLocks noChangeArrowheads="1"/>
              </p:cNvSpPr>
              <p:nvPr/>
            </p:nvSpPr>
            <p:spPr bwMode="auto">
              <a:xfrm>
                <a:off x="4084" y="3148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1" name="Group 107"/>
              <p:cNvGrpSpPr>
                <a:grpSpLocks/>
              </p:cNvGrpSpPr>
              <p:nvPr/>
            </p:nvGrpSpPr>
            <p:grpSpPr bwMode="auto">
              <a:xfrm>
                <a:off x="4103" y="3141"/>
                <a:ext cx="296" cy="289"/>
                <a:chOff x="4103" y="3141"/>
                <a:chExt cx="296" cy="289"/>
              </a:xfrm>
            </p:grpSpPr>
            <p:sp>
              <p:nvSpPr>
                <p:cNvPr id="2786412" name="Freeform 108"/>
                <p:cNvSpPr>
                  <a:spLocks/>
                </p:cNvSpPr>
                <p:nvPr/>
              </p:nvSpPr>
              <p:spPr bwMode="auto">
                <a:xfrm>
                  <a:off x="4103" y="3141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86413" name="Freeform 109"/>
                <p:cNvSpPr>
                  <a:spLocks/>
                </p:cNvSpPr>
                <p:nvPr/>
              </p:nvSpPr>
              <p:spPr bwMode="auto">
                <a:xfrm>
                  <a:off x="4251" y="3141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86414" name="Line 110"/>
              <p:cNvSpPr>
                <a:spLocks noChangeShapeType="1"/>
              </p:cNvSpPr>
              <p:nvPr/>
            </p:nvSpPr>
            <p:spPr bwMode="auto">
              <a:xfrm>
                <a:off x="3988" y="3285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6415" name="Freeform 111"/>
              <p:cNvSpPr>
                <a:spLocks/>
              </p:cNvSpPr>
              <p:nvPr/>
            </p:nvSpPr>
            <p:spPr bwMode="auto">
              <a:xfrm>
                <a:off x="4050" y="3189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6416" name="Line 112"/>
              <p:cNvSpPr>
                <a:spLocks noChangeShapeType="1"/>
              </p:cNvSpPr>
              <p:nvPr/>
            </p:nvSpPr>
            <p:spPr bwMode="auto">
              <a:xfrm>
                <a:off x="4404" y="3189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6417" name="Rectangle 113"/>
              <p:cNvSpPr>
                <a:spLocks noChangeArrowheads="1"/>
              </p:cNvSpPr>
              <p:nvPr/>
            </p:nvSpPr>
            <p:spPr bwMode="auto">
              <a:xfrm>
                <a:off x="4901" y="3143"/>
                <a:ext cx="302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D$</a:t>
                </a:r>
              </a:p>
            </p:txBody>
          </p:sp>
          <p:grpSp>
            <p:nvGrpSpPr>
              <p:cNvPr id="22" name="Group 114"/>
              <p:cNvGrpSpPr>
                <a:grpSpLocks/>
              </p:cNvGrpSpPr>
              <p:nvPr/>
            </p:nvGrpSpPr>
            <p:grpSpPr bwMode="auto">
              <a:xfrm>
                <a:off x="4952" y="3141"/>
                <a:ext cx="325" cy="289"/>
                <a:chOff x="4952" y="3141"/>
                <a:chExt cx="325" cy="289"/>
              </a:xfrm>
            </p:grpSpPr>
            <p:sp>
              <p:nvSpPr>
                <p:cNvPr id="2786419" name="Freeform 115"/>
                <p:cNvSpPr>
                  <a:spLocks/>
                </p:cNvSpPr>
                <p:nvPr/>
              </p:nvSpPr>
              <p:spPr bwMode="auto">
                <a:xfrm>
                  <a:off x="4952" y="3141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86420" name="Freeform 116"/>
                <p:cNvSpPr>
                  <a:spLocks/>
                </p:cNvSpPr>
                <p:nvPr/>
              </p:nvSpPr>
              <p:spPr bwMode="auto">
                <a:xfrm>
                  <a:off x="5113" y="3141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86421" name="Rectangle 117"/>
              <p:cNvSpPr>
                <a:spLocks noChangeArrowheads="1"/>
              </p:cNvSpPr>
              <p:nvPr/>
            </p:nvSpPr>
            <p:spPr bwMode="auto">
              <a:xfrm>
                <a:off x="5393" y="3143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3" name="Group 118"/>
              <p:cNvGrpSpPr>
                <a:grpSpLocks/>
              </p:cNvGrpSpPr>
              <p:nvPr/>
            </p:nvGrpSpPr>
            <p:grpSpPr bwMode="auto">
              <a:xfrm>
                <a:off x="5420" y="3141"/>
                <a:ext cx="284" cy="289"/>
                <a:chOff x="5420" y="3141"/>
                <a:chExt cx="284" cy="289"/>
              </a:xfrm>
            </p:grpSpPr>
            <p:sp>
              <p:nvSpPr>
                <p:cNvPr id="2786423" name="Freeform 119"/>
                <p:cNvSpPr>
                  <a:spLocks/>
                </p:cNvSpPr>
                <p:nvPr/>
              </p:nvSpPr>
              <p:spPr bwMode="auto">
                <a:xfrm>
                  <a:off x="5420" y="3141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86424" name="Freeform 120"/>
                <p:cNvSpPr>
                  <a:spLocks/>
                </p:cNvSpPr>
                <p:nvPr/>
              </p:nvSpPr>
              <p:spPr bwMode="auto">
                <a:xfrm>
                  <a:off x="5561" y="3141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86425" name="Line 121"/>
              <p:cNvSpPr>
                <a:spLocks noChangeShapeType="1"/>
              </p:cNvSpPr>
              <p:nvPr/>
            </p:nvSpPr>
            <p:spPr bwMode="auto">
              <a:xfrm>
                <a:off x="5273" y="3285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6426" name="Line 122"/>
              <p:cNvSpPr>
                <a:spLocks noChangeShapeType="1"/>
              </p:cNvSpPr>
              <p:nvPr/>
            </p:nvSpPr>
            <p:spPr bwMode="auto">
              <a:xfrm>
                <a:off x="4789" y="3285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6427" name="Freeform 123"/>
              <p:cNvSpPr>
                <a:spLocks/>
              </p:cNvSpPr>
              <p:nvPr/>
            </p:nvSpPr>
            <p:spPr bwMode="auto">
              <a:xfrm>
                <a:off x="4910" y="3285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6428" name="Line 124"/>
              <p:cNvSpPr>
                <a:spLocks noChangeShapeType="1"/>
              </p:cNvSpPr>
              <p:nvPr/>
            </p:nvSpPr>
            <p:spPr bwMode="auto">
              <a:xfrm>
                <a:off x="4404" y="3381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6429" name="Freeform 125"/>
              <p:cNvSpPr>
                <a:spLocks/>
              </p:cNvSpPr>
              <p:nvPr/>
            </p:nvSpPr>
            <p:spPr bwMode="auto">
              <a:xfrm>
                <a:off x="4497" y="3280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786430" name="Line 126"/>
          <p:cNvSpPr>
            <a:spLocks noChangeShapeType="1"/>
          </p:cNvSpPr>
          <p:nvPr/>
        </p:nvSpPr>
        <p:spPr bwMode="auto">
          <a:xfrm>
            <a:off x="5930900" y="2384425"/>
            <a:ext cx="601662" cy="2674937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6431" name="Line 127"/>
          <p:cNvSpPr>
            <a:spLocks noChangeShapeType="1"/>
          </p:cNvSpPr>
          <p:nvPr/>
        </p:nvSpPr>
        <p:spPr bwMode="auto">
          <a:xfrm>
            <a:off x="4813300" y="2384425"/>
            <a:ext cx="101600" cy="558800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6432" name="Line 128"/>
          <p:cNvSpPr>
            <a:spLocks noChangeShapeType="1"/>
          </p:cNvSpPr>
          <p:nvPr/>
        </p:nvSpPr>
        <p:spPr bwMode="auto">
          <a:xfrm>
            <a:off x="4813300" y="2384425"/>
            <a:ext cx="787400" cy="1244600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4" name="Group 129"/>
          <p:cNvGrpSpPr>
            <a:grpSpLocks/>
          </p:cNvGrpSpPr>
          <p:nvPr/>
        </p:nvGrpSpPr>
        <p:grpSpPr bwMode="auto">
          <a:xfrm>
            <a:off x="673100" y="1811337"/>
            <a:ext cx="5570537" cy="989013"/>
            <a:chOff x="357" y="1082"/>
            <a:chExt cx="3509" cy="623"/>
          </a:xfrm>
        </p:grpSpPr>
        <p:sp>
          <p:nvSpPr>
            <p:cNvPr id="2786434" name="Freeform 130"/>
            <p:cNvSpPr>
              <a:spLocks/>
            </p:cNvSpPr>
            <p:nvPr/>
          </p:nvSpPr>
          <p:spPr bwMode="auto">
            <a:xfrm>
              <a:off x="2618" y="1427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435" name="Freeform 131" descr="25%"/>
            <p:cNvSpPr>
              <a:spLocks/>
            </p:cNvSpPr>
            <p:nvPr/>
          </p:nvSpPr>
          <p:spPr bwMode="auto">
            <a:xfrm>
              <a:off x="3541" y="1288"/>
              <a:ext cx="142" cy="289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1" y="288"/>
                </a:cxn>
              </a:cxnLst>
              <a:rect l="0" t="0" r="r" b="b"/>
              <a:pathLst>
                <a:path w="142" h="289">
                  <a:moveTo>
                    <a:pt x="14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1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436" name="Rectangle 132"/>
            <p:cNvSpPr>
              <a:spLocks noChangeArrowheads="1"/>
            </p:cNvSpPr>
            <p:nvPr/>
          </p:nvSpPr>
          <p:spPr bwMode="auto">
            <a:xfrm>
              <a:off x="357" y="1281"/>
              <a:ext cx="1462" cy="2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 dirty="0">
                  <a:solidFill>
                    <a:schemeClr val="tx1"/>
                  </a:solidFill>
                  <a:latin typeface="Arial" pitchFamily="-65" charset="0"/>
                </a:rPr>
                <a:t>add </a:t>
              </a:r>
              <a:r>
                <a:rPr lang="en-US" sz="2400" b="1" u="sng" dirty="0">
                  <a:solidFill>
                    <a:schemeClr val="accent2"/>
                  </a:solidFill>
                  <a:latin typeface="Arial" pitchFamily="-65" charset="0"/>
                </a:rPr>
                <a:t>$t0</a:t>
              </a:r>
              <a:r>
                <a:rPr lang="en-US" sz="2400" b="1" dirty="0">
                  <a:solidFill>
                    <a:schemeClr val="tx1"/>
                  </a:solidFill>
                  <a:latin typeface="Arial" pitchFamily="-65" charset="0"/>
                </a:rPr>
                <a:t>,$t1,$t2</a:t>
              </a:r>
            </a:p>
          </p:txBody>
        </p:sp>
        <p:sp>
          <p:nvSpPr>
            <p:cNvPr id="2786437" name="Rectangle 133"/>
            <p:cNvSpPr>
              <a:spLocks noChangeArrowheads="1"/>
            </p:cNvSpPr>
            <p:nvPr/>
          </p:nvSpPr>
          <p:spPr bwMode="auto">
            <a:xfrm>
              <a:off x="1800" y="1082"/>
              <a:ext cx="250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IF</a:t>
              </a:r>
            </a:p>
          </p:txBody>
        </p:sp>
        <p:sp>
          <p:nvSpPr>
            <p:cNvPr id="2786438" name="Rectangle 134"/>
            <p:cNvSpPr>
              <a:spLocks noChangeArrowheads="1"/>
            </p:cNvSpPr>
            <p:nvPr/>
          </p:nvSpPr>
          <p:spPr bwMode="auto">
            <a:xfrm>
              <a:off x="2112" y="1082"/>
              <a:ext cx="49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ID/RF</a:t>
              </a:r>
            </a:p>
          </p:txBody>
        </p:sp>
        <p:sp>
          <p:nvSpPr>
            <p:cNvPr id="2786439" name="Rectangle 135"/>
            <p:cNvSpPr>
              <a:spLocks noChangeArrowheads="1"/>
            </p:cNvSpPr>
            <p:nvPr/>
          </p:nvSpPr>
          <p:spPr bwMode="auto">
            <a:xfrm>
              <a:off x="2710" y="1082"/>
              <a:ext cx="314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EX</a:t>
              </a:r>
            </a:p>
          </p:txBody>
        </p:sp>
        <p:sp>
          <p:nvSpPr>
            <p:cNvPr id="2786440" name="Rectangle 136"/>
            <p:cNvSpPr>
              <a:spLocks noChangeArrowheads="1"/>
            </p:cNvSpPr>
            <p:nvPr/>
          </p:nvSpPr>
          <p:spPr bwMode="auto">
            <a:xfrm>
              <a:off x="3024" y="1082"/>
              <a:ext cx="45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MEM</a:t>
              </a:r>
            </a:p>
          </p:txBody>
        </p:sp>
        <p:sp>
          <p:nvSpPr>
            <p:cNvPr id="2786441" name="Rectangle 137"/>
            <p:cNvSpPr>
              <a:spLocks noChangeArrowheads="1"/>
            </p:cNvSpPr>
            <p:nvPr/>
          </p:nvSpPr>
          <p:spPr bwMode="auto">
            <a:xfrm>
              <a:off x="3504" y="1082"/>
              <a:ext cx="362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WB</a:t>
              </a:r>
            </a:p>
          </p:txBody>
        </p:sp>
        <p:sp>
          <p:nvSpPr>
            <p:cNvPr id="2786442" name="Freeform 138"/>
            <p:cNvSpPr>
              <a:spLocks/>
            </p:cNvSpPr>
            <p:nvPr/>
          </p:nvSpPr>
          <p:spPr bwMode="auto">
            <a:xfrm>
              <a:off x="3073" y="1288"/>
              <a:ext cx="162" cy="289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1" y="288"/>
                </a:cxn>
              </a:cxnLst>
              <a:rect l="0" t="0" r="r" b="b"/>
              <a:pathLst>
                <a:path w="162" h="289">
                  <a:moveTo>
                    <a:pt x="16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443" name="Freeform 139"/>
            <p:cNvSpPr>
              <a:spLocks/>
            </p:cNvSpPr>
            <p:nvPr/>
          </p:nvSpPr>
          <p:spPr bwMode="auto">
            <a:xfrm>
              <a:off x="3234" y="1288"/>
              <a:ext cx="164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3" y="0"/>
                </a:cxn>
                <a:cxn ang="0">
                  <a:pos x="163" y="288"/>
                </a:cxn>
                <a:cxn ang="0">
                  <a:pos x="0" y="288"/>
                </a:cxn>
              </a:cxnLst>
              <a:rect l="0" t="0" r="r" b="b"/>
              <a:pathLst>
                <a:path w="164" h="289">
                  <a:moveTo>
                    <a:pt x="0" y="0"/>
                  </a:moveTo>
                  <a:lnTo>
                    <a:pt x="163" y="0"/>
                  </a:lnTo>
                  <a:lnTo>
                    <a:pt x="163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444" name="Freeform 140"/>
            <p:cNvSpPr>
              <a:spLocks/>
            </p:cNvSpPr>
            <p:nvPr/>
          </p:nvSpPr>
          <p:spPr bwMode="auto">
            <a:xfrm>
              <a:off x="2690" y="1192"/>
              <a:ext cx="213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445" name="Rectangle 141"/>
            <p:cNvSpPr>
              <a:spLocks noChangeArrowheads="1"/>
            </p:cNvSpPr>
            <p:nvPr/>
          </p:nvSpPr>
          <p:spPr bwMode="auto">
            <a:xfrm rot="5400000">
              <a:off x="2593" y="1315"/>
              <a:ext cx="3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ALU</a:t>
              </a:r>
            </a:p>
          </p:txBody>
        </p:sp>
        <p:sp>
          <p:nvSpPr>
            <p:cNvPr id="2786446" name="Rectangle 142"/>
            <p:cNvSpPr>
              <a:spLocks noChangeArrowheads="1"/>
            </p:cNvSpPr>
            <p:nvPr/>
          </p:nvSpPr>
          <p:spPr bwMode="auto">
            <a:xfrm>
              <a:off x="1824" y="1322"/>
              <a:ext cx="22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I$</a:t>
              </a:r>
            </a:p>
          </p:txBody>
        </p:sp>
        <p:grpSp>
          <p:nvGrpSpPr>
            <p:cNvPr id="25" name="Group 143"/>
            <p:cNvGrpSpPr>
              <a:grpSpLocks/>
            </p:cNvGrpSpPr>
            <p:nvPr/>
          </p:nvGrpSpPr>
          <p:grpSpPr bwMode="auto">
            <a:xfrm>
              <a:off x="1764" y="1288"/>
              <a:ext cx="340" cy="289"/>
              <a:chOff x="1935" y="1349"/>
              <a:chExt cx="340" cy="289"/>
            </a:xfrm>
          </p:grpSpPr>
          <p:sp>
            <p:nvSpPr>
              <p:cNvPr id="2786448" name="Freeform 144"/>
              <p:cNvSpPr>
                <a:spLocks/>
              </p:cNvSpPr>
              <p:nvPr/>
            </p:nvSpPr>
            <p:spPr bwMode="auto">
              <a:xfrm>
                <a:off x="1935" y="1349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6449" name="Freeform 145"/>
              <p:cNvSpPr>
                <a:spLocks/>
              </p:cNvSpPr>
              <p:nvPr/>
            </p:nvSpPr>
            <p:spPr bwMode="auto">
              <a:xfrm>
                <a:off x="2104" y="1349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86450" name="Rectangle 146"/>
            <p:cNvSpPr>
              <a:spLocks noChangeArrowheads="1"/>
            </p:cNvSpPr>
            <p:nvPr/>
          </p:nvSpPr>
          <p:spPr bwMode="auto">
            <a:xfrm>
              <a:off x="2205" y="1295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86451" name="Freeform 147"/>
            <p:cNvSpPr>
              <a:spLocks/>
            </p:cNvSpPr>
            <p:nvPr/>
          </p:nvSpPr>
          <p:spPr bwMode="auto">
            <a:xfrm>
              <a:off x="2224" y="1288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452" name="Freeform 148"/>
            <p:cNvSpPr>
              <a:spLocks/>
            </p:cNvSpPr>
            <p:nvPr/>
          </p:nvSpPr>
          <p:spPr bwMode="auto">
            <a:xfrm>
              <a:off x="2372" y="1288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453" name="Line 149"/>
            <p:cNvSpPr>
              <a:spLocks noChangeShapeType="1"/>
            </p:cNvSpPr>
            <p:nvPr/>
          </p:nvSpPr>
          <p:spPr bwMode="auto">
            <a:xfrm>
              <a:off x="2109" y="1432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454" name="Freeform 150"/>
            <p:cNvSpPr>
              <a:spLocks/>
            </p:cNvSpPr>
            <p:nvPr/>
          </p:nvSpPr>
          <p:spPr bwMode="auto">
            <a:xfrm>
              <a:off x="2171" y="1336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455" name="Line 151"/>
            <p:cNvSpPr>
              <a:spLocks noChangeShapeType="1"/>
            </p:cNvSpPr>
            <p:nvPr/>
          </p:nvSpPr>
          <p:spPr bwMode="auto">
            <a:xfrm>
              <a:off x="2525" y="1336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456" name="Rectangle 152"/>
            <p:cNvSpPr>
              <a:spLocks noChangeArrowheads="1"/>
            </p:cNvSpPr>
            <p:nvPr/>
          </p:nvSpPr>
          <p:spPr bwMode="auto">
            <a:xfrm>
              <a:off x="3054" y="1332"/>
              <a:ext cx="30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D$</a:t>
              </a:r>
            </a:p>
          </p:txBody>
        </p:sp>
        <p:sp>
          <p:nvSpPr>
            <p:cNvPr id="2786457" name="Rectangle 153"/>
            <p:cNvSpPr>
              <a:spLocks noChangeArrowheads="1"/>
            </p:cNvSpPr>
            <p:nvPr/>
          </p:nvSpPr>
          <p:spPr bwMode="auto">
            <a:xfrm>
              <a:off x="3514" y="1290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86458" name="Freeform 154"/>
            <p:cNvSpPr>
              <a:spLocks/>
            </p:cNvSpPr>
            <p:nvPr/>
          </p:nvSpPr>
          <p:spPr bwMode="auto">
            <a:xfrm>
              <a:off x="3682" y="1288"/>
              <a:ext cx="143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0"/>
                </a:cxn>
                <a:cxn ang="0">
                  <a:pos x="142" y="288"/>
                </a:cxn>
                <a:cxn ang="0">
                  <a:pos x="0" y="288"/>
                </a:cxn>
              </a:cxnLst>
              <a:rect l="0" t="0" r="r" b="b"/>
              <a:pathLst>
                <a:path w="143" h="289">
                  <a:moveTo>
                    <a:pt x="0" y="0"/>
                  </a:moveTo>
                  <a:lnTo>
                    <a:pt x="142" y="0"/>
                  </a:lnTo>
                  <a:lnTo>
                    <a:pt x="142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459" name="Line 155"/>
            <p:cNvSpPr>
              <a:spLocks noChangeShapeType="1"/>
            </p:cNvSpPr>
            <p:nvPr/>
          </p:nvSpPr>
          <p:spPr bwMode="auto">
            <a:xfrm>
              <a:off x="3394" y="1432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460" name="Line 156"/>
            <p:cNvSpPr>
              <a:spLocks noChangeShapeType="1"/>
            </p:cNvSpPr>
            <p:nvPr/>
          </p:nvSpPr>
          <p:spPr bwMode="auto">
            <a:xfrm>
              <a:off x="2910" y="143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461" name="Freeform 157"/>
            <p:cNvSpPr>
              <a:spLocks/>
            </p:cNvSpPr>
            <p:nvPr/>
          </p:nvSpPr>
          <p:spPr bwMode="auto">
            <a:xfrm>
              <a:off x="3031" y="1432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6462" name="Line 158"/>
            <p:cNvSpPr>
              <a:spLocks noChangeShapeType="1"/>
            </p:cNvSpPr>
            <p:nvPr/>
          </p:nvSpPr>
          <p:spPr bwMode="auto">
            <a:xfrm>
              <a:off x="2525" y="1528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86463" name="Oval 159"/>
          <p:cNvSpPr>
            <a:spLocks noChangeArrowheads="1"/>
          </p:cNvSpPr>
          <p:nvPr/>
        </p:nvSpPr>
        <p:spPr bwMode="auto">
          <a:xfrm>
            <a:off x="4757737" y="2338387"/>
            <a:ext cx="93663" cy="93663"/>
          </a:xfrm>
          <a:prstGeom prst="ellipse">
            <a:avLst/>
          </a:prstGeom>
          <a:solidFill>
            <a:srgbClr val="00FF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6464" name="Oval 160"/>
          <p:cNvSpPr>
            <a:spLocks noChangeArrowheads="1"/>
          </p:cNvSpPr>
          <p:nvPr/>
        </p:nvSpPr>
        <p:spPr bwMode="auto">
          <a:xfrm>
            <a:off x="5900737" y="2338387"/>
            <a:ext cx="93663" cy="93663"/>
          </a:xfrm>
          <a:prstGeom prst="ellipse">
            <a:avLst/>
          </a:prstGeom>
          <a:solidFill>
            <a:srgbClr val="00FF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6465" name="Rectangle 161"/>
          <p:cNvSpPr>
            <a:spLocks noChangeArrowheads="1"/>
          </p:cNvSpPr>
          <p:nvPr/>
        </p:nvSpPr>
        <p:spPr bwMode="auto">
          <a:xfrm>
            <a:off x="258762" y="6113462"/>
            <a:ext cx="7945438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1"/>
                </a:solidFill>
              </a:rPr>
              <a:t> 	“</a:t>
            </a:r>
            <a:r>
              <a:rPr lang="en-US" sz="2800" b="1">
                <a:solidFill>
                  <a:schemeClr val="tx1"/>
                </a:solidFill>
                <a:latin typeface="Courier New" pitchFamily="-65" charset="0"/>
              </a:rPr>
              <a:t>or</a:t>
            </a:r>
            <a:r>
              <a:rPr lang="en-US" sz="2800" b="1">
                <a:solidFill>
                  <a:schemeClr val="tx1"/>
                </a:solidFill>
              </a:rPr>
              <a:t>” hazard solved by register hardware</a:t>
            </a:r>
            <a:endParaRPr lang="en-US" sz="2400" b="1">
              <a:solidFill>
                <a:schemeClr val="tx1"/>
              </a:solidFill>
              <a:latin typeface="Times" pitchFamily="-65" charset="0"/>
            </a:endParaRPr>
          </a:p>
        </p:txBody>
      </p:sp>
      <p:sp>
        <p:nvSpPr>
          <p:cNvPr id="2786466" name="Line 162"/>
          <p:cNvSpPr>
            <a:spLocks noChangeShapeType="1"/>
          </p:cNvSpPr>
          <p:nvPr/>
        </p:nvSpPr>
        <p:spPr bwMode="auto">
          <a:xfrm>
            <a:off x="5930900" y="2384425"/>
            <a:ext cx="0" cy="2159000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8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Hazard: Loads (1/4)</a:t>
            </a:r>
          </a:p>
        </p:txBody>
      </p:sp>
      <p:sp>
        <p:nvSpPr>
          <p:cNvPr id="76" name="Content Placeholder 7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Dataflow backwards in time are hazards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>
              <a:buFontTx/>
              <a:buChar char="•"/>
            </a:pPr>
            <a:r>
              <a:rPr lang="en-US" sz="2800" dirty="0"/>
              <a:t>Can’t solve all cases with forwarding</a:t>
            </a:r>
          </a:p>
          <a:p>
            <a:pPr>
              <a:buFontTx/>
              <a:buChar char="•"/>
            </a:pPr>
            <a:r>
              <a:rPr lang="en-US" sz="2800" dirty="0"/>
              <a:t>Must stall instruction dependent on load, then forward (more hardware)</a:t>
            </a:r>
            <a:endParaRPr lang="en-US" sz="2000" dirty="0">
              <a:latin typeface="Times" pitchFamily="-65" charset="0"/>
            </a:endParaRPr>
          </a:p>
          <a:p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683000" y="2108200"/>
            <a:ext cx="4800600" cy="2481263"/>
            <a:chOff x="2320" y="1021"/>
            <a:chExt cx="3024" cy="1563"/>
          </a:xfrm>
        </p:grpSpPr>
        <p:sp>
          <p:nvSpPr>
            <p:cNvPr id="2788357" name="Line 5"/>
            <p:cNvSpPr>
              <a:spLocks noChangeShapeType="1"/>
            </p:cNvSpPr>
            <p:nvPr/>
          </p:nvSpPr>
          <p:spPr bwMode="auto">
            <a:xfrm>
              <a:off x="2320" y="1021"/>
              <a:ext cx="0" cy="15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8358" name="Line 6"/>
            <p:cNvSpPr>
              <a:spLocks noChangeShapeType="1"/>
            </p:cNvSpPr>
            <p:nvPr/>
          </p:nvSpPr>
          <p:spPr bwMode="auto">
            <a:xfrm>
              <a:off x="2752" y="1021"/>
              <a:ext cx="0" cy="15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8359" name="Line 7"/>
            <p:cNvSpPr>
              <a:spLocks noChangeShapeType="1"/>
            </p:cNvSpPr>
            <p:nvPr/>
          </p:nvSpPr>
          <p:spPr bwMode="auto">
            <a:xfrm>
              <a:off x="3184" y="1021"/>
              <a:ext cx="0" cy="15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8360" name="Line 8"/>
            <p:cNvSpPr>
              <a:spLocks noChangeShapeType="1"/>
            </p:cNvSpPr>
            <p:nvPr/>
          </p:nvSpPr>
          <p:spPr bwMode="auto">
            <a:xfrm>
              <a:off x="3616" y="1021"/>
              <a:ext cx="0" cy="15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8361" name="Line 9"/>
            <p:cNvSpPr>
              <a:spLocks noChangeShapeType="1"/>
            </p:cNvSpPr>
            <p:nvPr/>
          </p:nvSpPr>
          <p:spPr bwMode="auto">
            <a:xfrm>
              <a:off x="4048" y="1021"/>
              <a:ext cx="0" cy="15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8362" name="Line 10"/>
            <p:cNvSpPr>
              <a:spLocks noChangeShapeType="1"/>
            </p:cNvSpPr>
            <p:nvPr/>
          </p:nvSpPr>
          <p:spPr bwMode="auto">
            <a:xfrm>
              <a:off x="4480" y="1021"/>
              <a:ext cx="0" cy="15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8363" name="Line 11"/>
            <p:cNvSpPr>
              <a:spLocks noChangeShapeType="1"/>
            </p:cNvSpPr>
            <p:nvPr/>
          </p:nvSpPr>
          <p:spPr bwMode="auto">
            <a:xfrm>
              <a:off x="4912" y="1021"/>
              <a:ext cx="0" cy="15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8364" name="Line 12"/>
            <p:cNvSpPr>
              <a:spLocks noChangeShapeType="1"/>
            </p:cNvSpPr>
            <p:nvPr/>
          </p:nvSpPr>
          <p:spPr bwMode="auto">
            <a:xfrm>
              <a:off x="5344" y="1021"/>
              <a:ext cx="0" cy="15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855663" y="3187700"/>
            <a:ext cx="6191250" cy="814388"/>
            <a:chOff x="539" y="2008"/>
            <a:chExt cx="3900" cy="513"/>
          </a:xfrm>
        </p:grpSpPr>
        <p:sp>
          <p:nvSpPr>
            <p:cNvPr id="2788366" name="Freeform 14" descr="25%"/>
            <p:cNvSpPr>
              <a:spLocks/>
            </p:cNvSpPr>
            <p:nvPr/>
          </p:nvSpPr>
          <p:spPr bwMode="auto">
            <a:xfrm>
              <a:off x="2970" y="2104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8367" name="Rectangle 15"/>
            <p:cNvSpPr>
              <a:spLocks noChangeArrowheads="1"/>
            </p:cNvSpPr>
            <p:nvPr/>
          </p:nvSpPr>
          <p:spPr bwMode="auto">
            <a:xfrm>
              <a:off x="539" y="2105"/>
              <a:ext cx="1686" cy="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 dirty="0">
                  <a:solidFill>
                    <a:schemeClr val="tx1"/>
                  </a:solidFill>
                  <a:latin typeface="Arial" pitchFamily="-65" charset="0"/>
                </a:rPr>
                <a:t>sub $t3,</a:t>
              </a:r>
              <a:r>
                <a:rPr lang="en-US" sz="2800" b="1" u="sng" dirty="0">
                  <a:solidFill>
                    <a:schemeClr val="accent2"/>
                  </a:solidFill>
                  <a:latin typeface="Arial" pitchFamily="-65" charset="0"/>
                </a:rPr>
                <a:t>$t0</a:t>
              </a:r>
              <a:r>
                <a:rPr lang="en-US" sz="2800" b="1" dirty="0">
                  <a:solidFill>
                    <a:schemeClr val="tx1"/>
                  </a:solidFill>
                  <a:latin typeface="Arial" pitchFamily="-65" charset="0"/>
                </a:rPr>
                <a:t>,$t2</a:t>
              </a:r>
            </a:p>
          </p:txBody>
        </p: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3278" y="2008"/>
              <a:ext cx="223" cy="481"/>
              <a:chOff x="3278" y="1701"/>
              <a:chExt cx="223" cy="481"/>
            </a:xfrm>
          </p:grpSpPr>
          <p:sp>
            <p:nvSpPr>
              <p:cNvPr id="2788369" name="Freeform 17"/>
              <p:cNvSpPr>
                <a:spLocks/>
              </p:cNvSpPr>
              <p:nvPr/>
            </p:nvSpPr>
            <p:spPr bwMode="auto">
              <a:xfrm>
                <a:off x="3288" y="1701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8370" name="Rectangle 18"/>
              <p:cNvSpPr>
                <a:spLocks noChangeArrowheads="1"/>
              </p:cNvSpPr>
              <p:nvPr/>
            </p:nvSpPr>
            <p:spPr bwMode="auto">
              <a:xfrm rot="5400000">
                <a:off x="3191" y="1824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2362" y="2104"/>
              <a:ext cx="340" cy="289"/>
              <a:chOff x="2362" y="1797"/>
              <a:chExt cx="340" cy="289"/>
            </a:xfrm>
          </p:grpSpPr>
          <p:sp>
            <p:nvSpPr>
              <p:cNvPr id="2788372" name="Rectangle 20"/>
              <p:cNvSpPr>
                <a:spLocks noChangeArrowheads="1"/>
              </p:cNvSpPr>
              <p:nvPr/>
            </p:nvSpPr>
            <p:spPr bwMode="auto">
              <a:xfrm>
                <a:off x="2368" y="1799"/>
                <a:ext cx="22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I$</a:t>
                </a:r>
              </a:p>
            </p:txBody>
          </p:sp>
          <p:grpSp>
            <p:nvGrpSpPr>
              <p:cNvPr id="6" name="Group 21"/>
              <p:cNvGrpSpPr>
                <a:grpSpLocks/>
              </p:cNvGrpSpPr>
              <p:nvPr/>
            </p:nvGrpSpPr>
            <p:grpSpPr bwMode="auto">
              <a:xfrm>
                <a:off x="2362" y="1797"/>
                <a:ext cx="340" cy="289"/>
                <a:chOff x="2362" y="1797"/>
                <a:chExt cx="340" cy="289"/>
              </a:xfrm>
            </p:grpSpPr>
            <p:sp>
              <p:nvSpPr>
                <p:cNvPr id="2788374" name="Freeform 22"/>
                <p:cNvSpPr>
                  <a:spLocks/>
                </p:cNvSpPr>
                <p:nvPr/>
              </p:nvSpPr>
              <p:spPr bwMode="auto">
                <a:xfrm>
                  <a:off x="2362" y="1797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88375" name="Freeform 23"/>
                <p:cNvSpPr>
                  <a:spLocks/>
                </p:cNvSpPr>
                <p:nvPr/>
              </p:nvSpPr>
              <p:spPr bwMode="auto">
                <a:xfrm>
                  <a:off x="2531" y="1797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788376" name="Rectangle 24"/>
            <p:cNvSpPr>
              <a:spLocks noChangeArrowheads="1"/>
            </p:cNvSpPr>
            <p:nvPr/>
          </p:nvSpPr>
          <p:spPr bwMode="auto">
            <a:xfrm>
              <a:off x="2803" y="2111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88377" name="Freeform 25"/>
            <p:cNvSpPr>
              <a:spLocks/>
            </p:cNvSpPr>
            <p:nvPr/>
          </p:nvSpPr>
          <p:spPr bwMode="auto">
            <a:xfrm>
              <a:off x="2822" y="2104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8378" name="Line 26"/>
            <p:cNvSpPr>
              <a:spLocks noChangeShapeType="1"/>
            </p:cNvSpPr>
            <p:nvPr/>
          </p:nvSpPr>
          <p:spPr bwMode="auto">
            <a:xfrm>
              <a:off x="2707" y="2248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8379" name="Freeform 27"/>
            <p:cNvSpPr>
              <a:spLocks/>
            </p:cNvSpPr>
            <p:nvPr/>
          </p:nvSpPr>
          <p:spPr bwMode="auto">
            <a:xfrm>
              <a:off x="2769" y="2152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8380" name="Line 28"/>
            <p:cNvSpPr>
              <a:spLocks noChangeShapeType="1"/>
            </p:cNvSpPr>
            <p:nvPr/>
          </p:nvSpPr>
          <p:spPr bwMode="auto">
            <a:xfrm>
              <a:off x="3123" y="2152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8381" name="Rectangle 29"/>
            <p:cNvSpPr>
              <a:spLocks noChangeArrowheads="1"/>
            </p:cNvSpPr>
            <p:nvPr/>
          </p:nvSpPr>
          <p:spPr bwMode="auto">
            <a:xfrm>
              <a:off x="3620" y="2106"/>
              <a:ext cx="30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D$</a:t>
              </a:r>
            </a:p>
          </p:txBody>
        </p:sp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3671" y="2104"/>
              <a:ext cx="325" cy="289"/>
              <a:chOff x="3671" y="1797"/>
              <a:chExt cx="325" cy="289"/>
            </a:xfrm>
          </p:grpSpPr>
          <p:sp>
            <p:nvSpPr>
              <p:cNvPr id="2788383" name="Freeform 31"/>
              <p:cNvSpPr>
                <a:spLocks/>
              </p:cNvSpPr>
              <p:nvPr/>
            </p:nvSpPr>
            <p:spPr bwMode="auto">
              <a:xfrm>
                <a:off x="3671" y="1797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8384" name="Freeform 32"/>
              <p:cNvSpPr>
                <a:spLocks/>
              </p:cNvSpPr>
              <p:nvPr/>
            </p:nvSpPr>
            <p:spPr bwMode="auto">
              <a:xfrm>
                <a:off x="3832" y="1797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88385" name="Rectangle 33"/>
            <p:cNvSpPr>
              <a:spLocks noChangeArrowheads="1"/>
            </p:cNvSpPr>
            <p:nvPr/>
          </p:nvSpPr>
          <p:spPr bwMode="auto">
            <a:xfrm>
              <a:off x="4112" y="2106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8" name="Group 34"/>
            <p:cNvGrpSpPr>
              <a:grpSpLocks/>
            </p:cNvGrpSpPr>
            <p:nvPr/>
          </p:nvGrpSpPr>
          <p:grpSpPr bwMode="auto">
            <a:xfrm>
              <a:off x="4139" y="2104"/>
              <a:ext cx="284" cy="289"/>
              <a:chOff x="4139" y="1797"/>
              <a:chExt cx="284" cy="289"/>
            </a:xfrm>
          </p:grpSpPr>
          <p:sp>
            <p:nvSpPr>
              <p:cNvPr id="2788387" name="Freeform 35"/>
              <p:cNvSpPr>
                <a:spLocks/>
              </p:cNvSpPr>
              <p:nvPr/>
            </p:nvSpPr>
            <p:spPr bwMode="auto">
              <a:xfrm>
                <a:off x="4139" y="1797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8388" name="Freeform 36"/>
              <p:cNvSpPr>
                <a:spLocks/>
              </p:cNvSpPr>
              <p:nvPr/>
            </p:nvSpPr>
            <p:spPr bwMode="auto">
              <a:xfrm>
                <a:off x="4280" y="1797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88389" name="Line 37"/>
            <p:cNvSpPr>
              <a:spLocks noChangeShapeType="1"/>
            </p:cNvSpPr>
            <p:nvPr/>
          </p:nvSpPr>
          <p:spPr bwMode="auto">
            <a:xfrm>
              <a:off x="3992" y="2248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8390" name="Line 38"/>
            <p:cNvSpPr>
              <a:spLocks noChangeShapeType="1"/>
            </p:cNvSpPr>
            <p:nvPr/>
          </p:nvSpPr>
          <p:spPr bwMode="auto">
            <a:xfrm>
              <a:off x="3508" y="2248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8391" name="Freeform 39"/>
            <p:cNvSpPr>
              <a:spLocks/>
            </p:cNvSpPr>
            <p:nvPr/>
          </p:nvSpPr>
          <p:spPr bwMode="auto">
            <a:xfrm>
              <a:off x="3629" y="2248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8392" name="Line 40"/>
            <p:cNvSpPr>
              <a:spLocks noChangeShapeType="1"/>
            </p:cNvSpPr>
            <p:nvPr/>
          </p:nvSpPr>
          <p:spPr bwMode="auto">
            <a:xfrm>
              <a:off x="3123" y="2344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8393" name="Freeform 41"/>
            <p:cNvSpPr>
              <a:spLocks/>
            </p:cNvSpPr>
            <p:nvPr/>
          </p:nvSpPr>
          <p:spPr bwMode="auto">
            <a:xfrm>
              <a:off x="3216" y="2243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88394" name="Line 42"/>
          <p:cNvSpPr>
            <a:spLocks noChangeShapeType="1"/>
          </p:cNvSpPr>
          <p:nvPr/>
        </p:nvSpPr>
        <p:spPr bwMode="auto">
          <a:xfrm flipH="1">
            <a:off x="5029200" y="2951163"/>
            <a:ext cx="685800" cy="482600"/>
          </a:xfrm>
          <a:prstGeom prst="line">
            <a:avLst/>
          </a:prstGeom>
          <a:noFill/>
          <a:ln w="50800">
            <a:solidFill>
              <a:srgbClr val="EA157A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8395" name="Oval 43"/>
          <p:cNvSpPr>
            <a:spLocks noChangeArrowheads="1"/>
          </p:cNvSpPr>
          <p:nvPr/>
        </p:nvSpPr>
        <p:spPr bwMode="auto">
          <a:xfrm>
            <a:off x="5684838" y="2828925"/>
            <a:ext cx="93662" cy="93663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8396" name="Freeform 44" descr="25%"/>
          <p:cNvSpPr>
            <a:spLocks/>
          </p:cNvSpPr>
          <p:nvPr/>
        </p:nvSpPr>
        <p:spPr bwMode="auto">
          <a:xfrm>
            <a:off x="5892800" y="2628900"/>
            <a:ext cx="225425" cy="458788"/>
          </a:xfrm>
          <a:custGeom>
            <a:avLst/>
            <a:gdLst/>
            <a:ahLst/>
            <a:cxnLst>
              <a:cxn ang="0">
                <a:pos x="141" y="0"/>
              </a:cxn>
              <a:cxn ang="0">
                <a:pos x="0" y="0"/>
              </a:cxn>
              <a:cxn ang="0">
                <a:pos x="0" y="288"/>
              </a:cxn>
              <a:cxn ang="0">
                <a:pos x="141" y="288"/>
              </a:cxn>
            </a:cxnLst>
            <a:rect l="0" t="0" r="r" b="b"/>
            <a:pathLst>
              <a:path w="142" h="289">
                <a:moveTo>
                  <a:pt x="141" y="0"/>
                </a:moveTo>
                <a:lnTo>
                  <a:pt x="0" y="0"/>
                </a:lnTo>
                <a:lnTo>
                  <a:pt x="0" y="288"/>
                </a:lnTo>
                <a:lnTo>
                  <a:pt x="141" y="288"/>
                </a:lnTo>
              </a:path>
            </a:pathLst>
          </a:custGeom>
          <a:pattFill prst="pct25">
            <a:fgClr>
              <a:schemeClr val="accent1"/>
            </a:fgClr>
            <a:bgClr>
              <a:srgbClr val="FFFFFF"/>
            </a:bgClr>
          </a:pattFill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8397" name="Rectangle 45"/>
          <p:cNvSpPr>
            <a:spLocks noChangeArrowheads="1"/>
          </p:cNvSpPr>
          <p:nvPr/>
        </p:nvSpPr>
        <p:spPr bwMode="auto">
          <a:xfrm>
            <a:off x="881063" y="2617788"/>
            <a:ext cx="2238117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solidFill>
                  <a:schemeClr val="tx1"/>
                </a:solidFill>
                <a:latin typeface="Arial" pitchFamily="-65" charset="0"/>
              </a:rPr>
              <a:t>lw</a:t>
            </a:r>
            <a:r>
              <a:rPr lang="en-US" sz="2800" b="1" dirty="0">
                <a:solidFill>
                  <a:schemeClr val="tx1"/>
                </a:solidFill>
                <a:latin typeface="Arial" pitchFamily="-65" charset="0"/>
              </a:rPr>
              <a:t> </a:t>
            </a:r>
            <a:r>
              <a:rPr lang="en-US" sz="2800" b="1" u="sng" dirty="0">
                <a:solidFill>
                  <a:schemeClr val="accent2"/>
                </a:solidFill>
                <a:latin typeface="Arial" pitchFamily="-65" charset="0"/>
              </a:rPr>
              <a:t>$t0</a:t>
            </a:r>
            <a:r>
              <a:rPr lang="en-US" sz="2800" b="1" dirty="0">
                <a:solidFill>
                  <a:schemeClr val="tx1"/>
                </a:solidFill>
                <a:latin typeface="Arial" pitchFamily="-65" charset="0"/>
              </a:rPr>
              <a:t>,0($t1)</a:t>
            </a:r>
          </a:p>
        </p:txBody>
      </p:sp>
      <p:sp>
        <p:nvSpPr>
          <p:cNvPr id="2788398" name="Rectangle 46"/>
          <p:cNvSpPr>
            <a:spLocks noChangeArrowheads="1"/>
          </p:cNvSpPr>
          <p:nvPr/>
        </p:nvSpPr>
        <p:spPr bwMode="auto">
          <a:xfrm>
            <a:off x="3128963" y="2301875"/>
            <a:ext cx="3968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Arial" pitchFamily="-65" charset="0"/>
              </a:rPr>
              <a:t>IF</a:t>
            </a:r>
          </a:p>
        </p:txBody>
      </p:sp>
      <p:sp>
        <p:nvSpPr>
          <p:cNvPr id="2788399" name="Rectangle 47"/>
          <p:cNvSpPr>
            <a:spLocks noChangeArrowheads="1"/>
          </p:cNvSpPr>
          <p:nvPr/>
        </p:nvSpPr>
        <p:spPr bwMode="auto">
          <a:xfrm>
            <a:off x="3738563" y="2301875"/>
            <a:ext cx="7905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Arial" pitchFamily="-65" charset="0"/>
              </a:rPr>
              <a:t>ID/RF</a:t>
            </a:r>
          </a:p>
        </p:txBody>
      </p:sp>
      <p:sp>
        <p:nvSpPr>
          <p:cNvPr id="2788400" name="Rectangle 48"/>
          <p:cNvSpPr>
            <a:spLocks noChangeArrowheads="1"/>
          </p:cNvSpPr>
          <p:nvPr/>
        </p:nvSpPr>
        <p:spPr bwMode="auto">
          <a:xfrm>
            <a:off x="4576763" y="2301875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Arial" pitchFamily="-65" charset="0"/>
              </a:rPr>
              <a:t>EX</a:t>
            </a:r>
          </a:p>
        </p:txBody>
      </p:sp>
      <p:sp>
        <p:nvSpPr>
          <p:cNvPr id="2788401" name="Rectangle 49"/>
          <p:cNvSpPr>
            <a:spLocks noChangeArrowheads="1"/>
          </p:cNvSpPr>
          <p:nvPr/>
        </p:nvSpPr>
        <p:spPr bwMode="auto">
          <a:xfrm>
            <a:off x="5249863" y="2301875"/>
            <a:ext cx="7270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Arial" pitchFamily="-65" charset="0"/>
              </a:rPr>
              <a:t>MEM</a:t>
            </a:r>
          </a:p>
        </p:txBody>
      </p:sp>
      <p:sp>
        <p:nvSpPr>
          <p:cNvPr id="2788402" name="Rectangle 50"/>
          <p:cNvSpPr>
            <a:spLocks noChangeArrowheads="1"/>
          </p:cNvSpPr>
          <p:nvPr/>
        </p:nvSpPr>
        <p:spPr bwMode="auto">
          <a:xfrm>
            <a:off x="6024563" y="2301875"/>
            <a:ext cx="5746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Arial" pitchFamily="-65" charset="0"/>
              </a:rPr>
              <a:t>WB</a:t>
            </a:r>
          </a:p>
        </p:txBody>
      </p:sp>
      <p:sp>
        <p:nvSpPr>
          <p:cNvPr id="2788403" name="Freeform 51"/>
          <p:cNvSpPr>
            <a:spLocks/>
          </p:cNvSpPr>
          <p:nvPr/>
        </p:nvSpPr>
        <p:spPr bwMode="auto">
          <a:xfrm>
            <a:off x="4541838" y="2476500"/>
            <a:ext cx="338137" cy="763588"/>
          </a:xfrm>
          <a:custGeom>
            <a:avLst/>
            <a:gdLst/>
            <a:ahLst/>
            <a:cxnLst>
              <a:cxn ang="0">
                <a:pos x="0" y="320"/>
              </a:cxn>
              <a:cxn ang="0">
                <a:pos x="71" y="240"/>
              </a:cxn>
              <a:cxn ang="0">
                <a:pos x="0" y="160"/>
              </a:cxn>
              <a:cxn ang="0">
                <a:pos x="0" y="0"/>
              </a:cxn>
              <a:cxn ang="0">
                <a:pos x="212" y="160"/>
              </a:cxn>
              <a:cxn ang="0">
                <a:pos x="212" y="320"/>
              </a:cxn>
              <a:cxn ang="0">
                <a:pos x="0" y="480"/>
              </a:cxn>
              <a:cxn ang="0">
                <a:pos x="0" y="320"/>
              </a:cxn>
            </a:cxnLst>
            <a:rect l="0" t="0" r="r" b="b"/>
            <a:pathLst>
              <a:path w="213" h="481">
                <a:moveTo>
                  <a:pt x="0" y="320"/>
                </a:moveTo>
                <a:lnTo>
                  <a:pt x="71" y="240"/>
                </a:lnTo>
                <a:lnTo>
                  <a:pt x="0" y="160"/>
                </a:lnTo>
                <a:lnTo>
                  <a:pt x="0" y="0"/>
                </a:lnTo>
                <a:lnTo>
                  <a:pt x="212" y="160"/>
                </a:lnTo>
                <a:lnTo>
                  <a:pt x="212" y="320"/>
                </a:lnTo>
                <a:lnTo>
                  <a:pt x="0" y="480"/>
                </a:lnTo>
                <a:lnTo>
                  <a:pt x="0" y="32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8404" name="Rectangle 52"/>
          <p:cNvSpPr>
            <a:spLocks noChangeArrowheads="1"/>
          </p:cNvSpPr>
          <p:nvPr/>
        </p:nvSpPr>
        <p:spPr bwMode="auto">
          <a:xfrm rot="5400000">
            <a:off x="4387851" y="2671762"/>
            <a:ext cx="6096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ALU</a:t>
            </a:r>
          </a:p>
        </p:txBody>
      </p:sp>
      <p:sp>
        <p:nvSpPr>
          <p:cNvPr id="2788405" name="Rectangle 53"/>
          <p:cNvSpPr>
            <a:spLocks noChangeArrowheads="1"/>
          </p:cNvSpPr>
          <p:nvPr/>
        </p:nvSpPr>
        <p:spPr bwMode="auto">
          <a:xfrm>
            <a:off x="3167063" y="2682875"/>
            <a:ext cx="36195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I$</a:t>
            </a:r>
          </a:p>
        </p:txBody>
      </p:sp>
      <p:grpSp>
        <p:nvGrpSpPr>
          <p:cNvPr id="9" name="Group 54"/>
          <p:cNvGrpSpPr>
            <a:grpSpLocks/>
          </p:cNvGrpSpPr>
          <p:nvPr/>
        </p:nvGrpSpPr>
        <p:grpSpPr bwMode="auto">
          <a:xfrm>
            <a:off x="3071813" y="2628900"/>
            <a:ext cx="539750" cy="458788"/>
            <a:chOff x="1935" y="1349"/>
            <a:chExt cx="340" cy="289"/>
          </a:xfrm>
        </p:grpSpPr>
        <p:sp>
          <p:nvSpPr>
            <p:cNvPr id="2788407" name="Freeform 55"/>
            <p:cNvSpPr>
              <a:spLocks/>
            </p:cNvSpPr>
            <p:nvPr/>
          </p:nvSpPr>
          <p:spPr bwMode="auto">
            <a:xfrm>
              <a:off x="1935" y="1349"/>
              <a:ext cx="170" cy="289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9" y="288"/>
                </a:cxn>
              </a:cxnLst>
              <a:rect l="0" t="0" r="r" b="b"/>
              <a:pathLst>
                <a:path w="170" h="289">
                  <a:moveTo>
                    <a:pt x="169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9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8408" name="Freeform 56"/>
            <p:cNvSpPr>
              <a:spLocks/>
            </p:cNvSpPr>
            <p:nvPr/>
          </p:nvSpPr>
          <p:spPr bwMode="auto">
            <a:xfrm>
              <a:off x="2104" y="1349"/>
              <a:ext cx="171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0" y="0"/>
                </a:cxn>
                <a:cxn ang="0">
                  <a:pos x="170" y="288"/>
                </a:cxn>
                <a:cxn ang="0">
                  <a:pos x="0" y="288"/>
                </a:cxn>
              </a:cxnLst>
              <a:rect l="0" t="0" r="r" b="b"/>
              <a:pathLst>
                <a:path w="171" h="289">
                  <a:moveTo>
                    <a:pt x="0" y="0"/>
                  </a:moveTo>
                  <a:lnTo>
                    <a:pt x="170" y="0"/>
                  </a:lnTo>
                  <a:lnTo>
                    <a:pt x="170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88409" name="Rectangle 57"/>
          <p:cNvSpPr>
            <a:spLocks noChangeArrowheads="1"/>
          </p:cNvSpPr>
          <p:nvPr/>
        </p:nvSpPr>
        <p:spPr bwMode="auto">
          <a:xfrm>
            <a:off x="3771900" y="2640013"/>
            <a:ext cx="51911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Reg</a:t>
            </a:r>
          </a:p>
        </p:txBody>
      </p:sp>
      <p:sp>
        <p:nvSpPr>
          <p:cNvPr id="2788410" name="Freeform 58"/>
          <p:cNvSpPr>
            <a:spLocks/>
          </p:cNvSpPr>
          <p:nvPr/>
        </p:nvSpPr>
        <p:spPr bwMode="auto">
          <a:xfrm>
            <a:off x="3802063" y="2628900"/>
            <a:ext cx="236537" cy="458788"/>
          </a:xfrm>
          <a:custGeom>
            <a:avLst/>
            <a:gdLst/>
            <a:ahLst/>
            <a:cxnLst>
              <a:cxn ang="0">
                <a:pos x="148" y="0"/>
              </a:cxn>
              <a:cxn ang="0">
                <a:pos x="0" y="0"/>
              </a:cxn>
              <a:cxn ang="0">
                <a:pos x="0" y="288"/>
              </a:cxn>
              <a:cxn ang="0">
                <a:pos x="148" y="288"/>
              </a:cxn>
            </a:cxnLst>
            <a:rect l="0" t="0" r="r" b="b"/>
            <a:pathLst>
              <a:path w="149" h="289">
                <a:moveTo>
                  <a:pt x="148" y="0"/>
                </a:moveTo>
                <a:lnTo>
                  <a:pt x="0" y="0"/>
                </a:lnTo>
                <a:lnTo>
                  <a:pt x="0" y="288"/>
                </a:lnTo>
                <a:lnTo>
                  <a:pt x="148" y="28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8411" name="Freeform 59"/>
          <p:cNvSpPr>
            <a:spLocks/>
          </p:cNvSpPr>
          <p:nvPr/>
        </p:nvSpPr>
        <p:spPr bwMode="auto">
          <a:xfrm>
            <a:off x="4037013" y="2628900"/>
            <a:ext cx="234950" cy="458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7" y="0"/>
              </a:cxn>
              <a:cxn ang="0">
                <a:pos x="147" y="288"/>
              </a:cxn>
              <a:cxn ang="0">
                <a:pos x="0" y="288"/>
              </a:cxn>
            </a:cxnLst>
            <a:rect l="0" t="0" r="r" b="b"/>
            <a:pathLst>
              <a:path w="148" h="289">
                <a:moveTo>
                  <a:pt x="0" y="0"/>
                </a:moveTo>
                <a:lnTo>
                  <a:pt x="147" y="0"/>
                </a:lnTo>
                <a:lnTo>
                  <a:pt x="147" y="288"/>
                </a:lnTo>
                <a:lnTo>
                  <a:pt x="0" y="28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8412" name="Line 60"/>
          <p:cNvSpPr>
            <a:spLocks noChangeShapeType="1"/>
          </p:cNvSpPr>
          <p:nvPr/>
        </p:nvSpPr>
        <p:spPr bwMode="auto">
          <a:xfrm>
            <a:off x="3619500" y="28575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8413" name="Freeform 61"/>
          <p:cNvSpPr>
            <a:spLocks/>
          </p:cNvSpPr>
          <p:nvPr/>
        </p:nvSpPr>
        <p:spPr bwMode="auto">
          <a:xfrm>
            <a:off x="3717925" y="2705100"/>
            <a:ext cx="76200" cy="153988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0" y="0"/>
              </a:cxn>
              <a:cxn ang="0">
                <a:pos x="47" y="0"/>
              </a:cxn>
              <a:cxn ang="0">
                <a:pos x="47" y="0"/>
              </a:cxn>
            </a:cxnLst>
            <a:rect l="0" t="0" r="r" b="b"/>
            <a:pathLst>
              <a:path w="48" h="97">
                <a:moveTo>
                  <a:pt x="0" y="96"/>
                </a:moveTo>
                <a:lnTo>
                  <a:pt x="0" y="0"/>
                </a:lnTo>
                <a:lnTo>
                  <a:pt x="47" y="0"/>
                </a:lnTo>
                <a:lnTo>
                  <a:pt x="47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8414" name="Line 62"/>
          <p:cNvSpPr>
            <a:spLocks noChangeShapeType="1"/>
          </p:cNvSpPr>
          <p:nvPr/>
        </p:nvSpPr>
        <p:spPr bwMode="auto">
          <a:xfrm>
            <a:off x="4279900" y="2705100"/>
            <a:ext cx="249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8415" name="Rectangle 63"/>
          <p:cNvSpPr>
            <a:spLocks noChangeArrowheads="1"/>
          </p:cNvSpPr>
          <p:nvPr/>
        </p:nvSpPr>
        <p:spPr bwMode="auto">
          <a:xfrm>
            <a:off x="5119688" y="2698750"/>
            <a:ext cx="4794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 D$</a:t>
            </a:r>
          </a:p>
        </p:txBody>
      </p:sp>
      <p:sp>
        <p:nvSpPr>
          <p:cNvPr id="2788416" name="Rectangle 64"/>
          <p:cNvSpPr>
            <a:spLocks noChangeArrowheads="1"/>
          </p:cNvSpPr>
          <p:nvPr/>
        </p:nvSpPr>
        <p:spPr bwMode="auto">
          <a:xfrm>
            <a:off x="5849938" y="2632075"/>
            <a:ext cx="5191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" pitchFamily="-65" charset="0"/>
              </a:rPr>
              <a:t>Reg</a:t>
            </a:r>
          </a:p>
        </p:txBody>
      </p:sp>
      <p:sp>
        <p:nvSpPr>
          <p:cNvPr id="2788417" name="Freeform 65"/>
          <p:cNvSpPr>
            <a:spLocks/>
          </p:cNvSpPr>
          <p:nvPr/>
        </p:nvSpPr>
        <p:spPr bwMode="auto">
          <a:xfrm>
            <a:off x="6116638" y="2628900"/>
            <a:ext cx="227012" cy="458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2" y="0"/>
              </a:cxn>
              <a:cxn ang="0">
                <a:pos x="142" y="288"/>
              </a:cxn>
              <a:cxn ang="0">
                <a:pos x="0" y="288"/>
              </a:cxn>
            </a:cxnLst>
            <a:rect l="0" t="0" r="r" b="b"/>
            <a:pathLst>
              <a:path w="143" h="289">
                <a:moveTo>
                  <a:pt x="0" y="0"/>
                </a:moveTo>
                <a:lnTo>
                  <a:pt x="142" y="0"/>
                </a:lnTo>
                <a:lnTo>
                  <a:pt x="142" y="288"/>
                </a:lnTo>
                <a:lnTo>
                  <a:pt x="0" y="28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8418" name="Line 66"/>
          <p:cNvSpPr>
            <a:spLocks noChangeShapeType="1"/>
          </p:cNvSpPr>
          <p:nvPr/>
        </p:nvSpPr>
        <p:spPr bwMode="auto">
          <a:xfrm>
            <a:off x="5659438" y="2857500"/>
            <a:ext cx="2206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8419" name="Line 67"/>
          <p:cNvSpPr>
            <a:spLocks noChangeShapeType="1"/>
          </p:cNvSpPr>
          <p:nvPr/>
        </p:nvSpPr>
        <p:spPr bwMode="auto">
          <a:xfrm>
            <a:off x="4891088" y="2857500"/>
            <a:ext cx="2460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8420" name="Freeform 68"/>
          <p:cNvSpPr>
            <a:spLocks/>
          </p:cNvSpPr>
          <p:nvPr/>
        </p:nvSpPr>
        <p:spPr bwMode="auto">
          <a:xfrm>
            <a:off x="5083175" y="2857500"/>
            <a:ext cx="684213" cy="306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2"/>
              </a:cxn>
              <a:cxn ang="0">
                <a:pos x="391" y="192"/>
              </a:cxn>
              <a:cxn ang="0">
                <a:pos x="391" y="64"/>
              </a:cxn>
              <a:cxn ang="0">
                <a:pos x="430" y="0"/>
              </a:cxn>
            </a:cxnLst>
            <a:rect l="0" t="0" r="r" b="b"/>
            <a:pathLst>
              <a:path w="431" h="193">
                <a:moveTo>
                  <a:pt x="0" y="0"/>
                </a:moveTo>
                <a:lnTo>
                  <a:pt x="0" y="192"/>
                </a:lnTo>
                <a:lnTo>
                  <a:pt x="391" y="192"/>
                </a:lnTo>
                <a:lnTo>
                  <a:pt x="391" y="64"/>
                </a:lnTo>
                <a:lnTo>
                  <a:pt x="43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8421" name="Line 69"/>
          <p:cNvSpPr>
            <a:spLocks noChangeShapeType="1"/>
          </p:cNvSpPr>
          <p:nvPr/>
        </p:nvSpPr>
        <p:spPr bwMode="auto">
          <a:xfrm>
            <a:off x="4279900" y="3009900"/>
            <a:ext cx="249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8422" name="Freeform 70"/>
          <p:cNvSpPr>
            <a:spLocks/>
          </p:cNvSpPr>
          <p:nvPr/>
        </p:nvSpPr>
        <p:spPr bwMode="auto">
          <a:xfrm>
            <a:off x="4427538" y="2849563"/>
            <a:ext cx="534987" cy="441325"/>
          </a:xfrm>
          <a:custGeom>
            <a:avLst/>
            <a:gdLst/>
            <a:ahLst/>
            <a:cxnLst>
              <a:cxn ang="0">
                <a:pos x="0" y="101"/>
              </a:cxn>
              <a:cxn ang="0">
                <a:pos x="0" y="277"/>
              </a:cxn>
              <a:cxn ang="0">
                <a:pos x="294" y="277"/>
              </a:cxn>
              <a:cxn ang="0">
                <a:pos x="294" y="90"/>
              </a:cxn>
              <a:cxn ang="0">
                <a:pos x="336" y="0"/>
              </a:cxn>
            </a:cxnLst>
            <a:rect l="0" t="0" r="r" b="b"/>
            <a:pathLst>
              <a:path w="337" h="278">
                <a:moveTo>
                  <a:pt x="0" y="101"/>
                </a:moveTo>
                <a:lnTo>
                  <a:pt x="0" y="277"/>
                </a:lnTo>
                <a:lnTo>
                  <a:pt x="294" y="277"/>
                </a:lnTo>
                <a:lnTo>
                  <a:pt x="294" y="90"/>
                </a:lnTo>
                <a:lnTo>
                  <a:pt x="33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" name="Group 71"/>
          <p:cNvGrpSpPr>
            <a:grpSpLocks/>
          </p:cNvGrpSpPr>
          <p:nvPr/>
        </p:nvGrpSpPr>
        <p:grpSpPr bwMode="auto">
          <a:xfrm>
            <a:off x="5122863" y="2665413"/>
            <a:ext cx="515937" cy="458787"/>
            <a:chOff x="3671" y="1797"/>
            <a:chExt cx="325" cy="289"/>
          </a:xfrm>
        </p:grpSpPr>
        <p:sp>
          <p:nvSpPr>
            <p:cNvPr id="2788424" name="Freeform 72"/>
            <p:cNvSpPr>
              <a:spLocks/>
            </p:cNvSpPr>
            <p:nvPr/>
          </p:nvSpPr>
          <p:spPr bwMode="auto">
            <a:xfrm>
              <a:off x="3671" y="1797"/>
              <a:ext cx="162" cy="289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1" y="288"/>
                </a:cxn>
              </a:cxnLst>
              <a:rect l="0" t="0" r="r" b="b"/>
              <a:pathLst>
                <a:path w="162" h="289">
                  <a:moveTo>
                    <a:pt x="16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1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8425" name="Freeform 73"/>
            <p:cNvSpPr>
              <a:spLocks/>
            </p:cNvSpPr>
            <p:nvPr/>
          </p:nvSpPr>
          <p:spPr bwMode="auto">
            <a:xfrm>
              <a:off x="3832" y="1797"/>
              <a:ext cx="164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3" y="0"/>
                </a:cxn>
                <a:cxn ang="0">
                  <a:pos x="163" y="288"/>
                </a:cxn>
                <a:cxn ang="0">
                  <a:pos x="0" y="288"/>
                </a:cxn>
              </a:cxnLst>
              <a:rect l="0" t="0" r="r" b="b"/>
              <a:pathLst>
                <a:path w="164" h="289">
                  <a:moveTo>
                    <a:pt x="0" y="0"/>
                  </a:moveTo>
                  <a:lnTo>
                    <a:pt x="163" y="0"/>
                  </a:lnTo>
                  <a:lnTo>
                    <a:pt x="163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04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Hazard: Loads (2/4)</a:t>
            </a:r>
          </a:p>
        </p:txBody>
      </p:sp>
      <p:sp>
        <p:nvSpPr>
          <p:cNvPr id="135" name="Content Placeholder 13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sz="2800" dirty="0">
                <a:solidFill>
                  <a:srgbClr val="FFFF00"/>
                </a:solidFill>
              </a:rPr>
              <a:t>Hardware </a:t>
            </a:r>
            <a:r>
              <a:rPr lang="en-US" sz="2800" dirty="0"/>
              <a:t>stalls pipeline</a:t>
            </a:r>
          </a:p>
          <a:p>
            <a:pPr lvl="1">
              <a:buFontTx/>
              <a:buChar char="•"/>
            </a:pPr>
            <a:r>
              <a:rPr lang="en-US" sz="2400" dirty="0"/>
              <a:t>Called “</a:t>
            </a:r>
            <a:r>
              <a:rPr lang="en-US" sz="2400" u="sng" dirty="0"/>
              <a:t>interlock</a:t>
            </a:r>
            <a:r>
              <a:rPr lang="en-US" sz="2400" dirty="0"/>
              <a:t>”</a:t>
            </a:r>
            <a:endParaRPr lang="en-US" sz="1600" dirty="0">
              <a:latin typeface="Times" pitchFamily="-65" charset="0"/>
            </a:endParaRPr>
          </a:p>
          <a:p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11512" y="2243137"/>
            <a:ext cx="4800600" cy="4310063"/>
            <a:chOff x="1934" y="1056"/>
            <a:chExt cx="3024" cy="2715"/>
          </a:xfrm>
        </p:grpSpPr>
        <p:sp>
          <p:nvSpPr>
            <p:cNvPr id="2790405" name="Line 5"/>
            <p:cNvSpPr>
              <a:spLocks noChangeShapeType="1"/>
            </p:cNvSpPr>
            <p:nvPr/>
          </p:nvSpPr>
          <p:spPr bwMode="auto">
            <a:xfrm>
              <a:off x="1934" y="1056"/>
              <a:ext cx="0" cy="26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06" name="Line 6"/>
            <p:cNvSpPr>
              <a:spLocks noChangeShapeType="1"/>
            </p:cNvSpPr>
            <p:nvPr/>
          </p:nvSpPr>
          <p:spPr bwMode="auto">
            <a:xfrm>
              <a:off x="2366" y="1056"/>
              <a:ext cx="0" cy="26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07" name="Line 7"/>
            <p:cNvSpPr>
              <a:spLocks noChangeShapeType="1"/>
            </p:cNvSpPr>
            <p:nvPr/>
          </p:nvSpPr>
          <p:spPr bwMode="auto">
            <a:xfrm>
              <a:off x="2798" y="1056"/>
              <a:ext cx="0" cy="26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08" name="Line 8"/>
            <p:cNvSpPr>
              <a:spLocks noChangeShapeType="1"/>
            </p:cNvSpPr>
            <p:nvPr/>
          </p:nvSpPr>
          <p:spPr bwMode="auto">
            <a:xfrm>
              <a:off x="3230" y="1056"/>
              <a:ext cx="0" cy="26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09" name="Line 9"/>
            <p:cNvSpPr>
              <a:spLocks noChangeShapeType="1"/>
            </p:cNvSpPr>
            <p:nvPr/>
          </p:nvSpPr>
          <p:spPr bwMode="auto">
            <a:xfrm>
              <a:off x="3662" y="1056"/>
              <a:ext cx="0" cy="26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10" name="Line 10"/>
            <p:cNvSpPr>
              <a:spLocks noChangeShapeType="1"/>
            </p:cNvSpPr>
            <p:nvPr/>
          </p:nvSpPr>
          <p:spPr bwMode="auto">
            <a:xfrm>
              <a:off x="4094" y="1056"/>
              <a:ext cx="0" cy="26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11" name="Line 11"/>
            <p:cNvSpPr>
              <a:spLocks noChangeShapeType="1"/>
            </p:cNvSpPr>
            <p:nvPr/>
          </p:nvSpPr>
          <p:spPr bwMode="auto">
            <a:xfrm flipH="1">
              <a:off x="4510" y="1056"/>
              <a:ext cx="16" cy="27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12" name="Line 12"/>
            <p:cNvSpPr>
              <a:spLocks noChangeShapeType="1"/>
            </p:cNvSpPr>
            <p:nvPr/>
          </p:nvSpPr>
          <p:spPr bwMode="auto">
            <a:xfrm flipH="1">
              <a:off x="4942" y="1056"/>
              <a:ext cx="16" cy="26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31812" y="3578227"/>
            <a:ext cx="7458075" cy="823913"/>
            <a:chOff x="246" y="1897"/>
            <a:chExt cx="4698" cy="519"/>
          </a:xfrm>
          <a:noFill/>
        </p:grpSpPr>
        <p:sp>
          <p:nvSpPr>
            <p:cNvPr id="2790414" name="Rectangle 14"/>
            <p:cNvSpPr>
              <a:spLocks noChangeArrowheads="1"/>
            </p:cNvSpPr>
            <p:nvPr/>
          </p:nvSpPr>
          <p:spPr bwMode="auto">
            <a:xfrm>
              <a:off x="246" y="1961"/>
              <a:ext cx="1686" cy="328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 dirty="0">
                  <a:solidFill>
                    <a:schemeClr val="tx1"/>
                  </a:solidFill>
                  <a:latin typeface="Arial" pitchFamily="-65" charset="0"/>
                </a:rPr>
                <a:t>sub $t3,</a:t>
              </a:r>
              <a:r>
                <a:rPr lang="en-US" sz="2800" b="1" dirty="0">
                  <a:latin typeface="Arial" pitchFamily="-65" charset="0"/>
                </a:rPr>
                <a:t>$t0</a:t>
              </a:r>
              <a:r>
                <a:rPr lang="en-US" sz="2800" b="1" dirty="0">
                  <a:solidFill>
                    <a:schemeClr val="tx1"/>
                  </a:solidFill>
                  <a:latin typeface="Arial" pitchFamily="-65" charset="0"/>
                </a:rPr>
                <a:t>,$t2</a:t>
              </a:r>
            </a:p>
            <a:p>
              <a:endParaRPr lang="en-US" sz="2800" b="1" dirty="0">
                <a:solidFill>
                  <a:schemeClr val="tx1"/>
                </a:solidFill>
                <a:latin typeface="Arial" pitchFamily="-65" charset="0"/>
              </a:endParaRPr>
            </a:p>
          </p:txBody>
        </p:sp>
        <p:sp>
          <p:nvSpPr>
            <p:cNvPr id="2790415" name="Freeform 15" descr="25%"/>
            <p:cNvSpPr>
              <a:spLocks/>
            </p:cNvSpPr>
            <p:nvPr/>
          </p:nvSpPr>
          <p:spPr bwMode="auto">
            <a:xfrm>
              <a:off x="2995" y="1999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3782" y="1897"/>
              <a:ext cx="225" cy="481"/>
              <a:chOff x="3276" y="1701"/>
              <a:chExt cx="225" cy="481"/>
            </a:xfrm>
            <a:grpFill/>
          </p:grpSpPr>
          <p:sp>
            <p:nvSpPr>
              <p:cNvPr id="2790417" name="Freeform 17"/>
              <p:cNvSpPr>
                <a:spLocks/>
              </p:cNvSpPr>
              <p:nvPr/>
            </p:nvSpPr>
            <p:spPr bwMode="auto">
              <a:xfrm>
                <a:off x="3288" y="1701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grp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0418" name="Rectangle 18"/>
              <p:cNvSpPr>
                <a:spLocks noChangeArrowheads="1"/>
              </p:cNvSpPr>
              <p:nvPr/>
            </p:nvSpPr>
            <p:spPr bwMode="auto">
              <a:xfrm rot="5400000">
                <a:off x="3189" y="1823"/>
                <a:ext cx="384" cy="210"/>
              </a:xfrm>
              <a:prstGeom prst="rect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2387" y="1999"/>
              <a:ext cx="340" cy="289"/>
              <a:chOff x="2362" y="1797"/>
              <a:chExt cx="340" cy="289"/>
            </a:xfrm>
            <a:grpFill/>
          </p:grpSpPr>
          <p:sp>
            <p:nvSpPr>
              <p:cNvPr id="2790420" name="Rectangle 20"/>
              <p:cNvSpPr>
                <a:spLocks noChangeArrowheads="1"/>
              </p:cNvSpPr>
              <p:nvPr/>
            </p:nvSpPr>
            <p:spPr bwMode="auto">
              <a:xfrm>
                <a:off x="2368" y="1799"/>
                <a:ext cx="228" cy="210"/>
              </a:xfrm>
              <a:prstGeom prst="rect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I$</a:t>
                </a:r>
              </a:p>
            </p:txBody>
          </p:sp>
          <p:grpSp>
            <p:nvGrpSpPr>
              <p:cNvPr id="6" name="Group 21"/>
              <p:cNvGrpSpPr>
                <a:grpSpLocks/>
              </p:cNvGrpSpPr>
              <p:nvPr/>
            </p:nvGrpSpPr>
            <p:grpSpPr bwMode="auto">
              <a:xfrm>
                <a:off x="2362" y="1797"/>
                <a:ext cx="340" cy="289"/>
                <a:chOff x="2362" y="1797"/>
                <a:chExt cx="340" cy="289"/>
              </a:xfrm>
              <a:grpFill/>
            </p:grpSpPr>
            <p:sp>
              <p:nvSpPr>
                <p:cNvPr id="2790422" name="Freeform 22"/>
                <p:cNvSpPr>
                  <a:spLocks/>
                </p:cNvSpPr>
                <p:nvPr/>
              </p:nvSpPr>
              <p:spPr bwMode="auto">
                <a:xfrm>
                  <a:off x="2362" y="1797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grp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90423" name="Freeform 23"/>
                <p:cNvSpPr>
                  <a:spLocks/>
                </p:cNvSpPr>
                <p:nvPr/>
              </p:nvSpPr>
              <p:spPr bwMode="auto">
                <a:xfrm>
                  <a:off x="2531" y="1797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grp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790424" name="Rectangle 24"/>
            <p:cNvSpPr>
              <a:spLocks noChangeArrowheads="1"/>
            </p:cNvSpPr>
            <p:nvPr/>
          </p:nvSpPr>
          <p:spPr bwMode="auto">
            <a:xfrm>
              <a:off x="2828" y="2006"/>
              <a:ext cx="327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90425" name="Freeform 25"/>
            <p:cNvSpPr>
              <a:spLocks/>
            </p:cNvSpPr>
            <p:nvPr/>
          </p:nvSpPr>
          <p:spPr bwMode="auto">
            <a:xfrm>
              <a:off x="2847" y="1999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26" name="Line 26"/>
            <p:cNvSpPr>
              <a:spLocks noChangeShapeType="1"/>
            </p:cNvSpPr>
            <p:nvPr/>
          </p:nvSpPr>
          <p:spPr bwMode="auto">
            <a:xfrm>
              <a:off x="2732" y="2143"/>
              <a:ext cx="96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27" name="Freeform 27"/>
            <p:cNvSpPr>
              <a:spLocks/>
            </p:cNvSpPr>
            <p:nvPr/>
          </p:nvSpPr>
          <p:spPr bwMode="auto">
            <a:xfrm>
              <a:off x="2794" y="2047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28" name="Line 28"/>
            <p:cNvSpPr>
              <a:spLocks noChangeShapeType="1"/>
            </p:cNvSpPr>
            <p:nvPr/>
          </p:nvSpPr>
          <p:spPr bwMode="auto">
            <a:xfrm>
              <a:off x="3628" y="2047"/>
              <a:ext cx="157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29" name="Rectangle 29"/>
            <p:cNvSpPr>
              <a:spLocks noChangeArrowheads="1"/>
            </p:cNvSpPr>
            <p:nvPr/>
          </p:nvSpPr>
          <p:spPr bwMode="auto">
            <a:xfrm>
              <a:off x="4125" y="2001"/>
              <a:ext cx="302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D$</a:t>
              </a:r>
            </a:p>
          </p:txBody>
        </p:sp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4176" y="1999"/>
              <a:ext cx="325" cy="289"/>
              <a:chOff x="3671" y="1797"/>
              <a:chExt cx="325" cy="289"/>
            </a:xfrm>
            <a:grpFill/>
          </p:grpSpPr>
          <p:sp>
            <p:nvSpPr>
              <p:cNvPr id="2790431" name="Freeform 31"/>
              <p:cNvSpPr>
                <a:spLocks/>
              </p:cNvSpPr>
              <p:nvPr/>
            </p:nvSpPr>
            <p:spPr bwMode="auto">
              <a:xfrm>
                <a:off x="3671" y="1797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grp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0432" name="Freeform 32"/>
              <p:cNvSpPr>
                <a:spLocks/>
              </p:cNvSpPr>
              <p:nvPr/>
            </p:nvSpPr>
            <p:spPr bwMode="auto">
              <a:xfrm>
                <a:off x="3832" y="1797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grp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90433" name="Rectangle 33"/>
            <p:cNvSpPr>
              <a:spLocks noChangeArrowheads="1"/>
            </p:cNvSpPr>
            <p:nvPr/>
          </p:nvSpPr>
          <p:spPr bwMode="auto">
            <a:xfrm>
              <a:off x="4617" y="2001"/>
              <a:ext cx="327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8" name="Group 34"/>
            <p:cNvGrpSpPr>
              <a:grpSpLocks/>
            </p:cNvGrpSpPr>
            <p:nvPr/>
          </p:nvGrpSpPr>
          <p:grpSpPr bwMode="auto">
            <a:xfrm>
              <a:off x="4644" y="1999"/>
              <a:ext cx="284" cy="289"/>
              <a:chOff x="4139" y="1797"/>
              <a:chExt cx="284" cy="289"/>
            </a:xfrm>
            <a:grpFill/>
          </p:grpSpPr>
          <p:sp>
            <p:nvSpPr>
              <p:cNvPr id="2790435" name="Freeform 35"/>
              <p:cNvSpPr>
                <a:spLocks/>
              </p:cNvSpPr>
              <p:nvPr/>
            </p:nvSpPr>
            <p:spPr bwMode="auto">
              <a:xfrm>
                <a:off x="4139" y="1797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grp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0436" name="Freeform 36"/>
              <p:cNvSpPr>
                <a:spLocks/>
              </p:cNvSpPr>
              <p:nvPr/>
            </p:nvSpPr>
            <p:spPr bwMode="auto">
              <a:xfrm>
                <a:off x="4280" y="1797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grp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90437" name="Line 37"/>
            <p:cNvSpPr>
              <a:spLocks noChangeShapeType="1"/>
            </p:cNvSpPr>
            <p:nvPr/>
          </p:nvSpPr>
          <p:spPr bwMode="auto">
            <a:xfrm>
              <a:off x="4497" y="2143"/>
              <a:ext cx="139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38" name="Line 38"/>
            <p:cNvSpPr>
              <a:spLocks noChangeShapeType="1"/>
            </p:cNvSpPr>
            <p:nvPr/>
          </p:nvSpPr>
          <p:spPr bwMode="auto">
            <a:xfrm>
              <a:off x="4013" y="2143"/>
              <a:ext cx="155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39" name="Freeform 39"/>
            <p:cNvSpPr>
              <a:spLocks/>
            </p:cNvSpPr>
            <p:nvPr/>
          </p:nvSpPr>
          <p:spPr bwMode="auto">
            <a:xfrm>
              <a:off x="4134" y="2143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40" name="Line 40"/>
            <p:cNvSpPr>
              <a:spLocks noChangeShapeType="1"/>
            </p:cNvSpPr>
            <p:nvPr/>
          </p:nvSpPr>
          <p:spPr bwMode="auto">
            <a:xfrm>
              <a:off x="3628" y="2239"/>
              <a:ext cx="157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41" name="Freeform 41"/>
            <p:cNvSpPr>
              <a:spLocks/>
            </p:cNvSpPr>
            <p:nvPr/>
          </p:nvSpPr>
          <p:spPr bwMode="auto">
            <a:xfrm>
              <a:off x="3721" y="2138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42"/>
            <p:cNvGrpSpPr>
              <a:grpSpLocks/>
            </p:cNvGrpSpPr>
            <p:nvPr/>
          </p:nvGrpSpPr>
          <p:grpSpPr bwMode="auto">
            <a:xfrm>
              <a:off x="3155" y="1899"/>
              <a:ext cx="497" cy="417"/>
              <a:chOff x="2115" y="2560"/>
              <a:chExt cx="497" cy="417"/>
            </a:xfrm>
            <a:grpFill/>
          </p:grpSpPr>
          <p:sp>
            <p:nvSpPr>
              <p:cNvPr id="2790443" name="AutoShape 43"/>
              <p:cNvSpPr>
                <a:spLocks noChangeArrowheads="1"/>
              </p:cNvSpPr>
              <p:nvPr/>
            </p:nvSpPr>
            <p:spPr bwMode="auto">
              <a:xfrm>
                <a:off x="2115" y="2560"/>
                <a:ext cx="490" cy="417"/>
              </a:xfrm>
              <a:prstGeom prst="cloudCallout">
                <a:avLst>
                  <a:gd name="adj1" fmla="val -28569"/>
                  <a:gd name="adj2" fmla="val 42088"/>
                </a:avLst>
              </a:prstGeom>
              <a:grp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Arial" pitchFamily="-65" charset="0"/>
                </a:endParaRPr>
              </a:p>
            </p:txBody>
          </p:sp>
          <p:sp>
            <p:nvSpPr>
              <p:cNvPr id="2790444" name="Text Box 44"/>
              <p:cNvSpPr txBox="1">
                <a:spLocks noChangeArrowheads="1"/>
              </p:cNvSpPr>
              <p:nvPr/>
            </p:nvSpPr>
            <p:spPr bwMode="auto">
              <a:xfrm>
                <a:off x="2177" y="2573"/>
                <a:ext cx="435" cy="404"/>
              </a:xfrm>
              <a:prstGeom prst="rect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>
                    <a:solidFill>
                      <a:schemeClr val="tx1"/>
                    </a:solidFill>
                    <a:latin typeface="Arial" pitchFamily="-65" charset="0"/>
                  </a:rPr>
                  <a:t>bubble</a:t>
                </a:r>
              </a:p>
            </p:txBody>
          </p:sp>
        </p:grpSp>
      </p:grpSp>
      <p:grpSp>
        <p:nvGrpSpPr>
          <p:cNvPr id="10" name="Group 45"/>
          <p:cNvGrpSpPr>
            <a:grpSpLocks/>
          </p:cNvGrpSpPr>
          <p:nvPr/>
        </p:nvGrpSpPr>
        <p:grpSpPr bwMode="auto">
          <a:xfrm>
            <a:off x="522287" y="4440237"/>
            <a:ext cx="8104188" cy="814388"/>
            <a:chOff x="240" y="2440"/>
            <a:chExt cx="5105" cy="513"/>
          </a:xfrm>
          <a:noFill/>
        </p:grpSpPr>
        <p:sp>
          <p:nvSpPr>
            <p:cNvPr id="2790446" name="Rectangle 46"/>
            <p:cNvSpPr>
              <a:spLocks noChangeArrowheads="1"/>
            </p:cNvSpPr>
            <p:nvPr/>
          </p:nvSpPr>
          <p:spPr bwMode="auto">
            <a:xfrm>
              <a:off x="240" y="2549"/>
              <a:ext cx="1686" cy="328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 dirty="0">
                  <a:solidFill>
                    <a:schemeClr val="tx1"/>
                  </a:solidFill>
                  <a:latin typeface="Arial" pitchFamily="-65" charset="0"/>
                </a:rPr>
                <a:t>and $t5,</a:t>
              </a:r>
              <a:r>
                <a:rPr lang="en-US" sz="2800" b="1" dirty="0">
                  <a:latin typeface="Arial" pitchFamily="-65" charset="0"/>
                </a:rPr>
                <a:t>$t0</a:t>
              </a:r>
              <a:r>
                <a:rPr lang="en-US" sz="2800" b="1" dirty="0">
                  <a:solidFill>
                    <a:schemeClr val="tx1"/>
                  </a:solidFill>
                  <a:latin typeface="Arial" pitchFamily="-65" charset="0"/>
                </a:rPr>
                <a:t>,$t4</a:t>
              </a:r>
            </a:p>
          </p:txBody>
        </p:sp>
        <p:sp>
          <p:nvSpPr>
            <p:cNvPr id="2790447" name="Freeform 47" descr="25%"/>
            <p:cNvSpPr>
              <a:spLocks/>
            </p:cNvSpPr>
            <p:nvPr/>
          </p:nvSpPr>
          <p:spPr bwMode="auto">
            <a:xfrm>
              <a:off x="3876" y="2536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48" name="Freeform 48"/>
            <p:cNvSpPr>
              <a:spLocks/>
            </p:cNvSpPr>
            <p:nvPr/>
          </p:nvSpPr>
          <p:spPr bwMode="auto">
            <a:xfrm>
              <a:off x="4535" y="2680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49"/>
            <p:cNvGrpSpPr>
              <a:grpSpLocks/>
            </p:cNvGrpSpPr>
            <p:nvPr/>
          </p:nvGrpSpPr>
          <p:grpSpPr bwMode="auto">
            <a:xfrm>
              <a:off x="4182" y="2440"/>
              <a:ext cx="225" cy="481"/>
              <a:chOff x="3703" y="2149"/>
              <a:chExt cx="225" cy="481"/>
            </a:xfrm>
            <a:grpFill/>
          </p:grpSpPr>
          <p:sp>
            <p:nvSpPr>
              <p:cNvPr id="2790450" name="Freeform 50"/>
              <p:cNvSpPr>
                <a:spLocks/>
              </p:cNvSpPr>
              <p:nvPr/>
            </p:nvSpPr>
            <p:spPr bwMode="auto">
              <a:xfrm>
                <a:off x="3715" y="2149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grp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0451" name="Rectangle 51"/>
              <p:cNvSpPr>
                <a:spLocks noChangeArrowheads="1"/>
              </p:cNvSpPr>
              <p:nvPr/>
            </p:nvSpPr>
            <p:spPr bwMode="auto">
              <a:xfrm rot="5400000">
                <a:off x="3616" y="2271"/>
                <a:ext cx="384" cy="210"/>
              </a:xfrm>
              <a:prstGeom prst="rect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grpSp>
          <p:nvGrpSpPr>
            <p:cNvPr id="12" name="Group 52"/>
            <p:cNvGrpSpPr>
              <a:grpSpLocks/>
            </p:cNvGrpSpPr>
            <p:nvPr/>
          </p:nvGrpSpPr>
          <p:grpSpPr bwMode="auto">
            <a:xfrm>
              <a:off x="2863" y="2536"/>
              <a:ext cx="340" cy="289"/>
              <a:chOff x="2789" y="2245"/>
              <a:chExt cx="340" cy="289"/>
            </a:xfrm>
            <a:grpFill/>
          </p:grpSpPr>
          <p:sp>
            <p:nvSpPr>
              <p:cNvPr id="2790453" name="Rectangle 53"/>
              <p:cNvSpPr>
                <a:spLocks noChangeArrowheads="1"/>
              </p:cNvSpPr>
              <p:nvPr/>
            </p:nvSpPr>
            <p:spPr bwMode="auto">
              <a:xfrm>
                <a:off x="2795" y="2247"/>
                <a:ext cx="228" cy="210"/>
              </a:xfrm>
              <a:prstGeom prst="rect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I$</a:t>
                </a:r>
              </a:p>
            </p:txBody>
          </p:sp>
          <p:grpSp>
            <p:nvGrpSpPr>
              <p:cNvPr id="13" name="Group 54"/>
              <p:cNvGrpSpPr>
                <a:grpSpLocks/>
              </p:cNvGrpSpPr>
              <p:nvPr/>
            </p:nvGrpSpPr>
            <p:grpSpPr bwMode="auto">
              <a:xfrm>
                <a:off x="2789" y="2245"/>
                <a:ext cx="340" cy="289"/>
                <a:chOff x="2789" y="2245"/>
                <a:chExt cx="340" cy="289"/>
              </a:xfrm>
              <a:grpFill/>
            </p:grpSpPr>
            <p:sp>
              <p:nvSpPr>
                <p:cNvPr id="2790455" name="Freeform 55"/>
                <p:cNvSpPr>
                  <a:spLocks/>
                </p:cNvSpPr>
                <p:nvPr/>
              </p:nvSpPr>
              <p:spPr bwMode="auto">
                <a:xfrm>
                  <a:off x="2789" y="2245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grp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90456" name="Freeform 56"/>
                <p:cNvSpPr>
                  <a:spLocks/>
                </p:cNvSpPr>
                <p:nvPr/>
              </p:nvSpPr>
              <p:spPr bwMode="auto">
                <a:xfrm>
                  <a:off x="2958" y="2245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grp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790457" name="Rectangle 57"/>
            <p:cNvSpPr>
              <a:spLocks noChangeArrowheads="1"/>
            </p:cNvSpPr>
            <p:nvPr/>
          </p:nvSpPr>
          <p:spPr bwMode="auto">
            <a:xfrm>
              <a:off x="3709" y="2543"/>
              <a:ext cx="327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90458" name="Freeform 58"/>
            <p:cNvSpPr>
              <a:spLocks/>
            </p:cNvSpPr>
            <p:nvPr/>
          </p:nvSpPr>
          <p:spPr bwMode="auto">
            <a:xfrm>
              <a:off x="3728" y="2536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59" name="Line 59"/>
            <p:cNvSpPr>
              <a:spLocks noChangeShapeType="1"/>
            </p:cNvSpPr>
            <p:nvPr/>
          </p:nvSpPr>
          <p:spPr bwMode="auto">
            <a:xfrm>
              <a:off x="3613" y="2680"/>
              <a:ext cx="96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60" name="Freeform 60"/>
            <p:cNvSpPr>
              <a:spLocks/>
            </p:cNvSpPr>
            <p:nvPr/>
          </p:nvSpPr>
          <p:spPr bwMode="auto">
            <a:xfrm>
              <a:off x="3675" y="2584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61" name="Line 61"/>
            <p:cNvSpPr>
              <a:spLocks noChangeShapeType="1"/>
            </p:cNvSpPr>
            <p:nvPr/>
          </p:nvSpPr>
          <p:spPr bwMode="auto">
            <a:xfrm>
              <a:off x="4029" y="2584"/>
              <a:ext cx="157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62" name="Rectangle 62"/>
            <p:cNvSpPr>
              <a:spLocks noChangeArrowheads="1"/>
            </p:cNvSpPr>
            <p:nvPr/>
          </p:nvSpPr>
          <p:spPr bwMode="auto">
            <a:xfrm>
              <a:off x="4526" y="2538"/>
              <a:ext cx="302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D$</a:t>
              </a:r>
            </a:p>
          </p:txBody>
        </p:sp>
        <p:grpSp>
          <p:nvGrpSpPr>
            <p:cNvPr id="14" name="Group 63"/>
            <p:cNvGrpSpPr>
              <a:grpSpLocks/>
            </p:cNvGrpSpPr>
            <p:nvPr/>
          </p:nvGrpSpPr>
          <p:grpSpPr bwMode="auto">
            <a:xfrm>
              <a:off x="4577" y="2536"/>
              <a:ext cx="325" cy="289"/>
              <a:chOff x="4098" y="2245"/>
              <a:chExt cx="325" cy="289"/>
            </a:xfrm>
            <a:grpFill/>
          </p:grpSpPr>
          <p:sp>
            <p:nvSpPr>
              <p:cNvPr id="2790464" name="Freeform 64"/>
              <p:cNvSpPr>
                <a:spLocks/>
              </p:cNvSpPr>
              <p:nvPr/>
            </p:nvSpPr>
            <p:spPr bwMode="auto">
              <a:xfrm>
                <a:off x="4098" y="2245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grp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0465" name="Freeform 65"/>
              <p:cNvSpPr>
                <a:spLocks/>
              </p:cNvSpPr>
              <p:nvPr/>
            </p:nvSpPr>
            <p:spPr bwMode="auto">
              <a:xfrm>
                <a:off x="4259" y="2245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grp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90466" name="Rectangle 66"/>
            <p:cNvSpPr>
              <a:spLocks noChangeArrowheads="1"/>
            </p:cNvSpPr>
            <p:nvPr/>
          </p:nvSpPr>
          <p:spPr bwMode="auto">
            <a:xfrm>
              <a:off x="5018" y="2538"/>
              <a:ext cx="327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15" name="Group 67"/>
            <p:cNvGrpSpPr>
              <a:grpSpLocks/>
            </p:cNvGrpSpPr>
            <p:nvPr/>
          </p:nvGrpSpPr>
          <p:grpSpPr bwMode="auto">
            <a:xfrm>
              <a:off x="5045" y="2536"/>
              <a:ext cx="284" cy="289"/>
              <a:chOff x="4566" y="2245"/>
              <a:chExt cx="284" cy="289"/>
            </a:xfrm>
            <a:grpFill/>
          </p:grpSpPr>
          <p:sp>
            <p:nvSpPr>
              <p:cNvPr id="2790468" name="Freeform 68"/>
              <p:cNvSpPr>
                <a:spLocks/>
              </p:cNvSpPr>
              <p:nvPr/>
            </p:nvSpPr>
            <p:spPr bwMode="auto">
              <a:xfrm>
                <a:off x="4566" y="2245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grp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0469" name="Freeform 69"/>
              <p:cNvSpPr>
                <a:spLocks/>
              </p:cNvSpPr>
              <p:nvPr/>
            </p:nvSpPr>
            <p:spPr bwMode="auto">
              <a:xfrm>
                <a:off x="4707" y="2245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grp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90470" name="Line 70"/>
            <p:cNvSpPr>
              <a:spLocks noChangeShapeType="1"/>
            </p:cNvSpPr>
            <p:nvPr/>
          </p:nvSpPr>
          <p:spPr bwMode="auto">
            <a:xfrm>
              <a:off x="4898" y="2680"/>
              <a:ext cx="139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71" name="Line 71"/>
            <p:cNvSpPr>
              <a:spLocks noChangeShapeType="1"/>
            </p:cNvSpPr>
            <p:nvPr/>
          </p:nvSpPr>
          <p:spPr bwMode="auto">
            <a:xfrm>
              <a:off x="4414" y="2680"/>
              <a:ext cx="155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72" name="Line 72"/>
            <p:cNvSpPr>
              <a:spLocks noChangeShapeType="1"/>
            </p:cNvSpPr>
            <p:nvPr/>
          </p:nvSpPr>
          <p:spPr bwMode="auto">
            <a:xfrm>
              <a:off x="4029" y="2776"/>
              <a:ext cx="157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73" name="Freeform 73"/>
            <p:cNvSpPr>
              <a:spLocks/>
            </p:cNvSpPr>
            <p:nvPr/>
          </p:nvSpPr>
          <p:spPr bwMode="auto">
            <a:xfrm>
              <a:off x="4122" y="2675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6" name="Group 74"/>
            <p:cNvGrpSpPr>
              <a:grpSpLocks/>
            </p:cNvGrpSpPr>
            <p:nvPr/>
          </p:nvGrpSpPr>
          <p:grpSpPr bwMode="auto">
            <a:xfrm>
              <a:off x="3202" y="2476"/>
              <a:ext cx="497" cy="417"/>
              <a:chOff x="2115" y="2560"/>
              <a:chExt cx="497" cy="417"/>
            </a:xfrm>
            <a:grpFill/>
          </p:grpSpPr>
          <p:sp>
            <p:nvSpPr>
              <p:cNvPr id="2790475" name="AutoShape 75"/>
              <p:cNvSpPr>
                <a:spLocks noChangeArrowheads="1"/>
              </p:cNvSpPr>
              <p:nvPr/>
            </p:nvSpPr>
            <p:spPr bwMode="auto">
              <a:xfrm>
                <a:off x="2115" y="2560"/>
                <a:ext cx="490" cy="417"/>
              </a:xfrm>
              <a:prstGeom prst="cloudCallout">
                <a:avLst>
                  <a:gd name="adj1" fmla="val -28569"/>
                  <a:gd name="adj2" fmla="val 42088"/>
                </a:avLst>
              </a:prstGeom>
              <a:grp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Arial" pitchFamily="-65" charset="0"/>
                </a:endParaRPr>
              </a:p>
            </p:txBody>
          </p:sp>
          <p:sp>
            <p:nvSpPr>
              <p:cNvPr id="2790476" name="Text Box 76"/>
              <p:cNvSpPr txBox="1">
                <a:spLocks noChangeArrowheads="1"/>
              </p:cNvSpPr>
              <p:nvPr/>
            </p:nvSpPr>
            <p:spPr bwMode="auto">
              <a:xfrm>
                <a:off x="2177" y="2573"/>
                <a:ext cx="435" cy="404"/>
              </a:xfrm>
              <a:prstGeom prst="rect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>
                    <a:solidFill>
                      <a:schemeClr val="tx1"/>
                    </a:solidFill>
                    <a:latin typeface="Arial" pitchFamily="-65" charset="0"/>
                  </a:rPr>
                  <a:t>bubble</a:t>
                </a:r>
              </a:p>
            </p:txBody>
          </p:sp>
        </p:grpSp>
      </p:grpSp>
      <p:grpSp>
        <p:nvGrpSpPr>
          <p:cNvPr id="17" name="Group 77"/>
          <p:cNvGrpSpPr>
            <a:grpSpLocks/>
          </p:cNvGrpSpPr>
          <p:nvPr/>
        </p:nvGrpSpPr>
        <p:grpSpPr bwMode="auto">
          <a:xfrm>
            <a:off x="522287" y="5432425"/>
            <a:ext cx="8316913" cy="814387"/>
            <a:chOff x="240" y="3065"/>
            <a:chExt cx="5239" cy="513"/>
          </a:xfrm>
          <a:noFill/>
        </p:grpSpPr>
        <p:sp>
          <p:nvSpPr>
            <p:cNvPr id="2790478" name="Rectangle 78"/>
            <p:cNvSpPr>
              <a:spLocks noChangeArrowheads="1"/>
            </p:cNvSpPr>
            <p:nvPr/>
          </p:nvSpPr>
          <p:spPr bwMode="auto">
            <a:xfrm>
              <a:off x="240" y="3125"/>
              <a:ext cx="1636" cy="328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 dirty="0">
                  <a:solidFill>
                    <a:schemeClr val="tx1"/>
                  </a:solidFill>
                  <a:latin typeface="Arial" pitchFamily="-65" charset="0"/>
                </a:rPr>
                <a:t>or   $t7,</a:t>
              </a:r>
              <a:r>
                <a:rPr lang="en-US" sz="2800" b="1" dirty="0">
                  <a:latin typeface="Arial" pitchFamily="-65" charset="0"/>
                </a:rPr>
                <a:t>$t0</a:t>
              </a:r>
              <a:r>
                <a:rPr lang="en-US" sz="2800" b="1" dirty="0">
                  <a:solidFill>
                    <a:schemeClr val="tx1"/>
                  </a:solidFill>
                  <a:latin typeface="Arial" pitchFamily="-65" charset="0"/>
                </a:rPr>
                <a:t>,$t6</a:t>
              </a:r>
            </a:p>
          </p:txBody>
        </p:sp>
        <p:sp>
          <p:nvSpPr>
            <p:cNvPr id="2790479" name="Freeform 79" descr="25%"/>
            <p:cNvSpPr>
              <a:spLocks/>
            </p:cNvSpPr>
            <p:nvPr/>
          </p:nvSpPr>
          <p:spPr bwMode="auto">
            <a:xfrm>
              <a:off x="4318" y="3161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80" name="Freeform 80"/>
            <p:cNvSpPr>
              <a:spLocks/>
            </p:cNvSpPr>
            <p:nvPr/>
          </p:nvSpPr>
          <p:spPr bwMode="auto">
            <a:xfrm>
              <a:off x="4636" y="3065"/>
              <a:ext cx="213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81" name="Freeform 81"/>
            <p:cNvSpPr>
              <a:spLocks/>
            </p:cNvSpPr>
            <p:nvPr/>
          </p:nvSpPr>
          <p:spPr bwMode="auto">
            <a:xfrm>
              <a:off x="4977" y="3305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82" name="Freeform 82"/>
            <p:cNvSpPr>
              <a:spLocks/>
            </p:cNvSpPr>
            <p:nvPr/>
          </p:nvSpPr>
          <p:spPr bwMode="auto">
            <a:xfrm>
              <a:off x="3710" y="3161"/>
              <a:ext cx="170" cy="289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9" y="288"/>
                </a:cxn>
              </a:cxnLst>
              <a:rect l="0" t="0" r="r" b="b"/>
              <a:pathLst>
                <a:path w="170" h="289">
                  <a:moveTo>
                    <a:pt x="169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9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83" name="Freeform 83"/>
            <p:cNvSpPr>
              <a:spLocks/>
            </p:cNvSpPr>
            <p:nvPr/>
          </p:nvSpPr>
          <p:spPr bwMode="auto">
            <a:xfrm>
              <a:off x="3868" y="3155"/>
              <a:ext cx="171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0" y="0"/>
                </a:cxn>
                <a:cxn ang="0">
                  <a:pos x="170" y="288"/>
                </a:cxn>
                <a:cxn ang="0">
                  <a:pos x="0" y="288"/>
                </a:cxn>
              </a:cxnLst>
              <a:rect l="0" t="0" r="r" b="b"/>
              <a:pathLst>
                <a:path w="171" h="289">
                  <a:moveTo>
                    <a:pt x="0" y="0"/>
                  </a:moveTo>
                  <a:lnTo>
                    <a:pt x="170" y="0"/>
                  </a:lnTo>
                  <a:lnTo>
                    <a:pt x="170" y="288"/>
                  </a:lnTo>
                  <a:lnTo>
                    <a:pt x="0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84" name="Rectangle 84"/>
            <p:cNvSpPr>
              <a:spLocks noChangeArrowheads="1"/>
            </p:cNvSpPr>
            <p:nvPr/>
          </p:nvSpPr>
          <p:spPr bwMode="auto">
            <a:xfrm>
              <a:off x="3691" y="3163"/>
              <a:ext cx="228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I$</a:t>
              </a:r>
            </a:p>
          </p:txBody>
        </p:sp>
        <p:sp>
          <p:nvSpPr>
            <p:cNvPr id="2790485" name="Rectangle 85"/>
            <p:cNvSpPr>
              <a:spLocks noChangeArrowheads="1"/>
            </p:cNvSpPr>
            <p:nvPr/>
          </p:nvSpPr>
          <p:spPr bwMode="auto">
            <a:xfrm rot="5400000">
              <a:off x="4537" y="3187"/>
              <a:ext cx="384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ALU</a:t>
              </a:r>
            </a:p>
          </p:txBody>
        </p:sp>
        <p:sp>
          <p:nvSpPr>
            <p:cNvPr id="2790486" name="Rectangle 86"/>
            <p:cNvSpPr>
              <a:spLocks noChangeArrowheads="1"/>
            </p:cNvSpPr>
            <p:nvPr/>
          </p:nvSpPr>
          <p:spPr bwMode="auto">
            <a:xfrm>
              <a:off x="4151" y="3168"/>
              <a:ext cx="327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90487" name="Freeform 87"/>
            <p:cNvSpPr>
              <a:spLocks/>
            </p:cNvSpPr>
            <p:nvPr/>
          </p:nvSpPr>
          <p:spPr bwMode="auto">
            <a:xfrm>
              <a:off x="4170" y="3161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88" name="Line 88"/>
            <p:cNvSpPr>
              <a:spLocks noChangeShapeType="1"/>
            </p:cNvSpPr>
            <p:nvPr/>
          </p:nvSpPr>
          <p:spPr bwMode="auto">
            <a:xfrm>
              <a:off x="4055" y="3305"/>
              <a:ext cx="96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89" name="Freeform 89"/>
            <p:cNvSpPr>
              <a:spLocks/>
            </p:cNvSpPr>
            <p:nvPr/>
          </p:nvSpPr>
          <p:spPr bwMode="auto">
            <a:xfrm>
              <a:off x="4117" y="3209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90" name="Line 90"/>
            <p:cNvSpPr>
              <a:spLocks noChangeShapeType="1"/>
            </p:cNvSpPr>
            <p:nvPr/>
          </p:nvSpPr>
          <p:spPr bwMode="auto">
            <a:xfrm>
              <a:off x="4471" y="3209"/>
              <a:ext cx="157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91" name="Rectangle 91"/>
            <p:cNvSpPr>
              <a:spLocks noChangeArrowheads="1"/>
            </p:cNvSpPr>
            <p:nvPr/>
          </p:nvSpPr>
          <p:spPr bwMode="auto">
            <a:xfrm>
              <a:off x="4968" y="3163"/>
              <a:ext cx="302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D$</a:t>
              </a:r>
            </a:p>
          </p:txBody>
        </p:sp>
        <p:sp>
          <p:nvSpPr>
            <p:cNvPr id="2790492" name="Freeform 92"/>
            <p:cNvSpPr>
              <a:spLocks/>
            </p:cNvSpPr>
            <p:nvPr/>
          </p:nvSpPr>
          <p:spPr bwMode="auto">
            <a:xfrm>
              <a:off x="5019" y="3161"/>
              <a:ext cx="162" cy="289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1" y="288"/>
                </a:cxn>
              </a:cxnLst>
              <a:rect l="0" t="0" r="r" b="b"/>
              <a:pathLst>
                <a:path w="162" h="289">
                  <a:moveTo>
                    <a:pt x="16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1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93" name="Freeform 93"/>
            <p:cNvSpPr>
              <a:spLocks/>
            </p:cNvSpPr>
            <p:nvPr/>
          </p:nvSpPr>
          <p:spPr bwMode="auto">
            <a:xfrm>
              <a:off x="5180" y="3161"/>
              <a:ext cx="164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3" y="0"/>
                </a:cxn>
                <a:cxn ang="0">
                  <a:pos x="163" y="288"/>
                </a:cxn>
                <a:cxn ang="0">
                  <a:pos x="0" y="288"/>
                </a:cxn>
              </a:cxnLst>
              <a:rect l="0" t="0" r="r" b="b"/>
              <a:pathLst>
                <a:path w="164" h="289">
                  <a:moveTo>
                    <a:pt x="0" y="0"/>
                  </a:moveTo>
                  <a:lnTo>
                    <a:pt x="163" y="0"/>
                  </a:lnTo>
                  <a:lnTo>
                    <a:pt x="163" y="288"/>
                  </a:lnTo>
                  <a:lnTo>
                    <a:pt x="0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94" name="Line 94"/>
            <p:cNvSpPr>
              <a:spLocks noChangeShapeType="1"/>
            </p:cNvSpPr>
            <p:nvPr/>
          </p:nvSpPr>
          <p:spPr bwMode="auto">
            <a:xfrm>
              <a:off x="5340" y="3305"/>
              <a:ext cx="139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95" name="Line 95"/>
            <p:cNvSpPr>
              <a:spLocks noChangeShapeType="1"/>
            </p:cNvSpPr>
            <p:nvPr/>
          </p:nvSpPr>
          <p:spPr bwMode="auto">
            <a:xfrm>
              <a:off x="4856" y="3305"/>
              <a:ext cx="155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96" name="Line 96"/>
            <p:cNvSpPr>
              <a:spLocks noChangeShapeType="1"/>
            </p:cNvSpPr>
            <p:nvPr/>
          </p:nvSpPr>
          <p:spPr bwMode="auto">
            <a:xfrm>
              <a:off x="4471" y="3401"/>
              <a:ext cx="157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497" name="Freeform 97"/>
            <p:cNvSpPr>
              <a:spLocks/>
            </p:cNvSpPr>
            <p:nvPr/>
          </p:nvSpPr>
          <p:spPr bwMode="auto">
            <a:xfrm>
              <a:off x="4564" y="3300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" name="Group 98"/>
            <p:cNvGrpSpPr>
              <a:grpSpLocks/>
            </p:cNvGrpSpPr>
            <p:nvPr/>
          </p:nvGrpSpPr>
          <p:grpSpPr bwMode="auto">
            <a:xfrm>
              <a:off x="3202" y="3065"/>
              <a:ext cx="497" cy="417"/>
              <a:chOff x="2115" y="2560"/>
              <a:chExt cx="497" cy="417"/>
            </a:xfrm>
            <a:grpFill/>
          </p:grpSpPr>
          <p:sp>
            <p:nvSpPr>
              <p:cNvPr id="2790499" name="AutoShape 99"/>
              <p:cNvSpPr>
                <a:spLocks noChangeArrowheads="1"/>
              </p:cNvSpPr>
              <p:nvPr/>
            </p:nvSpPr>
            <p:spPr bwMode="auto">
              <a:xfrm>
                <a:off x="2115" y="2560"/>
                <a:ext cx="490" cy="417"/>
              </a:xfrm>
              <a:prstGeom prst="cloudCallout">
                <a:avLst>
                  <a:gd name="adj1" fmla="val -28569"/>
                  <a:gd name="adj2" fmla="val 42088"/>
                </a:avLst>
              </a:prstGeom>
              <a:grp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Arial" pitchFamily="-65" charset="0"/>
                </a:endParaRPr>
              </a:p>
            </p:txBody>
          </p:sp>
          <p:sp>
            <p:nvSpPr>
              <p:cNvPr id="2790500" name="Text Box 100"/>
              <p:cNvSpPr txBox="1">
                <a:spLocks noChangeArrowheads="1"/>
              </p:cNvSpPr>
              <p:nvPr/>
            </p:nvSpPr>
            <p:spPr bwMode="auto">
              <a:xfrm>
                <a:off x="2177" y="2573"/>
                <a:ext cx="435" cy="404"/>
              </a:xfrm>
              <a:prstGeom prst="rect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>
                    <a:solidFill>
                      <a:schemeClr val="tx1"/>
                    </a:solidFill>
                    <a:latin typeface="Arial" pitchFamily="-65" charset="0"/>
                  </a:rPr>
                  <a:t>bubble</a:t>
                </a:r>
              </a:p>
            </p:txBody>
          </p:sp>
        </p:grpSp>
      </p:grpSp>
      <p:sp>
        <p:nvSpPr>
          <p:cNvPr id="2790501" name="Line 101"/>
          <p:cNvSpPr>
            <a:spLocks noChangeShapeType="1"/>
          </p:cNvSpPr>
          <p:nvPr/>
        </p:nvSpPr>
        <p:spPr bwMode="auto">
          <a:xfrm>
            <a:off x="5954712" y="3100387"/>
            <a:ext cx="168275" cy="71596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" name="Group 102"/>
          <p:cNvGrpSpPr>
            <a:grpSpLocks/>
          </p:cNvGrpSpPr>
          <p:nvPr/>
        </p:nvGrpSpPr>
        <p:grpSpPr bwMode="auto">
          <a:xfrm>
            <a:off x="674687" y="2552701"/>
            <a:ext cx="6113463" cy="989013"/>
            <a:chOff x="336" y="1251"/>
            <a:chExt cx="3851" cy="623"/>
          </a:xfrm>
          <a:noFill/>
        </p:grpSpPr>
        <p:sp>
          <p:nvSpPr>
            <p:cNvPr id="2790503" name="Rectangle 103"/>
            <p:cNvSpPr>
              <a:spLocks noChangeArrowheads="1"/>
            </p:cNvSpPr>
            <p:nvPr/>
          </p:nvSpPr>
          <p:spPr bwMode="auto">
            <a:xfrm>
              <a:off x="336" y="1337"/>
              <a:ext cx="1473" cy="328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 dirty="0" err="1">
                  <a:solidFill>
                    <a:schemeClr val="tx1"/>
                  </a:solidFill>
                  <a:latin typeface="Arial" pitchFamily="-65" charset="0"/>
                </a:rPr>
                <a:t>lw</a:t>
              </a:r>
              <a:r>
                <a:rPr lang="en-US" sz="2800" b="1" dirty="0">
                  <a:solidFill>
                    <a:schemeClr val="tx1"/>
                  </a:solidFill>
                  <a:latin typeface="Arial" pitchFamily="-65" charset="0"/>
                </a:rPr>
                <a:t> </a:t>
              </a:r>
              <a:r>
                <a:rPr lang="en-US" sz="2800" b="1" dirty="0">
                  <a:solidFill>
                    <a:schemeClr val="accent2"/>
                  </a:solidFill>
                  <a:latin typeface="Arial" pitchFamily="-65" charset="0"/>
                </a:rPr>
                <a:t>$t0</a:t>
              </a:r>
              <a:r>
                <a:rPr lang="en-US" sz="2800" b="1" dirty="0">
                  <a:solidFill>
                    <a:schemeClr val="tx1"/>
                  </a:solidFill>
                  <a:latin typeface="Arial" pitchFamily="-65" charset="0"/>
                </a:rPr>
                <a:t>, 0($t1)</a:t>
              </a:r>
            </a:p>
            <a:p>
              <a:endParaRPr lang="en-US" sz="2800" b="1" dirty="0">
                <a:solidFill>
                  <a:schemeClr val="tx1"/>
                </a:solidFill>
                <a:latin typeface="Arial" pitchFamily="-65" charset="0"/>
              </a:endParaRPr>
            </a:p>
          </p:txBody>
        </p:sp>
        <p:sp>
          <p:nvSpPr>
            <p:cNvPr id="2790504" name="Freeform 104" descr="25%"/>
            <p:cNvSpPr>
              <a:spLocks/>
            </p:cNvSpPr>
            <p:nvPr/>
          </p:nvSpPr>
          <p:spPr bwMode="auto">
            <a:xfrm>
              <a:off x="3742" y="1457"/>
              <a:ext cx="142" cy="289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1" y="288"/>
                </a:cxn>
              </a:cxnLst>
              <a:rect l="0" t="0" r="r" b="b"/>
              <a:pathLst>
                <a:path w="142" h="289">
                  <a:moveTo>
                    <a:pt x="14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1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505" name="Rectangle 105"/>
            <p:cNvSpPr>
              <a:spLocks noChangeArrowheads="1"/>
            </p:cNvSpPr>
            <p:nvPr/>
          </p:nvSpPr>
          <p:spPr bwMode="auto">
            <a:xfrm>
              <a:off x="2001" y="1251"/>
              <a:ext cx="250" cy="22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IF</a:t>
              </a:r>
            </a:p>
          </p:txBody>
        </p:sp>
        <p:sp>
          <p:nvSpPr>
            <p:cNvPr id="2790506" name="Rectangle 106"/>
            <p:cNvSpPr>
              <a:spLocks noChangeArrowheads="1"/>
            </p:cNvSpPr>
            <p:nvPr/>
          </p:nvSpPr>
          <p:spPr bwMode="auto">
            <a:xfrm>
              <a:off x="2385" y="1251"/>
              <a:ext cx="498" cy="22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ID/RF</a:t>
              </a:r>
            </a:p>
          </p:txBody>
        </p:sp>
        <p:sp>
          <p:nvSpPr>
            <p:cNvPr id="2790507" name="Rectangle 107"/>
            <p:cNvSpPr>
              <a:spLocks noChangeArrowheads="1"/>
            </p:cNvSpPr>
            <p:nvPr/>
          </p:nvSpPr>
          <p:spPr bwMode="auto">
            <a:xfrm>
              <a:off x="2913" y="1251"/>
              <a:ext cx="314" cy="22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EX</a:t>
              </a:r>
            </a:p>
          </p:txBody>
        </p:sp>
        <p:sp>
          <p:nvSpPr>
            <p:cNvPr id="2790508" name="Rectangle 108"/>
            <p:cNvSpPr>
              <a:spLocks noChangeArrowheads="1"/>
            </p:cNvSpPr>
            <p:nvPr/>
          </p:nvSpPr>
          <p:spPr bwMode="auto">
            <a:xfrm>
              <a:off x="3337" y="1251"/>
              <a:ext cx="458" cy="22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MEM</a:t>
              </a:r>
            </a:p>
          </p:txBody>
        </p:sp>
        <p:sp>
          <p:nvSpPr>
            <p:cNvPr id="2790509" name="Rectangle 109"/>
            <p:cNvSpPr>
              <a:spLocks noChangeArrowheads="1"/>
            </p:cNvSpPr>
            <p:nvPr/>
          </p:nvSpPr>
          <p:spPr bwMode="auto">
            <a:xfrm>
              <a:off x="3825" y="1251"/>
              <a:ext cx="362" cy="22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WB</a:t>
              </a:r>
            </a:p>
          </p:txBody>
        </p:sp>
        <p:sp>
          <p:nvSpPr>
            <p:cNvPr id="2790510" name="Freeform 110"/>
            <p:cNvSpPr>
              <a:spLocks/>
            </p:cNvSpPr>
            <p:nvPr/>
          </p:nvSpPr>
          <p:spPr bwMode="auto">
            <a:xfrm>
              <a:off x="2891" y="1361"/>
              <a:ext cx="213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511" name="Rectangle 111"/>
            <p:cNvSpPr>
              <a:spLocks noChangeArrowheads="1"/>
            </p:cNvSpPr>
            <p:nvPr/>
          </p:nvSpPr>
          <p:spPr bwMode="auto">
            <a:xfrm rot="5400000">
              <a:off x="2792" y="1483"/>
              <a:ext cx="384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ALU</a:t>
              </a:r>
            </a:p>
          </p:txBody>
        </p:sp>
        <p:sp>
          <p:nvSpPr>
            <p:cNvPr id="2790512" name="Rectangle 112"/>
            <p:cNvSpPr>
              <a:spLocks noChangeArrowheads="1"/>
            </p:cNvSpPr>
            <p:nvPr/>
          </p:nvSpPr>
          <p:spPr bwMode="auto">
            <a:xfrm>
              <a:off x="2025" y="1491"/>
              <a:ext cx="228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I$</a:t>
              </a:r>
            </a:p>
          </p:txBody>
        </p:sp>
        <p:grpSp>
          <p:nvGrpSpPr>
            <p:cNvPr id="20" name="Group 113"/>
            <p:cNvGrpSpPr>
              <a:grpSpLocks/>
            </p:cNvGrpSpPr>
            <p:nvPr/>
          </p:nvGrpSpPr>
          <p:grpSpPr bwMode="auto">
            <a:xfrm>
              <a:off x="1965" y="1457"/>
              <a:ext cx="340" cy="289"/>
              <a:chOff x="1935" y="1349"/>
              <a:chExt cx="340" cy="289"/>
            </a:xfrm>
            <a:grpFill/>
          </p:grpSpPr>
          <p:sp>
            <p:nvSpPr>
              <p:cNvPr id="2790514" name="Freeform 114"/>
              <p:cNvSpPr>
                <a:spLocks/>
              </p:cNvSpPr>
              <p:nvPr/>
            </p:nvSpPr>
            <p:spPr bwMode="auto">
              <a:xfrm>
                <a:off x="1935" y="1349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grp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0515" name="Freeform 115"/>
              <p:cNvSpPr>
                <a:spLocks/>
              </p:cNvSpPr>
              <p:nvPr/>
            </p:nvSpPr>
            <p:spPr bwMode="auto">
              <a:xfrm>
                <a:off x="2104" y="1349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grp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90516" name="Rectangle 116"/>
            <p:cNvSpPr>
              <a:spLocks noChangeArrowheads="1"/>
            </p:cNvSpPr>
            <p:nvPr/>
          </p:nvSpPr>
          <p:spPr bwMode="auto">
            <a:xfrm>
              <a:off x="2406" y="1464"/>
              <a:ext cx="327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90517" name="Freeform 117"/>
            <p:cNvSpPr>
              <a:spLocks/>
            </p:cNvSpPr>
            <p:nvPr/>
          </p:nvSpPr>
          <p:spPr bwMode="auto">
            <a:xfrm>
              <a:off x="2425" y="1457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518" name="Freeform 118"/>
            <p:cNvSpPr>
              <a:spLocks/>
            </p:cNvSpPr>
            <p:nvPr/>
          </p:nvSpPr>
          <p:spPr bwMode="auto">
            <a:xfrm>
              <a:off x="2573" y="1457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519" name="Line 119"/>
            <p:cNvSpPr>
              <a:spLocks noChangeShapeType="1"/>
            </p:cNvSpPr>
            <p:nvPr/>
          </p:nvSpPr>
          <p:spPr bwMode="auto">
            <a:xfrm>
              <a:off x="2310" y="1601"/>
              <a:ext cx="96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520" name="Freeform 120"/>
            <p:cNvSpPr>
              <a:spLocks/>
            </p:cNvSpPr>
            <p:nvPr/>
          </p:nvSpPr>
          <p:spPr bwMode="auto">
            <a:xfrm>
              <a:off x="2372" y="1505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521" name="Line 121"/>
            <p:cNvSpPr>
              <a:spLocks noChangeShapeType="1"/>
            </p:cNvSpPr>
            <p:nvPr/>
          </p:nvSpPr>
          <p:spPr bwMode="auto">
            <a:xfrm>
              <a:off x="2726" y="1505"/>
              <a:ext cx="157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522" name="Rectangle 122"/>
            <p:cNvSpPr>
              <a:spLocks noChangeArrowheads="1"/>
            </p:cNvSpPr>
            <p:nvPr/>
          </p:nvSpPr>
          <p:spPr bwMode="auto">
            <a:xfrm>
              <a:off x="3255" y="1501"/>
              <a:ext cx="302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D$</a:t>
              </a:r>
            </a:p>
          </p:txBody>
        </p:sp>
        <p:sp>
          <p:nvSpPr>
            <p:cNvPr id="2790523" name="Rectangle 123"/>
            <p:cNvSpPr>
              <a:spLocks noChangeArrowheads="1"/>
            </p:cNvSpPr>
            <p:nvPr/>
          </p:nvSpPr>
          <p:spPr bwMode="auto">
            <a:xfrm>
              <a:off x="3715" y="1459"/>
              <a:ext cx="327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90524" name="Freeform 124"/>
            <p:cNvSpPr>
              <a:spLocks/>
            </p:cNvSpPr>
            <p:nvPr/>
          </p:nvSpPr>
          <p:spPr bwMode="auto">
            <a:xfrm>
              <a:off x="3883" y="1457"/>
              <a:ext cx="143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0"/>
                </a:cxn>
                <a:cxn ang="0">
                  <a:pos x="142" y="288"/>
                </a:cxn>
                <a:cxn ang="0">
                  <a:pos x="0" y="288"/>
                </a:cxn>
              </a:cxnLst>
              <a:rect l="0" t="0" r="r" b="b"/>
              <a:pathLst>
                <a:path w="143" h="289">
                  <a:moveTo>
                    <a:pt x="0" y="0"/>
                  </a:moveTo>
                  <a:lnTo>
                    <a:pt x="142" y="0"/>
                  </a:lnTo>
                  <a:lnTo>
                    <a:pt x="142" y="288"/>
                  </a:lnTo>
                  <a:lnTo>
                    <a:pt x="0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525" name="Line 125"/>
            <p:cNvSpPr>
              <a:spLocks noChangeShapeType="1"/>
            </p:cNvSpPr>
            <p:nvPr/>
          </p:nvSpPr>
          <p:spPr bwMode="auto">
            <a:xfrm>
              <a:off x="3595" y="1601"/>
              <a:ext cx="139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526" name="Line 126"/>
            <p:cNvSpPr>
              <a:spLocks noChangeShapeType="1"/>
            </p:cNvSpPr>
            <p:nvPr/>
          </p:nvSpPr>
          <p:spPr bwMode="auto">
            <a:xfrm>
              <a:off x="3111" y="1601"/>
              <a:ext cx="155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527" name="Freeform 127"/>
            <p:cNvSpPr>
              <a:spLocks/>
            </p:cNvSpPr>
            <p:nvPr/>
          </p:nvSpPr>
          <p:spPr bwMode="auto">
            <a:xfrm>
              <a:off x="3232" y="1601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528" name="Line 128"/>
            <p:cNvSpPr>
              <a:spLocks noChangeShapeType="1"/>
            </p:cNvSpPr>
            <p:nvPr/>
          </p:nvSpPr>
          <p:spPr bwMode="auto">
            <a:xfrm>
              <a:off x="2726" y="1697"/>
              <a:ext cx="157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0529" name="Freeform 129"/>
            <p:cNvSpPr>
              <a:spLocks/>
            </p:cNvSpPr>
            <p:nvPr/>
          </p:nvSpPr>
          <p:spPr bwMode="auto">
            <a:xfrm>
              <a:off x="2819" y="1596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1" name="Group 130"/>
            <p:cNvGrpSpPr>
              <a:grpSpLocks/>
            </p:cNvGrpSpPr>
            <p:nvPr/>
          </p:nvGrpSpPr>
          <p:grpSpPr bwMode="auto">
            <a:xfrm>
              <a:off x="3265" y="1435"/>
              <a:ext cx="325" cy="289"/>
              <a:chOff x="3671" y="1797"/>
              <a:chExt cx="325" cy="289"/>
            </a:xfrm>
            <a:grpFill/>
          </p:grpSpPr>
          <p:sp>
            <p:nvSpPr>
              <p:cNvPr id="2790531" name="Freeform 131"/>
              <p:cNvSpPr>
                <a:spLocks/>
              </p:cNvSpPr>
              <p:nvPr/>
            </p:nvSpPr>
            <p:spPr bwMode="auto">
              <a:xfrm>
                <a:off x="3671" y="1797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grp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0532" name="Freeform 132"/>
              <p:cNvSpPr>
                <a:spLocks/>
              </p:cNvSpPr>
              <p:nvPr/>
            </p:nvSpPr>
            <p:spPr bwMode="auto">
              <a:xfrm>
                <a:off x="3832" y="1797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grp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790533" name="Oval 133"/>
          <p:cNvSpPr>
            <a:spLocks noChangeArrowheads="1"/>
          </p:cNvSpPr>
          <p:nvPr/>
        </p:nvSpPr>
        <p:spPr bwMode="auto">
          <a:xfrm>
            <a:off x="5170487" y="3462337"/>
            <a:ext cx="884238" cy="2859088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304800"/>
          </a:xfrm>
          <a:solidFill>
            <a:schemeClr val="bg1"/>
          </a:solidFill>
          <a:ln/>
        </p:spPr>
        <p:txBody>
          <a:bodyPr wrap="square" lIns="90487" tIns="44450" rIns="90487" bIns="44450" anchor="ctr"/>
          <a:lstStyle/>
          <a:p>
            <a:r>
              <a:rPr lang="en-US"/>
              <a:t>Data Hazard: Loads (3/4)</a:t>
            </a:r>
          </a:p>
        </p:txBody>
      </p:sp>
      <p:sp>
        <p:nvSpPr>
          <p:cNvPr id="279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229600" cy="5019675"/>
          </a:xfrm>
        </p:spPr>
        <p:txBody>
          <a:bodyPr/>
          <a:lstStyle/>
          <a:p>
            <a:r>
              <a:rPr lang="en-US"/>
              <a:t>Instruction slot after a load is called “</a:t>
            </a:r>
            <a:r>
              <a:rPr lang="en-US" u="sng">
                <a:solidFill>
                  <a:schemeClr val="accent1"/>
                </a:solidFill>
              </a:rPr>
              <a:t>load delay slot</a:t>
            </a:r>
            <a:r>
              <a:rPr lang="en-US"/>
              <a:t>”</a:t>
            </a:r>
          </a:p>
          <a:p>
            <a:r>
              <a:rPr lang="en-US"/>
              <a:t>If that instruction uses the result of the load, then the hardware interlock will stall it for one cycle.</a:t>
            </a:r>
          </a:p>
          <a:p>
            <a:r>
              <a:rPr lang="en-US"/>
              <a:t>If the compiler puts an unrelated instruction in that slot, then no stall</a:t>
            </a:r>
          </a:p>
          <a:p>
            <a:r>
              <a:rPr lang="en-US"/>
              <a:t>Letting the hardware stall the instruction in the delay slot is equivalent to putting a nop in the slot  (except the latter uses more code space)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Hazard: Loads (4/4)</a:t>
            </a:r>
          </a:p>
        </p:txBody>
      </p:sp>
      <p:sp>
        <p:nvSpPr>
          <p:cNvPr id="279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Stall is equivalent to nop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0" y="1822450"/>
            <a:ext cx="4800600" cy="4310063"/>
            <a:chOff x="1934" y="1056"/>
            <a:chExt cx="3024" cy="2715"/>
          </a:xfrm>
        </p:grpSpPr>
        <p:sp>
          <p:nvSpPr>
            <p:cNvPr id="2794501" name="Line 5"/>
            <p:cNvSpPr>
              <a:spLocks noChangeShapeType="1"/>
            </p:cNvSpPr>
            <p:nvPr/>
          </p:nvSpPr>
          <p:spPr bwMode="auto">
            <a:xfrm>
              <a:off x="1934" y="1056"/>
              <a:ext cx="0" cy="26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02" name="Line 6"/>
            <p:cNvSpPr>
              <a:spLocks noChangeShapeType="1"/>
            </p:cNvSpPr>
            <p:nvPr/>
          </p:nvSpPr>
          <p:spPr bwMode="auto">
            <a:xfrm>
              <a:off x="2366" y="1056"/>
              <a:ext cx="0" cy="26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03" name="Line 7"/>
            <p:cNvSpPr>
              <a:spLocks noChangeShapeType="1"/>
            </p:cNvSpPr>
            <p:nvPr/>
          </p:nvSpPr>
          <p:spPr bwMode="auto">
            <a:xfrm>
              <a:off x="2798" y="1056"/>
              <a:ext cx="0" cy="26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04" name="Line 8"/>
            <p:cNvSpPr>
              <a:spLocks noChangeShapeType="1"/>
            </p:cNvSpPr>
            <p:nvPr/>
          </p:nvSpPr>
          <p:spPr bwMode="auto">
            <a:xfrm>
              <a:off x="3230" y="1056"/>
              <a:ext cx="0" cy="26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05" name="Line 9"/>
            <p:cNvSpPr>
              <a:spLocks noChangeShapeType="1"/>
            </p:cNvSpPr>
            <p:nvPr/>
          </p:nvSpPr>
          <p:spPr bwMode="auto">
            <a:xfrm>
              <a:off x="3662" y="1056"/>
              <a:ext cx="0" cy="26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06" name="Line 10"/>
            <p:cNvSpPr>
              <a:spLocks noChangeShapeType="1"/>
            </p:cNvSpPr>
            <p:nvPr/>
          </p:nvSpPr>
          <p:spPr bwMode="auto">
            <a:xfrm>
              <a:off x="4094" y="1056"/>
              <a:ext cx="0" cy="26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07" name="Line 11"/>
            <p:cNvSpPr>
              <a:spLocks noChangeShapeType="1"/>
            </p:cNvSpPr>
            <p:nvPr/>
          </p:nvSpPr>
          <p:spPr bwMode="auto">
            <a:xfrm flipH="1">
              <a:off x="4510" y="1056"/>
              <a:ext cx="16" cy="27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08" name="Line 12"/>
            <p:cNvSpPr>
              <a:spLocks noChangeShapeType="1"/>
            </p:cNvSpPr>
            <p:nvPr/>
          </p:nvSpPr>
          <p:spPr bwMode="auto">
            <a:xfrm flipH="1">
              <a:off x="4942" y="1056"/>
              <a:ext cx="16" cy="266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94509" name="Rectangle 13"/>
          <p:cNvSpPr>
            <a:spLocks noChangeArrowheads="1"/>
          </p:cNvSpPr>
          <p:nvPr/>
        </p:nvSpPr>
        <p:spPr bwMode="auto">
          <a:xfrm>
            <a:off x="390525" y="3851275"/>
            <a:ext cx="2657475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Arial" pitchFamily="-65" charset="0"/>
              </a:rPr>
              <a:t>sub $t3,</a:t>
            </a:r>
            <a:r>
              <a:rPr lang="en-US" sz="2800" b="1" dirty="0">
                <a:solidFill>
                  <a:schemeClr val="accent2"/>
                </a:solidFill>
                <a:latin typeface="Arial" pitchFamily="-65" charset="0"/>
              </a:rPr>
              <a:t>$t0</a:t>
            </a:r>
            <a:r>
              <a:rPr lang="en-US" sz="2800" b="1" dirty="0">
                <a:solidFill>
                  <a:schemeClr val="tx1"/>
                </a:solidFill>
                <a:latin typeface="Arial" pitchFamily="-65" charset="0"/>
              </a:rPr>
              <a:t>,$t2</a:t>
            </a:r>
          </a:p>
          <a:p>
            <a:endParaRPr lang="en-US" sz="2800" b="1" dirty="0">
              <a:solidFill>
                <a:schemeClr val="tx1"/>
              </a:solidFill>
              <a:latin typeface="Arial" pitchFamily="-65" charset="0"/>
            </a:endParaRPr>
          </a:p>
        </p:txBody>
      </p:sp>
      <p:sp>
        <p:nvSpPr>
          <p:cNvPr id="2794510" name="Rectangle 14"/>
          <p:cNvSpPr>
            <a:spLocks noChangeArrowheads="1"/>
          </p:cNvSpPr>
          <p:nvPr/>
        </p:nvSpPr>
        <p:spPr bwMode="auto">
          <a:xfrm>
            <a:off x="381000" y="4565650"/>
            <a:ext cx="2677315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Arial" pitchFamily="-65" charset="0"/>
              </a:rPr>
              <a:t>and $t5,</a:t>
            </a:r>
            <a:r>
              <a:rPr lang="en-US" sz="2800" b="1" dirty="0">
                <a:latin typeface="Arial" pitchFamily="-65" charset="0"/>
              </a:rPr>
              <a:t>$t0</a:t>
            </a:r>
            <a:r>
              <a:rPr lang="en-US" sz="2800" b="1" dirty="0">
                <a:solidFill>
                  <a:schemeClr val="tx1"/>
                </a:solidFill>
                <a:latin typeface="Arial" pitchFamily="-65" charset="0"/>
              </a:rPr>
              <a:t>,$t4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381000" y="5275263"/>
            <a:ext cx="8316913" cy="814387"/>
            <a:chOff x="240" y="2991"/>
            <a:chExt cx="5239" cy="513"/>
          </a:xfrm>
          <a:noFill/>
        </p:grpSpPr>
        <p:sp>
          <p:nvSpPr>
            <p:cNvPr id="2794512" name="Rectangle 16"/>
            <p:cNvSpPr>
              <a:spLocks noChangeArrowheads="1"/>
            </p:cNvSpPr>
            <p:nvPr/>
          </p:nvSpPr>
          <p:spPr bwMode="auto">
            <a:xfrm>
              <a:off x="240" y="3051"/>
              <a:ext cx="1636" cy="328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 dirty="0">
                  <a:solidFill>
                    <a:schemeClr val="tx1"/>
                  </a:solidFill>
                  <a:latin typeface="Arial" pitchFamily="-65" charset="0"/>
                </a:rPr>
                <a:t>or   $t7,</a:t>
              </a:r>
              <a:r>
                <a:rPr lang="en-US" sz="2800" b="1" dirty="0">
                  <a:latin typeface="Arial" pitchFamily="-65" charset="0"/>
                </a:rPr>
                <a:t>$t0</a:t>
              </a:r>
              <a:r>
                <a:rPr lang="en-US" sz="2800" b="1" dirty="0">
                  <a:solidFill>
                    <a:schemeClr val="tx1"/>
                  </a:solidFill>
                  <a:latin typeface="Arial" pitchFamily="-65" charset="0"/>
                </a:rPr>
                <a:t>,$t6</a:t>
              </a:r>
            </a:p>
          </p:txBody>
        </p:sp>
        <p:sp>
          <p:nvSpPr>
            <p:cNvPr id="2794513" name="Freeform 17" descr="25%"/>
            <p:cNvSpPr>
              <a:spLocks/>
            </p:cNvSpPr>
            <p:nvPr/>
          </p:nvSpPr>
          <p:spPr bwMode="auto">
            <a:xfrm>
              <a:off x="4318" y="3087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14" name="Freeform 18"/>
            <p:cNvSpPr>
              <a:spLocks/>
            </p:cNvSpPr>
            <p:nvPr/>
          </p:nvSpPr>
          <p:spPr bwMode="auto">
            <a:xfrm>
              <a:off x="4636" y="2991"/>
              <a:ext cx="213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15" name="Freeform 19"/>
            <p:cNvSpPr>
              <a:spLocks/>
            </p:cNvSpPr>
            <p:nvPr/>
          </p:nvSpPr>
          <p:spPr bwMode="auto">
            <a:xfrm>
              <a:off x="4977" y="3231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16" name="Freeform 20"/>
            <p:cNvSpPr>
              <a:spLocks/>
            </p:cNvSpPr>
            <p:nvPr/>
          </p:nvSpPr>
          <p:spPr bwMode="auto">
            <a:xfrm>
              <a:off x="3710" y="3087"/>
              <a:ext cx="170" cy="289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9" y="288"/>
                </a:cxn>
              </a:cxnLst>
              <a:rect l="0" t="0" r="r" b="b"/>
              <a:pathLst>
                <a:path w="170" h="289">
                  <a:moveTo>
                    <a:pt x="169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9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17" name="Freeform 21"/>
            <p:cNvSpPr>
              <a:spLocks/>
            </p:cNvSpPr>
            <p:nvPr/>
          </p:nvSpPr>
          <p:spPr bwMode="auto">
            <a:xfrm>
              <a:off x="3868" y="3081"/>
              <a:ext cx="171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0" y="0"/>
                </a:cxn>
                <a:cxn ang="0">
                  <a:pos x="170" y="288"/>
                </a:cxn>
                <a:cxn ang="0">
                  <a:pos x="0" y="288"/>
                </a:cxn>
              </a:cxnLst>
              <a:rect l="0" t="0" r="r" b="b"/>
              <a:pathLst>
                <a:path w="171" h="289">
                  <a:moveTo>
                    <a:pt x="0" y="0"/>
                  </a:moveTo>
                  <a:lnTo>
                    <a:pt x="170" y="0"/>
                  </a:lnTo>
                  <a:lnTo>
                    <a:pt x="170" y="288"/>
                  </a:lnTo>
                  <a:lnTo>
                    <a:pt x="0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18" name="Rectangle 22"/>
            <p:cNvSpPr>
              <a:spLocks noChangeArrowheads="1"/>
            </p:cNvSpPr>
            <p:nvPr/>
          </p:nvSpPr>
          <p:spPr bwMode="auto">
            <a:xfrm>
              <a:off x="3691" y="3089"/>
              <a:ext cx="228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I$</a:t>
              </a:r>
            </a:p>
          </p:txBody>
        </p:sp>
        <p:sp>
          <p:nvSpPr>
            <p:cNvPr id="2794519" name="Rectangle 23"/>
            <p:cNvSpPr>
              <a:spLocks noChangeArrowheads="1"/>
            </p:cNvSpPr>
            <p:nvPr/>
          </p:nvSpPr>
          <p:spPr bwMode="auto">
            <a:xfrm rot="5400000">
              <a:off x="4537" y="3114"/>
              <a:ext cx="384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ALU</a:t>
              </a:r>
            </a:p>
          </p:txBody>
        </p:sp>
        <p:sp>
          <p:nvSpPr>
            <p:cNvPr id="2794520" name="Rectangle 24"/>
            <p:cNvSpPr>
              <a:spLocks noChangeArrowheads="1"/>
            </p:cNvSpPr>
            <p:nvPr/>
          </p:nvSpPr>
          <p:spPr bwMode="auto">
            <a:xfrm>
              <a:off x="4151" y="3094"/>
              <a:ext cx="327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94521" name="Freeform 25"/>
            <p:cNvSpPr>
              <a:spLocks/>
            </p:cNvSpPr>
            <p:nvPr/>
          </p:nvSpPr>
          <p:spPr bwMode="auto">
            <a:xfrm>
              <a:off x="4170" y="3087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22" name="Line 26"/>
            <p:cNvSpPr>
              <a:spLocks noChangeShapeType="1"/>
            </p:cNvSpPr>
            <p:nvPr/>
          </p:nvSpPr>
          <p:spPr bwMode="auto">
            <a:xfrm>
              <a:off x="4055" y="3231"/>
              <a:ext cx="96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23" name="Freeform 27"/>
            <p:cNvSpPr>
              <a:spLocks/>
            </p:cNvSpPr>
            <p:nvPr/>
          </p:nvSpPr>
          <p:spPr bwMode="auto">
            <a:xfrm>
              <a:off x="4117" y="3135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24" name="Line 28"/>
            <p:cNvSpPr>
              <a:spLocks noChangeShapeType="1"/>
            </p:cNvSpPr>
            <p:nvPr/>
          </p:nvSpPr>
          <p:spPr bwMode="auto">
            <a:xfrm>
              <a:off x="4471" y="3135"/>
              <a:ext cx="157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25" name="Rectangle 29"/>
            <p:cNvSpPr>
              <a:spLocks noChangeArrowheads="1"/>
            </p:cNvSpPr>
            <p:nvPr/>
          </p:nvSpPr>
          <p:spPr bwMode="auto">
            <a:xfrm>
              <a:off x="4968" y="3089"/>
              <a:ext cx="302" cy="21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D$</a:t>
              </a:r>
            </a:p>
          </p:txBody>
        </p:sp>
        <p:sp>
          <p:nvSpPr>
            <p:cNvPr id="2794526" name="Freeform 30"/>
            <p:cNvSpPr>
              <a:spLocks/>
            </p:cNvSpPr>
            <p:nvPr/>
          </p:nvSpPr>
          <p:spPr bwMode="auto">
            <a:xfrm>
              <a:off x="5019" y="3087"/>
              <a:ext cx="162" cy="289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61" y="288"/>
                </a:cxn>
              </a:cxnLst>
              <a:rect l="0" t="0" r="r" b="b"/>
              <a:pathLst>
                <a:path w="162" h="289">
                  <a:moveTo>
                    <a:pt x="16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61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27" name="Freeform 31"/>
            <p:cNvSpPr>
              <a:spLocks/>
            </p:cNvSpPr>
            <p:nvPr/>
          </p:nvSpPr>
          <p:spPr bwMode="auto">
            <a:xfrm>
              <a:off x="5180" y="3087"/>
              <a:ext cx="164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3" y="0"/>
                </a:cxn>
                <a:cxn ang="0">
                  <a:pos x="163" y="288"/>
                </a:cxn>
                <a:cxn ang="0">
                  <a:pos x="0" y="288"/>
                </a:cxn>
              </a:cxnLst>
              <a:rect l="0" t="0" r="r" b="b"/>
              <a:pathLst>
                <a:path w="164" h="289">
                  <a:moveTo>
                    <a:pt x="0" y="0"/>
                  </a:moveTo>
                  <a:lnTo>
                    <a:pt x="163" y="0"/>
                  </a:lnTo>
                  <a:lnTo>
                    <a:pt x="163" y="288"/>
                  </a:lnTo>
                  <a:lnTo>
                    <a:pt x="0" y="288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28" name="Line 32"/>
            <p:cNvSpPr>
              <a:spLocks noChangeShapeType="1"/>
            </p:cNvSpPr>
            <p:nvPr/>
          </p:nvSpPr>
          <p:spPr bwMode="auto">
            <a:xfrm>
              <a:off x="5340" y="3231"/>
              <a:ext cx="139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29" name="Line 33"/>
            <p:cNvSpPr>
              <a:spLocks noChangeShapeType="1"/>
            </p:cNvSpPr>
            <p:nvPr/>
          </p:nvSpPr>
          <p:spPr bwMode="auto">
            <a:xfrm>
              <a:off x="4856" y="3231"/>
              <a:ext cx="155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30" name="Line 34"/>
            <p:cNvSpPr>
              <a:spLocks noChangeShapeType="1"/>
            </p:cNvSpPr>
            <p:nvPr/>
          </p:nvSpPr>
          <p:spPr bwMode="auto">
            <a:xfrm>
              <a:off x="4471" y="3327"/>
              <a:ext cx="157" cy="0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31" name="Freeform 35"/>
            <p:cNvSpPr>
              <a:spLocks/>
            </p:cNvSpPr>
            <p:nvPr/>
          </p:nvSpPr>
          <p:spPr bwMode="auto">
            <a:xfrm>
              <a:off x="4564" y="3226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grp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94532" name="Rectangle 36"/>
          <p:cNvSpPr>
            <a:spLocks noChangeArrowheads="1"/>
          </p:cNvSpPr>
          <p:nvPr/>
        </p:nvSpPr>
        <p:spPr bwMode="auto">
          <a:xfrm>
            <a:off x="533400" y="1887538"/>
            <a:ext cx="2337879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solidFill>
                  <a:schemeClr val="tx1"/>
                </a:solidFill>
                <a:latin typeface="Arial" pitchFamily="-65" charset="0"/>
              </a:rPr>
              <a:t>lw</a:t>
            </a:r>
            <a:r>
              <a:rPr lang="en-US" sz="2800" b="1" dirty="0">
                <a:solidFill>
                  <a:schemeClr val="tx1"/>
                </a:solidFill>
                <a:latin typeface="Arial" pitchFamily="-65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Arial" pitchFamily="-65" charset="0"/>
              </a:rPr>
              <a:t>$t0</a:t>
            </a:r>
            <a:r>
              <a:rPr lang="en-US" sz="2800" b="1" dirty="0">
                <a:solidFill>
                  <a:schemeClr val="tx1"/>
                </a:solidFill>
                <a:latin typeface="Arial" pitchFamily="-65" charset="0"/>
              </a:rPr>
              <a:t>, 0($t1)</a:t>
            </a:r>
          </a:p>
          <a:p>
            <a:endParaRPr lang="en-US" sz="2800" b="1" dirty="0">
              <a:solidFill>
                <a:schemeClr val="tx1"/>
              </a:solidFill>
              <a:latin typeface="Arial" pitchFamily="-65" charset="0"/>
            </a:endParaRPr>
          </a:p>
        </p:txBody>
      </p: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3119438" y="1925638"/>
            <a:ext cx="3297237" cy="814387"/>
            <a:chOff x="1965" y="881"/>
            <a:chExt cx="2077" cy="513"/>
          </a:xfrm>
        </p:grpSpPr>
        <p:sp>
          <p:nvSpPr>
            <p:cNvPr id="2794534" name="Freeform 38" descr="25%"/>
            <p:cNvSpPr>
              <a:spLocks/>
            </p:cNvSpPr>
            <p:nvPr/>
          </p:nvSpPr>
          <p:spPr bwMode="auto">
            <a:xfrm>
              <a:off x="3742" y="977"/>
              <a:ext cx="142" cy="289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1" y="288"/>
                </a:cxn>
              </a:cxnLst>
              <a:rect l="0" t="0" r="r" b="b"/>
              <a:pathLst>
                <a:path w="142" h="289">
                  <a:moveTo>
                    <a:pt x="14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1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35" name="Freeform 39"/>
            <p:cNvSpPr>
              <a:spLocks/>
            </p:cNvSpPr>
            <p:nvPr/>
          </p:nvSpPr>
          <p:spPr bwMode="auto">
            <a:xfrm>
              <a:off x="2891" y="881"/>
              <a:ext cx="213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36" name="Rectangle 40"/>
            <p:cNvSpPr>
              <a:spLocks noChangeArrowheads="1"/>
            </p:cNvSpPr>
            <p:nvPr/>
          </p:nvSpPr>
          <p:spPr bwMode="auto">
            <a:xfrm rot="5400000">
              <a:off x="2792" y="1004"/>
              <a:ext cx="3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ALU</a:t>
              </a:r>
            </a:p>
          </p:txBody>
        </p:sp>
        <p:sp>
          <p:nvSpPr>
            <p:cNvPr id="2794537" name="Rectangle 41"/>
            <p:cNvSpPr>
              <a:spLocks noChangeArrowheads="1"/>
            </p:cNvSpPr>
            <p:nvPr/>
          </p:nvSpPr>
          <p:spPr bwMode="auto">
            <a:xfrm>
              <a:off x="2025" y="1011"/>
              <a:ext cx="22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I$</a:t>
              </a:r>
            </a:p>
          </p:txBody>
        </p:sp>
        <p:grpSp>
          <p:nvGrpSpPr>
            <p:cNvPr id="5" name="Group 42"/>
            <p:cNvGrpSpPr>
              <a:grpSpLocks/>
            </p:cNvGrpSpPr>
            <p:nvPr/>
          </p:nvGrpSpPr>
          <p:grpSpPr bwMode="auto">
            <a:xfrm>
              <a:off x="1965" y="977"/>
              <a:ext cx="340" cy="289"/>
              <a:chOff x="1935" y="1349"/>
              <a:chExt cx="340" cy="289"/>
            </a:xfrm>
          </p:grpSpPr>
          <p:sp>
            <p:nvSpPr>
              <p:cNvPr id="2794539" name="Freeform 43"/>
              <p:cNvSpPr>
                <a:spLocks/>
              </p:cNvSpPr>
              <p:nvPr/>
            </p:nvSpPr>
            <p:spPr bwMode="auto">
              <a:xfrm>
                <a:off x="1935" y="1349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4540" name="Freeform 44"/>
              <p:cNvSpPr>
                <a:spLocks/>
              </p:cNvSpPr>
              <p:nvPr/>
            </p:nvSpPr>
            <p:spPr bwMode="auto">
              <a:xfrm>
                <a:off x="2104" y="1349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94541" name="Rectangle 45"/>
            <p:cNvSpPr>
              <a:spLocks noChangeArrowheads="1"/>
            </p:cNvSpPr>
            <p:nvPr/>
          </p:nvSpPr>
          <p:spPr bwMode="auto">
            <a:xfrm>
              <a:off x="2406" y="984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94542" name="Freeform 46"/>
            <p:cNvSpPr>
              <a:spLocks/>
            </p:cNvSpPr>
            <p:nvPr/>
          </p:nvSpPr>
          <p:spPr bwMode="auto">
            <a:xfrm>
              <a:off x="2425" y="977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43" name="Freeform 47"/>
            <p:cNvSpPr>
              <a:spLocks/>
            </p:cNvSpPr>
            <p:nvPr/>
          </p:nvSpPr>
          <p:spPr bwMode="auto">
            <a:xfrm>
              <a:off x="2573" y="977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44" name="Line 48"/>
            <p:cNvSpPr>
              <a:spLocks noChangeShapeType="1"/>
            </p:cNvSpPr>
            <p:nvPr/>
          </p:nvSpPr>
          <p:spPr bwMode="auto">
            <a:xfrm>
              <a:off x="2310" y="1121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45" name="Freeform 49"/>
            <p:cNvSpPr>
              <a:spLocks/>
            </p:cNvSpPr>
            <p:nvPr/>
          </p:nvSpPr>
          <p:spPr bwMode="auto">
            <a:xfrm>
              <a:off x="2372" y="1025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46" name="Line 50"/>
            <p:cNvSpPr>
              <a:spLocks noChangeShapeType="1"/>
            </p:cNvSpPr>
            <p:nvPr/>
          </p:nvSpPr>
          <p:spPr bwMode="auto">
            <a:xfrm>
              <a:off x="2726" y="1025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47" name="Rectangle 51"/>
            <p:cNvSpPr>
              <a:spLocks noChangeArrowheads="1"/>
            </p:cNvSpPr>
            <p:nvPr/>
          </p:nvSpPr>
          <p:spPr bwMode="auto">
            <a:xfrm>
              <a:off x="3255" y="1021"/>
              <a:ext cx="30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D$</a:t>
              </a:r>
            </a:p>
          </p:txBody>
        </p:sp>
        <p:sp>
          <p:nvSpPr>
            <p:cNvPr id="2794548" name="Rectangle 52"/>
            <p:cNvSpPr>
              <a:spLocks noChangeArrowheads="1"/>
            </p:cNvSpPr>
            <p:nvPr/>
          </p:nvSpPr>
          <p:spPr bwMode="auto">
            <a:xfrm>
              <a:off x="3715" y="979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94549" name="Freeform 53"/>
            <p:cNvSpPr>
              <a:spLocks/>
            </p:cNvSpPr>
            <p:nvPr/>
          </p:nvSpPr>
          <p:spPr bwMode="auto">
            <a:xfrm>
              <a:off x="3883" y="977"/>
              <a:ext cx="143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0"/>
                </a:cxn>
                <a:cxn ang="0">
                  <a:pos x="142" y="288"/>
                </a:cxn>
                <a:cxn ang="0">
                  <a:pos x="0" y="288"/>
                </a:cxn>
              </a:cxnLst>
              <a:rect l="0" t="0" r="r" b="b"/>
              <a:pathLst>
                <a:path w="143" h="289">
                  <a:moveTo>
                    <a:pt x="0" y="0"/>
                  </a:moveTo>
                  <a:lnTo>
                    <a:pt x="142" y="0"/>
                  </a:lnTo>
                  <a:lnTo>
                    <a:pt x="142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50" name="Line 54"/>
            <p:cNvSpPr>
              <a:spLocks noChangeShapeType="1"/>
            </p:cNvSpPr>
            <p:nvPr/>
          </p:nvSpPr>
          <p:spPr bwMode="auto">
            <a:xfrm>
              <a:off x="3595" y="1121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51" name="Line 55"/>
            <p:cNvSpPr>
              <a:spLocks noChangeShapeType="1"/>
            </p:cNvSpPr>
            <p:nvPr/>
          </p:nvSpPr>
          <p:spPr bwMode="auto">
            <a:xfrm>
              <a:off x="3111" y="1121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52" name="Freeform 56"/>
            <p:cNvSpPr>
              <a:spLocks/>
            </p:cNvSpPr>
            <p:nvPr/>
          </p:nvSpPr>
          <p:spPr bwMode="auto">
            <a:xfrm>
              <a:off x="3232" y="1121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53" name="Line 57"/>
            <p:cNvSpPr>
              <a:spLocks noChangeShapeType="1"/>
            </p:cNvSpPr>
            <p:nvPr/>
          </p:nvSpPr>
          <p:spPr bwMode="auto">
            <a:xfrm>
              <a:off x="2726" y="1217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54" name="Freeform 58"/>
            <p:cNvSpPr>
              <a:spLocks/>
            </p:cNvSpPr>
            <p:nvPr/>
          </p:nvSpPr>
          <p:spPr bwMode="auto">
            <a:xfrm>
              <a:off x="2819" y="1116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59"/>
            <p:cNvGrpSpPr>
              <a:grpSpLocks/>
            </p:cNvGrpSpPr>
            <p:nvPr/>
          </p:nvGrpSpPr>
          <p:grpSpPr bwMode="auto">
            <a:xfrm>
              <a:off x="3265" y="955"/>
              <a:ext cx="325" cy="289"/>
              <a:chOff x="3671" y="1797"/>
              <a:chExt cx="325" cy="289"/>
            </a:xfrm>
          </p:grpSpPr>
          <p:sp>
            <p:nvSpPr>
              <p:cNvPr id="2794556" name="Freeform 60"/>
              <p:cNvSpPr>
                <a:spLocks/>
              </p:cNvSpPr>
              <p:nvPr/>
            </p:nvSpPr>
            <p:spPr bwMode="auto">
              <a:xfrm>
                <a:off x="3671" y="1797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4557" name="Freeform 61"/>
              <p:cNvSpPr>
                <a:spLocks/>
              </p:cNvSpPr>
              <p:nvPr/>
            </p:nvSpPr>
            <p:spPr bwMode="auto">
              <a:xfrm>
                <a:off x="3832" y="1797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" name="Group 62"/>
          <p:cNvGrpSpPr>
            <a:grpSpLocks/>
          </p:cNvGrpSpPr>
          <p:nvPr/>
        </p:nvGrpSpPr>
        <p:grpSpPr bwMode="auto">
          <a:xfrm>
            <a:off x="3657600" y="2813050"/>
            <a:ext cx="3527425" cy="685800"/>
            <a:chOff x="3202" y="2544"/>
            <a:chExt cx="2222" cy="432"/>
          </a:xfrm>
        </p:grpSpPr>
        <p:grpSp>
          <p:nvGrpSpPr>
            <p:cNvPr id="8" name="Group 63"/>
            <p:cNvGrpSpPr>
              <a:grpSpLocks/>
            </p:cNvGrpSpPr>
            <p:nvPr/>
          </p:nvGrpSpPr>
          <p:grpSpPr bwMode="auto">
            <a:xfrm>
              <a:off x="3202" y="2559"/>
              <a:ext cx="497" cy="417"/>
              <a:chOff x="2115" y="2560"/>
              <a:chExt cx="497" cy="417"/>
            </a:xfrm>
          </p:grpSpPr>
          <p:sp>
            <p:nvSpPr>
              <p:cNvPr id="2794560" name="AutoShape 64"/>
              <p:cNvSpPr>
                <a:spLocks noChangeArrowheads="1"/>
              </p:cNvSpPr>
              <p:nvPr/>
            </p:nvSpPr>
            <p:spPr bwMode="auto">
              <a:xfrm>
                <a:off x="2115" y="2560"/>
                <a:ext cx="490" cy="417"/>
              </a:xfrm>
              <a:prstGeom prst="cloudCallout">
                <a:avLst>
                  <a:gd name="adj1" fmla="val -28569"/>
                  <a:gd name="adj2" fmla="val 42088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Arial" pitchFamily="-65" charset="0"/>
                </a:endParaRPr>
              </a:p>
            </p:txBody>
          </p:sp>
          <p:sp>
            <p:nvSpPr>
              <p:cNvPr id="2794561" name="Text Box 65"/>
              <p:cNvSpPr txBox="1">
                <a:spLocks noChangeArrowheads="1"/>
              </p:cNvSpPr>
              <p:nvPr/>
            </p:nvSpPr>
            <p:spPr bwMode="auto">
              <a:xfrm>
                <a:off x="2177" y="2573"/>
                <a:ext cx="435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>
                    <a:solidFill>
                      <a:schemeClr val="tx1"/>
                    </a:solidFill>
                    <a:latin typeface="Arial" pitchFamily="-65" charset="0"/>
                  </a:rPr>
                  <a:t>bubble</a:t>
                </a:r>
              </a:p>
            </p:txBody>
          </p:sp>
        </p:grpSp>
        <p:grpSp>
          <p:nvGrpSpPr>
            <p:cNvPr id="9" name="Group 66"/>
            <p:cNvGrpSpPr>
              <a:grpSpLocks/>
            </p:cNvGrpSpPr>
            <p:nvPr/>
          </p:nvGrpSpPr>
          <p:grpSpPr bwMode="auto">
            <a:xfrm>
              <a:off x="3600" y="2544"/>
              <a:ext cx="497" cy="417"/>
              <a:chOff x="2115" y="2560"/>
              <a:chExt cx="497" cy="417"/>
            </a:xfrm>
          </p:grpSpPr>
          <p:sp>
            <p:nvSpPr>
              <p:cNvPr id="2794563" name="AutoShape 67"/>
              <p:cNvSpPr>
                <a:spLocks noChangeArrowheads="1"/>
              </p:cNvSpPr>
              <p:nvPr/>
            </p:nvSpPr>
            <p:spPr bwMode="auto">
              <a:xfrm>
                <a:off x="2115" y="2560"/>
                <a:ext cx="490" cy="417"/>
              </a:xfrm>
              <a:prstGeom prst="cloudCallout">
                <a:avLst>
                  <a:gd name="adj1" fmla="val -28569"/>
                  <a:gd name="adj2" fmla="val 42088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Arial" pitchFamily="-65" charset="0"/>
                </a:endParaRPr>
              </a:p>
            </p:txBody>
          </p:sp>
          <p:sp>
            <p:nvSpPr>
              <p:cNvPr id="2794564" name="Text Box 68"/>
              <p:cNvSpPr txBox="1">
                <a:spLocks noChangeArrowheads="1"/>
              </p:cNvSpPr>
              <p:nvPr/>
            </p:nvSpPr>
            <p:spPr bwMode="auto">
              <a:xfrm>
                <a:off x="2177" y="2573"/>
                <a:ext cx="435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>
                    <a:solidFill>
                      <a:schemeClr val="tx1"/>
                    </a:solidFill>
                    <a:latin typeface="Arial" pitchFamily="-65" charset="0"/>
                  </a:rPr>
                  <a:t>bubble</a:t>
                </a:r>
              </a:p>
            </p:txBody>
          </p:sp>
        </p:grpSp>
        <p:grpSp>
          <p:nvGrpSpPr>
            <p:cNvPr id="10" name="Group 69"/>
            <p:cNvGrpSpPr>
              <a:grpSpLocks/>
            </p:cNvGrpSpPr>
            <p:nvPr/>
          </p:nvGrpSpPr>
          <p:grpSpPr bwMode="auto">
            <a:xfrm>
              <a:off x="4032" y="2544"/>
              <a:ext cx="497" cy="417"/>
              <a:chOff x="2115" y="2560"/>
              <a:chExt cx="497" cy="417"/>
            </a:xfrm>
          </p:grpSpPr>
          <p:sp>
            <p:nvSpPr>
              <p:cNvPr id="2794566" name="AutoShape 70"/>
              <p:cNvSpPr>
                <a:spLocks noChangeArrowheads="1"/>
              </p:cNvSpPr>
              <p:nvPr/>
            </p:nvSpPr>
            <p:spPr bwMode="auto">
              <a:xfrm>
                <a:off x="2115" y="2560"/>
                <a:ext cx="490" cy="417"/>
              </a:xfrm>
              <a:prstGeom prst="cloudCallout">
                <a:avLst>
                  <a:gd name="adj1" fmla="val -28569"/>
                  <a:gd name="adj2" fmla="val 42088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Arial" pitchFamily="-65" charset="0"/>
                </a:endParaRPr>
              </a:p>
            </p:txBody>
          </p:sp>
          <p:sp>
            <p:nvSpPr>
              <p:cNvPr id="2794567" name="Text Box 71"/>
              <p:cNvSpPr txBox="1">
                <a:spLocks noChangeArrowheads="1"/>
              </p:cNvSpPr>
              <p:nvPr/>
            </p:nvSpPr>
            <p:spPr bwMode="auto">
              <a:xfrm>
                <a:off x="2177" y="2573"/>
                <a:ext cx="435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>
                    <a:solidFill>
                      <a:schemeClr val="tx1"/>
                    </a:solidFill>
                    <a:latin typeface="Arial" pitchFamily="-65" charset="0"/>
                  </a:rPr>
                  <a:t>bubble</a:t>
                </a:r>
              </a:p>
            </p:txBody>
          </p:sp>
        </p:grpSp>
        <p:grpSp>
          <p:nvGrpSpPr>
            <p:cNvPr id="11" name="Group 72"/>
            <p:cNvGrpSpPr>
              <a:grpSpLocks/>
            </p:cNvGrpSpPr>
            <p:nvPr/>
          </p:nvGrpSpPr>
          <p:grpSpPr bwMode="auto">
            <a:xfrm>
              <a:off x="4495" y="2544"/>
              <a:ext cx="497" cy="417"/>
              <a:chOff x="2115" y="2560"/>
              <a:chExt cx="497" cy="417"/>
            </a:xfrm>
          </p:grpSpPr>
          <p:sp>
            <p:nvSpPr>
              <p:cNvPr id="2794569" name="AutoShape 73"/>
              <p:cNvSpPr>
                <a:spLocks noChangeArrowheads="1"/>
              </p:cNvSpPr>
              <p:nvPr/>
            </p:nvSpPr>
            <p:spPr bwMode="auto">
              <a:xfrm>
                <a:off x="2115" y="2560"/>
                <a:ext cx="490" cy="417"/>
              </a:xfrm>
              <a:prstGeom prst="cloudCallout">
                <a:avLst>
                  <a:gd name="adj1" fmla="val -28569"/>
                  <a:gd name="adj2" fmla="val 42088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Arial" pitchFamily="-65" charset="0"/>
                </a:endParaRPr>
              </a:p>
            </p:txBody>
          </p:sp>
          <p:sp>
            <p:nvSpPr>
              <p:cNvPr id="2794570" name="Text Box 74"/>
              <p:cNvSpPr txBox="1">
                <a:spLocks noChangeArrowheads="1"/>
              </p:cNvSpPr>
              <p:nvPr/>
            </p:nvSpPr>
            <p:spPr bwMode="auto">
              <a:xfrm>
                <a:off x="2177" y="2573"/>
                <a:ext cx="435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>
                    <a:solidFill>
                      <a:schemeClr val="tx1"/>
                    </a:solidFill>
                    <a:latin typeface="Arial" pitchFamily="-65" charset="0"/>
                  </a:rPr>
                  <a:t>bubble</a:t>
                </a:r>
              </a:p>
            </p:txBody>
          </p:sp>
        </p:grpSp>
        <p:grpSp>
          <p:nvGrpSpPr>
            <p:cNvPr id="12" name="Group 75"/>
            <p:cNvGrpSpPr>
              <a:grpSpLocks/>
            </p:cNvGrpSpPr>
            <p:nvPr/>
          </p:nvGrpSpPr>
          <p:grpSpPr bwMode="auto">
            <a:xfrm>
              <a:off x="4927" y="2544"/>
              <a:ext cx="497" cy="417"/>
              <a:chOff x="2115" y="2560"/>
              <a:chExt cx="497" cy="417"/>
            </a:xfrm>
          </p:grpSpPr>
          <p:sp>
            <p:nvSpPr>
              <p:cNvPr id="2794572" name="AutoShape 76"/>
              <p:cNvSpPr>
                <a:spLocks noChangeArrowheads="1"/>
              </p:cNvSpPr>
              <p:nvPr/>
            </p:nvSpPr>
            <p:spPr bwMode="auto">
              <a:xfrm>
                <a:off x="2115" y="2560"/>
                <a:ext cx="490" cy="417"/>
              </a:xfrm>
              <a:prstGeom prst="cloudCallout">
                <a:avLst>
                  <a:gd name="adj1" fmla="val -28569"/>
                  <a:gd name="adj2" fmla="val 42088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3200">
                  <a:solidFill>
                    <a:schemeClr val="tx1"/>
                  </a:solidFill>
                  <a:latin typeface="Arial" pitchFamily="-65" charset="0"/>
                </a:endParaRPr>
              </a:p>
            </p:txBody>
          </p:sp>
          <p:sp>
            <p:nvSpPr>
              <p:cNvPr id="2794573" name="Text Box 77"/>
              <p:cNvSpPr txBox="1">
                <a:spLocks noChangeArrowheads="1"/>
              </p:cNvSpPr>
              <p:nvPr/>
            </p:nvSpPr>
            <p:spPr bwMode="auto">
              <a:xfrm>
                <a:off x="2177" y="2573"/>
                <a:ext cx="435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800" b="1">
                    <a:solidFill>
                      <a:schemeClr val="tx1"/>
                    </a:solidFill>
                    <a:latin typeface="Arial" pitchFamily="-65" charset="0"/>
                  </a:rPr>
                  <a:t>bubble</a:t>
                </a:r>
              </a:p>
            </p:txBody>
          </p:sp>
        </p:grpSp>
      </p:grpSp>
      <p:sp>
        <p:nvSpPr>
          <p:cNvPr id="2794574" name="Freeform 78"/>
          <p:cNvSpPr>
            <a:spLocks/>
          </p:cNvSpPr>
          <p:nvPr/>
        </p:nvSpPr>
        <p:spPr bwMode="auto">
          <a:xfrm>
            <a:off x="2909888" y="1851025"/>
            <a:ext cx="3733800" cy="4321175"/>
          </a:xfrm>
          <a:custGeom>
            <a:avLst/>
            <a:gdLst/>
            <a:ahLst/>
            <a:cxnLst>
              <a:cxn ang="0">
                <a:pos x="11" y="255"/>
              </a:cxn>
              <a:cxn ang="0">
                <a:pos x="182" y="625"/>
              </a:cxn>
              <a:cxn ang="0">
                <a:pos x="315" y="818"/>
              </a:cxn>
              <a:cxn ang="0">
                <a:pos x="382" y="907"/>
              </a:cxn>
              <a:cxn ang="0">
                <a:pos x="515" y="1033"/>
              </a:cxn>
              <a:cxn ang="0">
                <a:pos x="589" y="1107"/>
              </a:cxn>
              <a:cxn ang="0">
                <a:pos x="722" y="1255"/>
              </a:cxn>
              <a:cxn ang="0">
                <a:pos x="774" y="1314"/>
              </a:cxn>
              <a:cxn ang="0">
                <a:pos x="863" y="1411"/>
              </a:cxn>
              <a:cxn ang="0">
                <a:pos x="885" y="1455"/>
              </a:cxn>
              <a:cxn ang="0">
                <a:pos x="989" y="1611"/>
              </a:cxn>
              <a:cxn ang="0">
                <a:pos x="1122" y="1788"/>
              </a:cxn>
              <a:cxn ang="0">
                <a:pos x="1337" y="2018"/>
              </a:cxn>
              <a:cxn ang="0">
                <a:pos x="1544" y="2225"/>
              </a:cxn>
              <a:cxn ang="0">
                <a:pos x="1641" y="2337"/>
              </a:cxn>
              <a:cxn ang="0">
                <a:pos x="1707" y="2396"/>
              </a:cxn>
              <a:cxn ang="0">
                <a:pos x="1767" y="2448"/>
              </a:cxn>
              <a:cxn ang="0">
                <a:pos x="1856" y="2551"/>
              </a:cxn>
              <a:cxn ang="0">
                <a:pos x="1981" y="2640"/>
              </a:cxn>
              <a:cxn ang="0">
                <a:pos x="2226" y="2714"/>
              </a:cxn>
              <a:cxn ang="0">
                <a:pos x="2330" y="2670"/>
              </a:cxn>
              <a:cxn ang="0">
                <a:pos x="2315" y="2351"/>
              </a:cxn>
              <a:cxn ang="0">
                <a:pos x="2233" y="2255"/>
              </a:cxn>
              <a:cxn ang="0">
                <a:pos x="2026" y="2077"/>
              </a:cxn>
              <a:cxn ang="0">
                <a:pos x="1804" y="1848"/>
              </a:cxn>
              <a:cxn ang="0">
                <a:pos x="1567" y="1603"/>
              </a:cxn>
              <a:cxn ang="0">
                <a:pos x="1485" y="1485"/>
              </a:cxn>
              <a:cxn ang="0">
                <a:pos x="1396" y="1351"/>
              </a:cxn>
              <a:cxn ang="0">
                <a:pos x="1300" y="1188"/>
              </a:cxn>
              <a:cxn ang="0">
                <a:pos x="1263" y="1144"/>
              </a:cxn>
              <a:cxn ang="0">
                <a:pos x="1011" y="855"/>
              </a:cxn>
              <a:cxn ang="0">
                <a:pos x="945" y="788"/>
              </a:cxn>
              <a:cxn ang="0">
                <a:pos x="604" y="485"/>
              </a:cxn>
              <a:cxn ang="0">
                <a:pos x="463" y="240"/>
              </a:cxn>
              <a:cxn ang="0">
                <a:pos x="315" y="62"/>
              </a:cxn>
              <a:cxn ang="0">
                <a:pos x="167" y="3"/>
              </a:cxn>
              <a:cxn ang="0">
                <a:pos x="34" y="159"/>
              </a:cxn>
            </a:cxnLst>
            <a:rect l="0" t="0" r="r" b="b"/>
            <a:pathLst>
              <a:path w="2352" h="2722">
                <a:moveTo>
                  <a:pt x="34" y="159"/>
                </a:moveTo>
                <a:cubicBezTo>
                  <a:pt x="22" y="193"/>
                  <a:pt x="17" y="218"/>
                  <a:pt x="11" y="255"/>
                </a:cubicBezTo>
                <a:cubicBezTo>
                  <a:pt x="19" y="384"/>
                  <a:pt x="13" y="432"/>
                  <a:pt x="100" y="522"/>
                </a:cubicBezTo>
                <a:cubicBezTo>
                  <a:pt x="115" y="562"/>
                  <a:pt x="146" y="603"/>
                  <a:pt x="182" y="625"/>
                </a:cubicBezTo>
                <a:cubicBezTo>
                  <a:pt x="213" y="675"/>
                  <a:pt x="233" y="740"/>
                  <a:pt x="285" y="773"/>
                </a:cubicBezTo>
                <a:cubicBezTo>
                  <a:pt x="295" y="788"/>
                  <a:pt x="302" y="805"/>
                  <a:pt x="315" y="818"/>
                </a:cubicBezTo>
                <a:cubicBezTo>
                  <a:pt x="322" y="825"/>
                  <a:pt x="331" y="832"/>
                  <a:pt x="337" y="840"/>
                </a:cubicBezTo>
                <a:cubicBezTo>
                  <a:pt x="353" y="861"/>
                  <a:pt x="361" y="891"/>
                  <a:pt x="382" y="907"/>
                </a:cubicBezTo>
                <a:cubicBezTo>
                  <a:pt x="402" y="922"/>
                  <a:pt x="417" y="931"/>
                  <a:pt x="433" y="951"/>
                </a:cubicBezTo>
                <a:cubicBezTo>
                  <a:pt x="458" y="982"/>
                  <a:pt x="482" y="1010"/>
                  <a:pt x="515" y="1033"/>
                </a:cubicBezTo>
                <a:cubicBezTo>
                  <a:pt x="561" y="1100"/>
                  <a:pt x="499" y="1019"/>
                  <a:pt x="552" y="1062"/>
                </a:cubicBezTo>
                <a:cubicBezTo>
                  <a:pt x="567" y="1074"/>
                  <a:pt x="577" y="1092"/>
                  <a:pt x="589" y="1107"/>
                </a:cubicBezTo>
                <a:cubicBezTo>
                  <a:pt x="602" y="1122"/>
                  <a:pt x="648" y="1190"/>
                  <a:pt x="656" y="1196"/>
                </a:cubicBezTo>
                <a:cubicBezTo>
                  <a:pt x="695" y="1223"/>
                  <a:pt x="672" y="1205"/>
                  <a:pt x="722" y="1255"/>
                </a:cubicBezTo>
                <a:cubicBezTo>
                  <a:pt x="771" y="1304"/>
                  <a:pt x="700" y="1252"/>
                  <a:pt x="759" y="1292"/>
                </a:cubicBezTo>
                <a:cubicBezTo>
                  <a:pt x="764" y="1299"/>
                  <a:pt x="768" y="1308"/>
                  <a:pt x="774" y="1314"/>
                </a:cubicBezTo>
                <a:cubicBezTo>
                  <a:pt x="780" y="1320"/>
                  <a:pt x="790" y="1322"/>
                  <a:pt x="796" y="1329"/>
                </a:cubicBezTo>
                <a:cubicBezTo>
                  <a:pt x="825" y="1362"/>
                  <a:pt x="829" y="1388"/>
                  <a:pt x="863" y="1411"/>
                </a:cubicBezTo>
                <a:cubicBezTo>
                  <a:pt x="868" y="1418"/>
                  <a:pt x="874" y="1425"/>
                  <a:pt x="878" y="1433"/>
                </a:cubicBezTo>
                <a:cubicBezTo>
                  <a:pt x="881" y="1440"/>
                  <a:pt x="881" y="1448"/>
                  <a:pt x="885" y="1455"/>
                </a:cubicBezTo>
                <a:cubicBezTo>
                  <a:pt x="894" y="1470"/>
                  <a:pt x="915" y="1499"/>
                  <a:pt x="915" y="1499"/>
                </a:cubicBezTo>
                <a:cubicBezTo>
                  <a:pt x="924" y="1529"/>
                  <a:pt x="968" y="1584"/>
                  <a:pt x="989" y="1611"/>
                </a:cubicBezTo>
                <a:cubicBezTo>
                  <a:pt x="1020" y="1651"/>
                  <a:pt x="1042" y="1708"/>
                  <a:pt x="1078" y="1744"/>
                </a:cubicBezTo>
                <a:cubicBezTo>
                  <a:pt x="1093" y="1759"/>
                  <a:pt x="1111" y="1771"/>
                  <a:pt x="1122" y="1788"/>
                </a:cubicBezTo>
                <a:cubicBezTo>
                  <a:pt x="1145" y="1823"/>
                  <a:pt x="1184" y="1869"/>
                  <a:pt x="1219" y="1892"/>
                </a:cubicBezTo>
                <a:cubicBezTo>
                  <a:pt x="1252" y="1943"/>
                  <a:pt x="1293" y="1974"/>
                  <a:pt x="1337" y="2018"/>
                </a:cubicBezTo>
                <a:cubicBezTo>
                  <a:pt x="1350" y="2031"/>
                  <a:pt x="1352" y="2052"/>
                  <a:pt x="1367" y="2062"/>
                </a:cubicBezTo>
                <a:cubicBezTo>
                  <a:pt x="1433" y="2107"/>
                  <a:pt x="1476" y="2182"/>
                  <a:pt x="1544" y="2225"/>
                </a:cubicBezTo>
                <a:cubicBezTo>
                  <a:pt x="1566" y="2259"/>
                  <a:pt x="1597" y="2285"/>
                  <a:pt x="1626" y="2314"/>
                </a:cubicBezTo>
                <a:cubicBezTo>
                  <a:pt x="1632" y="2320"/>
                  <a:pt x="1635" y="2331"/>
                  <a:pt x="1641" y="2337"/>
                </a:cubicBezTo>
                <a:cubicBezTo>
                  <a:pt x="1647" y="2343"/>
                  <a:pt x="1657" y="2345"/>
                  <a:pt x="1663" y="2351"/>
                </a:cubicBezTo>
                <a:lnTo>
                  <a:pt x="1707" y="2396"/>
                </a:lnTo>
                <a:cubicBezTo>
                  <a:pt x="1707" y="2396"/>
                  <a:pt x="1707" y="2396"/>
                  <a:pt x="1707" y="2396"/>
                </a:cubicBezTo>
                <a:cubicBezTo>
                  <a:pt x="1722" y="2418"/>
                  <a:pt x="1767" y="2448"/>
                  <a:pt x="1767" y="2448"/>
                </a:cubicBezTo>
                <a:cubicBezTo>
                  <a:pt x="1787" y="2478"/>
                  <a:pt x="1811" y="2509"/>
                  <a:pt x="1841" y="2529"/>
                </a:cubicBezTo>
                <a:cubicBezTo>
                  <a:pt x="1846" y="2536"/>
                  <a:pt x="1849" y="2545"/>
                  <a:pt x="1856" y="2551"/>
                </a:cubicBezTo>
                <a:cubicBezTo>
                  <a:pt x="1869" y="2563"/>
                  <a:pt x="1900" y="2581"/>
                  <a:pt x="1900" y="2581"/>
                </a:cubicBezTo>
                <a:cubicBezTo>
                  <a:pt x="1920" y="2611"/>
                  <a:pt x="1950" y="2619"/>
                  <a:pt x="1981" y="2640"/>
                </a:cubicBezTo>
                <a:cubicBezTo>
                  <a:pt x="2034" y="2675"/>
                  <a:pt x="2075" y="2711"/>
                  <a:pt x="2137" y="2722"/>
                </a:cubicBezTo>
                <a:cubicBezTo>
                  <a:pt x="2167" y="2719"/>
                  <a:pt x="2197" y="2718"/>
                  <a:pt x="2226" y="2714"/>
                </a:cubicBezTo>
                <a:cubicBezTo>
                  <a:pt x="2246" y="2711"/>
                  <a:pt x="2285" y="2700"/>
                  <a:pt x="2285" y="2700"/>
                </a:cubicBezTo>
                <a:cubicBezTo>
                  <a:pt x="2300" y="2690"/>
                  <a:pt x="2325" y="2687"/>
                  <a:pt x="2330" y="2670"/>
                </a:cubicBezTo>
                <a:cubicBezTo>
                  <a:pt x="2347" y="2615"/>
                  <a:pt x="2340" y="2640"/>
                  <a:pt x="2352" y="2596"/>
                </a:cubicBezTo>
                <a:cubicBezTo>
                  <a:pt x="2346" y="2506"/>
                  <a:pt x="2343" y="2434"/>
                  <a:pt x="2315" y="2351"/>
                </a:cubicBezTo>
                <a:cubicBezTo>
                  <a:pt x="2308" y="2330"/>
                  <a:pt x="2296" y="2297"/>
                  <a:pt x="2278" y="2285"/>
                </a:cubicBezTo>
                <a:cubicBezTo>
                  <a:pt x="2263" y="2275"/>
                  <a:pt x="2233" y="2255"/>
                  <a:pt x="2233" y="2255"/>
                </a:cubicBezTo>
                <a:cubicBezTo>
                  <a:pt x="2198" y="2200"/>
                  <a:pt x="2138" y="2158"/>
                  <a:pt x="2085" y="2122"/>
                </a:cubicBezTo>
                <a:cubicBezTo>
                  <a:pt x="2068" y="2097"/>
                  <a:pt x="2055" y="2087"/>
                  <a:pt x="2026" y="2077"/>
                </a:cubicBezTo>
                <a:cubicBezTo>
                  <a:pt x="1978" y="2029"/>
                  <a:pt x="1935" y="1974"/>
                  <a:pt x="1885" y="1929"/>
                </a:cubicBezTo>
                <a:cubicBezTo>
                  <a:pt x="1857" y="1904"/>
                  <a:pt x="1835" y="1868"/>
                  <a:pt x="1804" y="1848"/>
                </a:cubicBezTo>
                <a:cubicBezTo>
                  <a:pt x="1773" y="1800"/>
                  <a:pt x="1721" y="1772"/>
                  <a:pt x="1685" y="1729"/>
                </a:cubicBezTo>
                <a:cubicBezTo>
                  <a:pt x="1651" y="1689"/>
                  <a:pt x="1611" y="1633"/>
                  <a:pt x="1567" y="1603"/>
                </a:cubicBezTo>
                <a:cubicBezTo>
                  <a:pt x="1546" y="1573"/>
                  <a:pt x="1528" y="1537"/>
                  <a:pt x="1507" y="1507"/>
                </a:cubicBezTo>
                <a:cubicBezTo>
                  <a:pt x="1501" y="1499"/>
                  <a:pt x="1492" y="1493"/>
                  <a:pt x="1485" y="1485"/>
                </a:cubicBezTo>
                <a:cubicBezTo>
                  <a:pt x="1479" y="1478"/>
                  <a:pt x="1475" y="1470"/>
                  <a:pt x="1470" y="1462"/>
                </a:cubicBezTo>
                <a:cubicBezTo>
                  <a:pt x="1455" y="1416"/>
                  <a:pt x="1424" y="1387"/>
                  <a:pt x="1396" y="1351"/>
                </a:cubicBezTo>
                <a:cubicBezTo>
                  <a:pt x="1372" y="1320"/>
                  <a:pt x="1365" y="1293"/>
                  <a:pt x="1345" y="1262"/>
                </a:cubicBezTo>
                <a:cubicBezTo>
                  <a:pt x="1329" y="1238"/>
                  <a:pt x="1317" y="1212"/>
                  <a:pt x="1300" y="1188"/>
                </a:cubicBezTo>
                <a:cubicBezTo>
                  <a:pt x="1294" y="1180"/>
                  <a:pt x="1285" y="1174"/>
                  <a:pt x="1278" y="1166"/>
                </a:cubicBezTo>
                <a:cubicBezTo>
                  <a:pt x="1272" y="1159"/>
                  <a:pt x="1268" y="1151"/>
                  <a:pt x="1263" y="1144"/>
                </a:cubicBezTo>
                <a:cubicBezTo>
                  <a:pt x="1250" y="1103"/>
                  <a:pt x="1216" y="1046"/>
                  <a:pt x="1174" y="1033"/>
                </a:cubicBezTo>
                <a:cubicBezTo>
                  <a:pt x="1136" y="979"/>
                  <a:pt x="1066" y="893"/>
                  <a:pt x="1011" y="855"/>
                </a:cubicBezTo>
                <a:cubicBezTo>
                  <a:pt x="995" y="832"/>
                  <a:pt x="961" y="795"/>
                  <a:pt x="937" y="781"/>
                </a:cubicBezTo>
                <a:cubicBezTo>
                  <a:pt x="934" y="779"/>
                  <a:pt x="948" y="791"/>
                  <a:pt x="945" y="788"/>
                </a:cubicBezTo>
                <a:cubicBezTo>
                  <a:pt x="887" y="730"/>
                  <a:pt x="798" y="703"/>
                  <a:pt x="745" y="640"/>
                </a:cubicBezTo>
                <a:cubicBezTo>
                  <a:pt x="700" y="587"/>
                  <a:pt x="647" y="540"/>
                  <a:pt x="604" y="485"/>
                </a:cubicBezTo>
                <a:cubicBezTo>
                  <a:pt x="561" y="429"/>
                  <a:pt x="531" y="365"/>
                  <a:pt x="493" y="307"/>
                </a:cubicBezTo>
                <a:cubicBezTo>
                  <a:pt x="479" y="286"/>
                  <a:pt x="478" y="262"/>
                  <a:pt x="463" y="240"/>
                </a:cubicBezTo>
                <a:cubicBezTo>
                  <a:pt x="445" y="185"/>
                  <a:pt x="401" y="125"/>
                  <a:pt x="352" y="92"/>
                </a:cubicBezTo>
                <a:cubicBezTo>
                  <a:pt x="325" y="53"/>
                  <a:pt x="352" y="83"/>
                  <a:pt x="315" y="62"/>
                </a:cubicBezTo>
                <a:cubicBezTo>
                  <a:pt x="300" y="53"/>
                  <a:pt x="288" y="39"/>
                  <a:pt x="271" y="33"/>
                </a:cubicBezTo>
                <a:cubicBezTo>
                  <a:pt x="236" y="21"/>
                  <a:pt x="202" y="14"/>
                  <a:pt x="167" y="3"/>
                </a:cubicBezTo>
                <a:cubicBezTo>
                  <a:pt x="87" y="9"/>
                  <a:pt x="61" y="0"/>
                  <a:pt x="19" y="62"/>
                </a:cubicBezTo>
                <a:cubicBezTo>
                  <a:pt x="26" y="170"/>
                  <a:pt x="0" y="189"/>
                  <a:pt x="34" y="159"/>
                </a:cubicBezTo>
                <a:close/>
              </a:path>
            </a:pathLst>
          </a:custGeom>
          <a:noFill/>
          <a:ln w="28575" cap="flat" cmpd="sng">
            <a:solidFill>
              <a:schemeClr val="accent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" name="Group 79"/>
          <p:cNvGrpSpPr>
            <a:grpSpLocks/>
          </p:cNvGrpSpPr>
          <p:nvPr/>
        </p:nvGrpSpPr>
        <p:grpSpPr bwMode="auto">
          <a:xfrm>
            <a:off x="4495800" y="3651250"/>
            <a:ext cx="3297238" cy="814388"/>
            <a:chOff x="1965" y="881"/>
            <a:chExt cx="2077" cy="513"/>
          </a:xfrm>
        </p:grpSpPr>
        <p:sp>
          <p:nvSpPr>
            <p:cNvPr id="2794576" name="Freeform 80" descr="25%"/>
            <p:cNvSpPr>
              <a:spLocks/>
            </p:cNvSpPr>
            <p:nvPr/>
          </p:nvSpPr>
          <p:spPr bwMode="auto">
            <a:xfrm>
              <a:off x="3742" y="977"/>
              <a:ext cx="142" cy="289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1" y="288"/>
                </a:cxn>
              </a:cxnLst>
              <a:rect l="0" t="0" r="r" b="b"/>
              <a:pathLst>
                <a:path w="142" h="289">
                  <a:moveTo>
                    <a:pt x="14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1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77" name="Freeform 81"/>
            <p:cNvSpPr>
              <a:spLocks/>
            </p:cNvSpPr>
            <p:nvPr/>
          </p:nvSpPr>
          <p:spPr bwMode="auto">
            <a:xfrm>
              <a:off x="2891" y="881"/>
              <a:ext cx="213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78" name="Rectangle 82"/>
            <p:cNvSpPr>
              <a:spLocks noChangeArrowheads="1"/>
            </p:cNvSpPr>
            <p:nvPr/>
          </p:nvSpPr>
          <p:spPr bwMode="auto">
            <a:xfrm rot="5400000">
              <a:off x="2792" y="1004"/>
              <a:ext cx="3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ALU</a:t>
              </a:r>
            </a:p>
          </p:txBody>
        </p:sp>
        <p:sp>
          <p:nvSpPr>
            <p:cNvPr id="2794579" name="Rectangle 83"/>
            <p:cNvSpPr>
              <a:spLocks noChangeArrowheads="1"/>
            </p:cNvSpPr>
            <p:nvPr/>
          </p:nvSpPr>
          <p:spPr bwMode="auto">
            <a:xfrm>
              <a:off x="2025" y="1011"/>
              <a:ext cx="22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I$</a:t>
              </a:r>
            </a:p>
          </p:txBody>
        </p:sp>
        <p:grpSp>
          <p:nvGrpSpPr>
            <p:cNvPr id="14" name="Group 84"/>
            <p:cNvGrpSpPr>
              <a:grpSpLocks/>
            </p:cNvGrpSpPr>
            <p:nvPr/>
          </p:nvGrpSpPr>
          <p:grpSpPr bwMode="auto">
            <a:xfrm>
              <a:off x="1965" y="977"/>
              <a:ext cx="340" cy="289"/>
              <a:chOff x="1935" y="1349"/>
              <a:chExt cx="340" cy="289"/>
            </a:xfrm>
          </p:grpSpPr>
          <p:sp>
            <p:nvSpPr>
              <p:cNvPr id="2794581" name="Freeform 85"/>
              <p:cNvSpPr>
                <a:spLocks/>
              </p:cNvSpPr>
              <p:nvPr/>
            </p:nvSpPr>
            <p:spPr bwMode="auto">
              <a:xfrm>
                <a:off x="1935" y="1349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4582" name="Freeform 86"/>
              <p:cNvSpPr>
                <a:spLocks/>
              </p:cNvSpPr>
              <p:nvPr/>
            </p:nvSpPr>
            <p:spPr bwMode="auto">
              <a:xfrm>
                <a:off x="2104" y="1349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94583" name="Rectangle 87"/>
            <p:cNvSpPr>
              <a:spLocks noChangeArrowheads="1"/>
            </p:cNvSpPr>
            <p:nvPr/>
          </p:nvSpPr>
          <p:spPr bwMode="auto">
            <a:xfrm>
              <a:off x="2406" y="984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94584" name="Freeform 88"/>
            <p:cNvSpPr>
              <a:spLocks/>
            </p:cNvSpPr>
            <p:nvPr/>
          </p:nvSpPr>
          <p:spPr bwMode="auto">
            <a:xfrm>
              <a:off x="2425" y="977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85" name="Freeform 89"/>
            <p:cNvSpPr>
              <a:spLocks/>
            </p:cNvSpPr>
            <p:nvPr/>
          </p:nvSpPr>
          <p:spPr bwMode="auto">
            <a:xfrm>
              <a:off x="2573" y="977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86" name="Line 90"/>
            <p:cNvSpPr>
              <a:spLocks noChangeShapeType="1"/>
            </p:cNvSpPr>
            <p:nvPr/>
          </p:nvSpPr>
          <p:spPr bwMode="auto">
            <a:xfrm>
              <a:off x="2310" y="1121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87" name="Freeform 91"/>
            <p:cNvSpPr>
              <a:spLocks/>
            </p:cNvSpPr>
            <p:nvPr/>
          </p:nvSpPr>
          <p:spPr bwMode="auto">
            <a:xfrm>
              <a:off x="2372" y="1025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88" name="Line 92"/>
            <p:cNvSpPr>
              <a:spLocks noChangeShapeType="1"/>
            </p:cNvSpPr>
            <p:nvPr/>
          </p:nvSpPr>
          <p:spPr bwMode="auto">
            <a:xfrm>
              <a:off x="2726" y="1025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89" name="Rectangle 93"/>
            <p:cNvSpPr>
              <a:spLocks noChangeArrowheads="1"/>
            </p:cNvSpPr>
            <p:nvPr/>
          </p:nvSpPr>
          <p:spPr bwMode="auto">
            <a:xfrm>
              <a:off x="3255" y="1021"/>
              <a:ext cx="30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D$</a:t>
              </a:r>
            </a:p>
          </p:txBody>
        </p:sp>
        <p:sp>
          <p:nvSpPr>
            <p:cNvPr id="2794590" name="Rectangle 94"/>
            <p:cNvSpPr>
              <a:spLocks noChangeArrowheads="1"/>
            </p:cNvSpPr>
            <p:nvPr/>
          </p:nvSpPr>
          <p:spPr bwMode="auto">
            <a:xfrm>
              <a:off x="3715" y="979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94591" name="Freeform 95"/>
            <p:cNvSpPr>
              <a:spLocks/>
            </p:cNvSpPr>
            <p:nvPr/>
          </p:nvSpPr>
          <p:spPr bwMode="auto">
            <a:xfrm>
              <a:off x="3883" y="977"/>
              <a:ext cx="143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0"/>
                </a:cxn>
                <a:cxn ang="0">
                  <a:pos x="142" y="288"/>
                </a:cxn>
                <a:cxn ang="0">
                  <a:pos x="0" y="288"/>
                </a:cxn>
              </a:cxnLst>
              <a:rect l="0" t="0" r="r" b="b"/>
              <a:pathLst>
                <a:path w="143" h="289">
                  <a:moveTo>
                    <a:pt x="0" y="0"/>
                  </a:moveTo>
                  <a:lnTo>
                    <a:pt x="142" y="0"/>
                  </a:lnTo>
                  <a:lnTo>
                    <a:pt x="142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92" name="Line 96"/>
            <p:cNvSpPr>
              <a:spLocks noChangeShapeType="1"/>
            </p:cNvSpPr>
            <p:nvPr/>
          </p:nvSpPr>
          <p:spPr bwMode="auto">
            <a:xfrm>
              <a:off x="3595" y="1121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93" name="Line 97"/>
            <p:cNvSpPr>
              <a:spLocks noChangeShapeType="1"/>
            </p:cNvSpPr>
            <p:nvPr/>
          </p:nvSpPr>
          <p:spPr bwMode="auto">
            <a:xfrm>
              <a:off x="3111" y="1121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94" name="Freeform 98"/>
            <p:cNvSpPr>
              <a:spLocks/>
            </p:cNvSpPr>
            <p:nvPr/>
          </p:nvSpPr>
          <p:spPr bwMode="auto">
            <a:xfrm>
              <a:off x="3232" y="1121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95" name="Line 99"/>
            <p:cNvSpPr>
              <a:spLocks noChangeShapeType="1"/>
            </p:cNvSpPr>
            <p:nvPr/>
          </p:nvSpPr>
          <p:spPr bwMode="auto">
            <a:xfrm>
              <a:off x="2726" y="1217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596" name="Freeform 100"/>
            <p:cNvSpPr>
              <a:spLocks/>
            </p:cNvSpPr>
            <p:nvPr/>
          </p:nvSpPr>
          <p:spPr bwMode="auto">
            <a:xfrm>
              <a:off x="2819" y="1116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5" name="Group 101"/>
            <p:cNvGrpSpPr>
              <a:grpSpLocks/>
            </p:cNvGrpSpPr>
            <p:nvPr/>
          </p:nvGrpSpPr>
          <p:grpSpPr bwMode="auto">
            <a:xfrm>
              <a:off x="3265" y="955"/>
              <a:ext cx="325" cy="289"/>
              <a:chOff x="3671" y="1797"/>
              <a:chExt cx="325" cy="289"/>
            </a:xfrm>
          </p:grpSpPr>
          <p:sp>
            <p:nvSpPr>
              <p:cNvPr id="2794598" name="Freeform 102"/>
              <p:cNvSpPr>
                <a:spLocks/>
              </p:cNvSpPr>
              <p:nvPr/>
            </p:nvSpPr>
            <p:spPr bwMode="auto">
              <a:xfrm>
                <a:off x="3671" y="1797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4599" name="Freeform 103"/>
              <p:cNvSpPr>
                <a:spLocks/>
              </p:cNvSpPr>
              <p:nvPr/>
            </p:nvSpPr>
            <p:spPr bwMode="auto">
              <a:xfrm>
                <a:off x="3832" y="1797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6" name="Group 104"/>
          <p:cNvGrpSpPr>
            <a:grpSpLocks/>
          </p:cNvGrpSpPr>
          <p:nvPr/>
        </p:nvGrpSpPr>
        <p:grpSpPr bwMode="auto">
          <a:xfrm>
            <a:off x="5181600" y="4489450"/>
            <a:ext cx="3297238" cy="814388"/>
            <a:chOff x="1965" y="881"/>
            <a:chExt cx="2077" cy="513"/>
          </a:xfrm>
        </p:grpSpPr>
        <p:sp>
          <p:nvSpPr>
            <p:cNvPr id="2794601" name="Freeform 105" descr="25%"/>
            <p:cNvSpPr>
              <a:spLocks/>
            </p:cNvSpPr>
            <p:nvPr/>
          </p:nvSpPr>
          <p:spPr bwMode="auto">
            <a:xfrm>
              <a:off x="3742" y="977"/>
              <a:ext cx="142" cy="289"/>
            </a:xfrm>
            <a:custGeom>
              <a:avLst/>
              <a:gdLst/>
              <a:ahLst/>
              <a:cxnLst>
                <a:cxn ang="0">
                  <a:pos x="141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1" y="288"/>
                </a:cxn>
              </a:cxnLst>
              <a:rect l="0" t="0" r="r" b="b"/>
              <a:pathLst>
                <a:path w="142" h="289">
                  <a:moveTo>
                    <a:pt x="141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1" y="288"/>
                  </a:lnTo>
                </a:path>
              </a:pathLst>
            </a:custGeom>
            <a:pattFill prst="pct25">
              <a:fgClr>
                <a:schemeClr val="accent1"/>
              </a:fgClr>
              <a:bgClr>
                <a:srgbClr val="FFFFFF"/>
              </a:bgClr>
            </a:pattFill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602" name="Freeform 106"/>
            <p:cNvSpPr>
              <a:spLocks/>
            </p:cNvSpPr>
            <p:nvPr/>
          </p:nvSpPr>
          <p:spPr bwMode="auto">
            <a:xfrm>
              <a:off x="2891" y="881"/>
              <a:ext cx="213" cy="481"/>
            </a:xfrm>
            <a:custGeom>
              <a:avLst/>
              <a:gdLst/>
              <a:ahLst/>
              <a:cxnLst>
                <a:cxn ang="0">
                  <a:pos x="0" y="320"/>
                </a:cxn>
                <a:cxn ang="0">
                  <a:pos x="71" y="240"/>
                </a:cxn>
                <a:cxn ang="0">
                  <a:pos x="0" y="160"/>
                </a:cxn>
                <a:cxn ang="0">
                  <a:pos x="0" y="0"/>
                </a:cxn>
                <a:cxn ang="0">
                  <a:pos x="212" y="160"/>
                </a:cxn>
                <a:cxn ang="0">
                  <a:pos x="212" y="320"/>
                </a:cxn>
                <a:cxn ang="0">
                  <a:pos x="0" y="480"/>
                </a:cxn>
                <a:cxn ang="0">
                  <a:pos x="0" y="320"/>
                </a:cxn>
              </a:cxnLst>
              <a:rect l="0" t="0" r="r" b="b"/>
              <a:pathLst>
                <a:path w="213" h="481">
                  <a:moveTo>
                    <a:pt x="0" y="320"/>
                  </a:moveTo>
                  <a:lnTo>
                    <a:pt x="71" y="240"/>
                  </a:lnTo>
                  <a:lnTo>
                    <a:pt x="0" y="160"/>
                  </a:lnTo>
                  <a:lnTo>
                    <a:pt x="0" y="0"/>
                  </a:lnTo>
                  <a:lnTo>
                    <a:pt x="212" y="160"/>
                  </a:lnTo>
                  <a:lnTo>
                    <a:pt x="212" y="320"/>
                  </a:lnTo>
                  <a:lnTo>
                    <a:pt x="0" y="480"/>
                  </a:lnTo>
                  <a:lnTo>
                    <a:pt x="0" y="32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603" name="Rectangle 107"/>
            <p:cNvSpPr>
              <a:spLocks noChangeArrowheads="1"/>
            </p:cNvSpPr>
            <p:nvPr/>
          </p:nvSpPr>
          <p:spPr bwMode="auto">
            <a:xfrm rot="5400000">
              <a:off x="2792" y="1004"/>
              <a:ext cx="38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ALU</a:t>
              </a:r>
            </a:p>
          </p:txBody>
        </p:sp>
        <p:sp>
          <p:nvSpPr>
            <p:cNvPr id="2794604" name="Rectangle 108"/>
            <p:cNvSpPr>
              <a:spLocks noChangeArrowheads="1"/>
            </p:cNvSpPr>
            <p:nvPr/>
          </p:nvSpPr>
          <p:spPr bwMode="auto">
            <a:xfrm>
              <a:off x="2025" y="1011"/>
              <a:ext cx="22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I$</a:t>
              </a:r>
            </a:p>
          </p:txBody>
        </p:sp>
        <p:grpSp>
          <p:nvGrpSpPr>
            <p:cNvPr id="17" name="Group 109"/>
            <p:cNvGrpSpPr>
              <a:grpSpLocks/>
            </p:cNvGrpSpPr>
            <p:nvPr/>
          </p:nvGrpSpPr>
          <p:grpSpPr bwMode="auto">
            <a:xfrm>
              <a:off x="1965" y="977"/>
              <a:ext cx="340" cy="289"/>
              <a:chOff x="1935" y="1349"/>
              <a:chExt cx="340" cy="289"/>
            </a:xfrm>
          </p:grpSpPr>
          <p:sp>
            <p:nvSpPr>
              <p:cNvPr id="2794606" name="Freeform 110"/>
              <p:cNvSpPr>
                <a:spLocks/>
              </p:cNvSpPr>
              <p:nvPr/>
            </p:nvSpPr>
            <p:spPr bwMode="auto">
              <a:xfrm>
                <a:off x="1935" y="1349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4607" name="Freeform 111"/>
              <p:cNvSpPr>
                <a:spLocks/>
              </p:cNvSpPr>
              <p:nvPr/>
            </p:nvSpPr>
            <p:spPr bwMode="auto">
              <a:xfrm>
                <a:off x="2104" y="1349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94608" name="Rectangle 112"/>
            <p:cNvSpPr>
              <a:spLocks noChangeArrowheads="1"/>
            </p:cNvSpPr>
            <p:nvPr/>
          </p:nvSpPr>
          <p:spPr bwMode="auto">
            <a:xfrm>
              <a:off x="2406" y="984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94609" name="Freeform 113"/>
            <p:cNvSpPr>
              <a:spLocks/>
            </p:cNvSpPr>
            <p:nvPr/>
          </p:nvSpPr>
          <p:spPr bwMode="auto">
            <a:xfrm>
              <a:off x="2425" y="977"/>
              <a:ext cx="149" cy="289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148" y="288"/>
                </a:cxn>
              </a:cxnLst>
              <a:rect l="0" t="0" r="r" b="b"/>
              <a:pathLst>
                <a:path w="149" h="289">
                  <a:moveTo>
                    <a:pt x="148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148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610" name="Freeform 114"/>
            <p:cNvSpPr>
              <a:spLocks/>
            </p:cNvSpPr>
            <p:nvPr/>
          </p:nvSpPr>
          <p:spPr bwMode="auto">
            <a:xfrm>
              <a:off x="2573" y="977"/>
              <a:ext cx="148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7" y="0"/>
                </a:cxn>
                <a:cxn ang="0">
                  <a:pos x="147" y="288"/>
                </a:cxn>
                <a:cxn ang="0">
                  <a:pos x="0" y="288"/>
                </a:cxn>
              </a:cxnLst>
              <a:rect l="0" t="0" r="r" b="b"/>
              <a:pathLst>
                <a:path w="148" h="289">
                  <a:moveTo>
                    <a:pt x="0" y="0"/>
                  </a:moveTo>
                  <a:lnTo>
                    <a:pt x="147" y="0"/>
                  </a:lnTo>
                  <a:lnTo>
                    <a:pt x="147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611" name="Line 115"/>
            <p:cNvSpPr>
              <a:spLocks noChangeShapeType="1"/>
            </p:cNvSpPr>
            <p:nvPr/>
          </p:nvSpPr>
          <p:spPr bwMode="auto">
            <a:xfrm>
              <a:off x="2310" y="1121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612" name="Freeform 116"/>
            <p:cNvSpPr>
              <a:spLocks/>
            </p:cNvSpPr>
            <p:nvPr/>
          </p:nvSpPr>
          <p:spPr bwMode="auto">
            <a:xfrm>
              <a:off x="2372" y="1025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613" name="Line 117"/>
            <p:cNvSpPr>
              <a:spLocks noChangeShapeType="1"/>
            </p:cNvSpPr>
            <p:nvPr/>
          </p:nvSpPr>
          <p:spPr bwMode="auto">
            <a:xfrm>
              <a:off x="2726" y="1025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614" name="Rectangle 118"/>
            <p:cNvSpPr>
              <a:spLocks noChangeArrowheads="1"/>
            </p:cNvSpPr>
            <p:nvPr/>
          </p:nvSpPr>
          <p:spPr bwMode="auto">
            <a:xfrm>
              <a:off x="3255" y="1021"/>
              <a:ext cx="30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D$</a:t>
              </a:r>
            </a:p>
          </p:txBody>
        </p:sp>
        <p:sp>
          <p:nvSpPr>
            <p:cNvPr id="2794615" name="Rectangle 119"/>
            <p:cNvSpPr>
              <a:spLocks noChangeArrowheads="1"/>
            </p:cNvSpPr>
            <p:nvPr/>
          </p:nvSpPr>
          <p:spPr bwMode="auto">
            <a:xfrm>
              <a:off x="3715" y="979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sp>
          <p:nvSpPr>
            <p:cNvPr id="2794616" name="Freeform 120"/>
            <p:cNvSpPr>
              <a:spLocks/>
            </p:cNvSpPr>
            <p:nvPr/>
          </p:nvSpPr>
          <p:spPr bwMode="auto">
            <a:xfrm>
              <a:off x="3883" y="977"/>
              <a:ext cx="143" cy="2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2" y="0"/>
                </a:cxn>
                <a:cxn ang="0">
                  <a:pos x="142" y="288"/>
                </a:cxn>
                <a:cxn ang="0">
                  <a:pos x="0" y="288"/>
                </a:cxn>
              </a:cxnLst>
              <a:rect l="0" t="0" r="r" b="b"/>
              <a:pathLst>
                <a:path w="143" h="289">
                  <a:moveTo>
                    <a:pt x="0" y="0"/>
                  </a:moveTo>
                  <a:lnTo>
                    <a:pt x="142" y="0"/>
                  </a:lnTo>
                  <a:lnTo>
                    <a:pt x="142" y="288"/>
                  </a:lnTo>
                  <a:lnTo>
                    <a:pt x="0" y="2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617" name="Line 121"/>
            <p:cNvSpPr>
              <a:spLocks noChangeShapeType="1"/>
            </p:cNvSpPr>
            <p:nvPr/>
          </p:nvSpPr>
          <p:spPr bwMode="auto">
            <a:xfrm>
              <a:off x="3595" y="1121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618" name="Line 122"/>
            <p:cNvSpPr>
              <a:spLocks noChangeShapeType="1"/>
            </p:cNvSpPr>
            <p:nvPr/>
          </p:nvSpPr>
          <p:spPr bwMode="auto">
            <a:xfrm>
              <a:off x="3111" y="1121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619" name="Freeform 123"/>
            <p:cNvSpPr>
              <a:spLocks/>
            </p:cNvSpPr>
            <p:nvPr/>
          </p:nvSpPr>
          <p:spPr bwMode="auto">
            <a:xfrm>
              <a:off x="3232" y="1121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620" name="Line 124"/>
            <p:cNvSpPr>
              <a:spLocks noChangeShapeType="1"/>
            </p:cNvSpPr>
            <p:nvPr/>
          </p:nvSpPr>
          <p:spPr bwMode="auto">
            <a:xfrm>
              <a:off x="2726" y="1217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4621" name="Freeform 125"/>
            <p:cNvSpPr>
              <a:spLocks/>
            </p:cNvSpPr>
            <p:nvPr/>
          </p:nvSpPr>
          <p:spPr bwMode="auto">
            <a:xfrm>
              <a:off x="2819" y="1116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" name="Group 126"/>
            <p:cNvGrpSpPr>
              <a:grpSpLocks/>
            </p:cNvGrpSpPr>
            <p:nvPr/>
          </p:nvGrpSpPr>
          <p:grpSpPr bwMode="auto">
            <a:xfrm>
              <a:off x="3265" y="955"/>
              <a:ext cx="325" cy="289"/>
              <a:chOff x="3671" y="1797"/>
              <a:chExt cx="325" cy="289"/>
            </a:xfrm>
          </p:grpSpPr>
          <p:sp>
            <p:nvSpPr>
              <p:cNvPr id="2794623" name="Freeform 127"/>
              <p:cNvSpPr>
                <a:spLocks/>
              </p:cNvSpPr>
              <p:nvPr/>
            </p:nvSpPr>
            <p:spPr bwMode="auto">
              <a:xfrm>
                <a:off x="3671" y="1797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4624" name="Freeform 128"/>
              <p:cNvSpPr>
                <a:spLocks/>
              </p:cNvSpPr>
              <p:nvPr/>
            </p:nvSpPr>
            <p:spPr bwMode="auto">
              <a:xfrm>
                <a:off x="3832" y="1797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794625" name="Rectangle 129"/>
          <p:cNvSpPr>
            <a:spLocks noChangeArrowheads="1"/>
          </p:cNvSpPr>
          <p:nvPr/>
        </p:nvSpPr>
        <p:spPr bwMode="auto">
          <a:xfrm>
            <a:off x="457200" y="2889250"/>
            <a:ext cx="83185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chemeClr val="tx1"/>
                </a:solidFill>
                <a:latin typeface="Arial" pitchFamily="-65" charset="0"/>
              </a:rPr>
              <a:t>nop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1491" name="Rectangle 3"/>
          <p:cNvSpPr>
            <a:spLocks noChangeArrowheads="1"/>
          </p:cNvSpPr>
          <p:nvPr/>
        </p:nvSpPr>
        <p:spPr bwMode="auto">
          <a:xfrm>
            <a:off x="-4704" y="4600222"/>
            <a:ext cx="7467600" cy="155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prstTxWarp prst="textNoShape">
              <a:avLst/>
            </a:prstTxWarp>
            <a:spAutoFit/>
          </a:bodyPr>
          <a:lstStyle/>
          <a:p>
            <a:pPr marL="609600" indent="-609600">
              <a:lnSpc>
                <a:spcPct val="85000"/>
              </a:lnSpc>
              <a:spcBef>
                <a:spcPct val="65000"/>
              </a:spcBef>
              <a:buSzPct val="100000"/>
              <a:buFont typeface="+mj-lt"/>
              <a:buAutoNum type="arabicParenR"/>
              <a:tabLst>
                <a:tab pos="738188" algn="l"/>
              </a:tabLst>
            </a:pPr>
            <a:r>
              <a:rPr lang="en-US" sz="2400" b="1" dirty="0">
                <a:solidFill>
                  <a:schemeClr val="tx1"/>
                </a:solidFill>
                <a:latin typeface="18 VAG Rounded Bold   07390"/>
              </a:rPr>
              <a:t>Thanks to pipelining, I have </a:t>
            </a:r>
            <a:r>
              <a:rPr lang="en-US" sz="2400" b="1" u="sng" dirty="0">
                <a:solidFill>
                  <a:schemeClr val="accent2"/>
                </a:solidFill>
                <a:latin typeface="18 VAG Rounded Bold   07390"/>
              </a:rPr>
              <a:t>reduced the time</a:t>
            </a:r>
            <a:r>
              <a:rPr lang="en-US" sz="2400" b="1" dirty="0">
                <a:solidFill>
                  <a:schemeClr val="accent2"/>
                </a:solidFill>
                <a:latin typeface="18 VAG Rounded Bold   0739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18 VAG Rounded Bold   07390"/>
              </a:rPr>
              <a:t>it took me to wash my one shirt.</a:t>
            </a:r>
          </a:p>
          <a:p>
            <a:pPr marL="609600" indent="-609600">
              <a:lnSpc>
                <a:spcPct val="85000"/>
              </a:lnSpc>
              <a:spcBef>
                <a:spcPct val="65000"/>
              </a:spcBef>
              <a:buSzPct val="100000"/>
              <a:buFont typeface="+mj-lt"/>
              <a:buAutoNum type="arabicParenR"/>
              <a:tabLst>
                <a:tab pos="738188" algn="l"/>
              </a:tabLst>
            </a:pPr>
            <a:r>
              <a:rPr lang="en-US" sz="2400" b="1" dirty="0">
                <a:solidFill>
                  <a:schemeClr val="tx1"/>
                </a:solidFill>
                <a:latin typeface="18 VAG Rounded Bold   07390"/>
              </a:rPr>
              <a:t>Longer pipelines are </a:t>
            </a:r>
            <a:r>
              <a:rPr lang="en-US" sz="2400" b="1" u="sng" dirty="0">
                <a:solidFill>
                  <a:schemeClr val="accent2"/>
                </a:solidFill>
                <a:latin typeface="18 VAG Rounded Bold   07390"/>
              </a:rPr>
              <a:t>always a win</a:t>
            </a:r>
            <a:r>
              <a:rPr lang="en-US" sz="2400" b="1" dirty="0">
                <a:solidFill>
                  <a:schemeClr val="accent2"/>
                </a:solidFill>
                <a:latin typeface="18 VAG Rounded Bold   0739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18 VAG Rounded Bold   07390"/>
              </a:rPr>
              <a:t>(since less work per stage &amp; a faster clock).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Peer Instruction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556500" y="4495800"/>
            <a:ext cx="1371600" cy="1703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   12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a) </a:t>
            </a:r>
            <a:r>
              <a:rPr lang="en-US" sz="2400" b="1">
                <a:latin typeface="Courier New" pitchFamily="-65" charset="0"/>
              </a:rPr>
              <a:t>FF</a:t>
            </a:r>
            <a:endParaRPr lang="en-US" sz="2400" b="1">
              <a:solidFill>
                <a:schemeClr val="tx1"/>
              </a:solidFill>
              <a:latin typeface="Courier New" pitchFamily="-65" charset="0"/>
            </a:endParaRP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b) </a:t>
            </a:r>
            <a:r>
              <a:rPr lang="en-US" sz="2400" b="1">
                <a:latin typeface="Courier New" pitchFamily="-65" charset="0"/>
              </a:rPr>
              <a:t>F</a:t>
            </a:r>
            <a:r>
              <a:rPr lang="en-US" sz="2400" b="1">
                <a:solidFill>
                  <a:srgbClr val="EA157A"/>
                </a:solidFill>
                <a:latin typeface="Courier New" pitchFamily="-65" charset="0"/>
              </a:rPr>
              <a:t>T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c) </a:t>
            </a:r>
            <a:r>
              <a:rPr lang="en-US" sz="2400" b="1">
                <a:solidFill>
                  <a:srgbClr val="EA157A"/>
                </a:solidFill>
                <a:latin typeface="Courier New" pitchFamily="-65" charset="0"/>
              </a:rPr>
              <a:t>T</a:t>
            </a:r>
            <a:r>
              <a:rPr lang="en-US" sz="2400" b="1">
                <a:latin typeface="Courier New" pitchFamily="-65" charset="0"/>
              </a:rPr>
              <a:t>F</a:t>
            </a:r>
            <a:endParaRPr lang="en-US" sz="2400" b="1">
              <a:solidFill>
                <a:schemeClr val="tx1"/>
              </a:solidFill>
              <a:latin typeface="Courier New" pitchFamily="-65" charset="0"/>
            </a:endParaRP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d) </a:t>
            </a:r>
            <a:r>
              <a:rPr lang="en-US" sz="2400" b="1">
                <a:solidFill>
                  <a:srgbClr val="EA157A"/>
                </a:solidFill>
                <a:latin typeface="Courier New" pitchFamily="-65" charset="0"/>
              </a:rPr>
              <a:t>TT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“And in Conclusion..”</a:t>
            </a:r>
          </a:p>
        </p:txBody>
      </p:sp>
      <p:sp>
        <p:nvSpPr>
          <p:cNvPr id="281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Pipeline challenge is hazards</a:t>
            </a:r>
          </a:p>
          <a:p>
            <a:pPr lvl="1"/>
            <a:r>
              <a:rPr lang="en-US"/>
              <a:t>Forwarding helps w/many data hazards</a:t>
            </a:r>
          </a:p>
          <a:p>
            <a:pPr lvl="1"/>
            <a:r>
              <a:rPr lang="en-US"/>
              <a:t>Delayed branch helps with control hazard in 5 stage pipeline</a:t>
            </a:r>
          </a:p>
          <a:p>
            <a:pPr lvl="1"/>
            <a:r>
              <a:rPr lang="en-US"/>
              <a:t>Load delay slot / interlock necessary</a:t>
            </a:r>
          </a:p>
          <a:p>
            <a:r>
              <a:rPr lang="en-US"/>
              <a:t>More aggressive performance: </a:t>
            </a:r>
          </a:p>
          <a:p>
            <a:pPr lvl="1"/>
            <a:r>
              <a:rPr lang="en-US"/>
              <a:t>Superscalar</a:t>
            </a:r>
          </a:p>
          <a:p>
            <a:pPr lvl="1"/>
            <a:r>
              <a:rPr lang="en-US"/>
              <a:t>Out-of-order execution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Bonus slides</a:t>
            </a:r>
          </a:p>
        </p:txBody>
      </p:sp>
      <p:sp>
        <p:nvSpPr>
          <p:cNvPr id="222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These are extra slides that used to be included in lecture notes, but have been moved to this, the “bonus” area to serve as a supplement.</a:t>
            </a:r>
          </a:p>
          <a:p>
            <a:r>
              <a:rPr lang="en-US"/>
              <a:t>The slides will appear in the order they would have in the normal presentation</a:t>
            </a:r>
          </a:p>
        </p:txBody>
      </p:sp>
      <p:sp>
        <p:nvSpPr>
          <p:cNvPr id="2228228" name="WordArt 4"/>
          <p:cNvSpPr>
            <a:spLocks noChangeArrowheads="1" noChangeShapeType="1" noTextEdit="1"/>
          </p:cNvSpPr>
          <p:nvPr/>
        </p:nvSpPr>
        <p:spPr bwMode="auto">
          <a:xfrm>
            <a:off x="2438400" y="4343400"/>
            <a:ext cx="4267200" cy="201881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5921" dir="2700000" algn="ctr" rotWithShape="0">
                    <a:srgbClr val="990000"/>
                  </a:outerShdw>
                </a:effectLst>
                <a:latin typeface="Impact"/>
                <a:ea typeface="Impact"/>
                <a:cs typeface="Impact"/>
              </a:rPr>
              <a:t>Bonus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Historical Trivia</a:t>
            </a:r>
          </a:p>
        </p:txBody>
      </p:sp>
      <p:sp>
        <p:nvSpPr>
          <p:cNvPr id="279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MIPS design did not interlock and stall on load-use data hazard</a:t>
            </a:r>
          </a:p>
          <a:p>
            <a:r>
              <a:rPr lang="en-US" dirty="0"/>
              <a:t>Real reason for name behind MIPS: </a:t>
            </a:r>
            <a:r>
              <a:rPr lang="en-US" u="sng" dirty="0">
                <a:solidFill>
                  <a:schemeClr val="accent1"/>
                </a:solidFill>
              </a:rPr>
              <a:t>M</a:t>
            </a:r>
            <a:r>
              <a:rPr lang="en-US" dirty="0"/>
              <a:t>icroprocessor without </a:t>
            </a:r>
            <a:br>
              <a:rPr lang="en-US" dirty="0"/>
            </a:br>
            <a:r>
              <a:rPr lang="en-US" u="sng" dirty="0">
                <a:solidFill>
                  <a:schemeClr val="accent1"/>
                </a:solidFill>
              </a:rPr>
              <a:t>I</a:t>
            </a:r>
            <a:r>
              <a:rPr lang="en-US" dirty="0"/>
              <a:t>nterlocked </a:t>
            </a:r>
            <a:br>
              <a:rPr lang="en-US" dirty="0"/>
            </a:br>
            <a:r>
              <a:rPr lang="en-US" u="sng" dirty="0">
                <a:solidFill>
                  <a:schemeClr val="accent1"/>
                </a:solidFill>
              </a:rPr>
              <a:t>P</a:t>
            </a:r>
            <a:r>
              <a:rPr lang="en-US" dirty="0"/>
              <a:t>ipeline </a:t>
            </a:r>
            <a:br>
              <a:rPr lang="en-US" dirty="0"/>
            </a:br>
            <a:r>
              <a:rPr lang="en-US" u="sng" dirty="0">
                <a:solidFill>
                  <a:schemeClr val="accent1"/>
                </a:solidFill>
              </a:rPr>
              <a:t>S</a:t>
            </a:r>
            <a:r>
              <a:rPr lang="en-US" dirty="0"/>
              <a:t>tages</a:t>
            </a:r>
          </a:p>
          <a:p>
            <a:pPr lvl="1"/>
            <a:r>
              <a:rPr lang="en-US" dirty="0"/>
              <a:t>Word Play on acronym for </a:t>
            </a:r>
            <a:br>
              <a:rPr lang="en-US" dirty="0"/>
            </a:br>
            <a:r>
              <a:rPr lang="en-US" dirty="0"/>
              <a:t>Millions of Instructions Per Second, </a:t>
            </a:r>
            <a:br>
              <a:rPr lang="en-US" dirty="0"/>
            </a:br>
            <a:r>
              <a:rPr lang="en-US" dirty="0"/>
              <a:t>also called MIPS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Pipeline Hazard: Matching socks in later load</a:t>
            </a:r>
          </a:p>
        </p:txBody>
      </p:sp>
      <p:sp>
        <p:nvSpPr>
          <p:cNvPr id="280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A depends on D; stall since folder tied up; Note this is much different from processor cases so far.  We have not had a earlier instruction depend on a later one.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31863" y="1865313"/>
            <a:ext cx="930275" cy="3740150"/>
            <a:chOff x="587" y="1175"/>
            <a:chExt cx="586" cy="2356"/>
          </a:xfrm>
        </p:grpSpPr>
        <p:sp>
          <p:nvSpPr>
            <p:cNvPr id="2800645" name="Rectangle 5"/>
            <p:cNvSpPr>
              <a:spLocks noChangeArrowheads="1"/>
            </p:cNvSpPr>
            <p:nvPr/>
          </p:nvSpPr>
          <p:spPr bwMode="auto">
            <a:xfrm>
              <a:off x="587" y="1175"/>
              <a:ext cx="263" cy="23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T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a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s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k</a:t>
              </a:r>
            </a:p>
            <a:p>
              <a:pPr algn="ctr"/>
              <a:endParaRPr lang="en-US" sz="2400" i="1">
                <a:solidFill>
                  <a:schemeClr val="tx1"/>
                </a:solidFill>
                <a:latin typeface="FranklinGothic" charset="0"/>
              </a:endParaRP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O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r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d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e</a:t>
              </a:r>
            </a:p>
            <a:p>
              <a:pPr algn="ctr"/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r</a:t>
              </a:r>
            </a:p>
          </p:txBody>
        </p:sp>
        <p:sp>
          <p:nvSpPr>
            <p:cNvPr id="2800646" name="Line 6"/>
            <p:cNvSpPr>
              <a:spLocks noChangeShapeType="1"/>
            </p:cNvSpPr>
            <p:nvPr/>
          </p:nvSpPr>
          <p:spPr bwMode="auto">
            <a:xfrm flipH="1">
              <a:off x="827" y="1366"/>
              <a:ext cx="24" cy="206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47" name="Freeform 7"/>
            <p:cNvSpPr>
              <a:spLocks/>
            </p:cNvSpPr>
            <p:nvPr/>
          </p:nvSpPr>
          <p:spPr bwMode="auto">
            <a:xfrm>
              <a:off x="926" y="1854"/>
              <a:ext cx="211" cy="212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80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1"/>
                </a:cxn>
                <a:cxn ang="0">
                  <a:pos x="228" y="164"/>
                </a:cxn>
                <a:cxn ang="0">
                  <a:pos x="218" y="177"/>
                </a:cxn>
                <a:cxn ang="0">
                  <a:pos x="201" y="192"/>
                </a:cxn>
                <a:cxn ang="0">
                  <a:pos x="185" y="200"/>
                </a:cxn>
                <a:cxn ang="0">
                  <a:pos x="170" y="206"/>
                </a:cxn>
                <a:cxn ang="0">
                  <a:pos x="155" y="210"/>
                </a:cxn>
                <a:cxn ang="0">
                  <a:pos x="136" y="211"/>
                </a:cxn>
                <a:cxn ang="0">
                  <a:pos x="88" y="210"/>
                </a:cxn>
                <a:cxn ang="0">
                  <a:pos x="65" y="206"/>
                </a:cxn>
                <a:cxn ang="0">
                  <a:pos x="40" y="195"/>
                </a:cxn>
                <a:cxn ang="0">
                  <a:pos x="22" y="182"/>
                </a:cxn>
                <a:cxn ang="0">
                  <a:pos x="9" y="167"/>
                </a:cxn>
                <a:cxn ang="0">
                  <a:pos x="3" y="151"/>
                </a:cxn>
                <a:cxn ang="0">
                  <a:pos x="0" y="137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5"/>
                </a:cxn>
                <a:cxn ang="0">
                  <a:pos x="45" y="71"/>
                </a:cxn>
                <a:cxn ang="0">
                  <a:pos x="73" y="62"/>
                </a:cxn>
                <a:cxn ang="0">
                  <a:pos x="29" y="3"/>
                </a:cxn>
              </a:cxnLst>
              <a:rect l="0" t="0" r="r" b="b"/>
              <a:pathLst>
                <a:path w="237" h="212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60"/>
                  </a:lnTo>
                  <a:lnTo>
                    <a:pt x="155" y="60"/>
                  </a:lnTo>
                  <a:lnTo>
                    <a:pt x="163" y="62"/>
                  </a:lnTo>
                  <a:lnTo>
                    <a:pt x="172" y="64"/>
                  </a:lnTo>
                  <a:lnTo>
                    <a:pt x="180" y="67"/>
                  </a:lnTo>
                  <a:lnTo>
                    <a:pt x="189" y="71"/>
                  </a:lnTo>
                  <a:lnTo>
                    <a:pt x="197" y="75"/>
                  </a:lnTo>
                  <a:lnTo>
                    <a:pt x="205" y="80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7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5"/>
                  </a:lnTo>
                  <a:lnTo>
                    <a:pt x="236" y="134"/>
                  </a:lnTo>
                  <a:lnTo>
                    <a:pt x="235" y="144"/>
                  </a:lnTo>
                  <a:lnTo>
                    <a:pt x="233" y="151"/>
                  </a:lnTo>
                  <a:lnTo>
                    <a:pt x="231" y="158"/>
                  </a:lnTo>
                  <a:lnTo>
                    <a:pt x="228" y="164"/>
                  </a:lnTo>
                  <a:lnTo>
                    <a:pt x="224" y="170"/>
                  </a:lnTo>
                  <a:lnTo>
                    <a:pt x="218" y="177"/>
                  </a:lnTo>
                  <a:lnTo>
                    <a:pt x="210" y="185"/>
                  </a:lnTo>
                  <a:lnTo>
                    <a:pt x="201" y="192"/>
                  </a:lnTo>
                  <a:lnTo>
                    <a:pt x="193" y="197"/>
                  </a:lnTo>
                  <a:lnTo>
                    <a:pt x="185" y="200"/>
                  </a:lnTo>
                  <a:lnTo>
                    <a:pt x="177" y="204"/>
                  </a:lnTo>
                  <a:lnTo>
                    <a:pt x="170" y="206"/>
                  </a:lnTo>
                  <a:lnTo>
                    <a:pt x="161" y="208"/>
                  </a:lnTo>
                  <a:lnTo>
                    <a:pt x="155" y="210"/>
                  </a:lnTo>
                  <a:lnTo>
                    <a:pt x="145" y="210"/>
                  </a:lnTo>
                  <a:lnTo>
                    <a:pt x="136" y="211"/>
                  </a:lnTo>
                  <a:lnTo>
                    <a:pt x="96" y="211"/>
                  </a:lnTo>
                  <a:lnTo>
                    <a:pt x="88" y="210"/>
                  </a:lnTo>
                  <a:lnTo>
                    <a:pt x="78" y="209"/>
                  </a:lnTo>
                  <a:lnTo>
                    <a:pt x="65" y="206"/>
                  </a:lnTo>
                  <a:lnTo>
                    <a:pt x="53" y="201"/>
                  </a:lnTo>
                  <a:lnTo>
                    <a:pt x="40" y="195"/>
                  </a:lnTo>
                  <a:lnTo>
                    <a:pt x="30" y="188"/>
                  </a:lnTo>
                  <a:lnTo>
                    <a:pt x="22" y="182"/>
                  </a:lnTo>
                  <a:lnTo>
                    <a:pt x="15" y="175"/>
                  </a:lnTo>
                  <a:lnTo>
                    <a:pt x="9" y="167"/>
                  </a:lnTo>
                  <a:lnTo>
                    <a:pt x="5" y="157"/>
                  </a:lnTo>
                  <a:lnTo>
                    <a:pt x="3" y="151"/>
                  </a:lnTo>
                  <a:lnTo>
                    <a:pt x="1" y="144"/>
                  </a:lnTo>
                  <a:lnTo>
                    <a:pt x="0" y="137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2"/>
                  </a:lnTo>
                  <a:lnTo>
                    <a:pt x="10" y="101"/>
                  </a:lnTo>
                  <a:lnTo>
                    <a:pt x="17" y="93"/>
                  </a:lnTo>
                  <a:lnTo>
                    <a:pt x="25" y="85"/>
                  </a:lnTo>
                  <a:lnTo>
                    <a:pt x="35" y="77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2"/>
                  </a:lnTo>
                  <a:lnTo>
                    <a:pt x="83" y="60"/>
                  </a:lnTo>
                  <a:lnTo>
                    <a:pt x="29" y="3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48" name="Rectangle 8"/>
            <p:cNvSpPr>
              <a:spLocks noChangeArrowheads="1"/>
            </p:cNvSpPr>
            <p:nvPr/>
          </p:nvSpPr>
          <p:spPr bwMode="auto">
            <a:xfrm>
              <a:off x="915" y="1811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B</a:t>
              </a:r>
            </a:p>
          </p:txBody>
        </p:sp>
        <p:sp>
          <p:nvSpPr>
            <p:cNvPr id="2800649" name="Freeform 9"/>
            <p:cNvSpPr>
              <a:spLocks/>
            </p:cNvSpPr>
            <p:nvPr/>
          </p:nvSpPr>
          <p:spPr bwMode="auto">
            <a:xfrm>
              <a:off x="932" y="2165"/>
              <a:ext cx="210" cy="211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79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0"/>
                </a:cxn>
                <a:cxn ang="0">
                  <a:pos x="228" y="163"/>
                </a:cxn>
                <a:cxn ang="0">
                  <a:pos x="218" y="176"/>
                </a:cxn>
                <a:cxn ang="0">
                  <a:pos x="201" y="191"/>
                </a:cxn>
                <a:cxn ang="0">
                  <a:pos x="185" y="199"/>
                </a:cxn>
                <a:cxn ang="0">
                  <a:pos x="170" y="205"/>
                </a:cxn>
                <a:cxn ang="0">
                  <a:pos x="155" y="209"/>
                </a:cxn>
                <a:cxn ang="0">
                  <a:pos x="136" y="210"/>
                </a:cxn>
                <a:cxn ang="0">
                  <a:pos x="88" y="209"/>
                </a:cxn>
                <a:cxn ang="0">
                  <a:pos x="65" y="205"/>
                </a:cxn>
                <a:cxn ang="0">
                  <a:pos x="40" y="194"/>
                </a:cxn>
                <a:cxn ang="0">
                  <a:pos x="22" y="181"/>
                </a:cxn>
                <a:cxn ang="0">
                  <a:pos x="9" y="166"/>
                </a:cxn>
                <a:cxn ang="0">
                  <a:pos x="3" y="150"/>
                </a:cxn>
                <a:cxn ang="0">
                  <a:pos x="0" y="136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4"/>
                </a:cxn>
                <a:cxn ang="0">
                  <a:pos x="45" y="71"/>
                </a:cxn>
                <a:cxn ang="0">
                  <a:pos x="73" y="61"/>
                </a:cxn>
                <a:cxn ang="0">
                  <a:pos x="29" y="3"/>
                </a:cxn>
              </a:cxnLst>
              <a:rect l="0" t="0" r="r" b="b"/>
              <a:pathLst>
                <a:path w="237" h="211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59"/>
                  </a:lnTo>
                  <a:lnTo>
                    <a:pt x="155" y="60"/>
                  </a:lnTo>
                  <a:lnTo>
                    <a:pt x="163" y="61"/>
                  </a:lnTo>
                  <a:lnTo>
                    <a:pt x="172" y="64"/>
                  </a:lnTo>
                  <a:lnTo>
                    <a:pt x="180" y="66"/>
                  </a:lnTo>
                  <a:lnTo>
                    <a:pt x="189" y="71"/>
                  </a:lnTo>
                  <a:lnTo>
                    <a:pt x="197" y="74"/>
                  </a:lnTo>
                  <a:lnTo>
                    <a:pt x="205" y="79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6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4"/>
                  </a:lnTo>
                  <a:lnTo>
                    <a:pt x="236" y="134"/>
                  </a:lnTo>
                  <a:lnTo>
                    <a:pt x="235" y="143"/>
                  </a:lnTo>
                  <a:lnTo>
                    <a:pt x="233" y="150"/>
                  </a:lnTo>
                  <a:lnTo>
                    <a:pt x="231" y="157"/>
                  </a:lnTo>
                  <a:lnTo>
                    <a:pt x="228" y="163"/>
                  </a:lnTo>
                  <a:lnTo>
                    <a:pt x="224" y="169"/>
                  </a:lnTo>
                  <a:lnTo>
                    <a:pt x="218" y="176"/>
                  </a:lnTo>
                  <a:lnTo>
                    <a:pt x="210" y="184"/>
                  </a:lnTo>
                  <a:lnTo>
                    <a:pt x="201" y="191"/>
                  </a:lnTo>
                  <a:lnTo>
                    <a:pt x="193" y="196"/>
                  </a:lnTo>
                  <a:lnTo>
                    <a:pt x="185" y="199"/>
                  </a:lnTo>
                  <a:lnTo>
                    <a:pt x="177" y="203"/>
                  </a:lnTo>
                  <a:lnTo>
                    <a:pt x="170" y="205"/>
                  </a:lnTo>
                  <a:lnTo>
                    <a:pt x="161" y="207"/>
                  </a:lnTo>
                  <a:lnTo>
                    <a:pt x="155" y="209"/>
                  </a:lnTo>
                  <a:lnTo>
                    <a:pt x="145" y="209"/>
                  </a:lnTo>
                  <a:lnTo>
                    <a:pt x="136" y="210"/>
                  </a:lnTo>
                  <a:lnTo>
                    <a:pt x="96" y="210"/>
                  </a:lnTo>
                  <a:lnTo>
                    <a:pt x="88" y="209"/>
                  </a:lnTo>
                  <a:lnTo>
                    <a:pt x="78" y="208"/>
                  </a:lnTo>
                  <a:lnTo>
                    <a:pt x="65" y="205"/>
                  </a:lnTo>
                  <a:lnTo>
                    <a:pt x="53" y="200"/>
                  </a:lnTo>
                  <a:lnTo>
                    <a:pt x="40" y="194"/>
                  </a:lnTo>
                  <a:lnTo>
                    <a:pt x="30" y="187"/>
                  </a:lnTo>
                  <a:lnTo>
                    <a:pt x="22" y="181"/>
                  </a:lnTo>
                  <a:lnTo>
                    <a:pt x="15" y="174"/>
                  </a:lnTo>
                  <a:lnTo>
                    <a:pt x="9" y="166"/>
                  </a:lnTo>
                  <a:lnTo>
                    <a:pt x="5" y="156"/>
                  </a:lnTo>
                  <a:lnTo>
                    <a:pt x="3" y="150"/>
                  </a:lnTo>
                  <a:lnTo>
                    <a:pt x="1" y="144"/>
                  </a:lnTo>
                  <a:lnTo>
                    <a:pt x="0" y="136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1"/>
                  </a:lnTo>
                  <a:lnTo>
                    <a:pt x="10" y="101"/>
                  </a:lnTo>
                  <a:lnTo>
                    <a:pt x="17" y="92"/>
                  </a:lnTo>
                  <a:lnTo>
                    <a:pt x="25" y="84"/>
                  </a:lnTo>
                  <a:lnTo>
                    <a:pt x="35" y="76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1"/>
                  </a:lnTo>
                  <a:lnTo>
                    <a:pt x="83" y="59"/>
                  </a:lnTo>
                  <a:lnTo>
                    <a:pt x="29" y="3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50" name="Rectangle 10"/>
            <p:cNvSpPr>
              <a:spLocks noChangeArrowheads="1"/>
            </p:cNvSpPr>
            <p:nvPr/>
          </p:nvSpPr>
          <p:spPr bwMode="auto">
            <a:xfrm>
              <a:off x="919" y="2121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C</a:t>
              </a:r>
            </a:p>
          </p:txBody>
        </p:sp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920" y="2445"/>
              <a:ext cx="253" cy="286"/>
              <a:chOff x="1034" y="2602"/>
              <a:chExt cx="286" cy="286"/>
            </a:xfrm>
          </p:grpSpPr>
          <p:sp>
            <p:nvSpPr>
              <p:cNvPr id="2800652" name="Freeform 12"/>
              <p:cNvSpPr>
                <a:spLocks/>
              </p:cNvSpPr>
              <p:nvPr/>
            </p:nvSpPr>
            <p:spPr bwMode="auto">
              <a:xfrm>
                <a:off x="1048" y="2646"/>
                <a:ext cx="237" cy="212"/>
              </a:xfrm>
              <a:custGeom>
                <a:avLst/>
                <a:gdLst/>
                <a:ahLst/>
                <a:cxnLst>
                  <a:cxn ang="0">
                    <a:pos x="67" y="10"/>
                  </a:cxn>
                  <a:cxn ang="0">
                    <a:pos x="112" y="11"/>
                  </a:cxn>
                  <a:cxn ang="0">
                    <a:pos x="161" y="0"/>
                  </a:cxn>
                  <a:cxn ang="0">
                    <a:pos x="219" y="0"/>
                  </a:cxn>
                  <a:cxn ang="0">
                    <a:pos x="155" y="60"/>
                  </a:cxn>
                  <a:cxn ang="0">
                    <a:pos x="172" y="64"/>
                  </a:cxn>
                  <a:cxn ang="0">
                    <a:pos x="189" y="71"/>
                  </a:cxn>
                  <a:cxn ang="0">
                    <a:pos x="205" y="80"/>
                  </a:cxn>
                  <a:cxn ang="0">
                    <a:pos x="217" y="90"/>
                  </a:cxn>
                  <a:cxn ang="0">
                    <a:pos x="227" y="103"/>
                  </a:cxn>
                  <a:cxn ang="0">
                    <a:pos x="234" y="118"/>
                  </a:cxn>
                  <a:cxn ang="0">
                    <a:pos x="236" y="134"/>
                  </a:cxn>
                  <a:cxn ang="0">
                    <a:pos x="233" y="151"/>
                  </a:cxn>
                  <a:cxn ang="0">
                    <a:pos x="228" y="164"/>
                  </a:cxn>
                  <a:cxn ang="0">
                    <a:pos x="218" y="177"/>
                  </a:cxn>
                  <a:cxn ang="0">
                    <a:pos x="201" y="192"/>
                  </a:cxn>
                  <a:cxn ang="0">
                    <a:pos x="185" y="200"/>
                  </a:cxn>
                  <a:cxn ang="0">
                    <a:pos x="170" y="206"/>
                  </a:cxn>
                  <a:cxn ang="0">
                    <a:pos x="155" y="210"/>
                  </a:cxn>
                  <a:cxn ang="0">
                    <a:pos x="136" y="211"/>
                  </a:cxn>
                  <a:cxn ang="0">
                    <a:pos x="88" y="210"/>
                  </a:cxn>
                  <a:cxn ang="0">
                    <a:pos x="65" y="206"/>
                  </a:cxn>
                  <a:cxn ang="0">
                    <a:pos x="40" y="195"/>
                  </a:cxn>
                  <a:cxn ang="0">
                    <a:pos x="22" y="182"/>
                  </a:cxn>
                  <a:cxn ang="0">
                    <a:pos x="9" y="167"/>
                  </a:cxn>
                  <a:cxn ang="0">
                    <a:pos x="3" y="151"/>
                  </a:cxn>
                  <a:cxn ang="0">
                    <a:pos x="0" y="137"/>
                  </a:cxn>
                  <a:cxn ang="0">
                    <a:pos x="2" y="121"/>
                  </a:cxn>
                  <a:cxn ang="0">
                    <a:pos x="10" y="101"/>
                  </a:cxn>
                  <a:cxn ang="0">
                    <a:pos x="25" y="85"/>
                  </a:cxn>
                  <a:cxn ang="0">
                    <a:pos x="45" y="71"/>
                  </a:cxn>
                  <a:cxn ang="0">
                    <a:pos x="73" y="62"/>
                  </a:cxn>
                  <a:cxn ang="0">
                    <a:pos x="29" y="3"/>
                  </a:cxn>
                </a:cxnLst>
                <a:rect l="0" t="0" r="r" b="b"/>
                <a:pathLst>
                  <a:path w="237" h="212">
                    <a:moveTo>
                      <a:pt x="29" y="3"/>
                    </a:moveTo>
                    <a:lnTo>
                      <a:pt x="67" y="10"/>
                    </a:lnTo>
                    <a:lnTo>
                      <a:pt x="66" y="0"/>
                    </a:lnTo>
                    <a:lnTo>
                      <a:pt x="112" y="11"/>
                    </a:lnTo>
                    <a:lnTo>
                      <a:pt x="112" y="0"/>
                    </a:lnTo>
                    <a:lnTo>
                      <a:pt x="161" y="0"/>
                    </a:lnTo>
                    <a:lnTo>
                      <a:pt x="160" y="11"/>
                    </a:lnTo>
                    <a:lnTo>
                      <a:pt x="219" y="0"/>
                    </a:lnTo>
                    <a:lnTo>
                      <a:pt x="148" y="60"/>
                    </a:lnTo>
                    <a:lnTo>
                      <a:pt x="155" y="60"/>
                    </a:lnTo>
                    <a:lnTo>
                      <a:pt x="163" y="62"/>
                    </a:lnTo>
                    <a:lnTo>
                      <a:pt x="172" y="64"/>
                    </a:lnTo>
                    <a:lnTo>
                      <a:pt x="180" y="67"/>
                    </a:lnTo>
                    <a:lnTo>
                      <a:pt x="189" y="71"/>
                    </a:lnTo>
                    <a:lnTo>
                      <a:pt x="197" y="75"/>
                    </a:lnTo>
                    <a:lnTo>
                      <a:pt x="205" y="80"/>
                    </a:lnTo>
                    <a:lnTo>
                      <a:pt x="212" y="85"/>
                    </a:lnTo>
                    <a:lnTo>
                      <a:pt x="217" y="90"/>
                    </a:lnTo>
                    <a:lnTo>
                      <a:pt x="222" y="97"/>
                    </a:lnTo>
                    <a:lnTo>
                      <a:pt x="227" y="103"/>
                    </a:lnTo>
                    <a:lnTo>
                      <a:pt x="231" y="111"/>
                    </a:lnTo>
                    <a:lnTo>
                      <a:pt x="234" y="118"/>
                    </a:lnTo>
                    <a:lnTo>
                      <a:pt x="235" y="125"/>
                    </a:lnTo>
                    <a:lnTo>
                      <a:pt x="236" y="134"/>
                    </a:lnTo>
                    <a:lnTo>
                      <a:pt x="235" y="144"/>
                    </a:lnTo>
                    <a:lnTo>
                      <a:pt x="233" y="151"/>
                    </a:lnTo>
                    <a:lnTo>
                      <a:pt x="231" y="158"/>
                    </a:lnTo>
                    <a:lnTo>
                      <a:pt x="228" y="164"/>
                    </a:lnTo>
                    <a:lnTo>
                      <a:pt x="224" y="170"/>
                    </a:lnTo>
                    <a:lnTo>
                      <a:pt x="218" y="177"/>
                    </a:lnTo>
                    <a:lnTo>
                      <a:pt x="210" y="185"/>
                    </a:lnTo>
                    <a:lnTo>
                      <a:pt x="201" y="192"/>
                    </a:lnTo>
                    <a:lnTo>
                      <a:pt x="193" y="197"/>
                    </a:lnTo>
                    <a:lnTo>
                      <a:pt x="185" y="200"/>
                    </a:lnTo>
                    <a:lnTo>
                      <a:pt x="177" y="204"/>
                    </a:lnTo>
                    <a:lnTo>
                      <a:pt x="170" y="206"/>
                    </a:lnTo>
                    <a:lnTo>
                      <a:pt x="161" y="208"/>
                    </a:lnTo>
                    <a:lnTo>
                      <a:pt x="155" y="210"/>
                    </a:lnTo>
                    <a:lnTo>
                      <a:pt x="145" y="210"/>
                    </a:lnTo>
                    <a:lnTo>
                      <a:pt x="136" y="211"/>
                    </a:lnTo>
                    <a:lnTo>
                      <a:pt x="96" y="211"/>
                    </a:lnTo>
                    <a:lnTo>
                      <a:pt x="88" y="210"/>
                    </a:lnTo>
                    <a:lnTo>
                      <a:pt x="78" y="209"/>
                    </a:lnTo>
                    <a:lnTo>
                      <a:pt x="65" y="206"/>
                    </a:lnTo>
                    <a:lnTo>
                      <a:pt x="53" y="201"/>
                    </a:lnTo>
                    <a:lnTo>
                      <a:pt x="40" y="195"/>
                    </a:lnTo>
                    <a:lnTo>
                      <a:pt x="30" y="188"/>
                    </a:lnTo>
                    <a:lnTo>
                      <a:pt x="22" y="182"/>
                    </a:lnTo>
                    <a:lnTo>
                      <a:pt x="15" y="175"/>
                    </a:lnTo>
                    <a:lnTo>
                      <a:pt x="9" y="167"/>
                    </a:lnTo>
                    <a:lnTo>
                      <a:pt x="5" y="157"/>
                    </a:lnTo>
                    <a:lnTo>
                      <a:pt x="3" y="151"/>
                    </a:lnTo>
                    <a:lnTo>
                      <a:pt x="1" y="144"/>
                    </a:lnTo>
                    <a:lnTo>
                      <a:pt x="0" y="137"/>
                    </a:lnTo>
                    <a:lnTo>
                      <a:pt x="1" y="131"/>
                    </a:lnTo>
                    <a:lnTo>
                      <a:pt x="2" y="121"/>
                    </a:lnTo>
                    <a:lnTo>
                      <a:pt x="5" y="112"/>
                    </a:lnTo>
                    <a:lnTo>
                      <a:pt x="10" y="101"/>
                    </a:lnTo>
                    <a:lnTo>
                      <a:pt x="17" y="93"/>
                    </a:lnTo>
                    <a:lnTo>
                      <a:pt x="25" y="85"/>
                    </a:lnTo>
                    <a:lnTo>
                      <a:pt x="35" y="77"/>
                    </a:lnTo>
                    <a:lnTo>
                      <a:pt x="45" y="71"/>
                    </a:lnTo>
                    <a:lnTo>
                      <a:pt x="59" y="65"/>
                    </a:lnTo>
                    <a:lnTo>
                      <a:pt x="73" y="62"/>
                    </a:lnTo>
                    <a:lnTo>
                      <a:pt x="83" y="60"/>
                    </a:lnTo>
                    <a:lnTo>
                      <a:pt x="29" y="3"/>
                    </a:lnTo>
                  </a:path>
                </a:pathLst>
              </a:custGeom>
              <a:solidFill>
                <a:schemeClr val="hlink"/>
              </a:solidFill>
              <a:ln w="254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653" name="Rectangle 13"/>
              <p:cNvSpPr>
                <a:spLocks noChangeArrowheads="1"/>
              </p:cNvSpPr>
              <p:nvPr/>
            </p:nvSpPr>
            <p:spPr bwMode="auto">
              <a:xfrm>
                <a:off x="1034" y="2602"/>
                <a:ext cx="286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bg1"/>
                    </a:solidFill>
                    <a:latin typeface="FranklinGothic" charset="0"/>
                  </a:rPr>
                  <a:t>D</a:t>
                </a:r>
              </a:p>
            </p:txBody>
          </p:sp>
        </p:grpSp>
        <p:sp>
          <p:nvSpPr>
            <p:cNvPr id="2800654" name="Freeform 14"/>
            <p:cNvSpPr>
              <a:spLocks/>
            </p:cNvSpPr>
            <p:nvPr/>
          </p:nvSpPr>
          <p:spPr bwMode="auto">
            <a:xfrm>
              <a:off x="926" y="1460"/>
              <a:ext cx="211" cy="211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79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0"/>
                </a:cxn>
                <a:cxn ang="0">
                  <a:pos x="228" y="163"/>
                </a:cxn>
                <a:cxn ang="0">
                  <a:pos x="218" y="176"/>
                </a:cxn>
                <a:cxn ang="0">
                  <a:pos x="201" y="191"/>
                </a:cxn>
                <a:cxn ang="0">
                  <a:pos x="185" y="199"/>
                </a:cxn>
                <a:cxn ang="0">
                  <a:pos x="170" y="205"/>
                </a:cxn>
                <a:cxn ang="0">
                  <a:pos x="155" y="209"/>
                </a:cxn>
                <a:cxn ang="0">
                  <a:pos x="136" y="210"/>
                </a:cxn>
                <a:cxn ang="0">
                  <a:pos x="88" y="209"/>
                </a:cxn>
                <a:cxn ang="0">
                  <a:pos x="65" y="205"/>
                </a:cxn>
                <a:cxn ang="0">
                  <a:pos x="40" y="194"/>
                </a:cxn>
                <a:cxn ang="0">
                  <a:pos x="22" y="181"/>
                </a:cxn>
                <a:cxn ang="0">
                  <a:pos x="9" y="166"/>
                </a:cxn>
                <a:cxn ang="0">
                  <a:pos x="3" y="150"/>
                </a:cxn>
                <a:cxn ang="0">
                  <a:pos x="0" y="136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4"/>
                </a:cxn>
                <a:cxn ang="0">
                  <a:pos x="45" y="71"/>
                </a:cxn>
                <a:cxn ang="0">
                  <a:pos x="73" y="61"/>
                </a:cxn>
                <a:cxn ang="0">
                  <a:pos x="29" y="3"/>
                </a:cxn>
              </a:cxnLst>
              <a:rect l="0" t="0" r="r" b="b"/>
              <a:pathLst>
                <a:path w="237" h="211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59"/>
                  </a:lnTo>
                  <a:lnTo>
                    <a:pt x="155" y="60"/>
                  </a:lnTo>
                  <a:lnTo>
                    <a:pt x="163" y="61"/>
                  </a:lnTo>
                  <a:lnTo>
                    <a:pt x="172" y="64"/>
                  </a:lnTo>
                  <a:lnTo>
                    <a:pt x="180" y="66"/>
                  </a:lnTo>
                  <a:lnTo>
                    <a:pt x="189" y="71"/>
                  </a:lnTo>
                  <a:lnTo>
                    <a:pt x="197" y="74"/>
                  </a:lnTo>
                  <a:lnTo>
                    <a:pt x="205" y="79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6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4"/>
                  </a:lnTo>
                  <a:lnTo>
                    <a:pt x="236" y="134"/>
                  </a:lnTo>
                  <a:lnTo>
                    <a:pt x="235" y="143"/>
                  </a:lnTo>
                  <a:lnTo>
                    <a:pt x="233" y="150"/>
                  </a:lnTo>
                  <a:lnTo>
                    <a:pt x="231" y="157"/>
                  </a:lnTo>
                  <a:lnTo>
                    <a:pt x="228" y="163"/>
                  </a:lnTo>
                  <a:lnTo>
                    <a:pt x="224" y="169"/>
                  </a:lnTo>
                  <a:lnTo>
                    <a:pt x="218" y="176"/>
                  </a:lnTo>
                  <a:lnTo>
                    <a:pt x="210" y="184"/>
                  </a:lnTo>
                  <a:lnTo>
                    <a:pt x="201" y="191"/>
                  </a:lnTo>
                  <a:lnTo>
                    <a:pt x="193" y="196"/>
                  </a:lnTo>
                  <a:lnTo>
                    <a:pt x="185" y="199"/>
                  </a:lnTo>
                  <a:lnTo>
                    <a:pt x="177" y="203"/>
                  </a:lnTo>
                  <a:lnTo>
                    <a:pt x="170" y="205"/>
                  </a:lnTo>
                  <a:lnTo>
                    <a:pt x="161" y="207"/>
                  </a:lnTo>
                  <a:lnTo>
                    <a:pt x="155" y="209"/>
                  </a:lnTo>
                  <a:lnTo>
                    <a:pt x="145" y="209"/>
                  </a:lnTo>
                  <a:lnTo>
                    <a:pt x="136" y="210"/>
                  </a:lnTo>
                  <a:lnTo>
                    <a:pt x="96" y="210"/>
                  </a:lnTo>
                  <a:lnTo>
                    <a:pt x="88" y="209"/>
                  </a:lnTo>
                  <a:lnTo>
                    <a:pt x="78" y="208"/>
                  </a:lnTo>
                  <a:lnTo>
                    <a:pt x="65" y="205"/>
                  </a:lnTo>
                  <a:lnTo>
                    <a:pt x="53" y="200"/>
                  </a:lnTo>
                  <a:lnTo>
                    <a:pt x="40" y="194"/>
                  </a:lnTo>
                  <a:lnTo>
                    <a:pt x="30" y="187"/>
                  </a:lnTo>
                  <a:lnTo>
                    <a:pt x="22" y="181"/>
                  </a:lnTo>
                  <a:lnTo>
                    <a:pt x="15" y="174"/>
                  </a:lnTo>
                  <a:lnTo>
                    <a:pt x="9" y="166"/>
                  </a:lnTo>
                  <a:lnTo>
                    <a:pt x="5" y="156"/>
                  </a:lnTo>
                  <a:lnTo>
                    <a:pt x="3" y="150"/>
                  </a:lnTo>
                  <a:lnTo>
                    <a:pt x="1" y="144"/>
                  </a:lnTo>
                  <a:lnTo>
                    <a:pt x="0" y="136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1"/>
                  </a:lnTo>
                  <a:lnTo>
                    <a:pt x="10" y="101"/>
                  </a:lnTo>
                  <a:lnTo>
                    <a:pt x="17" y="92"/>
                  </a:lnTo>
                  <a:lnTo>
                    <a:pt x="25" y="84"/>
                  </a:lnTo>
                  <a:lnTo>
                    <a:pt x="35" y="76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1"/>
                  </a:lnTo>
                  <a:lnTo>
                    <a:pt x="83" y="59"/>
                  </a:lnTo>
                  <a:lnTo>
                    <a:pt x="29" y="3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55" name="Rectangle 15"/>
            <p:cNvSpPr>
              <a:spLocks noChangeArrowheads="1"/>
            </p:cNvSpPr>
            <p:nvPr/>
          </p:nvSpPr>
          <p:spPr bwMode="auto">
            <a:xfrm>
              <a:off x="914" y="1416"/>
              <a:ext cx="25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A</a:t>
              </a:r>
            </a:p>
          </p:txBody>
        </p:sp>
        <p:sp>
          <p:nvSpPr>
            <p:cNvPr id="2800656" name="Freeform 16"/>
            <p:cNvSpPr>
              <a:spLocks/>
            </p:cNvSpPr>
            <p:nvPr/>
          </p:nvSpPr>
          <p:spPr bwMode="auto">
            <a:xfrm>
              <a:off x="932" y="2849"/>
              <a:ext cx="210" cy="212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80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1"/>
                </a:cxn>
                <a:cxn ang="0">
                  <a:pos x="228" y="164"/>
                </a:cxn>
                <a:cxn ang="0">
                  <a:pos x="218" y="177"/>
                </a:cxn>
                <a:cxn ang="0">
                  <a:pos x="201" y="192"/>
                </a:cxn>
                <a:cxn ang="0">
                  <a:pos x="185" y="200"/>
                </a:cxn>
                <a:cxn ang="0">
                  <a:pos x="170" y="206"/>
                </a:cxn>
                <a:cxn ang="0">
                  <a:pos x="155" y="210"/>
                </a:cxn>
                <a:cxn ang="0">
                  <a:pos x="136" y="211"/>
                </a:cxn>
                <a:cxn ang="0">
                  <a:pos x="88" y="210"/>
                </a:cxn>
                <a:cxn ang="0">
                  <a:pos x="65" y="206"/>
                </a:cxn>
                <a:cxn ang="0">
                  <a:pos x="40" y="195"/>
                </a:cxn>
                <a:cxn ang="0">
                  <a:pos x="22" y="182"/>
                </a:cxn>
                <a:cxn ang="0">
                  <a:pos x="9" y="167"/>
                </a:cxn>
                <a:cxn ang="0">
                  <a:pos x="3" y="151"/>
                </a:cxn>
                <a:cxn ang="0">
                  <a:pos x="0" y="137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5"/>
                </a:cxn>
                <a:cxn ang="0">
                  <a:pos x="45" y="71"/>
                </a:cxn>
                <a:cxn ang="0">
                  <a:pos x="73" y="62"/>
                </a:cxn>
                <a:cxn ang="0">
                  <a:pos x="29" y="3"/>
                </a:cxn>
              </a:cxnLst>
              <a:rect l="0" t="0" r="r" b="b"/>
              <a:pathLst>
                <a:path w="237" h="212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60"/>
                  </a:lnTo>
                  <a:lnTo>
                    <a:pt x="155" y="60"/>
                  </a:lnTo>
                  <a:lnTo>
                    <a:pt x="163" y="62"/>
                  </a:lnTo>
                  <a:lnTo>
                    <a:pt x="172" y="64"/>
                  </a:lnTo>
                  <a:lnTo>
                    <a:pt x="180" y="67"/>
                  </a:lnTo>
                  <a:lnTo>
                    <a:pt x="189" y="71"/>
                  </a:lnTo>
                  <a:lnTo>
                    <a:pt x="197" y="75"/>
                  </a:lnTo>
                  <a:lnTo>
                    <a:pt x="205" y="80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7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5"/>
                  </a:lnTo>
                  <a:lnTo>
                    <a:pt x="236" y="134"/>
                  </a:lnTo>
                  <a:lnTo>
                    <a:pt x="235" y="144"/>
                  </a:lnTo>
                  <a:lnTo>
                    <a:pt x="233" y="151"/>
                  </a:lnTo>
                  <a:lnTo>
                    <a:pt x="231" y="158"/>
                  </a:lnTo>
                  <a:lnTo>
                    <a:pt x="228" y="164"/>
                  </a:lnTo>
                  <a:lnTo>
                    <a:pt x="224" y="170"/>
                  </a:lnTo>
                  <a:lnTo>
                    <a:pt x="218" y="177"/>
                  </a:lnTo>
                  <a:lnTo>
                    <a:pt x="210" y="185"/>
                  </a:lnTo>
                  <a:lnTo>
                    <a:pt x="201" y="192"/>
                  </a:lnTo>
                  <a:lnTo>
                    <a:pt x="193" y="197"/>
                  </a:lnTo>
                  <a:lnTo>
                    <a:pt x="185" y="200"/>
                  </a:lnTo>
                  <a:lnTo>
                    <a:pt x="177" y="204"/>
                  </a:lnTo>
                  <a:lnTo>
                    <a:pt x="170" y="206"/>
                  </a:lnTo>
                  <a:lnTo>
                    <a:pt x="161" y="208"/>
                  </a:lnTo>
                  <a:lnTo>
                    <a:pt x="155" y="210"/>
                  </a:lnTo>
                  <a:lnTo>
                    <a:pt x="145" y="210"/>
                  </a:lnTo>
                  <a:lnTo>
                    <a:pt x="136" y="211"/>
                  </a:lnTo>
                  <a:lnTo>
                    <a:pt x="96" y="211"/>
                  </a:lnTo>
                  <a:lnTo>
                    <a:pt x="88" y="210"/>
                  </a:lnTo>
                  <a:lnTo>
                    <a:pt x="78" y="209"/>
                  </a:lnTo>
                  <a:lnTo>
                    <a:pt x="65" y="206"/>
                  </a:lnTo>
                  <a:lnTo>
                    <a:pt x="53" y="201"/>
                  </a:lnTo>
                  <a:lnTo>
                    <a:pt x="40" y="195"/>
                  </a:lnTo>
                  <a:lnTo>
                    <a:pt x="30" y="188"/>
                  </a:lnTo>
                  <a:lnTo>
                    <a:pt x="22" y="182"/>
                  </a:lnTo>
                  <a:lnTo>
                    <a:pt x="15" y="175"/>
                  </a:lnTo>
                  <a:lnTo>
                    <a:pt x="9" y="167"/>
                  </a:lnTo>
                  <a:lnTo>
                    <a:pt x="5" y="157"/>
                  </a:lnTo>
                  <a:lnTo>
                    <a:pt x="3" y="151"/>
                  </a:lnTo>
                  <a:lnTo>
                    <a:pt x="1" y="144"/>
                  </a:lnTo>
                  <a:lnTo>
                    <a:pt x="0" y="137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2"/>
                  </a:lnTo>
                  <a:lnTo>
                    <a:pt x="10" y="101"/>
                  </a:lnTo>
                  <a:lnTo>
                    <a:pt x="17" y="93"/>
                  </a:lnTo>
                  <a:lnTo>
                    <a:pt x="25" y="85"/>
                  </a:lnTo>
                  <a:lnTo>
                    <a:pt x="35" y="77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2"/>
                  </a:lnTo>
                  <a:lnTo>
                    <a:pt x="83" y="60"/>
                  </a:lnTo>
                  <a:lnTo>
                    <a:pt x="29" y="3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57" name="Rectangle 17"/>
            <p:cNvSpPr>
              <a:spLocks noChangeArrowheads="1"/>
            </p:cNvSpPr>
            <p:nvPr/>
          </p:nvSpPr>
          <p:spPr bwMode="auto">
            <a:xfrm>
              <a:off x="926" y="2805"/>
              <a:ext cx="24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E</a:t>
              </a:r>
            </a:p>
          </p:txBody>
        </p:sp>
        <p:sp>
          <p:nvSpPr>
            <p:cNvPr id="2800658" name="Freeform 18"/>
            <p:cNvSpPr>
              <a:spLocks/>
            </p:cNvSpPr>
            <p:nvPr/>
          </p:nvSpPr>
          <p:spPr bwMode="auto">
            <a:xfrm>
              <a:off x="932" y="3209"/>
              <a:ext cx="210" cy="212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80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1"/>
                </a:cxn>
                <a:cxn ang="0">
                  <a:pos x="228" y="164"/>
                </a:cxn>
                <a:cxn ang="0">
                  <a:pos x="218" y="177"/>
                </a:cxn>
                <a:cxn ang="0">
                  <a:pos x="201" y="192"/>
                </a:cxn>
                <a:cxn ang="0">
                  <a:pos x="185" y="200"/>
                </a:cxn>
                <a:cxn ang="0">
                  <a:pos x="170" y="206"/>
                </a:cxn>
                <a:cxn ang="0">
                  <a:pos x="155" y="210"/>
                </a:cxn>
                <a:cxn ang="0">
                  <a:pos x="136" y="211"/>
                </a:cxn>
                <a:cxn ang="0">
                  <a:pos x="88" y="210"/>
                </a:cxn>
                <a:cxn ang="0">
                  <a:pos x="65" y="206"/>
                </a:cxn>
                <a:cxn ang="0">
                  <a:pos x="40" y="195"/>
                </a:cxn>
                <a:cxn ang="0">
                  <a:pos x="22" y="182"/>
                </a:cxn>
                <a:cxn ang="0">
                  <a:pos x="9" y="167"/>
                </a:cxn>
                <a:cxn ang="0">
                  <a:pos x="3" y="151"/>
                </a:cxn>
                <a:cxn ang="0">
                  <a:pos x="0" y="137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5"/>
                </a:cxn>
                <a:cxn ang="0">
                  <a:pos x="45" y="71"/>
                </a:cxn>
                <a:cxn ang="0">
                  <a:pos x="73" y="62"/>
                </a:cxn>
                <a:cxn ang="0">
                  <a:pos x="29" y="3"/>
                </a:cxn>
              </a:cxnLst>
              <a:rect l="0" t="0" r="r" b="b"/>
              <a:pathLst>
                <a:path w="237" h="212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60"/>
                  </a:lnTo>
                  <a:lnTo>
                    <a:pt x="155" y="60"/>
                  </a:lnTo>
                  <a:lnTo>
                    <a:pt x="163" y="62"/>
                  </a:lnTo>
                  <a:lnTo>
                    <a:pt x="172" y="64"/>
                  </a:lnTo>
                  <a:lnTo>
                    <a:pt x="180" y="67"/>
                  </a:lnTo>
                  <a:lnTo>
                    <a:pt x="189" y="71"/>
                  </a:lnTo>
                  <a:lnTo>
                    <a:pt x="197" y="75"/>
                  </a:lnTo>
                  <a:lnTo>
                    <a:pt x="205" y="80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7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5"/>
                  </a:lnTo>
                  <a:lnTo>
                    <a:pt x="236" y="134"/>
                  </a:lnTo>
                  <a:lnTo>
                    <a:pt x="235" y="144"/>
                  </a:lnTo>
                  <a:lnTo>
                    <a:pt x="233" y="151"/>
                  </a:lnTo>
                  <a:lnTo>
                    <a:pt x="231" y="158"/>
                  </a:lnTo>
                  <a:lnTo>
                    <a:pt x="228" y="164"/>
                  </a:lnTo>
                  <a:lnTo>
                    <a:pt x="224" y="170"/>
                  </a:lnTo>
                  <a:lnTo>
                    <a:pt x="218" y="177"/>
                  </a:lnTo>
                  <a:lnTo>
                    <a:pt x="210" y="185"/>
                  </a:lnTo>
                  <a:lnTo>
                    <a:pt x="201" y="192"/>
                  </a:lnTo>
                  <a:lnTo>
                    <a:pt x="193" y="197"/>
                  </a:lnTo>
                  <a:lnTo>
                    <a:pt x="185" y="200"/>
                  </a:lnTo>
                  <a:lnTo>
                    <a:pt x="177" y="204"/>
                  </a:lnTo>
                  <a:lnTo>
                    <a:pt x="170" y="206"/>
                  </a:lnTo>
                  <a:lnTo>
                    <a:pt x="161" y="208"/>
                  </a:lnTo>
                  <a:lnTo>
                    <a:pt x="155" y="210"/>
                  </a:lnTo>
                  <a:lnTo>
                    <a:pt x="145" y="210"/>
                  </a:lnTo>
                  <a:lnTo>
                    <a:pt x="136" y="211"/>
                  </a:lnTo>
                  <a:lnTo>
                    <a:pt x="96" y="211"/>
                  </a:lnTo>
                  <a:lnTo>
                    <a:pt x="88" y="210"/>
                  </a:lnTo>
                  <a:lnTo>
                    <a:pt x="78" y="209"/>
                  </a:lnTo>
                  <a:lnTo>
                    <a:pt x="65" y="206"/>
                  </a:lnTo>
                  <a:lnTo>
                    <a:pt x="53" y="201"/>
                  </a:lnTo>
                  <a:lnTo>
                    <a:pt x="40" y="195"/>
                  </a:lnTo>
                  <a:lnTo>
                    <a:pt x="30" y="188"/>
                  </a:lnTo>
                  <a:lnTo>
                    <a:pt x="22" y="182"/>
                  </a:lnTo>
                  <a:lnTo>
                    <a:pt x="15" y="175"/>
                  </a:lnTo>
                  <a:lnTo>
                    <a:pt x="9" y="167"/>
                  </a:lnTo>
                  <a:lnTo>
                    <a:pt x="5" y="157"/>
                  </a:lnTo>
                  <a:lnTo>
                    <a:pt x="3" y="151"/>
                  </a:lnTo>
                  <a:lnTo>
                    <a:pt x="1" y="144"/>
                  </a:lnTo>
                  <a:lnTo>
                    <a:pt x="0" y="137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2"/>
                  </a:lnTo>
                  <a:lnTo>
                    <a:pt x="10" y="101"/>
                  </a:lnTo>
                  <a:lnTo>
                    <a:pt x="17" y="93"/>
                  </a:lnTo>
                  <a:lnTo>
                    <a:pt x="25" y="85"/>
                  </a:lnTo>
                  <a:lnTo>
                    <a:pt x="35" y="77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2"/>
                  </a:lnTo>
                  <a:lnTo>
                    <a:pt x="83" y="60"/>
                  </a:lnTo>
                  <a:lnTo>
                    <a:pt x="29" y="3"/>
                  </a:lnTo>
                </a:path>
              </a:pathLst>
            </a:custGeom>
            <a:solidFill>
              <a:schemeClr val="hlink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59" name="Rectangle 19"/>
            <p:cNvSpPr>
              <a:spLocks noChangeArrowheads="1"/>
            </p:cNvSpPr>
            <p:nvPr/>
          </p:nvSpPr>
          <p:spPr bwMode="auto">
            <a:xfrm>
              <a:off x="930" y="3165"/>
              <a:ext cx="23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F</a:t>
              </a:r>
            </a:p>
          </p:txBody>
        </p:sp>
      </p:grpSp>
      <p:sp>
        <p:nvSpPr>
          <p:cNvPr id="2800660" name="AutoShape 20"/>
          <p:cNvSpPr>
            <a:spLocks noChangeArrowheads="1"/>
          </p:cNvSpPr>
          <p:nvPr/>
        </p:nvSpPr>
        <p:spPr bwMode="auto">
          <a:xfrm>
            <a:off x="2352675" y="2854325"/>
            <a:ext cx="293688" cy="411163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0661" name="AutoShape 21"/>
          <p:cNvSpPr>
            <a:spLocks noChangeArrowheads="1"/>
          </p:cNvSpPr>
          <p:nvPr/>
        </p:nvSpPr>
        <p:spPr bwMode="auto">
          <a:xfrm>
            <a:off x="2424113" y="2771775"/>
            <a:ext cx="222250" cy="73025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0662" name="AutoShape 22"/>
          <p:cNvSpPr>
            <a:spLocks noChangeArrowheads="1"/>
          </p:cNvSpPr>
          <p:nvPr/>
        </p:nvSpPr>
        <p:spPr bwMode="auto">
          <a:xfrm>
            <a:off x="2411413" y="2886075"/>
            <a:ext cx="150812" cy="23813"/>
          </a:xfrm>
          <a:prstGeom prst="parallelogram">
            <a:avLst>
              <a:gd name="adj" fmla="val 158300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4367213" y="2827338"/>
            <a:ext cx="284162" cy="407987"/>
            <a:chOff x="3095" y="1938"/>
            <a:chExt cx="201" cy="257"/>
          </a:xfrm>
        </p:grpSpPr>
        <p:sp>
          <p:nvSpPr>
            <p:cNvPr id="2800664" name="Freeform 24"/>
            <p:cNvSpPr>
              <a:spLocks/>
            </p:cNvSpPr>
            <p:nvPr/>
          </p:nvSpPr>
          <p:spPr bwMode="auto">
            <a:xfrm>
              <a:off x="3224" y="2057"/>
              <a:ext cx="60" cy="138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59" y="0"/>
                </a:cxn>
                <a:cxn ang="0">
                  <a:pos x="16" y="137"/>
                </a:cxn>
                <a:cxn ang="0">
                  <a:pos x="0" y="137"/>
                </a:cxn>
                <a:cxn ang="0">
                  <a:pos x="43" y="0"/>
                </a:cxn>
              </a:cxnLst>
              <a:rect l="0" t="0" r="r" b="b"/>
              <a:pathLst>
                <a:path w="60" h="138">
                  <a:moveTo>
                    <a:pt x="43" y="0"/>
                  </a:moveTo>
                  <a:lnTo>
                    <a:pt x="59" y="0"/>
                  </a:lnTo>
                  <a:lnTo>
                    <a:pt x="16" y="137"/>
                  </a:lnTo>
                  <a:lnTo>
                    <a:pt x="0" y="137"/>
                  </a:lnTo>
                  <a:lnTo>
                    <a:pt x="43" y="0"/>
                  </a:lnTo>
                </a:path>
              </a:pathLst>
            </a:custGeom>
            <a:solidFill>
              <a:srgbClr val="F39FD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65" name="Rectangle 25"/>
            <p:cNvSpPr>
              <a:spLocks noChangeArrowheads="1"/>
            </p:cNvSpPr>
            <p:nvPr/>
          </p:nvSpPr>
          <p:spPr bwMode="auto">
            <a:xfrm>
              <a:off x="3220" y="2057"/>
              <a:ext cx="76" cy="12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66" name="Rectangle 26"/>
            <p:cNvSpPr>
              <a:spLocks noChangeArrowheads="1"/>
            </p:cNvSpPr>
            <p:nvPr/>
          </p:nvSpPr>
          <p:spPr bwMode="auto">
            <a:xfrm>
              <a:off x="3226" y="2115"/>
              <a:ext cx="57" cy="11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67" name="Rectangle 27"/>
            <p:cNvSpPr>
              <a:spLocks noChangeArrowheads="1"/>
            </p:cNvSpPr>
            <p:nvPr/>
          </p:nvSpPr>
          <p:spPr bwMode="auto">
            <a:xfrm>
              <a:off x="3095" y="2115"/>
              <a:ext cx="75" cy="7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68" name="Oval 28"/>
            <p:cNvSpPr>
              <a:spLocks noChangeArrowheads="1"/>
            </p:cNvSpPr>
            <p:nvPr/>
          </p:nvSpPr>
          <p:spPr bwMode="auto">
            <a:xfrm>
              <a:off x="3154" y="1938"/>
              <a:ext cx="22" cy="26"/>
            </a:xfrm>
            <a:prstGeom prst="ellipse">
              <a:avLst/>
            </a:prstGeom>
            <a:solidFill>
              <a:srgbClr val="F39FD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69" name="Freeform 29"/>
            <p:cNvSpPr>
              <a:spLocks/>
            </p:cNvSpPr>
            <p:nvPr/>
          </p:nvSpPr>
          <p:spPr bwMode="auto">
            <a:xfrm>
              <a:off x="3095" y="1983"/>
              <a:ext cx="138" cy="212"/>
            </a:xfrm>
            <a:custGeom>
              <a:avLst/>
              <a:gdLst/>
              <a:ahLst/>
              <a:cxnLst>
                <a:cxn ang="0">
                  <a:pos x="1" y="98"/>
                </a:cxn>
                <a:cxn ang="0">
                  <a:pos x="1" y="100"/>
                </a:cxn>
                <a:cxn ang="0">
                  <a:pos x="0" y="104"/>
                </a:cxn>
                <a:cxn ang="0">
                  <a:pos x="0" y="107"/>
                </a:cxn>
                <a:cxn ang="0">
                  <a:pos x="1" y="111"/>
                </a:cxn>
                <a:cxn ang="0">
                  <a:pos x="3" y="114"/>
                </a:cxn>
                <a:cxn ang="0">
                  <a:pos x="6" y="116"/>
                </a:cxn>
                <a:cxn ang="0">
                  <a:pos x="9" y="118"/>
                </a:cxn>
                <a:cxn ang="0">
                  <a:pos x="11" y="119"/>
                </a:cxn>
                <a:cxn ang="0">
                  <a:pos x="15" y="119"/>
                </a:cxn>
                <a:cxn ang="0">
                  <a:pos x="89" y="211"/>
                </a:cxn>
                <a:cxn ang="0">
                  <a:pos x="113" y="101"/>
                </a:cxn>
                <a:cxn ang="0">
                  <a:pos x="113" y="99"/>
                </a:cxn>
                <a:cxn ang="0">
                  <a:pos x="111" y="97"/>
                </a:cxn>
                <a:cxn ang="0">
                  <a:pos x="109" y="95"/>
                </a:cxn>
                <a:cxn ang="0">
                  <a:pos x="108" y="94"/>
                </a:cxn>
                <a:cxn ang="0">
                  <a:pos x="105" y="93"/>
                </a:cxn>
                <a:cxn ang="0">
                  <a:pos x="102" y="92"/>
                </a:cxn>
                <a:cxn ang="0">
                  <a:pos x="100" y="92"/>
                </a:cxn>
                <a:cxn ang="0">
                  <a:pos x="97" y="92"/>
                </a:cxn>
                <a:cxn ang="0">
                  <a:pos x="66" y="54"/>
                </a:cxn>
                <a:cxn ang="0">
                  <a:pos x="127" y="67"/>
                </a:cxn>
                <a:cxn ang="0">
                  <a:pos x="130" y="66"/>
                </a:cxn>
                <a:cxn ang="0">
                  <a:pos x="131" y="65"/>
                </a:cxn>
                <a:cxn ang="0">
                  <a:pos x="134" y="63"/>
                </a:cxn>
                <a:cxn ang="0">
                  <a:pos x="136" y="62"/>
                </a:cxn>
                <a:cxn ang="0">
                  <a:pos x="136" y="59"/>
                </a:cxn>
                <a:cxn ang="0">
                  <a:pos x="137" y="56"/>
                </a:cxn>
                <a:cxn ang="0">
                  <a:pos x="136" y="53"/>
                </a:cxn>
                <a:cxn ang="0">
                  <a:pos x="135" y="50"/>
                </a:cxn>
                <a:cxn ang="0">
                  <a:pos x="133" y="49"/>
                </a:cxn>
                <a:cxn ang="0">
                  <a:pos x="131" y="47"/>
                </a:cxn>
                <a:cxn ang="0">
                  <a:pos x="128" y="46"/>
                </a:cxn>
                <a:cxn ang="0">
                  <a:pos x="87" y="46"/>
                </a:cxn>
                <a:cxn ang="0">
                  <a:pos x="80" y="30"/>
                </a:cxn>
                <a:cxn ang="0">
                  <a:pos x="80" y="26"/>
                </a:cxn>
                <a:cxn ang="0">
                  <a:pos x="81" y="22"/>
                </a:cxn>
                <a:cxn ang="0">
                  <a:pos x="81" y="17"/>
                </a:cxn>
                <a:cxn ang="0">
                  <a:pos x="80" y="14"/>
                </a:cxn>
                <a:cxn ang="0">
                  <a:pos x="78" y="11"/>
                </a:cxn>
                <a:cxn ang="0">
                  <a:pos x="76" y="7"/>
                </a:cxn>
                <a:cxn ang="0">
                  <a:pos x="73" y="5"/>
                </a:cxn>
                <a:cxn ang="0">
                  <a:pos x="70" y="2"/>
                </a:cxn>
                <a:cxn ang="0">
                  <a:pos x="66" y="1"/>
                </a:cxn>
                <a:cxn ang="0">
                  <a:pos x="62" y="0"/>
                </a:cxn>
                <a:cxn ang="0">
                  <a:pos x="57" y="0"/>
                </a:cxn>
                <a:cxn ang="0">
                  <a:pos x="53" y="1"/>
                </a:cxn>
                <a:cxn ang="0">
                  <a:pos x="49" y="2"/>
                </a:cxn>
                <a:cxn ang="0">
                  <a:pos x="45" y="4"/>
                </a:cxn>
                <a:cxn ang="0">
                  <a:pos x="42" y="8"/>
                </a:cxn>
                <a:cxn ang="0">
                  <a:pos x="39" y="12"/>
                </a:cxn>
                <a:cxn ang="0">
                  <a:pos x="37" y="16"/>
                </a:cxn>
              </a:cxnLst>
              <a:rect l="0" t="0" r="r" b="b"/>
              <a:pathLst>
                <a:path w="138" h="212">
                  <a:moveTo>
                    <a:pt x="37" y="16"/>
                  </a:moveTo>
                  <a:lnTo>
                    <a:pt x="1" y="98"/>
                  </a:lnTo>
                  <a:lnTo>
                    <a:pt x="1" y="99"/>
                  </a:lnTo>
                  <a:lnTo>
                    <a:pt x="1" y="100"/>
                  </a:lnTo>
                  <a:lnTo>
                    <a:pt x="0" y="101"/>
                  </a:lnTo>
                  <a:lnTo>
                    <a:pt x="0" y="104"/>
                  </a:lnTo>
                  <a:lnTo>
                    <a:pt x="0" y="105"/>
                  </a:lnTo>
                  <a:lnTo>
                    <a:pt x="0" y="107"/>
                  </a:lnTo>
                  <a:lnTo>
                    <a:pt x="1" y="109"/>
                  </a:lnTo>
                  <a:lnTo>
                    <a:pt x="1" y="111"/>
                  </a:lnTo>
                  <a:lnTo>
                    <a:pt x="2" y="112"/>
                  </a:lnTo>
                  <a:lnTo>
                    <a:pt x="3" y="114"/>
                  </a:lnTo>
                  <a:lnTo>
                    <a:pt x="4" y="115"/>
                  </a:lnTo>
                  <a:lnTo>
                    <a:pt x="6" y="116"/>
                  </a:lnTo>
                  <a:lnTo>
                    <a:pt x="7" y="117"/>
                  </a:lnTo>
                  <a:lnTo>
                    <a:pt x="9" y="118"/>
                  </a:lnTo>
                  <a:lnTo>
                    <a:pt x="10" y="118"/>
                  </a:lnTo>
                  <a:lnTo>
                    <a:pt x="11" y="119"/>
                  </a:lnTo>
                  <a:lnTo>
                    <a:pt x="13" y="119"/>
                  </a:lnTo>
                  <a:lnTo>
                    <a:pt x="15" y="119"/>
                  </a:lnTo>
                  <a:lnTo>
                    <a:pt x="89" y="119"/>
                  </a:lnTo>
                  <a:lnTo>
                    <a:pt x="89" y="211"/>
                  </a:lnTo>
                  <a:lnTo>
                    <a:pt x="113" y="211"/>
                  </a:lnTo>
                  <a:lnTo>
                    <a:pt x="113" y="101"/>
                  </a:lnTo>
                  <a:lnTo>
                    <a:pt x="113" y="100"/>
                  </a:lnTo>
                  <a:lnTo>
                    <a:pt x="113" y="99"/>
                  </a:lnTo>
                  <a:lnTo>
                    <a:pt x="112" y="98"/>
                  </a:lnTo>
                  <a:lnTo>
                    <a:pt x="111" y="97"/>
                  </a:lnTo>
                  <a:lnTo>
                    <a:pt x="111" y="96"/>
                  </a:lnTo>
                  <a:lnTo>
                    <a:pt x="109" y="95"/>
                  </a:lnTo>
                  <a:lnTo>
                    <a:pt x="109" y="95"/>
                  </a:lnTo>
                  <a:lnTo>
                    <a:pt x="108" y="94"/>
                  </a:lnTo>
                  <a:lnTo>
                    <a:pt x="106" y="93"/>
                  </a:lnTo>
                  <a:lnTo>
                    <a:pt x="105" y="93"/>
                  </a:lnTo>
                  <a:lnTo>
                    <a:pt x="104" y="93"/>
                  </a:lnTo>
                  <a:lnTo>
                    <a:pt x="102" y="92"/>
                  </a:lnTo>
                  <a:lnTo>
                    <a:pt x="101" y="92"/>
                  </a:lnTo>
                  <a:lnTo>
                    <a:pt x="100" y="92"/>
                  </a:lnTo>
                  <a:lnTo>
                    <a:pt x="98" y="92"/>
                  </a:lnTo>
                  <a:lnTo>
                    <a:pt x="97" y="92"/>
                  </a:lnTo>
                  <a:lnTo>
                    <a:pt x="54" y="90"/>
                  </a:lnTo>
                  <a:lnTo>
                    <a:pt x="66" y="54"/>
                  </a:lnTo>
                  <a:lnTo>
                    <a:pt x="75" y="67"/>
                  </a:lnTo>
                  <a:lnTo>
                    <a:pt x="127" y="67"/>
                  </a:lnTo>
                  <a:lnTo>
                    <a:pt x="128" y="66"/>
                  </a:lnTo>
                  <a:lnTo>
                    <a:pt x="130" y="66"/>
                  </a:lnTo>
                  <a:lnTo>
                    <a:pt x="131" y="65"/>
                  </a:lnTo>
                  <a:lnTo>
                    <a:pt x="131" y="65"/>
                  </a:lnTo>
                  <a:lnTo>
                    <a:pt x="133" y="64"/>
                  </a:lnTo>
                  <a:lnTo>
                    <a:pt x="134" y="63"/>
                  </a:lnTo>
                  <a:lnTo>
                    <a:pt x="135" y="62"/>
                  </a:lnTo>
                  <a:lnTo>
                    <a:pt x="136" y="62"/>
                  </a:lnTo>
                  <a:lnTo>
                    <a:pt x="136" y="60"/>
                  </a:lnTo>
                  <a:lnTo>
                    <a:pt x="136" y="59"/>
                  </a:lnTo>
                  <a:lnTo>
                    <a:pt x="137" y="58"/>
                  </a:lnTo>
                  <a:lnTo>
                    <a:pt x="137" y="56"/>
                  </a:lnTo>
                  <a:lnTo>
                    <a:pt x="137" y="54"/>
                  </a:lnTo>
                  <a:lnTo>
                    <a:pt x="136" y="53"/>
                  </a:lnTo>
                  <a:lnTo>
                    <a:pt x="136" y="52"/>
                  </a:lnTo>
                  <a:lnTo>
                    <a:pt x="135" y="50"/>
                  </a:lnTo>
                  <a:lnTo>
                    <a:pt x="134" y="49"/>
                  </a:lnTo>
                  <a:lnTo>
                    <a:pt x="133" y="49"/>
                  </a:lnTo>
                  <a:lnTo>
                    <a:pt x="132" y="47"/>
                  </a:lnTo>
                  <a:lnTo>
                    <a:pt x="131" y="47"/>
                  </a:lnTo>
                  <a:lnTo>
                    <a:pt x="130" y="46"/>
                  </a:lnTo>
                  <a:lnTo>
                    <a:pt x="128" y="46"/>
                  </a:lnTo>
                  <a:lnTo>
                    <a:pt x="127" y="46"/>
                  </a:lnTo>
                  <a:lnTo>
                    <a:pt x="87" y="46"/>
                  </a:lnTo>
                  <a:lnTo>
                    <a:pt x="78" y="31"/>
                  </a:lnTo>
                  <a:lnTo>
                    <a:pt x="80" y="30"/>
                  </a:lnTo>
                  <a:lnTo>
                    <a:pt x="80" y="28"/>
                  </a:lnTo>
                  <a:lnTo>
                    <a:pt x="80" y="26"/>
                  </a:lnTo>
                  <a:lnTo>
                    <a:pt x="81" y="24"/>
                  </a:lnTo>
                  <a:lnTo>
                    <a:pt x="81" y="22"/>
                  </a:lnTo>
                  <a:lnTo>
                    <a:pt x="81" y="20"/>
                  </a:lnTo>
                  <a:lnTo>
                    <a:pt x="81" y="17"/>
                  </a:lnTo>
                  <a:lnTo>
                    <a:pt x="80" y="16"/>
                  </a:lnTo>
                  <a:lnTo>
                    <a:pt x="80" y="14"/>
                  </a:lnTo>
                  <a:lnTo>
                    <a:pt x="79" y="12"/>
                  </a:lnTo>
                  <a:lnTo>
                    <a:pt x="78" y="11"/>
                  </a:lnTo>
                  <a:lnTo>
                    <a:pt x="77" y="9"/>
                  </a:lnTo>
                  <a:lnTo>
                    <a:pt x="76" y="7"/>
                  </a:lnTo>
                  <a:lnTo>
                    <a:pt x="75" y="6"/>
                  </a:lnTo>
                  <a:lnTo>
                    <a:pt x="73" y="5"/>
                  </a:lnTo>
                  <a:lnTo>
                    <a:pt x="72" y="4"/>
                  </a:lnTo>
                  <a:lnTo>
                    <a:pt x="70" y="2"/>
                  </a:lnTo>
                  <a:lnTo>
                    <a:pt x="68" y="2"/>
                  </a:lnTo>
                  <a:lnTo>
                    <a:pt x="66" y="1"/>
                  </a:lnTo>
                  <a:lnTo>
                    <a:pt x="64" y="1"/>
                  </a:lnTo>
                  <a:lnTo>
                    <a:pt x="62" y="0"/>
                  </a:lnTo>
                  <a:lnTo>
                    <a:pt x="60" y="0"/>
                  </a:lnTo>
                  <a:lnTo>
                    <a:pt x="57" y="0"/>
                  </a:lnTo>
                  <a:lnTo>
                    <a:pt x="56" y="0"/>
                  </a:lnTo>
                  <a:lnTo>
                    <a:pt x="53" y="1"/>
                  </a:lnTo>
                  <a:lnTo>
                    <a:pt x="51" y="1"/>
                  </a:lnTo>
                  <a:lnTo>
                    <a:pt x="49" y="2"/>
                  </a:lnTo>
                  <a:lnTo>
                    <a:pt x="47" y="3"/>
                  </a:lnTo>
                  <a:lnTo>
                    <a:pt x="45" y="4"/>
                  </a:lnTo>
                  <a:lnTo>
                    <a:pt x="43" y="6"/>
                  </a:lnTo>
                  <a:lnTo>
                    <a:pt x="42" y="8"/>
                  </a:lnTo>
                  <a:lnTo>
                    <a:pt x="40" y="9"/>
                  </a:lnTo>
                  <a:lnTo>
                    <a:pt x="39" y="12"/>
                  </a:lnTo>
                  <a:lnTo>
                    <a:pt x="38" y="14"/>
                  </a:lnTo>
                  <a:lnTo>
                    <a:pt x="37" y="16"/>
                  </a:lnTo>
                </a:path>
              </a:pathLst>
            </a:custGeom>
            <a:solidFill>
              <a:srgbClr val="F39FD1"/>
            </a:solidFill>
            <a:ln w="1270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00670" name="Freeform 30"/>
          <p:cNvSpPr>
            <a:spLocks/>
          </p:cNvSpPr>
          <p:nvPr/>
        </p:nvSpPr>
        <p:spPr bwMode="auto">
          <a:xfrm>
            <a:off x="4737100" y="2787650"/>
            <a:ext cx="282575" cy="463550"/>
          </a:xfrm>
          <a:custGeom>
            <a:avLst/>
            <a:gdLst/>
            <a:ahLst/>
            <a:cxnLst>
              <a:cxn ang="0">
                <a:pos x="199" y="263"/>
              </a:cxn>
              <a:cxn ang="0">
                <a:pos x="184" y="263"/>
              </a:cxn>
              <a:cxn ang="0">
                <a:pos x="158" y="230"/>
              </a:cxn>
              <a:cxn ang="0">
                <a:pos x="121" y="169"/>
              </a:cxn>
              <a:cxn ang="0">
                <a:pos x="111" y="142"/>
              </a:cxn>
              <a:cxn ang="0">
                <a:pos x="114" y="123"/>
              </a:cxn>
              <a:cxn ang="0">
                <a:pos x="123" y="119"/>
              </a:cxn>
              <a:cxn ang="0">
                <a:pos x="136" y="129"/>
              </a:cxn>
              <a:cxn ang="0">
                <a:pos x="155" y="140"/>
              </a:cxn>
              <a:cxn ang="0">
                <a:pos x="164" y="140"/>
              </a:cxn>
              <a:cxn ang="0">
                <a:pos x="165" y="134"/>
              </a:cxn>
              <a:cxn ang="0">
                <a:pos x="156" y="123"/>
              </a:cxn>
              <a:cxn ang="0">
                <a:pos x="135" y="108"/>
              </a:cxn>
              <a:cxn ang="0">
                <a:pos x="126" y="87"/>
              </a:cxn>
              <a:cxn ang="0">
                <a:pos x="123" y="69"/>
              </a:cxn>
              <a:cxn ang="0">
                <a:pos x="113" y="56"/>
              </a:cxn>
              <a:cxn ang="0">
                <a:pos x="109" y="48"/>
              </a:cxn>
              <a:cxn ang="0">
                <a:pos x="114" y="36"/>
              </a:cxn>
              <a:cxn ang="0">
                <a:pos x="119" y="24"/>
              </a:cxn>
              <a:cxn ang="0">
                <a:pos x="115" y="9"/>
              </a:cxn>
              <a:cxn ang="0">
                <a:pos x="105" y="1"/>
              </a:cxn>
              <a:cxn ang="0">
                <a:pos x="90" y="3"/>
              </a:cxn>
              <a:cxn ang="0">
                <a:pos x="84" y="13"/>
              </a:cxn>
              <a:cxn ang="0">
                <a:pos x="84" y="23"/>
              </a:cxn>
              <a:cxn ang="0">
                <a:pos x="88" y="35"/>
              </a:cxn>
              <a:cxn ang="0">
                <a:pos x="88" y="46"/>
              </a:cxn>
              <a:cxn ang="0">
                <a:pos x="78" y="56"/>
              </a:cxn>
              <a:cxn ang="0">
                <a:pos x="65" y="64"/>
              </a:cxn>
              <a:cxn ang="0">
                <a:pos x="55" y="75"/>
              </a:cxn>
              <a:cxn ang="0">
                <a:pos x="46" y="99"/>
              </a:cxn>
              <a:cxn ang="0">
                <a:pos x="41" y="122"/>
              </a:cxn>
              <a:cxn ang="0">
                <a:pos x="40" y="146"/>
              </a:cxn>
              <a:cxn ang="0">
                <a:pos x="41" y="158"/>
              </a:cxn>
              <a:cxn ang="0">
                <a:pos x="49" y="162"/>
              </a:cxn>
              <a:cxn ang="0">
                <a:pos x="53" y="158"/>
              </a:cxn>
              <a:cxn ang="0">
                <a:pos x="53" y="133"/>
              </a:cxn>
              <a:cxn ang="0">
                <a:pos x="55" y="117"/>
              </a:cxn>
              <a:cxn ang="0">
                <a:pos x="64" y="109"/>
              </a:cxn>
              <a:cxn ang="0">
                <a:pos x="70" y="114"/>
              </a:cxn>
              <a:cxn ang="0">
                <a:pos x="68" y="140"/>
              </a:cxn>
              <a:cxn ang="0">
                <a:pos x="61" y="167"/>
              </a:cxn>
              <a:cxn ang="0">
                <a:pos x="53" y="197"/>
              </a:cxn>
              <a:cxn ang="0">
                <a:pos x="33" y="226"/>
              </a:cxn>
              <a:cxn ang="0">
                <a:pos x="8" y="256"/>
              </a:cxn>
              <a:cxn ang="0">
                <a:pos x="0" y="272"/>
              </a:cxn>
              <a:cxn ang="0">
                <a:pos x="19" y="291"/>
              </a:cxn>
              <a:cxn ang="0">
                <a:pos x="33" y="288"/>
              </a:cxn>
              <a:cxn ang="0">
                <a:pos x="23" y="276"/>
              </a:cxn>
              <a:cxn ang="0">
                <a:pos x="30" y="260"/>
              </a:cxn>
              <a:cxn ang="0">
                <a:pos x="61" y="223"/>
              </a:cxn>
              <a:cxn ang="0">
                <a:pos x="84" y="197"/>
              </a:cxn>
              <a:cxn ang="0">
                <a:pos x="95" y="191"/>
              </a:cxn>
              <a:cxn ang="0">
                <a:pos x="109" y="199"/>
              </a:cxn>
              <a:cxn ang="0">
                <a:pos x="141" y="243"/>
              </a:cxn>
              <a:cxn ang="0">
                <a:pos x="168" y="281"/>
              </a:cxn>
              <a:cxn ang="0">
                <a:pos x="178" y="283"/>
              </a:cxn>
              <a:cxn ang="0">
                <a:pos x="191" y="273"/>
              </a:cxn>
            </a:cxnLst>
            <a:rect l="0" t="0" r="r" b="b"/>
            <a:pathLst>
              <a:path w="200" h="292">
                <a:moveTo>
                  <a:pt x="198" y="268"/>
                </a:moveTo>
                <a:lnTo>
                  <a:pt x="199" y="263"/>
                </a:lnTo>
                <a:lnTo>
                  <a:pt x="191" y="265"/>
                </a:lnTo>
                <a:lnTo>
                  <a:pt x="184" y="263"/>
                </a:lnTo>
                <a:lnTo>
                  <a:pt x="174" y="256"/>
                </a:lnTo>
                <a:lnTo>
                  <a:pt x="158" y="230"/>
                </a:lnTo>
                <a:lnTo>
                  <a:pt x="134" y="191"/>
                </a:lnTo>
                <a:lnTo>
                  <a:pt x="121" y="169"/>
                </a:lnTo>
                <a:lnTo>
                  <a:pt x="113" y="152"/>
                </a:lnTo>
                <a:lnTo>
                  <a:pt x="111" y="142"/>
                </a:lnTo>
                <a:lnTo>
                  <a:pt x="111" y="130"/>
                </a:lnTo>
                <a:lnTo>
                  <a:pt x="114" y="123"/>
                </a:lnTo>
                <a:lnTo>
                  <a:pt x="119" y="119"/>
                </a:lnTo>
                <a:lnTo>
                  <a:pt x="123" y="119"/>
                </a:lnTo>
                <a:lnTo>
                  <a:pt x="128" y="122"/>
                </a:lnTo>
                <a:lnTo>
                  <a:pt x="136" y="129"/>
                </a:lnTo>
                <a:lnTo>
                  <a:pt x="148" y="137"/>
                </a:lnTo>
                <a:lnTo>
                  <a:pt x="155" y="140"/>
                </a:lnTo>
                <a:lnTo>
                  <a:pt x="160" y="142"/>
                </a:lnTo>
                <a:lnTo>
                  <a:pt x="164" y="140"/>
                </a:lnTo>
                <a:lnTo>
                  <a:pt x="166" y="137"/>
                </a:lnTo>
                <a:lnTo>
                  <a:pt x="165" y="134"/>
                </a:lnTo>
                <a:lnTo>
                  <a:pt x="164" y="130"/>
                </a:lnTo>
                <a:lnTo>
                  <a:pt x="156" y="123"/>
                </a:lnTo>
                <a:lnTo>
                  <a:pt x="143" y="114"/>
                </a:lnTo>
                <a:lnTo>
                  <a:pt x="135" y="108"/>
                </a:lnTo>
                <a:lnTo>
                  <a:pt x="130" y="99"/>
                </a:lnTo>
                <a:lnTo>
                  <a:pt x="126" y="87"/>
                </a:lnTo>
                <a:lnTo>
                  <a:pt x="125" y="74"/>
                </a:lnTo>
                <a:lnTo>
                  <a:pt x="123" y="69"/>
                </a:lnTo>
                <a:lnTo>
                  <a:pt x="119" y="63"/>
                </a:lnTo>
                <a:lnTo>
                  <a:pt x="113" y="56"/>
                </a:lnTo>
                <a:lnTo>
                  <a:pt x="109" y="53"/>
                </a:lnTo>
                <a:lnTo>
                  <a:pt x="109" y="48"/>
                </a:lnTo>
                <a:lnTo>
                  <a:pt x="111" y="40"/>
                </a:lnTo>
                <a:lnTo>
                  <a:pt x="114" y="36"/>
                </a:lnTo>
                <a:lnTo>
                  <a:pt x="116" y="31"/>
                </a:lnTo>
                <a:lnTo>
                  <a:pt x="119" y="24"/>
                </a:lnTo>
                <a:lnTo>
                  <a:pt x="116" y="15"/>
                </a:lnTo>
                <a:lnTo>
                  <a:pt x="115" y="9"/>
                </a:lnTo>
                <a:lnTo>
                  <a:pt x="111" y="4"/>
                </a:lnTo>
                <a:lnTo>
                  <a:pt x="105" y="1"/>
                </a:lnTo>
                <a:lnTo>
                  <a:pt x="96" y="0"/>
                </a:lnTo>
                <a:lnTo>
                  <a:pt x="90" y="3"/>
                </a:lnTo>
                <a:lnTo>
                  <a:pt x="86" y="6"/>
                </a:lnTo>
                <a:lnTo>
                  <a:pt x="84" y="13"/>
                </a:lnTo>
                <a:lnTo>
                  <a:pt x="83" y="18"/>
                </a:lnTo>
                <a:lnTo>
                  <a:pt x="84" y="23"/>
                </a:lnTo>
                <a:lnTo>
                  <a:pt x="86" y="30"/>
                </a:lnTo>
                <a:lnTo>
                  <a:pt x="88" y="35"/>
                </a:lnTo>
                <a:lnTo>
                  <a:pt x="89" y="40"/>
                </a:lnTo>
                <a:lnTo>
                  <a:pt x="88" y="46"/>
                </a:lnTo>
                <a:lnTo>
                  <a:pt x="84" y="51"/>
                </a:lnTo>
                <a:lnTo>
                  <a:pt x="78" y="56"/>
                </a:lnTo>
                <a:lnTo>
                  <a:pt x="70" y="60"/>
                </a:lnTo>
                <a:lnTo>
                  <a:pt x="65" y="64"/>
                </a:lnTo>
                <a:lnTo>
                  <a:pt x="60" y="69"/>
                </a:lnTo>
                <a:lnTo>
                  <a:pt x="55" y="75"/>
                </a:lnTo>
                <a:lnTo>
                  <a:pt x="50" y="87"/>
                </a:lnTo>
                <a:lnTo>
                  <a:pt x="46" y="99"/>
                </a:lnTo>
                <a:lnTo>
                  <a:pt x="43" y="109"/>
                </a:lnTo>
                <a:lnTo>
                  <a:pt x="41" y="122"/>
                </a:lnTo>
                <a:lnTo>
                  <a:pt x="40" y="137"/>
                </a:lnTo>
                <a:lnTo>
                  <a:pt x="40" y="146"/>
                </a:lnTo>
                <a:lnTo>
                  <a:pt x="40" y="153"/>
                </a:lnTo>
                <a:lnTo>
                  <a:pt x="41" y="158"/>
                </a:lnTo>
                <a:lnTo>
                  <a:pt x="44" y="161"/>
                </a:lnTo>
                <a:lnTo>
                  <a:pt x="49" y="162"/>
                </a:lnTo>
                <a:lnTo>
                  <a:pt x="51" y="161"/>
                </a:lnTo>
                <a:lnTo>
                  <a:pt x="53" y="158"/>
                </a:lnTo>
                <a:lnTo>
                  <a:pt x="53" y="148"/>
                </a:lnTo>
                <a:lnTo>
                  <a:pt x="53" y="133"/>
                </a:lnTo>
                <a:lnTo>
                  <a:pt x="54" y="123"/>
                </a:lnTo>
                <a:lnTo>
                  <a:pt x="55" y="117"/>
                </a:lnTo>
                <a:lnTo>
                  <a:pt x="59" y="110"/>
                </a:lnTo>
                <a:lnTo>
                  <a:pt x="64" y="109"/>
                </a:lnTo>
                <a:lnTo>
                  <a:pt x="69" y="110"/>
                </a:lnTo>
                <a:lnTo>
                  <a:pt x="70" y="114"/>
                </a:lnTo>
                <a:lnTo>
                  <a:pt x="69" y="125"/>
                </a:lnTo>
                <a:lnTo>
                  <a:pt x="68" y="140"/>
                </a:lnTo>
                <a:lnTo>
                  <a:pt x="65" y="154"/>
                </a:lnTo>
                <a:lnTo>
                  <a:pt x="61" y="167"/>
                </a:lnTo>
                <a:lnTo>
                  <a:pt x="58" y="183"/>
                </a:lnTo>
                <a:lnTo>
                  <a:pt x="53" y="197"/>
                </a:lnTo>
                <a:lnTo>
                  <a:pt x="41" y="214"/>
                </a:lnTo>
                <a:lnTo>
                  <a:pt x="33" y="226"/>
                </a:lnTo>
                <a:lnTo>
                  <a:pt x="18" y="243"/>
                </a:lnTo>
                <a:lnTo>
                  <a:pt x="8" y="256"/>
                </a:lnTo>
                <a:lnTo>
                  <a:pt x="0" y="267"/>
                </a:lnTo>
                <a:lnTo>
                  <a:pt x="0" y="272"/>
                </a:lnTo>
                <a:lnTo>
                  <a:pt x="8" y="281"/>
                </a:lnTo>
                <a:lnTo>
                  <a:pt x="19" y="291"/>
                </a:lnTo>
                <a:lnTo>
                  <a:pt x="30" y="291"/>
                </a:lnTo>
                <a:lnTo>
                  <a:pt x="33" y="288"/>
                </a:lnTo>
                <a:lnTo>
                  <a:pt x="28" y="282"/>
                </a:lnTo>
                <a:lnTo>
                  <a:pt x="23" y="276"/>
                </a:lnTo>
                <a:lnTo>
                  <a:pt x="23" y="271"/>
                </a:lnTo>
                <a:lnTo>
                  <a:pt x="30" y="260"/>
                </a:lnTo>
                <a:lnTo>
                  <a:pt x="43" y="247"/>
                </a:lnTo>
                <a:lnTo>
                  <a:pt x="61" y="223"/>
                </a:lnTo>
                <a:lnTo>
                  <a:pt x="78" y="203"/>
                </a:lnTo>
                <a:lnTo>
                  <a:pt x="84" y="197"/>
                </a:lnTo>
                <a:lnTo>
                  <a:pt x="88" y="192"/>
                </a:lnTo>
                <a:lnTo>
                  <a:pt x="95" y="191"/>
                </a:lnTo>
                <a:lnTo>
                  <a:pt x="101" y="194"/>
                </a:lnTo>
                <a:lnTo>
                  <a:pt x="109" y="199"/>
                </a:lnTo>
                <a:lnTo>
                  <a:pt x="124" y="220"/>
                </a:lnTo>
                <a:lnTo>
                  <a:pt x="141" y="243"/>
                </a:lnTo>
                <a:lnTo>
                  <a:pt x="158" y="267"/>
                </a:lnTo>
                <a:lnTo>
                  <a:pt x="168" y="281"/>
                </a:lnTo>
                <a:lnTo>
                  <a:pt x="171" y="283"/>
                </a:lnTo>
                <a:lnTo>
                  <a:pt x="178" y="283"/>
                </a:lnTo>
                <a:lnTo>
                  <a:pt x="184" y="278"/>
                </a:lnTo>
                <a:lnTo>
                  <a:pt x="191" y="273"/>
                </a:lnTo>
                <a:lnTo>
                  <a:pt x="198" y="268"/>
                </a:lnTo>
              </a:path>
            </a:pathLst>
          </a:custGeom>
          <a:solidFill>
            <a:srgbClr val="CECECE"/>
          </a:solidFill>
          <a:ln w="25400" cap="rnd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2654300" y="2771775"/>
            <a:ext cx="366713" cy="493713"/>
            <a:chOff x="1881" y="1903"/>
            <a:chExt cx="260" cy="311"/>
          </a:xfrm>
        </p:grpSpPr>
        <p:grpSp>
          <p:nvGrpSpPr>
            <p:cNvPr id="6" name="Group 32"/>
            <p:cNvGrpSpPr>
              <a:grpSpLocks/>
            </p:cNvGrpSpPr>
            <p:nvPr/>
          </p:nvGrpSpPr>
          <p:grpSpPr bwMode="auto">
            <a:xfrm>
              <a:off x="1881" y="1903"/>
              <a:ext cx="260" cy="311"/>
              <a:chOff x="1881" y="1903"/>
              <a:chExt cx="260" cy="311"/>
            </a:xfrm>
          </p:grpSpPr>
          <p:sp>
            <p:nvSpPr>
              <p:cNvPr id="2800673" name="AutoShape 33"/>
              <p:cNvSpPr>
                <a:spLocks noChangeArrowheads="1"/>
              </p:cNvSpPr>
              <p:nvPr/>
            </p:nvSpPr>
            <p:spPr bwMode="auto">
              <a:xfrm>
                <a:off x="1881" y="1955"/>
                <a:ext cx="260" cy="259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674" name="AutoShape 34"/>
              <p:cNvSpPr>
                <a:spLocks noChangeArrowheads="1"/>
              </p:cNvSpPr>
              <p:nvPr/>
            </p:nvSpPr>
            <p:spPr bwMode="auto">
              <a:xfrm>
                <a:off x="1944" y="1903"/>
                <a:ext cx="197" cy="46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0675" name="Oval 35"/>
            <p:cNvSpPr>
              <a:spLocks noChangeArrowheads="1"/>
            </p:cNvSpPr>
            <p:nvPr/>
          </p:nvSpPr>
          <p:spPr bwMode="auto">
            <a:xfrm>
              <a:off x="1964" y="1930"/>
              <a:ext cx="25" cy="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76" name="AutoShape 36"/>
            <p:cNvSpPr>
              <a:spLocks noChangeArrowheads="1"/>
            </p:cNvSpPr>
            <p:nvPr/>
          </p:nvSpPr>
          <p:spPr bwMode="auto">
            <a:xfrm>
              <a:off x="1912" y="2077"/>
              <a:ext cx="137" cy="55"/>
            </a:xfrm>
            <a:prstGeom prst="octagon">
              <a:avLst>
                <a:gd name="adj" fmla="val 29282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00677" name="AutoShape 37"/>
          <p:cNvSpPr>
            <a:spLocks noChangeArrowheads="1"/>
          </p:cNvSpPr>
          <p:nvPr/>
        </p:nvSpPr>
        <p:spPr bwMode="auto">
          <a:xfrm>
            <a:off x="2754313" y="3382963"/>
            <a:ext cx="290512" cy="411162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0678" name="AutoShape 38"/>
          <p:cNvSpPr>
            <a:spLocks noChangeArrowheads="1"/>
          </p:cNvSpPr>
          <p:nvPr/>
        </p:nvSpPr>
        <p:spPr bwMode="auto">
          <a:xfrm>
            <a:off x="2825750" y="3302000"/>
            <a:ext cx="219075" cy="71438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0679" name="AutoShape 39"/>
          <p:cNvSpPr>
            <a:spLocks noChangeArrowheads="1"/>
          </p:cNvSpPr>
          <p:nvPr/>
        </p:nvSpPr>
        <p:spPr bwMode="auto">
          <a:xfrm>
            <a:off x="2813050" y="3414713"/>
            <a:ext cx="149225" cy="23812"/>
          </a:xfrm>
          <a:prstGeom prst="parallelogram">
            <a:avLst>
              <a:gd name="adj" fmla="val 156641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4816475" y="3365500"/>
            <a:ext cx="284163" cy="407988"/>
            <a:chOff x="3413" y="2277"/>
            <a:chExt cx="202" cy="257"/>
          </a:xfrm>
        </p:grpSpPr>
        <p:sp>
          <p:nvSpPr>
            <p:cNvPr id="2800681" name="Freeform 41"/>
            <p:cNvSpPr>
              <a:spLocks/>
            </p:cNvSpPr>
            <p:nvPr/>
          </p:nvSpPr>
          <p:spPr bwMode="auto">
            <a:xfrm>
              <a:off x="3543" y="2396"/>
              <a:ext cx="61" cy="138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60" y="0"/>
                </a:cxn>
                <a:cxn ang="0">
                  <a:pos x="16" y="137"/>
                </a:cxn>
                <a:cxn ang="0">
                  <a:pos x="0" y="137"/>
                </a:cxn>
                <a:cxn ang="0">
                  <a:pos x="44" y="0"/>
                </a:cxn>
              </a:cxnLst>
              <a:rect l="0" t="0" r="r" b="b"/>
              <a:pathLst>
                <a:path w="61" h="138">
                  <a:moveTo>
                    <a:pt x="44" y="0"/>
                  </a:moveTo>
                  <a:lnTo>
                    <a:pt x="60" y="0"/>
                  </a:lnTo>
                  <a:lnTo>
                    <a:pt x="16" y="137"/>
                  </a:lnTo>
                  <a:lnTo>
                    <a:pt x="0" y="137"/>
                  </a:lnTo>
                  <a:lnTo>
                    <a:pt x="44" y="0"/>
                  </a:lnTo>
                </a:path>
              </a:pathLst>
            </a:custGeom>
            <a:solidFill>
              <a:srgbClr val="F39FD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82" name="Rectangle 42"/>
            <p:cNvSpPr>
              <a:spLocks noChangeArrowheads="1"/>
            </p:cNvSpPr>
            <p:nvPr/>
          </p:nvSpPr>
          <p:spPr bwMode="auto">
            <a:xfrm>
              <a:off x="3538" y="2396"/>
              <a:ext cx="77" cy="12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83" name="Rectangle 43"/>
            <p:cNvSpPr>
              <a:spLocks noChangeArrowheads="1"/>
            </p:cNvSpPr>
            <p:nvPr/>
          </p:nvSpPr>
          <p:spPr bwMode="auto">
            <a:xfrm>
              <a:off x="3546" y="2453"/>
              <a:ext cx="57" cy="12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84" name="Rectangle 44"/>
            <p:cNvSpPr>
              <a:spLocks noChangeArrowheads="1"/>
            </p:cNvSpPr>
            <p:nvPr/>
          </p:nvSpPr>
          <p:spPr bwMode="auto">
            <a:xfrm>
              <a:off x="3415" y="2453"/>
              <a:ext cx="73" cy="8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85" name="Oval 45"/>
            <p:cNvSpPr>
              <a:spLocks noChangeArrowheads="1"/>
            </p:cNvSpPr>
            <p:nvPr/>
          </p:nvSpPr>
          <p:spPr bwMode="auto">
            <a:xfrm>
              <a:off x="3473" y="2277"/>
              <a:ext cx="22" cy="26"/>
            </a:xfrm>
            <a:prstGeom prst="ellipse">
              <a:avLst/>
            </a:prstGeom>
            <a:solidFill>
              <a:srgbClr val="F39FD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86" name="Freeform 46"/>
            <p:cNvSpPr>
              <a:spLocks/>
            </p:cNvSpPr>
            <p:nvPr/>
          </p:nvSpPr>
          <p:spPr bwMode="auto">
            <a:xfrm>
              <a:off x="3413" y="2322"/>
              <a:ext cx="138" cy="212"/>
            </a:xfrm>
            <a:custGeom>
              <a:avLst/>
              <a:gdLst/>
              <a:ahLst/>
              <a:cxnLst>
                <a:cxn ang="0">
                  <a:pos x="1" y="98"/>
                </a:cxn>
                <a:cxn ang="0">
                  <a:pos x="1" y="100"/>
                </a:cxn>
                <a:cxn ang="0">
                  <a:pos x="0" y="104"/>
                </a:cxn>
                <a:cxn ang="0">
                  <a:pos x="0" y="107"/>
                </a:cxn>
                <a:cxn ang="0">
                  <a:pos x="1" y="111"/>
                </a:cxn>
                <a:cxn ang="0">
                  <a:pos x="3" y="114"/>
                </a:cxn>
                <a:cxn ang="0">
                  <a:pos x="6" y="116"/>
                </a:cxn>
                <a:cxn ang="0">
                  <a:pos x="9" y="118"/>
                </a:cxn>
                <a:cxn ang="0">
                  <a:pos x="11" y="119"/>
                </a:cxn>
                <a:cxn ang="0">
                  <a:pos x="15" y="119"/>
                </a:cxn>
                <a:cxn ang="0">
                  <a:pos x="89" y="211"/>
                </a:cxn>
                <a:cxn ang="0">
                  <a:pos x="113" y="101"/>
                </a:cxn>
                <a:cxn ang="0">
                  <a:pos x="113" y="99"/>
                </a:cxn>
                <a:cxn ang="0">
                  <a:pos x="111" y="97"/>
                </a:cxn>
                <a:cxn ang="0">
                  <a:pos x="109" y="95"/>
                </a:cxn>
                <a:cxn ang="0">
                  <a:pos x="108" y="94"/>
                </a:cxn>
                <a:cxn ang="0">
                  <a:pos x="105" y="93"/>
                </a:cxn>
                <a:cxn ang="0">
                  <a:pos x="102" y="92"/>
                </a:cxn>
                <a:cxn ang="0">
                  <a:pos x="100" y="92"/>
                </a:cxn>
                <a:cxn ang="0">
                  <a:pos x="97" y="92"/>
                </a:cxn>
                <a:cxn ang="0">
                  <a:pos x="66" y="54"/>
                </a:cxn>
                <a:cxn ang="0">
                  <a:pos x="127" y="67"/>
                </a:cxn>
                <a:cxn ang="0">
                  <a:pos x="130" y="66"/>
                </a:cxn>
                <a:cxn ang="0">
                  <a:pos x="131" y="65"/>
                </a:cxn>
                <a:cxn ang="0">
                  <a:pos x="134" y="63"/>
                </a:cxn>
                <a:cxn ang="0">
                  <a:pos x="136" y="62"/>
                </a:cxn>
                <a:cxn ang="0">
                  <a:pos x="136" y="59"/>
                </a:cxn>
                <a:cxn ang="0">
                  <a:pos x="137" y="56"/>
                </a:cxn>
                <a:cxn ang="0">
                  <a:pos x="136" y="53"/>
                </a:cxn>
                <a:cxn ang="0">
                  <a:pos x="135" y="50"/>
                </a:cxn>
                <a:cxn ang="0">
                  <a:pos x="133" y="49"/>
                </a:cxn>
                <a:cxn ang="0">
                  <a:pos x="131" y="47"/>
                </a:cxn>
                <a:cxn ang="0">
                  <a:pos x="128" y="46"/>
                </a:cxn>
                <a:cxn ang="0">
                  <a:pos x="87" y="46"/>
                </a:cxn>
                <a:cxn ang="0">
                  <a:pos x="80" y="30"/>
                </a:cxn>
                <a:cxn ang="0">
                  <a:pos x="80" y="26"/>
                </a:cxn>
                <a:cxn ang="0">
                  <a:pos x="81" y="22"/>
                </a:cxn>
                <a:cxn ang="0">
                  <a:pos x="81" y="17"/>
                </a:cxn>
                <a:cxn ang="0">
                  <a:pos x="80" y="14"/>
                </a:cxn>
                <a:cxn ang="0">
                  <a:pos x="78" y="11"/>
                </a:cxn>
                <a:cxn ang="0">
                  <a:pos x="76" y="7"/>
                </a:cxn>
                <a:cxn ang="0">
                  <a:pos x="73" y="5"/>
                </a:cxn>
                <a:cxn ang="0">
                  <a:pos x="70" y="2"/>
                </a:cxn>
                <a:cxn ang="0">
                  <a:pos x="66" y="1"/>
                </a:cxn>
                <a:cxn ang="0">
                  <a:pos x="62" y="0"/>
                </a:cxn>
                <a:cxn ang="0">
                  <a:pos x="57" y="0"/>
                </a:cxn>
                <a:cxn ang="0">
                  <a:pos x="53" y="1"/>
                </a:cxn>
                <a:cxn ang="0">
                  <a:pos x="49" y="2"/>
                </a:cxn>
                <a:cxn ang="0">
                  <a:pos x="45" y="4"/>
                </a:cxn>
                <a:cxn ang="0">
                  <a:pos x="42" y="8"/>
                </a:cxn>
                <a:cxn ang="0">
                  <a:pos x="39" y="12"/>
                </a:cxn>
                <a:cxn ang="0">
                  <a:pos x="37" y="16"/>
                </a:cxn>
              </a:cxnLst>
              <a:rect l="0" t="0" r="r" b="b"/>
              <a:pathLst>
                <a:path w="138" h="212">
                  <a:moveTo>
                    <a:pt x="37" y="16"/>
                  </a:moveTo>
                  <a:lnTo>
                    <a:pt x="1" y="98"/>
                  </a:lnTo>
                  <a:lnTo>
                    <a:pt x="1" y="99"/>
                  </a:lnTo>
                  <a:lnTo>
                    <a:pt x="1" y="100"/>
                  </a:lnTo>
                  <a:lnTo>
                    <a:pt x="0" y="101"/>
                  </a:lnTo>
                  <a:lnTo>
                    <a:pt x="0" y="104"/>
                  </a:lnTo>
                  <a:lnTo>
                    <a:pt x="0" y="105"/>
                  </a:lnTo>
                  <a:lnTo>
                    <a:pt x="0" y="107"/>
                  </a:lnTo>
                  <a:lnTo>
                    <a:pt x="1" y="109"/>
                  </a:lnTo>
                  <a:lnTo>
                    <a:pt x="1" y="111"/>
                  </a:lnTo>
                  <a:lnTo>
                    <a:pt x="2" y="112"/>
                  </a:lnTo>
                  <a:lnTo>
                    <a:pt x="3" y="114"/>
                  </a:lnTo>
                  <a:lnTo>
                    <a:pt x="4" y="115"/>
                  </a:lnTo>
                  <a:lnTo>
                    <a:pt x="6" y="116"/>
                  </a:lnTo>
                  <a:lnTo>
                    <a:pt x="7" y="117"/>
                  </a:lnTo>
                  <a:lnTo>
                    <a:pt x="9" y="118"/>
                  </a:lnTo>
                  <a:lnTo>
                    <a:pt x="10" y="118"/>
                  </a:lnTo>
                  <a:lnTo>
                    <a:pt x="11" y="119"/>
                  </a:lnTo>
                  <a:lnTo>
                    <a:pt x="13" y="119"/>
                  </a:lnTo>
                  <a:lnTo>
                    <a:pt x="15" y="119"/>
                  </a:lnTo>
                  <a:lnTo>
                    <a:pt x="89" y="119"/>
                  </a:lnTo>
                  <a:lnTo>
                    <a:pt x="89" y="211"/>
                  </a:lnTo>
                  <a:lnTo>
                    <a:pt x="113" y="211"/>
                  </a:lnTo>
                  <a:lnTo>
                    <a:pt x="113" y="101"/>
                  </a:lnTo>
                  <a:lnTo>
                    <a:pt x="113" y="100"/>
                  </a:lnTo>
                  <a:lnTo>
                    <a:pt x="113" y="99"/>
                  </a:lnTo>
                  <a:lnTo>
                    <a:pt x="112" y="98"/>
                  </a:lnTo>
                  <a:lnTo>
                    <a:pt x="111" y="97"/>
                  </a:lnTo>
                  <a:lnTo>
                    <a:pt x="111" y="96"/>
                  </a:lnTo>
                  <a:lnTo>
                    <a:pt x="109" y="95"/>
                  </a:lnTo>
                  <a:lnTo>
                    <a:pt x="109" y="95"/>
                  </a:lnTo>
                  <a:lnTo>
                    <a:pt x="108" y="94"/>
                  </a:lnTo>
                  <a:lnTo>
                    <a:pt x="106" y="93"/>
                  </a:lnTo>
                  <a:lnTo>
                    <a:pt x="105" y="93"/>
                  </a:lnTo>
                  <a:lnTo>
                    <a:pt x="104" y="93"/>
                  </a:lnTo>
                  <a:lnTo>
                    <a:pt x="102" y="92"/>
                  </a:lnTo>
                  <a:lnTo>
                    <a:pt x="101" y="92"/>
                  </a:lnTo>
                  <a:lnTo>
                    <a:pt x="100" y="92"/>
                  </a:lnTo>
                  <a:lnTo>
                    <a:pt x="98" y="92"/>
                  </a:lnTo>
                  <a:lnTo>
                    <a:pt x="97" y="92"/>
                  </a:lnTo>
                  <a:lnTo>
                    <a:pt x="54" y="90"/>
                  </a:lnTo>
                  <a:lnTo>
                    <a:pt x="66" y="54"/>
                  </a:lnTo>
                  <a:lnTo>
                    <a:pt x="75" y="67"/>
                  </a:lnTo>
                  <a:lnTo>
                    <a:pt x="127" y="67"/>
                  </a:lnTo>
                  <a:lnTo>
                    <a:pt x="128" y="66"/>
                  </a:lnTo>
                  <a:lnTo>
                    <a:pt x="130" y="66"/>
                  </a:lnTo>
                  <a:lnTo>
                    <a:pt x="131" y="65"/>
                  </a:lnTo>
                  <a:lnTo>
                    <a:pt x="131" y="65"/>
                  </a:lnTo>
                  <a:lnTo>
                    <a:pt x="133" y="64"/>
                  </a:lnTo>
                  <a:lnTo>
                    <a:pt x="134" y="63"/>
                  </a:lnTo>
                  <a:lnTo>
                    <a:pt x="135" y="62"/>
                  </a:lnTo>
                  <a:lnTo>
                    <a:pt x="136" y="62"/>
                  </a:lnTo>
                  <a:lnTo>
                    <a:pt x="136" y="60"/>
                  </a:lnTo>
                  <a:lnTo>
                    <a:pt x="136" y="59"/>
                  </a:lnTo>
                  <a:lnTo>
                    <a:pt x="137" y="58"/>
                  </a:lnTo>
                  <a:lnTo>
                    <a:pt x="137" y="56"/>
                  </a:lnTo>
                  <a:lnTo>
                    <a:pt x="137" y="54"/>
                  </a:lnTo>
                  <a:lnTo>
                    <a:pt x="136" y="53"/>
                  </a:lnTo>
                  <a:lnTo>
                    <a:pt x="136" y="52"/>
                  </a:lnTo>
                  <a:lnTo>
                    <a:pt x="135" y="50"/>
                  </a:lnTo>
                  <a:lnTo>
                    <a:pt x="134" y="49"/>
                  </a:lnTo>
                  <a:lnTo>
                    <a:pt x="133" y="49"/>
                  </a:lnTo>
                  <a:lnTo>
                    <a:pt x="132" y="47"/>
                  </a:lnTo>
                  <a:lnTo>
                    <a:pt x="131" y="47"/>
                  </a:lnTo>
                  <a:lnTo>
                    <a:pt x="130" y="46"/>
                  </a:lnTo>
                  <a:lnTo>
                    <a:pt x="128" y="46"/>
                  </a:lnTo>
                  <a:lnTo>
                    <a:pt x="127" y="46"/>
                  </a:lnTo>
                  <a:lnTo>
                    <a:pt x="87" y="46"/>
                  </a:lnTo>
                  <a:lnTo>
                    <a:pt x="78" y="31"/>
                  </a:lnTo>
                  <a:lnTo>
                    <a:pt x="80" y="30"/>
                  </a:lnTo>
                  <a:lnTo>
                    <a:pt x="80" y="28"/>
                  </a:lnTo>
                  <a:lnTo>
                    <a:pt x="80" y="26"/>
                  </a:lnTo>
                  <a:lnTo>
                    <a:pt x="81" y="24"/>
                  </a:lnTo>
                  <a:lnTo>
                    <a:pt x="81" y="22"/>
                  </a:lnTo>
                  <a:lnTo>
                    <a:pt x="81" y="20"/>
                  </a:lnTo>
                  <a:lnTo>
                    <a:pt x="81" y="17"/>
                  </a:lnTo>
                  <a:lnTo>
                    <a:pt x="80" y="16"/>
                  </a:lnTo>
                  <a:lnTo>
                    <a:pt x="80" y="14"/>
                  </a:lnTo>
                  <a:lnTo>
                    <a:pt x="79" y="12"/>
                  </a:lnTo>
                  <a:lnTo>
                    <a:pt x="78" y="11"/>
                  </a:lnTo>
                  <a:lnTo>
                    <a:pt x="77" y="9"/>
                  </a:lnTo>
                  <a:lnTo>
                    <a:pt x="76" y="7"/>
                  </a:lnTo>
                  <a:lnTo>
                    <a:pt x="75" y="6"/>
                  </a:lnTo>
                  <a:lnTo>
                    <a:pt x="73" y="5"/>
                  </a:lnTo>
                  <a:lnTo>
                    <a:pt x="72" y="4"/>
                  </a:lnTo>
                  <a:lnTo>
                    <a:pt x="70" y="2"/>
                  </a:lnTo>
                  <a:lnTo>
                    <a:pt x="68" y="2"/>
                  </a:lnTo>
                  <a:lnTo>
                    <a:pt x="66" y="1"/>
                  </a:lnTo>
                  <a:lnTo>
                    <a:pt x="64" y="1"/>
                  </a:lnTo>
                  <a:lnTo>
                    <a:pt x="62" y="0"/>
                  </a:lnTo>
                  <a:lnTo>
                    <a:pt x="60" y="0"/>
                  </a:lnTo>
                  <a:lnTo>
                    <a:pt x="57" y="0"/>
                  </a:lnTo>
                  <a:lnTo>
                    <a:pt x="56" y="0"/>
                  </a:lnTo>
                  <a:lnTo>
                    <a:pt x="53" y="1"/>
                  </a:lnTo>
                  <a:lnTo>
                    <a:pt x="51" y="1"/>
                  </a:lnTo>
                  <a:lnTo>
                    <a:pt x="49" y="2"/>
                  </a:lnTo>
                  <a:lnTo>
                    <a:pt x="47" y="3"/>
                  </a:lnTo>
                  <a:lnTo>
                    <a:pt x="45" y="4"/>
                  </a:lnTo>
                  <a:lnTo>
                    <a:pt x="43" y="6"/>
                  </a:lnTo>
                  <a:lnTo>
                    <a:pt x="42" y="8"/>
                  </a:lnTo>
                  <a:lnTo>
                    <a:pt x="40" y="9"/>
                  </a:lnTo>
                  <a:lnTo>
                    <a:pt x="39" y="12"/>
                  </a:lnTo>
                  <a:lnTo>
                    <a:pt x="38" y="14"/>
                  </a:lnTo>
                  <a:lnTo>
                    <a:pt x="37" y="16"/>
                  </a:lnTo>
                </a:path>
              </a:pathLst>
            </a:custGeom>
            <a:solidFill>
              <a:srgbClr val="F39FD1"/>
            </a:solidFill>
            <a:ln w="1270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00687" name="Freeform 47"/>
          <p:cNvSpPr>
            <a:spLocks/>
          </p:cNvSpPr>
          <p:nvPr/>
        </p:nvSpPr>
        <p:spPr bwMode="auto">
          <a:xfrm>
            <a:off x="5170488" y="3317875"/>
            <a:ext cx="284162" cy="461963"/>
          </a:xfrm>
          <a:custGeom>
            <a:avLst/>
            <a:gdLst/>
            <a:ahLst/>
            <a:cxnLst>
              <a:cxn ang="0">
                <a:pos x="200" y="263"/>
              </a:cxn>
              <a:cxn ang="0">
                <a:pos x="185" y="263"/>
              </a:cxn>
              <a:cxn ang="0">
                <a:pos x="158" y="229"/>
              </a:cxn>
              <a:cxn ang="0">
                <a:pos x="122" y="169"/>
              </a:cxn>
              <a:cxn ang="0">
                <a:pos x="112" y="141"/>
              </a:cxn>
              <a:cxn ang="0">
                <a:pos x="114" y="123"/>
              </a:cxn>
              <a:cxn ang="0">
                <a:pos x="123" y="119"/>
              </a:cxn>
              <a:cxn ang="0">
                <a:pos x="137" y="129"/>
              </a:cxn>
              <a:cxn ang="0">
                <a:pos x="156" y="140"/>
              </a:cxn>
              <a:cxn ang="0">
                <a:pos x="165" y="140"/>
              </a:cxn>
              <a:cxn ang="0">
                <a:pos x="166" y="134"/>
              </a:cxn>
              <a:cxn ang="0">
                <a:pos x="157" y="123"/>
              </a:cxn>
              <a:cxn ang="0">
                <a:pos x="136" y="108"/>
              </a:cxn>
              <a:cxn ang="0">
                <a:pos x="127" y="86"/>
              </a:cxn>
              <a:cxn ang="0">
                <a:pos x="123" y="69"/>
              </a:cxn>
              <a:cxn ang="0">
                <a:pos x="113" y="56"/>
              </a:cxn>
              <a:cxn ang="0">
                <a:pos x="109" y="48"/>
              </a:cxn>
              <a:cxn ang="0">
                <a:pos x="114" y="36"/>
              </a:cxn>
              <a:cxn ang="0">
                <a:pos x="119" y="24"/>
              </a:cxn>
              <a:cxn ang="0">
                <a:pos x="116" y="9"/>
              </a:cxn>
              <a:cxn ang="0">
                <a:pos x="106" y="1"/>
              </a:cxn>
              <a:cxn ang="0">
                <a:pos x="91" y="3"/>
              </a:cxn>
              <a:cxn ang="0">
                <a:pos x="84" y="13"/>
              </a:cxn>
              <a:cxn ang="0">
                <a:pos x="84" y="23"/>
              </a:cxn>
              <a:cxn ang="0">
                <a:pos x="88" y="35"/>
              </a:cxn>
              <a:cxn ang="0">
                <a:pos x="88" y="46"/>
              </a:cxn>
              <a:cxn ang="0">
                <a:pos x="78" y="56"/>
              </a:cxn>
              <a:cxn ang="0">
                <a:pos x="65" y="64"/>
              </a:cxn>
              <a:cxn ang="0">
                <a:pos x="55" y="75"/>
              </a:cxn>
              <a:cxn ang="0">
                <a:pos x="47" y="99"/>
              </a:cxn>
              <a:cxn ang="0">
                <a:pos x="42" y="121"/>
              </a:cxn>
              <a:cxn ang="0">
                <a:pos x="40" y="145"/>
              </a:cxn>
              <a:cxn ang="0">
                <a:pos x="42" y="158"/>
              </a:cxn>
              <a:cxn ang="0">
                <a:pos x="49" y="161"/>
              </a:cxn>
              <a:cxn ang="0">
                <a:pos x="53" y="158"/>
              </a:cxn>
              <a:cxn ang="0">
                <a:pos x="53" y="133"/>
              </a:cxn>
              <a:cxn ang="0">
                <a:pos x="55" y="116"/>
              </a:cxn>
              <a:cxn ang="0">
                <a:pos x="64" y="109"/>
              </a:cxn>
              <a:cxn ang="0">
                <a:pos x="70" y="114"/>
              </a:cxn>
              <a:cxn ang="0">
                <a:pos x="68" y="140"/>
              </a:cxn>
              <a:cxn ang="0">
                <a:pos x="62" y="166"/>
              </a:cxn>
              <a:cxn ang="0">
                <a:pos x="53" y="196"/>
              </a:cxn>
              <a:cxn ang="0">
                <a:pos x="33" y="225"/>
              </a:cxn>
              <a:cxn ang="0">
                <a:pos x="8" y="255"/>
              </a:cxn>
              <a:cxn ang="0">
                <a:pos x="0" y="271"/>
              </a:cxn>
              <a:cxn ang="0">
                <a:pos x="19" y="290"/>
              </a:cxn>
              <a:cxn ang="0">
                <a:pos x="33" y="288"/>
              </a:cxn>
              <a:cxn ang="0">
                <a:pos x="23" y="275"/>
              </a:cxn>
              <a:cxn ang="0">
                <a:pos x="30" y="259"/>
              </a:cxn>
              <a:cxn ang="0">
                <a:pos x="62" y="223"/>
              </a:cxn>
              <a:cxn ang="0">
                <a:pos x="84" y="196"/>
              </a:cxn>
              <a:cxn ang="0">
                <a:pos x="96" y="190"/>
              </a:cxn>
              <a:cxn ang="0">
                <a:pos x="109" y="199"/>
              </a:cxn>
              <a:cxn ang="0">
                <a:pos x="142" y="243"/>
              </a:cxn>
              <a:cxn ang="0">
                <a:pos x="169" y="280"/>
              </a:cxn>
              <a:cxn ang="0">
                <a:pos x="179" y="283"/>
              </a:cxn>
              <a:cxn ang="0">
                <a:pos x="192" y="273"/>
              </a:cxn>
            </a:cxnLst>
            <a:rect l="0" t="0" r="r" b="b"/>
            <a:pathLst>
              <a:path w="201" h="291">
                <a:moveTo>
                  <a:pt x="199" y="268"/>
                </a:moveTo>
                <a:lnTo>
                  <a:pt x="200" y="263"/>
                </a:lnTo>
                <a:lnTo>
                  <a:pt x="192" y="264"/>
                </a:lnTo>
                <a:lnTo>
                  <a:pt x="185" y="263"/>
                </a:lnTo>
                <a:lnTo>
                  <a:pt x="175" y="255"/>
                </a:lnTo>
                <a:lnTo>
                  <a:pt x="158" y="229"/>
                </a:lnTo>
                <a:lnTo>
                  <a:pt x="135" y="190"/>
                </a:lnTo>
                <a:lnTo>
                  <a:pt x="122" y="169"/>
                </a:lnTo>
                <a:lnTo>
                  <a:pt x="113" y="151"/>
                </a:lnTo>
                <a:lnTo>
                  <a:pt x="112" y="141"/>
                </a:lnTo>
                <a:lnTo>
                  <a:pt x="112" y="130"/>
                </a:lnTo>
                <a:lnTo>
                  <a:pt x="114" y="123"/>
                </a:lnTo>
                <a:lnTo>
                  <a:pt x="119" y="119"/>
                </a:lnTo>
                <a:lnTo>
                  <a:pt x="123" y="119"/>
                </a:lnTo>
                <a:lnTo>
                  <a:pt x="128" y="121"/>
                </a:lnTo>
                <a:lnTo>
                  <a:pt x="137" y="129"/>
                </a:lnTo>
                <a:lnTo>
                  <a:pt x="148" y="136"/>
                </a:lnTo>
                <a:lnTo>
                  <a:pt x="156" y="140"/>
                </a:lnTo>
                <a:lnTo>
                  <a:pt x="161" y="141"/>
                </a:lnTo>
                <a:lnTo>
                  <a:pt x="165" y="140"/>
                </a:lnTo>
                <a:lnTo>
                  <a:pt x="167" y="136"/>
                </a:lnTo>
                <a:lnTo>
                  <a:pt x="166" y="134"/>
                </a:lnTo>
                <a:lnTo>
                  <a:pt x="165" y="130"/>
                </a:lnTo>
                <a:lnTo>
                  <a:pt x="157" y="123"/>
                </a:lnTo>
                <a:lnTo>
                  <a:pt x="143" y="114"/>
                </a:lnTo>
                <a:lnTo>
                  <a:pt x="136" y="108"/>
                </a:lnTo>
                <a:lnTo>
                  <a:pt x="131" y="99"/>
                </a:lnTo>
                <a:lnTo>
                  <a:pt x="127" y="86"/>
                </a:lnTo>
                <a:lnTo>
                  <a:pt x="126" y="74"/>
                </a:lnTo>
                <a:lnTo>
                  <a:pt x="123" y="69"/>
                </a:lnTo>
                <a:lnTo>
                  <a:pt x="119" y="63"/>
                </a:lnTo>
                <a:lnTo>
                  <a:pt x="113" y="56"/>
                </a:lnTo>
                <a:lnTo>
                  <a:pt x="109" y="53"/>
                </a:lnTo>
                <a:lnTo>
                  <a:pt x="109" y="48"/>
                </a:lnTo>
                <a:lnTo>
                  <a:pt x="112" y="40"/>
                </a:lnTo>
                <a:lnTo>
                  <a:pt x="114" y="36"/>
                </a:lnTo>
                <a:lnTo>
                  <a:pt x="117" y="31"/>
                </a:lnTo>
                <a:lnTo>
                  <a:pt x="119" y="24"/>
                </a:lnTo>
                <a:lnTo>
                  <a:pt x="117" y="15"/>
                </a:lnTo>
                <a:lnTo>
                  <a:pt x="116" y="9"/>
                </a:lnTo>
                <a:lnTo>
                  <a:pt x="112" y="4"/>
                </a:lnTo>
                <a:lnTo>
                  <a:pt x="106" y="1"/>
                </a:lnTo>
                <a:lnTo>
                  <a:pt x="97" y="0"/>
                </a:lnTo>
                <a:lnTo>
                  <a:pt x="91" y="3"/>
                </a:lnTo>
                <a:lnTo>
                  <a:pt x="87" y="6"/>
                </a:lnTo>
                <a:lnTo>
                  <a:pt x="84" y="13"/>
                </a:lnTo>
                <a:lnTo>
                  <a:pt x="83" y="18"/>
                </a:lnTo>
                <a:lnTo>
                  <a:pt x="84" y="23"/>
                </a:lnTo>
                <a:lnTo>
                  <a:pt x="87" y="30"/>
                </a:lnTo>
                <a:lnTo>
                  <a:pt x="88" y="35"/>
                </a:lnTo>
                <a:lnTo>
                  <a:pt x="89" y="40"/>
                </a:lnTo>
                <a:lnTo>
                  <a:pt x="88" y="46"/>
                </a:lnTo>
                <a:lnTo>
                  <a:pt x="84" y="51"/>
                </a:lnTo>
                <a:lnTo>
                  <a:pt x="78" y="56"/>
                </a:lnTo>
                <a:lnTo>
                  <a:pt x="70" y="60"/>
                </a:lnTo>
                <a:lnTo>
                  <a:pt x="65" y="64"/>
                </a:lnTo>
                <a:lnTo>
                  <a:pt x="60" y="69"/>
                </a:lnTo>
                <a:lnTo>
                  <a:pt x="55" y="75"/>
                </a:lnTo>
                <a:lnTo>
                  <a:pt x="50" y="86"/>
                </a:lnTo>
                <a:lnTo>
                  <a:pt x="47" y="99"/>
                </a:lnTo>
                <a:lnTo>
                  <a:pt x="43" y="109"/>
                </a:lnTo>
                <a:lnTo>
                  <a:pt x="42" y="121"/>
                </a:lnTo>
                <a:lnTo>
                  <a:pt x="40" y="136"/>
                </a:lnTo>
                <a:lnTo>
                  <a:pt x="40" y="145"/>
                </a:lnTo>
                <a:lnTo>
                  <a:pt x="40" y="153"/>
                </a:lnTo>
                <a:lnTo>
                  <a:pt x="42" y="158"/>
                </a:lnTo>
                <a:lnTo>
                  <a:pt x="44" y="160"/>
                </a:lnTo>
                <a:lnTo>
                  <a:pt x="49" y="161"/>
                </a:lnTo>
                <a:lnTo>
                  <a:pt x="52" y="160"/>
                </a:lnTo>
                <a:lnTo>
                  <a:pt x="53" y="158"/>
                </a:lnTo>
                <a:lnTo>
                  <a:pt x="53" y="148"/>
                </a:lnTo>
                <a:lnTo>
                  <a:pt x="53" y="133"/>
                </a:lnTo>
                <a:lnTo>
                  <a:pt x="54" y="123"/>
                </a:lnTo>
                <a:lnTo>
                  <a:pt x="55" y="116"/>
                </a:lnTo>
                <a:lnTo>
                  <a:pt x="59" y="110"/>
                </a:lnTo>
                <a:lnTo>
                  <a:pt x="64" y="109"/>
                </a:lnTo>
                <a:lnTo>
                  <a:pt x="69" y="110"/>
                </a:lnTo>
                <a:lnTo>
                  <a:pt x="70" y="114"/>
                </a:lnTo>
                <a:lnTo>
                  <a:pt x="69" y="125"/>
                </a:lnTo>
                <a:lnTo>
                  <a:pt x="68" y="140"/>
                </a:lnTo>
                <a:lnTo>
                  <a:pt x="65" y="154"/>
                </a:lnTo>
                <a:lnTo>
                  <a:pt x="62" y="166"/>
                </a:lnTo>
                <a:lnTo>
                  <a:pt x="58" y="183"/>
                </a:lnTo>
                <a:lnTo>
                  <a:pt x="53" y="196"/>
                </a:lnTo>
                <a:lnTo>
                  <a:pt x="42" y="214"/>
                </a:lnTo>
                <a:lnTo>
                  <a:pt x="33" y="225"/>
                </a:lnTo>
                <a:lnTo>
                  <a:pt x="18" y="243"/>
                </a:lnTo>
                <a:lnTo>
                  <a:pt x="8" y="255"/>
                </a:lnTo>
                <a:lnTo>
                  <a:pt x="0" y="266"/>
                </a:lnTo>
                <a:lnTo>
                  <a:pt x="0" y="271"/>
                </a:lnTo>
                <a:lnTo>
                  <a:pt x="8" y="280"/>
                </a:lnTo>
                <a:lnTo>
                  <a:pt x="19" y="290"/>
                </a:lnTo>
                <a:lnTo>
                  <a:pt x="30" y="290"/>
                </a:lnTo>
                <a:lnTo>
                  <a:pt x="33" y="288"/>
                </a:lnTo>
                <a:lnTo>
                  <a:pt x="28" y="281"/>
                </a:lnTo>
                <a:lnTo>
                  <a:pt x="23" y="275"/>
                </a:lnTo>
                <a:lnTo>
                  <a:pt x="23" y="270"/>
                </a:lnTo>
                <a:lnTo>
                  <a:pt x="30" y="259"/>
                </a:lnTo>
                <a:lnTo>
                  <a:pt x="43" y="246"/>
                </a:lnTo>
                <a:lnTo>
                  <a:pt x="62" y="223"/>
                </a:lnTo>
                <a:lnTo>
                  <a:pt x="78" y="203"/>
                </a:lnTo>
                <a:lnTo>
                  <a:pt x="84" y="196"/>
                </a:lnTo>
                <a:lnTo>
                  <a:pt x="88" y="191"/>
                </a:lnTo>
                <a:lnTo>
                  <a:pt x="96" y="190"/>
                </a:lnTo>
                <a:lnTo>
                  <a:pt x="102" y="194"/>
                </a:lnTo>
                <a:lnTo>
                  <a:pt x="109" y="199"/>
                </a:lnTo>
                <a:lnTo>
                  <a:pt x="125" y="219"/>
                </a:lnTo>
                <a:lnTo>
                  <a:pt x="142" y="243"/>
                </a:lnTo>
                <a:lnTo>
                  <a:pt x="158" y="266"/>
                </a:lnTo>
                <a:lnTo>
                  <a:pt x="169" y="280"/>
                </a:lnTo>
                <a:lnTo>
                  <a:pt x="172" y="283"/>
                </a:lnTo>
                <a:lnTo>
                  <a:pt x="179" y="283"/>
                </a:lnTo>
                <a:lnTo>
                  <a:pt x="185" y="278"/>
                </a:lnTo>
                <a:lnTo>
                  <a:pt x="192" y="273"/>
                </a:lnTo>
                <a:lnTo>
                  <a:pt x="199" y="268"/>
                </a:lnTo>
              </a:path>
            </a:pathLst>
          </a:custGeom>
          <a:solidFill>
            <a:srgbClr val="CECECE"/>
          </a:solidFill>
          <a:ln w="25400" cap="rnd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48"/>
          <p:cNvGrpSpPr>
            <a:grpSpLocks/>
          </p:cNvGrpSpPr>
          <p:nvPr/>
        </p:nvGrpSpPr>
        <p:grpSpPr bwMode="auto">
          <a:xfrm>
            <a:off x="3054350" y="3302000"/>
            <a:ext cx="368300" cy="492125"/>
            <a:chOff x="2165" y="2237"/>
            <a:chExt cx="260" cy="310"/>
          </a:xfrm>
        </p:grpSpPr>
        <p:grpSp>
          <p:nvGrpSpPr>
            <p:cNvPr id="9" name="Group 49"/>
            <p:cNvGrpSpPr>
              <a:grpSpLocks/>
            </p:cNvGrpSpPr>
            <p:nvPr/>
          </p:nvGrpSpPr>
          <p:grpSpPr bwMode="auto">
            <a:xfrm>
              <a:off x="2165" y="2237"/>
              <a:ext cx="260" cy="310"/>
              <a:chOff x="2165" y="2237"/>
              <a:chExt cx="260" cy="310"/>
            </a:xfrm>
          </p:grpSpPr>
          <p:sp>
            <p:nvSpPr>
              <p:cNvPr id="2800690" name="AutoShape 50"/>
              <p:cNvSpPr>
                <a:spLocks noChangeArrowheads="1"/>
              </p:cNvSpPr>
              <p:nvPr/>
            </p:nvSpPr>
            <p:spPr bwMode="auto">
              <a:xfrm>
                <a:off x="2165" y="2288"/>
                <a:ext cx="260" cy="259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691" name="AutoShape 51"/>
              <p:cNvSpPr>
                <a:spLocks noChangeArrowheads="1"/>
              </p:cNvSpPr>
              <p:nvPr/>
            </p:nvSpPr>
            <p:spPr bwMode="auto">
              <a:xfrm>
                <a:off x="2227" y="2237"/>
                <a:ext cx="198" cy="45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0692" name="Oval 52"/>
            <p:cNvSpPr>
              <a:spLocks noChangeArrowheads="1"/>
            </p:cNvSpPr>
            <p:nvPr/>
          </p:nvSpPr>
          <p:spPr bwMode="auto">
            <a:xfrm>
              <a:off x="2246" y="2263"/>
              <a:ext cx="27" cy="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93" name="AutoShape 53"/>
            <p:cNvSpPr>
              <a:spLocks noChangeArrowheads="1"/>
            </p:cNvSpPr>
            <p:nvPr/>
          </p:nvSpPr>
          <p:spPr bwMode="auto">
            <a:xfrm>
              <a:off x="2196" y="2410"/>
              <a:ext cx="138" cy="55"/>
            </a:xfrm>
            <a:prstGeom prst="octagon">
              <a:avLst>
                <a:gd name="adj" fmla="val 29282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00694" name="AutoShape 54"/>
          <p:cNvSpPr>
            <a:spLocks noChangeArrowheads="1"/>
          </p:cNvSpPr>
          <p:nvPr/>
        </p:nvSpPr>
        <p:spPr bwMode="auto">
          <a:xfrm>
            <a:off x="3232150" y="3838575"/>
            <a:ext cx="223838" cy="73025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0695" name="AutoShape 55"/>
          <p:cNvSpPr>
            <a:spLocks noChangeArrowheads="1"/>
          </p:cNvSpPr>
          <p:nvPr/>
        </p:nvSpPr>
        <p:spPr bwMode="auto">
          <a:xfrm>
            <a:off x="3221038" y="3952875"/>
            <a:ext cx="150812" cy="23813"/>
          </a:xfrm>
          <a:prstGeom prst="parallelogram">
            <a:avLst>
              <a:gd name="adj" fmla="val 158300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0696" name="AutoShape 56"/>
          <p:cNvSpPr>
            <a:spLocks noChangeArrowheads="1"/>
          </p:cNvSpPr>
          <p:nvPr/>
        </p:nvSpPr>
        <p:spPr bwMode="auto">
          <a:xfrm>
            <a:off x="3163888" y="3919538"/>
            <a:ext cx="292100" cy="412750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" name="Group 57"/>
          <p:cNvGrpSpPr>
            <a:grpSpLocks/>
          </p:cNvGrpSpPr>
          <p:nvPr/>
        </p:nvGrpSpPr>
        <p:grpSpPr bwMode="auto">
          <a:xfrm>
            <a:off x="5254625" y="3903663"/>
            <a:ext cx="285750" cy="407987"/>
            <a:chOff x="3724" y="2616"/>
            <a:chExt cx="202" cy="257"/>
          </a:xfrm>
        </p:grpSpPr>
        <p:sp>
          <p:nvSpPr>
            <p:cNvPr id="2800698" name="Freeform 58"/>
            <p:cNvSpPr>
              <a:spLocks/>
            </p:cNvSpPr>
            <p:nvPr/>
          </p:nvSpPr>
          <p:spPr bwMode="auto">
            <a:xfrm>
              <a:off x="3854" y="2735"/>
              <a:ext cx="61" cy="138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60" y="0"/>
                </a:cxn>
                <a:cxn ang="0">
                  <a:pos x="16" y="137"/>
                </a:cxn>
                <a:cxn ang="0">
                  <a:pos x="0" y="137"/>
                </a:cxn>
                <a:cxn ang="0">
                  <a:pos x="44" y="0"/>
                </a:cxn>
              </a:cxnLst>
              <a:rect l="0" t="0" r="r" b="b"/>
              <a:pathLst>
                <a:path w="61" h="138">
                  <a:moveTo>
                    <a:pt x="44" y="0"/>
                  </a:moveTo>
                  <a:lnTo>
                    <a:pt x="60" y="0"/>
                  </a:lnTo>
                  <a:lnTo>
                    <a:pt x="16" y="137"/>
                  </a:lnTo>
                  <a:lnTo>
                    <a:pt x="0" y="137"/>
                  </a:lnTo>
                  <a:lnTo>
                    <a:pt x="44" y="0"/>
                  </a:lnTo>
                </a:path>
              </a:pathLst>
            </a:custGeom>
            <a:solidFill>
              <a:srgbClr val="F39FD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699" name="Rectangle 59"/>
            <p:cNvSpPr>
              <a:spLocks noChangeArrowheads="1"/>
            </p:cNvSpPr>
            <p:nvPr/>
          </p:nvSpPr>
          <p:spPr bwMode="auto">
            <a:xfrm>
              <a:off x="3849" y="2735"/>
              <a:ext cx="77" cy="12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700" name="Rectangle 60"/>
            <p:cNvSpPr>
              <a:spLocks noChangeArrowheads="1"/>
            </p:cNvSpPr>
            <p:nvPr/>
          </p:nvSpPr>
          <p:spPr bwMode="auto">
            <a:xfrm>
              <a:off x="3857" y="2791"/>
              <a:ext cx="57" cy="13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701" name="Rectangle 61"/>
            <p:cNvSpPr>
              <a:spLocks noChangeArrowheads="1"/>
            </p:cNvSpPr>
            <p:nvPr/>
          </p:nvSpPr>
          <p:spPr bwMode="auto">
            <a:xfrm>
              <a:off x="3726" y="2791"/>
              <a:ext cx="73" cy="9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702" name="Oval 62"/>
            <p:cNvSpPr>
              <a:spLocks noChangeArrowheads="1"/>
            </p:cNvSpPr>
            <p:nvPr/>
          </p:nvSpPr>
          <p:spPr bwMode="auto">
            <a:xfrm>
              <a:off x="3784" y="2616"/>
              <a:ext cx="22" cy="25"/>
            </a:xfrm>
            <a:prstGeom prst="ellipse">
              <a:avLst/>
            </a:prstGeom>
            <a:solidFill>
              <a:srgbClr val="F39FD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703" name="Freeform 63"/>
            <p:cNvSpPr>
              <a:spLocks/>
            </p:cNvSpPr>
            <p:nvPr/>
          </p:nvSpPr>
          <p:spPr bwMode="auto">
            <a:xfrm>
              <a:off x="3724" y="2660"/>
              <a:ext cx="140" cy="213"/>
            </a:xfrm>
            <a:custGeom>
              <a:avLst/>
              <a:gdLst/>
              <a:ahLst/>
              <a:cxnLst>
                <a:cxn ang="0">
                  <a:pos x="1" y="98"/>
                </a:cxn>
                <a:cxn ang="0">
                  <a:pos x="1" y="101"/>
                </a:cxn>
                <a:cxn ang="0">
                  <a:pos x="0" y="104"/>
                </a:cxn>
                <a:cxn ang="0">
                  <a:pos x="0" y="108"/>
                </a:cxn>
                <a:cxn ang="0">
                  <a:pos x="1" y="111"/>
                </a:cxn>
                <a:cxn ang="0">
                  <a:pos x="3" y="114"/>
                </a:cxn>
                <a:cxn ang="0">
                  <a:pos x="6" y="117"/>
                </a:cxn>
                <a:cxn ang="0">
                  <a:pos x="9" y="119"/>
                </a:cxn>
                <a:cxn ang="0">
                  <a:pos x="11" y="119"/>
                </a:cxn>
                <a:cxn ang="0">
                  <a:pos x="15" y="119"/>
                </a:cxn>
                <a:cxn ang="0">
                  <a:pos x="91" y="212"/>
                </a:cxn>
                <a:cxn ang="0">
                  <a:pos x="115" y="102"/>
                </a:cxn>
                <a:cxn ang="0">
                  <a:pos x="114" y="99"/>
                </a:cxn>
                <a:cxn ang="0">
                  <a:pos x="113" y="98"/>
                </a:cxn>
                <a:cxn ang="0">
                  <a:pos x="111" y="96"/>
                </a:cxn>
                <a:cxn ang="0">
                  <a:pos x="109" y="94"/>
                </a:cxn>
                <a:cxn ang="0">
                  <a:pos x="107" y="93"/>
                </a:cxn>
                <a:cxn ang="0">
                  <a:pos x="104" y="93"/>
                </a:cxn>
                <a:cxn ang="0">
                  <a:pos x="101" y="93"/>
                </a:cxn>
                <a:cxn ang="0">
                  <a:pos x="99" y="93"/>
                </a:cxn>
                <a:cxn ang="0">
                  <a:pos x="67" y="54"/>
                </a:cxn>
                <a:cxn ang="0">
                  <a:pos x="129" y="67"/>
                </a:cxn>
                <a:cxn ang="0">
                  <a:pos x="132" y="66"/>
                </a:cxn>
                <a:cxn ang="0">
                  <a:pos x="133" y="66"/>
                </a:cxn>
                <a:cxn ang="0">
                  <a:pos x="136" y="64"/>
                </a:cxn>
                <a:cxn ang="0">
                  <a:pos x="138" y="62"/>
                </a:cxn>
                <a:cxn ang="0">
                  <a:pos x="138" y="59"/>
                </a:cxn>
                <a:cxn ang="0">
                  <a:pos x="139" y="56"/>
                </a:cxn>
                <a:cxn ang="0">
                  <a:pos x="138" y="53"/>
                </a:cxn>
                <a:cxn ang="0">
                  <a:pos x="137" y="51"/>
                </a:cxn>
                <a:cxn ang="0">
                  <a:pos x="135" y="49"/>
                </a:cxn>
                <a:cxn ang="0">
                  <a:pos x="133" y="47"/>
                </a:cxn>
                <a:cxn ang="0">
                  <a:pos x="130" y="46"/>
                </a:cxn>
                <a:cxn ang="0">
                  <a:pos x="88" y="46"/>
                </a:cxn>
                <a:cxn ang="0">
                  <a:pos x="81" y="30"/>
                </a:cxn>
                <a:cxn ang="0">
                  <a:pos x="81" y="26"/>
                </a:cxn>
                <a:cxn ang="0">
                  <a:pos x="82" y="22"/>
                </a:cxn>
                <a:cxn ang="0">
                  <a:pos x="82" y="18"/>
                </a:cxn>
                <a:cxn ang="0">
                  <a:pos x="81" y="14"/>
                </a:cxn>
                <a:cxn ang="0">
                  <a:pos x="79" y="11"/>
                </a:cxn>
                <a:cxn ang="0">
                  <a:pos x="77" y="8"/>
                </a:cxn>
                <a:cxn ang="0">
                  <a:pos x="74" y="5"/>
                </a:cxn>
                <a:cxn ang="0">
                  <a:pos x="71" y="3"/>
                </a:cxn>
                <a:cxn ang="0">
                  <a:pos x="67" y="1"/>
                </a:cxn>
                <a:cxn ang="0">
                  <a:pos x="63" y="0"/>
                </a:cxn>
                <a:cxn ang="0">
                  <a:pos x="58" y="0"/>
                </a:cxn>
                <a:cxn ang="0">
                  <a:pos x="54" y="1"/>
                </a:cxn>
                <a:cxn ang="0">
                  <a:pos x="50" y="2"/>
                </a:cxn>
                <a:cxn ang="0">
                  <a:pos x="45" y="4"/>
                </a:cxn>
                <a:cxn ang="0">
                  <a:pos x="42" y="8"/>
                </a:cxn>
                <a:cxn ang="0">
                  <a:pos x="40" y="12"/>
                </a:cxn>
                <a:cxn ang="0">
                  <a:pos x="38" y="16"/>
                </a:cxn>
              </a:cxnLst>
              <a:rect l="0" t="0" r="r" b="b"/>
              <a:pathLst>
                <a:path w="140" h="213">
                  <a:moveTo>
                    <a:pt x="38" y="16"/>
                  </a:moveTo>
                  <a:lnTo>
                    <a:pt x="1" y="98"/>
                  </a:lnTo>
                  <a:lnTo>
                    <a:pt x="1" y="99"/>
                  </a:lnTo>
                  <a:lnTo>
                    <a:pt x="1" y="101"/>
                  </a:lnTo>
                  <a:lnTo>
                    <a:pt x="0" y="102"/>
                  </a:lnTo>
                  <a:lnTo>
                    <a:pt x="0" y="104"/>
                  </a:lnTo>
                  <a:lnTo>
                    <a:pt x="0" y="106"/>
                  </a:lnTo>
                  <a:lnTo>
                    <a:pt x="0" y="108"/>
                  </a:lnTo>
                  <a:lnTo>
                    <a:pt x="1" y="109"/>
                  </a:lnTo>
                  <a:lnTo>
                    <a:pt x="1" y="111"/>
                  </a:lnTo>
                  <a:lnTo>
                    <a:pt x="2" y="113"/>
                  </a:lnTo>
                  <a:lnTo>
                    <a:pt x="3" y="114"/>
                  </a:lnTo>
                  <a:lnTo>
                    <a:pt x="4" y="116"/>
                  </a:lnTo>
                  <a:lnTo>
                    <a:pt x="6" y="117"/>
                  </a:lnTo>
                  <a:lnTo>
                    <a:pt x="7" y="118"/>
                  </a:lnTo>
                  <a:lnTo>
                    <a:pt x="9" y="119"/>
                  </a:lnTo>
                  <a:lnTo>
                    <a:pt x="10" y="119"/>
                  </a:lnTo>
                  <a:lnTo>
                    <a:pt x="11" y="119"/>
                  </a:lnTo>
                  <a:lnTo>
                    <a:pt x="13" y="119"/>
                  </a:lnTo>
                  <a:lnTo>
                    <a:pt x="15" y="119"/>
                  </a:lnTo>
                  <a:lnTo>
                    <a:pt x="91" y="119"/>
                  </a:lnTo>
                  <a:lnTo>
                    <a:pt x="91" y="212"/>
                  </a:lnTo>
                  <a:lnTo>
                    <a:pt x="115" y="212"/>
                  </a:lnTo>
                  <a:lnTo>
                    <a:pt x="115" y="102"/>
                  </a:lnTo>
                  <a:lnTo>
                    <a:pt x="115" y="101"/>
                  </a:lnTo>
                  <a:lnTo>
                    <a:pt x="114" y="99"/>
                  </a:lnTo>
                  <a:lnTo>
                    <a:pt x="114" y="98"/>
                  </a:lnTo>
                  <a:lnTo>
                    <a:pt x="113" y="98"/>
                  </a:lnTo>
                  <a:lnTo>
                    <a:pt x="112" y="97"/>
                  </a:lnTo>
                  <a:lnTo>
                    <a:pt x="111" y="96"/>
                  </a:lnTo>
                  <a:lnTo>
                    <a:pt x="110" y="95"/>
                  </a:lnTo>
                  <a:lnTo>
                    <a:pt x="109" y="94"/>
                  </a:lnTo>
                  <a:lnTo>
                    <a:pt x="108" y="94"/>
                  </a:lnTo>
                  <a:lnTo>
                    <a:pt x="107" y="93"/>
                  </a:lnTo>
                  <a:lnTo>
                    <a:pt x="105" y="93"/>
                  </a:lnTo>
                  <a:lnTo>
                    <a:pt x="104" y="93"/>
                  </a:lnTo>
                  <a:lnTo>
                    <a:pt x="102" y="93"/>
                  </a:lnTo>
                  <a:lnTo>
                    <a:pt x="101" y="93"/>
                  </a:lnTo>
                  <a:lnTo>
                    <a:pt x="100" y="93"/>
                  </a:lnTo>
                  <a:lnTo>
                    <a:pt x="99" y="93"/>
                  </a:lnTo>
                  <a:lnTo>
                    <a:pt x="55" y="90"/>
                  </a:lnTo>
                  <a:lnTo>
                    <a:pt x="67" y="54"/>
                  </a:lnTo>
                  <a:lnTo>
                    <a:pt x="76" y="67"/>
                  </a:lnTo>
                  <a:lnTo>
                    <a:pt x="129" y="67"/>
                  </a:lnTo>
                  <a:lnTo>
                    <a:pt x="130" y="66"/>
                  </a:lnTo>
                  <a:lnTo>
                    <a:pt x="132" y="66"/>
                  </a:lnTo>
                  <a:lnTo>
                    <a:pt x="133" y="66"/>
                  </a:lnTo>
                  <a:lnTo>
                    <a:pt x="133" y="66"/>
                  </a:lnTo>
                  <a:lnTo>
                    <a:pt x="135" y="64"/>
                  </a:lnTo>
                  <a:lnTo>
                    <a:pt x="136" y="64"/>
                  </a:lnTo>
                  <a:lnTo>
                    <a:pt x="137" y="63"/>
                  </a:lnTo>
                  <a:lnTo>
                    <a:pt x="138" y="62"/>
                  </a:lnTo>
                  <a:lnTo>
                    <a:pt x="138" y="61"/>
                  </a:lnTo>
                  <a:lnTo>
                    <a:pt x="138" y="59"/>
                  </a:lnTo>
                  <a:lnTo>
                    <a:pt x="139" y="58"/>
                  </a:lnTo>
                  <a:lnTo>
                    <a:pt x="139" y="56"/>
                  </a:lnTo>
                  <a:lnTo>
                    <a:pt x="139" y="54"/>
                  </a:lnTo>
                  <a:lnTo>
                    <a:pt x="138" y="53"/>
                  </a:lnTo>
                  <a:lnTo>
                    <a:pt x="138" y="52"/>
                  </a:lnTo>
                  <a:lnTo>
                    <a:pt x="137" y="51"/>
                  </a:lnTo>
                  <a:lnTo>
                    <a:pt x="136" y="49"/>
                  </a:lnTo>
                  <a:lnTo>
                    <a:pt x="135" y="49"/>
                  </a:lnTo>
                  <a:lnTo>
                    <a:pt x="134" y="48"/>
                  </a:lnTo>
                  <a:lnTo>
                    <a:pt x="133" y="47"/>
                  </a:lnTo>
                  <a:lnTo>
                    <a:pt x="132" y="46"/>
                  </a:lnTo>
                  <a:lnTo>
                    <a:pt x="130" y="46"/>
                  </a:lnTo>
                  <a:lnTo>
                    <a:pt x="129" y="46"/>
                  </a:lnTo>
                  <a:lnTo>
                    <a:pt x="88" y="46"/>
                  </a:lnTo>
                  <a:lnTo>
                    <a:pt x="79" y="31"/>
                  </a:lnTo>
                  <a:lnTo>
                    <a:pt x="81" y="30"/>
                  </a:lnTo>
                  <a:lnTo>
                    <a:pt x="81" y="28"/>
                  </a:lnTo>
                  <a:lnTo>
                    <a:pt x="81" y="26"/>
                  </a:lnTo>
                  <a:lnTo>
                    <a:pt x="82" y="24"/>
                  </a:lnTo>
                  <a:lnTo>
                    <a:pt x="82" y="22"/>
                  </a:lnTo>
                  <a:lnTo>
                    <a:pt x="82" y="20"/>
                  </a:lnTo>
                  <a:lnTo>
                    <a:pt x="82" y="18"/>
                  </a:lnTo>
                  <a:lnTo>
                    <a:pt x="81" y="16"/>
                  </a:lnTo>
                  <a:lnTo>
                    <a:pt x="81" y="14"/>
                  </a:lnTo>
                  <a:lnTo>
                    <a:pt x="80" y="13"/>
                  </a:lnTo>
                  <a:lnTo>
                    <a:pt x="79" y="11"/>
                  </a:lnTo>
                  <a:lnTo>
                    <a:pt x="78" y="9"/>
                  </a:lnTo>
                  <a:lnTo>
                    <a:pt x="77" y="8"/>
                  </a:lnTo>
                  <a:lnTo>
                    <a:pt x="76" y="6"/>
                  </a:lnTo>
                  <a:lnTo>
                    <a:pt x="74" y="5"/>
                  </a:lnTo>
                  <a:lnTo>
                    <a:pt x="73" y="4"/>
                  </a:lnTo>
                  <a:lnTo>
                    <a:pt x="71" y="3"/>
                  </a:lnTo>
                  <a:lnTo>
                    <a:pt x="69" y="2"/>
                  </a:lnTo>
                  <a:lnTo>
                    <a:pt x="67" y="1"/>
                  </a:lnTo>
                  <a:lnTo>
                    <a:pt x="65" y="1"/>
                  </a:lnTo>
                  <a:lnTo>
                    <a:pt x="63" y="0"/>
                  </a:lnTo>
                  <a:lnTo>
                    <a:pt x="61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4" y="1"/>
                  </a:lnTo>
                  <a:lnTo>
                    <a:pt x="52" y="1"/>
                  </a:lnTo>
                  <a:lnTo>
                    <a:pt x="50" y="2"/>
                  </a:lnTo>
                  <a:lnTo>
                    <a:pt x="48" y="3"/>
                  </a:lnTo>
                  <a:lnTo>
                    <a:pt x="45" y="4"/>
                  </a:lnTo>
                  <a:lnTo>
                    <a:pt x="44" y="6"/>
                  </a:lnTo>
                  <a:lnTo>
                    <a:pt x="42" y="8"/>
                  </a:lnTo>
                  <a:lnTo>
                    <a:pt x="41" y="9"/>
                  </a:lnTo>
                  <a:lnTo>
                    <a:pt x="40" y="12"/>
                  </a:lnTo>
                  <a:lnTo>
                    <a:pt x="38" y="14"/>
                  </a:lnTo>
                  <a:lnTo>
                    <a:pt x="38" y="16"/>
                  </a:lnTo>
                </a:path>
              </a:pathLst>
            </a:custGeom>
            <a:solidFill>
              <a:srgbClr val="F39FD1"/>
            </a:solidFill>
            <a:ln w="1270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00704" name="Freeform 64"/>
          <p:cNvSpPr>
            <a:spLocks/>
          </p:cNvSpPr>
          <p:nvPr/>
        </p:nvSpPr>
        <p:spPr bwMode="auto">
          <a:xfrm>
            <a:off x="5594350" y="3836988"/>
            <a:ext cx="284163" cy="465137"/>
          </a:xfrm>
          <a:custGeom>
            <a:avLst/>
            <a:gdLst/>
            <a:ahLst/>
            <a:cxnLst>
              <a:cxn ang="0">
                <a:pos x="201" y="264"/>
              </a:cxn>
              <a:cxn ang="0">
                <a:pos x="186" y="264"/>
              </a:cxn>
              <a:cxn ang="0">
                <a:pos x="159" y="230"/>
              </a:cxn>
              <a:cxn ang="0">
                <a:pos x="123" y="170"/>
              </a:cxn>
              <a:cxn ang="0">
                <a:pos x="113" y="142"/>
              </a:cxn>
              <a:cxn ang="0">
                <a:pos x="115" y="123"/>
              </a:cxn>
              <a:cxn ang="0">
                <a:pos x="124" y="120"/>
              </a:cxn>
              <a:cxn ang="0">
                <a:pos x="138" y="130"/>
              </a:cxn>
              <a:cxn ang="0">
                <a:pos x="157" y="141"/>
              </a:cxn>
              <a:cxn ang="0">
                <a:pos x="166" y="141"/>
              </a:cxn>
              <a:cxn ang="0">
                <a:pos x="167" y="135"/>
              </a:cxn>
              <a:cxn ang="0">
                <a:pos x="158" y="123"/>
              </a:cxn>
              <a:cxn ang="0">
                <a:pos x="137" y="108"/>
              </a:cxn>
              <a:cxn ang="0">
                <a:pos x="128" y="87"/>
              </a:cxn>
              <a:cxn ang="0">
                <a:pos x="124" y="69"/>
              </a:cxn>
              <a:cxn ang="0">
                <a:pos x="114" y="57"/>
              </a:cxn>
              <a:cxn ang="0">
                <a:pos x="110" y="48"/>
              </a:cxn>
              <a:cxn ang="0">
                <a:pos x="115" y="37"/>
              </a:cxn>
              <a:cxn ang="0">
                <a:pos x="120" y="24"/>
              </a:cxn>
              <a:cxn ang="0">
                <a:pos x="116" y="9"/>
              </a:cxn>
              <a:cxn ang="0">
                <a:pos x="106" y="1"/>
              </a:cxn>
              <a:cxn ang="0">
                <a:pos x="91" y="3"/>
              </a:cxn>
              <a:cxn ang="0">
                <a:pos x="85" y="13"/>
              </a:cxn>
              <a:cxn ang="0">
                <a:pos x="85" y="23"/>
              </a:cxn>
              <a:cxn ang="0">
                <a:pos x="88" y="35"/>
              </a:cxn>
              <a:cxn ang="0">
                <a:pos x="88" y="47"/>
              </a:cxn>
              <a:cxn ang="0">
                <a:pos x="78" y="57"/>
              </a:cxn>
              <a:cxn ang="0">
                <a:pos x="66" y="64"/>
              </a:cxn>
              <a:cxn ang="0">
                <a:pos x="56" y="76"/>
              </a:cxn>
              <a:cxn ang="0">
                <a:pos x="47" y="99"/>
              </a:cxn>
              <a:cxn ang="0">
                <a:pos x="42" y="122"/>
              </a:cxn>
              <a:cxn ang="0">
                <a:pos x="40" y="146"/>
              </a:cxn>
              <a:cxn ang="0">
                <a:pos x="42" y="159"/>
              </a:cxn>
              <a:cxn ang="0">
                <a:pos x="49" y="162"/>
              </a:cxn>
              <a:cxn ang="0">
                <a:pos x="53" y="159"/>
              </a:cxn>
              <a:cxn ang="0">
                <a:pos x="53" y="133"/>
              </a:cxn>
              <a:cxn ang="0">
                <a:pos x="56" y="117"/>
              </a:cxn>
              <a:cxn ang="0">
                <a:pos x="64" y="110"/>
              </a:cxn>
              <a:cxn ang="0">
                <a:pos x="71" y="115"/>
              </a:cxn>
              <a:cxn ang="0">
                <a:pos x="68" y="141"/>
              </a:cxn>
              <a:cxn ang="0">
                <a:pos x="62" y="167"/>
              </a:cxn>
              <a:cxn ang="0">
                <a:pos x="53" y="198"/>
              </a:cxn>
              <a:cxn ang="0">
                <a:pos x="33" y="227"/>
              </a:cxn>
              <a:cxn ang="0">
                <a:pos x="8" y="257"/>
              </a:cxn>
              <a:cxn ang="0">
                <a:pos x="0" y="273"/>
              </a:cxn>
              <a:cxn ang="0">
                <a:pos x="19" y="292"/>
              </a:cxn>
              <a:cxn ang="0">
                <a:pos x="33" y="289"/>
              </a:cxn>
              <a:cxn ang="0">
                <a:pos x="23" y="277"/>
              </a:cxn>
              <a:cxn ang="0">
                <a:pos x="30" y="261"/>
              </a:cxn>
              <a:cxn ang="0">
                <a:pos x="62" y="224"/>
              </a:cxn>
              <a:cxn ang="0">
                <a:pos x="85" y="198"/>
              </a:cxn>
              <a:cxn ang="0">
                <a:pos x="96" y="191"/>
              </a:cxn>
              <a:cxn ang="0">
                <a:pos x="110" y="200"/>
              </a:cxn>
              <a:cxn ang="0">
                <a:pos x="143" y="244"/>
              </a:cxn>
              <a:cxn ang="0">
                <a:pos x="169" y="282"/>
              </a:cxn>
              <a:cxn ang="0">
                <a:pos x="180" y="284"/>
              </a:cxn>
              <a:cxn ang="0">
                <a:pos x="193" y="274"/>
              </a:cxn>
            </a:cxnLst>
            <a:rect l="0" t="0" r="r" b="b"/>
            <a:pathLst>
              <a:path w="202" h="293">
                <a:moveTo>
                  <a:pt x="200" y="269"/>
                </a:moveTo>
                <a:lnTo>
                  <a:pt x="201" y="264"/>
                </a:lnTo>
                <a:lnTo>
                  <a:pt x="193" y="266"/>
                </a:lnTo>
                <a:lnTo>
                  <a:pt x="186" y="264"/>
                </a:lnTo>
                <a:lnTo>
                  <a:pt x="176" y="257"/>
                </a:lnTo>
                <a:lnTo>
                  <a:pt x="159" y="230"/>
                </a:lnTo>
                <a:lnTo>
                  <a:pt x="135" y="191"/>
                </a:lnTo>
                <a:lnTo>
                  <a:pt x="123" y="170"/>
                </a:lnTo>
                <a:lnTo>
                  <a:pt x="114" y="152"/>
                </a:lnTo>
                <a:lnTo>
                  <a:pt x="113" y="142"/>
                </a:lnTo>
                <a:lnTo>
                  <a:pt x="113" y="131"/>
                </a:lnTo>
                <a:lnTo>
                  <a:pt x="115" y="123"/>
                </a:lnTo>
                <a:lnTo>
                  <a:pt x="120" y="120"/>
                </a:lnTo>
                <a:lnTo>
                  <a:pt x="124" y="120"/>
                </a:lnTo>
                <a:lnTo>
                  <a:pt x="129" y="122"/>
                </a:lnTo>
                <a:lnTo>
                  <a:pt x="138" y="130"/>
                </a:lnTo>
                <a:lnTo>
                  <a:pt x="149" y="137"/>
                </a:lnTo>
                <a:lnTo>
                  <a:pt x="157" y="141"/>
                </a:lnTo>
                <a:lnTo>
                  <a:pt x="162" y="142"/>
                </a:lnTo>
                <a:lnTo>
                  <a:pt x="166" y="141"/>
                </a:lnTo>
                <a:lnTo>
                  <a:pt x="168" y="137"/>
                </a:lnTo>
                <a:lnTo>
                  <a:pt x="167" y="135"/>
                </a:lnTo>
                <a:lnTo>
                  <a:pt x="166" y="131"/>
                </a:lnTo>
                <a:lnTo>
                  <a:pt x="158" y="123"/>
                </a:lnTo>
                <a:lnTo>
                  <a:pt x="144" y="115"/>
                </a:lnTo>
                <a:lnTo>
                  <a:pt x="137" y="108"/>
                </a:lnTo>
                <a:lnTo>
                  <a:pt x="131" y="99"/>
                </a:lnTo>
                <a:lnTo>
                  <a:pt x="128" y="87"/>
                </a:lnTo>
                <a:lnTo>
                  <a:pt x="126" y="74"/>
                </a:lnTo>
                <a:lnTo>
                  <a:pt x="124" y="69"/>
                </a:lnTo>
                <a:lnTo>
                  <a:pt x="120" y="63"/>
                </a:lnTo>
                <a:lnTo>
                  <a:pt x="114" y="57"/>
                </a:lnTo>
                <a:lnTo>
                  <a:pt x="110" y="53"/>
                </a:lnTo>
                <a:lnTo>
                  <a:pt x="110" y="48"/>
                </a:lnTo>
                <a:lnTo>
                  <a:pt x="113" y="40"/>
                </a:lnTo>
                <a:lnTo>
                  <a:pt x="115" y="37"/>
                </a:lnTo>
                <a:lnTo>
                  <a:pt x="118" y="31"/>
                </a:lnTo>
                <a:lnTo>
                  <a:pt x="120" y="24"/>
                </a:lnTo>
                <a:lnTo>
                  <a:pt x="118" y="15"/>
                </a:lnTo>
                <a:lnTo>
                  <a:pt x="116" y="9"/>
                </a:lnTo>
                <a:lnTo>
                  <a:pt x="113" y="4"/>
                </a:lnTo>
                <a:lnTo>
                  <a:pt x="106" y="1"/>
                </a:lnTo>
                <a:lnTo>
                  <a:pt x="97" y="0"/>
                </a:lnTo>
                <a:lnTo>
                  <a:pt x="91" y="3"/>
                </a:lnTo>
                <a:lnTo>
                  <a:pt x="87" y="6"/>
                </a:lnTo>
                <a:lnTo>
                  <a:pt x="85" y="13"/>
                </a:lnTo>
                <a:lnTo>
                  <a:pt x="83" y="18"/>
                </a:lnTo>
                <a:lnTo>
                  <a:pt x="85" y="23"/>
                </a:lnTo>
                <a:lnTo>
                  <a:pt x="87" y="30"/>
                </a:lnTo>
                <a:lnTo>
                  <a:pt x="88" y="35"/>
                </a:lnTo>
                <a:lnTo>
                  <a:pt x="90" y="40"/>
                </a:lnTo>
                <a:lnTo>
                  <a:pt x="88" y="47"/>
                </a:lnTo>
                <a:lnTo>
                  <a:pt x="85" y="52"/>
                </a:lnTo>
                <a:lnTo>
                  <a:pt x="78" y="57"/>
                </a:lnTo>
                <a:lnTo>
                  <a:pt x="71" y="60"/>
                </a:lnTo>
                <a:lnTo>
                  <a:pt x="66" y="64"/>
                </a:lnTo>
                <a:lnTo>
                  <a:pt x="61" y="69"/>
                </a:lnTo>
                <a:lnTo>
                  <a:pt x="56" y="76"/>
                </a:lnTo>
                <a:lnTo>
                  <a:pt x="51" y="87"/>
                </a:lnTo>
                <a:lnTo>
                  <a:pt x="47" y="99"/>
                </a:lnTo>
                <a:lnTo>
                  <a:pt x="43" y="110"/>
                </a:lnTo>
                <a:lnTo>
                  <a:pt x="42" y="122"/>
                </a:lnTo>
                <a:lnTo>
                  <a:pt x="40" y="137"/>
                </a:lnTo>
                <a:lnTo>
                  <a:pt x="40" y="146"/>
                </a:lnTo>
                <a:lnTo>
                  <a:pt x="40" y="154"/>
                </a:lnTo>
                <a:lnTo>
                  <a:pt x="42" y="159"/>
                </a:lnTo>
                <a:lnTo>
                  <a:pt x="44" y="161"/>
                </a:lnTo>
                <a:lnTo>
                  <a:pt x="49" y="162"/>
                </a:lnTo>
                <a:lnTo>
                  <a:pt x="52" y="161"/>
                </a:lnTo>
                <a:lnTo>
                  <a:pt x="53" y="159"/>
                </a:lnTo>
                <a:lnTo>
                  <a:pt x="53" y="149"/>
                </a:lnTo>
                <a:lnTo>
                  <a:pt x="53" y="133"/>
                </a:lnTo>
                <a:lnTo>
                  <a:pt x="54" y="123"/>
                </a:lnTo>
                <a:lnTo>
                  <a:pt x="56" y="117"/>
                </a:lnTo>
                <a:lnTo>
                  <a:pt x="59" y="111"/>
                </a:lnTo>
                <a:lnTo>
                  <a:pt x="64" y="110"/>
                </a:lnTo>
                <a:lnTo>
                  <a:pt x="70" y="111"/>
                </a:lnTo>
                <a:lnTo>
                  <a:pt x="71" y="115"/>
                </a:lnTo>
                <a:lnTo>
                  <a:pt x="70" y="126"/>
                </a:lnTo>
                <a:lnTo>
                  <a:pt x="68" y="141"/>
                </a:lnTo>
                <a:lnTo>
                  <a:pt x="66" y="155"/>
                </a:lnTo>
                <a:lnTo>
                  <a:pt x="62" y="167"/>
                </a:lnTo>
                <a:lnTo>
                  <a:pt x="58" y="184"/>
                </a:lnTo>
                <a:lnTo>
                  <a:pt x="53" y="198"/>
                </a:lnTo>
                <a:lnTo>
                  <a:pt x="42" y="215"/>
                </a:lnTo>
                <a:lnTo>
                  <a:pt x="33" y="227"/>
                </a:lnTo>
                <a:lnTo>
                  <a:pt x="18" y="244"/>
                </a:lnTo>
                <a:lnTo>
                  <a:pt x="8" y="257"/>
                </a:lnTo>
                <a:lnTo>
                  <a:pt x="0" y="268"/>
                </a:lnTo>
                <a:lnTo>
                  <a:pt x="0" y="273"/>
                </a:lnTo>
                <a:lnTo>
                  <a:pt x="8" y="282"/>
                </a:lnTo>
                <a:lnTo>
                  <a:pt x="19" y="292"/>
                </a:lnTo>
                <a:lnTo>
                  <a:pt x="30" y="292"/>
                </a:lnTo>
                <a:lnTo>
                  <a:pt x="33" y="289"/>
                </a:lnTo>
                <a:lnTo>
                  <a:pt x="28" y="283"/>
                </a:lnTo>
                <a:lnTo>
                  <a:pt x="23" y="277"/>
                </a:lnTo>
                <a:lnTo>
                  <a:pt x="23" y="272"/>
                </a:lnTo>
                <a:lnTo>
                  <a:pt x="30" y="261"/>
                </a:lnTo>
                <a:lnTo>
                  <a:pt x="43" y="248"/>
                </a:lnTo>
                <a:lnTo>
                  <a:pt x="62" y="224"/>
                </a:lnTo>
                <a:lnTo>
                  <a:pt x="78" y="204"/>
                </a:lnTo>
                <a:lnTo>
                  <a:pt x="85" y="198"/>
                </a:lnTo>
                <a:lnTo>
                  <a:pt x="88" y="193"/>
                </a:lnTo>
                <a:lnTo>
                  <a:pt x="96" y="191"/>
                </a:lnTo>
                <a:lnTo>
                  <a:pt x="102" y="195"/>
                </a:lnTo>
                <a:lnTo>
                  <a:pt x="110" y="200"/>
                </a:lnTo>
                <a:lnTo>
                  <a:pt x="125" y="220"/>
                </a:lnTo>
                <a:lnTo>
                  <a:pt x="143" y="244"/>
                </a:lnTo>
                <a:lnTo>
                  <a:pt x="159" y="268"/>
                </a:lnTo>
                <a:lnTo>
                  <a:pt x="169" y="282"/>
                </a:lnTo>
                <a:lnTo>
                  <a:pt x="173" y="284"/>
                </a:lnTo>
                <a:lnTo>
                  <a:pt x="180" y="284"/>
                </a:lnTo>
                <a:lnTo>
                  <a:pt x="186" y="279"/>
                </a:lnTo>
                <a:lnTo>
                  <a:pt x="193" y="274"/>
                </a:lnTo>
                <a:lnTo>
                  <a:pt x="200" y="269"/>
                </a:lnTo>
              </a:path>
            </a:pathLst>
          </a:custGeom>
          <a:solidFill>
            <a:srgbClr val="CECECE"/>
          </a:solidFill>
          <a:ln w="25400" cap="rnd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" name="Group 65"/>
          <p:cNvGrpSpPr>
            <a:grpSpLocks/>
          </p:cNvGrpSpPr>
          <p:nvPr/>
        </p:nvGrpSpPr>
        <p:grpSpPr bwMode="auto">
          <a:xfrm>
            <a:off x="3462338" y="3838575"/>
            <a:ext cx="368300" cy="493713"/>
            <a:chOff x="2454" y="2575"/>
            <a:chExt cx="261" cy="311"/>
          </a:xfrm>
        </p:grpSpPr>
        <p:grpSp>
          <p:nvGrpSpPr>
            <p:cNvPr id="12" name="Group 66"/>
            <p:cNvGrpSpPr>
              <a:grpSpLocks/>
            </p:cNvGrpSpPr>
            <p:nvPr/>
          </p:nvGrpSpPr>
          <p:grpSpPr bwMode="auto">
            <a:xfrm>
              <a:off x="2454" y="2575"/>
              <a:ext cx="261" cy="311"/>
              <a:chOff x="2454" y="2575"/>
              <a:chExt cx="261" cy="311"/>
            </a:xfrm>
          </p:grpSpPr>
          <p:sp>
            <p:nvSpPr>
              <p:cNvPr id="2800707" name="AutoShape 67"/>
              <p:cNvSpPr>
                <a:spLocks noChangeArrowheads="1"/>
              </p:cNvSpPr>
              <p:nvPr/>
            </p:nvSpPr>
            <p:spPr bwMode="auto">
              <a:xfrm>
                <a:off x="2454" y="2626"/>
                <a:ext cx="261" cy="260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08" name="AutoShape 68"/>
              <p:cNvSpPr>
                <a:spLocks noChangeArrowheads="1"/>
              </p:cNvSpPr>
              <p:nvPr/>
            </p:nvSpPr>
            <p:spPr bwMode="auto">
              <a:xfrm>
                <a:off x="2518" y="2575"/>
                <a:ext cx="197" cy="46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0709" name="Oval 69"/>
            <p:cNvSpPr>
              <a:spLocks noChangeArrowheads="1"/>
            </p:cNvSpPr>
            <p:nvPr/>
          </p:nvSpPr>
          <p:spPr bwMode="auto">
            <a:xfrm>
              <a:off x="2537" y="2601"/>
              <a:ext cx="26" cy="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710" name="AutoShape 70"/>
            <p:cNvSpPr>
              <a:spLocks noChangeArrowheads="1"/>
            </p:cNvSpPr>
            <p:nvPr/>
          </p:nvSpPr>
          <p:spPr bwMode="auto">
            <a:xfrm>
              <a:off x="2487" y="2749"/>
              <a:ext cx="137" cy="54"/>
            </a:xfrm>
            <a:prstGeom prst="octagon">
              <a:avLst>
                <a:gd name="adj" fmla="val 29282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71"/>
          <p:cNvGrpSpPr>
            <a:grpSpLocks/>
          </p:cNvGrpSpPr>
          <p:nvPr/>
        </p:nvGrpSpPr>
        <p:grpSpPr bwMode="auto">
          <a:xfrm>
            <a:off x="1954213" y="2252663"/>
            <a:ext cx="290512" cy="492125"/>
            <a:chOff x="1385" y="1576"/>
            <a:chExt cx="206" cy="310"/>
          </a:xfrm>
        </p:grpSpPr>
        <p:sp>
          <p:nvSpPr>
            <p:cNvPr id="2800712" name="AutoShape 72"/>
            <p:cNvSpPr>
              <a:spLocks noChangeArrowheads="1"/>
            </p:cNvSpPr>
            <p:nvPr/>
          </p:nvSpPr>
          <p:spPr bwMode="auto">
            <a:xfrm>
              <a:off x="1385" y="1626"/>
              <a:ext cx="206" cy="260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713" name="AutoShape 73"/>
            <p:cNvSpPr>
              <a:spLocks noChangeArrowheads="1"/>
            </p:cNvSpPr>
            <p:nvPr/>
          </p:nvSpPr>
          <p:spPr bwMode="auto">
            <a:xfrm>
              <a:off x="1433" y="1576"/>
              <a:ext cx="158" cy="46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714" name="AutoShape 74"/>
            <p:cNvSpPr>
              <a:spLocks noChangeArrowheads="1"/>
            </p:cNvSpPr>
            <p:nvPr/>
          </p:nvSpPr>
          <p:spPr bwMode="auto">
            <a:xfrm>
              <a:off x="1424" y="1647"/>
              <a:ext cx="108" cy="15"/>
            </a:xfrm>
            <a:prstGeom prst="parallelogram">
              <a:avLst>
                <a:gd name="adj" fmla="val 179967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75"/>
          <p:cNvGrpSpPr>
            <a:grpSpLocks/>
          </p:cNvGrpSpPr>
          <p:nvPr/>
        </p:nvGrpSpPr>
        <p:grpSpPr bwMode="auto">
          <a:xfrm>
            <a:off x="3956050" y="2317750"/>
            <a:ext cx="285750" cy="407988"/>
            <a:chOff x="2803" y="1617"/>
            <a:chExt cx="203" cy="257"/>
          </a:xfrm>
        </p:grpSpPr>
        <p:sp>
          <p:nvSpPr>
            <p:cNvPr id="2800716" name="Freeform 76"/>
            <p:cNvSpPr>
              <a:spLocks/>
            </p:cNvSpPr>
            <p:nvPr/>
          </p:nvSpPr>
          <p:spPr bwMode="auto">
            <a:xfrm>
              <a:off x="2932" y="1734"/>
              <a:ext cx="62" cy="140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61" y="0"/>
                </a:cxn>
                <a:cxn ang="0">
                  <a:pos x="17" y="139"/>
                </a:cxn>
                <a:cxn ang="0">
                  <a:pos x="0" y="139"/>
                </a:cxn>
                <a:cxn ang="0">
                  <a:pos x="44" y="0"/>
                </a:cxn>
              </a:cxnLst>
              <a:rect l="0" t="0" r="r" b="b"/>
              <a:pathLst>
                <a:path w="62" h="140">
                  <a:moveTo>
                    <a:pt x="44" y="0"/>
                  </a:moveTo>
                  <a:lnTo>
                    <a:pt x="61" y="0"/>
                  </a:lnTo>
                  <a:lnTo>
                    <a:pt x="17" y="139"/>
                  </a:lnTo>
                  <a:lnTo>
                    <a:pt x="0" y="139"/>
                  </a:lnTo>
                  <a:lnTo>
                    <a:pt x="44" y="0"/>
                  </a:lnTo>
                </a:path>
              </a:pathLst>
            </a:custGeom>
            <a:solidFill>
              <a:srgbClr val="F39FD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717" name="Rectangle 77"/>
            <p:cNvSpPr>
              <a:spLocks noChangeArrowheads="1"/>
            </p:cNvSpPr>
            <p:nvPr/>
          </p:nvSpPr>
          <p:spPr bwMode="auto">
            <a:xfrm>
              <a:off x="2929" y="1734"/>
              <a:ext cx="77" cy="12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718" name="Rectangle 78"/>
            <p:cNvSpPr>
              <a:spLocks noChangeArrowheads="1"/>
            </p:cNvSpPr>
            <p:nvPr/>
          </p:nvSpPr>
          <p:spPr bwMode="auto">
            <a:xfrm>
              <a:off x="2935" y="1792"/>
              <a:ext cx="58" cy="12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719" name="Rectangle 79"/>
            <p:cNvSpPr>
              <a:spLocks noChangeArrowheads="1"/>
            </p:cNvSpPr>
            <p:nvPr/>
          </p:nvSpPr>
          <p:spPr bwMode="auto">
            <a:xfrm>
              <a:off x="2804" y="1792"/>
              <a:ext cx="74" cy="7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720" name="Oval 80"/>
            <p:cNvSpPr>
              <a:spLocks noChangeArrowheads="1"/>
            </p:cNvSpPr>
            <p:nvPr/>
          </p:nvSpPr>
          <p:spPr bwMode="auto">
            <a:xfrm>
              <a:off x="2864" y="1617"/>
              <a:ext cx="22" cy="25"/>
            </a:xfrm>
            <a:prstGeom prst="ellipse">
              <a:avLst/>
            </a:prstGeom>
            <a:solidFill>
              <a:srgbClr val="F39FD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721" name="Freeform 81"/>
            <p:cNvSpPr>
              <a:spLocks/>
            </p:cNvSpPr>
            <p:nvPr/>
          </p:nvSpPr>
          <p:spPr bwMode="auto">
            <a:xfrm>
              <a:off x="2803" y="1661"/>
              <a:ext cx="139" cy="213"/>
            </a:xfrm>
            <a:custGeom>
              <a:avLst/>
              <a:gdLst/>
              <a:ahLst/>
              <a:cxnLst>
                <a:cxn ang="0">
                  <a:pos x="1" y="98"/>
                </a:cxn>
                <a:cxn ang="0">
                  <a:pos x="1" y="101"/>
                </a:cxn>
                <a:cxn ang="0">
                  <a:pos x="0" y="104"/>
                </a:cxn>
                <a:cxn ang="0">
                  <a:pos x="0" y="108"/>
                </a:cxn>
                <a:cxn ang="0">
                  <a:pos x="1" y="111"/>
                </a:cxn>
                <a:cxn ang="0">
                  <a:pos x="3" y="114"/>
                </a:cxn>
                <a:cxn ang="0">
                  <a:pos x="6" y="117"/>
                </a:cxn>
                <a:cxn ang="0">
                  <a:pos x="9" y="119"/>
                </a:cxn>
                <a:cxn ang="0">
                  <a:pos x="11" y="119"/>
                </a:cxn>
                <a:cxn ang="0">
                  <a:pos x="15" y="119"/>
                </a:cxn>
                <a:cxn ang="0">
                  <a:pos x="90" y="212"/>
                </a:cxn>
                <a:cxn ang="0">
                  <a:pos x="114" y="102"/>
                </a:cxn>
                <a:cxn ang="0">
                  <a:pos x="113" y="99"/>
                </a:cxn>
                <a:cxn ang="0">
                  <a:pos x="112" y="98"/>
                </a:cxn>
                <a:cxn ang="0">
                  <a:pos x="110" y="96"/>
                </a:cxn>
                <a:cxn ang="0">
                  <a:pos x="108" y="94"/>
                </a:cxn>
                <a:cxn ang="0">
                  <a:pos x="106" y="93"/>
                </a:cxn>
                <a:cxn ang="0">
                  <a:pos x="103" y="93"/>
                </a:cxn>
                <a:cxn ang="0">
                  <a:pos x="100" y="93"/>
                </a:cxn>
                <a:cxn ang="0">
                  <a:pos x="98" y="93"/>
                </a:cxn>
                <a:cxn ang="0">
                  <a:pos x="67" y="54"/>
                </a:cxn>
                <a:cxn ang="0">
                  <a:pos x="128" y="67"/>
                </a:cxn>
                <a:cxn ang="0">
                  <a:pos x="131" y="66"/>
                </a:cxn>
                <a:cxn ang="0">
                  <a:pos x="132" y="66"/>
                </a:cxn>
                <a:cxn ang="0">
                  <a:pos x="135" y="64"/>
                </a:cxn>
                <a:cxn ang="0">
                  <a:pos x="137" y="62"/>
                </a:cxn>
                <a:cxn ang="0">
                  <a:pos x="137" y="59"/>
                </a:cxn>
                <a:cxn ang="0">
                  <a:pos x="138" y="56"/>
                </a:cxn>
                <a:cxn ang="0">
                  <a:pos x="137" y="53"/>
                </a:cxn>
                <a:cxn ang="0">
                  <a:pos x="136" y="51"/>
                </a:cxn>
                <a:cxn ang="0">
                  <a:pos x="134" y="49"/>
                </a:cxn>
                <a:cxn ang="0">
                  <a:pos x="132" y="47"/>
                </a:cxn>
                <a:cxn ang="0">
                  <a:pos x="129" y="46"/>
                </a:cxn>
                <a:cxn ang="0">
                  <a:pos x="87" y="46"/>
                </a:cxn>
                <a:cxn ang="0">
                  <a:pos x="80" y="30"/>
                </a:cxn>
                <a:cxn ang="0">
                  <a:pos x="81" y="26"/>
                </a:cxn>
                <a:cxn ang="0">
                  <a:pos x="81" y="22"/>
                </a:cxn>
                <a:cxn ang="0">
                  <a:pos x="81" y="18"/>
                </a:cxn>
                <a:cxn ang="0">
                  <a:pos x="80" y="14"/>
                </a:cxn>
                <a:cxn ang="0">
                  <a:pos x="79" y="11"/>
                </a:cxn>
                <a:cxn ang="0">
                  <a:pos x="76" y="8"/>
                </a:cxn>
                <a:cxn ang="0">
                  <a:pos x="73" y="5"/>
                </a:cxn>
                <a:cxn ang="0">
                  <a:pos x="70" y="3"/>
                </a:cxn>
                <a:cxn ang="0">
                  <a:pos x="67" y="1"/>
                </a:cxn>
                <a:cxn ang="0">
                  <a:pos x="62" y="0"/>
                </a:cxn>
                <a:cxn ang="0">
                  <a:pos x="58" y="0"/>
                </a:cxn>
                <a:cxn ang="0">
                  <a:pos x="54" y="1"/>
                </a:cxn>
                <a:cxn ang="0">
                  <a:pos x="49" y="2"/>
                </a:cxn>
                <a:cxn ang="0">
                  <a:pos x="45" y="4"/>
                </a:cxn>
                <a:cxn ang="0">
                  <a:pos x="42" y="8"/>
                </a:cxn>
                <a:cxn ang="0">
                  <a:pos x="39" y="12"/>
                </a:cxn>
                <a:cxn ang="0">
                  <a:pos x="38" y="16"/>
                </a:cxn>
              </a:cxnLst>
              <a:rect l="0" t="0" r="r" b="b"/>
              <a:pathLst>
                <a:path w="139" h="213">
                  <a:moveTo>
                    <a:pt x="38" y="16"/>
                  </a:moveTo>
                  <a:lnTo>
                    <a:pt x="1" y="98"/>
                  </a:lnTo>
                  <a:lnTo>
                    <a:pt x="1" y="99"/>
                  </a:lnTo>
                  <a:lnTo>
                    <a:pt x="1" y="101"/>
                  </a:lnTo>
                  <a:lnTo>
                    <a:pt x="0" y="102"/>
                  </a:lnTo>
                  <a:lnTo>
                    <a:pt x="0" y="104"/>
                  </a:lnTo>
                  <a:lnTo>
                    <a:pt x="0" y="106"/>
                  </a:lnTo>
                  <a:lnTo>
                    <a:pt x="0" y="108"/>
                  </a:lnTo>
                  <a:lnTo>
                    <a:pt x="1" y="109"/>
                  </a:lnTo>
                  <a:lnTo>
                    <a:pt x="1" y="111"/>
                  </a:lnTo>
                  <a:lnTo>
                    <a:pt x="2" y="113"/>
                  </a:lnTo>
                  <a:lnTo>
                    <a:pt x="3" y="114"/>
                  </a:lnTo>
                  <a:lnTo>
                    <a:pt x="4" y="116"/>
                  </a:lnTo>
                  <a:lnTo>
                    <a:pt x="6" y="117"/>
                  </a:lnTo>
                  <a:lnTo>
                    <a:pt x="7" y="118"/>
                  </a:lnTo>
                  <a:lnTo>
                    <a:pt x="9" y="119"/>
                  </a:lnTo>
                  <a:lnTo>
                    <a:pt x="10" y="119"/>
                  </a:lnTo>
                  <a:lnTo>
                    <a:pt x="11" y="119"/>
                  </a:lnTo>
                  <a:lnTo>
                    <a:pt x="13" y="119"/>
                  </a:lnTo>
                  <a:lnTo>
                    <a:pt x="15" y="119"/>
                  </a:lnTo>
                  <a:lnTo>
                    <a:pt x="90" y="119"/>
                  </a:lnTo>
                  <a:lnTo>
                    <a:pt x="90" y="212"/>
                  </a:lnTo>
                  <a:lnTo>
                    <a:pt x="114" y="212"/>
                  </a:lnTo>
                  <a:lnTo>
                    <a:pt x="114" y="102"/>
                  </a:lnTo>
                  <a:lnTo>
                    <a:pt x="114" y="101"/>
                  </a:lnTo>
                  <a:lnTo>
                    <a:pt x="113" y="99"/>
                  </a:lnTo>
                  <a:lnTo>
                    <a:pt x="113" y="98"/>
                  </a:lnTo>
                  <a:lnTo>
                    <a:pt x="112" y="98"/>
                  </a:lnTo>
                  <a:lnTo>
                    <a:pt x="112" y="97"/>
                  </a:lnTo>
                  <a:lnTo>
                    <a:pt x="110" y="96"/>
                  </a:lnTo>
                  <a:lnTo>
                    <a:pt x="110" y="95"/>
                  </a:lnTo>
                  <a:lnTo>
                    <a:pt x="108" y="94"/>
                  </a:lnTo>
                  <a:lnTo>
                    <a:pt x="107" y="94"/>
                  </a:lnTo>
                  <a:lnTo>
                    <a:pt x="106" y="93"/>
                  </a:lnTo>
                  <a:lnTo>
                    <a:pt x="105" y="93"/>
                  </a:lnTo>
                  <a:lnTo>
                    <a:pt x="103" y="93"/>
                  </a:lnTo>
                  <a:lnTo>
                    <a:pt x="102" y="93"/>
                  </a:lnTo>
                  <a:lnTo>
                    <a:pt x="100" y="93"/>
                  </a:lnTo>
                  <a:lnTo>
                    <a:pt x="99" y="93"/>
                  </a:lnTo>
                  <a:lnTo>
                    <a:pt x="98" y="93"/>
                  </a:lnTo>
                  <a:lnTo>
                    <a:pt x="54" y="90"/>
                  </a:lnTo>
                  <a:lnTo>
                    <a:pt x="67" y="54"/>
                  </a:lnTo>
                  <a:lnTo>
                    <a:pt x="75" y="67"/>
                  </a:lnTo>
                  <a:lnTo>
                    <a:pt x="128" y="67"/>
                  </a:lnTo>
                  <a:lnTo>
                    <a:pt x="129" y="66"/>
                  </a:lnTo>
                  <a:lnTo>
                    <a:pt x="131" y="66"/>
                  </a:lnTo>
                  <a:lnTo>
                    <a:pt x="132" y="66"/>
                  </a:lnTo>
                  <a:lnTo>
                    <a:pt x="132" y="66"/>
                  </a:lnTo>
                  <a:lnTo>
                    <a:pt x="134" y="64"/>
                  </a:lnTo>
                  <a:lnTo>
                    <a:pt x="135" y="64"/>
                  </a:lnTo>
                  <a:lnTo>
                    <a:pt x="136" y="63"/>
                  </a:lnTo>
                  <a:lnTo>
                    <a:pt x="137" y="62"/>
                  </a:lnTo>
                  <a:lnTo>
                    <a:pt x="137" y="61"/>
                  </a:lnTo>
                  <a:lnTo>
                    <a:pt x="137" y="59"/>
                  </a:lnTo>
                  <a:lnTo>
                    <a:pt x="138" y="58"/>
                  </a:lnTo>
                  <a:lnTo>
                    <a:pt x="138" y="56"/>
                  </a:lnTo>
                  <a:lnTo>
                    <a:pt x="138" y="54"/>
                  </a:lnTo>
                  <a:lnTo>
                    <a:pt x="137" y="53"/>
                  </a:lnTo>
                  <a:lnTo>
                    <a:pt x="137" y="52"/>
                  </a:lnTo>
                  <a:lnTo>
                    <a:pt x="136" y="51"/>
                  </a:lnTo>
                  <a:lnTo>
                    <a:pt x="135" y="49"/>
                  </a:lnTo>
                  <a:lnTo>
                    <a:pt x="134" y="49"/>
                  </a:lnTo>
                  <a:lnTo>
                    <a:pt x="133" y="48"/>
                  </a:lnTo>
                  <a:lnTo>
                    <a:pt x="132" y="47"/>
                  </a:lnTo>
                  <a:lnTo>
                    <a:pt x="131" y="46"/>
                  </a:lnTo>
                  <a:lnTo>
                    <a:pt x="129" y="46"/>
                  </a:lnTo>
                  <a:lnTo>
                    <a:pt x="128" y="46"/>
                  </a:lnTo>
                  <a:lnTo>
                    <a:pt x="87" y="46"/>
                  </a:lnTo>
                  <a:lnTo>
                    <a:pt x="79" y="31"/>
                  </a:lnTo>
                  <a:lnTo>
                    <a:pt x="80" y="30"/>
                  </a:lnTo>
                  <a:lnTo>
                    <a:pt x="81" y="28"/>
                  </a:lnTo>
                  <a:lnTo>
                    <a:pt x="81" y="26"/>
                  </a:lnTo>
                  <a:lnTo>
                    <a:pt x="81" y="24"/>
                  </a:lnTo>
                  <a:lnTo>
                    <a:pt x="81" y="22"/>
                  </a:lnTo>
                  <a:lnTo>
                    <a:pt x="81" y="20"/>
                  </a:lnTo>
                  <a:lnTo>
                    <a:pt x="81" y="18"/>
                  </a:lnTo>
                  <a:lnTo>
                    <a:pt x="81" y="16"/>
                  </a:lnTo>
                  <a:lnTo>
                    <a:pt x="80" y="14"/>
                  </a:lnTo>
                  <a:lnTo>
                    <a:pt x="79" y="13"/>
                  </a:lnTo>
                  <a:lnTo>
                    <a:pt x="79" y="11"/>
                  </a:lnTo>
                  <a:lnTo>
                    <a:pt x="78" y="9"/>
                  </a:lnTo>
                  <a:lnTo>
                    <a:pt x="76" y="8"/>
                  </a:lnTo>
                  <a:lnTo>
                    <a:pt x="75" y="6"/>
                  </a:lnTo>
                  <a:lnTo>
                    <a:pt x="73" y="5"/>
                  </a:lnTo>
                  <a:lnTo>
                    <a:pt x="72" y="4"/>
                  </a:lnTo>
                  <a:lnTo>
                    <a:pt x="70" y="3"/>
                  </a:lnTo>
                  <a:lnTo>
                    <a:pt x="68" y="2"/>
                  </a:lnTo>
                  <a:lnTo>
                    <a:pt x="67" y="1"/>
                  </a:lnTo>
                  <a:lnTo>
                    <a:pt x="64" y="1"/>
                  </a:lnTo>
                  <a:lnTo>
                    <a:pt x="62" y="0"/>
                  </a:lnTo>
                  <a:lnTo>
                    <a:pt x="60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4" y="1"/>
                  </a:lnTo>
                  <a:lnTo>
                    <a:pt x="52" y="1"/>
                  </a:lnTo>
                  <a:lnTo>
                    <a:pt x="49" y="2"/>
                  </a:lnTo>
                  <a:lnTo>
                    <a:pt x="47" y="3"/>
                  </a:lnTo>
                  <a:lnTo>
                    <a:pt x="45" y="4"/>
                  </a:lnTo>
                  <a:lnTo>
                    <a:pt x="44" y="6"/>
                  </a:lnTo>
                  <a:lnTo>
                    <a:pt x="42" y="8"/>
                  </a:lnTo>
                  <a:lnTo>
                    <a:pt x="41" y="9"/>
                  </a:lnTo>
                  <a:lnTo>
                    <a:pt x="39" y="12"/>
                  </a:lnTo>
                  <a:lnTo>
                    <a:pt x="38" y="14"/>
                  </a:lnTo>
                  <a:lnTo>
                    <a:pt x="38" y="16"/>
                  </a:lnTo>
                </a:path>
              </a:pathLst>
            </a:custGeom>
            <a:solidFill>
              <a:srgbClr val="F39FD1"/>
            </a:solidFill>
            <a:ln w="1270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00722" name="Freeform 82"/>
          <p:cNvSpPr>
            <a:spLocks/>
          </p:cNvSpPr>
          <p:nvPr/>
        </p:nvSpPr>
        <p:spPr bwMode="auto">
          <a:xfrm>
            <a:off x="4318000" y="2268538"/>
            <a:ext cx="282575" cy="461962"/>
          </a:xfrm>
          <a:custGeom>
            <a:avLst/>
            <a:gdLst/>
            <a:ahLst/>
            <a:cxnLst>
              <a:cxn ang="0">
                <a:pos x="199" y="263"/>
              </a:cxn>
              <a:cxn ang="0">
                <a:pos x="184" y="263"/>
              </a:cxn>
              <a:cxn ang="0">
                <a:pos x="158" y="229"/>
              </a:cxn>
              <a:cxn ang="0">
                <a:pos x="121" y="169"/>
              </a:cxn>
              <a:cxn ang="0">
                <a:pos x="111" y="141"/>
              </a:cxn>
              <a:cxn ang="0">
                <a:pos x="114" y="123"/>
              </a:cxn>
              <a:cxn ang="0">
                <a:pos x="123" y="119"/>
              </a:cxn>
              <a:cxn ang="0">
                <a:pos x="136" y="129"/>
              </a:cxn>
              <a:cxn ang="0">
                <a:pos x="155" y="140"/>
              </a:cxn>
              <a:cxn ang="0">
                <a:pos x="164" y="140"/>
              </a:cxn>
              <a:cxn ang="0">
                <a:pos x="165" y="134"/>
              </a:cxn>
              <a:cxn ang="0">
                <a:pos x="156" y="123"/>
              </a:cxn>
              <a:cxn ang="0">
                <a:pos x="135" y="108"/>
              </a:cxn>
              <a:cxn ang="0">
                <a:pos x="126" y="86"/>
              </a:cxn>
              <a:cxn ang="0">
                <a:pos x="123" y="69"/>
              </a:cxn>
              <a:cxn ang="0">
                <a:pos x="113" y="56"/>
              </a:cxn>
              <a:cxn ang="0">
                <a:pos x="109" y="48"/>
              </a:cxn>
              <a:cxn ang="0">
                <a:pos x="114" y="36"/>
              </a:cxn>
              <a:cxn ang="0">
                <a:pos x="119" y="24"/>
              </a:cxn>
              <a:cxn ang="0">
                <a:pos x="115" y="9"/>
              </a:cxn>
              <a:cxn ang="0">
                <a:pos x="105" y="1"/>
              </a:cxn>
              <a:cxn ang="0">
                <a:pos x="90" y="3"/>
              </a:cxn>
              <a:cxn ang="0">
                <a:pos x="84" y="13"/>
              </a:cxn>
              <a:cxn ang="0">
                <a:pos x="84" y="23"/>
              </a:cxn>
              <a:cxn ang="0">
                <a:pos x="88" y="35"/>
              </a:cxn>
              <a:cxn ang="0">
                <a:pos x="88" y="46"/>
              </a:cxn>
              <a:cxn ang="0">
                <a:pos x="78" y="56"/>
              </a:cxn>
              <a:cxn ang="0">
                <a:pos x="65" y="64"/>
              </a:cxn>
              <a:cxn ang="0">
                <a:pos x="55" y="75"/>
              </a:cxn>
              <a:cxn ang="0">
                <a:pos x="46" y="99"/>
              </a:cxn>
              <a:cxn ang="0">
                <a:pos x="41" y="121"/>
              </a:cxn>
              <a:cxn ang="0">
                <a:pos x="40" y="145"/>
              </a:cxn>
              <a:cxn ang="0">
                <a:pos x="41" y="158"/>
              </a:cxn>
              <a:cxn ang="0">
                <a:pos x="49" y="161"/>
              </a:cxn>
              <a:cxn ang="0">
                <a:pos x="53" y="158"/>
              </a:cxn>
              <a:cxn ang="0">
                <a:pos x="53" y="133"/>
              </a:cxn>
              <a:cxn ang="0">
                <a:pos x="55" y="116"/>
              </a:cxn>
              <a:cxn ang="0">
                <a:pos x="64" y="109"/>
              </a:cxn>
              <a:cxn ang="0">
                <a:pos x="70" y="114"/>
              </a:cxn>
              <a:cxn ang="0">
                <a:pos x="68" y="140"/>
              </a:cxn>
              <a:cxn ang="0">
                <a:pos x="61" y="166"/>
              </a:cxn>
              <a:cxn ang="0">
                <a:pos x="53" y="196"/>
              </a:cxn>
              <a:cxn ang="0">
                <a:pos x="33" y="225"/>
              </a:cxn>
              <a:cxn ang="0">
                <a:pos x="8" y="255"/>
              </a:cxn>
              <a:cxn ang="0">
                <a:pos x="0" y="271"/>
              </a:cxn>
              <a:cxn ang="0">
                <a:pos x="19" y="290"/>
              </a:cxn>
              <a:cxn ang="0">
                <a:pos x="33" y="288"/>
              </a:cxn>
              <a:cxn ang="0">
                <a:pos x="23" y="275"/>
              </a:cxn>
              <a:cxn ang="0">
                <a:pos x="30" y="259"/>
              </a:cxn>
              <a:cxn ang="0">
                <a:pos x="61" y="223"/>
              </a:cxn>
              <a:cxn ang="0">
                <a:pos x="84" y="196"/>
              </a:cxn>
              <a:cxn ang="0">
                <a:pos x="95" y="190"/>
              </a:cxn>
              <a:cxn ang="0">
                <a:pos x="109" y="199"/>
              </a:cxn>
              <a:cxn ang="0">
                <a:pos x="141" y="243"/>
              </a:cxn>
              <a:cxn ang="0">
                <a:pos x="168" y="280"/>
              </a:cxn>
              <a:cxn ang="0">
                <a:pos x="178" y="283"/>
              </a:cxn>
              <a:cxn ang="0">
                <a:pos x="191" y="273"/>
              </a:cxn>
            </a:cxnLst>
            <a:rect l="0" t="0" r="r" b="b"/>
            <a:pathLst>
              <a:path w="200" h="291">
                <a:moveTo>
                  <a:pt x="198" y="268"/>
                </a:moveTo>
                <a:lnTo>
                  <a:pt x="199" y="263"/>
                </a:lnTo>
                <a:lnTo>
                  <a:pt x="191" y="264"/>
                </a:lnTo>
                <a:lnTo>
                  <a:pt x="184" y="263"/>
                </a:lnTo>
                <a:lnTo>
                  <a:pt x="174" y="255"/>
                </a:lnTo>
                <a:lnTo>
                  <a:pt x="158" y="229"/>
                </a:lnTo>
                <a:lnTo>
                  <a:pt x="134" y="190"/>
                </a:lnTo>
                <a:lnTo>
                  <a:pt x="121" y="169"/>
                </a:lnTo>
                <a:lnTo>
                  <a:pt x="113" y="151"/>
                </a:lnTo>
                <a:lnTo>
                  <a:pt x="111" y="141"/>
                </a:lnTo>
                <a:lnTo>
                  <a:pt x="111" y="130"/>
                </a:lnTo>
                <a:lnTo>
                  <a:pt x="114" y="123"/>
                </a:lnTo>
                <a:lnTo>
                  <a:pt x="119" y="119"/>
                </a:lnTo>
                <a:lnTo>
                  <a:pt x="123" y="119"/>
                </a:lnTo>
                <a:lnTo>
                  <a:pt x="128" y="121"/>
                </a:lnTo>
                <a:lnTo>
                  <a:pt x="136" y="129"/>
                </a:lnTo>
                <a:lnTo>
                  <a:pt x="148" y="136"/>
                </a:lnTo>
                <a:lnTo>
                  <a:pt x="155" y="140"/>
                </a:lnTo>
                <a:lnTo>
                  <a:pt x="160" y="141"/>
                </a:lnTo>
                <a:lnTo>
                  <a:pt x="164" y="140"/>
                </a:lnTo>
                <a:lnTo>
                  <a:pt x="166" y="136"/>
                </a:lnTo>
                <a:lnTo>
                  <a:pt x="165" y="134"/>
                </a:lnTo>
                <a:lnTo>
                  <a:pt x="164" y="130"/>
                </a:lnTo>
                <a:lnTo>
                  <a:pt x="156" y="123"/>
                </a:lnTo>
                <a:lnTo>
                  <a:pt x="143" y="114"/>
                </a:lnTo>
                <a:lnTo>
                  <a:pt x="135" y="108"/>
                </a:lnTo>
                <a:lnTo>
                  <a:pt x="130" y="99"/>
                </a:lnTo>
                <a:lnTo>
                  <a:pt x="126" y="86"/>
                </a:lnTo>
                <a:lnTo>
                  <a:pt x="125" y="74"/>
                </a:lnTo>
                <a:lnTo>
                  <a:pt x="123" y="69"/>
                </a:lnTo>
                <a:lnTo>
                  <a:pt x="119" y="63"/>
                </a:lnTo>
                <a:lnTo>
                  <a:pt x="113" y="56"/>
                </a:lnTo>
                <a:lnTo>
                  <a:pt x="109" y="53"/>
                </a:lnTo>
                <a:lnTo>
                  <a:pt x="109" y="48"/>
                </a:lnTo>
                <a:lnTo>
                  <a:pt x="111" y="40"/>
                </a:lnTo>
                <a:lnTo>
                  <a:pt x="114" y="36"/>
                </a:lnTo>
                <a:lnTo>
                  <a:pt x="116" y="31"/>
                </a:lnTo>
                <a:lnTo>
                  <a:pt x="119" y="24"/>
                </a:lnTo>
                <a:lnTo>
                  <a:pt x="116" y="15"/>
                </a:lnTo>
                <a:lnTo>
                  <a:pt x="115" y="9"/>
                </a:lnTo>
                <a:lnTo>
                  <a:pt x="111" y="4"/>
                </a:lnTo>
                <a:lnTo>
                  <a:pt x="105" y="1"/>
                </a:lnTo>
                <a:lnTo>
                  <a:pt x="96" y="0"/>
                </a:lnTo>
                <a:lnTo>
                  <a:pt x="90" y="3"/>
                </a:lnTo>
                <a:lnTo>
                  <a:pt x="86" y="6"/>
                </a:lnTo>
                <a:lnTo>
                  <a:pt x="84" y="13"/>
                </a:lnTo>
                <a:lnTo>
                  <a:pt x="83" y="18"/>
                </a:lnTo>
                <a:lnTo>
                  <a:pt x="84" y="23"/>
                </a:lnTo>
                <a:lnTo>
                  <a:pt x="86" y="30"/>
                </a:lnTo>
                <a:lnTo>
                  <a:pt x="88" y="35"/>
                </a:lnTo>
                <a:lnTo>
                  <a:pt x="89" y="40"/>
                </a:lnTo>
                <a:lnTo>
                  <a:pt x="88" y="46"/>
                </a:lnTo>
                <a:lnTo>
                  <a:pt x="84" y="51"/>
                </a:lnTo>
                <a:lnTo>
                  <a:pt x="78" y="56"/>
                </a:lnTo>
                <a:lnTo>
                  <a:pt x="70" y="60"/>
                </a:lnTo>
                <a:lnTo>
                  <a:pt x="65" y="64"/>
                </a:lnTo>
                <a:lnTo>
                  <a:pt x="60" y="69"/>
                </a:lnTo>
                <a:lnTo>
                  <a:pt x="55" y="75"/>
                </a:lnTo>
                <a:lnTo>
                  <a:pt x="50" y="86"/>
                </a:lnTo>
                <a:lnTo>
                  <a:pt x="46" y="99"/>
                </a:lnTo>
                <a:lnTo>
                  <a:pt x="43" y="109"/>
                </a:lnTo>
                <a:lnTo>
                  <a:pt x="41" y="121"/>
                </a:lnTo>
                <a:lnTo>
                  <a:pt x="40" y="136"/>
                </a:lnTo>
                <a:lnTo>
                  <a:pt x="40" y="145"/>
                </a:lnTo>
                <a:lnTo>
                  <a:pt x="40" y="153"/>
                </a:lnTo>
                <a:lnTo>
                  <a:pt x="41" y="158"/>
                </a:lnTo>
                <a:lnTo>
                  <a:pt x="44" y="160"/>
                </a:lnTo>
                <a:lnTo>
                  <a:pt x="49" y="161"/>
                </a:lnTo>
                <a:lnTo>
                  <a:pt x="51" y="160"/>
                </a:lnTo>
                <a:lnTo>
                  <a:pt x="53" y="158"/>
                </a:lnTo>
                <a:lnTo>
                  <a:pt x="53" y="148"/>
                </a:lnTo>
                <a:lnTo>
                  <a:pt x="53" y="133"/>
                </a:lnTo>
                <a:lnTo>
                  <a:pt x="54" y="123"/>
                </a:lnTo>
                <a:lnTo>
                  <a:pt x="55" y="116"/>
                </a:lnTo>
                <a:lnTo>
                  <a:pt x="59" y="110"/>
                </a:lnTo>
                <a:lnTo>
                  <a:pt x="64" y="109"/>
                </a:lnTo>
                <a:lnTo>
                  <a:pt x="69" y="110"/>
                </a:lnTo>
                <a:lnTo>
                  <a:pt x="70" y="114"/>
                </a:lnTo>
                <a:lnTo>
                  <a:pt x="69" y="125"/>
                </a:lnTo>
                <a:lnTo>
                  <a:pt x="68" y="140"/>
                </a:lnTo>
                <a:lnTo>
                  <a:pt x="65" y="154"/>
                </a:lnTo>
                <a:lnTo>
                  <a:pt x="61" y="166"/>
                </a:lnTo>
                <a:lnTo>
                  <a:pt x="58" y="183"/>
                </a:lnTo>
                <a:lnTo>
                  <a:pt x="53" y="196"/>
                </a:lnTo>
                <a:lnTo>
                  <a:pt x="41" y="214"/>
                </a:lnTo>
                <a:lnTo>
                  <a:pt x="33" y="225"/>
                </a:lnTo>
                <a:lnTo>
                  <a:pt x="18" y="243"/>
                </a:lnTo>
                <a:lnTo>
                  <a:pt x="8" y="255"/>
                </a:lnTo>
                <a:lnTo>
                  <a:pt x="0" y="266"/>
                </a:lnTo>
                <a:lnTo>
                  <a:pt x="0" y="271"/>
                </a:lnTo>
                <a:lnTo>
                  <a:pt x="8" y="280"/>
                </a:lnTo>
                <a:lnTo>
                  <a:pt x="19" y="290"/>
                </a:lnTo>
                <a:lnTo>
                  <a:pt x="30" y="290"/>
                </a:lnTo>
                <a:lnTo>
                  <a:pt x="33" y="288"/>
                </a:lnTo>
                <a:lnTo>
                  <a:pt x="28" y="281"/>
                </a:lnTo>
                <a:lnTo>
                  <a:pt x="23" y="275"/>
                </a:lnTo>
                <a:lnTo>
                  <a:pt x="23" y="270"/>
                </a:lnTo>
                <a:lnTo>
                  <a:pt x="30" y="259"/>
                </a:lnTo>
                <a:lnTo>
                  <a:pt x="43" y="246"/>
                </a:lnTo>
                <a:lnTo>
                  <a:pt x="61" y="223"/>
                </a:lnTo>
                <a:lnTo>
                  <a:pt x="78" y="203"/>
                </a:lnTo>
                <a:lnTo>
                  <a:pt x="84" y="196"/>
                </a:lnTo>
                <a:lnTo>
                  <a:pt x="88" y="191"/>
                </a:lnTo>
                <a:lnTo>
                  <a:pt x="95" y="190"/>
                </a:lnTo>
                <a:lnTo>
                  <a:pt x="101" y="194"/>
                </a:lnTo>
                <a:lnTo>
                  <a:pt x="109" y="199"/>
                </a:lnTo>
                <a:lnTo>
                  <a:pt x="124" y="219"/>
                </a:lnTo>
                <a:lnTo>
                  <a:pt x="141" y="243"/>
                </a:lnTo>
                <a:lnTo>
                  <a:pt x="158" y="266"/>
                </a:lnTo>
                <a:lnTo>
                  <a:pt x="168" y="280"/>
                </a:lnTo>
                <a:lnTo>
                  <a:pt x="171" y="283"/>
                </a:lnTo>
                <a:lnTo>
                  <a:pt x="178" y="283"/>
                </a:lnTo>
                <a:lnTo>
                  <a:pt x="184" y="278"/>
                </a:lnTo>
                <a:lnTo>
                  <a:pt x="191" y="273"/>
                </a:lnTo>
                <a:lnTo>
                  <a:pt x="198" y="268"/>
                </a:lnTo>
              </a:path>
            </a:pathLst>
          </a:custGeom>
          <a:solidFill>
            <a:srgbClr val="CECECE"/>
          </a:solidFill>
          <a:ln w="25400" cap="rnd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83"/>
          <p:cNvGrpSpPr>
            <a:grpSpLocks/>
          </p:cNvGrpSpPr>
          <p:nvPr/>
        </p:nvGrpSpPr>
        <p:grpSpPr bwMode="auto">
          <a:xfrm>
            <a:off x="2254250" y="2252663"/>
            <a:ext cx="365125" cy="492125"/>
            <a:chOff x="1597" y="1576"/>
            <a:chExt cx="259" cy="310"/>
          </a:xfrm>
        </p:grpSpPr>
        <p:grpSp>
          <p:nvGrpSpPr>
            <p:cNvPr id="16" name="Group 84"/>
            <p:cNvGrpSpPr>
              <a:grpSpLocks/>
            </p:cNvGrpSpPr>
            <p:nvPr/>
          </p:nvGrpSpPr>
          <p:grpSpPr bwMode="auto">
            <a:xfrm>
              <a:off x="1597" y="1576"/>
              <a:ext cx="259" cy="310"/>
              <a:chOff x="1597" y="1576"/>
              <a:chExt cx="259" cy="310"/>
            </a:xfrm>
          </p:grpSpPr>
          <p:sp>
            <p:nvSpPr>
              <p:cNvPr id="2800725" name="AutoShape 85"/>
              <p:cNvSpPr>
                <a:spLocks noChangeArrowheads="1"/>
              </p:cNvSpPr>
              <p:nvPr/>
            </p:nvSpPr>
            <p:spPr bwMode="auto">
              <a:xfrm>
                <a:off x="1597" y="1626"/>
                <a:ext cx="259" cy="260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26" name="AutoShape 86"/>
              <p:cNvSpPr>
                <a:spLocks noChangeArrowheads="1"/>
              </p:cNvSpPr>
              <p:nvPr/>
            </p:nvSpPr>
            <p:spPr bwMode="auto">
              <a:xfrm>
                <a:off x="1660" y="1576"/>
                <a:ext cx="196" cy="46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0727" name="Oval 87"/>
            <p:cNvSpPr>
              <a:spLocks noChangeArrowheads="1"/>
            </p:cNvSpPr>
            <p:nvPr/>
          </p:nvSpPr>
          <p:spPr bwMode="auto">
            <a:xfrm>
              <a:off x="1679" y="1602"/>
              <a:ext cx="27" cy="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728" name="AutoShape 88"/>
            <p:cNvSpPr>
              <a:spLocks noChangeArrowheads="1"/>
            </p:cNvSpPr>
            <p:nvPr/>
          </p:nvSpPr>
          <p:spPr bwMode="auto">
            <a:xfrm>
              <a:off x="1628" y="1750"/>
              <a:ext cx="137" cy="55"/>
            </a:xfrm>
            <a:prstGeom prst="octagon">
              <a:avLst>
                <a:gd name="adj" fmla="val 29282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" name="Group 89"/>
          <p:cNvGrpSpPr>
            <a:grpSpLocks/>
          </p:cNvGrpSpPr>
          <p:nvPr/>
        </p:nvGrpSpPr>
        <p:grpSpPr bwMode="auto">
          <a:xfrm>
            <a:off x="4840288" y="4313238"/>
            <a:ext cx="1393825" cy="495300"/>
            <a:chOff x="3430" y="2874"/>
            <a:chExt cx="988" cy="312"/>
          </a:xfrm>
        </p:grpSpPr>
        <p:sp>
          <p:nvSpPr>
            <p:cNvPr id="2800730" name="AutoShape 90"/>
            <p:cNvSpPr>
              <a:spLocks noChangeArrowheads="1"/>
            </p:cNvSpPr>
            <p:nvPr/>
          </p:nvSpPr>
          <p:spPr bwMode="auto">
            <a:xfrm>
              <a:off x="3430" y="2926"/>
              <a:ext cx="207" cy="260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" name="Group 91"/>
            <p:cNvGrpSpPr>
              <a:grpSpLocks/>
            </p:cNvGrpSpPr>
            <p:nvPr/>
          </p:nvGrpSpPr>
          <p:grpSpPr bwMode="auto">
            <a:xfrm>
              <a:off x="3976" y="2916"/>
              <a:ext cx="202" cy="257"/>
              <a:chOff x="3976" y="2916"/>
              <a:chExt cx="202" cy="257"/>
            </a:xfrm>
          </p:grpSpPr>
          <p:sp>
            <p:nvSpPr>
              <p:cNvPr id="2800732" name="Freeform 92"/>
              <p:cNvSpPr>
                <a:spLocks/>
              </p:cNvSpPr>
              <p:nvPr/>
            </p:nvSpPr>
            <p:spPr bwMode="auto">
              <a:xfrm>
                <a:off x="4106" y="3035"/>
                <a:ext cx="61" cy="138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60" y="0"/>
                  </a:cxn>
                  <a:cxn ang="0">
                    <a:pos x="16" y="137"/>
                  </a:cxn>
                  <a:cxn ang="0">
                    <a:pos x="0" y="137"/>
                  </a:cxn>
                  <a:cxn ang="0">
                    <a:pos x="44" y="0"/>
                  </a:cxn>
                </a:cxnLst>
                <a:rect l="0" t="0" r="r" b="b"/>
                <a:pathLst>
                  <a:path w="61" h="138">
                    <a:moveTo>
                      <a:pt x="44" y="0"/>
                    </a:moveTo>
                    <a:lnTo>
                      <a:pt x="60" y="0"/>
                    </a:lnTo>
                    <a:lnTo>
                      <a:pt x="16" y="137"/>
                    </a:lnTo>
                    <a:lnTo>
                      <a:pt x="0" y="137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33" name="Rectangle 93"/>
              <p:cNvSpPr>
                <a:spLocks noChangeArrowheads="1"/>
              </p:cNvSpPr>
              <p:nvPr/>
            </p:nvSpPr>
            <p:spPr bwMode="auto">
              <a:xfrm>
                <a:off x="4101" y="3035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34" name="Rectangle 94"/>
              <p:cNvSpPr>
                <a:spLocks noChangeArrowheads="1"/>
              </p:cNvSpPr>
              <p:nvPr/>
            </p:nvSpPr>
            <p:spPr bwMode="auto">
              <a:xfrm>
                <a:off x="4109" y="3091"/>
                <a:ext cx="57" cy="13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35" name="Rectangle 95"/>
              <p:cNvSpPr>
                <a:spLocks noChangeArrowheads="1"/>
              </p:cNvSpPr>
              <p:nvPr/>
            </p:nvSpPr>
            <p:spPr bwMode="auto">
              <a:xfrm>
                <a:off x="3978" y="3091"/>
                <a:ext cx="73" cy="9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36" name="Oval 96"/>
              <p:cNvSpPr>
                <a:spLocks noChangeArrowheads="1"/>
              </p:cNvSpPr>
              <p:nvPr/>
            </p:nvSpPr>
            <p:spPr bwMode="auto">
              <a:xfrm>
                <a:off x="4036" y="2916"/>
                <a:ext cx="22" cy="25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37" name="Freeform 97"/>
              <p:cNvSpPr>
                <a:spLocks/>
              </p:cNvSpPr>
              <p:nvPr/>
            </p:nvSpPr>
            <p:spPr bwMode="auto">
              <a:xfrm>
                <a:off x="3976" y="2960"/>
                <a:ext cx="140" cy="213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1"/>
                  </a:cxn>
                  <a:cxn ang="0">
                    <a:pos x="0" y="104"/>
                  </a:cxn>
                  <a:cxn ang="0">
                    <a:pos x="0" y="108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7"/>
                  </a:cxn>
                  <a:cxn ang="0">
                    <a:pos x="9" y="119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91" y="212"/>
                  </a:cxn>
                  <a:cxn ang="0">
                    <a:pos x="115" y="102"/>
                  </a:cxn>
                  <a:cxn ang="0">
                    <a:pos x="114" y="99"/>
                  </a:cxn>
                  <a:cxn ang="0">
                    <a:pos x="113" y="98"/>
                  </a:cxn>
                  <a:cxn ang="0">
                    <a:pos x="111" y="96"/>
                  </a:cxn>
                  <a:cxn ang="0">
                    <a:pos x="109" y="94"/>
                  </a:cxn>
                  <a:cxn ang="0">
                    <a:pos x="107" y="93"/>
                  </a:cxn>
                  <a:cxn ang="0">
                    <a:pos x="104" y="93"/>
                  </a:cxn>
                  <a:cxn ang="0">
                    <a:pos x="101" y="93"/>
                  </a:cxn>
                  <a:cxn ang="0">
                    <a:pos x="99" y="93"/>
                  </a:cxn>
                  <a:cxn ang="0">
                    <a:pos x="67" y="54"/>
                  </a:cxn>
                  <a:cxn ang="0">
                    <a:pos x="129" y="67"/>
                  </a:cxn>
                  <a:cxn ang="0">
                    <a:pos x="132" y="66"/>
                  </a:cxn>
                  <a:cxn ang="0">
                    <a:pos x="133" y="66"/>
                  </a:cxn>
                  <a:cxn ang="0">
                    <a:pos x="136" y="64"/>
                  </a:cxn>
                  <a:cxn ang="0">
                    <a:pos x="138" y="62"/>
                  </a:cxn>
                  <a:cxn ang="0">
                    <a:pos x="138" y="59"/>
                  </a:cxn>
                  <a:cxn ang="0">
                    <a:pos x="139" y="56"/>
                  </a:cxn>
                  <a:cxn ang="0">
                    <a:pos x="138" y="53"/>
                  </a:cxn>
                  <a:cxn ang="0">
                    <a:pos x="137" y="51"/>
                  </a:cxn>
                  <a:cxn ang="0">
                    <a:pos x="135" y="49"/>
                  </a:cxn>
                  <a:cxn ang="0">
                    <a:pos x="133" y="47"/>
                  </a:cxn>
                  <a:cxn ang="0">
                    <a:pos x="130" y="46"/>
                  </a:cxn>
                  <a:cxn ang="0">
                    <a:pos x="88" y="46"/>
                  </a:cxn>
                  <a:cxn ang="0">
                    <a:pos x="81" y="30"/>
                  </a:cxn>
                  <a:cxn ang="0">
                    <a:pos x="81" y="26"/>
                  </a:cxn>
                  <a:cxn ang="0">
                    <a:pos x="82" y="22"/>
                  </a:cxn>
                  <a:cxn ang="0">
                    <a:pos x="82" y="18"/>
                  </a:cxn>
                  <a:cxn ang="0">
                    <a:pos x="81" y="14"/>
                  </a:cxn>
                  <a:cxn ang="0">
                    <a:pos x="79" y="11"/>
                  </a:cxn>
                  <a:cxn ang="0">
                    <a:pos x="77" y="8"/>
                  </a:cxn>
                  <a:cxn ang="0">
                    <a:pos x="74" y="5"/>
                  </a:cxn>
                  <a:cxn ang="0">
                    <a:pos x="71" y="3"/>
                  </a:cxn>
                  <a:cxn ang="0">
                    <a:pos x="67" y="1"/>
                  </a:cxn>
                  <a:cxn ang="0">
                    <a:pos x="63" y="0"/>
                  </a:cxn>
                  <a:cxn ang="0">
                    <a:pos x="58" y="0"/>
                  </a:cxn>
                  <a:cxn ang="0">
                    <a:pos x="54" y="1"/>
                  </a:cxn>
                  <a:cxn ang="0">
                    <a:pos x="50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40" y="12"/>
                  </a:cxn>
                  <a:cxn ang="0">
                    <a:pos x="38" y="16"/>
                  </a:cxn>
                </a:cxnLst>
                <a:rect l="0" t="0" r="r" b="b"/>
                <a:pathLst>
                  <a:path w="140" h="213">
                    <a:moveTo>
                      <a:pt x="38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1"/>
                    </a:lnTo>
                    <a:lnTo>
                      <a:pt x="0" y="102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3"/>
                    </a:lnTo>
                    <a:lnTo>
                      <a:pt x="3" y="114"/>
                    </a:lnTo>
                    <a:lnTo>
                      <a:pt x="4" y="116"/>
                    </a:lnTo>
                    <a:lnTo>
                      <a:pt x="6" y="117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0" y="119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91" y="119"/>
                    </a:lnTo>
                    <a:lnTo>
                      <a:pt x="91" y="212"/>
                    </a:lnTo>
                    <a:lnTo>
                      <a:pt x="115" y="212"/>
                    </a:lnTo>
                    <a:lnTo>
                      <a:pt x="115" y="102"/>
                    </a:lnTo>
                    <a:lnTo>
                      <a:pt x="115" y="101"/>
                    </a:lnTo>
                    <a:lnTo>
                      <a:pt x="114" y="99"/>
                    </a:lnTo>
                    <a:lnTo>
                      <a:pt x="114" y="98"/>
                    </a:lnTo>
                    <a:lnTo>
                      <a:pt x="113" y="98"/>
                    </a:lnTo>
                    <a:lnTo>
                      <a:pt x="112" y="97"/>
                    </a:lnTo>
                    <a:lnTo>
                      <a:pt x="111" y="96"/>
                    </a:lnTo>
                    <a:lnTo>
                      <a:pt x="110" y="95"/>
                    </a:lnTo>
                    <a:lnTo>
                      <a:pt x="109" y="94"/>
                    </a:lnTo>
                    <a:lnTo>
                      <a:pt x="108" y="94"/>
                    </a:lnTo>
                    <a:lnTo>
                      <a:pt x="107" y="93"/>
                    </a:lnTo>
                    <a:lnTo>
                      <a:pt x="105" y="93"/>
                    </a:lnTo>
                    <a:lnTo>
                      <a:pt x="104" y="93"/>
                    </a:lnTo>
                    <a:lnTo>
                      <a:pt x="102" y="93"/>
                    </a:lnTo>
                    <a:lnTo>
                      <a:pt x="101" y="93"/>
                    </a:lnTo>
                    <a:lnTo>
                      <a:pt x="100" y="93"/>
                    </a:lnTo>
                    <a:lnTo>
                      <a:pt x="99" y="93"/>
                    </a:lnTo>
                    <a:lnTo>
                      <a:pt x="55" y="90"/>
                    </a:lnTo>
                    <a:lnTo>
                      <a:pt x="67" y="54"/>
                    </a:lnTo>
                    <a:lnTo>
                      <a:pt x="76" y="67"/>
                    </a:lnTo>
                    <a:lnTo>
                      <a:pt x="129" y="67"/>
                    </a:lnTo>
                    <a:lnTo>
                      <a:pt x="130" y="66"/>
                    </a:lnTo>
                    <a:lnTo>
                      <a:pt x="132" y="66"/>
                    </a:lnTo>
                    <a:lnTo>
                      <a:pt x="133" y="66"/>
                    </a:lnTo>
                    <a:lnTo>
                      <a:pt x="133" y="66"/>
                    </a:lnTo>
                    <a:lnTo>
                      <a:pt x="135" y="64"/>
                    </a:lnTo>
                    <a:lnTo>
                      <a:pt x="136" y="64"/>
                    </a:lnTo>
                    <a:lnTo>
                      <a:pt x="137" y="63"/>
                    </a:lnTo>
                    <a:lnTo>
                      <a:pt x="138" y="62"/>
                    </a:lnTo>
                    <a:lnTo>
                      <a:pt x="138" y="61"/>
                    </a:lnTo>
                    <a:lnTo>
                      <a:pt x="138" y="59"/>
                    </a:lnTo>
                    <a:lnTo>
                      <a:pt x="139" y="58"/>
                    </a:lnTo>
                    <a:lnTo>
                      <a:pt x="139" y="56"/>
                    </a:lnTo>
                    <a:lnTo>
                      <a:pt x="139" y="54"/>
                    </a:lnTo>
                    <a:lnTo>
                      <a:pt x="138" y="53"/>
                    </a:lnTo>
                    <a:lnTo>
                      <a:pt x="138" y="52"/>
                    </a:lnTo>
                    <a:lnTo>
                      <a:pt x="137" y="51"/>
                    </a:lnTo>
                    <a:lnTo>
                      <a:pt x="136" y="49"/>
                    </a:lnTo>
                    <a:lnTo>
                      <a:pt x="135" y="49"/>
                    </a:lnTo>
                    <a:lnTo>
                      <a:pt x="134" y="48"/>
                    </a:lnTo>
                    <a:lnTo>
                      <a:pt x="133" y="47"/>
                    </a:lnTo>
                    <a:lnTo>
                      <a:pt x="132" y="46"/>
                    </a:lnTo>
                    <a:lnTo>
                      <a:pt x="130" y="46"/>
                    </a:lnTo>
                    <a:lnTo>
                      <a:pt x="129" y="46"/>
                    </a:lnTo>
                    <a:lnTo>
                      <a:pt x="88" y="46"/>
                    </a:lnTo>
                    <a:lnTo>
                      <a:pt x="79" y="31"/>
                    </a:lnTo>
                    <a:lnTo>
                      <a:pt x="81" y="30"/>
                    </a:lnTo>
                    <a:lnTo>
                      <a:pt x="81" y="28"/>
                    </a:lnTo>
                    <a:lnTo>
                      <a:pt x="81" y="26"/>
                    </a:lnTo>
                    <a:lnTo>
                      <a:pt x="82" y="24"/>
                    </a:lnTo>
                    <a:lnTo>
                      <a:pt x="82" y="22"/>
                    </a:lnTo>
                    <a:lnTo>
                      <a:pt x="82" y="20"/>
                    </a:lnTo>
                    <a:lnTo>
                      <a:pt x="82" y="18"/>
                    </a:lnTo>
                    <a:lnTo>
                      <a:pt x="81" y="16"/>
                    </a:lnTo>
                    <a:lnTo>
                      <a:pt x="81" y="14"/>
                    </a:lnTo>
                    <a:lnTo>
                      <a:pt x="80" y="13"/>
                    </a:lnTo>
                    <a:lnTo>
                      <a:pt x="79" y="11"/>
                    </a:lnTo>
                    <a:lnTo>
                      <a:pt x="78" y="9"/>
                    </a:lnTo>
                    <a:lnTo>
                      <a:pt x="77" y="8"/>
                    </a:lnTo>
                    <a:lnTo>
                      <a:pt x="76" y="6"/>
                    </a:lnTo>
                    <a:lnTo>
                      <a:pt x="74" y="5"/>
                    </a:lnTo>
                    <a:lnTo>
                      <a:pt x="73" y="4"/>
                    </a:lnTo>
                    <a:lnTo>
                      <a:pt x="71" y="3"/>
                    </a:lnTo>
                    <a:lnTo>
                      <a:pt x="69" y="2"/>
                    </a:lnTo>
                    <a:lnTo>
                      <a:pt x="67" y="1"/>
                    </a:lnTo>
                    <a:lnTo>
                      <a:pt x="65" y="1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58" y="0"/>
                    </a:lnTo>
                    <a:lnTo>
                      <a:pt x="56" y="0"/>
                    </a:lnTo>
                    <a:lnTo>
                      <a:pt x="54" y="1"/>
                    </a:lnTo>
                    <a:lnTo>
                      <a:pt x="52" y="1"/>
                    </a:lnTo>
                    <a:lnTo>
                      <a:pt x="50" y="2"/>
                    </a:lnTo>
                    <a:lnTo>
                      <a:pt x="48" y="3"/>
                    </a:lnTo>
                    <a:lnTo>
                      <a:pt x="45" y="4"/>
                    </a:lnTo>
                    <a:lnTo>
                      <a:pt x="44" y="6"/>
                    </a:lnTo>
                    <a:lnTo>
                      <a:pt x="42" y="8"/>
                    </a:lnTo>
                    <a:lnTo>
                      <a:pt x="41" y="9"/>
                    </a:lnTo>
                    <a:lnTo>
                      <a:pt x="40" y="12"/>
                    </a:lnTo>
                    <a:lnTo>
                      <a:pt x="38" y="14"/>
                    </a:lnTo>
                    <a:lnTo>
                      <a:pt x="38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0738" name="Freeform 98"/>
            <p:cNvSpPr>
              <a:spLocks/>
            </p:cNvSpPr>
            <p:nvPr/>
          </p:nvSpPr>
          <p:spPr bwMode="auto">
            <a:xfrm>
              <a:off x="4216" y="2874"/>
              <a:ext cx="202" cy="293"/>
            </a:xfrm>
            <a:custGeom>
              <a:avLst/>
              <a:gdLst/>
              <a:ahLst/>
              <a:cxnLst>
                <a:cxn ang="0">
                  <a:pos x="201" y="264"/>
                </a:cxn>
                <a:cxn ang="0">
                  <a:pos x="186" y="264"/>
                </a:cxn>
                <a:cxn ang="0">
                  <a:pos x="159" y="230"/>
                </a:cxn>
                <a:cxn ang="0">
                  <a:pos x="123" y="170"/>
                </a:cxn>
                <a:cxn ang="0">
                  <a:pos x="113" y="142"/>
                </a:cxn>
                <a:cxn ang="0">
                  <a:pos x="115" y="123"/>
                </a:cxn>
                <a:cxn ang="0">
                  <a:pos x="124" y="120"/>
                </a:cxn>
                <a:cxn ang="0">
                  <a:pos x="138" y="130"/>
                </a:cxn>
                <a:cxn ang="0">
                  <a:pos x="157" y="141"/>
                </a:cxn>
                <a:cxn ang="0">
                  <a:pos x="166" y="141"/>
                </a:cxn>
                <a:cxn ang="0">
                  <a:pos x="167" y="135"/>
                </a:cxn>
                <a:cxn ang="0">
                  <a:pos x="158" y="123"/>
                </a:cxn>
                <a:cxn ang="0">
                  <a:pos x="137" y="108"/>
                </a:cxn>
                <a:cxn ang="0">
                  <a:pos x="128" y="87"/>
                </a:cxn>
                <a:cxn ang="0">
                  <a:pos x="124" y="69"/>
                </a:cxn>
                <a:cxn ang="0">
                  <a:pos x="114" y="57"/>
                </a:cxn>
                <a:cxn ang="0">
                  <a:pos x="110" y="48"/>
                </a:cxn>
                <a:cxn ang="0">
                  <a:pos x="115" y="37"/>
                </a:cxn>
                <a:cxn ang="0">
                  <a:pos x="120" y="24"/>
                </a:cxn>
                <a:cxn ang="0">
                  <a:pos x="116" y="9"/>
                </a:cxn>
                <a:cxn ang="0">
                  <a:pos x="106" y="1"/>
                </a:cxn>
                <a:cxn ang="0">
                  <a:pos x="91" y="3"/>
                </a:cxn>
                <a:cxn ang="0">
                  <a:pos x="85" y="13"/>
                </a:cxn>
                <a:cxn ang="0">
                  <a:pos x="85" y="23"/>
                </a:cxn>
                <a:cxn ang="0">
                  <a:pos x="88" y="35"/>
                </a:cxn>
                <a:cxn ang="0">
                  <a:pos x="88" y="47"/>
                </a:cxn>
                <a:cxn ang="0">
                  <a:pos x="78" y="57"/>
                </a:cxn>
                <a:cxn ang="0">
                  <a:pos x="66" y="64"/>
                </a:cxn>
                <a:cxn ang="0">
                  <a:pos x="56" y="76"/>
                </a:cxn>
                <a:cxn ang="0">
                  <a:pos x="47" y="99"/>
                </a:cxn>
                <a:cxn ang="0">
                  <a:pos x="42" y="122"/>
                </a:cxn>
                <a:cxn ang="0">
                  <a:pos x="40" y="146"/>
                </a:cxn>
                <a:cxn ang="0">
                  <a:pos x="42" y="159"/>
                </a:cxn>
                <a:cxn ang="0">
                  <a:pos x="49" y="162"/>
                </a:cxn>
                <a:cxn ang="0">
                  <a:pos x="53" y="159"/>
                </a:cxn>
                <a:cxn ang="0">
                  <a:pos x="53" y="133"/>
                </a:cxn>
                <a:cxn ang="0">
                  <a:pos x="56" y="117"/>
                </a:cxn>
                <a:cxn ang="0">
                  <a:pos x="64" y="110"/>
                </a:cxn>
                <a:cxn ang="0">
                  <a:pos x="71" y="115"/>
                </a:cxn>
                <a:cxn ang="0">
                  <a:pos x="68" y="141"/>
                </a:cxn>
                <a:cxn ang="0">
                  <a:pos x="62" y="167"/>
                </a:cxn>
                <a:cxn ang="0">
                  <a:pos x="53" y="198"/>
                </a:cxn>
                <a:cxn ang="0">
                  <a:pos x="33" y="227"/>
                </a:cxn>
                <a:cxn ang="0">
                  <a:pos x="8" y="257"/>
                </a:cxn>
                <a:cxn ang="0">
                  <a:pos x="0" y="273"/>
                </a:cxn>
                <a:cxn ang="0">
                  <a:pos x="19" y="292"/>
                </a:cxn>
                <a:cxn ang="0">
                  <a:pos x="33" y="289"/>
                </a:cxn>
                <a:cxn ang="0">
                  <a:pos x="23" y="277"/>
                </a:cxn>
                <a:cxn ang="0">
                  <a:pos x="30" y="261"/>
                </a:cxn>
                <a:cxn ang="0">
                  <a:pos x="62" y="224"/>
                </a:cxn>
                <a:cxn ang="0">
                  <a:pos x="85" y="198"/>
                </a:cxn>
                <a:cxn ang="0">
                  <a:pos x="96" y="191"/>
                </a:cxn>
                <a:cxn ang="0">
                  <a:pos x="110" y="200"/>
                </a:cxn>
                <a:cxn ang="0">
                  <a:pos x="143" y="244"/>
                </a:cxn>
                <a:cxn ang="0">
                  <a:pos x="169" y="282"/>
                </a:cxn>
                <a:cxn ang="0">
                  <a:pos x="180" y="284"/>
                </a:cxn>
                <a:cxn ang="0">
                  <a:pos x="193" y="274"/>
                </a:cxn>
              </a:cxnLst>
              <a:rect l="0" t="0" r="r" b="b"/>
              <a:pathLst>
                <a:path w="202" h="293">
                  <a:moveTo>
                    <a:pt x="200" y="269"/>
                  </a:moveTo>
                  <a:lnTo>
                    <a:pt x="201" y="264"/>
                  </a:lnTo>
                  <a:lnTo>
                    <a:pt x="193" y="266"/>
                  </a:lnTo>
                  <a:lnTo>
                    <a:pt x="186" y="264"/>
                  </a:lnTo>
                  <a:lnTo>
                    <a:pt x="176" y="257"/>
                  </a:lnTo>
                  <a:lnTo>
                    <a:pt x="159" y="230"/>
                  </a:lnTo>
                  <a:lnTo>
                    <a:pt x="135" y="191"/>
                  </a:lnTo>
                  <a:lnTo>
                    <a:pt x="123" y="170"/>
                  </a:lnTo>
                  <a:lnTo>
                    <a:pt x="114" y="152"/>
                  </a:lnTo>
                  <a:lnTo>
                    <a:pt x="113" y="142"/>
                  </a:lnTo>
                  <a:lnTo>
                    <a:pt x="113" y="131"/>
                  </a:lnTo>
                  <a:lnTo>
                    <a:pt x="115" y="123"/>
                  </a:lnTo>
                  <a:lnTo>
                    <a:pt x="120" y="120"/>
                  </a:lnTo>
                  <a:lnTo>
                    <a:pt x="124" y="120"/>
                  </a:lnTo>
                  <a:lnTo>
                    <a:pt x="129" y="122"/>
                  </a:lnTo>
                  <a:lnTo>
                    <a:pt x="138" y="130"/>
                  </a:lnTo>
                  <a:lnTo>
                    <a:pt x="149" y="137"/>
                  </a:lnTo>
                  <a:lnTo>
                    <a:pt x="157" y="141"/>
                  </a:lnTo>
                  <a:lnTo>
                    <a:pt x="162" y="142"/>
                  </a:lnTo>
                  <a:lnTo>
                    <a:pt x="166" y="141"/>
                  </a:lnTo>
                  <a:lnTo>
                    <a:pt x="168" y="137"/>
                  </a:lnTo>
                  <a:lnTo>
                    <a:pt x="167" y="135"/>
                  </a:lnTo>
                  <a:lnTo>
                    <a:pt x="166" y="131"/>
                  </a:lnTo>
                  <a:lnTo>
                    <a:pt x="158" y="123"/>
                  </a:lnTo>
                  <a:lnTo>
                    <a:pt x="144" y="115"/>
                  </a:lnTo>
                  <a:lnTo>
                    <a:pt x="137" y="108"/>
                  </a:lnTo>
                  <a:lnTo>
                    <a:pt x="131" y="99"/>
                  </a:lnTo>
                  <a:lnTo>
                    <a:pt x="128" y="87"/>
                  </a:lnTo>
                  <a:lnTo>
                    <a:pt x="126" y="74"/>
                  </a:lnTo>
                  <a:lnTo>
                    <a:pt x="124" y="69"/>
                  </a:lnTo>
                  <a:lnTo>
                    <a:pt x="120" y="63"/>
                  </a:lnTo>
                  <a:lnTo>
                    <a:pt x="114" y="57"/>
                  </a:lnTo>
                  <a:lnTo>
                    <a:pt x="110" y="53"/>
                  </a:lnTo>
                  <a:lnTo>
                    <a:pt x="110" y="48"/>
                  </a:lnTo>
                  <a:lnTo>
                    <a:pt x="113" y="40"/>
                  </a:lnTo>
                  <a:lnTo>
                    <a:pt x="115" y="37"/>
                  </a:lnTo>
                  <a:lnTo>
                    <a:pt x="118" y="31"/>
                  </a:lnTo>
                  <a:lnTo>
                    <a:pt x="120" y="24"/>
                  </a:lnTo>
                  <a:lnTo>
                    <a:pt x="118" y="15"/>
                  </a:lnTo>
                  <a:lnTo>
                    <a:pt x="116" y="9"/>
                  </a:lnTo>
                  <a:lnTo>
                    <a:pt x="113" y="4"/>
                  </a:lnTo>
                  <a:lnTo>
                    <a:pt x="106" y="1"/>
                  </a:lnTo>
                  <a:lnTo>
                    <a:pt x="97" y="0"/>
                  </a:lnTo>
                  <a:lnTo>
                    <a:pt x="91" y="3"/>
                  </a:lnTo>
                  <a:lnTo>
                    <a:pt x="87" y="6"/>
                  </a:lnTo>
                  <a:lnTo>
                    <a:pt x="85" y="13"/>
                  </a:lnTo>
                  <a:lnTo>
                    <a:pt x="83" y="18"/>
                  </a:lnTo>
                  <a:lnTo>
                    <a:pt x="85" y="23"/>
                  </a:lnTo>
                  <a:lnTo>
                    <a:pt x="87" y="30"/>
                  </a:lnTo>
                  <a:lnTo>
                    <a:pt x="88" y="35"/>
                  </a:lnTo>
                  <a:lnTo>
                    <a:pt x="90" y="40"/>
                  </a:lnTo>
                  <a:lnTo>
                    <a:pt x="88" y="47"/>
                  </a:lnTo>
                  <a:lnTo>
                    <a:pt x="85" y="52"/>
                  </a:lnTo>
                  <a:lnTo>
                    <a:pt x="78" y="57"/>
                  </a:lnTo>
                  <a:lnTo>
                    <a:pt x="71" y="60"/>
                  </a:lnTo>
                  <a:lnTo>
                    <a:pt x="66" y="64"/>
                  </a:lnTo>
                  <a:lnTo>
                    <a:pt x="61" y="69"/>
                  </a:lnTo>
                  <a:lnTo>
                    <a:pt x="56" y="76"/>
                  </a:lnTo>
                  <a:lnTo>
                    <a:pt x="51" y="87"/>
                  </a:lnTo>
                  <a:lnTo>
                    <a:pt x="47" y="99"/>
                  </a:lnTo>
                  <a:lnTo>
                    <a:pt x="43" y="110"/>
                  </a:lnTo>
                  <a:lnTo>
                    <a:pt x="42" y="122"/>
                  </a:lnTo>
                  <a:lnTo>
                    <a:pt x="40" y="137"/>
                  </a:lnTo>
                  <a:lnTo>
                    <a:pt x="40" y="146"/>
                  </a:lnTo>
                  <a:lnTo>
                    <a:pt x="40" y="154"/>
                  </a:lnTo>
                  <a:lnTo>
                    <a:pt x="42" y="159"/>
                  </a:lnTo>
                  <a:lnTo>
                    <a:pt x="44" y="161"/>
                  </a:lnTo>
                  <a:lnTo>
                    <a:pt x="49" y="162"/>
                  </a:lnTo>
                  <a:lnTo>
                    <a:pt x="52" y="161"/>
                  </a:lnTo>
                  <a:lnTo>
                    <a:pt x="53" y="159"/>
                  </a:lnTo>
                  <a:lnTo>
                    <a:pt x="53" y="149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6" y="117"/>
                  </a:lnTo>
                  <a:lnTo>
                    <a:pt x="59" y="111"/>
                  </a:lnTo>
                  <a:lnTo>
                    <a:pt x="64" y="110"/>
                  </a:lnTo>
                  <a:lnTo>
                    <a:pt x="70" y="111"/>
                  </a:lnTo>
                  <a:lnTo>
                    <a:pt x="71" y="115"/>
                  </a:lnTo>
                  <a:lnTo>
                    <a:pt x="70" y="126"/>
                  </a:lnTo>
                  <a:lnTo>
                    <a:pt x="68" y="141"/>
                  </a:lnTo>
                  <a:lnTo>
                    <a:pt x="66" y="155"/>
                  </a:lnTo>
                  <a:lnTo>
                    <a:pt x="62" y="167"/>
                  </a:lnTo>
                  <a:lnTo>
                    <a:pt x="58" y="184"/>
                  </a:lnTo>
                  <a:lnTo>
                    <a:pt x="53" y="198"/>
                  </a:lnTo>
                  <a:lnTo>
                    <a:pt x="42" y="215"/>
                  </a:lnTo>
                  <a:lnTo>
                    <a:pt x="33" y="227"/>
                  </a:lnTo>
                  <a:lnTo>
                    <a:pt x="18" y="244"/>
                  </a:lnTo>
                  <a:lnTo>
                    <a:pt x="8" y="257"/>
                  </a:lnTo>
                  <a:lnTo>
                    <a:pt x="0" y="268"/>
                  </a:lnTo>
                  <a:lnTo>
                    <a:pt x="0" y="273"/>
                  </a:lnTo>
                  <a:lnTo>
                    <a:pt x="8" y="282"/>
                  </a:lnTo>
                  <a:lnTo>
                    <a:pt x="19" y="292"/>
                  </a:lnTo>
                  <a:lnTo>
                    <a:pt x="30" y="292"/>
                  </a:lnTo>
                  <a:lnTo>
                    <a:pt x="33" y="289"/>
                  </a:lnTo>
                  <a:lnTo>
                    <a:pt x="28" y="283"/>
                  </a:lnTo>
                  <a:lnTo>
                    <a:pt x="23" y="277"/>
                  </a:lnTo>
                  <a:lnTo>
                    <a:pt x="23" y="272"/>
                  </a:lnTo>
                  <a:lnTo>
                    <a:pt x="30" y="261"/>
                  </a:lnTo>
                  <a:lnTo>
                    <a:pt x="43" y="248"/>
                  </a:lnTo>
                  <a:lnTo>
                    <a:pt x="62" y="224"/>
                  </a:lnTo>
                  <a:lnTo>
                    <a:pt x="78" y="204"/>
                  </a:lnTo>
                  <a:lnTo>
                    <a:pt x="85" y="198"/>
                  </a:lnTo>
                  <a:lnTo>
                    <a:pt x="88" y="193"/>
                  </a:lnTo>
                  <a:lnTo>
                    <a:pt x="96" y="191"/>
                  </a:lnTo>
                  <a:lnTo>
                    <a:pt x="102" y="195"/>
                  </a:lnTo>
                  <a:lnTo>
                    <a:pt x="110" y="200"/>
                  </a:lnTo>
                  <a:lnTo>
                    <a:pt x="125" y="220"/>
                  </a:lnTo>
                  <a:lnTo>
                    <a:pt x="143" y="244"/>
                  </a:lnTo>
                  <a:lnTo>
                    <a:pt x="159" y="268"/>
                  </a:lnTo>
                  <a:lnTo>
                    <a:pt x="169" y="282"/>
                  </a:lnTo>
                  <a:lnTo>
                    <a:pt x="173" y="284"/>
                  </a:lnTo>
                  <a:lnTo>
                    <a:pt x="180" y="284"/>
                  </a:lnTo>
                  <a:lnTo>
                    <a:pt x="186" y="279"/>
                  </a:lnTo>
                  <a:lnTo>
                    <a:pt x="193" y="274"/>
                  </a:lnTo>
                  <a:lnTo>
                    <a:pt x="200" y="269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9" name="Group 99"/>
            <p:cNvGrpSpPr>
              <a:grpSpLocks/>
            </p:cNvGrpSpPr>
            <p:nvPr/>
          </p:nvGrpSpPr>
          <p:grpSpPr bwMode="auto">
            <a:xfrm>
              <a:off x="3642" y="2875"/>
              <a:ext cx="261" cy="311"/>
              <a:chOff x="3642" y="2875"/>
              <a:chExt cx="261" cy="311"/>
            </a:xfrm>
          </p:grpSpPr>
          <p:grpSp>
            <p:nvGrpSpPr>
              <p:cNvPr id="20" name="Group 100"/>
              <p:cNvGrpSpPr>
                <a:grpSpLocks/>
              </p:cNvGrpSpPr>
              <p:nvPr/>
            </p:nvGrpSpPr>
            <p:grpSpPr bwMode="auto">
              <a:xfrm>
                <a:off x="3642" y="2875"/>
                <a:ext cx="261" cy="311"/>
                <a:chOff x="3642" y="2875"/>
                <a:chExt cx="261" cy="311"/>
              </a:xfrm>
            </p:grpSpPr>
            <p:sp>
              <p:nvSpPr>
                <p:cNvPr id="2800741" name="AutoShape 101"/>
                <p:cNvSpPr>
                  <a:spLocks noChangeArrowheads="1"/>
                </p:cNvSpPr>
                <p:nvPr/>
              </p:nvSpPr>
              <p:spPr bwMode="auto">
                <a:xfrm>
                  <a:off x="3642" y="2926"/>
                  <a:ext cx="261" cy="260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0742" name="AutoShape 102"/>
                <p:cNvSpPr>
                  <a:spLocks noChangeArrowheads="1"/>
                </p:cNvSpPr>
                <p:nvPr/>
              </p:nvSpPr>
              <p:spPr bwMode="auto">
                <a:xfrm>
                  <a:off x="3706" y="2875"/>
                  <a:ext cx="197" cy="46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00743" name="Oval 103"/>
              <p:cNvSpPr>
                <a:spLocks noChangeArrowheads="1"/>
              </p:cNvSpPr>
              <p:nvPr/>
            </p:nvSpPr>
            <p:spPr bwMode="auto">
              <a:xfrm>
                <a:off x="3725" y="2901"/>
                <a:ext cx="26" cy="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44" name="AutoShape 104"/>
              <p:cNvSpPr>
                <a:spLocks noChangeArrowheads="1"/>
              </p:cNvSpPr>
              <p:nvPr/>
            </p:nvSpPr>
            <p:spPr bwMode="auto">
              <a:xfrm>
                <a:off x="3675" y="3049"/>
                <a:ext cx="137" cy="54"/>
              </a:xfrm>
              <a:prstGeom prst="octagon">
                <a:avLst>
                  <a:gd name="adj" fmla="val 29282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1" name="Group 105"/>
          <p:cNvGrpSpPr>
            <a:grpSpLocks/>
          </p:cNvGrpSpPr>
          <p:nvPr/>
        </p:nvGrpSpPr>
        <p:grpSpPr bwMode="auto">
          <a:xfrm>
            <a:off x="5145088" y="4789488"/>
            <a:ext cx="1393825" cy="495300"/>
            <a:chOff x="3646" y="3174"/>
            <a:chExt cx="988" cy="312"/>
          </a:xfrm>
        </p:grpSpPr>
        <p:sp>
          <p:nvSpPr>
            <p:cNvPr id="2800746" name="AutoShape 106"/>
            <p:cNvSpPr>
              <a:spLocks noChangeArrowheads="1"/>
            </p:cNvSpPr>
            <p:nvPr/>
          </p:nvSpPr>
          <p:spPr bwMode="auto">
            <a:xfrm>
              <a:off x="3646" y="3226"/>
              <a:ext cx="207" cy="260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2" name="Group 107"/>
            <p:cNvGrpSpPr>
              <a:grpSpLocks/>
            </p:cNvGrpSpPr>
            <p:nvPr/>
          </p:nvGrpSpPr>
          <p:grpSpPr bwMode="auto">
            <a:xfrm>
              <a:off x="4192" y="3216"/>
              <a:ext cx="202" cy="257"/>
              <a:chOff x="4192" y="3216"/>
              <a:chExt cx="202" cy="257"/>
            </a:xfrm>
          </p:grpSpPr>
          <p:sp>
            <p:nvSpPr>
              <p:cNvPr id="2800748" name="Freeform 108"/>
              <p:cNvSpPr>
                <a:spLocks/>
              </p:cNvSpPr>
              <p:nvPr/>
            </p:nvSpPr>
            <p:spPr bwMode="auto">
              <a:xfrm>
                <a:off x="4322" y="3335"/>
                <a:ext cx="61" cy="138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60" y="0"/>
                  </a:cxn>
                  <a:cxn ang="0">
                    <a:pos x="16" y="137"/>
                  </a:cxn>
                  <a:cxn ang="0">
                    <a:pos x="0" y="137"/>
                  </a:cxn>
                  <a:cxn ang="0">
                    <a:pos x="44" y="0"/>
                  </a:cxn>
                </a:cxnLst>
                <a:rect l="0" t="0" r="r" b="b"/>
                <a:pathLst>
                  <a:path w="61" h="138">
                    <a:moveTo>
                      <a:pt x="44" y="0"/>
                    </a:moveTo>
                    <a:lnTo>
                      <a:pt x="60" y="0"/>
                    </a:lnTo>
                    <a:lnTo>
                      <a:pt x="16" y="137"/>
                    </a:lnTo>
                    <a:lnTo>
                      <a:pt x="0" y="137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49" name="Rectangle 109"/>
              <p:cNvSpPr>
                <a:spLocks noChangeArrowheads="1"/>
              </p:cNvSpPr>
              <p:nvPr/>
            </p:nvSpPr>
            <p:spPr bwMode="auto">
              <a:xfrm>
                <a:off x="4317" y="3335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50" name="Rectangle 110"/>
              <p:cNvSpPr>
                <a:spLocks noChangeArrowheads="1"/>
              </p:cNvSpPr>
              <p:nvPr/>
            </p:nvSpPr>
            <p:spPr bwMode="auto">
              <a:xfrm>
                <a:off x="4325" y="3391"/>
                <a:ext cx="57" cy="13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51" name="Rectangle 111"/>
              <p:cNvSpPr>
                <a:spLocks noChangeArrowheads="1"/>
              </p:cNvSpPr>
              <p:nvPr/>
            </p:nvSpPr>
            <p:spPr bwMode="auto">
              <a:xfrm>
                <a:off x="4194" y="3391"/>
                <a:ext cx="73" cy="9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52" name="Oval 112"/>
              <p:cNvSpPr>
                <a:spLocks noChangeArrowheads="1"/>
              </p:cNvSpPr>
              <p:nvPr/>
            </p:nvSpPr>
            <p:spPr bwMode="auto">
              <a:xfrm>
                <a:off x="4252" y="3216"/>
                <a:ext cx="22" cy="25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53" name="Freeform 113"/>
              <p:cNvSpPr>
                <a:spLocks/>
              </p:cNvSpPr>
              <p:nvPr/>
            </p:nvSpPr>
            <p:spPr bwMode="auto">
              <a:xfrm>
                <a:off x="4192" y="3260"/>
                <a:ext cx="140" cy="213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1"/>
                  </a:cxn>
                  <a:cxn ang="0">
                    <a:pos x="0" y="104"/>
                  </a:cxn>
                  <a:cxn ang="0">
                    <a:pos x="0" y="108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7"/>
                  </a:cxn>
                  <a:cxn ang="0">
                    <a:pos x="9" y="119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91" y="212"/>
                  </a:cxn>
                  <a:cxn ang="0">
                    <a:pos x="115" y="102"/>
                  </a:cxn>
                  <a:cxn ang="0">
                    <a:pos x="114" y="99"/>
                  </a:cxn>
                  <a:cxn ang="0">
                    <a:pos x="113" y="98"/>
                  </a:cxn>
                  <a:cxn ang="0">
                    <a:pos x="111" y="96"/>
                  </a:cxn>
                  <a:cxn ang="0">
                    <a:pos x="109" y="94"/>
                  </a:cxn>
                  <a:cxn ang="0">
                    <a:pos x="107" y="93"/>
                  </a:cxn>
                  <a:cxn ang="0">
                    <a:pos x="104" y="93"/>
                  </a:cxn>
                  <a:cxn ang="0">
                    <a:pos x="101" y="93"/>
                  </a:cxn>
                  <a:cxn ang="0">
                    <a:pos x="99" y="93"/>
                  </a:cxn>
                  <a:cxn ang="0">
                    <a:pos x="67" y="54"/>
                  </a:cxn>
                  <a:cxn ang="0">
                    <a:pos x="129" y="67"/>
                  </a:cxn>
                  <a:cxn ang="0">
                    <a:pos x="132" y="66"/>
                  </a:cxn>
                  <a:cxn ang="0">
                    <a:pos x="133" y="66"/>
                  </a:cxn>
                  <a:cxn ang="0">
                    <a:pos x="136" y="64"/>
                  </a:cxn>
                  <a:cxn ang="0">
                    <a:pos x="138" y="62"/>
                  </a:cxn>
                  <a:cxn ang="0">
                    <a:pos x="138" y="59"/>
                  </a:cxn>
                  <a:cxn ang="0">
                    <a:pos x="139" y="56"/>
                  </a:cxn>
                  <a:cxn ang="0">
                    <a:pos x="138" y="53"/>
                  </a:cxn>
                  <a:cxn ang="0">
                    <a:pos x="137" y="51"/>
                  </a:cxn>
                  <a:cxn ang="0">
                    <a:pos x="135" y="49"/>
                  </a:cxn>
                  <a:cxn ang="0">
                    <a:pos x="133" y="47"/>
                  </a:cxn>
                  <a:cxn ang="0">
                    <a:pos x="130" y="46"/>
                  </a:cxn>
                  <a:cxn ang="0">
                    <a:pos x="88" y="46"/>
                  </a:cxn>
                  <a:cxn ang="0">
                    <a:pos x="81" y="30"/>
                  </a:cxn>
                  <a:cxn ang="0">
                    <a:pos x="81" y="26"/>
                  </a:cxn>
                  <a:cxn ang="0">
                    <a:pos x="82" y="22"/>
                  </a:cxn>
                  <a:cxn ang="0">
                    <a:pos x="82" y="18"/>
                  </a:cxn>
                  <a:cxn ang="0">
                    <a:pos x="81" y="14"/>
                  </a:cxn>
                  <a:cxn ang="0">
                    <a:pos x="79" y="11"/>
                  </a:cxn>
                  <a:cxn ang="0">
                    <a:pos x="77" y="8"/>
                  </a:cxn>
                  <a:cxn ang="0">
                    <a:pos x="74" y="5"/>
                  </a:cxn>
                  <a:cxn ang="0">
                    <a:pos x="71" y="3"/>
                  </a:cxn>
                  <a:cxn ang="0">
                    <a:pos x="67" y="1"/>
                  </a:cxn>
                  <a:cxn ang="0">
                    <a:pos x="63" y="0"/>
                  </a:cxn>
                  <a:cxn ang="0">
                    <a:pos x="58" y="0"/>
                  </a:cxn>
                  <a:cxn ang="0">
                    <a:pos x="54" y="1"/>
                  </a:cxn>
                  <a:cxn ang="0">
                    <a:pos x="50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40" y="12"/>
                  </a:cxn>
                  <a:cxn ang="0">
                    <a:pos x="38" y="16"/>
                  </a:cxn>
                </a:cxnLst>
                <a:rect l="0" t="0" r="r" b="b"/>
                <a:pathLst>
                  <a:path w="140" h="213">
                    <a:moveTo>
                      <a:pt x="38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1"/>
                    </a:lnTo>
                    <a:lnTo>
                      <a:pt x="0" y="102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3"/>
                    </a:lnTo>
                    <a:lnTo>
                      <a:pt x="3" y="114"/>
                    </a:lnTo>
                    <a:lnTo>
                      <a:pt x="4" y="116"/>
                    </a:lnTo>
                    <a:lnTo>
                      <a:pt x="6" y="117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0" y="119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91" y="119"/>
                    </a:lnTo>
                    <a:lnTo>
                      <a:pt x="91" y="212"/>
                    </a:lnTo>
                    <a:lnTo>
                      <a:pt x="115" y="212"/>
                    </a:lnTo>
                    <a:lnTo>
                      <a:pt x="115" y="102"/>
                    </a:lnTo>
                    <a:lnTo>
                      <a:pt x="115" y="101"/>
                    </a:lnTo>
                    <a:lnTo>
                      <a:pt x="114" y="99"/>
                    </a:lnTo>
                    <a:lnTo>
                      <a:pt x="114" y="98"/>
                    </a:lnTo>
                    <a:lnTo>
                      <a:pt x="113" y="98"/>
                    </a:lnTo>
                    <a:lnTo>
                      <a:pt x="112" y="97"/>
                    </a:lnTo>
                    <a:lnTo>
                      <a:pt x="111" y="96"/>
                    </a:lnTo>
                    <a:lnTo>
                      <a:pt x="110" y="95"/>
                    </a:lnTo>
                    <a:lnTo>
                      <a:pt x="109" y="94"/>
                    </a:lnTo>
                    <a:lnTo>
                      <a:pt x="108" y="94"/>
                    </a:lnTo>
                    <a:lnTo>
                      <a:pt x="107" y="93"/>
                    </a:lnTo>
                    <a:lnTo>
                      <a:pt x="105" y="93"/>
                    </a:lnTo>
                    <a:lnTo>
                      <a:pt x="104" y="93"/>
                    </a:lnTo>
                    <a:lnTo>
                      <a:pt x="102" y="93"/>
                    </a:lnTo>
                    <a:lnTo>
                      <a:pt x="101" y="93"/>
                    </a:lnTo>
                    <a:lnTo>
                      <a:pt x="100" y="93"/>
                    </a:lnTo>
                    <a:lnTo>
                      <a:pt x="99" y="93"/>
                    </a:lnTo>
                    <a:lnTo>
                      <a:pt x="55" y="90"/>
                    </a:lnTo>
                    <a:lnTo>
                      <a:pt x="67" y="54"/>
                    </a:lnTo>
                    <a:lnTo>
                      <a:pt x="76" y="67"/>
                    </a:lnTo>
                    <a:lnTo>
                      <a:pt x="129" y="67"/>
                    </a:lnTo>
                    <a:lnTo>
                      <a:pt x="130" y="66"/>
                    </a:lnTo>
                    <a:lnTo>
                      <a:pt x="132" y="66"/>
                    </a:lnTo>
                    <a:lnTo>
                      <a:pt x="133" y="66"/>
                    </a:lnTo>
                    <a:lnTo>
                      <a:pt x="133" y="66"/>
                    </a:lnTo>
                    <a:lnTo>
                      <a:pt x="135" y="64"/>
                    </a:lnTo>
                    <a:lnTo>
                      <a:pt x="136" y="64"/>
                    </a:lnTo>
                    <a:lnTo>
                      <a:pt x="137" y="63"/>
                    </a:lnTo>
                    <a:lnTo>
                      <a:pt x="138" y="62"/>
                    </a:lnTo>
                    <a:lnTo>
                      <a:pt x="138" y="61"/>
                    </a:lnTo>
                    <a:lnTo>
                      <a:pt x="138" y="59"/>
                    </a:lnTo>
                    <a:lnTo>
                      <a:pt x="139" y="58"/>
                    </a:lnTo>
                    <a:lnTo>
                      <a:pt x="139" y="56"/>
                    </a:lnTo>
                    <a:lnTo>
                      <a:pt x="139" y="54"/>
                    </a:lnTo>
                    <a:lnTo>
                      <a:pt x="138" y="53"/>
                    </a:lnTo>
                    <a:lnTo>
                      <a:pt x="138" y="52"/>
                    </a:lnTo>
                    <a:lnTo>
                      <a:pt x="137" y="51"/>
                    </a:lnTo>
                    <a:lnTo>
                      <a:pt x="136" y="49"/>
                    </a:lnTo>
                    <a:lnTo>
                      <a:pt x="135" y="49"/>
                    </a:lnTo>
                    <a:lnTo>
                      <a:pt x="134" y="48"/>
                    </a:lnTo>
                    <a:lnTo>
                      <a:pt x="133" y="47"/>
                    </a:lnTo>
                    <a:lnTo>
                      <a:pt x="132" y="46"/>
                    </a:lnTo>
                    <a:lnTo>
                      <a:pt x="130" y="46"/>
                    </a:lnTo>
                    <a:lnTo>
                      <a:pt x="129" y="46"/>
                    </a:lnTo>
                    <a:lnTo>
                      <a:pt x="88" y="46"/>
                    </a:lnTo>
                    <a:lnTo>
                      <a:pt x="79" y="31"/>
                    </a:lnTo>
                    <a:lnTo>
                      <a:pt x="81" y="30"/>
                    </a:lnTo>
                    <a:lnTo>
                      <a:pt x="81" y="28"/>
                    </a:lnTo>
                    <a:lnTo>
                      <a:pt x="81" y="26"/>
                    </a:lnTo>
                    <a:lnTo>
                      <a:pt x="82" y="24"/>
                    </a:lnTo>
                    <a:lnTo>
                      <a:pt x="82" y="22"/>
                    </a:lnTo>
                    <a:lnTo>
                      <a:pt x="82" y="20"/>
                    </a:lnTo>
                    <a:lnTo>
                      <a:pt x="82" y="18"/>
                    </a:lnTo>
                    <a:lnTo>
                      <a:pt x="81" y="16"/>
                    </a:lnTo>
                    <a:lnTo>
                      <a:pt x="81" y="14"/>
                    </a:lnTo>
                    <a:lnTo>
                      <a:pt x="80" y="13"/>
                    </a:lnTo>
                    <a:lnTo>
                      <a:pt x="79" y="11"/>
                    </a:lnTo>
                    <a:lnTo>
                      <a:pt x="78" y="9"/>
                    </a:lnTo>
                    <a:lnTo>
                      <a:pt x="77" y="8"/>
                    </a:lnTo>
                    <a:lnTo>
                      <a:pt x="76" y="6"/>
                    </a:lnTo>
                    <a:lnTo>
                      <a:pt x="74" y="5"/>
                    </a:lnTo>
                    <a:lnTo>
                      <a:pt x="73" y="4"/>
                    </a:lnTo>
                    <a:lnTo>
                      <a:pt x="71" y="3"/>
                    </a:lnTo>
                    <a:lnTo>
                      <a:pt x="69" y="2"/>
                    </a:lnTo>
                    <a:lnTo>
                      <a:pt x="67" y="1"/>
                    </a:lnTo>
                    <a:lnTo>
                      <a:pt x="65" y="1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58" y="0"/>
                    </a:lnTo>
                    <a:lnTo>
                      <a:pt x="56" y="0"/>
                    </a:lnTo>
                    <a:lnTo>
                      <a:pt x="54" y="1"/>
                    </a:lnTo>
                    <a:lnTo>
                      <a:pt x="52" y="1"/>
                    </a:lnTo>
                    <a:lnTo>
                      <a:pt x="50" y="2"/>
                    </a:lnTo>
                    <a:lnTo>
                      <a:pt x="48" y="3"/>
                    </a:lnTo>
                    <a:lnTo>
                      <a:pt x="45" y="4"/>
                    </a:lnTo>
                    <a:lnTo>
                      <a:pt x="44" y="6"/>
                    </a:lnTo>
                    <a:lnTo>
                      <a:pt x="42" y="8"/>
                    </a:lnTo>
                    <a:lnTo>
                      <a:pt x="41" y="9"/>
                    </a:lnTo>
                    <a:lnTo>
                      <a:pt x="40" y="12"/>
                    </a:lnTo>
                    <a:lnTo>
                      <a:pt x="38" y="14"/>
                    </a:lnTo>
                    <a:lnTo>
                      <a:pt x="38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0754" name="Freeform 114"/>
            <p:cNvSpPr>
              <a:spLocks/>
            </p:cNvSpPr>
            <p:nvPr/>
          </p:nvSpPr>
          <p:spPr bwMode="auto">
            <a:xfrm>
              <a:off x="4432" y="3174"/>
              <a:ext cx="202" cy="293"/>
            </a:xfrm>
            <a:custGeom>
              <a:avLst/>
              <a:gdLst/>
              <a:ahLst/>
              <a:cxnLst>
                <a:cxn ang="0">
                  <a:pos x="201" y="264"/>
                </a:cxn>
                <a:cxn ang="0">
                  <a:pos x="186" y="264"/>
                </a:cxn>
                <a:cxn ang="0">
                  <a:pos x="159" y="230"/>
                </a:cxn>
                <a:cxn ang="0">
                  <a:pos x="123" y="170"/>
                </a:cxn>
                <a:cxn ang="0">
                  <a:pos x="113" y="142"/>
                </a:cxn>
                <a:cxn ang="0">
                  <a:pos x="115" y="123"/>
                </a:cxn>
                <a:cxn ang="0">
                  <a:pos x="124" y="120"/>
                </a:cxn>
                <a:cxn ang="0">
                  <a:pos x="138" y="130"/>
                </a:cxn>
                <a:cxn ang="0">
                  <a:pos x="157" y="141"/>
                </a:cxn>
                <a:cxn ang="0">
                  <a:pos x="166" y="141"/>
                </a:cxn>
                <a:cxn ang="0">
                  <a:pos x="167" y="135"/>
                </a:cxn>
                <a:cxn ang="0">
                  <a:pos x="158" y="123"/>
                </a:cxn>
                <a:cxn ang="0">
                  <a:pos x="137" y="108"/>
                </a:cxn>
                <a:cxn ang="0">
                  <a:pos x="128" y="87"/>
                </a:cxn>
                <a:cxn ang="0">
                  <a:pos x="124" y="69"/>
                </a:cxn>
                <a:cxn ang="0">
                  <a:pos x="114" y="57"/>
                </a:cxn>
                <a:cxn ang="0">
                  <a:pos x="110" y="48"/>
                </a:cxn>
                <a:cxn ang="0">
                  <a:pos x="115" y="37"/>
                </a:cxn>
                <a:cxn ang="0">
                  <a:pos x="120" y="24"/>
                </a:cxn>
                <a:cxn ang="0">
                  <a:pos x="116" y="9"/>
                </a:cxn>
                <a:cxn ang="0">
                  <a:pos x="106" y="1"/>
                </a:cxn>
                <a:cxn ang="0">
                  <a:pos x="91" y="3"/>
                </a:cxn>
                <a:cxn ang="0">
                  <a:pos x="85" y="13"/>
                </a:cxn>
                <a:cxn ang="0">
                  <a:pos x="85" y="23"/>
                </a:cxn>
                <a:cxn ang="0">
                  <a:pos x="88" y="35"/>
                </a:cxn>
                <a:cxn ang="0">
                  <a:pos x="88" y="47"/>
                </a:cxn>
                <a:cxn ang="0">
                  <a:pos x="78" y="57"/>
                </a:cxn>
                <a:cxn ang="0">
                  <a:pos x="66" y="64"/>
                </a:cxn>
                <a:cxn ang="0">
                  <a:pos x="56" y="76"/>
                </a:cxn>
                <a:cxn ang="0">
                  <a:pos x="47" y="99"/>
                </a:cxn>
                <a:cxn ang="0">
                  <a:pos x="42" y="122"/>
                </a:cxn>
                <a:cxn ang="0">
                  <a:pos x="40" y="146"/>
                </a:cxn>
                <a:cxn ang="0">
                  <a:pos x="42" y="159"/>
                </a:cxn>
                <a:cxn ang="0">
                  <a:pos x="49" y="162"/>
                </a:cxn>
                <a:cxn ang="0">
                  <a:pos x="53" y="159"/>
                </a:cxn>
                <a:cxn ang="0">
                  <a:pos x="53" y="133"/>
                </a:cxn>
                <a:cxn ang="0">
                  <a:pos x="56" y="117"/>
                </a:cxn>
                <a:cxn ang="0">
                  <a:pos x="64" y="110"/>
                </a:cxn>
                <a:cxn ang="0">
                  <a:pos x="71" y="115"/>
                </a:cxn>
                <a:cxn ang="0">
                  <a:pos x="68" y="141"/>
                </a:cxn>
                <a:cxn ang="0">
                  <a:pos x="62" y="167"/>
                </a:cxn>
                <a:cxn ang="0">
                  <a:pos x="53" y="198"/>
                </a:cxn>
                <a:cxn ang="0">
                  <a:pos x="33" y="227"/>
                </a:cxn>
                <a:cxn ang="0">
                  <a:pos x="8" y="257"/>
                </a:cxn>
                <a:cxn ang="0">
                  <a:pos x="0" y="273"/>
                </a:cxn>
                <a:cxn ang="0">
                  <a:pos x="19" y="292"/>
                </a:cxn>
                <a:cxn ang="0">
                  <a:pos x="33" y="289"/>
                </a:cxn>
                <a:cxn ang="0">
                  <a:pos x="23" y="277"/>
                </a:cxn>
                <a:cxn ang="0">
                  <a:pos x="30" y="261"/>
                </a:cxn>
                <a:cxn ang="0">
                  <a:pos x="62" y="224"/>
                </a:cxn>
                <a:cxn ang="0">
                  <a:pos x="85" y="198"/>
                </a:cxn>
                <a:cxn ang="0">
                  <a:pos x="96" y="191"/>
                </a:cxn>
                <a:cxn ang="0">
                  <a:pos x="110" y="200"/>
                </a:cxn>
                <a:cxn ang="0">
                  <a:pos x="143" y="244"/>
                </a:cxn>
                <a:cxn ang="0">
                  <a:pos x="169" y="282"/>
                </a:cxn>
                <a:cxn ang="0">
                  <a:pos x="180" y="284"/>
                </a:cxn>
                <a:cxn ang="0">
                  <a:pos x="193" y="274"/>
                </a:cxn>
              </a:cxnLst>
              <a:rect l="0" t="0" r="r" b="b"/>
              <a:pathLst>
                <a:path w="202" h="293">
                  <a:moveTo>
                    <a:pt x="200" y="269"/>
                  </a:moveTo>
                  <a:lnTo>
                    <a:pt x="201" y="264"/>
                  </a:lnTo>
                  <a:lnTo>
                    <a:pt x="193" y="266"/>
                  </a:lnTo>
                  <a:lnTo>
                    <a:pt x="186" y="264"/>
                  </a:lnTo>
                  <a:lnTo>
                    <a:pt x="176" y="257"/>
                  </a:lnTo>
                  <a:lnTo>
                    <a:pt x="159" y="230"/>
                  </a:lnTo>
                  <a:lnTo>
                    <a:pt x="135" y="191"/>
                  </a:lnTo>
                  <a:lnTo>
                    <a:pt x="123" y="170"/>
                  </a:lnTo>
                  <a:lnTo>
                    <a:pt x="114" y="152"/>
                  </a:lnTo>
                  <a:lnTo>
                    <a:pt x="113" y="142"/>
                  </a:lnTo>
                  <a:lnTo>
                    <a:pt x="113" y="131"/>
                  </a:lnTo>
                  <a:lnTo>
                    <a:pt x="115" y="123"/>
                  </a:lnTo>
                  <a:lnTo>
                    <a:pt x="120" y="120"/>
                  </a:lnTo>
                  <a:lnTo>
                    <a:pt x="124" y="120"/>
                  </a:lnTo>
                  <a:lnTo>
                    <a:pt x="129" y="122"/>
                  </a:lnTo>
                  <a:lnTo>
                    <a:pt x="138" y="130"/>
                  </a:lnTo>
                  <a:lnTo>
                    <a:pt x="149" y="137"/>
                  </a:lnTo>
                  <a:lnTo>
                    <a:pt x="157" y="141"/>
                  </a:lnTo>
                  <a:lnTo>
                    <a:pt x="162" y="142"/>
                  </a:lnTo>
                  <a:lnTo>
                    <a:pt x="166" y="141"/>
                  </a:lnTo>
                  <a:lnTo>
                    <a:pt x="168" y="137"/>
                  </a:lnTo>
                  <a:lnTo>
                    <a:pt x="167" y="135"/>
                  </a:lnTo>
                  <a:lnTo>
                    <a:pt x="166" y="131"/>
                  </a:lnTo>
                  <a:lnTo>
                    <a:pt x="158" y="123"/>
                  </a:lnTo>
                  <a:lnTo>
                    <a:pt x="144" y="115"/>
                  </a:lnTo>
                  <a:lnTo>
                    <a:pt x="137" y="108"/>
                  </a:lnTo>
                  <a:lnTo>
                    <a:pt x="131" y="99"/>
                  </a:lnTo>
                  <a:lnTo>
                    <a:pt x="128" y="87"/>
                  </a:lnTo>
                  <a:lnTo>
                    <a:pt x="126" y="74"/>
                  </a:lnTo>
                  <a:lnTo>
                    <a:pt x="124" y="69"/>
                  </a:lnTo>
                  <a:lnTo>
                    <a:pt x="120" y="63"/>
                  </a:lnTo>
                  <a:lnTo>
                    <a:pt x="114" y="57"/>
                  </a:lnTo>
                  <a:lnTo>
                    <a:pt x="110" y="53"/>
                  </a:lnTo>
                  <a:lnTo>
                    <a:pt x="110" y="48"/>
                  </a:lnTo>
                  <a:lnTo>
                    <a:pt x="113" y="40"/>
                  </a:lnTo>
                  <a:lnTo>
                    <a:pt x="115" y="37"/>
                  </a:lnTo>
                  <a:lnTo>
                    <a:pt x="118" y="31"/>
                  </a:lnTo>
                  <a:lnTo>
                    <a:pt x="120" y="24"/>
                  </a:lnTo>
                  <a:lnTo>
                    <a:pt x="118" y="15"/>
                  </a:lnTo>
                  <a:lnTo>
                    <a:pt x="116" y="9"/>
                  </a:lnTo>
                  <a:lnTo>
                    <a:pt x="113" y="4"/>
                  </a:lnTo>
                  <a:lnTo>
                    <a:pt x="106" y="1"/>
                  </a:lnTo>
                  <a:lnTo>
                    <a:pt x="97" y="0"/>
                  </a:lnTo>
                  <a:lnTo>
                    <a:pt x="91" y="3"/>
                  </a:lnTo>
                  <a:lnTo>
                    <a:pt x="87" y="6"/>
                  </a:lnTo>
                  <a:lnTo>
                    <a:pt x="85" y="13"/>
                  </a:lnTo>
                  <a:lnTo>
                    <a:pt x="83" y="18"/>
                  </a:lnTo>
                  <a:lnTo>
                    <a:pt x="85" y="23"/>
                  </a:lnTo>
                  <a:lnTo>
                    <a:pt x="87" y="30"/>
                  </a:lnTo>
                  <a:lnTo>
                    <a:pt x="88" y="35"/>
                  </a:lnTo>
                  <a:lnTo>
                    <a:pt x="90" y="40"/>
                  </a:lnTo>
                  <a:lnTo>
                    <a:pt x="88" y="47"/>
                  </a:lnTo>
                  <a:lnTo>
                    <a:pt x="85" y="52"/>
                  </a:lnTo>
                  <a:lnTo>
                    <a:pt x="78" y="57"/>
                  </a:lnTo>
                  <a:lnTo>
                    <a:pt x="71" y="60"/>
                  </a:lnTo>
                  <a:lnTo>
                    <a:pt x="66" y="64"/>
                  </a:lnTo>
                  <a:lnTo>
                    <a:pt x="61" y="69"/>
                  </a:lnTo>
                  <a:lnTo>
                    <a:pt x="56" y="76"/>
                  </a:lnTo>
                  <a:lnTo>
                    <a:pt x="51" y="87"/>
                  </a:lnTo>
                  <a:lnTo>
                    <a:pt x="47" y="99"/>
                  </a:lnTo>
                  <a:lnTo>
                    <a:pt x="43" y="110"/>
                  </a:lnTo>
                  <a:lnTo>
                    <a:pt x="42" y="122"/>
                  </a:lnTo>
                  <a:lnTo>
                    <a:pt x="40" y="137"/>
                  </a:lnTo>
                  <a:lnTo>
                    <a:pt x="40" y="146"/>
                  </a:lnTo>
                  <a:lnTo>
                    <a:pt x="40" y="154"/>
                  </a:lnTo>
                  <a:lnTo>
                    <a:pt x="42" y="159"/>
                  </a:lnTo>
                  <a:lnTo>
                    <a:pt x="44" y="161"/>
                  </a:lnTo>
                  <a:lnTo>
                    <a:pt x="49" y="162"/>
                  </a:lnTo>
                  <a:lnTo>
                    <a:pt x="52" y="161"/>
                  </a:lnTo>
                  <a:lnTo>
                    <a:pt x="53" y="159"/>
                  </a:lnTo>
                  <a:lnTo>
                    <a:pt x="53" y="149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6" y="117"/>
                  </a:lnTo>
                  <a:lnTo>
                    <a:pt x="59" y="111"/>
                  </a:lnTo>
                  <a:lnTo>
                    <a:pt x="64" y="110"/>
                  </a:lnTo>
                  <a:lnTo>
                    <a:pt x="70" y="111"/>
                  </a:lnTo>
                  <a:lnTo>
                    <a:pt x="71" y="115"/>
                  </a:lnTo>
                  <a:lnTo>
                    <a:pt x="70" y="126"/>
                  </a:lnTo>
                  <a:lnTo>
                    <a:pt x="68" y="141"/>
                  </a:lnTo>
                  <a:lnTo>
                    <a:pt x="66" y="155"/>
                  </a:lnTo>
                  <a:lnTo>
                    <a:pt x="62" y="167"/>
                  </a:lnTo>
                  <a:lnTo>
                    <a:pt x="58" y="184"/>
                  </a:lnTo>
                  <a:lnTo>
                    <a:pt x="53" y="198"/>
                  </a:lnTo>
                  <a:lnTo>
                    <a:pt x="42" y="215"/>
                  </a:lnTo>
                  <a:lnTo>
                    <a:pt x="33" y="227"/>
                  </a:lnTo>
                  <a:lnTo>
                    <a:pt x="18" y="244"/>
                  </a:lnTo>
                  <a:lnTo>
                    <a:pt x="8" y="257"/>
                  </a:lnTo>
                  <a:lnTo>
                    <a:pt x="0" y="268"/>
                  </a:lnTo>
                  <a:lnTo>
                    <a:pt x="0" y="273"/>
                  </a:lnTo>
                  <a:lnTo>
                    <a:pt x="8" y="282"/>
                  </a:lnTo>
                  <a:lnTo>
                    <a:pt x="19" y="292"/>
                  </a:lnTo>
                  <a:lnTo>
                    <a:pt x="30" y="292"/>
                  </a:lnTo>
                  <a:lnTo>
                    <a:pt x="33" y="289"/>
                  </a:lnTo>
                  <a:lnTo>
                    <a:pt x="28" y="283"/>
                  </a:lnTo>
                  <a:lnTo>
                    <a:pt x="23" y="277"/>
                  </a:lnTo>
                  <a:lnTo>
                    <a:pt x="23" y="272"/>
                  </a:lnTo>
                  <a:lnTo>
                    <a:pt x="30" y="261"/>
                  </a:lnTo>
                  <a:lnTo>
                    <a:pt x="43" y="248"/>
                  </a:lnTo>
                  <a:lnTo>
                    <a:pt x="62" y="224"/>
                  </a:lnTo>
                  <a:lnTo>
                    <a:pt x="78" y="204"/>
                  </a:lnTo>
                  <a:lnTo>
                    <a:pt x="85" y="198"/>
                  </a:lnTo>
                  <a:lnTo>
                    <a:pt x="88" y="193"/>
                  </a:lnTo>
                  <a:lnTo>
                    <a:pt x="96" y="191"/>
                  </a:lnTo>
                  <a:lnTo>
                    <a:pt x="102" y="195"/>
                  </a:lnTo>
                  <a:lnTo>
                    <a:pt x="110" y="200"/>
                  </a:lnTo>
                  <a:lnTo>
                    <a:pt x="125" y="220"/>
                  </a:lnTo>
                  <a:lnTo>
                    <a:pt x="143" y="244"/>
                  </a:lnTo>
                  <a:lnTo>
                    <a:pt x="159" y="268"/>
                  </a:lnTo>
                  <a:lnTo>
                    <a:pt x="169" y="282"/>
                  </a:lnTo>
                  <a:lnTo>
                    <a:pt x="173" y="284"/>
                  </a:lnTo>
                  <a:lnTo>
                    <a:pt x="180" y="284"/>
                  </a:lnTo>
                  <a:lnTo>
                    <a:pt x="186" y="279"/>
                  </a:lnTo>
                  <a:lnTo>
                    <a:pt x="193" y="274"/>
                  </a:lnTo>
                  <a:lnTo>
                    <a:pt x="200" y="269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3" name="Group 115"/>
            <p:cNvGrpSpPr>
              <a:grpSpLocks/>
            </p:cNvGrpSpPr>
            <p:nvPr/>
          </p:nvGrpSpPr>
          <p:grpSpPr bwMode="auto">
            <a:xfrm>
              <a:off x="3858" y="3175"/>
              <a:ext cx="261" cy="311"/>
              <a:chOff x="3858" y="3175"/>
              <a:chExt cx="261" cy="311"/>
            </a:xfrm>
          </p:grpSpPr>
          <p:grpSp>
            <p:nvGrpSpPr>
              <p:cNvPr id="24" name="Group 116"/>
              <p:cNvGrpSpPr>
                <a:grpSpLocks/>
              </p:cNvGrpSpPr>
              <p:nvPr/>
            </p:nvGrpSpPr>
            <p:grpSpPr bwMode="auto">
              <a:xfrm>
                <a:off x="3858" y="3175"/>
                <a:ext cx="261" cy="311"/>
                <a:chOff x="3858" y="3175"/>
                <a:chExt cx="261" cy="311"/>
              </a:xfrm>
            </p:grpSpPr>
            <p:sp>
              <p:nvSpPr>
                <p:cNvPr id="2800757" name="AutoShape 117"/>
                <p:cNvSpPr>
                  <a:spLocks noChangeArrowheads="1"/>
                </p:cNvSpPr>
                <p:nvPr/>
              </p:nvSpPr>
              <p:spPr bwMode="auto">
                <a:xfrm>
                  <a:off x="3858" y="3226"/>
                  <a:ext cx="261" cy="260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0758" name="AutoShape 118"/>
                <p:cNvSpPr>
                  <a:spLocks noChangeArrowheads="1"/>
                </p:cNvSpPr>
                <p:nvPr/>
              </p:nvSpPr>
              <p:spPr bwMode="auto">
                <a:xfrm>
                  <a:off x="3922" y="3175"/>
                  <a:ext cx="197" cy="46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00759" name="Oval 119"/>
              <p:cNvSpPr>
                <a:spLocks noChangeArrowheads="1"/>
              </p:cNvSpPr>
              <p:nvPr/>
            </p:nvSpPr>
            <p:spPr bwMode="auto">
              <a:xfrm>
                <a:off x="3941" y="3201"/>
                <a:ext cx="26" cy="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60" name="AutoShape 120"/>
              <p:cNvSpPr>
                <a:spLocks noChangeArrowheads="1"/>
              </p:cNvSpPr>
              <p:nvPr/>
            </p:nvSpPr>
            <p:spPr bwMode="auto">
              <a:xfrm>
                <a:off x="3891" y="3349"/>
                <a:ext cx="137" cy="54"/>
              </a:xfrm>
              <a:prstGeom prst="octagon">
                <a:avLst>
                  <a:gd name="adj" fmla="val 29282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800761" name="Arc 121"/>
          <p:cNvSpPr>
            <a:spLocks/>
          </p:cNvSpPr>
          <p:nvPr/>
        </p:nvSpPr>
        <p:spPr bwMode="auto">
          <a:xfrm>
            <a:off x="3944938" y="2741613"/>
            <a:ext cx="90487" cy="12446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close/>
              </a:path>
            </a:pathLst>
          </a:custGeom>
          <a:noFill/>
          <a:ln w="38100" cap="rnd">
            <a:solidFill>
              <a:srgbClr val="00DFCA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0762" name="Line 122"/>
          <p:cNvSpPr>
            <a:spLocks noChangeShapeType="1"/>
          </p:cNvSpPr>
          <p:nvPr/>
        </p:nvSpPr>
        <p:spPr bwMode="auto">
          <a:xfrm>
            <a:off x="3956050" y="4132263"/>
            <a:ext cx="1231900" cy="0"/>
          </a:xfrm>
          <a:prstGeom prst="line">
            <a:avLst/>
          </a:prstGeom>
          <a:noFill/>
          <a:ln w="38100">
            <a:solidFill>
              <a:srgbClr val="00DFCA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5" name="Group 123"/>
          <p:cNvGrpSpPr>
            <a:grpSpLocks/>
          </p:cNvGrpSpPr>
          <p:nvPr/>
        </p:nvGrpSpPr>
        <p:grpSpPr bwMode="auto">
          <a:xfrm>
            <a:off x="2709863" y="2189163"/>
            <a:ext cx="1331912" cy="457200"/>
            <a:chOff x="1920" y="1536"/>
            <a:chExt cx="864" cy="288"/>
          </a:xfrm>
        </p:grpSpPr>
        <p:sp>
          <p:nvSpPr>
            <p:cNvPr id="2800764" name="AutoShape 124"/>
            <p:cNvSpPr>
              <a:spLocks noChangeArrowheads="1"/>
            </p:cNvSpPr>
            <p:nvPr/>
          </p:nvSpPr>
          <p:spPr bwMode="auto">
            <a:xfrm>
              <a:off x="1920" y="1536"/>
              <a:ext cx="864" cy="288"/>
            </a:xfrm>
            <a:prstGeom prst="cloudCallout">
              <a:avLst>
                <a:gd name="adj1" fmla="val -28472"/>
                <a:gd name="adj2" fmla="val 83333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3200">
                <a:solidFill>
                  <a:schemeClr val="tx1"/>
                </a:solidFill>
                <a:latin typeface="Arial" pitchFamily="-65" charset="0"/>
              </a:endParaRPr>
            </a:p>
          </p:txBody>
        </p:sp>
        <p:sp>
          <p:nvSpPr>
            <p:cNvPr id="2800765" name="Text Box 125"/>
            <p:cNvSpPr txBox="1">
              <a:spLocks noChangeArrowheads="1"/>
            </p:cNvSpPr>
            <p:nvPr/>
          </p:nvSpPr>
          <p:spPr bwMode="auto">
            <a:xfrm>
              <a:off x="2064" y="1584"/>
              <a:ext cx="62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bubble</a:t>
              </a:r>
            </a:p>
          </p:txBody>
        </p:sp>
      </p:grpSp>
      <p:grpSp>
        <p:nvGrpSpPr>
          <p:cNvPr id="26" name="Group 126"/>
          <p:cNvGrpSpPr>
            <a:grpSpLocks/>
          </p:cNvGrpSpPr>
          <p:nvPr/>
        </p:nvGrpSpPr>
        <p:grpSpPr bwMode="auto">
          <a:xfrm>
            <a:off x="1581150" y="990600"/>
            <a:ext cx="7113588" cy="1268413"/>
            <a:chOff x="996" y="624"/>
            <a:chExt cx="4481" cy="799"/>
          </a:xfrm>
        </p:grpSpPr>
        <p:sp>
          <p:nvSpPr>
            <p:cNvPr id="2800767" name="Rectangle 127"/>
            <p:cNvSpPr>
              <a:spLocks noChangeArrowheads="1"/>
            </p:cNvSpPr>
            <p:nvPr/>
          </p:nvSpPr>
          <p:spPr bwMode="auto">
            <a:xfrm>
              <a:off x="4026" y="630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12</a:t>
              </a:r>
            </a:p>
          </p:txBody>
        </p:sp>
        <p:sp>
          <p:nvSpPr>
            <p:cNvPr id="2800768" name="Rectangle 128"/>
            <p:cNvSpPr>
              <a:spLocks noChangeArrowheads="1"/>
            </p:cNvSpPr>
            <p:nvPr/>
          </p:nvSpPr>
          <p:spPr bwMode="auto">
            <a:xfrm>
              <a:off x="4904" y="624"/>
              <a:ext cx="573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2 AM</a:t>
              </a:r>
            </a:p>
          </p:txBody>
        </p:sp>
        <p:sp>
          <p:nvSpPr>
            <p:cNvPr id="2800769" name="Rectangle 129"/>
            <p:cNvSpPr>
              <a:spLocks noChangeArrowheads="1"/>
            </p:cNvSpPr>
            <p:nvPr/>
          </p:nvSpPr>
          <p:spPr bwMode="auto">
            <a:xfrm>
              <a:off x="996" y="634"/>
              <a:ext cx="562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6 PM</a:t>
              </a:r>
            </a:p>
          </p:txBody>
        </p:sp>
        <p:sp>
          <p:nvSpPr>
            <p:cNvPr id="2800770" name="Line 130"/>
            <p:cNvSpPr>
              <a:spLocks noChangeShapeType="1"/>
            </p:cNvSpPr>
            <p:nvPr/>
          </p:nvSpPr>
          <p:spPr bwMode="auto">
            <a:xfrm>
              <a:off x="1181" y="858"/>
              <a:ext cx="0" cy="15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771" name="Rectangle 131"/>
            <p:cNvSpPr>
              <a:spLocks noChangeArrowheads="1"/>
            </p:cNvSpPr>
            <p:nvPr/>
          </p:nvSpPr>
          <p:spPr bwMode="auto">
            <a:xfrm>
              <a:off x="1604" y="647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7</a:t>
              </a:r>
            </a:p>
          </p:txBody>
        </p:sp>
        <p:sp>
          <p:nvSpPr>
            <p:cNvPr id="2800772" name="Rectangle 132"/>
            <p:cNvSpPr>
              <a:spLocks noChangeArrowheads="1"/>
            </p:cNvSpPr>
            <p:nvPr/>
          </p:nvSpPr>
          <p:spPr bwMode="auto">
            <a:xfrm>
              <a:off x="2092" y="641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8</a:t>
              </a:r>
            </a:p>
          </p:txBody>
        </p:sp>
        <p:sp>
          <p:nvSpPr>
            <p:cNvPr id="2800773" name="Rectangle 133"/>
            <p:cNvSpPr>
              <a:spLocks noChangeArrowheads="1"/>
            </p:cNvSpPr>
            <p:nvPr/>
          </p:nvSpPr>
          <p:spPr bwMode="auto">
            <a:xfrm>
              <a:off x="2604" y="658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9</a:t>
              </a:r>
            </a:p>
          </p:txBody>
        </p:sp>
        <p:sp>
          <p:nvSpPr>
            <p:cNvPr id="2800774" name="Rectangle 134"/>
            <p:cNvSpPr>
              <a:spLocks noChangeArrowheads="1"/>
            </p:cNvSpPr>
            <p:nvPr/>
          </p:nvSpPr>
          <p:spPr bwMode="auto">
            <a:xfrm>
              <a:off x="3065" y="649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10</a:t>
              </a:r>
            </a:p>
          </p:txBody>
        </p:sp>
        <p:sp>
          <p:nvSpPr>
            <p:cNvPr id="2800775" name="Rectangle 135"/>
            <p:cNvSpPr>
              <a:spLocks noChangeArrowheads="1"/>
            </p:cNvSpPr>
            <p:nvPr/>
          </p:nvSpPr>
          <p:spPr bwMode="auto">
            <a:xfrm>
              <a:off x="3570" y="647"/>
              <a:ext cx="328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11</a:t>
              </a:r>
            </a:p>
          </p:txBody>
        </p:sp>
        <p:sp>
          <p:nvSpPr>
            <p:cNvPr id="2800776" name="Rectangle 136"/>
            <p:cNvSpPr>
              <a:spLocks noChangeArrowheads="1"/>
            </p:cNvSpPr>
            <p:nvPr/>
          </p:nvSpPr>
          <p:spPr bwMode="auto">
            <a:xfrm>
              <a:off x="4592" y="640"/>
              <a:ext cx="22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1</a:t>
              </a:r>
            </a:p>
          </p:txBody>
        </p:sp>
        <p:sp>
          <p:nvSpPr>
            <p:cNvPr id="2800777" name="Line 137"/>
            <p:cNvSpPr>
              <a:spLocks noChangeShapeType="1"/>
            </p:cNvSpPr>
            <p:nvPr/>
          </p:nvSpPr>
          <p:spPr bwMode="auto">
            <a:xfrm>
              <a:off x="1188" y="951"/>
              <a:ext cx="401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0778" name="Rectangle 138"/>
            <p:cNvSpPr>
              <a:spLocks noChangeArrowheads="1"/>
            </p:cNvSpPr>
            <p:nvPr/>
          </p:nvSpPr>
          <p:spPr bwMode="auto">
            <a:xfrm>
              <a:off x="3512" y="1045"/>
              <a:ext cx="541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2400" i="1">
                  <a:solidFill>
                    <a:schemeClr val="tx1"/>
                  </a:solidFill>
                  <a:latin typeface="FranklinGothic" charset="0"/>
                </a:rPr>
                <a:t>Time</a:t>
              </a:r>
            </a:p>
          </p:txBody>
        </p:sp>
        <p:grpSp>
          <p:nvGrpSpPr>
            <p:cNvPr id="27" name="Group 139"/>
            <p:cNvGrpSpPr>
              <a:grpSpLocks/>
            </p:cNvGrpSpPr>
            <p:nvPr/>
          </p:nvGrpSpPr>
          <p:grpSpPr bwMode="auto">
            <a:xfrm>
              <a:off x="1160" y="1024"/>
              <a:ext cx="1823" cy="399"/>
              <a:chOff x="1305" y="1181"/>
              <a:chExt cx="2050" cy="399"/>
            </a:xfrm>
          </p:grpSpPr>
          <p:sp>
            <p:nvSpPr>
              <p:cNvPr id="2800780" name="Line 140"/>
              <p:cNvSpPr>
                <a:spLocks noChangeShapeType="1"/>
              </p:cNvSpPr>
              <p:nvPr/>
            </p:nvSpPr>
            <p:spPr bwMode="auto">
              <a:xfrm flipH="1">
                <a:off x="1884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81" name="Line 141"/>
              <p:cNvSpPr>
                <a:spLocks noChangeShapeType="1"/>
              </p:cNvSpPr>
              <p:nvPr/>
            </p:nvSpPr>
            <p:spPr bwMode="auto">
              <a:xfrm flipH="1">
                <a:off x="2169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82" name="Line 142"/>
              <p:cNvSpPr>
                <a:spLocks noChangeShapeType="1"/>
              </p:cNvSpPr>
              <p:nvPr/>
            </p:nvSpPr>
            <p:spPr bwMode="auto">
              <a:xfrm flipH="1">
                <a:off x="2453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83" name="Line 143"/>
              <p:cNvSpPr>
                <a:spLocks noChangeShapeType="1"/>
              </p:cNvSpPr>
              <p:nvPr/>
            </p:nvSpPr>
            <p:spPr bwMode="auto">
              <a:xfrm>
                <a:off x="1902" y="1253"/>
                <a:ext cx="2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84" name="Line 144"/>
              <p:cNvSpPr>
                <a:spLocks noChangeShapeType="1"/>
              </p:cNvSpPr>
              <p:nvPr/>
            </p:nvSpPr>
            <p:spPr bwMode="auto">
              <a:xfrm flipH="1">
                <a:off x="2169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85" name="Line 145"/>
              <p:cNvSpPr>
                <a:spLocks noChangeShapeType="1"/>
              </p:cNvSpPr>
              <p:nvPr/>
            </p:nvSpPr>
            <p:spPr bwMode="auto">
              <a:xfrm flipH="1">
                <a:off x="2453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86" name="Rectangle 146"/>
              <p:cNvSpPr>
                <a:spLocks noChangeArrowheads="1"/>
              </p:cNvSpPr>
              <p:nvPr/>
            </p:nvSpPr>
            <p:spPr bwMode="auto">
              <a:xfrm>
                <a:off x="2428" y="1288"/>
                <a:ext cx="369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800787" name="Line 147"/>
              <p:cNvSpPr>
                <a:spLocks noChangeShapeType="1"/>
              </p:cNvSpPr>
              <p:nvPr/>
            </p:nvSpPr>
            <p:spPr bwMode="auto">
              <a:xfrm flipH="1">
                <a:off x="2736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88" name="Line 148"/>
              <p:cNvSpPr>
                <a:spLocks noChangeShapeType="1"/>
              </p:cNvSpPr>
              <p:nvPr/>
            </p:nvSpPr>
            <p:spPr bwMode="auto">
              <a:xfrm>
                <a:off x="2185" y="1253"/>
                <a:ext cx="264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89" name="Line 149"/>
              <p:cNvSpPr>
                <a:spLocks noChangeShapeType="1"/>
              </p:cNvSpPr>
              <p:nvPr/>
            </p:nvSpPr>
            <p:spPr bwMode="auto">
              <a:xfrm flipH="1">
                <a:off x="2453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90" name="Line 150"/>
              <p:cNvSpPr>
                <a:spLocks noChangeShapeType="1"/>
              </p:cNvSpPr>
              <p:nvPr/>
            </p:nvSpPr>
            <p:spPr bwMode="auto">
              <a:xfrm flipH="1">
                <a:off x="2736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91" name="Line 151"/>
              <p:cNvSpPr>
                <a:spLocks noChangeShapeType="1"/>
              </p:cNvSpPr>
              <p:nvPr/>
            </p:nvSpPr>
            <p:spPr bwMode="auto">
              <a:xfrm>
                <a:off x="2469" y="1253"/>
                <a:ext cx="262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92" name="Line 152"/>
              <p:cNvSpPr>
                <a:spLocks noChangeShapeType="1"/>
              </p:cNvSpPr>
              <p:nvPr/>
            </p:nvSpPr>
            <p:spPr bwMode="auto">
              <a:xfrm>
                <a:off x="1906" y="1208"/>
                <a:ext cx="252" cy="0"/>
              </a:xfrm>
              <a:prstGeom prst="line">
                <a:avLst/>
              </a:prstGeom>
              <a:noFill/>
              <a:ln w="25400">
                <a:solidFill>
                  <a:srgbClr val="DC008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93" name="Line 153"/>
              <p:cNvSpPr>
                <a:spLocks noChangeShapeType="1"/>
              </p:cNvSpPr>
              <p:nvPr/>
            </p:nvSpPr>
            <p:spPr bwMode="auto">
              <a:xfrm>
                <a:off x="2191" y="1208"/>
                <a:ext cx="252" cy="0"/>
              </a:xfrm>
              <a:prstGeom prst="line">
                <a:avLst/>
              </a:prstGeom>
              <a:noFill/>
              <a:ln w="25400">
                <a:solidFill>
                  <a:srgbClr val="DC008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94" name="Line 154"/>
              <p:cNvSpPr>
                <a:spLocks noChangeShapeType="1"/>
              </p:cNvSpPr>
              <p:nvPr/>
            </p:nvSpPr>
            <p:spPr bwMode="auto">
              <a:xfrm>
                <a:off x="1337" y="1208"/>
                <a:ext cx="254" cy="0"/>
              </a:xfrm>
              <a:prstGeom prst="line">
                <a:avLst/>
              </a:prstGeom>
              <a:noFill/>
              <a:ln w="25400">
                <a:solidFill>
                  <a:srgbClr val="DC008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95" name="Rectangle 155"/>
              <p:cNvSpPr>
                <a:spLocks noChangeArrowheads="1"/>
              </p:cNvSpPr>
              <p:nvPr/>
            </p:nvSpPr>
            <p:spPr bwMode="auto">
              <a:xfrm>
                <a:off x="1305" y="1288"/>
                <a:ext cx="369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800796" name="Rectangle 156"/>
              <p:cNvSpPr>
                <a:spLocks noChangeArrowheads="1"/>
              </p:cNvSpPr>
              <p:nvPr/>
            </p:nvSpPr>
            <p:spPr bwMode="auto">
              <a:xfrm>
                <a:off x="1561" y="1288"/>
                <a:ext cx="369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800797" name="Line 157"/>
              <p:cNvSpPr>
                <a:spLocks noChangeShapeType="1"/>
              </p:cNvSpPr>
              <p:nvPr/>
            </p:nvSpPr>
            <p:spPr bwMode="auto">
              <a:xfrm>
                <a:off x="1617" y="1253"/>
                <a:ext cx="26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798" name="Rectangle 158"/>
              <p:cNvSpPr>
                <a:spLocks noChangeArrowheads="1"/>
              </p:cNvSpPr>
              <p:nvPr/>
            </p:nvSpPr>
            <p:spPr bwMode="auto">
              <a:xfrm>
                <a:off x="2146" y="1288"/>
                <a:ext cx="369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800799" name="Rectangle 159"/>
              <p:cNvSpPr>
                <a:spLocks noChangeArrowheads="1"/>
              </p:cNvSpPr>
              <p:nvPr/>
            </p:nvSpPr>
            <p:spPr bwMode="auto">
              <a:xfrm>
                <a:off x="1856" y="1288"/>
                <a:ext cx="369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800800" name="Line 160"/>
              <p:cNvSpPr>
                <a:spLocks noChangeShapeType="1"/>
              </p:cNvSpPr>
              <p:nvPr/>
            </p:nvSpPr>
            <p:spPr bwMode="auto">
              <a:xfrm>
                <a:off x="1909" y="1303"/>
                <a:ext cx="248" cy="0"/>
              </a:xfrm>
              <a:prstGeom prst="line">
                <a:avLst/>
              </a:prstGeom>
              <a:noFill/>
              <a:ln w="25400">
                <a:solidFill>
                  <a:srgbClr val="F39FD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801" name="Line 161"/>
              <p:cNvSpPr>
                <a:spLocks noChangeShapeType="1"/>
              </p:cNvSpPr>
              <p:nvPr/>
            </p:nvSpPr>
            <p:spPr bwMode="auto">
              <a:xfrm>
                <a:off x="2191" y="1347"/>
                <a:ext cx="250" cy="1"/>
              </a:xfrm>
              <a:prstGeom prst="line">
                <a:avLst/>
              </a:prstGeom>
              <a:noFill/>
              <a:ln w="25400">
                <a:solidFill>
                  <a:srgbClr val="91919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802" name="Line 162"/>
              <p:cNvSpPr>
                <a:spLocks noChangeShapeType="1"/>
              </p:cNvSpPr>
              <p:nvPr/>
            </p:nvSpPr>
            <p:spPr bwMode="auto">
              <a:xfrm>
                <a:off x="2191" y="1304"/>
                <a:ext cx="250" cy="0"/>
              </a:xfrm>
              <a:prstGeom prst="line">
                <a:avLst/>
              </a:prstGeom>
              <a:noFill/>
              <a:ln w="25400">
                <a:solidFill>
                  <a:srgbClr val="F39FD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803" name="Line 163"/>
              <p:cNvSpPr>
                <a:spLocks noChangeShapeType="1"/>
              </p:cNvSpPr>
              <p:nvPr/>
            </p:nvSpPr>
            <p:spPr bwMode="auto">
              <a:xfrm>
                <a:off x="2476" y="1303"/>
                <a:ext cx="250" cy="0"/>
              </a:xfrm>
              <a:prstGeom prst="line">
                <a:avLst/>
              </a:prstGeom>
              <a:noFill/>
              <a:ln w="25400">
                <a:solidFill>
                  <a:srgbClr val="F39FD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804" name="Line 164"/>
              <p:cNvSpPr>
                <a:spLocks noChangeShapeType="1"/>
              </p:cNvSpPr>
              <p:nvPr/>
            </p:nvSpPr>
            <p:spPr bwMode="auto">
              <a:xfrm>
                <a:off x="2475" y="1347"/>
                <a:ext cx="251" cy="1"/>
              </a:xfrm>
              <a:prstGeom prst="line">
                <a:avLst/>
              </a:prstGeom>
              <a:noFill/>
              <a:ln w="25400">
                <a:solidFill>
                  <a:srgbClr val="91919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805" name="Line 165"/>
              <p:cNvSpPr>
                <a:spLocks noChangeShapeType="1"/>
              </p:cNvSpPr>
              <p:nvPr/>
            </p:nvSpPr>
            <p:spPr bwMode="auto">
              <a:xfrm>
                <a:off x="2761" y="1303"/>
                <a:ext cx="249" cy="0"/>
              </a:xfrm>
              <a:prstGeom prst="line">
                <a:avLst/>
              </a:prstGeom>
              <a:noFill/>
              <a:ln w="25400">
                <a:solidFill>
                  <a:srgbClr val="F39FD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806" name="Line 166"/>
              <p:cNvSpPr>
                <a:spLocks noChangeShapeType="1"/>
              </p:cNvSpPr>
              <p:nvPr/>
            </p:nvSpPr>
            <p:spPr bwMode="auto">
              <a:xfrm>
                <a:off x="2759" y="1347"/>
                <a:ext cx="251" cy="1"/>
              </a:xfrm>
              <a:prstGeom prst="line">
                <a:avLst/>
              </a:prstGeom>
              <a:noFill/>
              <a:ln w="25400">
                <a:solidFill>
                  <a:srgbClr val="91919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807" name="Line 167"/>
              <p:cNvSpPr>
                <a:spLocks noChangeShapeType="1"/>
              </p:cNvSpPr>
              <p:nvPr/>
            </p:nvSpPr>
            <p:spPr bwMode="auto">
              <a:xfrm>
                <a:off x="3044" y="1347"/>
                <a:ext cx="250" cy="1"/>
              </a:xfrm>
              <a:prstGeom prst="line">
                <a:avLst/>
              </a:prstGeom>
              <a:noFill/>
              <a:ln w="25400">
                <a:solidFill>
                  <a:srgbClr val="91919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808" name="Line 168"/>
              <p:cNvSpPr>
                <a:spLocks noChangeShapeType="1"/>
              </p:cNvSpPr>
              <p:nvPr/>
            </p:nvSpPr>
            <p:spPr bwMode="auto">
              <a:xfrm>
                <a:off x="1622" y="1208"/>
                <a:ext cx="253" cy="0"/>
              </a:xfrm>
              <a:prstGeom prst="line">
                <a:avLst/>
              </a:prstGeom>
              <a:noFill/>
              <a:ln w="25400">
                <a:solidFill>
                  <a:srgbClr val="DC008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809" name="Rectangle 169"/>
              <p:cNvSpPr>
                <a:spLocks noChangeArrowheads="1"/>
              </p:cNvSpPr>
              <p:nvPr/>
            </p:nvSpPr>
            <p:spPr bwMode="auto">
              <a:xfrm>
                <a:off x="2703" y="1294"/>
                <a:ext cx="369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800810" name="Rectangle 170"/>
              <p:cNvSpPr>
                <a:spLocks noChangeArrowheads="1"/>
              </p:cNvSpPr>
              <p:nvPr/>
            </p:nvSpPr>
            <p:spPr bwMode="auto">
              <a:xfrm>
                <a:off x="2986" y="1294"/>
                <a:ext cx="369" cy="28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chemeClr val="tx1"/>
                    </a:solidFill>
                    <a:latin typeface="FranklinGothic" charset="0"/>
                  </a:rPr>
                  <a:t>30</a:t>
                </a:r>
              </a:p>
            </p:txBody>
          </p:sp>
          <p:sp>
            <p:nvSpPr>
              <p:cNvPr id="2800811" name="Line 171"/>
              <p:cNvSpPr>
                <a:spLocks noChangeShapeType="1"/>
              </p:cNvSpPr>
              <p:nvPr/>
            </p:nvSpPr>
            <p:spPr bwMode="auto">
              <a:xfrm flipH="1">
                <a:off x="2736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812" name="Line 172"/>
              <p:cNvSpPr>
                <a:spLocks noChangeShapeType="1"/>
              </p:cNvSpPr>
              <p:nvPr/>
            </p:nvSpPr>
            <p:spPr bwMode="auto">
              <a:xfrm>
                <a:off x="1609" y="1181"/>
                <a:ext cx="0" cy="1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813" name="Line 173"/>
              <p:cNvSpPr>
                <a:spLocks noChangeShapeType="1"/>
              </p:cNvSpPr>
              <p:nvPr/>
            </p:nvSpPr>
            <p:spPr bwMode="auto">
              <a:xfrm>
                <a:off x="1894" y="1181"/>
                <a:ext cx="0" cy="1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814" name="Line 174"/>
              <p:cNvSpPr>
                <a:spLocks noChangeShapeType="1"/>
              </p:cNvSpPr>
              <p:nvPr/>
            </p:nvSpPr>
            <p:spPr bwMode="auto">
              <a:xfrm>
                <a:off x="2178" y="1181"/>
                <a:ext cx="0" cy="1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815" name="Line 175"/>
              <p:cNvSpPr>
                <a:spLocks noChangeShapeType="1"/>
              </p:cNvSpPr>
              <p:nvPr/>
            </p:nvSpPr>
            <p:spPr bwMode="auto">
              <a:xfrm>
                <a:off x="2462" y="1181"/>
                <a:ext cx="0" cy="1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816" name="Line 176"/>
              <p:cNvSpPr>
                <a:spLocks noChangeShapeType="1"/>
              </p:cNvSpPr>
              <p:nvPr/>
            </p:nvSpPr>
            <p:spPr bwMode="auto">
              <a:xfrm flipH="1">
                <a:off x="3020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817" name="Line 177"/>
              <p:cNvSpPr>
                <a:spLocks noChangeShapeType="1"/>
              </p:cNvSpPr>
              <p:nvPr/>
            </p:nvSpPr>
            <p:spPr bwMode="auto">
              <a:xfrm flipH="1">
                <a:off x="3305" y="1181"/>
                <a:ext cx="19" cy="17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620000" cy="474662"/>
          </a:xfrm>
          <a:noFill/>
          <a:ln/>
        </p:spPr>
        <p:txBody>
          <a:bodyPr wrap="square" lIns="90487" tIns="44450" rIns="90487" bIns="44450" anchor="ctr"/>
          <a:lstStyle/>
          <a:p>
            <a:r>
              <a:rPr lang="en-US"/>
              <a:t>Problems for Pipelining CPUs</a:t>
            </a:r>
          </a:p>
        </p:txBody>
      </p:sp>
      <p:sp>
        <p:nvSpPr>
          <p:cNvPr id="274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039100" cy="5257800"/>
          </a:xfrm>
          <a:noFill/>
          <a:ln/>
        </p:spPr>
        <p:txBody>
          <a:bodyPr lIns="90487" tIns="44450" rIns="90487" bIns="44450"/>
          <a:lstStyle/>
          <a:p>
            <a:r>
              <a:rPr lang="en-US" sz="2800" dirty="0"/>
              <a:t>Limits to pipelining: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u="sng" dirty="0">
                <a:solidFill>
                  <a:schemeClr val="accent1"/>
                </a:solidFill>
              </a:rPr>
              <a:t>Hazards</a:t>
            </a:r>
            <a:r>
              <a:rPr lang="en-US" sz="2800" dirty="0"/>
              <a:t> prevent next instruction from executing during its designated clock cycle</a:t>
            </a:r>
          </a:p>
          <a:p>
            <a:pPr lvl="1"/>
            <a:r>
              <a:rPr lang="en-US" sz="2400" u="sng" dirty="0">
                <a:solidFill>
                  <a:schemeClr val="accent1"/>
                </a:solidFill>
              </a:rPr>
              <a:t>Structural hazards</a:t>
            </a:r>
            <a:r>
              <a:rPr lang="en-US" sz="2400" dirty="0"/>
              <a:t>: HW cannot support some combination of instructions (single person to fold and put clothes away)</a:t>
            </a:r>
          </a:p>
          <a:p>
            <a:pPr lvl="1"/>
            <a:r>
              <a:rPr lang="en-US" sz="2400" u="sng" dirty="0">
                <a:solidFill>
                  <a:schemeClr val="accent1"/>
                </a:solidFill>
              </a:rPr>
              <a:t>Control hazards</a:t>
            </a:r>
            <a:r>
              <a:rPr lang="en-US" sz="2400" dirty="0"/>
              <a:t>: Pipelining of branches causes later instruction fetches to wait for the result of the branch</a:t>
            </a:r>
          </a:p>
          <a:p>
            <a:pPr lvl="1"/>
            <a:r>
              <a:rPr lang="en-US" sz="2400" u="sng" dirty="0">
                <a:solidFill>
                  <a:schemeClr val="accent1"/>
                </a:solidFill>
              </a:rPr>
              <a:t>Data hazards</a:t>
            </a:r>
            <a:r>
              <a:rPr lang="en-US" sz="2400" dirty="0"/>
              <a:t>: Instruction depends on result of prior instruction still in the pipeline (missing sock)</a:t>
            </a:r>
          </a:p>
          <a:p>
            <a:r>
              <a:rPr lang="en-US" sz="2800" dirty="0"/>
              <a:t>These might result in pipeline </a:t>
            </a:r>
            <a:r>
              <a:rPr lang="en-US" sz="2800" dirty="0">
                <a:solidFill>
                  <a:schemeClr val="accent1"/>
                </a:solidFill>
              </a:rPr>
              <a:t>stalls</a:t>
            </a:r>
            <a:r>
              <a:rPr lang="en-US" sz="2800" dirty="0"/>
              <a:t> or </a:t>
            </a:r>
            <a:r>
              <a:rPr lang="en-US" sz="2800" dirty="0">
                <a:solidFill>
                  <a:schemeClr val="accent1"/>
                </a:solidFill>
              </a:rPr>
              <a:t>“bubbles”</a:t>
            </a:r>
            <a:r>
              <a:rPr lang="en-US" sz="2800" dirty="0"/>
              <a:t> in the pipeline.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2690" name="Arc 2"/>
          <p:cNvSpPr>
            <a:spLocks/>
          </p:cNvSpPr>
          <p:nvPr/>
        </p:nvSpPr>
        <p:spPr bwMode="auto">
          <a:xfrm>
            <a:off x="3944938" y="2990850"/>
            <a:ext cx="90487" cy="1244600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600 w 21600"/>
              <a:gd name="T1" fmla="*/ 0 h 21600"/>
              <a:gd name="T2" fmla="*/ 0 w 21600"/>
              <a:gd name="T3" fmla="*/ 21600 h 21600"/>
              <a:gd name="T4" fmla="*/ 0 w 21600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599"/>
                </a:cubicBezTo>
                <a:lnTo>
                  <a:pt x="0" y="0"/>
                </a:lnTo>
                <a:close/>
              </a:path>
            </a:pathLst>
          </a:custGeom>
          <a:noFill/>
          <a:ln w="38100" cap="rnd">
            <a:solidFill>
              <a:srgbClr val="00DFCA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6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Out-of-Order Laundry: Don’t Wait</a:t>
            </a:r>
          </a:p>
        </p:txBody>
      </p:sp>
      <p:sp>
        <p:nvSpPr>
          <p:cNvPr id="280269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A depends on D; rest continue; need more resources to allow out-of-order</a:t>
            </a:r>
          </a:p>
        </p:txBody>
      </p:sp>
      <p:sp>
        <p:nvSpPr>
          <p:cNvPr id="2802693" name="Rectangle 5"/>
          <p:cNvSpPr>
            <a:spLocks noChangeArrowheads="1"/>
          </p:cNvSpPr>
          <p:nvPr/>
        </p:nvSpPr>
        <p:spPr bwMode="auto">
          <a:xfrm>
            <a:off x="931863" y="2114550"/>
            <a:ext cx="417512" cy="374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T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a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s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k</a:t>
            </a:r>
          </a:p>
          <a:p>
            <a:pPr algn="ctr"/>
            <a:endParaRPr lang="en-US" sz="2400" i="1">
              <a:solidFill>
                <a:schemeClr val="tx1"/>
              </a:solidFill>
              <a:latin typeface="FranklinGothic" charset="0"/>
            </a:endParaRP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O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r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d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e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r</a:t>
            </a:r>
          </a:p>
        </p:txBody>
      </p:sp>
      <p:sp>
        <p:nvSpPr>
          <p:cNvPr id="2802694" name="Rectangle 6"/>
          <p:cNvSpPr>
            <a:spLocks noChangeArrowheads="1"/>
          </p:cNvSpPr>
          <p:nvPr/>
        </p:nvSpPr>
        <p:spPr bwMode="auto">
          <a:xfrm>
            <a:off x="6391275" y="12493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12</a:t>
            </a:r>
          </a:p>
        </p:txBody>
      </p:sp>
      <p:sp>
        <p:nvSpPr>
          <p:cNvPr id="2802695" name="Rectangle 7"/>
          <p:cNvSpPr>
            <a:spLocks noChangeArrowheads="1"/>
          </p:cNvSpPr>
          <p:nvPr/>
        </p:nvSpPr>
        <p:spPr bwMode="auto">
          <a:xfrm>
            <a:off x="7786688" y="1239838"/>
            <a:ext cx="909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2 AM</a:t>
            </a:r>
          </a:p>
        </p:txBody>
      </p:sp>
      <p:sp>
        <p:nvSpPr>
          <p:cNvPr id="2802696" name="Rectangle 8"/>
          <p:cNvSpPr>
            <a:spLocks noChangeArrowheads="1"/>
          </p:cNvSpPr>
          <p:nvPr/>
        </p:nvSpPr>
        <p:spPr bwMode="auto">
          <a:xfrm>
            <a:off x="1581150" y="1255713"/>
            <a:ext cx="892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6 PM</a:t>
            </a:r>
          </a:p>
        </p:txBody>
      </p:sp>
      <p:sp>
        <p:nvSpPr>
          <p:cNvPr id="2802697" name="Line 9"/>
          <p:cNvSpPr>
            <a:spLocks noChangeShapeType="1"/>
          </p:cNvSpPr>
          <p:nvPr/>
        </p:nvSpPr>
        <p:spPr bwMode="auto">
          <a:xfrm>
            <a:off x="1874838" y="1611313"/>
            <a:ext cx="0" cy="2524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698" name="Rectangle 10"/>
          <p:cNvSpPr>
            <a:spLocks noChangeArrowheads="1"/>
          </p:cNvSpPr>
          <p:nvPr/>
        </p:nvSpPr>
        <p:spPr bwMode="auto">
          <a:xfrm>
            <a:off x="2546350" y="1276350"/>
            <a:ext cx="350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7</a:t>
            </a:r>
          </a:p>
        </p:txBody>
      </p:sp>
      <p:sp>
        <p:nvSpPr>
          <p:cNvPr id="2802699" name="Rectangle 11"/>
          <p:cNvSpPr>
            <a:spLocks noChangeArrowheads="1"/>
          </p:cNvSpPr>
          <p:nvPr/>
        </p:nvSpPr>
        <p:spPr bwMode="auto">
          <a:xfrm>
            <a:off x="3321050" y="1266825"/>
            <a:ext cx="350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8</a:t>
            </a:r>
          </a:p>
        </p:txBody>
      </p:sp>
      <p:sp>
        <p:nvSpPr>
          <p:cNvPr id="2802700" name="Rectangle 12"/>
          <p:cNvSpPr>
            <a:spLocks noChangeArrowheads="1"/>
          </p:cNvSpPr>
          <p:nvPr/>
        </p:nvSpPr>
        <p:spPr bwMode="auto">
          <a:xfrm>
            <a:off x="4133850" y="1293813"/>
            <a:ext cx="350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9</a:t>
            </a:r>
          </a:p>
        </p:txBody>
      </p:sp>
      <p:sp>
        <p:nvSpPr>
          <p:cNvPr id="2802701" name="Rectangle 13"/>
          <p:cNvSpPr>
            <a:spLocks noChangeArrowheads="1"/>
          </p:cNvSpPr>
          <p:nvPr/>
        </p:nvSpPr>
        <p:spPr bwMode="auto">
          <a:xfrm>
            <a:off x="4865688" y="1279525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10</a:t>
            </a:r>
          </a:p>
        </p:txBody>
      </p:sp>
      <p:sp>
        <p:nvSpPr>
          <p:cNvPr id="2802702" name="Rectangle 14"/>
          <p:cNvSpPr>
            <a:spLocks noChangeArrowheads="1"/>
          </p:cNvSpPr>
          <p:nvPr/>
        </p:nvSpPr>
        <p:spPr bwMode="auto">
          <a:xfrm>
            <a:off x="5667375" y="1276350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11</a:t>
            </a:r>
          </a:p>
        </p:txBody>
      </p:sp>
      <p:sp>
        <p:nvSpPr>
          <p:cNvPr id="2802703" name="Rectangle 15"/>
          <p:cNvSpPr>
            <a:spLocks noChangeArrowheads="1"/>
          </p:cNvSpPr>
          <p:nvPr/>
        </p:nvSpPr>
        <p:spPr bwMode="auto">
          <a:xfrm>
            <a:off x="7288213" y="1265238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1</a:t>
            </a:r>
          </a:p>
        </p:txBody>
      </p:sp>
      <p:sp>
        <p:nvSpPr>
          <p:cNvPr id="2802704" name="Line 16"/>
          <p:cNvSpPr>
            <a:spLocks noChangeShapeType="1"/>
          </p:cNvSpPr>
          <p:nvPr/>
        </p:nvSpPr>
        <p:spPr bwMode="auto">
          <a:xfrm>
            <a:off x="1885950" y="1758950"/>
            <a:ext cx="63706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05" name="Line 17"/>
          <p:cNvSpPr>
            <a:spLocks noChangeShapeType="1"/>
          </p:cNvSpPr>
          <p:nvPr/>
        </p:nvSpPr>
        <p:spPr bwMode="auto">
          <a:xfrm flipH="1">
            <a:off x="1312863" y="2417763"/>
            <a:ext cx="38100" cy="32845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06" name="Rectangle 18"/>
          <p:cNvSpPr>
            <a:spLocks noChangeArrowheads="1"/>
          </p:cNvSpPr>
          <p:nvPr/>
        </p:nvSpPr>
        <p:spPr bwMode="auto">
          <a:xfrm>
            <a:off x="5575300" y="1908175"/>
            <a:ext cx="858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Time</a:t>
            </a:r>
          </a:p>
        </p:txBody>
      </p:sp>
      <p:sp>
        <p:nvSpPr>
          <p:cNvPr id="2802707" name="Freeform 19"/>
          <p:cNvSpPr>
            <a:spLocks/>
          </p:cNvSpPr>
          <p:nvPr/>
        </p:nvSpPr>
        <p:spPr bwMode="auto">
          <a:xfrm>
            <a:off x="1470025" y="3192463"/>
            <a:ext cx="334963" cy="336550"/>
          </a:xfrm>
          <a:custGeom>
            <a:avLst/>
            <a:gdLst/>
            <a:ahLst/>
            <a:cxnLst>
              <a:cxn ang="0">
                <a:pos x="67" y="10"/>
              </a:cxn>
              <a:cxn ang="0">
                <a:pos x="112" y="11"/>
              </a:cxn>
              <a:cxn ang="0">
                <a:pos x="161" y="0"/>
              </a:cxn>
              <a:cxn ang="0">
                <a:pos x="219" y="0"/>
              </a:cxn>
              <a:cxn ang="0">
                <a:pos x="155" y="60"/>
              </a:cxn>
              <a:cxn ang="0">
                <a:pos x="172" y="64"/>
              </a:cxn>
              <a:cxn ang="0">
                <a:pos x="189" y="71"/>
              </a:cxn>
              <a:cxn ang="0">
                <a:pos x="205" y="80"/>
              </a:cxn>
              <a:cxn ang="0">
                <a:pos x="217" y="90"/>
              </a:cxn>
              <a:cxn ang="0">
                <a:pos x="227" y="103"/>
              </a:cxn>
              <a:cxn ang="0">
                <a:pos x="234" y="118"/>
              </a:cxn>
              <a:cxn ang="0">
                <a:pos x="236" y="134"/>
              </a:cxn>
              <a:cxn ang="0">
                <a:pos x="233" y="151"/>
              </a:cxn>
              <a:cxn ang="0">
                <a:pos x="228" y="164"/>
              </a:cxn>
              <a:cxn ang="0">
                <a:pos x="218" y="177"/>
              </a:cxn>
              <a:cxn ang="0">
                <a:pos x="201" y="192"/>
              </a:cxn>
              <a:cxn ang="0">
                <a:pos x="185" y="200"/>
              </a:cxn>
              <a:cxn ang="0">
                <a:pos x="170" y="206"/>
              </a:cxn>
              <a:cxn ang="0">
                <a:pos x="155" y="210"/>
              </a:cxn>
              <a:cxn ang="0">
                <a:pos x="136" y="211"/>
              </a:cxn>
              <a:cxn ang="0">
                <a:pos x="88" y="210"/>
              </a:cxn>
              <a:cxn ang="0">
                <a:pos x="65" y="206"/>
              </a:cxn>
              <a:cxn ang="0">
                <a:pos x="40" y="195"/>
              </a:cxn>
              <a:cxn ang="0">
                <a:pos x="22" y="182"/>
              </a:cxn>
              <a:cxn ang="0">
                <a:pos x="9" y="167"/>
              </a:cxn>
              <a:cxn ang="0">
                <a:pos x="3" y="151"/>
              </a:cxn>
              <a:cxn ang="0">
                <a:pos x="0" y="137"/>
              </a:cxn>
              <a:cxn ang="0">
                <a:pos x="2" y="121"/>
              </a:cxn>
              <a:cxn ang="0">
                <a:pos x="10" y="101"/>
              </a:cxn>
              <a:cxn ang="0">
                <a:pos x="25" y="85"/>
              </a:cxn>
              <a:cxn ang="0">
                <a:pos x="45" y="71"/>
              </a:cxn>
              <a:cxn ang="0">
                <a:pos x="73" y="62"/>
              </a:cxn>
              <a:cxn ang="0">
                <a:pos x="29" y="3"/>
              </a:cxn>
            </a:cxnLst>
            <a:rect l="0" t="0" r="r" b="b"/>
            <a:pathLst>
              <a:path w="237" h="212">
                <a:moveTo>
                  <a:pt x="29" y="3"/>
                </a:moveTo>
                <a:lnTo>
                  <a:pt x="67" y="10"/>
                </a:lnTo>
                <a:lnTo>
                  <a:pt x="66" y="0"/>
                </a:lnTo>
                <a:lnTo>
                  <a:pt x="112" y="11"/>
                </a:lnTo>
                <a:lnTo>
                  <a:pt x="112" y="0"/>
                </a:lnTo>
                <a:lnTo>
                  <a:pt x="161" y="0"/>
                </a:lnTo>
                <a:lnTo>
                  <a:pt x="160" y="11"/>
                </a:lnTo>
                <a:lnTo>
                  <a:pt x="219" y="0"/>
                </a:lnTo>
                <a:lnTo>
                  <a:pt x="148" y="60"/>
                </a:lnTo>
                <a:lnTo>
                  <a:pt x="155" y="60"/>
                </a:lnTo>
                <a:lnTo>
                  <a:pt x="163" y="62"/>
                </a:lnTo>
                <a:lnTo>
                  <a:pt x="172" y="64"/>
                </a:lnTo>
                <a:lnTo>
                  <a:pt x="180" y="67"/>
                </a:lnTo>
                <a:lnTo>
                  <a:pt x="189" y="71"/>
                </a:lnTo>
                <a:lnTo>
                  <a:pt x="197" y="75"/>
                </a:lnTo>
                <a:lnTo>
                  <a:pt x="205" y="80"/>
                </a:lnTo>
                <a:lnTo>
                  <a:pt x="212" y="85"/>
                </a:lnTo>
                <a:lnTo>
                  <a:pt x="217" y="90"/>
                </a:lnTo>
                <a:lnTo>
                  <a:pt x="222" y="97"/>
                </a:lnTo>
                <a:lnTo>
                  <a:pt x="227" y="103"/>
                </a:lnTo>
                <a:lnTo>
                  <a:pt x="231" y="111"/>
                </a:lnTo>
                <a:lnTo>
                  <a:pt x="234" y="118"/>
                </a:lnTo>
                <a:lnTo>
                  <a:pt x="235" y="125"/>
                </a:lnTo>
                <a:lnTo>
                  <a:pt x="236" y="134"/>
                </a:lnTo>
                <a:lnTo>
                  <a:pt x="235" y="144"/>
                </a:lnTo>
                <a:lnTo>
                  <a:pt x="233" y="151"/>
                </a:lnTo>
                <a:lnTo>
                  <a:pt x="231" y="158"/>
                </a:lnTo>
                <a:lnTo>
                  <a:pt x="228" y="164"/>
                </a:lnTo>
                <a:lnTo>
                  <a:pt x="224" y="170"/>
                </a:lnTo>
                <a:lnTo>
                  <a:pt x="218" y="177"/>
                </a:lnTo>
                <a:lnTo>
                  <a:pt x="210" y="185"/>
                </a:lnTo>
                <a:lnTo>
                  <a:pt x="201" y="192"/>
                </a:lnTo>
                <a:lnTo>
                  <a:pt x="193" y="197"/>
                </a:lnTo>
                <a:lnTo>
                  <a:pt x="185" y="200"/>
                </a:lnTo>
                <a:lnTo>
                  <a:pt x="177" y="204"/>
                </a:lnTo>
                <a:lnTo>
                  <a:pt x="170" y="206"/>
                </a:lnTo>
                <a:lnTo>
                  <a:pt x="161" y="208"/>
                </a:lnTo>
                <a:lnTo>
                  <a:pt x="155" y="210"/>
                </a:lnTo>
                <a:lnTo>
                  <a:pt x="145" y="210"/>
                </a:lnTo>
                <a:lnTo>
                  <a:pt x="136" y="211"/>
                </a:lnTo>
                <a:lnTo>
                  <a:pt x="96" y="211"/>
                </a:lnTo>
                <a:lnTo>
                  <a:pt x="88" y="210"/>
                </a:lnTo>
                <a:lnTo>
                  <a:pt x="78" y="209"/>
                </a:lnTo>
                <a:lnTo>
                  <a:pt x="65" y="206"/>
                </a:lnTo>
                <a:lnTo>
                  <a:pt x="53" y="201"/>
                </a:lnTo>
                <a:lnTo>
                  <a:pt x="40" y="195"/>
                </a:lnTo>
                <a:lnTo>
                  <a:pt x="30" y="188"/>
                </a:lnTo>
                <a:lnTo>
                  <a:pt x="22" y="182"/>
                </a:lnTo>
                <a:lnTo>
                  <a:pt x="15" y="175"/>
                </a:lnTo>
                <a:lnTo>
                  <a:pt x="9" y="167"/>
                </a:lnTo>
                <a:lnTo>
                  <a:pt x="5" y="157"/>
                </a:lnTo>
                <a:lnTo>
                  <a:pt x="3" y="151"/>
                </a:lnTo>
                <a:lnTo>
                  <a:pt x="1" y="144"/>
                </a:lnTo>
                <a:lnTo>
                  <a:pt x="0" y="137"/>
                </a:lnTo>
                <a:lnTo>
                  <a:pt x="1" y="131"/>
                </a:lnTo>
                <a:lnTo>
                  <a:pt x="2" y="121"/>
                </a:lnTo>
                <a:lnTo>
                  <a:pt x="5" y="112"/>
                </a:lnTo>
                <a:lnTo>
                  <a:pt x="10" y="101"/>
                </a:lnTo>
                <a:lnTo>
                  <a:pt x="17" y="93"/>
                </a:lnTo>
                <a:lnTo>
                  <a:pt x="25" y="85"/>
                </a:lnTo>
                <a:lnTo>
                  <a:pt x="35" y="77"/>
                </a:lnTo>
                <a:lnTo>
                  <a:pt x="45" y="71"/>
                </a:lnTo>
                <a:lnTo>
                  <a:pt x="59" y="65"/>
                </a:lnTo>
                <a:lnTo>
                  <a:pt x="73" y="62"/>
                </a:lnTo>
                <a:lnTo>
                  <a:pt x="83" y="60"/>
                </a:lnTo>
                <a:lnTo>
                  <a:pt x="29" y="3"/>
                </a:lnTo>
              </a:path>
            </a:pathLst>
          </a:custGeom>
          <a:solidFill>
            <a:schemeClr val="hlink"/>
          </a:solidFill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08" name="Rectangle 20"/>
          <p:cNvSpPr>
            <a:spLocks noChangeArrowheads="1"/>
          </p:cNvSpPr>
          <p:nvPr/>
        </p:nvSpPr>
        <p:spPr bwMode="auto">
          <a:xfrm>
            <a:off x="1450975" y="3124200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FranklinGothic" charset="0"/>
              </a:rPr>
              <a:t>B</a:t>
            </a:r>
          </a:p>
        </p:txBody>
      </p:sp>
      <p:sp>
        <p:nvSpPr>
          <p:cNvPr id="2802709" name="Freeform 21"/>
          <p:cNvSpPr>
            <a:spLocks/>
          </p:cNvSpPr>
          <p:nvPr/>
        </p:nvSpPr>
        <p:spPr bwMode="auto">
          <a:xfrm>
            <a:off x="1479550" y="3686175"/>
            <a:ext cx="333375" cy="334963"/>
          </a:xfrm>
          <a:custGeom>
            <a:avLst/>
            <a:gdLst/>
            <a:ahLst/>
            <a:cxnLst>
              <a:cxn ang="0">
                <a:pos x="67" y="10"/>
              </a:cxn>
              <a:cxn ang="0">
                <a:pos x="112" y="11"/>
              </a:cxn>
              <a:cxn ang="0">
                <a:pos x="161" y="0"/>
              </a:cxn>
              <a:cxn ang="0">
                <a:pos x="219" y="0"/>
              </a:cxn>
              <a:cxn ang="0">
                <a:pos x="155" y="60"/>
              </a:cxn>
              <a:cxn ang="0">
                <a:pos x="172" y="64"/>
              </a:cxn>
              <a:cxn ang="0">
                <a:pos x="189" y="71"/>
              </a:cxn>
              <a:cxn ang="0">
                <a:pos x="205" y="79"/>
              </a:cxn>
              <a:cxn ang="0">
                <a:pos x="217" y="90"/>
              </a:cxn>
              <a:cxn ang="0">
                <a:pos x="227" y="103"/>
              </a:cxn>
              <a:cxn ang="0">
                <a:pos x="234" y="118"/>
              </a:cxn>
              <a:cxn ang="0">
                <a:pos x="236" y="134"/>
              </a:cxn>
              <a:cxn ang="0">
                <a:pos x="233" y="150"/>
              </a:cxn>
              <a:cxn ang="0">
                <a:pos x="228" y="163"/>
              </a:cxn>
              <a:cxn ang="0">
                <a:pos x="218" y="176"/>
              </a:cxn>
              <a:cxn ang="0">
                <a:pos x="201" y="191"/>
              </a:cxn>
              <a:cxn ang="0">
                <a:pos x="185" y="199"/>
              </a:cxn>
              <a:cxn ang="0">
                <a:pos x="170" y="205"/>
              </a:cxn>
              <a:cxn ang="0">
                <a:pos x="155" y="209"/>
              </a:cxn>
              <a:cxn ang="0">
                <a:pos x="136" y="210"/>
              </a:cxn>
              <a:cxn ang="0">
                <a:pos x="88" y="209"/>
              </a:cxn>
              <a:cxn ang="0">
                <a:pos x="65" y="205"/>
              </a:cxn>
              <a:cxn ang="0">
                <a:pos x="40" y="194"/>
              </a:cxn>
              <a:cxn ang="0">
                <a:pos x="22" y="181"/>
              </a:cxn>
              <a:cxn ang="0">
                <a:pos x="9" y="166"/>
              </a:cxn>
              <a:cxn ang="0">
                <a:pos x="3" y="150"/>
              </a:cxn>
              <a:cxn ang="0">
                <a:pos x="0" y="136"/>
              </a:cxn>
              <a:cxn ang="0">
                <a:pos x="2" y="121"/>
              </a:cxn>
              <a:cxn ang="0">
                <a:pos x="10" y="101"/>
              </a:cxn>
              <a:cxn ang="0">
                <a:pos x="25" y="84"/>
              </a:cxn>
              <a:cxn ang="0">
                <a:pos x="45" y="71"/>
              </a:cxn>
              <a:cxn ang="0">
                <a:pos x="73" y="61"/>
              </a:cxn>
              <a:cxn ang="0">
                <a:pos x="29" y="3"/>
              </a:cxn>
            </a:cxnLst>
            <a:rect l="0" t="0" r="r" b="b"/>
            <a:pathLst>
              <a:path w="237" h="211">
                <a:moveTo>
                  <a:pt x="29" y="3"/>
                </a:moveTo>
                <a:lnTo>
                  <a:pt x="67" y="10"/>
                </a:lnTo>
                <a:lnTo>
                  <a:pt x="66" y="0"/>
                </a:lnTo>
                <a:lnTo>
                  <a:pt x="112" y="11"/>
                </a:lnTo>
                <a:lnTo>
                  <a:pt x="112" y="0"/>
                </a:lnTo>
                <a:lnTo>
                  <a:pt x="161" y="0"/>
                </a:lnTo>
                <a:lnTo>
                  <a:pt x="160" y="11"/>
                </a:lnTo>
                <a:lnTo>
                  <a:pt x="219" y="0"/>
                </a:lnTo>
                <a:lnTo>
                  <a:pt x="148" y="59"/>
                </a:lnTo>
                <a:lnTo>
                  <a:pt x="155" y="60"/>
                </a:lnTo>
                <a:lnTo>
                  <a:pt x="163" y="61"/>
                </a:lnTo>
                <a:lnTo>
                  <a:pt x="172" y="64"/>
                </a:lnTo>
                <a:lnTo>
                  <a:pt x="180" y="66"/>
                </a:lnTo>
                <a:lnTo>
                  <a:pt x="189" y="71"/>
                </a:lnTo>
                <a:lnTo>
                  <a:pt x="197" y="74"/>
                </a:lnTo>
                <a:lnTo>
                  <a:pt x="205" y="79"/>
                </a:lnTo>
                <a:lnTo>
                  <a:pt x="212" y="85"/>
                </a:lnTo>
                <a:lnTo>
                  <a:pt x="217" y="90"/>
                </a:lnTo>
                <a:lnTo>
                  <a:pt x="222" y="96"/>
                </a:lnTo>
                <a:lnTo>
                  <a:pt x="227" y="103"/>
                </a:lnTo>
                <a:lnTo>
                  <a:pt x="231" y="111"/>
                </a:lnTo>
                <a:lnTo>
                  <a:pt x="234" y="118"/>
                </a:lnTo>
                <a:lnTo>
                  <a:pt x="235" y="124"/>
                </a:lnTo>
                <a:lnTo>
                  <a:pt x="236" y="134"/>
                </a:lnTo>
                <a:lnTo>
                  <a:pt x="235" y="143"/>
                </a:lnTo>
                <a:lnTo>
                  <a:pt x="233" y="150"/>
                </a:lnTo>
                <a:lnTo>
                  <a:pt x="231" y="157"/>
                </a:lnTo>
                <a:lnTo>
                  <a:pt x="228" y="163"/>
                </a:lnTo>
                <a:lnTo>
                  <a:pt x="224" y="169"/>
                </a:lnTo>
                <a:lnTo>
                  <a:pt x="218" y="176"/>
                </a:lnTo>
                <a:lnTo>
                  <a:pt x="210" y="184"/>
                </a:lnTo>
                <a:lnTo>
                  <a:pt x="201" y="191"/>
                </a:lnTo>
                <a:lnTo>
                  <a:pt x="193" y="196"/>
                </a:lnTo>
                <a:lnTo>
                  <a:pt x="185" y="199"/>
                </a:lnTo>
                <a:lnTo>
                  <a:pt x="177" y="203"/>
                </a:lnTo>
                <a:lnTo>
                  <a:pt x="170" y="205"/>
                </a:lnTo>
                <a:lnTo>
                  <a:pt x="161" y="207"/>
                </a:lnTo>
                <a:lnTo>
                  <a:pt x="155" y="209"/>
                </a:lnTo>
                <a:lnTo>
                  <a:pt x="145" y="209"/>
                </a:lnTo>
                <a:lnTo>
                  <a:pt x="136" y="210"/>
                </a:lnTo>
                <a:lnTo>
                  <a:pt x="96" y="210"/>
                </a:lnTo>
                <a:lnTo>
                  <a:pt x="88" y="209"/>
                </a:lnTo>
                <a:lnTo>
                  <a:pt x="78" y="208"/>
                </a:lnTo>
                <a:lnTo>
                  <a:pt x="65" y="205"/>
                </a:lnTo>
                <a:lnTo>
                  <a:pt x="53" y="200"/>
                </a:lnTo>
                <a:lnTo>
                  <a:pt x="40" y="194"/>
                </a:lnTo>
                <a:lnTo>
                  <a:pt x="30" y="187"/>
                </a:lnTo>
                <a:lnTo>
                  <a:pt x="22" y="181"/>
                </a:lnTo>
                <a:lnTo>
                  <a:pt x="15" y="174"/>
                </a:lnTo>
                <a:lnTo>
                  <a:pt x="9" y="166"/>
                </a:lnTo>
                <a:lnTo>
                  <a:pt x="5" y="156"/>
                </a:lnTo>
                <a:lnTo>
                  <a:pt x="3" y="150"/>
                </a:lnTo>
                <a:lnTo>
                  <a:pt x="1" y="144"/>
                </a:lnTo>
                <a:lnTo>
                  <a:pt x="0" y="136"/>
                </a:lnTo>
                <a:lnTo>
                  <a:pt x="1" y="131"/>
                </a:lnTo>
                <a:lnTo>
                  <a:pt x="2" y="121"/>
                </a:lnTo>
                <a:lnTo>
                  <a:pt x="5" y="111"/>
                </a:lnTo>
                <a:lnTo>
                  <a:pt x="10" y="101"/>
                </a:lnTo>
                <a:lnTo>
                  <a:pt x="17" y="92"/>
                </a:lnTo>
                <a:lnTo>
                  <a:pt x="25" y="84"/>
                </a:lnTo>
                <a:lnTo>
                  <a:pt x="35" y="76"/>
                </a:lnTo>
                <a:lnTo>
                  <a:pt x="45" y="71"/>
                </a:lnTo>
                <a:lnTo>
                  <a:pt x="59" y="65"/>
                </a:lnTo>
                <a:lnTo>
                  <a:pt x="73" y="61"/>
                </a:lnTo>
                <a:lnTo>
                  <a:pt x="83" y="59"/>
                </a:lnTo>
                <a:lnTo>
                  <a:pt x="29" y="3"/>
                </a:lnTo>
              </a:path>
            </a:pathLst>
          </a:custGeom>
          <a:solidFill>
            <a:schemeClr val="hlink"/>
          </a:solidFill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10" name="Rectangle 22"/>
          <p:cNvSpPr>
            <a:spLocks noChangeArrowheads="1"/>
          </p:cNvSpPr>
          <p:nvPr/>
        </p:nvSpPr>
        <p:spPr bwMode="auto">
          <a:xfrm>
            <a:off x="1458913" y="3616325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FranklinGothic" charset="0"/>
              </a:rPr>
              <a:t>C</a:t>
            </a:r>
          </a:p>
        </p:txBody>
      </p:sp>
      <p:sp>
        <p:nvSpPr>
          <p:cNvPr id="2802711" name="Freeform 23"/>
          <p:cNvSpPr>
            <a:spLocks/>
          </p:cNvSpPr>
          <p:nvPr/>
        </p:nvSpPr>
        <p:spPr bwMode="auto">
          <a:xfrm>
            <a:off x="1479550" y="4200525"/>
            <a:ext cx="333375" cy="336550"/>
          </a:xfrm>
          <a:custGeom>
            <a:avLst/>
            <a:gdLst/>
            <a:ahLst/>
            <a:cxnLst>
              <a:cxn ang="0">
                <a:pos x="67" y="10"/>
              </a:cxn>
              <a:cxn ang="0">
                <a:pos x="112" y="11"/>
              </a:cxn>
              <a:cxn ang="0">
                <a:pos x="161" y="0"/>
              </a:cxn>
              <a:cxn ang="0">
                <a:pos x="219" y="0"/>
              </a:cxn>
              <a:cxn ang="0">
                <a:pos x="155" y="60"/>
              </a:cxn>
              <a:cxn ang="0">
                <a:pos x="172" y="64"/>
              </a:cxn>
              <a:cxn ang="0">
                <a:pos x="189" y="71"/>
              </a:cxn>
              <a:cxn ang="0">
                <a:pos x="205" y="80"/>
              </a:cxn>
              <a:cxn ang="0">
                <a:pos x="217" y="90"/>
              </a:cxn>
              <a:cxn ang="0">
                <a:pos x="227" y="103"/>
              </a:cxn>
              <a:cxn ang="0">
                <a:pos x="234" y="118"/>
              </a:cxn>
              <a:cxn ang="0">
                <a:pos x="236" y="134"/>
              </a:cxn>
              <a:cxn ang="0">
                <a:pos x="233" y="151"/>
              </a:cxn>
              <a:cxn ang="0">
                <a:pos x="228" y="164"/>
              </a:cxn>
              <a:cxn ang="0">
                <a:pos x="218" y="177"/>
              </a:cxn>
              <a:cxn ang="0">
                <a:pos x="201" y="192"/>
              </a:cxn>
              <a:cxn ang="0">
                <a:pos x="185" y="200"/>
              </a:cxn>
              <a:cxn ang="0">
                <a:pos x="170" y="206"/>
              </a:cxn>
              <a:cxn ang="0">
                <a:pos x="155" y="210"/>
              </a:cxn>
              <a:cxn ang="0">
                <a:pos x="136" y="211"/>
              </a:cxn>
              <a:cxn ang="0">
                <a:pos x="88" y="210"/>
              </a:cxn>
              <a:cxn ang="0">
                <a:pos x="65" y="206"/>
              </a:cxn>
              <a:cxn ang="0">
                <a:pos x="40" y="195"/>
              </a:cxn>
              <a:cxn ang="0">
                <a:pos x="22" y="182"/>
              </a:cxn>
              <a:cxn ang="0">
                <a:pos x="9" y="167"/>
              </a:cxn>
              <a:cxn ang="0">
                <a:pos x="3" y="151"/>
              </a:cxn>
              <a:cxn ang="0">
                <a:pos x="0" y="137"/>
              </a:cxn>
              <a:cxn ang="0">
                <a:pos x="2" y="121"/>
              </a:cxn>
              <a:cxn ang="0">
                <a:pos x="10" y="101"/>
              </a:cxn>
              <a:cxn ang="0">
                <a:pos x="25" y="85"/>
              </a:cxn>
              <a:cxn ang="0">
                <a:pos x="45" y="71"/>
              </a:cxn>
              <a:cxn ang="0">
                <a:pos x="73" y="62"/>
              </a:cxn>
              <a:cxn ang="0">
                <a:pos x="29" y="3"/>
              </a:cxn>
            </a:cxnLst>
            <a:rect l="0" t="0" r="r" b="b"/>
            <a:pathLst>
              <a:path w="237" h="212">
                <a:moveTo>
                  <a:pt x="29" y="3"/>
                </a:moveTo>
                <a:lnTo>
                  <a:pt x="67" y="10"/>
                </a:lnTo>
                <a:lnTo>
                  <a:pt x="66" y="0"/>
                </a:lnTo>
                <a:lnTo>
                  <a:pt x="112" y="11"/>
                </a:lnTo>
                <a:lnTo>
                  <a:pt x="112" y="0"/>
                </a:lnTo>
                <a:lnTo>
                  <a:pt x="161" y="0"/>
                </a:lnTo>
                <a:lnTo>
                  <a:pt x="160" y="11"/>
                </a:lnTo>
                <a:lnTo>
                  <a:pt x="219" y="0"/>
                </a:lnTo>
                <a:lnTo>
                  <a:pt x="148" y="60"/>
                </a:lnTo>
                <a:lnTo>
                  <a:pt x="155" y="60"/>
                </a:lnTo>
                <a:lnTo>
                  <a:pt x="163" y="62"/>
                </a:lnTo>
                <a:lnTo>
                  <a:pt x="172" y="64"/>
                </a:lnTo>
                <a:lnTo>
                  <a:pt x="180" y="67"/>
                </a:lnTo>
                <a:lnTo>
                  <a:pt x="189" y="71"/>
                </a:lnTo>
                <a:lnTo>
                  <a:pt x="197" y="75"/>
                </a:lnTo>
                <a:lnTo>
                  <a:pt x="205" y="80"/>
                </a:lnTo>
                <a:lnTo>
                  <a:pt x="212" y="85"/>
                </a:lnTo>
                <a:lnTo>
                  <a:pt x="217" y="90"/>
                </a:lnTo>
                <a:lnTo>
                  <a:pt x="222" y="97"/>
                </a:lnTo>
                <a:lnTo>
                  <a:pt x="227" y="103"/>
                </a:lnTo>
                <a:lnTo>
                  <a:pt x="231" y="111"/>
                </a:lnTo>
                <a:lnTo>
                  <a:pt x="234" y="118"/>
                </a:lnTo>
                <a:lnTo>
                  <a:pt x="235" y="125"/>
                </a:lnTo>
                <a:lnTo>
                  <a:pt x="236" y="134"/>
                </a:lnTo>
                <a:lnTo>
                  <a:pt x="235" y="144"/>
                </a:lnTo>
                <a:lnTo>
                  <a:pt x="233" y="151"/>
                </a:lnTo>
                <a:lnTo>
                  <a:pt x="231" y="158"/>
                </a:lnTo>
                <a:lnTo>
                  <a:pt x="228" y="164"/>
                </a:lnTo>
                <a:lnTo>
                  <a:pt x="224" y="170"/>
                </a:lnTo>
                <a:lnTo>
                  <a:pt x="218" y="177"/>
                </a:lnTo>
                <a:lnTo>
                  <a:pt x="210" y="185"/>
                </a:lnTo>
                <a:lnTo>
                  <a:pt x="201" y="192"/>
                </a:lnTo>
                <a:lnTo>
                  <a:pt x="193" y="197"/>
                </a:lnTo>
                <a:lnTo>
                  <a:pt x="185" y="200"/>
                </a:lnTo>
                <a:lnTo>
                  <a:pt x="177" y="204"/>
                </a:lnTo>
                <a:lnTo>
                  <a:pt x="170" y="206"/>
                </a:lnTo>
                <a:lnTo>
                  <a:pt x="161" y="208"/>
                </a:lnTo>
                <a:lnTo>
                  <a:pt x="155" y="210"/>
                </a:lnTo>
                <a:lnTo>
                  <a:pt x="145" y="210"/>
                </a:lnTo>
                <a:lnTo>
                  <a:pt x="136" y="211"/>
                </a:lnTo>
                <a:lnTo>
                  <a:pt x="96" y="211"/>
                </a:lnTo>
                <a:lnTo>
                  <a:pt x="88" y="210"/>
                </a:lnTo>
                <a:lnTo>
                  <a:pt x="78" y="209"/>
                </a:lnTo>
                <a:lnTo>
                  <a:pt x="65" y="206"/>
                </a:lnTo>
                <a:lnTo>
                  <a:pt x="53" y="201"/>
                </a:lnTo>
                <a:lnTo>
                  <a:pt x="40" y="195"/>
                </a:lnTo>
                <a:lnTo>
                  <a:pt x="30" y="188"/>
                </a:lnTo>
                <a:lnTo>
                  <a:pt x="22" y="182"/>
                </a:lnTo>
                <a:lnTo>
                  <a:pt x="15" y="175"/>
                </a:lnTo>
                <a:lnTo>
                  <a:pt x="9" y="167"/>
                </a:lnTo>
                <a:lnTo>
                  <a:pt x="5" y="157"/>
                </a:lnTo>
                <a:lnTo>
                  <a:pt x="3" y="151"/>
                </a:lnTo>
                <a:lnTo>
                  <a:pt x="1" y="144"/>
                </a:lnTo>
                <a:lnTo>
                  <a:pt x="0" y="137"/>
                </a:lnTo>
                <a:lnTo>
                  <a:pt x="1" y="131"/>
                </a:lnTo>
                <a:lnTo>
                  <a:pt x="2" y="121"/>
                </a:lnTo>
                <a:lnTo>
                  <a:pt x="5" y="112"/>
                </a:lnTo>
                <a:lnTo>
                  <a:pt x="10" y="101"/>
                </a:lnTo>
                <a:lnTo>
                  <a:pt x="17" y="93"/>
                </a:lnTo>
                <a:lnTo>
                  <a:pt x="25" y="85"/>
                </a:lnTo>
                <a:lnTo>
                  <a:pt x="35" y="77"/>
                </a:lnTo>
                <a:lnTo>
                  <a:pt x="45" y="71"/>
                </a:lnTo>
                <a:lnTo>
                  <a:pt x="59" y="65"/>
                </a:lnTo>
                <a:lnTo>
                  <a:pt x="73" y="62"/>
                </a:lnTo>
                <a:lnTo>
                  <a:pt x="83" y="60"/>
                </a:lnTo>
                <a:lnTo>
                  <a:pt x="29" y="3"/>
                </a:lnTo>
              </a:path>
            </a:pathLst>
          </a:custGeom>
          <a:solidFill>
            <a:schemeClr val="hlink"/>
          </a:solidFill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12" name="Rectangle 24"/>
          <p:cNvSpPr>
            <a:spLocks noChangeArrowheads="1"/>
          </p:cNvSpPr>
          <p:nvPr/>
        </p:nvSpPr>
        <p:spPr bwMode="auto">
          <a:xfrm>
            <a:off x="1458913" y="4130675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FranklinGothic" charset="0"/>
              </a:rPr>
              <a:t>D</a:t>
            </a:r>
          </a:p>
        </p:txBody>
      </p:sp>
      <p:sp>
        <p:nvSpPr>
          <p:cNvPr id="2802713" name="Freeform 25"/>
          <p:cNvSpPr>
            <a:spLocks/>
          </p:cNvSpPr>
          <p:nvPr/>
        </p:nvSpPr>
        <p:spPr bwMode="auto">
          <a:xfrm>
            <a:off x="1470025" y="2566988"/>
            <a:ext cx="334963" cy="334962"/>
          </a:xfrm>
          <a:custGeom>
            <a:avLst/>
            <a:gdLst/>
            <a:ahLst/>
            <a:cxnLst>
              <a:cxn ang="0">
                <a:pos x="67" y="10"/>
              </a:cxn>
              <a:cxn ang="0">
                <a:pos x="112" y="11"/>
              </a:cxn>
              <a:cxn ang="0">
                <a:pos x="161" y="0"/>
              </a:cxn>
              <a:cxn ang="0">
                <a:pos x="219" y="0"/>
              </a:cxn>
              <a:cxn ang="0">
                <a:pos x="155" y="60"/>
              </a:cxn>
              <a:cxn ang="0">
                <a:pos x="172" y="64"/>
              </a:cxn>
              <a:cxn ang="0">
                <a:pos x="189" y="71"/>
              </a:cxn>
              <a:cxn ang="0">
                <a:pos x="205" y="79"/>
              </a:cxn>
              <a:cxn ang="0">
                <a:pos x="217" y="90"/>
              </a:cxn>
              <a:cxn ang="0">
                <a:pos x="227" y="103"/>
              </a:cxn>
              <a:cxn ang="0">
                <a:pos x="234" y="118"/>
              </a:cxn>
              <a:cxn ang="0">
                <a:pos x="236" y="134"/>
              </a:cxn>
              <a:cxn ang="0">
                <a:pos x="233" y="150"/>
              </a:cxn>
              <a:cxn ang="0">
                <a:pos x="228" y="163"/>
              </a:cxn>
              <a:cxn ang="0">
                <a:pos x="218" y="176"/>
              </a:cxn>
              <a:cxn ang="0">
                <a:pos x="201" y="191"/>
              </a:cxn>
              <a:cxn ang="0">
                <a:pos x="185" y="199"/>
              </a:cxn>
              <a:cxn ang="0">
                <a:pos x="170" y="205"/>
              </a:cxn>
              <a:cxn ang="0">
                <a:pos x="155" y="209"/>
              </a:cxn>
              <a:cxn ang="0">
                <a:pos x="136" y="210"/>
              </a:cxn>
              <a:cxn ang="0">
                <a:pos x="88" y="209"/>
              </a:cxn>
              <a:cxn ang="0">
                <a:pos x="65" y="205"/>
              </a:cxn>
              <a:cxn ang="0">
                <a:pos x="40" y="194"/>
              </a:cxn>
              <a:cxn ang="0">
                <a:pos x="22" y="181"/>
              </a:cxn>
              <a:cxn ang="0">
                <a:pos x="9" y="166"/>
              </a:cxn>
              <a:cxn ang="0">
                <a:pos x="3" y="150"/>
              </a:cxn>
              <a:cxn ang="0">
                <a:pos x="0" y="136"/>
              </a:cxn>
              <a:cxn ang="0">
                <a:pos x="2" y="121"/>
              </a:cxn>
              <a:cxn ang="0">
                <a:pos x="10" y="101"/>
              </a:cxn>
              <a:cxn ang="0">
                <a:pos x="25" y="84"/>
              </a:cxn>
              <a:cxn ang="0">
                <a:pos x="45" y="71"/>
              </a:cxn>
              <a:cxn ang="0">
                <a:pos x="73" y="61"/>
              </a:cxn>
              <a:cxn ang="0">
                <a:pos x="29" y="3"/>
              </a:cxn>
            </a:cxnLst>
            <a:rect l="0" t="0" r="r" b="b"/>
            <a:pathLst>
              <a:path w="237" h="211">
                <a:moveTo>
                  <a:pt x="29" y="3"/>
                </a:moveTo>
                <a:lnTo>
                  <a:pt x="67" y="10"/>
                </a:lnTo>
                <a:lnTo>
                  <a:pt x="66" y="0"/>
                </a:lnTo>
                <a:lnTo>
                  <a:pt x="112" y="11"/>
                </a:lnTo>
                <a:lnTo>
                  <a:pt x="112" y="0"/>
                </a:lnTo>
                <a:lnTo>
                  <a:pt x="161" y="0"/>
                </a:lnTo>
                <a:lnTo>
                  <a:pt x="160" y="11"/>
                </a:lnTo>
                <a:lnTo>
                  <a:pt x="219" y="0"/>
                </a:lnTo>
                <a:lnTo>
                  <a:pt x="148" y="59"/>
                </a:lnTo>
                <a:lnTo>
                  <a:pt x="155" y="60"/>
                </a:lnTo>
                <a:lnTo>
                  <a:pt x="163" y="61"/>
                </a:lnTo>
                <a:lnTo>
                  <a:pt x="172" y="64"/>
                </a:lnTo>
                <a:lnTo>
                  <a:pt x="180" y="66"/>
                </a:lnTo>
                <a:lnTo>
                  <a:pt x="189" y="71"/>
                </a:lnTo>
                <a:lnTo>
                  <a:pt x="197" y="74"/>
                </a:lnTo>
                <a:lnTo>
                  <a:pt x="205" y="79"/>
                </a:lnTo>
                <a:lnTo>
                  <a:pt x="212" y="85"/>
                </a:lnTo>
                <a:lnTo>
                  <a:pt x="217" y="90"/>
                </a:lnTo>
                <a:lnTo>
                  <a:pt x="222" y="96"/>
                </a:lnTo>
                <a:lnTo>
                  <a:pt x="227" y="103"/>
                </a:lnTo>
                <a:lnTo>
                  <a:pt x="231" y="111"/>
                </a:lnTo>
                <a:lnTo>
                  <a:pt x="234" y="118"/>
                </a:lnTo>
                <a:lnTo>
                  <a:pt x="235" y="124"/>
                </a:lnTo>
                <a:lnTo>
                  <a:pt x="236" y="134"/>
                </a:lnTo>
                <a:lnTo>
                  <a:pt x="235" y="143"/>
                </a:lnTo>
                <a:lnTo>
                  <a:pt x="233" y="150"/>
                </a:lnTo>
                <a:lnTo>
                  <a:pt x="231" y="157"/>
                </a:lnTo>
                <a:lnTo>
                  <a:pt x="228" y="163"/>
                </a:lnTo>
                <a:lnTo>
                  <a:pt x="224" y="169"/>
                </a:lnTo>
                <a:lnTo>
                  <a:pt x="218" y="176"/>
                </a:lnTo>
                <a:lnTo>
                  <a:pt x="210" y="184"/>
                </a:lnTo>
                <a:lnTo>
                  <a:pt x="201" y="191"/>
                </a:lnTo>
                <a:lnTo>
                  <a:pt x="193" y="196"/>
                </a:lnTo>
                <a:lnTo>
                  <a:pt x="185" y="199"/>
                </a:lnTo>
                <a:lnTo>
                  <a:pt x="177" y="203"/>
                </a:lnTo>
                <a:lnTo>
                  <a:pt x="170" y="205"/>
                </a:lnTo>
                <a:lnTo>
                  <a:pt x="161" y="207"/>
                </a:lnTo>
                <a:lnTo>
                  <a:pt x="155" y="209"/>
                </a:lnTo>
                <a:lnTo>
                  <a:pt x="145" y="209"/>
                </a:lnTo>
                <a:lnTo>
                  <a:pt x="136" y="210"/>
                </a:lnTo>
                <a:lnTo>
                  <a:pt x="96" y="210"/>
                </a:lnTo>
                <a:lnTo>
                  <a:pt x="88" y="209"/>
                </a:lnTo>
                <a:lnTo>
                  <a:pt x="78" y="208"/>
                </a:lnTo>
                <a:lnTo>
                  <a:pt x="65" y="205"/>
                </a:lnTo>
                <a:lnTo>
                  <a:pt x="53" y="200"/>
                </a:lnTo>
                <a:lnTo>
                  <a:pt x="40" y="194"/>
                </a:lnTo>
                <a:lnTo>
                  <a:pt x="30" y="187"/>
                </a:lnTo>
                <a:lnTo>
                  <a:pt x="22" y="181"/>
                </a:lnTo>
                <a:lnTo>
                  <a:pt x="15" y="174"/>
                </a:lnTo>
                <a:lnTo>
                  <a:pt x="9" y="166"/>
                </a:lnTo>
                <a:lnTo>
                  <a:pt x="5" y="156"/>
                </a:lnTo>
                <a:lnTo>
                  <a:pt x="3" y="150"/>
                </a:lnTo>
                <a:lnTo>
                  <a:pt x="1" y="144"/>
                </a:lnTo>
                <a:lnTo>
                  <a:pt x="0" y="136"/>
                </a:lnTo>
                <a:lnTo>
                  <a:pt x="1" y="131"/>
                </a:lnTo>
                <a:lnTo>
                  <a:pt x="2" y="121"/>
                </a:lnTo>
                <a:lnTo>
                  <a:pt x="5" y="111"/>
                </a:lnTo>
                <a:lnTo>
                  <a:pt x="10" y="101"/>
                </a:lnTo>
                <a:lnTo>
                  <a:pt x="17" y="92"/>
                </a:lnTo>
                <a:lnTo>
                  <a:pt x="25" y="84"/>
                </a:lnTo>
                <a:lnTo>
                  <a:pt x="35" y="76"/>
                </a:lnTo>
                <a:lnTo>
                  <a:pt x="45" y="71"/>
                </a:lnTo>
                <a:lnTo>
                  <a:pt x="59" y="65"/>
                </a:lnTo>
                <a:lnTo>
                  <a:pt x="73" y="61"/>
                </a:lnTo>
                <a:lnTo>
                  <a:pt x="83" y="59"/>
                </a:lnTo>
                <a:lnTo>
                  <a:pt x="29" y="3"/>
                </a:lnTo>
              </a:path>
            </a:pathLst>
          </a:custGeom>
          <a:solidFill>
            <a:schemeClr val="hlink"/>
          </a:solidFill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14" name="Rectangle 26"/>
          <p:cNvSpPr>
            <a:spLocks noChangeArrowheads="1"/>
          </p:cNvSpPr>
          <p:nvPr/>
        </p:nvSpPr>
        <p:spPr bwMode="auto">
          <a:xfrm>
            <a:off x="1450975" y="2497138"/>
            <a:ext cx="4016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FranklinGothic" charset="0"/>
              </a:rPr>
              <a:t>A</a:t>
            </a:r>
          </a:p>
        </p:txBody>
      </p:sp>
      <p:sp>
        <p:nvSpPr>
          <p:cNvPr id="2802715" name="Line 27"/>
          <p:cNvSpPr>
            <a:spLocks noChangeShapeType="1"/>
          </p:cNvSpPr>
          <p:nvPr/>
        </p:nvSpPr>
        <p:spPr bwMode="auto">
          <a:xfrm flipH="1">
            <a:off x="2659063" y="1874838"/>
            <a:ext cx="26987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16" name="Line 28"/>
          <p:cNvSpPr>
            <a:spLocks noChangeShapeType="1"/>
          </p:cNvSpPr>
          <p:nvPr/>
        </p:nvSpPr>
        <p:spPr bwMode="auto">
          <a:xfrm flipH="1">
            <a:off x="3060700" y="1874838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17" name="Line 29"/>
          <p:cNvSpPr>
            <a:spLocks noChangeShapeType="1"/>
          </p:cNvSpPr>
          <p:nvPr/>
        </p:nvSpPr>
        <p:spPr bwMode="auto">
          <a:xfrm flipH="1">
            <a:off x="3460750" y="1874838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18" name="AutoShape 30"/>
          <p:cNvSpPr>
            <a:spLocks noChangeArrowheads="1"/>
          </p:cNvSpPr>
          <p:nvPr/>
        </p:nvSpPr>
        <p:spPr bwMode="auto">
          <a:xfrm>
            <a:off x="2352675" y="3103563"/>
            <a:ext cx="293688" cy="411162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19" name="AutoShape 31"/>
          <p:cNvSpPr>
            <a:spLocks noChangeArrowheads="1"/>
          </p:cNvSpPr>
          <p:nvPr/>
        </p:nvSpPr>
        <p:spPr bwMode="auto">
          <a:xfrm>
            <a:off x="2424113" y="3021013"/>
            <a:ext cx="222250" cy="73025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20" name="AutoShape 32"/>
          <p:cNvSpPr>
            <a:spLocks noChangeArrowheads="1"/>
          </p:cNvSpPr>
          <p:nvPr/>
        </p:nvSpPr>
        <p:spPr bwMode="auto">
          <a:xfrm>
            <a:off x="2411413" y="3135313"/>
            <a:ext cx="150812" cy="23812"/>
          </a:xfrm>
          <a:prstGeom prst="parallelogram">
            <a:avLst>
              <a:gd name="adj" fmla="val 158307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3097213" y="3076575"/>
            <a:ext cx="284162" cy="407988"/>
            <a:chOff x="2195" y="1938"/>
            <a:chExt cx="201" cy="257"/>
          </a:xfrm>
        </p:grpSpPr>
        <p:sp>
          <p:nvSpPr>
            <p:cNvPr id="2802722" name="Freeform 34"/>
            <p:cNvSpPr>
              <a:spLocks/>
            </p:cNvSpPr>
            <p:nvPr/>
          </p:nvSpPr>
          <p:spPr bwMode="auto">
            <a:xfrm>
              <a:off x="2324" y="2057"/>
              <a:ext cx="60" cy="138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59" y="0"/>
                </a:cxn>
                <a:cxn ang="0">
                  <a:pos x="16" y="137"/>
                </a:cxn>
                <a:cxn ang="0">
                  <a:pos x="0" y="137"/>
                </a:cxn>
                <a:cxn ang="0">
                  <a:pos x="43" y="0"/>
                </a:cxn>
              </a:cxnLst>
              <a:rect l="0" t="0" r="r" b="b"/>
              <a:pathLst>
                <a:path w="60" h="138">
                  <a:moveTo>
                    <a:pt x="43" y="0"/>
                  </a:moveTo>
                  <a:lnTo>
                    <a:pt x="59" y="0"/>
                  </a:lnTo>
                  <a:lnTo>
                    <a:pt x="16" y="137"/>
                  </a:lnTo>
                  <a:lnTo>
                    <a:pt x="0" y="137"/>
                  </a:lnTo>
                  <a:lnTo>
                    <a:pt x="43" y="0"/>
                  </a:lnTo>
                </a:path>
              </a:pathLst>
            </a:custGeom>
            <a:solidFill>
              <a:srgbClr val="F39FD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23" name="Rectangle 35"/>
            <p:cNvSpPr>
              <a:spLocks noChangeArrowheads="1"/>
            </p:cNvSpPr>
            <p:nvPr/>
          </p:nvSpPr>
          <p:spPr bwMode="auto">
            <a:xfrm>
              <a:off x="2320" y="2057"/>
              <a:ext cx="76" cy="12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24" name="Rectangle 36"/>
            <p:cNvSpPr>
              <a:spLocks noChangeArrowheads="1"/>
            </p:cNvSpPr>
            <p:nvPr/>
          </p:nvSpPr>
          <p:spPr bwMode="auto">
            <a:xfrm>
              <a:off x="2326" y="2115"/>
              <a:ext cx="57" cy="11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25" name="Rectangle 37"/>
            <p:cNvSpPr>
              <a:spLocks noChangeArrowheads="1"/>
            </p:cNvSpPr>
            <p:nvPr/>
          </p:nvSpPr>
          <p:spPr bwMode="auto">
            <a:xfrm>
              <a:off x="2195" y="2115"/>
              <a:ext cx="75" cy="7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26" name="Oval 38"/>
            <p:cNvSpPr>
              <a:spLocks noChangeArrowheads="1"/>
            </p:cNvSpPr>
            <p:nvPr/>
          </p:nvSpPr>
          <p:spPr bwMode="auto">
            <a:xfrm>
              <a:off x="2254" y="1938"/>
              <a:ext cx="22" cy="26"/>
            </a:xfrm>
            <a:prstGeom prst="ellipse">
              <a:avLst/>
            </a:prstGeom>
            <a:solidFill>
              <a:srgbClr val="F39FD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27" name="Freeform 39"/>
            <p:cNvSpPr>
              <a:spLocks/>
            </p:cNvSpPr>
            <p:nvPr/>
          </p:nvSpPr>
          <p:spPr bwMode="auto">
            <a:xfrm>
              <a:off x="2195" y="1983"/>
              <a:ext cx="138" cy="212"/>
            </a:xfrm>
            <a:custGeom>
              <a:avLst/>
              <a:gdLst/>
              <a:ahLst/>
              <a:cxnLst>
                <a:cxn ang="0">
                  <a:pos x="1" y="98"/>
                </a:cxn>
                <a:cxn ang="0">
                  <a:pos x="1" y="100"/>
                </a:cxn>
                <a:cxn ang="0">
                  <a:pos x="0" y="104"/>
                </a:cxn>
                <a:cxn ang="0">
                  <a:pos x="0" y="107"/>
                </a:cxn>
                <a:cxn ang="0">
                  <a:pos x="1" y="111"/>
                </a:cxn>
                <a:cxn ang="0">
                  <a:pos x="3" y="114"/>
                </a:cxn>
                <a:cxn ang="0">
                  <a:pos x="6" y="116"/>
                </a:cxn>
                <a:cxn ang="0">
                  <a:pos x="9" y="118"/>
                </a:cxn>
                <a:cxn ang="0">
                  <a:pos x="11" y="119"/>
                </a:cxn>
                <a:cxn ang="0">
                  <a:pos x="15" y="119"/>
                </a:cxn>
                <a:cxn ang="0">
                  <a:pos x="89" y="211"/>
                </a:cxn>
                <a:cxn ang="0">
                  <a:pos x="113" y="101"/>
                </a:cxn>
                <a:cxn ang="0">
                  <a:pos x="113" y="99"/>
                </a:cxn>
                <a:cxn ang="0">
                  <a:pos x="111" y="97"/>
                </a:cxn>
                <a:cxn ang="0">
                  <a:pos x="109" y="95"/>
                </a:cxn>
                <a:cxn ang="0">
                  <a:pos x="108" y="94"/>
                </a:cxn>
                <a:cxn ang="0">
                  <a:pos x="105" y="93"/>
                </a:cxn>
                <a:cxn ang="0">
                  <a:pos x="102" y="92"/>
                </a:cxn>
                <a:cxn ang="0">
                  <a:pos x="100" y="92"/>
                </a:cxn>
                <a:cxn ang="0">
                  <a:pos x="97" y="92"/>
                </a:cxn>
                <a:cxn ang="0">
                  <a:pos x="66" y="54"/>
                </a:cxn>
                <a:cxn ang="0">
                  <a:pos x="127" y="67"/>
                </a:cxn>
                <a:cxn ang="0">
                  <a:pos x="130" y="66"/>
                </a:cxn>
                <a:cxn ang="0">
                  <a:pos x="131" y="65"/>
                </a:cxn>
                <a:cxn ang="0">
                  <a:pos x="134" y="63"/>
                </a:cxn>
                <a:cxn ang="0">
                  <a:pos x="136" y="62"/>
                </a:cxn>
                <a:cxn ang="0">
                  <a:pos x="136" y="59"/>
                </a:cxn>
                <a:cxn ang="0">
                  <a:pos x="137" y="56"/>
                </a:cxn>
                <a:cxn ang="0">
                  <a:pos x="136" y="53"/>
                </a:cxn>
                <a:cxn ang="0">
                  <a:pos x="135" y="50"/>
                </a:cxn>
                <a:cxn ang="0">
                  <a:pos x="133" y="49"/>
                </a:cxn>
                <a:cxn ang="0">
                  <a:pos x="131" y="47"/>
                </a:cxn>
                <a:cxn ang="0">
                  <a:pos x="128" y="46"/>
                </a:cxn>
                <a:cxn ang="0">
                  <a:pos x="87" y="46"/>
                </a:cxn>
                <a:cxn ang="0">
                  <a:pos x="80" y="30"/>
                </a:cxn>
                <a:cxn ang="0">
                  <a:pos x="80" y="26"/>
                </a:cxn>
                <a:cxn ang="0">
                  <a:pos x="81" y="22"/>
                </a:cxn>
                <a:cxn ang="0">
                  <a:pos x="81" y="17"/>
                </a:cxn>
                <a:cxn ang="0">
                  <a:pos x="80" y="14"/>
                </a:cxn>
                <a:cxn ang="0">
                  <a:pos x="78" y="11"/>
                </a:cxn>
                <a:cxn ang="0">
                  <a:pos x="76" y="7"/>
                </a:cxn>
                <a:cxn ang="0">
                  <a:pos x="73" y="5"/>
                </a:cxn>
                <a:cxn ang="0">
                  <a:pos x="70" y="2"/>
                </a:cxn>
                <a:cxn ang="0">
                  <a:pos x="66" y="1"/>
                </a:cxn>
                <a:cxn ang="0">
                  <a:pos x="62" y="0"/>
                </a:cxn>
                <a:cxn ang="0">
                  <a:pos x="57" y="0"/>
                </a:cxn>
                <a:cxn ang="0">
                  <a:pos x="53" y="1"/>
                </a:cxn>
                <a:cxn ang="0">
                  <a:pos x="49" y="2"/>
                </a:cxn>
                <a:cxn ang="0">
                  <a:pos x="45" y="4"/>
                </a:cxn>
                <a:cxn ang="0">
                  <a:pos x="42" y="8"/>
                </a:cxn>
                <a:cxn ang="0">
                  <a:pos x="39" y="12"/>
                </a:cxn>
                <a:cxn ang="0">
                  <a:pos x="37" y="16"/>
                </a:cxn>
              </a:cxnLst>
              <a:rect l="0" t="0" r="r" b="b"/>
              <a:pathLst>
                <a:path w="138" h="212">
                  <a:moveTo>
                    <a:pt x="37" y="16"/>
                  </a:moveTo>
                  <a:lnTo>
                    <a:pt x="1" y="98"/>
                  </a:lnTo>
                  <a:lnTo>
                    <a:pt x="1" y="99"/>
                  </a:lnTo>
                  <a:lnTo>
                    <a:pt x="1" y="100"/>
                  </a:lnTo>
                  <a:lnTo>
                    <a:pt x="0" y="101"/>
                  </a:lnTo>
                  <a:lnTo>
                    <a:pt x="0" y="104"/>
                  </a:lnTo>
                  <a:lnTo>
                    <a:pt x="0" y="105"/>
                  </a:lnTo>
                  <a:lnTo>
                    <a:pt x="0" y="107"/>
                  </a:lnTo>
                  <a:lnTo>
                    <a:pt x="1" y="109"/>
                  </a:lnTo>
                  <a:lnTo>
                    <a:pt x="1" y="111"/>
                  </a:lnTo>
                  <a:lnTo>
                    <a:pt x="2" y="112"/>
                  </a:lnTo>
                  <a:lnTo>
                    <a:pt x="3" y="114"/>
                  </a:lnTo>
                  <a:lnTo>
                    <a:pt x="4" y="115"/>
                  </a:lnTo>
                  <a:lnTo>
                    <a:pt x="6" y="116"/>
                  </a:lnTo>
                  <a:lnTo>
                    <a:pt x="7" y="117"/>
                  </a:lnTo>
                  <a:lnTo>
                    <a:pt x="9" y="118"/>
                  </a:lnTo>
                  <a:lnTo>
                    <a:pt x="10" y="118"/>
                  </a:lnTo>
                  <a:lnTo>
                    <a:pt x="11" y="119"/>
                  </a:lnTo>
                  <a:lnTo>
                    <a:pt x="13" y="119"/>
                  </a:lnTo>
                  <a:lnTo>
                    <a:pt x="15" y="119"/>
                  </a:lnTo>
                  <a:lnTo>
                    <a:pt x="89" y="119"/>
                  </a:lnTo>
                  <a:lnTo>
                    <a:pt x="89" y="211"/>
                  </a:lnTo>
                  <a:lnTo>
                    <a:pt x="113" y="211"/>
                  </a:lnTo>
                  <a:lnTo>
                    <a:pt x="113" y="101"/>
                  </a:lnTo>
                  <a:lnTo>
                    <a:pt x="113" y="100"/>
                  </a:lnTo>
                  <a:lnTo>
                    <a:pt x="113" y="99"/>
                  </a:lnTo>
                  <a:lnTo>
                    <a:pt x="112" y="98"/>
                  </a:lnTo>
                  <a:lnTo>
                    <a:pt x="111" y="97"/>
                  </a:lnTo>
                  <a:lnTo>
                    <a:pt x="111" y="96"/>
                  </a:lnTo>
                  <a:lnTo>
                    <a:pt x="109" y="95"/>
                  </a:lnTo>
                  <a:lnTo>
                    <a:pt x="109" y="95"/>
                  </a:lnTo>
                  <a:lnTo>
                    <a:pt x="108" y="94"/>
                  </a:lnTo>
                  <a:lnTo>
                    <a:pt x="106" y="93"/>
                  </a:lnTo>
                  <a:lnTo>
                    <a:pt x="105" y="93"/>
                  </a:lnTo>
                  <a:lnTo>
                    <a:pt x="104" y="93"/>
                  </a:lnTo>
                  <a:lnTo>
                    <a:pt x="102" y="92"/>
                  </a:lnTo>
                  <a:lnTo>
                    <a:pt x="101" y="92"/>
                  </a:lnTo>
                  <a:lnTo>
                    <a:pt x="100" y="92"/>
                  </a:lnTo>
                  <a:lnTo>
                    <a:pt x="98" y="92"/>
                  </a:lnTo>
                  <a:lnTo>
                    <a:pt x="97" y="92"/>
                  </a:lnTo>
                  <a:lnTo>
                    <a:pt x="54" y="90"/>
                  </a:lnTo>
                  <a:lnTo>
                    <a:pt x="66" y="54"/>
                  </a:lnTo>
                  <a:lnTo>
                    <a:pt x="75" y="67"/>
                  </a:lnTo>
                  <a:lnTo>
                    <a:pt x="127" y="67"/>
                  </a:lnTo>
                  <a:lnTo>
                    <a:pt x="128" y="66"/>
                  </a:lnTo>
                  <a:lnTo>
                    <a:pt x="130" y="66"/>
                  </a:lnTo>
                  <a:lnTo>
                    <a:pt x="131" y="65"/>
                  </a:lnTo>
                  <a:lnTo>
                    <a:pt x="131" y="65"/>
                  </a:lnTo>
                  <a:lnTo>
                    <a:pt x="133" y="64"/>
                  </a:lnTo>
                  <a:lnTo>
                    <a:pt x="134" y="63"/>
                  </a:lnTo>
                  <a:lnTo>
                    <a:pt x="135" y="62"/>
                  </a:lnTo>
                  <a:lnTo>
                    <a:pt x="136" y="62"/>
                  </a:lnTo>
                  <a:lnTo>
                    <a:pt x="136" y="60"/>
                  </a:lnTo>
                  <a:lnTo>
                    <a:pt x="136" y="59"/>
                  </a:lnTo>
                  <a:lnTo>
                    <a:pt x="137" y="58"/>
                  </a:lnTo>
                  <a:lnTo>
                    <a:pt x="137" y="56"/>
                  </a:lnTo>
                  <a:lnTo>
                    <a:pt x="137" y="54"/>
                  </a:lnTo>
                  <a:lnTo>
                    <a:pt x="136" y="53"/>
                  </a:lnTo>
                  <a:lnTo>
                    <a:pt x="136" y="52"/>
                  </a:lnTo>
                  <a:lnTo>
                    <a:pt x="135" y="50"/>
                  </a:lnTo>
                  <a:lnTo>
                    <a:pt x="134" y="49"/>
                  </a:lnTo>
                  <a:lnTo>
                    <a:pt x="133" y="49"/>
                  </a:lnTo>
                  <a:lnTo>
                    <a:pt x="132" y="47"/>
                  </a:lnTo>
                  <a:lnTo>
                    <a:pt x="131" y="47"/>
                  </a:lnTo>
                  <a:lnTo>
                    <a:pt x="130" y="46"/>
                  </a:lnTo>
                  <a:lnTo>
                    <a:pt x="128" y="46"/>
                  </a:lnTo>
                  <a:lnTo>
                    <a:pt x="127" y="46"/>
                  </a:lnTo>
                  <a:lnTo>
                    <a:pt x="87" y="46"/>
                  </a:lnTo>
                  <a:lnTo>
                    <a:pt x="78" y="31"/>
                  </a:lnTo>
                  <a:lnTo>
                    <a:pt x="80" y="30"/>
                  </a:lnTo>
                  <a:lnTo>
                    <a:pt x="80" y="28"/>
                  </a:lnTo>
                  <a:lnTo>
                    <a:pt x="80" y="26"/>
                  </a:lnTo>
                  <a:lnTo>
                    <a:pt x="81" y="24"/>
                  </a:lnTo>
                  <a:lnTo>
                    <a:pt x="81" y="22"/>
                  </a:lnTo>
                  <a:lnTo>
                    <a:pt x="81" y="20"/>
                  </a:lnTo>
                  <a:lnTo>
                    <a:pt x="81" y="17"/>
                  </a:lnTo>
                  <a:lnTo>
                    <a:pt x="80" y="16"/>
                  </a:lnTo>
                  <a:lnTo>
                    <a:pt x="80" y="14"/>
                  </a:lnTo>
                  <a:lnTo>
                    <a:pt x="79" y="12"/>
                  </a:lnTo>
                  <a:lnTo>
                    <a:pt x="78" y="11"/>
                  </a:lnTo>
                  <a:lnTo>
                    <a:pt x="77" y="9"/>
                  </a:lnTo>
                  <a:lnTo>
                    <a:pt x="76" y="7"/>
                  </a:lnTo>
                  <a:lnTo>
                    <a:pt x="75" y="6"/>
                  </a:lnTo>
                  <a:lnTo>
                    <a:pt x="73" y="5"/>
                  </a:lnTo>
                  <a:lnTo>
                    <a:pt x="72" y="4"/>
                  </a:lnTo>
                  <a:lnTo>
                    <a:pt x="70" y="2"/>
                  </a:lnTo>
                  <a:lnTo>
                    <a:pt x="68" y="2"/>
                  </a:lnTo>
                  <a:lnTo>
                    <a:pt x="66" y="1"/>
                  </a:lnTo>
                  <a:lnTo>
                    <a:pt x="64" y="1"/>
                  </a:lnTo>
                  <a:lnTo>
                    <a:pt x="62" y="0"/>
                  </a:lnTo>
                  <a:lnTo>
                    <a:pt x="60" y="0"/>
                  </a:lnTo>
                  <a:lnTo>
                    <a:pt x="57" y="0"/>
                  </a:lnTo>
                  <a:lnTo>
                    <a:pt x="56" y="0"/>
                  </a:lnTo>
                  <a:lnTo>
                    <a:pt x="53" y="1"/>
                  </a:lnTo>
                  <a:lnTo>
                    <a:pt x="51" y="1"/>
                  </a:lnTo>
                  <a:lnTo>
                    <a:pt x="49" y="2"/>
                  </a:lnTo>
                  <a:lnTo>
                    <a:pt x="47" y="3"/>
                  </a:lnTo>
                  <a:lnTo>
                    <a:pt x="45" y="4"/>
                  </a:lnTo>
                  <a:lnTo>
                    <a:pt x="43" y="6"/>
                  </a:lnTo>
                  <a:lnTo>
                    <a:pt x="42" y="8"/>
                  </a:lnTo>
                  <a:lnTo>
                    <a:pt x="40" y="9"/>
                  </a:lnTo>
                  <a:lnTo>
                    <a:pt x="39" y="12"/>
                  </a:lnTo>
                  <a:lnTo>
                    <a:pt x="38" y="14"/>
                  </a:lnTo>
                  <a:lnTo>
                    <a:pt x="37" y="16"/>
                  </a:lnTo>
                </a:path>
              </a:pathLst>
            </a:custGeom>
            <a:solidFill>
              <a:srgbClr val="F39FD1"/>
            </a:solidFill>
            <a:ln w="1270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02728" name="Freeform 40"/>
          <p:cNvSpPr>
            <a:spLocks/>
          </p:cNvSpPr>
          <p:nvPr/>
        </p:nvSpPr>
        <p:spPr bwMode="auto">
          <a:xfrm>
            <a:off x="3467100" y="3036888"/>
            <a:ext cx="282575" cy="463550"/>
          </a:xfrm>
          <a:custGeom>
            <a:avLst/>
            <a:gdLst/>
            <a:ahLst/>
            <a:cxnLst>
              <a:cxn ang="0">
                <a:pos x="199" y="263"/>
              </a:cxn>
              <a:cxn ang="0">
                <a:pos x="184" y="263"/>
              </a:cxn>
              <a:cxn ang="0">
                <a:pos x="158" y="230"/>
              </a:cxn>
              <a:cxn ang="0">
                <a:pos x="121" y="169"/>
              </a:cxn>
              <a:cxn ang="0">
                <a:pos x="111" y="142"/>
              </a:cxn>
              <a:cxn ang="0">
                <a:pos x="114" y="123"/>
              </a:cxn>
              <a:cxn ang="0">
                <a:pos x="123" y="119"/>
              </a:cxn>
              <a:cxn ang="0">
                <a:pos x="136" y="129"/>
              </a:cxn>
              <a:cxn ang="0">
                <a:pos x="155" y="140"/>
              </a:cxn>
              <a:cxn ang="0">
                <a:pos x="164" y="140"/>
              </a:cxn>
              <a:cxn ang="0">
                <a:pos x="165" y="134"/>
              </a:cxn>
              <a:cxn ang="0">
                <a:pos x="156" y="123"/>
              </a:cxn>
              <a:cxn ang="0">
                <a:pos x="135" y="108"/>
              </a:cxn>
              <a:cxn ang="0">
                <a:pos x="126" y="87"/>
              </a:cxn>
              <a:cxn ang="0">
                <a:pos x="123" y="69"/>
              </a:cxn>
              <a:cxn ang="0">
                <a:pos x="113" y="56"/>
              </a:cxn>
              <a:cxn ang="0">
                <a:pos x="109" y="48"/>
              </a:cxn>
              <a:cxn ang="0">
                <a:pos x="114" y="36"/>
              </a:cxn>
              <a:cxn ang="0">
                <a:pos x="119" y="24"/>
              </a:cxn>
              <a:cxn ang="0">
                <a:pos x="115" y="9"/>
              </a:cxn>
              <a:cxn ang="0">
                <a:pos x="105" y="1"/>
              </a:cxn>
              <a:cxn ang="0">
                <a:pos x="90" y="3"/>
              </a:cxn>
              <a:cxn ang="0">
                <a:pos x="84" y="13"/>
              </a:cxn>
              <a:cxn ang="0">
                <a:pos x="84" y="23"/>
              </a:cxn>
              <a:cxn ang="0">
                <a:pos x="88" y="35"/>
              </a:cxn>
              <a:cxn ang="0">
                <a:pos x="88" y="46"/>
              </a:cxn>
              <a:cxn ang="0">
                <a:pos x="78" y="56"/>
              </a:cxn>
              <a:cxn ang="0">
                <a:pos x="65" y="64"/>
              </a:cxn>
              <a:cxn ang="0">
                <a:pos x="55" y="75"/>
              </a:cxn>
              <a:cxn ang="0">
                <a:pos x="46" y="99"/>
              </a:cxn>
              <a:cxn ang="0">
                <a:pos x="41" y="122"/>
              </a:cxn>
              <a:cxn ang="0">
                <a:pos x="40" y="146"/>
              </a:cxn>
              <a:cxn ang="0">
                <a:pos x="41" y="158"/>
              </a:cxn>
              <a:cxn ang="0">
                <a:pos x="49" y="162"/>
              </a:cxn>
              <a:cxn ang="0">
                <a:pos x="53" y="158"/>
              </a:cxn>
              <a:cxn ang="0">
                <a:pos x="53" y="133"/>
              </a:cxn>
              <a:cxn ang="0">
                <a:pos x="55" y="117"/>
              </a:cxn>
              <a:cxn ang="0">
                <a:pos x="64" y="109"/>
              </a:cxn>
              <a:cxn ang="0">
                <a:pos x="70" y="114"/>
              </a:cxn>
              <a:cxn ang="0">
                <a:pos x="68" y="140"/>
              </a:cxn>
              <a:cxn ang="0">
                <a:pos x="61" y="167"/>
              </a:cxn>
              <a:cxn ang="0">
                <a:pos x="53" y="197"/>
              </a:cxn>
              <a:cxn ang="0">
                <a:pos x="33" y="226"/>
              </a:cxn>
              <a:cxn ang="0">
                <a:pos x="8" y="256"/>
              </a:cxn>
              <a:cxn ang="0">
                <a:pos x="0" y="272"/>
              </a:cxn>
              <a:cxn ang="0">
                <a:pos x="19" y="291"/>
              </a:cxn>
              <a:cxn ang="0">
                <a:pos x="33" y="288"/>
              </a:cxn>
              <a:cxn ang="0">
                <a:pos x="23" y="276"/>
              </a:cxn>
              <a:cxn ang="0">
                <a:pos x="30" y="260"/>
              </a:cxn>
              <a:cxn ang="0">
                <a:pos x="61" y="223"/>
              </a:cxn>
              <a:cxn ang="0">
                <a:pos x="84" y="197"/>
              </a:cxn>
              <a:cxn ang="0">
                <a:pos x="95" y="191"/>
              </a:cxn>
              <a:cxn ang="0">
                <a:pos x="109" y="199"/>
              </a:cxn>
              <a:cxn ang="0">
                <a:pos x="141" y="243"/>
              </a:cxn>
              <a:cxn ang="0">
                <a:pos x="168" y="281"/>
              </a:cxn>
              <a:cxn ang="0">
                <a:pos x="178" y="283"/>
              </a:cxn>
              <a:cxn ang="0">
                <a:pos x="191" y="273"/>
              </a:cxn>
            </a:cxnLst>
            <a:rect l="0" t="0" r="r" b="b"/>
            <a:pathLst>
              <a:path w="200" h="292">
                <a:moveTo>
                  <a:pt x="198" y="268"/>
                </a:moveTo>
                <a:lnTo>
                  <a:pt x="199" y="263"/>
                </a:lnTo>
                <a:lnTo>
                  <a:pt x="191" y="265"/>
                </a:lnTo>
                <a:lnTo>
                  <a:pt x="184" y="263"/>
                </a:lnTo>
                <a:lnTo>
                  <a:pt x="174" y="256"/>
                </a:lnTo>
                <a:lnTo>
                  <a:pt x="158" y="230"/>
                </a:lnTo>
                <a:lnTo>
                  <a:pt x="134" y="191"/>
                </a:lnTo>
                <a:lnTo>
                  <a:pt x="121" y="169"/>
                </a:lnTo>
                <a:lnTo>
                  <a:pt x="113" y="152"/>
                </a:lnTo>
                <a:lnTo>
                  <a:pt x="111" y="142"/>
                </a:lnTo>
                <a:lnTo>
                  <a:pt x="111" y="130"/>
                </a:lnTo>
                <a:lnTo>
                  <a:pt x="114" y="123"/>
                </a:lnTo>
                <a:lnTo>
                  <a:pt x="119" y="119"/>
                </a:lnTo>
                <a:lnTo>
                  <a:pt x="123" y="119"/>
                </a:lnTo>
                <a:lnTo>
                  <a:pt x="128" y="122"/>
                </a:lnTo>
                <a:lnTo>
                  <a:pt x="136" y="129"/>
                </a:lnTo>
                <a:lnTo>
                  <a:pt x="148" y="137"/>
                </a:lnTo>
                <a:lnTo>
                  <a:pt x="155" y="140"/>
                </a:lnTo>
                <a:lnTo>
                  <a:pt x="160" y="142"/>
                </a:lnTo>
                <a:lnTo>
                  <a:pt x="164" y="140"/>
                </a:lnTo>
                <a:lnTo>
                  <a:pt x="166" y="137"/>
                </a:lnTo>
                <a:lnTo>
                  <a:pt x="165" y="134"/>
                </a:lnTo>
                <a:lnTo>
                  <a:pt x="164" y="130"/>
                </a:lnTo>
                <a:lnTo>
                  <a:pt x="156" y="123"/>
                </a:lnTo>
                <a:lnTo>
                  <a:pt x="143" y="114"/>
                </a:lnTo>
                <a:lnTo>
                  <a:pt x="135" y="108"/>
                </a:lnTo>
                <a:lnTo>
                  <a:pt x="130" y="99"/>
                </a:lnTo>
                <a:lnTo>
                  <a:pt x="126" y="87"/>
                </a:lnTo>
                <a:lnTo>
                  <a:pt x="125" y="74"/>
                </a:lnTo>
                <a:lnTo>
                  <a:pt x="123" y="69"/>
                </a:lnTo>
                <a:lnTo>
                  <a:pt x="119" y="63"/>
                </a:lnTo>
                <a:lnTo>
                  <a:pt x="113" y="56"/>
                </a:lnTo>
                <a:lnTo>
                  <a:pt x="109" y="53"/>
                </a:lnTo>
                <a:lnTo>
                  <a:pt x="109" y="48"/>
                </a:lnTo>
                <a:lnTo>
                  <a:pt x="111" y="40"/>
                </a:lnTo>
                <a:lnTo>
                  <a:pt x="114" y="36"/>
                </a:lnTo>
                <a:lnTo>
                  <a:pt x="116" y="31"/>
                </a:lnTo>
                <a:lnTo>
                  <a:pt x="119" y="24"/>
                </a:lnTo>
                <a:lnTo>
                  <a:pt x="116" y="15"/>
                </a:lnTo>
                <a:lnTo>
                  <a:pt x="115" y="9"/>
                </a:lnTo>
                <a:lnTo>
                  <a:pt x="111" y="4"/>
                </a:lnTo>
                <a:lnTo>
                  <a:pt x="105" y="1"/>
                </a:lnTo>
                <a:lnTo>
                  <a:pt x="96" y="0"/>
                </a:lnTo>
                <a:lnTo>
                  <a:pt x="90" y="3"/>
                </a:lnTo>
                <a:lnTo>
                  <a:pt x="86" y="6"/>
                </a:lnTo>
                <a:lnTo>
                  <a:pt x="84" y="13"/>
                </a:lnTo>
                <a:lnTo>
                  <a:pt x="83" y="18"/>
                </a:lnTo>
                <a:lnTo>
                  <a:pt x="84" y="23"/>
                </a:lnTo>
                <a:lnTo>
                  <a:pt x="86" y="30"/>
                </a:lnTo>
                <a:lnTo>
                  <a:pt x="88" y="35"/>
                </a:lnTo>
                <a:lnTo>
                  <a:pt x="89" y="40"/>
                </a:lnTo>
                <a:lnTo>
                  <a:pt x="88" y="46"/>
                </a:lnTo>
                <a:lnTo>
                  <a:pt x="84" y="51"/>
                </a:lnTo>
                <a:lnTo>
                  <a:pt x="78" y="56"/>
                </a:lnTo>
                <a:lnTo>
                  <a:pt x="70" y="60"/>
                </a:lnTo>
                <a:lnTo>
                  <a:pt x="65" y="64"/>
                </a:lnTo>
                <a:lnTo>
                  <a:pt x="60" y="69"/>
                </a:lnTo>
                <a:lnTo>
                  <a:pt x="55" y="75"/>
                </a:lnTo>
                <a:lnTo>
                  <a:pt x="50" y="87"/>
                </a:lnTo>
                <a:lnTo>
                  <a:pt x="46" y="99"/>
                </a:lnTo>
                <a:lnTo>
                  <a:pt x="43" y="109"/>
                </a:lnTo>
                <a:lnTo>
                  <a:pt x="41" y="122"/>
                </a:lnTo>
                <a:lnTo>
                  <a:pt x="40" y="137"/>
                </a:lnTo>
                <a:lnTo>
                  <a:pt x="40" y="146"/>
                </a:lnTo>
                <a:lnTo>
                  <a:pt x="40" y="153"/>
                </a:lnTo>
                <a:lnTo>
                  <a:pt x="41" y="158"/>
                </a:lnTo>
                <a:lnTo>
                  <a:pt x="44" y="161"/>
                </a:lnTo>
                <a:lnTo>
                  <a:pt x="49" y="162"/>
                </a:lnTo>
                <a:lnTo>
                  <a:pt x="51" y="161"/>
                </a:lnTo>
                <a:lnTo>
                  <a:pt x="53" y="158"/>
                </a:lnTo>
                <a:lnTo>
                  <a:pt x="53" y="148"/>
                </a:lnTo>
                <a:lnTo>
                  <a:pt x="53" y="133"/>
                </a:lnTo>
                <a:lnTo>
                  <a:pt x="54" y="123"/>
                </a:lnTo>
                <a:lnTo>
                  <a:pt x="55" y="117"/>
                </a:lnTo>
                <a:lnTo>
                  <a:pt x="59" y="110"/>
                </a:lnTo>
                <a:lnTo>
                  <a:pt x="64" y="109"/>
                </a:lnTo>
                <a:lnTo>
                  <a:pt x="69" y="110"/>
                </a:lnTo>
                <a:lnTo>
                  <a:pt x="70" y="114"/>
                </a:lnTo>
                <a:lnTo>
                  <a:pt x="69" y="125"/>
                </a:lnTo>
                <a:lnTo>
                  <a:pt x="68" y="140"/>
                </a:lnTo>
                <a:lnTo>
                  <a:pt x="65" y="154"/>
                </a:lnTo>
                <a:lnTo>
                  <a:pt x="61" y="167"/>
                </a:lnTo>
                <a:lnTo>
                  <a:pt x="58" y="183"/>
                </a:lnTo>
                <a:lnTo>
                  <a:pt x="53" y="197"/>
                </a:lnTo>
                <a:lnTo>
                  <a:pt x="41" y="214"/>
                </a:lnTo>
                <a:lnTo>
                  <a:pt x="33" y="226"/>
                </a:lnTo>
                <a:lnTo>
                  <a:pt x="18" y="243"/>
                </a:lnTo>
                <a:lnTo>
                  <a:pt x="8" y="256"/>
                </a:lnTo>
                <a:lnTo>
                  <a:pt x="0" y="267"/>
                </a:lnTo>
                <a:lnTo>
                  <a:pt x="0" y="272"/>
                </a:lnTo>
                <a:lnTo>
                  <a:pt x="8" y="281"/>
                </a:lnTo>
                <a:lnTo>
                  <a:pt x="19" y="291"/>
                </a:lnTo>
                <a:lnTo>
                  <a:pt x="30" y="291"/>
                </a:lnTo>
                <a:lnTo>
                  <a:pt x="33" y="288"/>
                </a:lnTo>
                <a:lnTo>
                  <a:pt x="28" y="282"/>
                </a:lnTo>
                <a:lnTo>
                  <a:pt x="23" y="276"/>
                </a:lnTo>
                <a:lnTo>
                  <a:pt x="23" y="271"/>
                </a:lnTo>
                <a:lnTo>
                  <a:pt x="30" y="260"/>
                </a:lnTo>
                <a:lnTo>
                  <a:pt x="43" y="247"/>
                </a:lnTo>
                <a:lnTo>
                  <a:pt x="61" y="223"/>
                </a:lnTo>
                <a:lnTo>
                  <a:pt x="78" y="203"/>
                </a:lnTo>
                <a:lnTo>
                  <a:pt x="84" y="197"/>
                </a:lnTo>
                <a:lnTo>
                  <a:pt x="88" y="192"/>
                </a:lnTo>
                <a:lnTo>
                  <a:pt x="95" y="191"/>
                </a:lnTo>
                <a:lnTo>
                  <a:pt x="101" y="194"/>
                </a:lnTo>
                <a:lnTo>
                  <a:pt x="109" y="199"/>
                </a:lnTo>
                <a:lnTo>
                  <a:pt x="124" y="220"/>
                </a:lnTo>
                <a:lnTo>
                  <a:pt x="141" y="243"/>
                </a:lnTo>
                <a:lnTo>
                  <a:pt x="158" y="267"/>
                </a:lnTo>
                <a:lnTo>
                  <a:pt x="168" y="281"/>
                </a:lnTo>
                <a:lnTo>
                  <a:pt x="171" y="283"/>
                </a:lnTo>
                <a:lnTo>
                  <a:pt x="178" y="283"/>
                </a:lnTo>
                <a:lnTo>
                  <a:pt x="184" y="278"/>
                </a:lnTo>
                <a:lnTo>
                  <a:pt x="191" y="273"/>
                </a:lnTo>
                <a:lnTo>
                  <a:pt x="198" y="268"/>
                </a:lnTo>
              </a:path>
            </a:pathLst>
          </a:custGeom>
          <a:solidFill>
            <a:srgbClr val="CECECE"/>
          </a:solidFill>
          <a:ln w="25400" cap="rnd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2654300" y="3021013"/>
            <a:ext cx="366713" cy="493712"/>
            <a:chOff x="1881" y="1903"/>
            <a:chExt cx="260" cy="311"/>
          </a:xfrm>
        </p:grpSpPr>
        <p:grpSp>
          <p:nvGrpSpPr>
            <p:cNvPr id="4" name="Group 42"/>
            <p:cNvGrpSpPr>
              <a:grpSpLocks/>
            </p:cNvGrpSpPr>
            <p:nvPr/>
          </p:nvGrpSpPr>
          <p:grpSpPr bwMode="auto">
            <a:xfrm>
              <a:off x="1881" y="1903"/>
              <a:ext cx="260" cy="311"/>
              <a:chOff x="1881" y="1903"/>
              <a:chExt cx="260" cy="311"/>
            </a:xfrm>
          </p:grpSpPr>
          <p:sp>
            <p:nvSpPr>
              <p:cNvPr id="2802731" name="AutoShape 43"/>
              <p:cNvSpPr>
                <a:spLocks noChangeArrowheads="1"/>
              </p:cNvSpPr>
              <p:nvPr/>
            </p:nvSpPr>
            <p:spPr bwMode="auto">
              <a:xfrm>
                <a:off x="1881" y="1955"/>
                <a:ext cx="260" cy="259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732" name="AutoShape 44"/>
              <p:cNvSpPr>
                <a:spLocks noChangeArrowheads="1"/>
              </p:cNvSpPr>
              <p:nvPr/>
            </p:nvSpPr>
            <p:spPr bwMode="auto">
              <a:xfrm>
                <a:off x="1944" y="1903"/>
                <a:ext cx="197" cy="46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2733" name="Oval 45"/>
            <p:cNvSpPr>
              <a:spLocks noChangeArrowheads="1"/>
            </p:cNvSpPr>
            <p:nvPr/>
          </p:nvSpPr>
          <p:spPr bwMode="auto">
            <a:xfrm>
              <a:off x="1964" y="1930"/>
              <a:ext cx="25" cy="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34" name="AutoShape 46"/>
            <p:cNvSpPr>
              <a:spLocks noChangeArrowheads="1"/>
            </p:cNvSpPr>
            <p:nvPr/>
          </p:nvSpPr>
          <p:spPr bwMode="auto">
            <a:xfrm>
              <a:off x="1912" y="2077"/>
              <a:ext cx="137" cy="55"/>
            </a:xfrm>
            <a:prstGeom prst="octagon">
              <a:avLst>
                <a:gd name="adj" fmla="val 29282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02735" name="Line 47"/>
          <p:cNvSpPr>
            <a:spLocks noChangeShapeType="1"/>
          </p:cNvSpPr>
          <p:nvPr/>
        </p:nvSpPr>
        <p:spPr bwMode="auto">
          <a:xfrm>
            <a:off x="2684463" y="1989138"/>
            <a:ext cx="3698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36" name="Line 48"/>
          <p:cNvSpPr>
            <a:spLocks noChangeShapeType="1"/>
          </p:cNvSpPr>
          <p:nvPr/>
        </p:nvSpPr>
        <p:spPr bwMode="auto">
          <a:xfrm flipH="1">
            <a:off x="3060700" y="1874838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37" name="Line 49"/>
          <p:cNvSpPr>
            <a:spLocks noChangeShapeType="1"/>
          </p:cNvSpPr>
          <p:nvPr/>
        </p:nvSpPr>
        <p:spPr bwMode="auto">
          <a:xfrm flipH="1">
            <a:off x="3460750" y="1874838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38" name="Rectangle 50"/>
          <p:cNvSpPr>
            <a:spLocks noChangeArrowheads="1"/>
          </p:cNvSpPr>
          <p:nvPr/>
        </p:nvSpPr>
        <p:spPr bwMode="auto">
          <a:xfrm>
            <a:off x="3427413" y="2044700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30</a:t>
            </a:r>
          </a:p>
        </p:txBody>
      </p:sp>
      <p:sp>
        <p:nvSpPr>
          <p:cNvPr id="2802739" name="Line 51"/>
          <p:cNvSpPr>
            <a:spLocks noChangeShapeType="1"/>
          </p:cNvSpPr>
          <p:nvPr/>
        </p:nvSpPr>
        <p:spPr bwMode="auto">
          <a:xfrm flipH="1">
            <a:off x="3860800" y="1874838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40" name="AutoShape 52"/>
          <p:cNvSpPr>
            <a:spLocks noChangeArrowheads="1"/>
          </p:cNvSpPr>
          <p:nvPr/>
        </p:nvSpPr>
        <p:spPr bwMode="auto">
          <a:xfrm>
            <a:off x="2754313" y="3632200"/>
            <a:ext cx="290512" cy="411163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41" name="AutoShape 53"/>
          <p:cNvSpPr>
            <a:spLocks noChangeArrowheads="1"/>
          </p:cNvSpPr>
          <p:nvPr/>
        </p:nvSpPr>
        <p:spPr bwMode="auto">
          <a:xfrm>
            <a:off x="2825750" y="3551238"/>
            <a:ext cx="219075" cy="71437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42" name="AutoShape 54"/>
          <p:cNvSpPr>
            <a:spLocks noChangeArrowheads="1"/>
          </p:cNvSpPr>
          <p:nvPr/>
        </p:nvSpPr>
        <p:spPr bwMode="auto">
          <a:xfrm>
            <a:off x="2813050" y="3663950"/>
            <a:ext cx="149225" cy="23813"/>
          </a:xfrm>
          <a:prstGeom prst="parallelogram">
            <a:avLst>
              <a:gd name="adj" fmla="val 156634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55"/>
          <p:cNvGrpSpPr>
            <a:grpSpLocks/>
          </p:cNvGrpSpPr>
          <p:nvPr/>
        </p:nvGrpSpPr>
        <p:grpSpPr bwMode="auto">
          <a:xfrm>
            <a:off x="3495675" y="3614738"/>
            <a:ext cx="284163" cy="407987"/>
            <a:chOff x="2477" y="2277"/>
            <a:chExt cx="202" cy="257"/>
          </a:xfrm>
        </p:grpSpPr>
        <p:sp>
          <p:nvSpPr>
            <p:cNvPr id="2802744" name="Freeform 56"/>
            <p:cNvSpPr>
              <a:spLocks/>
            </p:cNvSpPr>
            <p:nvPr/>
          </p:nvSpPr>
          <p:spPr bwMode="auto">
            <a:xfrm>
              <a:off x="2607" y="2396"/>
              <a:ext cx="61" cy="138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60" y="0"/>
                </a:cxn>
                <a:cxn ang="0">
                  <a:pos x="16" y="137"/>
                </a:cxn>
                <a:cxn ang="0">
                  <a:pos x="0" y="137"/>
                </a:cxn>
                <a:cxn ang="0">
                  <a:pos x="44" y="0"/>
                </a:cxn>
              </a:cxnLst>
              <a:rect l="0" t="0" r="r" b="b"/>
              <a:pathLst>
                <a:path w="61" h="138">
                  <a:moveTo>
                    <a:pt x="44" y="0"/>
                  </a:moveTo>
                  <a:lnTo>
                    <a:pt x="60" y="0"/>
                  </a:lnTo>
                  <a:lnTo>
                    <a:pt x="16" y="137"/>
                  </a:lnTo>
                  <a:lnTo>
                    <a:pt x="0" y="137"/>
                  </a:lnTo>
                  <a:lnTo>
                    <a:pt x="44" y="0"/>
                  </a:lnTo>
                </a:path>
              </a:pathLst>
            </a:custGeom>
            <a:solidFill>
              <a:srgbClr val="F39FD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45" name="Rectangle 57"/>
            <p:cNvSpPr>
              <a:spLocks noChangeArrowheads="1"/>
            </p:cNvSpPr>
            <p:nvPr/>
          </p:nvSpPr>
          <p:spPr bwMode="auto">
            <a:xfrm>
              <a:off x="2602" y="2396"/>
              <a:ext cx="77" cy="12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46" name="Rectangle 58"/>
            <p:cNvSpPr>
              <a:spLocks noChangeArrowheads="1"/>
            </p:cNvSpPr>
            <p:nvPr/>
          </p:nvSpPr>
          <p:spPr bwMode="auto">
            <a:xfrm>
              <a:off x="2610" y="2453"/>
              <a:ext cx="57" cy="12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47" name="Rectangle 59"/>
            <p:cNvSpPr>
              <a:spLocks noChangeArrowheads="1"/>
            </p:cNvSpPr>
            <p:nvPr/>
          </p:nvSpPr>
          <p:spPr bwMode="auto">
            <a:xfrm>
              <a:off x="2479" y="2453"/>
              <a:ext cx="73" cy="8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48" name="Oval 60"/>
            <p:cNvSpPr>
              <a:spLocks noChangeArrowheads="1"/>
            </p:cNvSpPr>
            <p:nvPr/>
          </p:nvSpPr>
          <p:spPr bwMode="auto">
            <a:xfrm>
              <a:off x="2537" y="2277"/>
              <a:ext cx="22" cy="26"/>
            </a:xfrm>
            <a:prstGeom prst="ellipse">
              <a:avLst/>
            </a:prstGeom>
            <a:solidFill>
              <a:srgbClr val="F39FD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49" name="Freeform 61"/>
            <p:cNvSpPr>
              <a:spLocks/>
            </p:cNvSpPr>
            <p:nvPr/>
          </p:nvSpPr>
          <p:spPr bwMode="auto">
            <a:xfrm>
              <a:off x="2477" y="2322"/>
              <a:ext cx="138" cy="212"/>
            </a:xfrm>
            <a:custGeom>
              <a:avLst/>
              <a:gdLst/>
              <a:ahLst/>
              <a:cxnLst>
                <a:cxn ang="0">
                  <a:pos x="1" y="98"/>
                </a:cxn>
                <a:cxn ang="0">
                  <a:pos x="1" y="100"/>
                </a:cxn>
                <a:cxn ang="0">
                  <a:pos x="0" y="104"/>
                </a:cxn>
                <a:cxn ang="0">
                  <a:pos x="0" y="107"/>
                </a:cxn>
                <a:cxn ang="0">
                  <a:pos x="1" y="111"/>
                </a:cxn>
                <a:cxn ang="0">
                  <a:pos x="3" y="114"/>
                </a:cxn>
                <a:cxn ang="0">
                  <a:pos x="6" y="116"/>
                </a:cxn>
                <a:cxn ang="0">
                  <a:pos x="9" y="118"/>
                </a:cxn>
                <a:cxn ang="0">
                  <a:pos x="11" y="119"/>
                </a:cxn>
                <a:cxn ang="0">
                  <a:pos x="15" y="119"/>
                </a:cxn>
                <a:cxn ang="0">
                  <a:pos x="89" y="211"/>
                </a:cxn>
                <a:cxn ang="0">
                  <a:pos x="113" y="101"/>
                </a:cxn>
                <a:cxn ang="0">
                  <a:pos x="113" y="99"/>
                </a:cxn>
                <a:cxn ang="0">
                  <a:pos x="111" y="97"/>
                </a:cxn>
                <a:cxn ang="0">
                  <a:pos x="109" y="95"/>
                </a:cxn>
                <a:cxn ang="0">
                  <a:pos x="108" y="94"/>
                </a:cxn>
                <a:cxn ang="0">
                  <a:pos x="105" y="93"/>
                </a:cxn>
                <a:cxn ang="0">
                  <a:pos x="102" y="92"/>
                </a:cxn>
                <a:cxn ang="0">
                  <a:pos x="100" y="92"/>
                </a:cxn>
                <a:cxn ang="0">
                  <a:pos x="97" y="92"/>
                </a:cxn>
                <a:cxn ang="0">
                  <a:pos x="66" y="54"/>
                </a:cxn>
                <a:cxn ang="0">
                  <a:pos x="127" y="67"/>
                </a:cxn>
                <a:cxn ang="0">
                  <a:pos x="130" y="66"/>
                </a:cxn>
                <a:cxn ang="0">
                  <a:pos x="131" y="65"/>
                </a:cxn>
                <a:cxn ang="0">
                  <a:pos x="134" y="63"/>
                </a:cxn>
                <a:cxn ang="0">
                  <a:pos x="136" y="62"/>
                </a:cxn>
                <a:cxn ang="0">
                  <a:pos x="136" y="59"/>
                </a:cxn>
                <a:cxn ang="0">
                  <a:pos x="137" y="56"/>
                </a:cxn>
                <a:cxn ang="0">
                  <a:pos x="136" y="53"/>
                </a:cxn>
                <a:cxn ang="0">
                  <a:pos x="135" y="50"/>
                </a:cxn>
                <a:cxn ang="0">
                  <a:pos x="133" y="49"/>
                </a:cxn>
                <a:cxn ang="0">
                  <a:pos x="131" y="47"/>
                </a:cxn>
                <a:cxn ang="0">
                  <a:pos x="128" y="46"/>
                </a:cxn>
                <a:cxn ang="0">
                  <a:pos x="87" y="46"/>
                </a:cxn>
                <a:cxn ang="0">
                  <a:pos x="80" y="30"/>
                </a:cxn>
                <a:cxn ang="0">
                  <a:pos x="80" y="26"/>
                </a:cxn>
                <a:cxn ang="0">
                  <a:pos x="81" y="22"/>
                </a:cxn>
                <a:cxn ang="0">
                  <a:pos x="81" y="17"/>
                </a:cxn>
                <a:cxn ang="0">
                  <a:pos x="80" y="14"/>
                </a:cxn>
                <a:cxn ang="0">
                  <a:pos x="78" y="11"/>
                </a:cxn>
                <a:cxn ang="0">
                  <a:pos x="76" y="7"/>
                </a:cxn>
                <a:cxn ang="0">
                  <a:pos x="73" y="5"/>
                </a:cxn>
                <a:cxn ang="0">
                  <a:pos x="70" y="2"/>
                </a:cxn>
                <a:cxn ang="0">
                  <a:pos x="66" y="1"/>
                </a:cxn>
                <a:cxn ang="0">
                  <a:pos x="62" y="0"/>
                </a:cxn>
                <a:cxn ang="0">
                  <a:pos x="57" y="0"/>
                </a:cxn>
                <a:cxn ang="0">
                  <a:pos x="53" y="1"/>
                </a:cxn>
                <a:cxn ang="0">
                  <a:pos x="49" y="2"/>
                </a:cxn>
                <a:cxn ang="0">
                  <a:pos x="45" y="4"/>
                </a:cxn>
                <a:cxn ang="0">
                  <a:pos x="42" y="8"/>
                </a:cxn>
                <a:cxn ang="0">
                  <a:pos x="39" y="12"/>
                </a:cxn>
                <a:cxn ang="0">
                  <a:pos x="37" y="16"/>
                </a:cxn>
              </a:cxnLst>
              <a:rect l="0" t="0" r="r" b="b"/>
              <a:pathLst>
                <a:path w="138" h="212">
                  <a:moveTo>
                    <a:pt x="37" y="16"/>
                  </a:moveTo>
                  <a:lnTo>
                    <a:pt x="1" y="98"/>
                  </a:lnTo>
                  <a:lnTo>
                    <a:pt x="1" y="99"/>
                  </a:lnTo>
                  <a:lnTo>
                    <a:pt x="1" y="100"/>
                  </a:lnTo>
                  <a:lnTo>
                    <a:pt x="0" y="101"/>
                  </a:lnTo>
                  <a:lnTo>
                    <a:pt x="0" y="104"/>
                  </a:lnTo>
                  <a:lnTo>
                    <a:pt x="0" y="105"/>
                  </a:lnTo>
                  <a:lnTo>
                    <a:pt x="0" y="107"/>
                  </a:lnTo>
                  <a:lnTo>
                    <a:pt x="1" y="109"/>
                  </a:lnTo>
                  <a:lnTo>
                    <a:pt x="1" y="111"/>
                  </a:lnTo>
                  <a:lnTo>
                    <a:pt x="2" y="112"/>
                  </a:lnTo>
                  <a:lnTo>
                    <a:pt x="3" y="114"/>
                  </a:lnTo>
                  <a:lnTo>
                    <a:pt x="4" y="115"/>
                  </a:lnTo>
                  <a:lnTo>
                    <a:pt x="6" y="116"/>
                  </a:lnTo>
                  <a:lnTo>
                    <a:pt x="7" y="117"/>
                  </a:lnTo>
                  <a:lnTo>
                    <a:pt x="9" y="118"/>
                  </a:lnTo>
                  <a:lnTo>
                    <a:pt x="10" y="118"/>
                  </a:lnTo>
                  <a:lnTo>
                    <a:pt x="11" y="119"/>
                  </a:lnTo>
                  <a:lnTo>
                    <a:pt x="13" y="119"/>
                  </a:lnTo>
                  <a:lnTo>
                    <a:pt x="15" y="119"/>
                  </a:lnTo>
                  <a:lnTo>
                    <a:pt x="89" y="119"/>
                  </a:lnTo>
                  <a:lnTo>
                    <a:pt x="89" y="211"/>
                  </a:lnTo>
                  <a:lnTo>
                    <a:pt x="113" y="211"/>
                  </a:lnTo>
                  <a:lnTo>
                    <a:pt x="113" y="101"/>
                  </a:lnTo>
                  <a:lnTo>
                    <a:pt x="113" y="100"/>
                  </a:lnTo>
                  <a:lnTo>
                    <a:pt x="113" y="99"/>
                  </a:lnTo>
                  <a:lnTo>
                    <a:pt x="112" y="98"/>
                  </a:lnTo>
                  <a:lnTo>
                    <a:pt x="111" y="97"/>
                  </a:lnTo>
                  <a:lnTo>
                    <a:pt x="111" y="96"/>
                  </a:lnTo>
                  <a:lnTo>
                    <a:pt x="109" y="95"/>
                  </a:lnTo>
                  <a:lnTo>
                    <a:pt x="109" y="95"/>
                  </a:lnTo>
                  <a:lnTo>
                    <a:pt x="108" y="94"/>
                  </a:lnTo>
                  <a:lnTo>
                    <a:pt x="106" y="93"/>
                  </a:lnTo>
                  <a:lnTo>
                    <a:pt x="105" y="93"/>
                  </a:lnTo>
                  <a:lnTo>
                    <a:pt x="104" y="93"/>
                  </a:lnTo>
                  <a:lnTo>
                    <a:pt x="102" y="92"/>
                  </a:lnTo>
                  <a:lnTo>
                    <a:pt x="101" y="92"/>
                  </a:lnTo>
                  <a:lnTo>
                    <a:pt x="100" y="92"/>
                  </a:lnTo>
                  <a:lnTo>
                    <a:pt x="98" y="92"/>
                  </a:lnTo>
                  <a:lnTo>
                    <a:pt x="97" y="92"/>
                  </a:lnTo>
                  <a:lnTo>
                    <a:pt x="54" y="90"/>
                  </a:lnTo>
                  <a:lnTo>
                    <a:pt x="66" y="54"/>
                  </a:lnTo>
                  <a:lnTo>
                    <a:pt x="75" y="67"/>
                  </a:lnTo>
                  <a:lnTo>
                    <a:pt x="127" y="67"/>
                  </a:lnTo>
                  <a:lnTo>
                    <a:pt x="128" y="66"/>
                  </a:lnTo>
                  <a:lnTo>
                    <a:pt x="130" y="66"/>
                  </a:lnTo>
                  <a:lnTo>
                    <a:pt x="131" y="65"/>
                  </a:lnTo>
                  <a:lnTo>
                    <a:pt x="131" y="65"/>
                  </a:lnTo>
                  <a:lnTo>
                    <a:pt x="133" y="64"/>
                  </a:lnTo>
                  <a:lnTo>
                    <a:pt x="134" y="63"/>
                  </a:lnTo>
                  <a:lnTo>
                    <a:pt x="135" y="62"/>
                  </a:lnTo>
                  <a:lnTo>
                    <a:pt x="136" y="62"/>
                  </a:lnTo>
                  <a:lnTo>
                    <a:pt x="136" y="60"/>
                  </a:lnTo>
                  <a:lnTo>
                    <a:pt x="136" y="59"/>
                  </a:lnTo>
                  <a:lnTo>
                    <a:pt x="137" y="58"/>
                  </a:lnTo>
                  <a:lnTo>
                    <a:pt x="137" y="56"/>
                  </a:lnTo>
                  <a:lnTo>
                    <a:pt x="137" y="54"/>
                  </a:lnTo>
                  <a:lnTo>
                    <a:pt x="136" y="53"/>
                  </a:lnTo>
                  <a:lnTo>
                    <a:pt x="136" y="52"/>
                  </a:lnTo>
                  <a:lnTo>
                    <a:pt x="135" y="50"/>
                  </a:lnTo>
                  <a:lnTo>
                    <a:pt x="134" y="49"/>
                  </a:lnTo>
                  <a:lnTo>
                    <a:pt x="133" y="49"/>
                  </a:lnTo>
                  <a:lnTo>
                    <a:pt x="132" y="47"/>
                  </a:lnTo>
                  <a:lnTo>
                    <a:pt x="131" y="47"/>
                  </a:lnTo>
                  <a:lnTo>
                    <a:pt x="130" y="46"/>
                  </a:lnTo>
                  <a:lnTo>
                    <a:pt x="128" y="46"/>
                  </a:lnTo>
                  <a:lnTo>
                    <a:pt x="127" y="46"/>
                  </a:lnTo>
                  <a:lnTo>
                    <a:pt x="87" y="46"/>
                  </a:lnTo>
                  <a:lnTo>
                    <a:pt x="78" y="31"/>
                  </a:lnTo>
                  <a:lnTo>
                    <a:pt x="80" y="30"/>
                  </a:lnTo>
                  <a:lnTo>
                    <a:pt x="80" y="28"/>
                  </a:lnTo>
                  <a:lnTo>
                    <a:pt x="80" y="26"/>
                  </a:lnTo>
                  <a:lnTo>
                    <a:pt x="81" y="24"/>
                  </a:lnTo>
                  <a:lnTo>
                    <a:pt x="81" y="22"/>
                  </a:lnTo>
                  <a:lnTo>
                    <a:pt x="81" y="20"/>
                  </a:lnTo>
                  <a:lnTo>
                    <a:pt x="81" y="17"/>
                  </a:lnTo>
                  <a:lnTo>
                    <a:pt x="80" y="16"/>
                  </a:lnTo>
                  <a:lnTo>
                    <a:pt x="80" y="14"/>
                  </a:lnTo>
                  <a:lnTo>
                    <a:pt x="79" y="12"/>
                  </a:lnTo>
                  <a:lnTo>
                    <a:pt x="78" y="11"/>
                  </a:lnTo>
                  <a:lnTo>
                    <a:pt x="77" y="9"/>
                  </a:lnTo>
                  <a:lnTo>
                    <a:pt x="76" y="7"/>
                  </a:lnTo>
                  <a:lnTo>
                    <a:pt x="75" y="6"/>
                  </a:lnTo>
                  <a:lnTo>
                    <a:pt x="73" y="5"/>
                  </a:lnTo>
                  <a:lnTo>
                    <a:pt x="72" y="4"/>
                  </a:lnTo>
                  <a:lnTo>
                    <a:pt x="70" y="2"/>
                  </a:lnTo>
                  <a:lnTo>
                    <a:pt x="68" y="2"/>
                  </a:lnTo>
                  <a:lnTo>
                    <a:pt x="66" y="1"/>
                  </a:lnTo>
                  <a:lnTo>
                    <a:pt x="64" y="1"/>
                  </a:lnTo>
                  <a:lnTo>
                    <a:pt x="62" y="0"/>
                  </a:lnTo>
                  <a:lnTo>
                    <a:pt x="60" y="0"/>
                  </a:lnTo>
                  <a:lnTo>
                    <a:pt x="57" y="0"/>
                  </a:lnTo>
                  <a:lnTo>
                    <a:pt x="56" y="0"/>
                  </a:lnTo>
                  <a:lnTo>
                    <a:pt x="53" y="1"/>
                  </a:lnTo>
                  <a:lnTo>
                    <a:pt x="51" y="1"/>
                  </a:lnTo>
                  <a:lnTo>
                    <a:pt x="49" y="2"/>
                  </a:lnTo>
                  <a:lnTo>
                    <a:pt x="47" y="3"/>
                  </a:lnTo>
                  <a:lnTo>
                    <a:pt x="45" y="4"/>
                  </a:lnTo>
                  <a:lnTo>
                    <a:pt x="43" y="6"/>
                  </a:lnTo>
                  <a:lnTo>
                    <a:pt x="42" y="8"/>
                  </a:lnTo>
                  <a:lnTo>
                    <a:pt x="40" y="9"/>
                  </a:lnTo>
                  <a:lnTo>
                    <a:pt x="39" y="12"/>
                  </a:lnTo>
                  <a:lnTo>
                    <a:pt x="38" y="14"/>
                  </a:lnTo>
                  <a:lnTo>
                    <a:pt x="37" y="16"/>
                  </a:lnTo>
                </a:path>
              </a:pathLst>
            </a:custGeom>
            <a:solidFill>
              <a:srgbClr val="F39FD1"/>
            </a:solidFill>
            <a:ln w="1270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02750" name="Freeform 62"/>
          <p:cNvSpPr>
            <a:spLocks/>
          </p:cNvSpPr>
          <p:nvPr/>
        </p:nvSpPr>
        <p:spPr bwMode="auto">
          <a:xfrm>
            <a:off x="3849688" y="3567113"/>
            <a:ext cx="284162" cy="461962"/>
          </a:xfrm>
          <a:custGeom>
            <a:avLst/>
            <a:gdLst/>
            <a:ahLst/>
            <a:cxnLst>
              <a:cxn ang="0">
                <a:pos x="200" y="263"/>
              </a:cxn>
              <a:cxn ang="0">
                <a:pos x="185" y="263"/>
              </a:cxn>
              <a:cxn ang="0">
                <a:pos x="158" y="229"/>
              </a:cxn>
              <a:cxn ang="0">
                <a:pos x="122" y="169"/>
              </a:cxn>
              <a:cxn ang="0">
                <a:pos x="112" y="141"/>
              </a:cxn>
              <a:cxn ang="0">
                <a:pos x="114" y="123"/>
              </a:cxn>
              <a:cxn ang="0">
                <a:pos x="123" y="119"/>
              </a:cxn>
              <a:cxn ang="0">
                <a:pos x="137" y="129"/>
              </a:cxn>
              <a:cxn ang="0">
                <a:pos x="156" y="140"/>
              </a:cxn>
              <a:cxn ang="0">
                <a:pos x="165" y="140"/>
              </a:cxn>
              <a:cxn ang="0">
                <a:pos x="166" y="134"/>
              </a:cxn>
              <a:cxn ang="0">
                <a:pos x="157" y="123"/>
              </a:cxn>
              <a:cxn ang="0">
                <a:pos x="136" y="108"/>
              </a:cxn>
              <a:cxn ang="0">
                <a:pos x="127" y="86"/>
              </a:cxn>
              <a:cxn ang="0">
                <a:pos x="123" y="69"/>
              </a:cxn>
              <a:cxn ang="0">
                <a:pos x="113" y="56"/>
              </a:cxn>
              <a:cxn ang="0">
                <a:pos x="109" y="48"/>
              </a:cxn>
              <a:cxn ang="0">
                <a:pos x="114" y="36"/>
              </a:cxn>
              <a:cxn ang="0">
                <a:pos x="119" y="24"/>
              </a:cxn>
              <a:cxn ang="0">
                <a:pos x="116" y="9"/>
              </a:cxn>
              <a:cxn ang="0">
                <a:pos x="106" y="1"/>
              </a:cxn>
              <a:cxn ang="0">
                <a:pos x="91" y="3"/>
              </a:cxn>
              <a:cxn ang="0">
                <a:pos x="84" y="13"/>
              </a:cxn>
              <a:cxn ang="0">
                <a:pos x="84" y="23"/>
              </a:cxn>
              <a:cxn ang="0">
                <a:pos x="88" y="35"/>
              </a:cxn>
              <a:cxn ang="0">
                <a:pos x="88" y="46"/>
              </a:cxn>
              <a:cxn ang="0">
                <a:pos x="78" y="56"/>
              </a:cxn>
              <a:cxn ang="0">
                <a:pos x="65" y="64"/>
              </a:cxn>
              <a:cxn ang="0">
                <a:pos x="55" y="75"/>
              </a:cxn>
              <a:cxn ang="0">
                <a:pos x="47" y="99"/>
              </a:cxn>
              <a:cxn ang="0">
                <a:pos x="42" y="121"/>
              </a:cxn>
              <a:cxn ang="0">
                <a:pos x="40" y="145"/>
              </a:cxn>
              <a:cxn ang="0">
                <a:pos x="42" y="158"/>
              </a:cxn>
              <a:cxn ang="0">
                <a:pos x="49" y="161"/>
              </a:cxn>
              <a:cxn ang="0">
                <a:pos x="53" y="158"/>
              </a:cxn>
              <a:cxn ang="0">
                <a:pos x="53" y="133"/>
              </a:cxn>
              <a:cxn ang="0">
                <a:pos x="55" y="116"/>
              </a:cxn>
              <a:cxn ang="0">
                <a:pos x="64" y="109"/>
              </a:cxn>
              <a:cxn ang="0">
                <a:pos x="70" y="114"/>
              </a:cxn>
              <a:cxn ang="0">
                <a:pos x="68" y="140"/>
              </a:cxn>
              <a:cxn ang="0">
                <a:pos x="62" y="166"/>
              </a:cxn>
              <a:cxn ang="0">
                <a:pos x="53" y="196"/>
              </a:cxn>
              <a:cxn ang="0">
                <a:pos x="33" y="225"/>
              </a:cxn>
              <a:cxn ang="0">
                <a:pos x="8" y="255"/>
              </a:cxn>
              <a:cxn ang="0">
                <a:pos x="0" y="271"/>
              </a:cxn>
              <a:cxn ang="0">
                <a:pos x="19" y="290"/>
              </a:cxn>
              <a:cxn ang="0">
                <a:pos x="33" y="288"/>
              </a:cxn>
              <a:cxn ang="0">
                <a:pos x="23" y="275"/>
              </a:cxn>
              <a:cxn ang="0">
                <a:pos x="30" y="259"/>
              </a:cxn>
              <a:cxn ang="0">
                <a:pos x="62" y="223"/>
              </a:cxn>
              <a:cxn ang="0">
                <a:pos x="84" y="196"/>
              </a:cxn>
              <a:cxn ang="0">
                <a:pos x="96" y="190"/>
              </a:cxn>
              <a:cxn ang="0">
                <a:pos x="109" y="199"/>
              </a:cxn>
              <a:cxn ang="0">
                <a:pos x="142" y="243"/>
              </a:cxn>
              <a:cxn ang="0">
                <a:pos x="169" y="280"/>
              </a:cxn>
              <a:cxn ang="0">
                <a:pos x="179" y="283"/>
              </a:cxn>
              <a:cxn ang="0">
                <a:pos x="192" y="273"/>
              </a:cxn>
            </a:cxnLst>
            <a:rect l="0" t="0" r="r" b="b"/>
            <a:pathLst>
              <a:path w="201" h="291">
                <a:moveTo>
                  <a:pt x="199" y="268"/>
                </a:moveTo>
                <a:lnTo>
                  <a:pt x="200" y="263"/>
                </a:lnTo>
                <a:lnTo>
                  <a:pt x="192" y="264"/>
                </a:lnTo>
                <a:lnTo>
                  <a:pt x="185" y="263"/>
                </a:lnTo>
                <a:lnTo>
                  <a:pt x="175" y="255"/>
                </a:lnTo>
                <a:lnTo>
                  <a:pt x="158" y="229"/>
                </a:lnTo>
                <a:lnTo>
                  <a:pt x="135" y="190"/>
                </a:lnTo>
                <a:lnTo>
                  <a:pt x="122" y="169"/>
                </a:lnTo>
                <a:lnTo>
                  <a:pt x="113" y="151"/>
                </a:lnTo>
                <a:lnTo>
                  <a:pt x="112" y="141"/>
                </a:lnTo>
                <a:lnTo>
                  <a:pt x="112" y="130"/>
                </a:lnTo>
                <a:lnTo>
                  <a:pt x="114" y="123"/>
                </a:lnTo>
                <a:lnTo>
                  <a:pt x="119" y="119"/>
                </a:lnTo>
                <a:lnTo>
                  <a:pt x="123" y="119"/>
                </a:lnTo>
                <a:lnTo>
                  <a:pt x="128" y="121"/>
                </a:lnTo>
                <a:lnTo>
                  <a:pt x="137" y="129"/>
                </a:lnTo>
                <a:lnTo>
                  <a:pt x="148" y="136"/>
                </a:lnTo>
                <a:lnTo>
                  <a:pt x="156" y="140"/>
                </a:lnTo>
                <a:lnTo>
                  <a:pt x="161" y="141"/>
                </a:lnTo>
                <a:lnTo>
                  <a:pt x="165" y="140"/>
                </a:lnTo>
                <a:lnTo>
                  <a:pt x="167" y="136"/>
                </a:lnTo>
                <a:lnTo>
                  <a:pt x="166" y="134"/>
                </a:lnTo>
                <a:lnTo>
                  <a:pt x="165" y="130"/>
                </a:lnTo>
                <a:lnTo>
                  <a:pt x="157" y="123"/>
                </a:lnTo>
                <a:lnTo>
                  <a:pt x="143" y="114"/>
                </a:lnTo>
                <a:lnTo>
                  <a:pt x="136" y="108"/>
                </a:lnTo>
                <a:lnTo>
                  <a:pt x="131" y="99"/>
                </a:lnTo>
                <a:lnTo>
                  <a:pt x="127" y="86"/>
                </a:lnTo>
                <a:lnTo>
                  <a:pt x="126" y="74"/>
                </a:lnTo>
                <a:lnTo>
                  <a:pt x="123" y="69"/>
                </a:lnTo>
                <a:lnTo>
                  <a:pt x="119" y="63"/>
                </a:lnTo>
                <a:lnTo>
                  <a:pt x="113" y="56"/>
                </a:lnTo>
                <a:lnTo>
                  <a:pt x="109" y="53"/>
                </a:lnTo>
                <a:lnTo>
                  <a:pt x="109" y="48"/>
                </a:lnTo>
                <a:lnTo>
                  <a:pt x="112" y="40"/>
                </a:lnTo>
                <a:lnTo>
                  <a:pt x="114" y="36"/>
                </a:lnTo>
                <a:lnTo>
                  <a:pt x="117" y="31"/>
                </a:lnTo>
                <a:lnTo>
                  <a:pt x="119" y="24"/>
                </a:lnTo>
                <a:lnTo>
                  <a:pt x="117" y="15"/>
                </a:lnTo>
                <a:lnTo>
                  <a:pt x="116" y="9"/>
                </a:lnTo>
                <a:lnTo>
                  <a:pt x="112" y="4"/>
                </a:lnTo>
                <a:lnTo>
                  <a:pt x="106" y="1"/>
                </a:lnTo>
                <a:lnTo>
                  <a:pt x="97" y="0"/>
                </a:lnTo>
                <a:lnTo>
                  <a:pt x="91" y="3"/>
                </a:lnTo>
                <a:lnTo>
                  <a:pt x="87" y="6"/>
                </a:lnTo>
                <a:lnTo>
                  <a:pt x="84" y="13"/>
                </a:lnTo>
                <a:lnTo>
                  <a:pt x="83" y="18"/>
                </a:lnTo>
                <a:lnTo>
                  <a:pt x="84" y="23"/>
                </a:lnTo>
                <a:lnTo>
                  <a:pt x="87" y="30"/>
                </a:lnTo>
                <a:lnTo>
                  <a:pt x="88" y="35"/>
                </a:lnTo>
                <a:lnTo>
                  <a:pt x="89" y="40"/>
                </a:lnTo>
                <a:lnTo>
                  <a:pt x="88" y="46"/>
                </a:lnTo>
                <a:lnTo>
                  <a:pt x="84" y="51"/>
                </a:lnTo>
                <a:lnTo>
                  <a:pt x="78" y="56"/>
                </a:lnTo>
                <a:lnTo>
                  <a:pt x="70" y="60"/>
                </a:lnTo>
                <a:lnTo>
                  <a:pt x="65" y="64"/>
                </a:lnTo>
                <a:lnTo>
                  <a:pt x="60" y="69"/>
                </a:lnTo>
                <a:lnTo>
                  <a:pt x="55" y="75"/>
                </a:lnTo>
                <a:lnTo>
                  <a:pt x="50" y="86"/>
                </a:lnTo>
                <a:lnTo>
                  <a:pt x="47" y="99"/>
                </a:lnTo>
                <a:lnTo>
                  <a:pt x="43" y="109"/>
                </a:lnTo>
                <a:lnTo>
                  <a:pt x="42" y="121"/>
                </a:lnTo>
                <a:lnTo>
                  <a:pt x="40" y="136"/>
                </a:lnTo>
                <a:lnTo>
                  <a:pt x="40" y="145"/>
                </a:lnTo>
                <a:lnTo>
                  <a:pt x="40" y="153"/>
                </a:lnTo>
                <a:lnTo>
                  <a:pt x="42" y="158"/>
                </a:lnTo>
                <a:lnTo>
                  <a:pt x="44" y="160"/>
                </a:lnTo>
                <a:lnTo>
                  <a:pt x="49" y="161"/>
                </a:lnTo>
                <a:lnTo>
                  <a:pt x="52" y="160"/>
                </a:lnTo>
                <a:lnTo>
                  <a:pt x="53" y="158"/>
                </a:lnTo>
                <a:lnTo>
                  <a:pt x="53" y="148"/>
                </a:lnTo>
                <a:lnTo>
                  <a:pt x="53" y="133"/>
                </a:lnTo>
                <a:lnTo>
                  <a:pt x="54" y="123"/>
                </a:lnTo>
                <a:lnTo>
                  <a:pt x="55" y="116"/>
                </a:lnTo>
                <a:lnTo>
                  <a:pt x="59" y="110"/>
                </a:lnTo>
                <a:lnTo>
                  <a:pt x="64" y="109"/>
                </a:lnTo>
                <a:lnTo>
                  <a:pt x="69" y="110"/>
                </a:lnTo>
                <a:lnTo>
                  <a:pt x="70" y="114"/>
                </a:lnTo>
                <a:lnTo>
                  <a:pt x="69" y="125"/>
                </a:lnTo>
                <a:lnTo>
                  <a:pt x="68" y="140"/>
                </a:lnTo>
                <a:lnTo>
                  <a:pt x="65" y="154"/>
                </a:lnTo>
                <a:lnTo>
                  <a:pt x="62" y="166"/>
                </a:lnTo>
                <a:lnTo>
                  <a:pt x="58" y="183"/>
                </a:lnTo>
                <a:lnTo>
                  <a:pt x="53" y="196"/>
                </a:lnTo>
                <a:lnTo>
                  <a:pt x="42" y="214"/>
                </a:lnTo>
                <a:lnTo>
                  <a:pt x="33" y="225"/>
                </a:lnTo>
                <a:lnTo>
                  <a:pt x="18" y="243"/>
                </a:lnTo>
                <a:lnTo>
                  <a:pt x="8" y="255"/>
                </a:lnTo>
                <a:lnTo>
                  <a:pt x="0" y="266"/>
                </a:lnTo>
                <a:lnTo>
                  <a:pt x="0" y="271"/>
                </a:lnTo>
                <a:lnTo>
                  <a:pt x="8" y="280"/>
                </a:lnTo>
                <a:lnTo>
                  <a:pt x="19" y="290"/>
                </a:lnTo>
                <a:lnTo>
                  <a:pt x="30" y="290"/>
                </a:lnTo>
                <a:lnTo>
                  <a:pt x="33" y="288"/>
                </a:lnTo>
                <a:lnTo>
                  <a:pt x="28" y="281"/>
                </a:lnTo>
                <a:lnTo>
                  <a:pt x="23" y="275"/>
                </a:lnTo>
                <a:lnTo>
                  <a:pt x="23" y="270"/>
                </a:lnTo>
                <a:lnTo>
                  <a:pt x="30" y="259"/>
                </a:lnTo>
                <a:lnTo>
                  <a:pt x="43" y="246"/>
                </a:lnTo>
                <a:lnTo>
                  <a:pt x="62" y="223"/>
                </a:lnTo>
                <a:lnTo>
                  <a:pt x="78" y="203"/>
                </a:lnTo>
                <a:lnTo>
                  <a:pt x="84" y="196"/>
                </a:lnTo>
                <a:lnTo>
                  <a:pt x="88" y="191"/>
                </a:lnTo>
                <a:lnTo>
                  <a:pt x="96" y="190"/>
                </a:lnTo>
                <a:lnTo>
                  <a:pt x="102" y="194"/>
                </a:lnTo>
                <a:lnTo>
                  <a:pt x="109" y="199"/>
                </a:lnTo>
                <a:lnTo>
                  <a:pt x="125" y="219"/>
                </a:lnTo>
                <a:lnTo>
                  <a:pt x="142" y="243"/>
                </a:lnTo>
                <a:lnTo>
                  <a:pt x="158" y="266"/>
                </a:lnTo>
                <a:lnTo>
                  <a:pt x="169" y="280"/>
                </a:lnTo>
                <a:lnTo>
                  <a:pt x="172" y="283"/>
                </a:lnTo>
                <a:lnTo>
                  <a:pt x="179" y="283"/>
                </a:lnTo>
                <a:lnTo>
                  <a:pt x="185" y="278"/>
                </a:lnTo>
                <a:lnTo>
                  <a:pt x="192" y="273"/>
                </a:lnTo>
                <a:lnTo>
                  <a:pt x="199" y="268"/>
                </a:lnTo>
              </a:path>
            </a:pathLst>
          </a:custGeom>
          <a:solidFill>
            <a:srgbClr val="CECECE"/>
          </a:solidFill>
          <a:ln w="25400" cap="rnd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3054350" y="3551238"/>
            <a:ext cx="368300" cy="492125"/>
            <a:chOff x="2165" y="2237"/>
            <a:chExt cx="260" cy="310"/>
          </a:xfrm>
        </p:grpSpPr>
        <p:grpSp>
          <p:nvGrpSpPr>
            <p:cNvPr id="7" name="Group 64"/>
            <p:cNvGrpSpPr>
              <a:grpSpLocks/>
            </p:cNvGrpSpPr>
            <p:nvPr/>
          </p:nvGrpSpPr>
          <p:grpSpPr bwMode="auto">
            <a:xfrm>
              <a:off x="2165" y="2237"/>
              <a:ext cx="260" cy="310"/>
              <a:chOff x="2165" y="2237"/>
              <a:chExt cx="260" cy="310"/>
            </a:xfrm>
          </p:grpSpPr>
          <p:sp>
            <p:nvSpPr>
              <p:cNvPr id="2802753" name="AutoShape 65"/>
              <p:cNvSpPr>
                <a:spLocks noChangeArrowheads="1"/>
              </p:cNvSpPr>
              <p:nvPr/>
            </p:nvSpPr>
            <p:spPr bwMode="auto">
              <a:xfrm>
                <a:off x="2165" y="2288"/>
                <a:ext cx="260" cy="259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754" name="AutoShape 66"/>
              <p:cNvSpPr>
                <a:spLocks noChangeArrowheads="1"/>
              </p:cNvSpPr>
              <p:nvPr/>
            </p:nvSpPr>
            <p:spPr bwMode="auto">
              <a:xfrm>
                <a:off x="2227" y="2237"/>
                <a:ext cx="198" cy="45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2755" name="Oval 67"/>
            <p:cNvSpPr>
              <a:spLocks noChangeArrowheads="1"/>
            </p:cNvSpPr>
            <p:nvPr/>
          </p:nvSpPr>
          <p:spPr bwMode="auto">
            <a:xfrm>
              <a:off x="2246" y="2263"/>
              <a:ext cx="27" cy="9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56" name="AutoShape 68"/>
            <p:cNvSpPr>
              <a:spLocks noChangeArrowheads="1"/>
            </p:cNvSpPr>
            <p:nvPr/>
          </p:nvSpPr>
          <p:spPr bwMode="auto">
            <a:xfrm>
              <a:off x="2196" y="2410"/>
              <a:ext cx="138" cy="55"/>
            </a:xfrm>
            <a:prstGeom prst="octagon">
              <a:avLst>
                <a:gd name="adj" fmla="val 29282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02757" name="Line 69"/>
          <p:cNvSpPr>
            <a:spLocks noChangeShapeType="1"/>
          </p:cNvSpPr>
          <p:nvPr/>
        </p:nvSpPr>
        <p:spPr bwMode="auto">
          <a:xfrm>
            <a:off x="3082925" y="1989138"/>
            <a:ext cx="3730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58" name="Line 70"/>
          <p:cNvSpPr>
            <a:spLocks noChangeShapeType="1"/>
          </p:cNvSpPr>
          <p:nvPr/>
        </p:nvSpPr>
        <p:spPr bwMode="auto">
          <a:xfrm flipH="1">
            <a:off x="3460750" y="1874838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59" name="Line 71"/>
          <p:cNvSpPr>
            <a:spLocks noChangeShapeType="1"/>
          </p:cNvSpPr>
          <p:nvPr/>
        </p:nvSpPr>
        <p:spPr bwMode="auto">
          <a:xfrm flipH="1">
            <a:off x="3860800" y="1874838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60" name="AutoShape 72"/>
          <p:cNvSpPr>
            <a:spLocks noChangeArrowheads="1"/>
          </p:cNvSpPr>
          <p:nvPr/>
        </p:nvSpPr>
        <p:spPr bwMode="auto">
          <a:xfrm>
            <a:off x="3232150" y="4087813"/>
            <a:ext cx="223838" cy="73025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61" name="AutoShape 73"/>
          <p:cNvSpPr>
            <a:spLocks noChangeArrowheads="1"/>
          </p:cNvSpPr>
          <p:nvPr/>
        </p:nvSpPr>
        <p:spPr bwMode="auto">
          <a:xfrm>
            <a:off x="3221038" y="4202113"/>
            <a:ext cx="150812" cy="23812"/>
          </a:xfrm>
          <a:prstGeom prst="parallelogram">
            <a:avLst>
              <a:gd name="adj" fmla="val 158307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3163888" y="4086225"/>
            <a:ext cx="1393825" cy="495300"/>
            <a:chOff x="2242" y="2574"/>
            <a:chExt cx="988" cy="312"/>
          </a:xfrm>
        </p:grpSpPr>
        <p:sp>
          <p:nvSpPr>
            <p:cNvPr id="2802763" name="AutoShape 75"/>
            <p:cNvSpPr>
              <a:spLocks noChangeArrowheads="1"/>
            </p:cNvSpPr>
            <p:nvPr/>
          </p:nvSpPr>
          <p:spPr bwMode="auto">
            <a:xfrm>
              <a:off x="2242" y="2626"/>
              <a:ext cx="207" cy="260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" name="Group 76"/>
            <p:cNvGrpSpPr>
              <a:grpSpLocks/>
            </p:cNvGrpSpPr>
            <p:nvPr/>
          </p:nvGrpSpPr>
          <p:grpSpPr bwMode="auto">
            <a:xfrm>
              <a:off x="2788" y="2616"/>
              <a:ext cx="202" cy="257"/>
              <a:chOff x="2788" y="2616"/>
              <a:chExt cx="202" cy="257"/>
            </a:xfrm>
          </p:grpSpPr>
          <p:sp>
            <p:nvSpPr>
              <p:cNvPr id="2802765" name="Freeform 77"/>
              <p:cNvSpPr>
                <a:spLocks/>
              </p:cNvSpPr>
              <p:nvPr/>
            </p:nvSpPr>
            <p:spPr bwMode="auto">
              <a:xfrm>
                <a:off x="2918" y="2735"/>
                <a:ext cx="61" cy="138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60" y="0"/>
                  </a:cxn>
                  <a:cxn ang="0">
                    <a:pos x="16" y="137"/>
                  </a:cxn>
                  <a:cxn ang="0">
                    <a:pos x="0" y="137"/>
                  </a:cxn>
                  <a:cxn ang="0">
                    <a:pos x="44" y="0"/>
                  </a:cxn>
                </a:cxnLst>
                <a:rect l="0" t="0" r="r" b="b"/>
                <a:pathLst>
                  <a:path w="61" h="138">
                    <a:moveTo>
                      <a:pt x="44" y="0"/>
                    </a:moveTo>
                    <a:lnTo>
                      <a:pt x="60" y="0"/>
                    </a:lnTo>
                    <a:lnTo>
                      <a:pt x="16" y="137"/>
                    </a:lnTo>
                    <a:lnTo>
                      <a:pt x="0" y="137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766" name="Rectangle 78"/>
              <p:cNvSpPr>
                <a:spLocks noChangeArrowheads="1"/>
              </p:cNvSpPr>
              <p:nvPr/>
            </p:nvSpPr>
            <p:spPr bwMode="auto">
              <a:xfrm>
                <a:off x="2913" y="2735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767" name="Rectangle 79"/>
              <p:cNvSpPr>
                <a:spLocks noChangeArrowheads="1"/>
              </p:cNvSpPr>
              <p:nvPr/>
            </p:nvSpPr>
            <p:spPr bwMode="auto">
              <a:xfrm>
                <a:off x="2921" y="2791"/>
                <a:ext cx="57" cy="13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768" name="Rectangle 80"/>
              <p:cNvSpPr>
                <a:spLocks noChangeArrowheads="1"/>
              </p:cNvSpPr>
              <p:nvPr/>
            </p:nvSpPr>
            <p:spPr bwMode="auto">
              <a:xfrm>
                <a:off x="2790" y="2791"/>
                <a:ext cx="73" cy="9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769" name="Oval 81"/>
              <p:cNvSpPr>
                <a:spLocks noChangeArrowheads="1"/>
              </p:cNvSpPr>
              <p:nvPr/>
            </p:nvSpPr>
            <p:spPr bwMode="auto">
              <a:xfrm>
                <a:off x="2848" y="2616"/>
                <a:ext cx="22" cy="25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770" name="Freeform 82"/>
              <p:cNvSpPr>
                <a:spLocks/>
              </p:cNvSpPr>
              <p:nvPr/>
            </p:nvSpPr>
            <p:spPr bwMode="auto">
              <a:xfrm>
                <a:off x="2788" y="2660"/>
                <a:ext cx="140" cy="213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1"/>
                  </a:cxn>
                  <a:cxn ang="0">
                    <a:pos x="0" y="104"/>
                  </a:cxn>
                  <a:cxn ang="0">
                    <a:pos x="0" y="108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7"/>
                  </a:cxn>
                  <a:cxn ang="0">
                    <a:pos x="9" y="119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91" y="212"/>
                  </a:cxn>
                  <a:cxn ang="0">
                    <a:pos x="115" y="102"/>
                  </a:cxn>
                  <a:cxn ang="0">
                    <a:pos x="114" y="99"/>
                  </a:cxn>
                  <a:cxn ang="0">
                    <a:pos x="113" y="98"/>
                  </a:cxn>
                  <a:cxn ang="0">
                    <a:pos x="111" y="96"/>
                  </a:cxn>
                  <a:cxn ang="0">
                    <a:pos x="109" y="94"/>
                  </a:cxn>
                  <a:cxn ang="0">
                    <a:pos x="107" y="93"/>
                  </a:cxn>
                  <a:cxn ang="0">
                    <a:pos x="104" y="93"/>
                  </a:cxn>
                  <a:cxn ang="0">
                    <a:pos x="101" y="93"/>
                  </a:cxn>
                  <a:cxn ang="0">
                    <a:pos x="99" y="93"/>
                  </a:cxn>
                  <a:cxn ang="0">
                    <a:pos x="67" y="54"/>
                  </a:cxn>
                  <a:cxn ang="0">
                    <a:pos x="129" y="67"/>
                  </a:cxn>
                  <a:cxn ang="0">
                    <a:pos x="132" y="66"/>
                  </a:cxn>
                  <a:cxn ang="0">
                    <a:pos x="133" y="66"/>
                  </a:cxn>
                  <a:cxn ang="0">
                    <a:pos x="136" y="64"/>
                  </a:cxn>
                  <a:cxn ang="0">
                    <a:pos x="138" y="62"/>
                  </a:cxn>
                  <a:cxn ang="0">
                    <a:pos x="138" y="59"/>
                  </a:cxn>
                  <a:cxn ang="0">
                    <a:pos x="139" y="56"/>
                  </a:cxn>
                  <a:cxn ang="0">
                    <a:pos x="138" y="53"/>
                  </a:cxn>
                  <a:cxn ang="0">
                    <a:pos x="137" y="51"/>
                  </a:cxn>
                  <a:cxn ang="0">
                    <a:pos x="135" y="49"/>
                  </a:cxn>
                  <a:cxn ang="0">
                    <a:pos x="133" y="47"/>
                  </a:cxn>
                  <a:cxn ang="0">
                    <a:pos x="130" y="46"/>
                  </a:cxn>
                  <a:cxn ang="0">
                    <a:pos x="88" y="46"/>
                  </a:cxn>
                  <a:cxn ang="0">
                    <a:pos x="81" y="30"/>
                  </a:cxn>
                  <a:cxn ang="0">
                    <a:pos x="81" y="26"/>
                  </a:cxn>
                  <a:cxn ang="0">
                    <a:pos x="82" y="22"/>
                  </a:cxn>
                  <a:cxn ang="0">
                    <a:pos x="82" y="18"/>
                  </a:cxn>
                  <a:cxn ang="0">
                    <a:pos x="81" y="14"/>
                  </a:cxn>
                  <a:cxn ang="0">
                    <a:pos x="79" y="11"/>
                  </a:cxn>
                  <a:cxn ang="0">
                    <a:pos x="77" y="8"/>
                  </a:cxn>
                  <a:cxn ang="0">
                    <a:pos x="74" y="5"/>
                  </a:cxn>
                  <a:cxn ang="0">
                    <a:pos x="71" y="3"/>
                  </a:cxn>
                  <a:cxn ang="0">
                    <a:pos x="67" y="1"/>
                  </a:cxn>
                  <a:cxn ang="0">
                    <a:pos x="63" y="0"/>
                  </a:cxn>
                  <a:cxn ang="0">
                    <a:pos x="58" y="0"/>
                  </a:cxn>
                  <a:cxn ang="0">
                    <a:pos x="54" y="1"/>
                  </a:cxn>
                  <a:cxn ang="0">
                    <a:pos x="50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40" y="12"/>
                  </a:cxn>
                  <a:cxn ang="0">
                    <a:pos x="38" y="16"/>
                  </a:cxn>
                </a:cxnLst>
                <a:rect l="0" t="0" r="r" b="b"/>
                <a:pathLst>
                  <a:path w="140" h="213">
                    <a:moveTo>
                      <a:pt x="38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1"/>
                    </a:lnTo>
                    <a:lnTo>
                      <a:pt x="0" y="102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3"/>
                    </a:lnTo>
                    <a:lnTo>
                      <a:pt x="3" y="114"/>
                    </a:lnTo>
                    <a:lnTo>
                      <a:pt x="4" y="116"/>
                    </a:lnTo>
                    <a:lnTo>
                      <a:pt x="6" y="117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0" y="119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91" y="119"/>
                    </a:lnTo>
                    <a:lnTo>
                      <a:pt x="91" y="212"/>
                    </a:lnTo>
                    <a:lnTo>
                      <a:pt x="115" y="212"/>
                    </a:lnTo>
                    <a:lnTo>
                      <a:pt x="115" y="102"/>
                    </a:lnTo>
                    <a:lnTo>
                      <a:pt x="115" y="101"/>
                    </a:lnTo>
                    <a:lnTo>
                      <a:pt x="114" y="99"/>
                    </a:lnTo>
                    <a:lnTo>
                      <a:pt x="114" y="98"/>
                    </a:lnTo>
                    <a:lnTo>
                      <a:pt x="113" y="98"/>
                    </a:lnTo>
                    <a:lnTo>
                      <a:pt x="112" y="97"/>
                    </a:lnTo>
                    <a:lnTo>
                      <a:pt x="111" y="96"/>
                    </a:lnTo>
                    <a:lnTo>
                      <a:pt x="110" y="95"/>
                    </a:lnTo>
                    <a:lnTo>
                      <a:pt x="109" y="94"/>
                    </a:lnTo>
                    <a:lnTo>
                      <a:pt x="108" y="94"/>
                    </a:lnTo>
                    <a:lnTo>
                      <a:pt x="107" y="93"/>
                    </a:lnTo>
                    <a:lnTo>
                      <a:pt x="105" y="93"/>
                    </a:lnTo>
                    <a:lnTo>
                      <a:pt x="104" y="93"/>
                    </a:lnTo>
                    <a:lnTo>
                      <a:pt x="102" y="93"/>
                    </a:lnTo>
                    <a:lnTo>
                      <a:pt x="101" y="93"/>
                    </a:lnTo>
                    <a:lnTo>
                      <a:pt x="100" y="93"/>
                    </a:lnTo>
                    <a:lnTo>
                      <a:pt x="99" y="93"/>
                    </a:lnTo>
                    <a:lnTo>
                      <a:pt x="55" y="90"/>
                    </a:lnTo>
                    <a:lnTo>
                      <a:pt x="67" y="54"/>
                    </a:lnTo>
                    <a:lnTo>
                      <a:pt x="76" y="67"/>
                    </a:lnTo>
                    <a:lnTo>
                      <a:pt x="129" y="67"/>
                    </a:lnTo>
                    <a:lnTo>
                      <a:pt x="130" y="66"/>
                    </a:lnTo>
                    <a:lnTo>
                      <a:pt x="132" y="66"/>
                    </a:lnTo>
                    <a:lnTo>
                      <a:pt x="133" y="66"/>
                    </a:lnTo>
                    <a:lnTo>
                      <a:pt x="133" y="66"/>
                    </a:lnTo>
                    <a:lnTo>
                      <a:pt x="135" y="64"/>
                    </a:lnTo>
                    <a:lnTo>
                      <a:pt x="136" y="64"/>
                    </a:lnTo>
                    <a:lnTo>
                      <a:pt x="137" y="63"/>
                    </a:lnTo>
                    <a:lnTo>
                      <a:pt x="138" y="62"/>
                    </a:lnTo>
                    <a:lnTo>
                      <a:pt x="138" y="61"/>
                    </a:lnTo>
                    <a:lnTo>
                      <a:pt x="138" y="59"/>
                    </a:lnTo>
                    <a:lnTo>
                      <a:pt x="139" y="58"/>
                    </a:lnTo>
                    <a:lnTo>
                      <a:pt x="139" y="56"/>
                    </a:lnTo>
                    <a:lnTo>
                      <a:pt x="139" y="54"/>
                    </a:lnTo>
                    <a:lnTo>
                      <a:pt x="138" y="53"/>
                    </a:lnTo>
                    <a:lnTo>
                      <a:pt x="138" y="52"/>
                    </a:lnTo>
                    <a:lnTo>
                      <a:pt x="137" y="51"/>
                    </a:lnTo>
                    <a:lnTo>
                      <a:pt x="136" y="49"/>
                    </a:lnTo>
                    <a:lnTo>
                      <a:pt x="135" y="49"/>
                    </a:lnTo>
                    <a:lnTo>
                      <a:pt x="134" y="48"/>
                    </a:lnTo>
                    <a:lnTo>
                      <a:pt x="133" y="47"/>
                    </a:lnTo>
                    <a:lnTo>
                      <a:pt x="132" y="46"/>
                    </a:lnTo>
                    <a:lnTo>
                      <a:pt x="130" y="46"/>
                    </a:lnTo>
                    <a:lnTo>
                      <a:pt x="129" y="46"/>
                    </a:lnTo>
                    <a:lnTo>
                      <a:pt x="88" y="46"/>
                    </a:lnTo>
                    <a:lnTo>
                      <a:pt x="79" y="31"/>
                    </a:lnTo>
                    <a:lnTo>
                      <a:pt x="81" y="30"/>
                    </a:lnTo>
                    <a:lnTo>
                      <a:pt x="81" y="28"/>
                    </a:lnTo>
                    <a:lnTo>
                      <a:pt x="81" y="26"/>
                    </a:lnTo>
                    <a:lnTo>
                      <a:pt x="82" y="24"/>
                    </a:lnTo>
                    <a:lnTo>
                      <a:pt x="82" y="22"/>
                    </a:lnTo>
                    <a:lnTo>
                      <a:pt x="82" y="20"/>
                    </a:lnTo>
                    <a:lnTo>
                      <a:pt x="82" y="18"/>
                    </a:lnTo>
                    <a:lnTo>
                      <a:pt x="81" y="16"/>
                    </a:lnTo>
                    <a:lnTo>
                      <a:pt x="81" y="14"/>
                    </a:lnTo>
                    <a:lnTo>
                      <a:pt x="80" y="13"/>
                    </a:lnTo>
                    <a:lnTo>
                      <a:pt x="79" y="11"/>
                    </a:lnTo>
                    <a:lnTo>
                      <a:pt x="78" y="9"/>
                    </a:lnTo>
                    <a:lnTo>
                      <a:pt x="77" y="8"/>
                    </a:lnTo>
                    <a:lnTo>
                      <a:pt x="76" y="6"/>
                    </a:lnTo>
                    <a:lnTo>
                      <a:pt x="74" y="5"/>
                    </a:lnTo>
                    <a:lnTo>
                      <a:pt x="73" y="4"/>
                    </a:lnTo>
                    <a:lnTo>
                      <a:pt x="71" y="3"/>
                    </a:lnTo>
                    <a:lnTo>
                      <a:pt x="69" y="2"/>
                    </a:lnTo>
                    <a:lnTo>
                      <a:pt x="67" y="1"/>
                    </a:lnTo>
                    <a:lnTo>
                      <a:pt x="65" y="1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58" y="0"/>
                    </a:lnTo>
                    <a:lnTo>
                      <a:pt x="56" y="0"/>
                    </a:lnTo>
                    <a:lnTo>
                      <a:pt x="54" y="1"/>
                    </a:lnTo>
                    <a:lnTo>
                      <a:pt x="52" y="1"/>
                    </a:lnTo>
                    <a:lnTo>
                      <a:pt x="50" y="2"/>
                    </a:lnTo>
                    <a:lnTo>
                      <a:pt x="48" y="3"/>
                    </a:lnTo>
                    <a:lnTo>
                      <a:pt x="45" y="4"/>
                    </a:lnTo>
                    <a:lnTo>
                      <a:pt x="44" y="6"/>
                    </a:lnTo>
                    <a:lnTo>
                      <a:pt x="42" y="8"/>
                    </a:lnTo>
                    <a:lnTo>
                      <a:pt x="41" y="9"/>
                    </a:lnTo>
                    <a:lnTo>
                      <a:pt x="40" y="12"/>
                    </a:lnTo>
                    <a:lnTo>
                      <a:pt x="38" y="14"/>
                    </a:lnTo>
                    <a:lnTo>
                      <a:pt x="38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2771" name="Freeform 83"/>
            <p:cNvSpPr>
              <a:spLocks/>
            </p:cNvSpPr>
            <p:nvPr/>
          </p:nvSpPr>
          <p:spPr bwMode="auto">
            <a:xfrm>
              <a:off x="3028" y="2574"/>
              <a:ext cx="202" cy="293"/>
            </a:xfrm>
            <a:custGeom>
              <a:avLst/>
              <a:gdLst/>
              <a:ahLst/>
              <a:cxnLst>
                <a:cxn ang="0">
                  <a:pos x="201" y="264"/>
                </a:cxn>
                <a:cxn ang="0">
                  <a:pos x="186" y="264"/>
                </a:cxn>
                <a:cxn ang="0">
                  <a:pos x="159" y="230"/>
                </a:cxn>
                <a:cxn ang="0">
                  <a:pos x="123" y="170"/>
                </a:cxn>
                <a:cxn ang="0">
                  <a:pos x="113" y="142"/>
                </a:cxn>
                <a:cxn ang="0">
                  <a:pos x="115" y="123"/>
                </a:cxn>
                <a:cxn ang="0">
                  <a:pos x="124" y="120"/>
                </a:cxn>
                <a:cxn ang="0">
                  <a:pos x="138" y="130"/>
                </a:cxn>
                <a:cxn ang="0">
                  <a:pos x="157" y="141"/>
                </a:cxn>
                <a:cxn ang="0">
                  <a:pos x="166" y="141"/>
                </a:cxn>
                <a:cxn ang="0">
                  <a:pos x="167" y="135"/>
                </a:cxn>
                <a:cxn ang="0">
                  <a:pos x="158" y="123"/>
                </a:cxn>
                <a:cxn ang="0">
                  <a:pos x="137" y="108"/>
                </a:cxn>
                <a:cxn ang="0">
                  <a:pos x="128" y="87"/>
                </a:cxn>
                <a:cxn ang="0">
                  <a:pos x="124" y="69"/>
                </a:cxn>
                <a:cxn ang="0">
                  <a:pos x="114" y="57"/>
                </a:cxn>
                <a:cxn ang="0">
                  <a:pos x="110" y="48"/>
                </a:cxn>
                <a:cxn ang="0">
                  <a:pos x="115" y="37"/>
                </a:cxn>
                <a:cxn ang="0">
                  <a:pos x="120" y="24"/>
                </a:cxn>
                <a:cxn ang="0">
                  <a:pos x="116" y="9"/>
                </a:cxn>
                <a:cxn ang="0">
                  <a:pos x="106" y="1"/>
                </a:cxn>
                <a:cxn ang="0">
                  <a:pos x="91" y="3"/>
                </a:cxn>
                <a:cxn ang="0">
                  <a:pos x="85" y="13"/>
                </a:cxn>
                <a:cxn ang="0">
                  <a:pos x="85" y="23"/>
                </a:cxn>
                <a:cxn ang="0">
                  <a:pos x="88" y="35"/>
                </a:cxn>
                <a:cxn ang="0">
                  <a:pos x="88" y="47"/>
                </a:cxn>
                <a:cxn ang="0">
                  <a:pos x="78" y="57"/>
                </a:cxn>
                <a:cxn ang="0">
                  <a:pos x="66" y="64"/>
                </a:cxn>
                <a:cxn ang="0">
                  <a:pos x="56" y="76"/>
                </a:cxn>
                <a:cxn ang="0">
                  <a:pos x="47" y="99"/>
                </a:cxn>
                <a:cxn ang="0">
                  <a:pos x="42" y="122"/>
                </a:cxn>
                <a:cxn ang="0">
                  <a:pos x="40" y="146"/>
                </a:cxn>
                <a:cxn ang="0">
                  <a:pos x="42" y="159"/>
                </a:cxn>
                <a:cxn ang="0">
                  <a:pos x="49" y="162"/>
                </a:cxn>
                <a:cxn ang="0">
                  <a:pos x="53" y="159"/>
                </a:cxn>
                <a:cxn ang="0">
                  <a:pos x="53" y="133"/>
                </a:cxn>
                <a:cxn ang="0">
                  <a:pos x="56" y="117"/>
                </a:cxn>
                <a:cxn ang="0">
                  <a:pos x="64" y="110"/>
                </a:cxn>
                <a:cxn ang="0">
                  <a:pos x="71" y="115"/>
                </a:cxn>
                <a:cxn ang="0">
                  <a:pos x="68" y="141"/>
                </a:cxn>
                <a:cxn ang="0">
                  <a:pos x="62" y="167"/>
                </a:cxn>
                <a:cxn ang="0">
                  <a:pos x="53" y="198"/>
                </a:cxn>
                <a:cxn ang="0">
                  <a:pos x="33" y="227"/>
                </a:cxn>
                <a:cxn ang="0">
                  <a:pos x="8" y="257"/>
                </a:cxn>
                <a:cxn ang="0">
                  <a:pos x="0" y="273"/>
                </a:cxn>
                <a:cxn ang="0">
                  <a:pos x="19" y="292"/>
                </a:cxn>
                <a:cxn ang="0">
                  <a:pos x="33" y="289"/>
                </a:cxn>
                <a:cxn ang="0">
                  <a:pos x="23" y="277"/>
                </a:cxn>
                <a:cxn ang="0">
                  <a:pos x="30" y="261"/>
                </a:cxn>
                <a:cxn ang="0">
                  <a:pos x="62" y="224"/>
                </a:cxn>
                <a:cxn ang="0">
                  <a:pos x="85" y="198"/>
                </a:cxn>
                <a:cxn ang="0">
                  <a:pos x="96" y="191"/>
                </a:cxn>
                <a:cxn ang="0">
                  <a:pos x="110" y="200"/>
                </a:cxn>
                <a:cxn ang="0">
                  <a:pos x="143" y="244"/>
                </a:cxn>
                <a:cxn ang="0">
                  <a:pos x="169" y="282"/>
                </a:cxn>
                <a:cxn ang="0">
                  <a:pos x="180" y="284"/>
                </a:cxn>
                <a:cxn ang="0">
                  <a:pos x="193" y="274"/>
                </a:cxn>
              </a:cxnLst>
              <a:rect l="0" t="0" r="r" b="b"/>
              <a:pathLst>
                <a:path w="202" h="293">
                  <a:moveTo>
                    <a:pt x="200" y="269"/>
                  </a:moveTo>
                  <a:lnTo>
                    <a:pt x="201" y="264"/>
                  </a:lnTo>
                  <a:lnTo>
                    <a:pt x="193" y="266"/>
                  </a:lnTo>
                  <a:lnTo>
                    <a:pt x="186" y="264"/>
                  </a:lnTo>
                  <a:lnTo>
                    <a:pt x="176" y="257"/>
                  </a:lnTo>
                  <a:lnTo>
                    <a:pt x="159" y="230"/>
                  </a:lnTo>
                  <a:lnTo>
                    <a:pt x="135" y="191"/>
                  </a:lnTo>
                  <a:lnTo>
                    <a:pt x="123" y="170"/>
                  </a:lnTo>
                  <a:lnTo>
                    <a:pt x="114" y="152"/>
                  </a:lnTo>
                  <a:lnTo>
                    <a:pt x="113" y="142"/>
                  </a:lnTo>
                  <a:lnTo>
                    <a:pt x="113" y="131"/>
                  </a:lnTo>
                  <a:lnTo>
                    <a:pt x="115" y="123"/>
                  </a:lnTo>
                  <a:lnTo>
                    <a:pt x="120" y="120"/>
                  </a:lnTo>
                  <a:lnTo>
                    <a:pt x="124" y="120"/>
                  </a:lnTo>
                  <a:lnTo>
                    <a:pt x="129" y="122"/>
                  </a:lnTo>
                  <a:lnTo>
                    <a:pt x="138" y="130"/>
                  </a:lnTo>
                  <a:lnTo>
                    <a:pt x="149" y="137"/>
                  </a:lnTo>
                  <a:lnTo>
                    <a:pt x="157" y="141"/>
                  </a:lnTo>
                  <a:lnTo>
                    <a:pt x="162" y="142"/>
                  </a:lnTo>
                  <a:lnTo>
                    <a:pt x="166" y="141"/>
                  </a:lnTo>
                  <a:lnTo>
                    <a:pt x="168" y="137"/>
                  </a:lnTo>
                  <a:lnTo>
                    <a:pt x="167" y="135"/>
                  </a:lnTo>
                  <a:lnTo>
                    <a:pt x="166" y="131"/>
                  </a:lnTo>
                  <a:lnTo>
                    <a:pt x="158" y="123"/>
                  </a:lnTo>
                  <a:lnTo>
                    <a:pt x="144" y="115"/>
                  </a:lnTo>
                  <a:lnTo>
                    <a:pt x="137" y="108"/>
                  </a:lnTo>
                  <a:lnTo>
                    <a:pt x="131" y="99"/>
                  </a:lnTo>
                  <a:lnTo>
                    <a:pt x="128" y="87"/>
                  </a:lnTo>
                  <a:lnTo>
                    <a:pt x="126" y="74"/>
                  </a:lnTo>
                  <a:lnTo>
                    <a:pt x="124" y="69"/>
                  </a:lnTo>
                  <a:lnTo>
                    <a:pt x="120" y="63"/>
                  </a:lnTo>
                  <a:lnTo>
                    <a:pt x="114" y="57"/>
                  </a:lnTo>
                  <a:lnTo>
                    <a:pt x="110" y="53"/>
                  </a:lnTo>
                  <a:lnTo>
                    <a:pt x="110" y="48"/>
                  </a:lnTo>
                  <a:lnTo>
                    <a:pt x="113" y="40"/>
                  </a:lnTo>
                  <a:lnTo>
                    <a:pt x="115" y="37"/>
                  </a:lnTo>
                  <a:lnTo>
                    <a:pt x="118" y="31"/>
                  </a:lnTo>
                  <a:lnTo>
                    <a:pt x="120" y="24"/>
                  </a:lnTo>
                  <a:lnTo>
                    <a:pt x="118" y="15"/>
                  </a:lnTo>
                  <a:lnTo>
                    <a:pt x="116" y="9"/>
                  </a:lnTo>
                  <a:lnTo>
                    <a:pt x="113" y="4"/>
                  </a:lnTo>
                  <a:lnTo>
                    <a:pt x="106" y="1"/>
                  </a:lnTo>
                  <a:lnTo>
                    <a:pt x="97" y="0"/>
                  </a:lnTo>
                  <a:lnTo>
                    <a:pt x="91" y="3"/>
                  </a:lnTo>
                  <a:lnTo>
                    <a:pt x="87" y="6"/>
                  </a:lnTo>
                  <a:lnTo>
                    <a:pt x="85" y="13"/>
                  </a:lnTo>
                  <a:lnTo>
                    <a:pt x="83" y="18"/>
                  </a:lnTo>
                  <a:lnTo>
                    <a:pt x="85" y="23"/>
                  </a:lnTo>
                  <a:lnTo>
                    <a:pt x="87" y="30"/>
                  </a:lnTo>
                  <a:lnTo>
                    <a:pt x="88" y="35"/>
                  </a:lnTo>
                  <a:lnTo>
                    <a:pt x="90" y="40"/>
                  </a:lnTo>
                  <a:lnTo>
                    <a:pt x="88" y="47"/>
                  </a:lnTo>
                  <a:lnTo>
                    <a:pt x="85" y="52"/>
                  </a:lnTo>
                  <a:lnTo>
                    <a:pt x="78" y="57"/>
                  </a:lnTo>
                  <a:lnTo>
                    <a:pt x="71" y="60"/>
                  </a:lnTo>
                  <a:lnTo>
                    <a:pt x="66" y="64"/>
                  </a:lnTo>
                  <a:lnTo>
                    <a:pt x="61" y="69"/>
                  </a:lnTo>
                  <a:lnTo>
                    <a:pt x="56" y="76"/>
                  </a:lnTo>
                  <a:lnTo>
                    <a:pt x="51" y="87"/>
                  </a:lnTo>
                  <a:lnTo>
                    <a:pt x="47" y="99"/>
                  </a:lnTo>
                  <a:lnTo>
                    <a:pt x="43" y="110"/>
                  </a:lnTo>
                  <a:lnTo>
                    <a:pt x="42" y="122"/>
                  </a:lnTo>
                  <a:lnTo>
                    <a:pt x="40" y="137"/>
                  </a:lnTo>
                  <a:lnTo>
                    <a:pt x="40" y="146"/>
                  </a:lnTo>
                  <a:lnTo>
                    <a:pt x="40" y="154"/>
                  </a:lnTo>
                  <a:lnTo>
                    <a:pt x="42" y="159"/>
                  </a:lnTo>
                  <a:lnTo>
                    <a:pt x="44" y="161"/>
                  </a:lnTo>
                  <a:lnTo>
                    <a:pt x="49" y="162"/>
                  </a:lnTo>
                  <a:lnTo>
                    <a:pt x="52" y="161"/>
                  </a:lnTo>
                  <a:lnTo>
                    <a:pt x="53" y="159"/>
                  </a:lnTo>
                  <a:lnTo>
                    <a:pt x="53" y="149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6" y="117"/>
                  </a:lnTo>
                  <a:lnTo>
                    <a:pt x="59" y="111"/>
                  </a:lnTo>
                  <a:lnTo>
                    <a:pt x="64" y="110"/>
                  </a:lnTo>
                  <a:lnTo>
                    <a:pt x="70" y="111"/>
                  </a:lnTo>
                  <a:lnTo>
                    <a:pt x="71" y="115"/>
                  </a:lnTo>
                  <a:lnTo>
                    <a:pt x="70" y="126"/>
                  </a:lnTo>
                  <a:lnTo>
                    <a:pt x="68" y="141"/>
                  </a:lnTo>
                  <a:lnTo>
                    <a:pt x="66" y="155"/>
                  </a:lnTo>
                  <a:lnTo>
                    <a:pt x="62" y="167"/>
                  </a:lnTo>
                  <a:lnTo>
                    <a:pt x="58" y="184"/>
                  </a:lnTo>
                  <a:lnTo>
                    <a:pt x="53" y="198"/>
                  </a:lnTo>
                  <a:lnTo>
                    <a:pt x="42" y="215"/>
                  </a:lnTo>
                  <a:lnTo>
                    <a:pt x="33" y="227"/>
                  </a:lnTo>
                  <a:lnTo>
                    <a:pt x="18" y="244"/>
                  </a:lnTo>
                  <a:lnTo>
                    <a:pt x="8" y="257"/>
                  </a:lnTo>
                  <a:lnTo>
                    <a:pt x="0" y="268"/>
                  </a:lnTo>
                  <a:lnTo>
                    <a:pt x="0" y="273"/>
                  </a:lnTo>
                  <a:lnTo>
                    <a:pt x="8" y="282"/>
                  </a:lnTo>
                  <a:lnTo>
                    <a:pt x="19" y="292"/>
                  </a:lnTo>
                  <a:lnTo>
                    <a:pt x="30" y="292"/>
                  </a:lnTo>
                  <a:lnTo>
                    <a:pt x="33" y="289"/>
                  </a:lnTo>
                  <a:lnTo>
                    <a:pt x="28" y="283"/>
                  </a:lnTo>
                  <a:lnTo>
                    <a:pt x="23" y="277"/>
                  </a:lnTo>
                  <a:lnTo>
                    <a:pt x="23" y="272"/>
                  </a:lnTo>
                  <a:lnTo>
                    <a:pt x="30" y="261"/>
                  </a:lnTo>
                  <a:lnTo>
                    <a:pt x="43" y="248"/>
                  </a:lnTo>
                  <a:lnTo>
                    <a:pt x="62" y="224"/>
                  </a:lnTo>
                  <a:lnTo>
                    <a:pt x="78" y="204"/>
                  </a:lnTo>
                  <a:lnTo>
                    <a:pt x="85" y="198"/>
                  </a:lnTo>
                  <a:lnTo>
                    <a:pt x="88" y="193"/>
                  </a:lnTo>
                  <a:lnTo>
                    <a:pt x="96" y="191"/>
                  </a:lnTo>
                  <a:lnTo>
                    <a:pt x="102" y="195"/>
                  </a:lnTo>
                  <a:lnTo>
                    <a:pt x="110" y="200"/>
                  </a:lnTo>
                  <a:lnTo>
                    <a:pt x="125" y="220"/>
                  </a:lnTo>
                  <a:lnTo>
                    <a:pt x="143" y="244"/>
                  </a:lnTo>
                  <a:lnTo>
                    <a:pt x="159" y="268"/>
                  </a:lnTo>
                  <a:lnTo>
                    <a:pt x="169" y="282"/>
                  </a:lnTo>
                  <a:lnTo>
                    <a:pt x="173" y="284"/>
                  </a:lnTo>
                  <a:lnTo>
                    <a:pt x="180" y="284"/>
                  </a:lnTo>
                  <a:lnTo>
                    <a:pt x="186" y="279"/>
                  </a:lnTo>
                  <a:lnTo>
                    <a:pt x="193" y="274"/>
                  </a:lnTo>
                  <a:lnTo>
                    <a:pt x="200" y="269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84"/>
            <p:cNvGrpSpPr>
              <a:grpSpLocks/>
            </p:cNvGrpSpPr>
            <p:nvPr/>
          </p:nvGrpSpPr>
          <p:grpSpPr bwMode="auto">
            <a:xfrm>
              <a:off x="2454" y="2575"/>
              <a:ext cx="261" cy="311"/>
              <a:chOff x="2454" y="2575"/>
              <a:chExt cx="261" cy="311"/>
            </a:xfrm>
          </p:grpSpPr>
          <p:grpSp>
            <p:nvGrpSpPr>
              <p:cNvPr id="11" name="Group 85"/>
              <p:cNvGrpSpPr>
                <a:grpSpLocks/>
              </p:cNvGrpSpPr>
              <p:nvPr/>
            </p:nvGrpSpPr>
            <p:grpSpPr bwMode="auto">
              <a:xfrm>
                <a:off x="2454" y="2575"/>
                <a:ext cx="261" cy="311"/>
                <a:chOff x="2454" y="2575"/>
                <a:chExt cx="261" cy="311"/>
              </a:xfrm>
            </p:grpSpPr>
            <p:sp>
              <p:nvSpPr>
                <p:cNvPr id="2802774" name="AutoShape 86"/>
                <p:cNvSpPr>
                  <a:spLocks noChangeArrowheads="1"/>
                </p:cNvSpPr>
                <p:nvPr/>
              </p:nvSpPr>
              <p:spPr bwMode="auto">
                <a:xfrm>
                  <a:off x="2454" y="2626"/>
                  <a:ext cx="261" cy="260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2775" name="AutoShape 87"/>
                <p:cNvSpPr>
                  <a:spLocks noChangeArrowheads="1"/>
                </p:cNvSpPr>
                <p:nvPr/>
              </p:nvSpPr>
              <p:spPr bwMode="auto">
                <a:xfrm>
                  <a:off x="2518" y="2575"/>
                  <a:ext cx="197" cy="46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02776" name="Oval 88"/>
              <p:cNvSpPr>
                <a:spLocks noChangeArrowheads="1"/>
              </p:cNvSpPr>
              <p:nvPr/>
            </p:nvSpPr>
            <p:spPr bwMode="auto">
              <a:xfrm>
                <a:off x="2537" y="2601"/>
                <a:ext cx="26" cy="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777" name="AutoShape 89"/>
              <p:cNvSpPr>
                <a:spLocks noChangeArrowheads="1"/>
              </p:cNvSpPr>
              <p:nvPr/>
            </p:nvSpPr>
            <p:spPr bwMode="auto">
              <a:xfrm>
                <a:off x="2487" y="2749"/>
                <a:ext cx="137" cy="54"/>
              </a:xfrm>
              <a:prstGeom prst="octagon">
                <a:avLst>
                  <a:gd name="adj" fmla="val 29282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802778" name="Line 90"/>
          <p:cNvSpPr>
            <a:spLocks noChangeShapeType="1"/>
          </p:cNvSpPr>
          <p:nvPr/>
        </p:nvSpPr>
        <p:spPr bwMode="auto">
          <a:xfrm>
            <a:off x="3484563" y="1989138"/>
            <a:ext cx="3698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79" name="Line 91"/>
          <p:cNvSpPr>
            <a:spLocks noChangeShapeType="1"/>
          </p:cNvSpPr>
          <p:nvPr/>
        </p:nvSpPr>
        <p:spPr bwMode="auto">
          <a:xfrm>
            <a:off x="2689225" y="1917700"/>
            <a:ext cx="355600" cy="0"/>
          </a:xfrm>
          <a:prstGeom prst="line">
            <a:avLst/>
          </a:prstGeom>
          <a:noFill/>
          <a:ln w="25400">
            <a:solidFill>
              <a:srgbClr val="DC008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780" name="Line 92"/>
          <p:cNvSpPr>
            <a:spLocks noChangeShapeType="1"/>
          </p:cNvSpPr>
          <p:nvPr/>
        </p:nvSpPr>
        <p:spPr bwMode="auto">
          <a:xfrm>
            <a:off x="3092450" y="1917700"/>
            <a:ext cx="355600" cy="0"/>
          </a:xfrm>
          <a:prstGeom prst="line">
            <a:avLst/>
          </a:prstGeom>
          <a:noFill/>
          <a:ln w="25400">
            <a:solidFill>
              <a:srgbClr val="DC008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2" name="Group 93"/>
          <p:cNvGrpSpPr>
            <a:grpSpLocks/>
          </p:cNvGrpSpPr>
          <p:nvPr/>
        </p:nvGrpSpPr>
        <p:grpSpPr bwMode="auto">
          <a:xfrm>
            <a:off x="1954213" y="2501900"/>
            <a:ext cx="290512" cy="492125"/>
            <a:chOff x="1385" y="1576"/>
            <a:chExt cx="206" cy="310"/>
          </a:xfrm>
        </p:grpSpPr>
        <p:sp>
          <p:nvSpPr>
            <p:cNvPr id="2802782" name="AutoShape 94"/>
            <p:cNvSpPr>
              <a:spLocks noChangeArrowheads="1"/>
            </p:cNvSpPr>
            <p:nvPr/>
          </p:nvSpPr>
          <p:spPr bwMode="auto">
            <a:xfrm>
              <a:off x="1385" y="1626"/>
              <a:ext cx="206" cy="260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83" name="AutoShape 95"/>
            <p:cNvSpPr>
              <a:spLocks noChangeArrowheads="1"/>
            </p:cNvSpPr>
            <p:nvPr/>
          </p:nvSpPr>
          <p:spPr bwMode="auto">
            <a:xfrm>
              <a:off x="1433" y="1576"/>
              <a:ext cx="158" cy="46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84" name="AutoShape 96"/>
            <p:cNvSpPr>
              <a:spLocks noChangeArrowheads="1"/>
            </p:cNvSpPr>
            <p:nvPr/>
          </p:nvSpPr>
          <p:spPr bwMode="auto">
            <a:xfrm>
              <a:off x="1424" y="1647"/>
              <a:ext cx="108" cy="15"/>
            </a:xfrm>
            <a:prstGeom prst="parallelogram">
              <a:avLst>
                <a:gd name="adj" fmla="val 179967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3" name="Group 97"/>
          <p:cNvGrpSpPr>
            <a:grpSpLocks/>
          </p:cNvGrpSpPr>
          <p:nvPr/>
        </p:nvGrpSpPr>
        <p:grpSpPr bwMode="auto">
          <a:xfrm>
            <a:off x="3956050" y="2566988"/>
            <a:ext cx="285750" cy="407987"/>
            <a:chOff x="2803" y="1617"/>
            <a:chExt cx="203" cy="257"/>
          </a:xfrm>
        </p:grpSpPr>
        <p:sp>
          <p:nvSpPr>
            <p:cNvPr id="2802786" name="Freeform 98"/>
            <p:cNvSpPr>
              <a:spLocks/>
            </p:cNvSpPr>
            <p:nvPr/>
          </p:nvSpPr>
          <p:spPr bwMode="auto">
            <a:xfrm>
              <a:off x="2932" y="1734"/>
              <a:ext cx="62" cy="140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61" y="0"/>
                </a:cxn>
                <a:cxn ang="0">
                  <a:pos x="17" y="139"/>
                </a:cxn>
                <a:cxn ang="0">
                  <a:pos x="0" y="139"/>
                </a:cxn>
                <a:cxn ang="0">
                  <a:pos x="44" y="0"/>
                </a:cxn>
              </a:cxnLst>
              <a:rect l="0" t="0" r="r" b="b"/>
              <a:pathLst>
                <a:path w="62" h="140">
                  <a:moveTo>
                    <a:pt x="44" y="0"/>
                  </a:moveTo>
                  <a:lnTo>
                    <a:pt x="61" y="0"/>
                  </a:lnTo>
                  <a:lnTo>
                    <a:pt x="17" y="139"/>
                  </a:lnTo>
                  <a:lnTo>
                    <a:pt x="0" y="139"/>
                  </a:lnTo>
                  <a:lnTo>
                    <a:pt x="44" y="0"/>
                  </a:lnTo>
                </a:path>
              </a:pathLst>
            </a:custGeom>
            <a:solidFill>
              <a:srgbClr val="F39FD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87" name="Rectangle 99"/>
            <p:cNvSpPr>
              <a:spLocks noChangeArrowheads="1"/>
            </p:cNvSpPr>
            <p:nvPr/>
          </p:nvSpPr>
          <p:spPr bwMode="auto">
            <a:xfrm>
              <a:off x="2929" y="1734"/>
              <a:ext cx="77" cy="12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88" name="Rectangle 100"/>
            <p:cNvSpPr>
              <a:spLocks noChangeArrowheads="1"/>
            </p:cNvSpPr>
            <p:nvPr/>
          </p:nvSpPr>
          <p:spPr bwMode="auto">
            <a:xfrm>
              <a:off x="2935" y="1792"/>
              <a:ext cx="58" cy="12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89" name="Rectangle 101"/>
            <p:cNvSpPr>
              <a:spLocks noChangeArrowheads="1"/>
            </p:cNvSpPr>
            <p:nvPr/>
          </p:nvSpPr>
          <p:spPr bwMode="auto">
            <a:xfrm>
              <a:off x="2804" y="1792"/>
              <a:ext cx="74" cy="7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90" name="Oval 102"/>
            <p:cNvSpPr>
              <a:spLocks noChangeArrowheads="1"/>
            </p:cNvSpPr>
            <p:nvPr/>
          </p:nvSpPr>
          <p:spPr bwMode="auto">
            <a:xfrm>
              <a:off x="2864" y="1617"/>
              <a:ext cx="22" cy="25"/>
            </a:xfrm>
            <a:prstGeom prst="ellipse">
              <a:avLst/>
            </a:prstGeom>
            <a:solidFill>
              <a:srgbClr val="F39FD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91" name="Freeform 103"/>
            <p:cNvSpPr>
              <a:spLocks/>
            </p:cNvSpPr>
            <p:nvPr/>
          </p:nvSpPr>
          <p:spPr bwMode="auto">
            <a:xfrm>
              <a:off x="2803" y="1661"/>
              <a:ext cx="139" cy="213"/>
            </a:xfrm>
            <a:custGeom>
              <a:avLst/>
              <a:gdLst/>
              <a:ahLst/>
              <a:cxnLst>
                <a:cxn ang="0">
                  <a:pos x="1" y="98"/>
                </a:cxn>
                <a:cxn ang="0">
                  <a:pos x="1" y="101"/>
                </a:cxn>
                <a:cxn ang="0">
                  <a:pos x="0" y="104"/>
                </a:cxn>
                <a:cxn ang="0">
                  <a:pos x="0" y="108"/>
                </a:cxn>
                <a:cxn ang="0">
                  <a:pos x="1" y="111"/>
                </a:cxn>
                <a:cxn ang="0">
                  <a:pos x="3" y="114"/>
                </a:cxn>
                <a:cxn ang="0">
                  <a:pos x="6" y="117"/>
                </a:cxn>
                <a:cxn ang="0">
                  <a:pos x="9" y="119"/>
                </a:cxn>
                <a:cxn ang="0">
                  <a:pos x="11" y="119"/>
                </a:cxn>
                <a:cxn ang="0">
                  <a:pos x="15" y="119"/>
                </a:cxn>
                <a:cxn ang="0">
                  <a:pos x="90" y="212"/>
                </a:cxn>
                <a:cxn ang="0">
                  <a:pos x="114" y="102"/>
                </a:cxn>
                <a:cxn ang="0">
                  <a:pos x="113" y="99"/>
                </a:cxn>
                <a:cxn ang="0">
                  <a:pos x="112" y="98"/>
                </a:cxn>
                <a:cxn ang="0">
                  <a:pos x="110" y="96"/>
                </a:cxn>
                <a:cxn ang="0">
                  <a:pos x="108" y="94"/>
                </a:cxn>
                <a:cxn ang="0">
                  <a:pos x="106" y="93"/>
                </a:cxn>
                <a:cxn ang="0">
                  <a:pos x="103" y="93"/>
                </a:cxn>
                <a:cxn ang="0">
                  <a:pos x="100" y="93"/>
                </a:cxn>
                <a:cxn ang="0">
                  <a:pos x="98" y="93"/>
                </a:cxn>
                <a:cxn ang="0">
                  <a:pos x="67" y="54"/>
                </a:cxn>
                <a:cxn ang="0">
                  <a:pos x="128" y="67"/>
                </a:cxn>
                <a:cxn ang="0">
                  <a:pos x="131" y="66"/>
                </a:cxn>
                <a:cxn ang="0">
                  <a:pos x="132" y="66"/>
                </a:cxn>
                <a:cxn ang="0">
                  <a:pos x="135" y="64"/>
                </a:cxn>
                <a:cxn ang="0">
                  <a:pos x="137" y="62"/>
                </a:cxn>
                <a:cxn ang="0">
                  <a:pos x="137" y="59"/>
                </a:cxn>
                <a:cxn ang="0">
                  <a:pos x="138" y="56"/>
                </a:cxn>
                <a:cxn ang="0">
                  <a:pos x="137" y="53"/>
                </a:cxn>
                <a:cxn ang="0">
                  <a:pos x="136" y="51"/>
                </a:cxn>
                <a:cxn ang="0">
                  <a:pos x="134" y="49"/>
                </a:cxn>
                <a:cxn ang="0">
                  <a:pos x="132" y="47"/>
                </a:cxn>
                <a:cxn ang="0">
                  <a:pos x="129" y="46"/>
                </a:cxn>
                <a:cxn ang="0">
                  <a:pos x="87" y="46"/>
                </a:cxn>
                <a:cxn ang="0">
                  <a:pos x="80" y="30"/>
                </a:cxn>
                <a:cxn ang="0">
                  <a:pos x="81" y="26"/>
                </a:cxn>
                <a:cxn ang="0">
                  <a:pos x="81" y="22"/>
                </a:cxn>
                <a:cxn ang="0">
                  <a:pos x="81" y="18"/>
                </a:cxn>
                <a:cxn ang="0">
                  <a:pos x="80" y="14"/>
                </a:cxn>
                <a:cxn ang="0">
                  <a:pos x="79" y="11"/>
                </a:cxn>
                <a:cxn ang="0">
                  <a:pos x="76" y="8"/>
                </a:cxn>
                <a:cxn ang="0">
                  <a:pos x="73" y="5"/>
                </a:cxn>
                <a:cxn ang="0">
                  <a:pos x="70" y="3"/>
                </a:cxn>
                <a:cxn ang="0">
                  <a:pos x="67" y="1"/>
                </a:cxn>
                <a:cxn ang="0">
                  <a:pos x="62" y="0"/>
                </a:cxn>
                <a:cxn ang="0">
                  <a:pos x="58" y="0"/>
                </a:cxn>
                <a:cxn ang="0">
                  <a:pos x="54" y="1"/>
                </a:cxn>
                <a:cxn ang="0">
                  <a:pos x="49" y="2"/>
                </a:cxn>
                <a:cxn ang="0">
                  <a:pos x="45" y="4"/>
                </a:cxn>
                <a:cxn ang="0">
                  <a:pos x="42" y="8"/>
                </a:cxn>
                <a:cxn ang="0">
                  <a:pos x="39" y="12"/>
                </a:cxn>
                <a:cxn ang="0">
                  <a:pos x="38" y="16"/>
                </a:cxn>
              </a:cxnLst>
              <a:rect l="0" t="0" r="r" b="b"/>
              <a:pathLst>
                <a:path w="139" h="213">
                  <a:moveTo>
                    <a:pt x="38" y="16"/>
                  </a:moveTo>
                  <a:lnTo>
                    <a:pt x="1" y="98"/>
                  </a:lnTo>
                  <a:lnTo>
                    <a:pt x="1" y="99"/>
                  </a:lnTo>
                  <a:lnTo>
                    <a:pt x="1" y="101"/>
                  </a:lnTo>
                  <a:lnTo>
                    <a:pt x="0" y="102"/>
                  </a:lnTo>
                  <a:lnTo>
                    <a:pt x="0" y="104"/>
                  </a:lnTo>
                  <a:lnTo>
                    <a:pt x="0" y="106"/>
                  </a:lnTo>
                  <a:lnTo>
                    <a:pt x="0" y="108"/>
                  </a:lnTo>
                  <a:lnTo>
                    <a:pt x="1" y="109"/>
                  </a:lnTo>
                  <a:lnTo>
                    <a:pt x="1" y="111"/>
                  </a:lnTo>
                  <a:lnTo>
                    <a:pt x="2" y="113"/>
                  </a:lnTo>
                  <a:lnTo>
                    <a:pt x="3" y="114"/>
                  </a:lnTo>
                  <a:lnTo>
                    <a:pt x="4" y="116"/>
                  </a:lnTo>
                  <a:lnTo>
                    <a:pt x="6" y="117"/>
                  </a:lnTo>
                  <a:lnTo>
                    <a:pt x="7" y="118"/>
                  </a:lnTo>
                  <a:lnTo>
                    <a:pt x="9" y="119"/>
                  </a:lnTo>
                  <a:lnTo>
                    <a:pt x="10" y="119"/>
                  </a:lnTo>
                  <a:lnTo>
                    <a:pt x="11" y="119"/>
                  </a:lnTo>
                  <a:lnTo>
                    <a:pt x="13" y="119"/>
                  </a:lnTo>
                  <a:lnTo>
                    <a:pt x="15" y="119"/>
                  </a:lnTo>
                  <a:lnTo>
                    <a:pt x="90" y="119"/>
                  </a:lnTo>
                  <a:lnTo>
                    <a:pt x="90" y="212"/>
                  </a:lnTo>
                  <a:lnTo>
                    <a:pt x="114" y="212"/>
                  </a:lnTo>
                  <a:lnTo>
                    <a:pt x="114" y="102"/>
                  </a:lnTo>
                  <a:lnTo>
                    <a:pt x="114" y="101"/>
                  </a:lnTo>
                  <a:lnTo>
                    <a:pt x="113" y="99"/>
                  </a:lnTo>
                  <a:lnTo>
                    <a:pt x="113" y="98"/>
                  </a:lnTo>
                  <a:lnTo>
                    <a:pt x="112" y="98"/>
                  </a:lnTo>
                  <a:lnTo>
                    <a:pt x="112" y="97"/>
                  </a:lnTo>
                  <a:lnTo>
                    <a:pt x="110" y="96"/>
                  </a:lnTo>
                  <a:lnTo>
                    <a:pt x="110" y="95"/>
                  </a:lnTo>
                  <a:lnTo>
                    <a:pt x="108" y="94"/>
                  </a:lnTo>
                  <a:lnTo>
                    <a:pt x="107" y="94"/>
                  </a:lnTo>
                  <a:lnTo>
                    <a:pt x="106" y="93"/>
                  </a:lnTo>
                  <a:lnTo>
                    <a:pt x="105" y="93"/>
                  </a:lnTo>
                  <a:lnTo>
                    <a:pt x="103" y="93"/>
                  </a:lnTo>
                  <a:lnTo>
                    <a:pt x="102" y="93"/>
                  </a:lnTo>
                  <a:lnTo>
                    <a:pt x="100" y="93"/>
                  </a:lnTo>
                  <a:lnTo>
                    <a:pt x="99" y="93"/>
                  </a:lnTo>
                  <a:lnTo>
                    <a:pt x="98" y="93"/>
                  </a:lnTo>
                  <a:lnTo>
                    <a:pt x="54" y="90"/>
                  </a:lnTo>
                  <a:lnTo>
                    <a:pt x="67" y="54"/>
                  </a:lnTo>
                  <a:lnTo>
                    <a:pt x="75" y="67"/>
                  </a:lnTo>
                  <a:lnTo>
                    <a:pt x="128" y="67"/>
                  </a:lnTo>
                  <a:lnTo>
                    <a:pt x="129" y="66"/>
                  </a:lnTo>
                  <a:lnTo>
                    <a:pt x="131" y="66"/>
                  </a:lnTo>
                  <a:lnTo>
                    <a:pt x="132" y="66"/>
                  </a:lnTo>
                  <a:lnTo>
                    <a:pt x="132" y="66"/>
                  </a:lnTo>
                  <a:lnTo>
                    <a:pt x="134" y="64"/>
                  </a:lnTo>
                  <a:lnTo>
                    <a:pt x="135" y="64"/>
                  </a:lnTo>
                  <a:lnTo>
                    <a:pt x="136" y="63"/>
                  </a:lnTo>
                  <a:lnTo>
                    <a:pt x="137" y="62"/>
                  </a:lnTo>
                  <a:lnTo>
                    <a:pt x="137" y="61"/>
                  </a:lnTo>
                  <a:lnTo>
                    <a:pt x="137" y="59"/>
                  </a:lnTo>
                  <a:lnTo>
                    <a:pt x="138" y="58"/>
                  </a:lnTo>
                  <a:lnTo>
                    <a:pt x="138" y="56"/>
                  </a:lnTo>
                  <a:lnTo>
                    <a:pt x="138" y="54"/>
                  </a:lnTo>
                  <a:lnTo>
                    <a:pt x="137" y="53"/>
                  </a:lnTo>
                  <a:lnTo>
                    <a:pt x="137" y="52"/>
                  </a:lnTo>
                  <a:lnTo>
                    <a:pt x="136" y="51"/>
                  </a:lnTo>
                  <a:lnTo>
                    <a:pt x="135" y="49"/>
                  </a:lnTo>
                  <a:lnTo>
                    <a:pt x="134" y="49"/>
                  </a:lnTo>
                  <a:lnTo>
                    <a:pt x="133" y="48"/>
                  </a:lnTo>
                  <a:lnTo>
                    <a:pt x="132" y="47"/>
                  </a:lnTo>
                  <a:lnTo>
                    <a:pt x="131" y="46"/>
                  </a:lnTo>
                  <a:lnTo>
                    <a:pt x="129" y="46"/>
                  </a:lnTo>
                  <a:lnTo>
                    <a:pt x="128" y="46"/>
                  </a:lnTo>
                  <a:lnTo>
                    <a:pt x="87" y="46"/>
                  </a:lnTo>
                  <a:lnTo>
                    <a:pt x="79" y="31"/>
                  </a:lnTo>
                  <a:lnTo>
                    <a:pt x="80" y="30"/>
                  </a:lnTo>
                  <a:lnTo>
                    <a:pt x="81" y="28"/>
                  </a:lnTo>
                  <a:lnTo>
                    <a:pt x="81" y="26"/>
                  </a:lnTo>
                  <a:lnTo>
                    <a:pt x="81" y="24"/>
                  </a:lnTo>
                  <a:lnTo>
                    <a:pt x="81" y="22"/>
                  </a:lnTo>
                  <a:lnTo>
                    <a:pt x="81" y="20"/>
                  </a:lnTo>
                  <a:lnTo>
                    <a:pt x="81" y="18"/>
                  </a:lnTo>
                  <a:lnTo>
                    <a:pt x="81" y="16"/>
                  </a:lnTo>
                  <a:lnTo>
                    <a:pt x="80" y="14"/>
                  </a:lnTo>
                  <a:lnTo>
                    <a:pt x="79" y="13"/>
                  </a:lnTo>
                  <a:lnTo>
                    <a:pt x="79" y="11"/>
                  </a:lnTo>
                  <a:lnTo>
                    <a:pt x="78" y="9"/>
                  </a:lnTo>
                  <a:lnTo>
                    <a:pt x="76" y="8"/>
                  </a:lnTo>
                  <a:lnTo>
                    <a:pt x="75" y="6"/>
                  </a:lnTo>
                  <a:lnTo>
                    <a:pt x="73" y="5"/>
                  </a:lnTo>
                  <a:lnTo>
                    <a:pt x="72" y="4"/>
                  </a:lnTo>
                  <a:lnTo>
                    <a:pt x="70" y="3"/>
                  </a:lnTo>
                  <a:lnTo>
                    <a:pt x="68" y="2"/>
                  </a:lnTo>
                  <a:lnTo>
                    <a:pt x="67" y="1"/>
                  </a:lnTo>
                  <a:lnTo>
                    <a:pt x="64" y="1"/>
                  </a:lnTo>
                  <a:lnTo>
                    <a:pt x="62" y="0"/>
                  </a:lnTo>
                  <a:lnTo>
                    <a:pt x="60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4" y="1"/>
                  </a:lnTo>
                  <a:lnTo>
                    <a:pt x="52" y="1"/>
                  </a:lnTo>
                  <a:lnTo>
                    <a:pt x="49" y="2"/>
                  </a:lnTo>
                  <a:lnTo>
                    <a:pt x="47" y="3"/>
                  </a:lnTo>
                  <a:lnTo>
                    <a:pt x="45" y="4"/>
                  </a:lnTo>
                  <a:lnTo>
                    <a:pt x="44" y="6"/>
                  </a:lnTo>
                  <a:lnTo>
                    <a:pt x="42" y="8"/>
                  </a:lnTo>
                  <a:lnTo>
                    <a:pt x="41" y="9"/>
                  </a:lnTo>
                  <a:lnTo>
                    <a:pt x="39" y="12"/>
                  </a:lnTo>
                  <a:lnTo>
                    <a:pt x="38" y="14"/>
                  </a:lnTo>
                  <a:lnTo>
                    <a:pt x="38" y="16"/>
                  </a:lnTo>
                </a:path>
              </a:pathLst>
            </a:custGeom>
            <a:solidFill>
              <a:srgbClr val="F39FD1"/>
            </a:solidFill>
            <a:ln w="1270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02792" name="Freeform 104"/>
          <p:cNvSpPr>
            <a:spLocks/>
          </p:cNvSpPr>
          <p:nvPr/>
        </p:nvSpPr>
        <p:spPr bwMode="auto">
          <a:xfrm>
            <a:off x="4318000" y="2517775"/>
            <a:ext cx="282575" cy="461963"/>
          </a:xfrm>
          <a:custGeom>
            <a:avLst/>
            <a:gdLst/>
            <a:ahLst/>
            <a:cxnLst>
              <a:cxn ang="0">
                <a:pos x="199" y="263"/>
              </a:cxn>
              <a:cxn ang="0">
                <a:pos x="184" y="263"/>
              </a:cxn>
              <a:cxn ang="0">
                <a:pos x="158" y="229"/>
              </a:cxn>
              <a:cxn ang="0">
                <a:pos x="121" y="169"/>
              </a:cxn>
              <a:cxn ang="0">
                <a:pos x="111" y="141"/>
              </a:cxn>
              <a:cxn ang="0">
                <a:pos x="114" y="123"/>
              </a:cxn>
              <a:cxn ang="0">
                <a:pos x="123" y="119"/>
              </a:cxn>
              <a:cxn ang="0">
                <a:pos x="136" y="129"/>
              </a:cxn>
              <a:cxn ang="0">
                <a:pos x="155" y="140"/>
              </a:cxn>
              <a:cxn ang="0">
                <a:pos x="164" y="140"/>
              </a:cxn>
              <a:cxn ang="0">
                <a:pos x="165" y="134"/>
              </a:cxn>
              <a:cxn ang="0">
                <a:pos x="156" y="123"/>
              </a:cxn>
              <a:cxn ang="0">
                <a:pos x="135" y="108"/>
              </a:cxn>
              <a:cxn ang="0">
                <a:pos x="126" y="86"/>
              </a:cxn>
              <a:cxn ang="0">
                <a:pos x="123" y="69"/>
              </a:cxn>
              <a:cxn ang="0">
                <a:pos x="113" y="56"/>
              </a:cxn>
              <a:cxn ang="0">
                <a:pos x="109" y="48"/>
              </a:cxn>
              <a:cxn ang="0">
                <a:pos x="114" y="36"/>
              </a:cxn>
              <a:cxn ang="0">
                <a:pos x="119" y="24"/>
              </a:cxn>
              <a:cxn ang="0">
                <a:pos x="115" y="9"/>
              </a:cxn>
              <a:cxn ang="0">
                <a:pos x="105" y="1"/>
              </a:cxn>
              <a:cxn ang="0">
                <a:pos x="90" y="3"/>
              </a:cxn>
              <a:cxn ang="0">
                <a:pos x="84" y="13"/>
              </a:cxn>
              <a:cxn ang="0">
                <a:pos x="84" y="23"/>
              </a:cxn>
              <a:cxn ang="0">
                <a:pos x="88" y="35"/>
              </a:cxn>
              <a:cxn ang="0">
                <a:pos x="88" y="46"/>
              </a:cxn>
              <a:cxn ang="0">
                <a:pos x="78" y="56"/>
              </a:cxn>
              <a:cxn ang="0">
                <a:pos x="65" y="64"/>
              </a:cxn>
              <a:cxn ang="0">
                <a:pos x="55" y="75"/>
              </a:cxn>
              <a:cxn ang="0">
                <a:pos x="46" y="99"/>
              </a:cxn>
              <a:cxn ang="0">
                <a:pos x="41" y="121"/>
              </a:cxn>
              <a:cxn ang="0">
                <a:pos x="40" y="145"/>
              </a:cxn>
              <a:cxn ang="0">
                <a:pos x="41" y="158"/>
              </a:cxn>
              <a:cxn ang="0">
                <a:pos x="49" y="161"/>
              </a:cxn>
              <a:cxn ang="0">
                <a:pos x="53" y="158"/>
              </a:cxn>
              <a:cxn ang="0">
                <a:pos x="53" y="133"/>
              </a:cxn>
              <a:cxn ang="0">
                <a:pos x="55" y="116"/>
              </a:cxn>
              <a:cxn ang="0">
                <a:pos x="64" y="109"/>
              </a:cxn>
              <a:cxn ang="0">
                <a:pos x="70" y="114"/>
              </a:cxn>
              <a:cxn ang="0">
                <a:pos x="68" y="140"/>
              </a:cxn>
              <a:cxn ang="0">
                <a:pos x="61" y="166"/>
              </a:cxn>
              <a:cxn ang="0">
                <a:pos x="53" y="196"/>
              </a:cxn>
              <a:cxn ang="0">
                <a:pos x="33" y="225"/>
              </a:cxn>
              <a:cxn ang="0">
                <a:pos x="8" y="255"/>
              </a:cxn>
              <a:cxn ang="0">
                <a:pos x="0" y="271"/>
              </a:cxn>
              <a:cxn ang="0">
                <a:pos x="19" y="290"/>
              </a:cxn>
              <a:cxn ang="0">
                <a:pos x="33" y="288"/>
              </a:cxn>
              <a:cxn ang="0">
                <a:pos x="23" y="275"/>
              </a:cxn>
              <a:cxn ang="0">
                <a:pos x="30" y="259"/>
              </a:cxn>
              <a:cxn ang="0">
                <a:pos x="61" y="223"/>
              </a:cxn>
              <a:cxn ang="0">
                <a:pos x="84" y="196"/>
              </a:cxn>
              <a:cxn ang="0">
                <a:pos x="95" y="190"/>
              </a:cxn>
              <a:cxn ang="0">
                <a:pos x="109" y="199"/>
              </a:cxn>
              <a:cxn ang="0">
                <a:pos x="141" y="243"/>
              </a:cxn>
              <a:cxn ang="0">
                <a:pos x="168" y="280"/>
              </a:cxn>
              <a:cxn ang="0">
                <a:pos x="178" y="283"/>
              </a:cxn>
              <a:cxn ang="0">
                <a:pos x="191" y="273"/>
              </a:cxn>
            </a:cxnLst>
            <a:rect l="0" t="0" r="r" b="b"/>
            <a:pathLst>
              <a:path w="200" h="291">
                <a:moveTo>
                  <a:pt x="198" y="268"/>
                </a:moveTo>
                <a:lnTo>
                  <a:pt x="199" y="263"/>
                </a:lnTo>
                <a:lnTo>
                  <a:pt x="191" y="264"/>
                </a:lnTo>
                <a:lnTo>
                  <a:pt x="184" y="263"/>
                </a:lnTo>
                <a:lnTo>
                  <a:pt x="174" y="255"/>
                </a:lnTo>
                <a:lnTo>
                  <a:pt x="158" y="229"/>
                </a:lnTo>
                <a:lnTo>
                  <a:pt x="134" y="190"/>
                </a:lnTo>
                <a:lnTo>
                  <a:pt x="121" y="169"/>
                </a:lnTo>
                <a:lnTo>
                  <a:pt x="113" y="151"/>
                </a:lnTo>
                <a:lnTo>
                  <a:pt x="111" y="141"/>
                </a:lnTo>
                <a:lnTo>
                  <a:pt x="111" y="130"/>
                </a:lnTo>
                <a:lnTo>
                  <a:pt x="114" y="123"/>
                </a:lnTo>
                <a:lnTo>
                  <a:pt x="119" y="119"/>
                </a:lnTo>
                <a:lnTo>
                  <a:pt x="123" y="119"/>
                </a:lnTo>
                <a:lnTo>
                  <a:pt x="128" y="121"/>
                </a:lnTo>
                <a:lnTo>
                  <a:pt x="136" y="129"/>
                </a:lnTo>
                <a:lnTo>
                  <a:pt x="148" y="136"/>
                </a:lnTo>
                <a:lnTo>
                  <a:pt x="155" y="140"/>
                </a:lnTo>
                <a:lnTo>
                  <a:pt x="160" y="141"/>
                </a:lnTo>
                <a:lnTo>
                  <a:pt x="164" y="140"/>
                </a:lnTo>
                <a:lnTo>
                  <a:pt x="166" y="136"/>
                </a:lnTo>
                <a:lnTo>
                  <a:pt x="165" y="134"/>
                </a:lnTo>
                <a:lnTo>
                  <a:pt x="164" y="130"/>
                </a:lnTo>
                <a:lnTo>
                  <a:pt x="156" y="123"/>
                </a:lnTo>
                <a:lnTo>
                  <a:pt x="143" y="114"/>
                </a:lnTo>
                <a:lnTo>
                  <a:pt x="135" y="108"/>
                </a:lnTo>
                <a:lnTo>
                  <a:pt x="130" y="99"/>
                </a:lnTo>
                <a:lnTo>
                  <a:pt x="126" y="86"/>
                </a:lnTo>
                <a:lnTo>
                  <a:pt x="125" y="74"/>
                </a:lnTo>
                <a:lnTo>
                  <a:pt x="123" y="69"/>
                </a:lnTo>
                <a:lnTo>
                  <a:pt x="119" y="63"/>
                </a:lnTo>
                <a:lnTo>
                  <a:pt x="113" y="56"/>
                </a:lnTo>
                <a:lnTo>
                  <a:pt x="109" y="53"/>
                </a:lnTo>
                <a:lnTo>
                  <a:pt x="109" y="48"/>
                </a:lnTo>
                <a:lnTo>
                  <a:pt x="111" y="40"/>
                </a:lnTo>
                <a:lnTo>
                  <a:pt x="114" y="36"/>
                </a:lnTo>
                <a:lnTo>
                  <a:pt x="116" y="31"/>
                </a:lnTo>
                <a:lnTo>
                  <a:pt x="119" y="24"/>
                </a:lnTo>
                <a:lnTo>
                  <a:pt x="116" y="15"/>
                </a:lnTo>
                <a:lnTo>
                  <a:pt x="115" y="9"/>
                </a:lnTo>
                <a:lnTo>
                  <a:pt x="111" y="4"/>
                </a:lnTo>
                <a:lnTo>
                  <a:pt x="105" y="1"/>
                </a:lnTo>
                <a:lnTo>
                  <a:pt x="96" y="0"/>
                </a:lnTo>
                <a:lnTo>
                  <a:pt x="90" y="3"/>
                </a:lnTo>
                <a:lnTo>
                  <a:pt x="86" y="6"/>
                </a:lnTo>
                <a:lnTo>
                  <a:pt x="84" y="13"/>
                </a:lnTo>
                <a:lnTo>
                  <a:pt x="83" y="18"/>
                </a:lnTo>
                <a:lnTo>
                  <a:pt x="84" y="23"/>
                </a:lnTo>
                <a:lnTo>
                  <a:pt x="86" y="30"/>
                </a:lnTo>
                <a:lnTo>
                  <a:pt x="88" y="35"/>
                </a:lnTo>
                <a:lnTo>
                  <a:pt x="89" y="40"/>
                </a:lnTo>
                <a:lnTo>
                  <a:pt x="88" y="46"/>
                </a:lnTo>
                <a:lnTo>
                  <a:pt x="84" y="51"/>
                </a:lnTo>
                <a:lnTo>
                  <a:pt x="78" y="56"/>
                </a:lnTo>
                <a:lnTo>
                  <a:pt x="70" y="60"/>
                </a:lnTo>
                <a:lnTo>
                  <a:pt x="65" y="64"/>
                </a:lnTo>
                <a:lnTo>
                  <a:pt x="60" y="69"/>
                </a:lnTo>
                <a:lnTo>
                  <a:pt x="55" y="75"/>
                </a:lnTo>
                <a:lnTo>
                  <a:pt x="50" y="86"/>
                </a:lnTo>
                <a:lnTo>
                  <a:pt x="46" y="99"/>
                </a:lnTo>
                <a:lnTo>
                  <a:pt x="43" y="109"/>
                </a:lnTo>
                <a:lnTo>
                  <a:pt x="41" y="121"/>
                </a:lnTo>
                <a:lnTo>
                  <a:pt x="40" y="136"/>
                </a:lnTo>
                <a:lnTo>
                  <a:pt x="40" y="145"/>
                </a:lnTo>
                <a:lnTo>
                  <a:pt x="40" y="153"/>
                </a:lnTo>
                <a:lnTo>
                  <a:pt x="41" y="158"/>
                </a:lnTo>
                <a:lnTo>
                  <a:pt x="44" y="160"/>
                </a:lnTo>
                <a:lnTo>
                  <a:pt x="49" y="161"/>
                </a:lnTo>
                <a:lnTo>
                  <a:pt x="51" y="160"/>
                </a:lnTo>
                <a:lnTo>
                  <a:pt x="53" y="158"/>
                </a:lnTo>
                <a:lnTo>
                  <a:pt x="53" y="148"/>
                </a:lnTo>
                <a:lnTo>
                  <a:pt x="53" y="133"/>
                </a:lnTo>
                <a:lnTo>
                  <a:pt x="54" y="123"/>
                </a:lnTo>
                <a:lnTo>
                  <a:pt x="55" y="116"/>
                </a:lnTo>
                <a:lnTo>
                  <a:pt x="59" y="110"/>
                </a:lnTo>
                <a:lnTo>
                  <a:pt x="64" y="109"/>
                </a:lnTo>
                <a:lnTo>
                  <a:pt x="69" y="110"/>
                </a:lnTo>
                <a:lnTo>
                  <a:pt x="70" y="114"/>
                </a:lnTo>
                <a:lnTo>
                  <a:pt x="69" y="125"/>
                </a:lnTo>
                <a:lnTo>
                  <a:pt x="68" y="140"/>
                </a:lnTo>
                <a:lnTo>
                  <a:pt x="65" y="154"/>
                </a:lnTo>
                <a:lnTo>
                  <a:pt x="61" y="166"/>
                </a:lnTo>
                <a:lnTo>
                  <a:pt x="58" y="183"/>
                </a:lnTo>
                <a:lnTo>
                  <a:pt x="53" y="196"/>
                </a:lnTo>
                <a:lnTo>
                  <a:pt x="41" y="214"/>
                </a:lnTo>
                <a:lnTo>
                  <a:pt x="33" y="225"/>
                </a:lnTo>
                <a:lnTo>
                  <a:pt x="18" y="243"/>
                </a:lnTo>
                <a:lnTo>
                  <a:pt x="8" y="255"/>
                </a:lnTo>
                <a:lnTo>
                  <a:pt x="0" y="266"/>
                </a:lnTo>
                <a:lnTo>
                  <a:pt x="0" y="271"/>
                </a:lnTo>
                <a:lnTo>
                  <a:pt x="8" y="280"/>
                </a:lnTo>
                <a:lnTo>
                  <a:pt x="19" y="290"/>
                </a:lnTo>
                <a:lnTo>
                  <a:pt x="30" y="290"/>
                </a:lnTo>
                <a:lnTo>
                  <a:pt x="33" y="288"/>
                </a:lnTo>
                <a:lnTo>
                  <a:pt x="28" y="281"/>
                </a:lnTo>
                <a:lnTo>
                  <a:pt x="23" y="275"/>
                </a:lnTo>
                <a:lnTo>
                  <a:pt x="23" y="270"/>
                </a:lnTo>
                <a:lnTo>
                  <a:pt x="30" y="259"/>
                </a:lnTo>
                <a:lnTo>
                  <a:pt x="43" y="246"/>
                </a:lnTo>
                <a:lnTo>
                  <a:pt x="61" y="223"/>
                </a:lnTo>
                <a:lnTo>
                  <a:pt x="78" y="203"/>
                </a:lnTo>
                <a:lnTo>
                  <a:pt x="84" y="196"/>
                </a:lnTo>
                <a:lnTo>
                  <a:pt x="88" y="191"/>
                </a:lnTo>
                <a:lnTo>
                  <a:pt x="95" y="190"/>
                </a:lnTo>
                <a:lnTo>
                  <a:pt x="101" y="194"/>
                </a:lnTo>
                <a:lnTo>
                  <a:pt x="109" y="199"/>
                </a:lnTo>
                <a:lnTo>
                  <a:pt x="124" y="219"/>
                </a:lnTo>
                <a:lnTo>
                  <a:pt x="141" y="243"/>
                </a:lnTo>
                <a:lnTo>
                  <a:pt x="158" y="266"/>
                </a:lnTo>
                <a:lnTo>
                  <a:pt x="168" y="280"/>
                </a:lnTo>
                <a:lnTo>
                  <a:pt x="171" y="283"/>
                </a:lnTo>
                <a:lnTo>
                  <a:pt x="178" y="283"/>
                </a:lnTo>
                <a:lnTo>
                  <a:pt x="184" y="278"/>
                </a:lnTo>
                <a:lnTo>
                  <a:pt x="191" y="273"/>
                </a:lnTo>
                <a:lnTo>
                  <a:pt x="198" y="268"/>
                </a:lnTo>
              </a:path>
            </a:pathLst>
          </a:custGeom>
          <a:solidFill>
            <a:srgbClr val="CECECE"/>
          </a:solidFill>
          <a:ln w="25400" cap="rnd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4" name="Group 105"/>
          <p:cNvGrpSpPr>
            <a:grpSpLocks/>
          </p:cNvGrpSpPr>
          <p:nvPr/>
        </p:nvGrpSpPr>
        <p:grpSpPr bwMode="auto">
          <a:xfrm>
            <a:off x="2254250" y="2501900"/>
            <a:ext cx="365125" cy="492125"/>
            <a:chOff x="1597" y="1576"/>
            <a:chExt cx="259" cy="310"/>
          </a:xfrm>
        </p:grpSpPr>
        <p:grpSp>
          <p:nvGrpSpPr>
            <p:cNvPr id="15" name="Group 106"/>
            <p:cNvGrpSpPr>
              <a:grpSpLocks/>
            </p:cNvGrpSpPr>
            <p:nvPr/>
          </p:nvGrpSpPr>
          <p:grpSpPr bwMode="auto">
            <a:xfrm>
              <a:off x="1597" y="1576"/>
              <a:ext cx="259" cy="310"/>
              <a:chOff x="1597" y="1576"/>
              <a:chExt cx="259" cy="310"/>
            </a:xfrm>
          </p:grpSpPr>
          <p:sp>
            <p:nvSpPr>
              <p:cNvPr id="2802795" name="AutoShape 107"/>
              <p:cNvSpPr>
                <a:spLocks noChangeArrowheads="1"/>
              </p:cNvSpPr>
              <p:nvPr/>
            </p:nvSpPr>
            <p:spPr bwMode="auto">
              <a:xfrm>
                <a:off x="1597" y="1626"/>
                <a:ext cx="259" cy="260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796" name="AutoShape 108"/>
              <p:cNvSpPr>
                <a:spLocks noChangeArrowheads="1"/>
              </p:cNvSpPr>
              <p:nvPr/>
            </p:nvSpPr>
            <p:spPr bwMode="auto">
              <a:xfrm>
                <a:off x="1660" y="1576"/>
                <a:ext cx="196" cy="46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2797" name="Oval 109"/>
            <p:cNvSpPr>
              <a:spLocks noChangeArrowheads="1"/>
            </p:cNvSpPr>
            <p:nvPr/>
          </p:nvSpPr>
          <p:spPr bwMode="auto">
            <a:xfrm>
              <a:off x="1679" y="1602"/>
              <a:ext cx="27" cy="8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2798" name="AutoShape 110"/>
            <p:cNvSpPr>
              <a:spLocks noChangeArrowheads="1"/>
            </p:cNvSpPr>
            <p:nvPr/>
          </p:nvSpPr>
          <p:spPr bwMode="auto">
            <a:xfrm>
              <a:off x="1628" y="1750"/>
              <a:ext cx="137" cy="55"/>
            </a:xfrm>
            <a:prstGeom prst="octagon">
              <a:avLst>
                <a:gd name="adj" fmla="val 29282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02799" name="Line 111"/>
          <p:cNvSpPr>
            <a:spLocks noChangeShapeType="1"/>
          </p:cNvSpPr>
          <p:nvPr/>
        </p:nvSpPr>
        <p:spPr bwMode="auto">
          <a:xfrm>
            <a:off x="1885950" y="1917700"/>
            <a:ext cx="358775" cy="0"/>
          </a:xfrm>
          <a:prstGeom prst="line">
            <a:avLst/>
          </a:prstGeom>
          <a:noFill/>
          <a:ln w="25400">
            <a:solidFill>
              <a:srgbClr val="DC008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00" name="Rectangle 112"/>
          <p:cNvSpPr>
            <a:spLocks noChangeArrowheads="1"/>
          </p:cNvSpPr>
          <p:nvPr/>
        </p:nvSpPr>
        <p:spPr bwMode="auto">
          <a:xfrm>
            <a:off x="1841500" y="2044700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30</a:t>
            </a:r>
          </a:p>
        </p:txBody>
      </p:sp>
      <p:sp>
        <p:nvSpPr>
          <p:cNvPr id="2802801" name="Rectangle 113"/>
          <p:cNvSpPr>
            <a:spLocks noChangeArrowheads="1"/>
          </p:cNvSpPr>
          <p:nvPr/>
        </p:nvSpPr>
        <p:spPr bwMode="auto">
          <a:xfrm>
            <a:off x="2201863" y="2044700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30</a:t>
            </a:r>
          </a:p>
        </p:txBody>
      </p:sp>
      <p:sp>
        <p:nvSpPr>
          <p:cNvPr id="2802802" name="Line 114"/>
          <p:cNvSpPr>
            <a:spLocks noChangeShapeType="1"/>
          </p:cNvSpPr>
          <p:nvPr/>
        </p:nvSpPr>
        <p:spPr bwMode="auto">
          <a:xfrm>
            <a:off x="2281238" y="1989138"/>
            <a:ext cx="3714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03" name="Rectangle 115"/>
          <p:cNvSpPr>
            <a:spLocks noChangeArrowheads="1"/>
          </p:cNvSpPr>
          <p:nvPr/>
        </p:nvSpPr>
        <p:spPr bwMode="auto">
          <a:xfrm>
            <a:off x="3027363" y="2044700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30</a:t>
            </a:r>
          </a:p>
        </p:txBody>
      </p:sp>
      <p:sp>
        <p:nvSpPr>
          <p:cNvPr id="2802804" name="Rectangle 116"/>
          <p:cNvSpPr>
            <a:spLocks noChangeArrowheads="1"/>
          </p:cNvSpPr>
          <p:nvPr/>
        </p:nvSpPr>
        <p:spPr bwMode="auto">
          <a:xfrm>
            <a:off x="2617788" y="2044700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30</a:t>
            </a:r>
          </a:p>
        </p:txBody>
      </p:sp>
      <p:sp>
        <p:nvSpPr>
          <p:cNvPr id="2802805" name="Line 117"/>
          <p:cNvSpPr>
            <a:spLocks noChangeShapeType="1"/>
          </p:cNvSpPr>
          <p:nvPr/>
        </p:nvSpPr>
        <p:spPr bwMode="auto">
          <a:xfrm>
            <a:off x="2693988" y="2068513"/>
            <a:ext cx="349250" cy="0"/>
          </a:xfrm>
          <a:prstGeom prst="line">
            <a:avLst/>
          </a:prstGeom>
          <a:noFill/>
          <a:ln w="25400">
            <a:solidFill>
              <a:srgbClr val="F39FD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06" name="Line 118"/>
          <p:cNvSpPr>
            <a:spLocks noChangeShapeType="1"/>
          </p:cNvSpPr>
          <p:nvPr/>
        </p:nvSpPr>
        <p:spPr bwMode="auto">
          <a:xfrm>
            <a:off x="3092450" y="2138363"/>
            <a:ext cx="352425" cy="1587"/>
          </a:xfrm>
          <a:prstGeom prst="line">
            <a:avLst/>
          </a:prstGeom>
          <a:noFill/>
          <a:ln w="25400">
            <a:solidFill>
              <a:srgbClr val="91919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07" name="Line 119"/>
          <p:cNvSpPr>
            <a:spLocks noChangeShapeType="1"/>
          </p:cNvSpPr>
          <p:nvPr/>
        </p:nvSpPr>
        <p:spPr bwMode="auto">
          <a:xfrm>
            <a:off x="3092450" y="2070100"/>
            <a:ext cx="352425" cy="0"/>
          </a:xfrm>
          <a:prstGeom prst="line">
            <a:avLst/>
          </a:prstGeom>
          <a:noFill/>
          <a:ln w="25400">
            <a:solidFill>
              <a:srgbClr val="F39FD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08" name="Line 120"/>
          <p:cNvSpPr>
            <a:spLocks noChangeShapeType="1"/>
          </p:cNvSpPr>
          <p:nvPr/>
        </p:nvSpPr>
        <p:spPr bwMode="auto">
          <a:xfrm>
            <a:off x="3494088" y="2068513"/>
            <a:ext cx="352425" cy="0"/>
          </a:xfrm>
          <a:prstGeom prst="line">
            <a:avLst/>
          </a:prstGeom>
          <a:noFill/>
          <a:ln w="25400">
            <a:solidFill>
              <a:srgbClr val="F39FD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09" name="Line 121"/>
          <p:cNvSpPr>
            <a:spLocks noChangeShapeType="1"/>
          </p:cNvSpPr>
          <p:nvPr/>
        </p:nvSpPr>
        <p:spPr bwMode="auto">
          <a:xfrm>
            <a:off x="3492500" y="2138363"/>
            <a:ext cx="354013" cy="1587"/>
          </a:xfrm>
          <a:prstGeom prst="line">
            <a:avLst/>
          </a:prstGeom>
          <a:noFill/>
          <a:ln w="25400">
            <a:solidFill>
              <a:srgbClr val="91919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10" name="Line 122"/>
          <p:cNvSpPr>
            <a:spLocks noChangeShapeType="1"/>
          </p:cNvSpPr>
          <p:nvPr/>
        </p:nvSpPr>
        <p:spPr bwMode="auto">
          <a:xfrm>
            <a:off x="3895725" y="2068513"/>
            <a:ext cx="352425" cy="0"/>
          </a:xfrm>
          <a:prstGeom prst="line">
            <a:avLst/>
          </a:prstGeom>
          <a:noFill/>
          <a:ln w="25400">
            <a:solidFill>
              <a:srgbClr val="F39FD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11" name="Line 123"/>
          <p:cNvSpPr>
            <a:spLocks noChangeShapeType="1"/>
          </p:cNvSpPr>
          <p:nvPr/>
        </p:nvSpPr>
        <p:spPr bwMode="auto">
          <a:xfrm>
            <a:off x="3892550" y="2138363"/>
            <a:ext cx="355600" cy="1587"/>
          </a:xfrm>
          <a:prstGeom prst="line">
            <a:avLst/>
          </a:prstGeom>
          <a:noFill/>
          <a:ln w="25400">
            <a:solidFill>
              <a:srgbClr val="91919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12" name="Line 124"/>
          <p:cNvSpPr>
            <a:spLocks noChangeShapeType="1"/>
          </p:cNvSpPr>
          <p:nvPr/>
        </p:nvSpPr>
        <p:spPr bwMode="auto">
          <a:xfrm>
            <a:off x="4295775" y="2138363"/>
            <a:ext cx="352425" cy="1587"/>
          </a:xfrm>
          <a:prstGeom prst="line">
            <a:avLst/>
          </a:prstGeom>
          <a:noFill/>
          <a:ln w="25400">
            <a:solidFill>
              <a:srgbClr val="91919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13" name="Line 125"/>
          <p:cNvSpPr>
            <a:spLocks noChangeShapeType="1"/>
          </p:cNvSpPr>
          <p:nvPr/>
        </p:nvSpPr>
        <p:spPr bwMode="auto">
          <a:xfrm>
            <a:off x="2289175" y="1917700"/>
            <a:ext cx="357188" cy="0"/>
          </a:xfrm>
          <a:prstGeom prst="line">
            <a:avLst/>
          </a:prstGeom>
          <a:noFill/>
          <a:ln w="25400">
            <a:solidFill>
              <a:srgbClr val="DC008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14" name="Rectangle 126"/>
          <p:cNvSpPr>
            <a:spLocks noChangeArrowheads="1"/>
          </p:cNvSpPr>
          <p:nvPr/>
        </p:nvSpPr>
        <p:spPr bwMode="auto">
          <a:xfrm>
            <a:off x="3813175" y="2054225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30</a:t>
            </a:r>
          </a:p>
        </p:txBody>
      </p:sp>
      <p:sp>
        <p:nvSpPr>
          <p:cNvPr id="2802815" name="Rectangle 127"/>
          <p:cNvSpPr>
            <a:spLocks noChangeArrowheads="1"/>
          </p:cNvSpPr>
          <p:nvPr/>
        </p:nvSpPr>
        <p:spPr bwMode="auto">
          <a:xfrm>
            <a:off x="4214813" y="2054225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30</a:t>
            </a:r>
          </a:p>
        </p:txBody>
      </p:sp>
      <p:sp>
        <p:nvSpPr>
          <p:cNvPr id="2802816" name="Line 128"/>
          <p:cNvSpPr>
            <a:spLocks noChangeShapeType="1"/>
          </p:cNvSpPr>
          <p:nvPr/>
        </p:nvSpPr>
        <p:spPr bwMode="auto">
          <a:xfrm flipH="1">
            <a:off x="3860800" y="1874838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17" name="Line 129"/>
          <p:cNvSpPr>
            <a:spLocks noChangeShapeType="1"/>
          </p:cNvSpPr>
          <p:nvPr/>
        </p:nvSpPr>
        <p:spPr bwMode="auto">
          <a:xfrm>
            <a:off x="2270125" y="1874838"/>
            <a:ext cx="0" cy="285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18" name="Line 130"/>
          <p:cNvSpPr>
            <a:spLocks noChangeShapeType="1"/>
          </p:cNvSpPr>
          <p:nvPr/>
        </p:nvSpPr>
        <p:spPr bwMode="auto">
          <a:xfrm>
            <a:off x="2673350" y="1874838"/>
            <a:ext cx="0" cy="285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19" name="Line 131"/>
          <p:cNvSpPr>
            <a:spLocks noChangeShapeType="1"/>
          </p:cNvSpPr>
          <p:nvPr/>
        </p:nvSpPr>
        <p:spPr bwMode="auto">
          <a:xfrm>
            <a:off x="3073400" y="1874838"/>
            <a:ext cx="0" cy="285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20" name="Line 132"/>
          <p:cNvSpPr>
            <a:spLocks noChangeShapeType="1"/>
          </p:cNvSpPr>
          <p:nvPr/>
        </p:nvSpPr>
        <p:spPr bwMode="auto">
          <a:xfrm>
            <a:off x="3473450" y="1874838"/>
            <a:ext cx="0" cy="285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21" name="Line 133"/>
          <p:cNvSpPr>
            <a:spLocks noChangeShapeType="1"/>
          </p:cNvSpPr>
          <p:nvPr/>
        </p:nvSpPr>
        <p:spPr bwMode="auto">
          <a:xfrm flipH="1">
            <a:off x="4260850" y="1874838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22" name="Line 134"/>
          <p:cNvSpPr>
            <a:spLocks noChangeShapeType="1"/>
          </p:cNvSpPr>
          <p:nvPr/>
        </p:nvSpPr>
        <p:spPr bwMode="auto">
          <a:xfrm flipH="1">
            <a:off x="4664075" y="1874838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23" name="Freeform 135"/>
          <p:cNvSpPr>
            <a:spLocks/>
          </p:cNvSpPr>
          <p:nvPr/>
        </p:nvSpPr>
        <p:spPr bwMode="auto">
          <a:xfrm>
            <a:off x="1479550" y="4772025"/>
            <a:ext cx="333375" cy="336550"/>
          </a:xfrm>
          <a:custGeom>
            <a:avLst/>
            <a:gdLst/>
            <a:ahLst/>
            <a:cxnLst>
              <a:cxn ang="0">
                <a:pos x="67" y="10"/>
              </a:cxn>
              <a:cxn ang="0">
                <a:pos x="112" y="11"/>
              </a:cxn>
              <a:cxn ang="0">
                <a:pos x="161" y="0"/>
              </a:cxn>
              <a:cxn ang="0">
                <a:pos x="219" y="0"/>
              </a:cxn>
              <a:cxn ang="0">
                <a:pos x="155" y="60"/>
              </a:cxn>
              <a:cxn ang="0">
                <a:pos x="172" y="64"/>
              </a:cxn>
              <a:cxn ang="0">
                <a:pos x="189" y="71"/>
              </a:cxn>
              <a:cxn ang="0">
                <a:pos x="205" y="80"/>
              </a:cxn>
              <a:cxn ang="0">
                <a:pos x="217" y="90"/>
              </a:cxn>
              <a:cxn ang="0">
                <a:pos x="227" y="103"/>
              </a:cxn>
              <a:cxn ang="0">
                <a:pos x="234" y="118"/>
              </a:cxn>
              <a:cxn ang="0">
                <a:pos x="236" y="134"/>
              </a:cxn>
              <a:cxn ang="0">
                <a:pos x="233" y="151"/>
              </a:cxn>
              <a:cxn ang="0">
                <a:pos x="228" y="164"/>
              </a:cxn>
              <a:cxn ang="0">
                <a:pos x="218" y="177"/>
              </a:cxn>
              <a:cxn ang="0">
                <a:pos x="201" y="192"/>
              </a:cxn>
              <a:cxn ang="0">
                <a:pos x="185" y="200"/>
              </a:cxn>
              <a:cxn ang="0">
                <a:pos x="170" y="206"/>
              </a:cxn>
              <a:cxn ang="0">
                <a:pos x="155" y="210"/>
              </a:cxn>
              <a:cxn ang="0">
                <a:pos x="136" y="211"/>
              </a:cxn>
              <a:cxn ang="0">
                <a:pos x="88" y="210"/>
              </a:cxn>
              <a:cxn ang="0">
                <a:pos x="65" y="206"/>
              </a:cxn>
              <a:cxn ang="0">
                <a:pos x="40" y="195"/>
              </a:cxn>
              <a:cxn ang="0">
                <a:pos x="22" y="182"/>
              </a:cxn>
              <a:cxn ang="0">
                <a:pos x="9" y="167"/>
              </a:cxn>
              <a:cxn ang="0">
                <a:pos x="3" y="151"/>
              </a:cxn>
              <a:cxn ang="0">
                <a:pos x="0" y="137"/>
              </a:cxn>
              <a:cxn ang="0">
                <a:pos x="2" y="121"/>
              </a:cxn>
              <a:cxn ang="0">
                <a:pos x="10" y="101"/>
              </a:cxn>
              <a:cxn ang="0">
                <a:pos x="25" y="85"/>
              </a:cxn>
              <a:cxn ang="0">
                <a:pos x="45" y="71"/>
              </a:cxn>
              <a:cxn ang="0">
                <a:pos x="73" y="62"/>
              </a:cxn>
              <a:cxn ang="0">
                <a:pos x="29" y="3"/>
              </a:cxn>
            </a:cxnLst>
            <a:rect l="0" t="0" r="r" b="b"/>
            <a:pathLst>
              <a:path w="237" h="212">
                <a:moveTo>
                  <a:pt x="29" y="3"/>
                </a:moveTo>
                <a:lnTo>
                  <a:pt x="67" y="10"/>
                </a:lnTo>
                <a:lnTo>
                  <a:pt x="66" y="0"/>
                </a:lnTo>
                <a:lnTo>
                  <a:pt x="112" y="11"/>
                </a:lnTo>
                <a:lnTo>
                  <a:pt x="112" y="0"/>
                </a:lnTo>
                <a:lnTo>
                  <a:pt x="161" y="0"/>
                </a:lnTo>
                <a:lnTo>
                  <a:pt x="160" y="11"/>
                </a:lnTo>
                <a:lnTo>
                  <a:pt x="219" y="0"/>
                </a:lnTo>
                <a:lnTo>
                  <a:pt x="148" y="60"/>
                </a:lnTo>
                <a:lnTo>
                  <a:pt x="155" y="60"/>
                </a:lnTo>
                <a:lnTo>
                  <a:pt x="163" y="62"/>
                </a:lnTo>
                <a:lnTo>
                  <a:pt x="172" y="64"/>
                </a:lnTo>
                <a:lnTo>
                  <a:pt x="180" y="67"/>
                </a:lnTo>
                <a:lnTo>
                  <a:pt x="189" y="71"/>
                </a:lnTo>
                <a:lnTo>
                  <a:pt x="197" y="75"/>
                </a:lnTo>
                <a:lnTo>
                  <a:pt x="205" y="80"/>
                </a:lnTo>
                <a:lnTo>
                  <a:pt x="212" y="85"/>
                </a:lnTo>
                <a:lnTo>
                  <a:pt x="217" y="90"/>
                </a:lnTo>
                <a:lnTo>
                  <a:pt x="222" y="97"/>
                </a:lnTo>
                <a:lnTo>
                  <a:pt x="227" y="103"/>
                </a:lnTo>
                <a:lnTo>
                  <a:pt x="231" y="111"/>
                </a:lnTo>
                <a:lnTo>
                  <a:pt x="234" y="118"/>
                </a:lnTo>
                <a:lnTo>
                  <a:pt x="235" y="125"/>
                </a:lnTo>
                <a:lnTo>
                  <a:pt x="236" y="134"/>
                </a:lnTo>
                <a:lnTo>
                  <a:pt x="235" y="144"/>
                </a:lnTo>
                <a:lnTo>
                  <a:pt x="233" y="151"/>
                </a:lnTo>
                <a:lnTo>
                  <a:pt x="231" y="158"/>
                </a:lnTo>
                <a:lnTo>
                  <a:pt x="228" y="164"/>
                </a:lnTo>
                <a:lnTo>
                  <a:pt x="224" y="170"/>
                </a:lnTo>
                <a:lnTo>
                  <a:pt x="218" y="177"/>
                </a:lnTo>
                <a:lnTo>
                  <a:pt x="210" y="185"/>
                </a:lnTo>
                <a:lnTo>
                  <a:pt x="201" y="192"/>
                </a:lnTo>
                <a:lnTo>
                  <a:pt x="193" y="197"/>
                </a:lnTo>
                <a:lnTo>
                  <a:pt x="185" y="200"/>
                </a:lnTo>
                <a:lnTo>
                  <a:pt x="177" y="204"/>
                </a:lnTo>
                <a:lnTo>
                  <a:pt x="170" y="206"/>
                </a:lnTo>
                <a:lnTo>
                  <a:pt x="161" y="208"/>
                </a:lnTo>
                <a:lnTo>
                  <a:pt x="155" y="210"/>
                </a:lnTo>
                <a:lnTo>
                  <a:pt x="145" y="210"/>
                </a:lnTo>
                <a:lnTo>
                  <a:pt x="136" y="211"/>
                </a:lnTo>
                <a:lnTo>
                  <a:pt x="96" y="211"/>
                </a:lnTo>
                <a:lnTo>
                  <a:pt x="88" y="210"/>
                </a:lnTo>
                <a:lnTo>
                  <a:pt x="78" y="209"/>
                </a:lnTo>
                <a:lnTo>
                  <a:pt x="65" y="206"/>
                </a:lnTo>
                <a:lnTo>
                  <a:pt x="53" y="201"/>
                </a:lnTo>
                <a:lnTo>
                  <a:pt x="40" y="195"/>
                </a:lnTo>
                <a:lnTo>
                  <a:pt x="30" y="188"/>
                </a:lnTo>
                <a:lnTo>
                  <a:pt x="22" y="182"/>
                </a:lnTo>
                <a:lnTo>
                  <a:pt x="15" y="175"/>
                </a:lnTo>
                <a:lnTo>
                  <a:pt x="9" y="167"/>
                </a:lnTo>
                <a:lnTo>
                  <a:pt x="5" y="157"/>
                </a:lnTo>
                <a:lnTo>
                  <a:pt x="3" y="151"/>
                </a:lnTo>
                <a:lnTo>
                  <a:pt x="1" y="144"/>
                </a:lnTo>
                <a:lnTo>
                  <a:pt x="0" y="137"/>
                </a:lnTo>
                <a:lnTo>
                  <a:pt x="1" y="131"/>
                </a:lnTo>
                <a:lnTo>
                  <a:pt x="2" y="121"/>
                </a:lnTo>
                <a:lnTo>
                  <a:pt x="5" y="112"/>
                </a:lnTo>
                <a:lnTo>
                  <a:pt x="10" y="101"/>
                </a:lnTo>
                <a:lnTo>
                  <a:pt x="17" y="93"/>
                </a:lnTo>
                <a:lnTo>
                  <a:pt x="25" y="85"/>
                </a:lnTo>
                <a:lnTo>
                  <a:pt x="35" y="77"/>
                </a:lnTo>
                <a:lnTo>
                  <a:pt x="45" y="71"/>
                </a:lnTo>
                <a:lnTo>
                  <a:pt x="59" y="65"/>
                </a:lnTo>
                <a:lnTo>
                  <a:pt x="73" y="62"/>
                </a:lnTo>
                <a:lnTo>
                  <a:pt x="83" y="60"/>
                </a:lnTo>
                <a:lnTo>
                  <a:pt x="29" y="3"/>
                </a:lnTo>
              </a:path>
            </a:pathLst>
          </a:custGeom>
          <a:solidFill>
            <a:schemeClr val="hlink"/>
          </a:solidFill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24" name="Rectangle 136"/>
          <p:cNvSpPr>
            <a:spLocks noChangeArrowheads="1"/>
          </p:cNvSpPr>
          <p:nvPr/>
        </p:nvSpPr>
        <p:spPr bwMode="auto">
          <a:xfrm>
            <a:off x="1470025" y="4702175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FranklinGothic" charset="0"/>
              </a:rPr>
              <a:t>E</a:t>
            </a:r>
          </a:p>
        </p:txBody>
      </p:sp>
      <p:sp>
        <p:nvSpPr>
          <p:cNvPr id="2802825" name="Freeform 137"/>
          <p:cNvSpPr>
            <a:spLocks/>
          </p:cNvSpPr>
          <p:nvPr/>
        </p:nvSpPr>
        <p:spPr bwMode="auto">
          <a:xfrm>
            <a:off x="1479550" y="5343525"/>
            <a:ext cx="333375" cy="336550"/>
          </a:xfrm>
          <a:custGeom>
            <a:avLst/>
            <a:gdLst/>
            <a:ahLst/>
            <a:cxnLst>
              <a:cxn ang="0">
                <a:pos x="67" y="10"/>
              </a:cxn>
              <a:cxn ang="0">
                <a:pos x="112" y="11"/>
              </a:cxn>
              <a:cxn ang="0">
                <a:pos x="161" y="0"/>
              </a:cxn>
              <a:cxn ang="0">
                <a:pos x="219" y="0"/>
              </a:cxn>
              <a:cxn ang="0">
                <a:pos x="155" y="60"/>
              </a:cxn>
              <a:cxn ang="0">
                <a:pos x="172" y="64"/>
              </a:cxn>
              <a:cxn ang="0">
                <a:pos x="189" y="71"/>
              </a:cxn>
              <a:cxn ang="0">
                <a:pos x="205" y="80"/>
              </a:cxn>
              <a:cxn ang="0">
                <a:pos x="217" y="90"/>
              </a:cxn>
              <a:cxn ang="0">
                <a:pos x="227" y="103"/>
              </a:cxn>
              <a:cxn ang="0">
                <a:pos x="234" y="118"/>
              </a:cxn>
              <a:cxn ang="0">
                <a:pos x="236" y="134"/>
              </a:cxn>
              <a:cxn ang="0">
                <a:pos x="233" y="151"/>
              </a:cxn>
              <a:cxn ang="0">
                <a:pos x="228" y="164"/>
              </a:cxn>
              <a:cxn ang="0">
                <a:pos x="218" y="177"/>
              </a:cxn>
              <a:cxn ang="0">
                <a:pos x="201" y="192"/>
              </a:cxn>
              <a:cxn ang="0">
                <a:pos x="185" y="200"/>
              </a:cxn>
              <a:cxn ang="0">
                <a:pos x="170" y="206"/>
              </a:cxn>
              <a:cxn ang="0">
                <a:pos x="155" y="210"/>
              </a:cxn>
              <a:cxn ang="0">
                <a:pos x="136" y="211"/>
              </a:cxn>
              <a:cxn ang="0">
                <a:pos x="88" y="210"/>
              </a:cxn>
              <a:cxn ang="0">
                <a:pos x="65" y="206"/>
              </a:cxn>
              <a:cxn ang="0">
                <a:pos x="40" y="195"/>
              </a:cxn>
              <a:cxn ang="0">
                <a:pos x="22" y="182"/>
              </a:cxn>
              <a:cxn ang="0">
                <a:pos x="9" y="167"/>
              </a:cxn>
              <a:cxn ang="0">
                <a:pos x="3" y="151"/>
              </a:cxn>
              <a:cxn ang="0">
                <a:pos x="0" y="137"/>
              </a:cxn>
              <a:cxn ang="0">
                <a:pos x="2" y="121"/>
              </a:cxn>
              <a:cxn ang="0">
                <a:pos x="10" y="101"/>
              </a:cxn>
              <a:cxn ang="0">
                <a:pos x="25" y="85"/>
              </a:cxn>
              <a:cxn ang="0">
                <a:pos x="45" y="71"/>
              </a:cxn>
              <a:cxn ang="0">
                <a:pos x="73" y="62"/>
              </a:cxn>
              <a:cxn ang="0">
                <a:pos x="29" y="3"/>
              </a:cxn>
            </a:cxnLst>
            <a:rect l="0" t="0" r="r" b="b"/>
            <a:pathLst>
              <a:path w="237" h="212">
                <a:moveTo>
                  <a:pt x="29" y="3"/>
                </a:moveTo>
                <a:lnTo>
                  <a:pt x="67" y="10"/>
                </a:lnTo>
                <a:lnTo>
                  <a:pt x="66" y="0"/>
                </a:lnTo>
                <a:lnTo>
                  <a:pt x="112" y="11"/>
                </a:lnTo>
                <a:lnTo>
                  <a:pt x="112" y="0"/>
                </a:lnTo>
                <a:lnTo>
                  <a:pt x="161" y="0"/>
                </a:lnTo>
                <a:lnTo>
                  <a:pt x="160" y="11"/>
                </a:lnTo>
                <a:lnTo>
                  <a:pt x="219" y="0"/>
                </a:lnTo>
                <a:lnTo>
                  <a:pt x="148" y="60"/>
                </a:lnTo>
                <a:lnTo>
                  <a:pt x="155" y="60"/>
                </a:lnTo>
                <a:lnTo>
                  <a:pt x="163" y="62"/>
                </a:lnTo>
                <a:lnTo>
                  <a:pt x="172" y="64"/>
                </a:lnTo>
                <a:lnTo>
                  <a:pt x="180" y="67"/>
                </a:lnTo>
                <a:lnTo>
                  <a:pt x="189" y="71"/>
                </a:lnTo>
                <a:lnTo>
                  <a:pt x="197" y="75"/>
                </a:lnTo>
                <a:lnTo>
                  <a:pt x="205" y="80"/>
                </a:lnTo>
                <a:lnTo>
                  <a:pt x="212" y="85"/>
                </a:lnTo>
                <a:lnTo>
                  <a:pt x="217" y="90"/>
                </a:lnTo>
                <a:lnTo>
                  <a:pt x="222" y="97"/>
                </a:lnTo>
                <a:lnTo>
                  <a:pt x="227" y="103"/>
                </a:lnTo>
                <a:lnTo>
                  <a:pt x="231" y="111"/>
                </a:lnTo>
                <a:lnTo>
                  <a:pt x="234" y="118"/>
                </a:lnTo>
                <a:lnTo>
                  <a:pt x="235" y="125"/>
                </a:lnTo>
                <a:lnTo>
                  <a:pt x="236" y="134"/>
                </a:lnTo>
                <a:lnTo>
                  <a:pt x="235" y="144"/>
                </a:lnTo>
                <a:lnTo>
                  <a:pt x="233" y="151"/>
                </a:lnTo>
                <a:lnTo>
                  <a:pt x="231" y="158"/>
                </a:lnTo>
                <a:lnTo>
                  <a:pt x="228" y="164"/>
                </a:lnTo>
                <a:lnTo>
                  <a:pt x="224" y="170"/>
                </a:lnTo>
                <a:lnTo>
                  <a:pt x="218" y="177"/>
                </a:lnTo>
                <a:lnTo>
                  <a:pt x="210" y="185"/>
                </a:lnTo>
                <a:lnTo>
                  <a:pt x="201" y="192"/>
                </a:lnTo>
                <a:lnTo>
                  <a:pt x="193" y="197"/>
                </a:lnTo>
                <a:lnTo>
                  <a:pt x="185" y="200"/>
                </a:lnTo>
                <a:lnTo>
                  <a:pt x="177" y="204"/>
                </a:lnTo>
                <a:lnTo>
                  <a:pt x="170" y="206"/>
                </a:lnTo>
                <a:lnTo>
                  <a:pt x="161" y="208"/>
                </a:lnTo>
                <a:lnTo>
                  <a:pt x="155" y="210"/>
                </a:lnTo>
                <a:lnTo>
                  <a:pt x="145" y="210"/>
                </a:lnTo>
                <a:lnTo>
                  <a:pt x="136" y="211"/>
                </a:lnTo>
                <a:lnTo>
                  <a:pt x="96" y="211"/>
                </a:lnTo>
                <a:lnTo>
                  <a:pt x="88" y="210"/>
                </a:lnTo>
                <a:lnTo>
                  <a:pt x="78" y="209"/>
                </a:lnTo>
                <a:lnTo>
                  <a:pt x="65" y="206"/>
                </a:lnTo>
                <a:lnTo>
                  <a:pt x="53" y="201"/>
                </a:lnTo>
                <a:lnTo>
                  <a:pt x="40" y="195"/>
                </a:lnTo>
                <a:lnTo>
                  <a:pt x="30" y="188"/>
                </a:lnTo>
                <a:lnTo>
                  <a:pt x="22" y="182"/>
                </a:lnTo>
                <a:lnTo>
                  <a:pt x="15" y="175"/>
                </a:lnTo>
                <a:lnTo>
                  <a:pt x="9" y="167"/>
                </a:lnTo>
                <a:lnTo>
                  <a:pt x="5" y="157"/>
                </a:lnTo>
                <a:lnTo>
                  <a:pt x="3" y="151"/>
                </a:lnTo>
                <a:lnTo>
                  <a:pt x="1" y="144"/>
                </a:lnTo>
                <a:lnTo>
                  <a:pt x="0" y="137"/>
                </a:lnTo>
                <a:lnTo>
                  <a:pt x="1" y="131"/>
                </a:lnTo>
                <a:lnTo>
                  <a:pt x="2" y="121"/>
                </a:lnTo>
                <a:lnTo>
                  <a:pt x="5" y="112"/>
                </a:lnTo>
                <a:lnTo>
                  <a:pt x="10" y="101"/>
                </a:lnTo>
                <a:lnTo>
                  <a:pt x="17" y="93"/>
                </a:lnTo>
                <a:lnTo>
                  <a:pt x="25" y="85"/>
                </a:lnTo>
                <a:lnTo>
                  <a:pt x="35" y="77"/>
                </a:lnTo>
                <a:lnTo>
                  <a:pt x="45" y="71"/>
                </a:lnTo>
                <a:lnTo>
                  <a:pt x="59" y="65"/>
                </a:lnTo>
                <a:lnTo>
                  <a:pt x="73" y="62"/>
                </a:lnTo>
                <a:lnTo>
                  <a:pt x="83" y="60"/>
                </a:lnTo>
                <a:lnTo>
                  <a:pt x="29" y="3"/>
                </a:lnTo>
              </a:path>
            </a:pathLst>
          </a:custGeom>
          <a:solidFill>
            <a:schemeClr val="hlink"/>
          </a:solidFill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26" name="Rectangle 138"/>
          <p:cNvSpPr>
            <a:spLocks noChangeArrowheads="1"/>
          </p:cNvSpPr>
          <p:nvPr/>
        </p:nvSpPr>
        <p:spPr bwMode="auto">
          <a:xfrm>
            <a:off x="1476375" y="5273675"/>
            <a:ext cx="3667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FranklinGothic" charset="0"/>
              </a:rPr>
              <a:t>F</a:t>
            </a:r>
          </a:p>
        </p:txBody>
      </p:sp>
      <p:grpSp>
        <p:nvGrpSpPr>
          <p:cNvPr id="16" name="Group 139"/>
          <p:cNvGrpSpPr>
            <a:grpSpLocks/>
          </p:cNvGrpSpPr>
          <p:nvPr/>
        </p:nvGrpSpPr>
        <p:grpSpPr bwMode="auto">
          <a:xfrm>
            <a:off x="3468688" y="4562475"/>
            <a:ext cx="1393825" cy="495300"/>
            <a:chOff x="2458" y="2874"/>
            <a:chExt cx="988" cy="312"/>
          </a:xfrm>
        </p:grpSpPr>
        <p:sp>
          <p:nvSpPr>
            <p:cNvPr id="2802828" name="AutoShape 140"/>
            <p:cNvSpPr>
              <a:spLocks noChangeArrowheads="1"/>
            </p:cNvSpPr>
            <p:nvPr/>
          </p:nvSpPr>
          <p:spPr bwMode="auto">
            <a:xfrm>
              <a:off x="2458" y="2926"/>
              <a:ext cx="207" cy="260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7" name="Group 141"/>
            <p:cNvGrpSpPr>
              <a:grpSpLocks/>
            </p:cNvGrpSpPr>
            <p:nvPr/>
          </p:nvGrpSpPr>
          <p:grpSpPr bwMode="auto">
            <a:xfrm>
              <a:off x="3004" y="2916"/>
              <a:ext cx="202" cy="257"/>
              <a:chOff x="3004" y="2916"/>
              <a:chExt cx="202" cy="257"/>
            </a:xfrm>
          </p:grpSpPr>
          <p:sp>
            <p:nvSpPr>
              <p:cNvPr id="2802830" name="Freeform 142"/>
              <p:cNvSpPr>
                <a:spLocks/>
              </p:cNvSpPr>
              <p:nvPr/>
            </p:nvSpPr>
            <p:spPr bwMode="auto">
              <a:xfrm>
                <a:off x="3134" y="3035"/>
                <a:ext cx="61" cy="138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60" y="0"/>
                  </a:cxn>
                  <a:cxn ang="0">
                    <a:pos x="16" y="137"/>
                  </a:cxn>
                  <a:cxn ang="0">
                    <a:pos x="0" y="137"/>
                  </a:cxn>
                  <a:cxn ang="0">
                    <a:pos x="44" y="0"/>
                  </a:cxn>
                </a:cxnLst>
                <a:rect l="0" t="0" r="r" b="b"/>
                <a:pathLst>
                  <a:path w="61" h="138">
                    <a:moveTo>
                      <a:pt x="44" y="0"/>
                    </a:moveTo>
                    <a:lnTo>
                      <a:pt x="60" y="0"/>
                    </a:lnTo>
                    <a:lnTo>
                      <a:pt x="16" y="137"/>
                    </a:lnTo>
                    <a:lnTo>
                      <a:pt x="0" y="137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831" name="Rectangle 143"/>
              <p:cNvSpPr>
                <a:spLocks noChangeArrowheads="1"/>
              </p:cNvSpPr>
              <p:nvPr/>
            </p:nvSpPr>
            <p:spPr bwMode="auto">
              <a:xfrm>
                <a:off x="3129" y="3035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832" name="Rectangle 144"/>
              <p:cNvSpPr>
                <a:spLocks noChangeArrowheads="1"/>
              </p:cNvSpPr>
              <p:nvPr/>
            </p:nvSpPr>
            <p:spPr bwMode="auto">
              <a:xfrm>
                <a:off x="3137" y="3091"/>
                <a:ext cx="57" cy="13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833" name="Rectangle 145"/>
              <p:cNvSpPr>
                <a:spLocks noChangeArrowheads="1"/>
              </p:cNvSpPr>
              <p:nvPr/>
            </p:nvSpPr>
            <p:spPr bwMode="auto">
              <a:xfrm>
                <a:off x="3006" y="3091"/>
                <a:ext cx="73" cy="9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834" name="Oval 146"/>
              <p:cNvSpPr>
                <a:spLocks noChangeArrowheads="1"/>
              </p:cNvSpPr>
              <p:nvPr/>
            </p:nvSpPr>
            <p:spPr bwMode="auto">
              <a:xfrm>
                <a:off x="3064" y="2916"/>
                <a:ext cx="22" cy="25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835" name="Freeform 147"/>
              <p:cNvSpPr>
                <a:spLocks/>
              </p:cNvSpPr>
              <p:nvPr/>
            </p:nvSpPr>
            <p:spPr bwMode="auto">
              <a:xfrm>
                <a:off x="3004" y="2960"/>
                <a:ext cx="140" cy="213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1"/>
                  </a:cxn>
                  <a:cxn ang="0">
                    <a:pos x="0" y="104"/>
                  </a:cxn>
                  <a:cxn ang="0">
                    <a:pos x="0" y="108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7"/>
                  </a:cxn>
                  <a:cxn ang="0">
                    <a:pos x="9" y="119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91" y="212"/>
                  </a:cxn>
                  <a:cxn ang="0">
                    <a:pos x="115" y="102"/>
                  </a:cxn>
                  <a:cxn ang="0">
                    <a:pos x="114" y="99"/>
                  </a:cxn>
                  <a:cxn ang="0">
                    <a:pos x="113" y="98"/>
                  </a:cxn>
                  <a:cxn ang="0">
                    <a:pos x="111" y="96"/>
                  </a:cxn>
                  <a:cxn ang="0">
                    <a:pos x="109" y="94"/>
                  </a:cxn>
                  <a:cxn ang="0">
                    <a:pos x="107" y="93"/>
                  </a:cxn>
                  <a:cxn ang="0">
                    <a:pos x="104" y="93"/>
                  </a:cxn>
                  <a:cxn ang="0">
                    <a:pos x="101" y="93"/>
                  </a:cxn>
                  <a:cxn ang="0">
                    <a:pos x="99" y="93"/>
                  </a:cxn>
                  <a:cxn ang="0">
                    <a:pos x="67" y="54"/>
                  </a:cxn>
                  <a:cxn ang="0">
                    <a:pos x="129" y="67"/>
                  </a:cxn>
                  <a:cxn ang="0">
                    <a:pos x="132" y="66"/>
                  </a:cxn>
                  <a:cxn ang="0">
                    <a:pos x="133" y="66"/>
                  </a:cxn>
                  <a:cxn ang="0">
                    <a:pos x="136" y="64"/>
                  </a:cxn>
                  <a:cxn ang="0">
                    <a:pos x="138" y="62"/>
                  </a:cxn>
                  <a:cxn ang="0">
                    <a:pos x="138" y="59"/>
                  </a:cxn>
                  <a:cxn ang="0">
                    <a:pos x="139" y="56"/>
                  </a:cxn>
                  <a:cxn ang="0">
                    <a:pos x="138" y="53"/>
                  </a:cxn>
                  <a:cxn ang="0">
                    <a:pos x="137" y="51"/>
                  </a:cxn>
                  <a:cxn ang="0">
                    <a:pos x="135" y="49"/>
                  </a:cxn>
                  <a:cxn ang="0">
                    <a:pos x="133" y="47"/>
                  </a:cxn>
                  <a:cxn ang="0">
                    <a:pos x="130" y="46"/>
                  </a:cxn>
                  <a:cxn ang="0">
                    <a:pos x="88" y="46"/>
                  </a:cxn>
                  <a:cxn ang="0">
                    <a:pos x="81" y="30"/>
                  </a:cxn>
                  <a:cxn ang="0">
                    <a:pos x="81" y="26"/>
                  </a:cxn>
                  <a:cxn ang="0">
                    <a:pos x="82" y="22"/>
                  </a:cxn>
                  <a:cxn ang="0">
                    <a:pos x="82" y="18"/>
                  </a:cxn>
                  <a:cxn ang="0">
                    <a:pos x="81" y="14"/>
                  </a:cxn>
                  <a:cxn ang="0">
                    <a:pos x="79" y="11"/>
                  </a:cxn>
                  <a:cxn ang="0">
                    <a:pos x="77" y="8"/>
                  </a:cxn>
                  <a:cxn ang="0">
                    <a:pos x="74" y="5"/>
                  </a:cxn>
                  <a:cxn ang="0">
                    <a:pos x="71" y="3"/>
                  </a:cxn>
                  <a:cxn ang="0">
                    <a:pos x="67" y="1"/>
                  </a:cxn>
                  <a:cxn ang="0">
                    <a:pos x="63" y="0"/>
                  </a:cxn>
                  <a:cxn ang="0">
                    <a:pos x="58" y="0"/>
                  </a:cxn>
                  <a:cxn ang="0">
                    <a:pos x="54" y="1"/>
                  </a:cxn>
                  <a:cxn ang="0">
                    <a:pos x="50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40" y="12"/>
                  </a:cxn>
                  <a:cxn ang="0">
                    <a:pos x="38" y="16"/>
                  </a:cxn>
                </a:cxnLst>
                <a:rect l="0" t="0" r="r" b="b"/>
                <a:pathLst>
                  <a:path w="140" h="213">
                    <a:moveTo>
                      <a:pt x="38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1"/>
                    </a:lnTo>
                    <a:lnTo>
                      <a:pt x="0" y="102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3"/>
                    </a:lnTo>
                    <a:lnTo>
                      <a:pt x="3" y="114"/>
                    </a:lnTo>
                    <a:lnTo>
                      <a:pt x="4" y="116"/>
                    </a:lnTo>
                    <a:lnTo>
                      <a:pt x="6" y="117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0" y="119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91" y="119"/>
                    </a:lnTo>
                    <a:lnTo>
                      <a:pt x="91" y="212"/>
                    </a:lnTo>
                    <a:lnTo>
                      <a:pt x="115" y="212"/>
                    </a:lnTo>
                    <a:lnTo>
                      <a:pt x="115" y="102"/>
                    </a:lnTo>
                    <a:lnTo>
                      <a:pt x="115" y="101"/>
                    </a:lnTo>
                    <a:lnTo>
                      <a:pt x="114" y="99"/>
                    </a:lnTo>
                    <a:lnTo>
                      <a:pt x="114" y="98"/>
                    </a:lnTo>
                    <a:lnTo>
                      <a:pt x="113" y="98"/>
                    </a:lnTo>
                    <a:lnTo>
                      <a:pt x="112" y="97"/>
                    </a:lnTo>
                    <a:lnTo>
                      <a:pt x="111" y="96"/>
                    </a:lnTo>
                    <a:lnTo>
                      <a:pt x="110" y="95"/>
                    </a:lnTo>
                    <a:lnTo>
                      <a:pt x="109" y="94"/>
                    </a:lnTo>
                    <a:lnTo>
                      <a:pt x="108" y="94"/>
                    </a:lnTo>
                    <a:lnTo>
                      <a:pt x="107" y="93"/>
                    </a:lnTo>
                    <a:lnTo>
                      <a:pt x="105" y="93"/>
                    </a:lnTo>
                    <a:lnTo>
                      <a:pt x="104" y="93"/>
                    </a:lnTo>
                    <a:lnTo>
                      <a:pt x="102" y="93"/>
                    </a:lnTo>
                    <a:lnTo>
                      <a:pt x="101" y="93"/>
                    </a:lnTo>
                    <a:lnTo>
                      <a:pt x="100" y="93"/>
                    </a:lnTo>
                    <a:lnTo>
                      <a:pt x="99" y="93"/>
                    </a:lnTo>
                    <a:lnTo>
                      <a:pt x="55" y="90"/>
                    </a:lnTo>
                    <a:lnTo>
                      <a:pt x="67" y="54"/>
                    </a:lnTo>
                    <a:lnTo>
                      <a:pt x="76" y="67"/>
                    </a:lnTo>
                    <a:lnTo>
                      <a:pt x="129" y="67"/>
                    </a:lnTo>
                    <a:lnTo>
                      <a:pt x="130" y="66"/>
                    </a:lnTo>
                    <a:lnTo>
                      <a:pt x="132" y="66"/>
                    </a:lnTo>
                    <a:lnTo>
                      <a:pt x="133" y="66"/>
                    </a:lnTo>
                    <a:lnTo>
                      <a:pt x="133" y="66"/>
                    </a:lnTo>
                    <a:lnTo>
                      <a:pt x="135" y="64"/>
                    </a:lnTo>
                    <a:lnTo>
                      <a:pt x="136" y="64"/>
                    </a:lnTo>
                    <a:lnTo>
                      <a:pt x="137" y="63"/>
                    </a:lnTo>
                    <a:lnTo>
                      <a:pt x="138" y="62"/>
                    </a:lnTo>
                    <a:lnTo>
                      <a:pt x="138" y="61"/>
                    </a:lnTo>
                    <a:lnTo>
                      <a:pt x="138" y="59"/>
                    </a:lnTo>
                    <a:lnTo>
                      <a:pt x="139" y="58"/>
                    </a:lnTo>
                    <a:lnTo>
                      <a:pt x="139" y="56"/>
                    </a:lnTo>
                    <a:lnTo>
                      <a:pt x="139" y="54"/>
                    </a:lnTo>
                    <a:lnTo>
                      <a:pt x="138" y="53"/>
                    </a:lnTo>
                    <a:lnTo>
                      <a:pt x="138" y="52"/>
                    </a:lnTo>
                    <a:lnTo>
                      <a:pt x="137" y="51"/>
                    </a:lnTo>
                    <a:lnTo>
                      <a:pt x="136" y="49"/>
                    </a:lnTo>
                    <a:lnTo>
                      <a:pt x="135" y="49"/>
                    </a:lnTo>
                    <a:lnTo>
                      <a:pt x="134" y="48"/>
                    </a:lnTo>
                    <a:lnTo>
                      <a:pt x="133" y="47"/>
                    </a:lnTo>
                    <a:lnTo>
                      <a:pt x="132" y="46"/>
                    </a:lnTo>
                    <a:lnTo>
                      <a:pt x="130" y="46"/>
                    </a:lnTo>
                    <a:lnTo>
                      <a:pt x="129" y="46"/>
                    </a:lnTo>
                    <a:lnTo>
                      <a:pt x="88" y="46"/>
                    </a:lnTo>
                    <a:lnTo>
                      <a:pt x="79" y="31"/>
                    </a:lnTo>
                    <a:lnTo>
                      <a:pt x="81" y="30"/>
                    </a:lnTo>
                    <a:lnTo>
                      <a:pt x="81" y="28"/>
                    </a:lnTo>
                    <a:lnTo>
                      <a:pt x="81" y="26"/>
                    </a:lnTo>
                    <a:lnTo>
                      <a:pt x="82" y="24"/>
                    </a:lnTo>
                    <a:lnTo>
                      <a:pt x="82" y="22"/>
                    </a:lnTo>
                    <a:lnTo>
                      <a:pt x="82" y="20"/>
                    </a:lnTo>
                    <a:lnTo>
                      <a:pt x="82" y="18"/>
                    </a:lnTo>
                    <a:lnTo>
                      <a:pt x="81" y="16"/>
                    </a:lnTo>
                    <a:lnTo>
                      <a:pt x="81" y="14"/>
                    </a:lnTo>
                    <a:lnTo>
                      <a:pt x="80" y="13"/>
                    </a:lnTo>
                    <a:lnTo>
                      <a:pt x="79" y="11"/>
                    </a:lnTo>
                    <a:lnTo>
                      <a:pt x="78" y="9"/>
                    </a:lnTo>
                    <a:lnTo>
                      <a:pt x="77" y="8"/>
                    </a:lnTo>
                    <a:lnTo>
                      <a:pt x="76" y="6"/>
                    </a:lnTo>
                    <a:lnTo>
                      <a:pt x="74" y="5"/>
                    </a:lnTo>
                    <a:lnTo>
                      <a:pt x="73" y="4"/>
                    </a:lnTo>
                    <a:lnTo>
                      <a:pt x="71" y="3"/>
                    </a:lnTo>
                    <a:lnTo>
                      <a:pt x="69" y="2"/>
                    </a:lnTo>
                    <a:lnTo>
                      <a:pt x="67" y="1"/>
                    </a:lnTo>
                    <a:lnTo>
                      <a:pt x="65" y="1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58" y="0"/>
                    </a:lnTo>
                    <a:lnTo>
                      <a:pt x="56" y="0"/>
                    </a:lnTo>
                    <a:lnTo>
                      <a:pt x="54" y="1"/>
                    </a:lnTo>
                    <a:lnTo>
                      <a:pt x="52" y="1"/>
                    </a:lnTo>
                    <a:lnTo>
                      <a:pt x="50" y="2"/>
                    </a:lnTo>
                    <a:lnTo>
                      <a:pt x="48" y="3"/>
                    </a:lnTo>
                    <a:lnTo>
                      <a:pt x="45" y="4"/>
                    </a:lnTo>
                    <a:lnTo>
                      <a:pt x="44" y="6"/>
                    </a:lnTo>
                    <a:lnTo>
                      <a:pt x="42" y="8"/>
                    </a:lnTo>
                    <a:lnTo>
                      <a:pt x="41" y="9"/>
                    </a:lnTo>
                    <a:lnTo>
                      <a:pt x="40" y="12"/>
                    </a:lnTo>
                    <a:lnTo>
                      <a:pt x="38" y="14"/>
                    </a:lnTo>
                    <a:lnTo>
                      <a:pt x="38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2836" name="Freeform 148"/>
            <p:cNvSpPr>
              <a:spLocks/>
            </p:cNvSpPr>
            <p:nvPr/>
          </p:nvSpPr>
          <p:spPr bwMode="auto">
            <a:xfrm>
              <a:off x="3244" y="2874"/>
              <a:ext cx="202" cy="293"/>
            </a:xfrm>
            <a:custGeom>
              <a:avLst/>
              <a:gdLst/>
              <a:ahLst/>
              <a:cxnLst>
                <a:cxn ang="0">
                  <a:pos x="201" y="264"/>
                </a:cxn>
                <a:cxn ang="0">
                  <a:pos x="186" y="264"/>
                </a:cxn>
                <a:cxn ang="0">
                  <a:pos x="159" y="230"/>
                </a:cxn>
                <a:cxn ang="0">
                  <a:pos x="123" y="170"/>
                </a:cxn>
                <a:cxn ang="0">
                  <a:pos x="113" y="142"/>
                </a:cxn>
                <a:cxn ang="0">
                  <a:pos x="115" y="123"/>
                </a:cxn>
                <a:cxn ang="0">
                  <a:pos x="124" y="120"/>
                </a:cxn>
                <a:cxn ang="0">
                  <a:pos x="138" y="130"/>
                </a:cxn>
                <a:cxn ang="0">
                  <a:pos x="157" y="141"/>
                </a:cxn>
                <a:cxn ang="0">
                  <a:pos x="166" y="141"/>
                </a:cxn>
                <a:cxn ang="0">
                  <a:pos x="167" y="135"/>
                </a:cxn>
                <a:cxn ang="0">
                  <a:pos x="158" y="123"/>
                </a:cxn>
                <a:cxn ang="0">
                  <a:pos x="137" y="108"/>
                </a:cxn>
                <a:cxn ang="0">
                  <a:pos x="128" y="87"/>
                </a:cxn>
                <a:cxn ang="0">
                  <a:pos x="124" y="69"/>
                </a:cxn>
                <a:cxn ang="0">
                  <a:pos x="114" y="57"/>
                </a:cxn>
                <a:cxn ang="0">
                  <a:pos x="110" y="48"/>
                </a:cxn>
                <a:cxn ang="0">
                  <a:pos x="115" y="37"/>
                </a:cxn>
                <a:cxn ang="0">
                  <a:pos x="120" y="24"/>
                </a:cxn>
                <a:cxn ang="0">
                  <a:pos x="116" y="9"/>
                </a:cxn>
                <a:cxn ang="0">
                  <a:pos x="106" y="1"/>
                </a:cxn>
                <a:cxn ang="0">
                  <a:pos x="91" y="3"/>
                </a:cxn>
                <a:cxn ang="0">
                  <a:pos x="85" y="13"/>
                </a:cxn>
                <a:cxn ang="0">
                  <a:pos x="85" y="23"/>
                </a:cxn>
                <a:cxn ang="0">
                  <a:pos x="88" y="35"/>
                </a:cxn>
                <a:cxn ang="0">
                  <a:pos x="88" y="47"/>
                </a:cxn>
                <a:cxn ang="0">
                  <a:pos x="78" y="57"/>
                </a:cxn>
                <a:cxn ang="0">
                  <a:pos x="66" y="64"/>
                </a:cxn>
                <a:cxn ang="0">
                  <a:pos x="56" y="76"/>
                </a:cxn>
                <a:cxn ang="0">
                  <a:pos x="47" y="99"/>
                </a:cxn>
                <a:cxn ang="0">
                  <a:pos x="42" y="122"/>
                </a:cxn>
                <a:cxn ang="0">
                  <a:pos x="40" y="146"/>
                </a:cxn>
                <a:cxn ang="0">
                  <a:pos x="42" y="159"/>
                </a:cxn>
                <a:cxn ang="0">
                  <a:pos x="49" y="162"/>
                </a:cxn>
                <a:cxn ang="0">
                  <a:pos x="53" y="159"/>
                </a:cxn>
                <a:cxn ang="0">
                  <a:pos x="53" y="133"/>
                </a:cxn>
                <a:cxn ang="0">
                  <a:pos x="56" y="117"/>
                </a:cxn>
                <a:cxn ang="0">
                  <a:pos x="64" y="110"/>
                </a:cxn>
                <a:cxn ang="0">
                  <a:pos x="71" y="115"/>
                </a:cxn>
                <a:cxn ang="0">
                  <a:pos x="68" y="141"/>
                </a:cxn>
                <a:cxn ang="0">
                  <a:pos x="62" y="167"/>
                </a:cxn>
                <a:cxn ang="0">
                  <a:pos x="53" y="198"/>
                </a:cxn>
                <a:cxn ang="0">
                  <a:pos x="33" y="227"/>
                </a:cxn>
                <a:cxn ang="0">
                  <a:pos x="8" y="257"/>
                </a:cxn>
                <a:cxn ang="0">
                  <a:pos x="0" y="273"/>
                </a:cxn>
                <a:cxn ang="0">
                  <a:pos x="19" y="292"/>
                </a:cxn>
                <a:cxn ang="0">
                  <a:pos x="33" y="289"/>
                </a:cxn>
                <a:cxn ang="0">
                  <a:pos x="23" y="277"/>
                </a:cxn>
                <a:cxn ang="0">
                  <a:pos x="30" y="261"/>
                </a:cxn>
                <a:cxn ang="0">
                  <a:pos x="62" y="224"/>
                </a:cxn>
                <a:cxn ang="0">
                  <a:pos x="85" y="198"/>
                </a:cxn>
                <a:cxn ang="0">
                  <a:pos x="96" y="191"/>
                </a:cxn>
                <a:cxn ang="0">
                  <a:pos x="110" y="200"/>
                </a:cxn>
                <a:cxn ang="0">
                  <a:pos x="143" y="244"/>
                </a:cxn>
                <a:cxn ang="0">
                  <a:pos x="169" y="282"/>
                </a:cxn>
                <a:cxn ang="0">
                  <a:pos x="180" y="284"/>
                </a:cxn>
                <a:cxn ang="0">
                  <a:pos x="193" y="274"/>
                </a:cxn>
              </a:cxnLst>
              <a:rect l="0" t="0" r="r" b="b"/>
              <a:pathLst>
                <a:path w="202" h="293">
                  <a:moveTo>
                    <a:pt x="200" y="269"/>
                  </a:moveTo>
                  <a:lnTo>
                    <a:pt x="201" y="264"/>
                  </a:lnTo>
                  <a:lnTo>
                    <a:pt x="193" y="266"/>
                  </a:lnTo>
                  <a:lnTo>
                    <a:pt x="186" y="264"/>
                  </a:lnTo>
                  <a:lnTo>
                    <a:pt x="176" y="257"/>
                  </a:lnTo>
                  <a:lnTo>
                    <a:pt x="159" y="230"/>
                  </a:lnTo>
                  <a:lnTo>
                    <a:pt x="135" y="191"/>
                  </a:lnTo>
                  <a:lnTo>
                    <a:pt x="123" y="170"/>
                  </a:lnTo>
                  <a:lnTo>
                    <a:pt x="114" y="152"/>
                  </a:lnTo>
                  <a:lnTo>
                    <a:pt x="113" y="142"/>
                  </a:lnTo>
                  <a:lnTo>
                    <a:pt x="113" y="131"/>
                  </a:lnTo>
                  <a:lnTo>
                    <a:pt x="115" y="123"/>
                  </a:lnTo>
                  <a:lnTo>
                    <a:pt x="120" y="120"/>
                  </a:lnTo>
                  <a:lnTo>
                    <a:pt x="124" y="120"/>
                  </a:lnTo>
                  <a:lnTo>
                    <a:pt x="129" y="122"/>
                  </a:lnTo>
                  <a:lnTo>
                    <a:pt x="138" y="130"/>
                  </a:lnTo>
                  <a:lnTo>
                    <a:pt x="149" y="137"/>
                  </a:lnTo>
                  <a:lnTo>
                    <a:pt x="157" y="141"/>
                  </a:lnTo>
                  <a:lnTo>
                    <a:pt x="162" y="142"/>
                  </a:lnTo>
                  <a:lnTo>
                    <a:pt x="166" y="141"/>
                  </a:lnTo>
                  <a:lnTo>
                    <a:pt x="168" y="137"/>
                  </a:lnTo>
                  <a:lnTo>
                    <a:pt x="167" y="135"/>
                  </a:lnTo>
                  <a:lnTo>
                    <a:pt x="166" y="131"/>
                  </a:lnTo>
                  <a:lnTo>
                    <a:pt x="158" y="123"/>
                  </a:lnTo>
                  <a:lnTo>
                    <a:pt x="144" y="115"/>
                  </a:lnTo>
                  <a:lnTo>
                    <a:pt x="137" y="108"/>
                  </a:lnTo>
                  <a:lnTo>
                    <a:pt x="131" y="99"/>
                  </a:lnTo>
                  <a:lnTo>
                    <a:pt x="128" y="87"/>
                  </a:lnTo>
                  <a:lnTo>
                    <a:pt x="126" y="74"/>
                  </a:lnTo>
                  <a:lnTo>
                    <a:pt x="124" y="69"/>
                  </a:lnTo>
                  <a:lnTo>
                    <a:pt x="120" y="63"/>
                  </a:lnTo>
                  <a:lnTo>
                    <a:pt x="114" y="57"/>
                  </a:lnTo>
                  <a:lnTo>
                    <a:pt x="110" y="53"/>
                  </a:lnTo>
                  <a:lnTo>
                    <a:pt x="110" y="48"/>
                  </a:lnTo>
                  <a:lnTo>
                    <a:pt x="113" y="40"/>
                  </a:lnTo>
                  <a:lnTo>
                    <a:pt x="115" y="37"/>
                  </a:lnTo>
                  <a:lnTo>
                    <a:pt x="118" y="31"/>
                  </a:lnTo>
                  <a:lnTo>
                    <a:pt x="120" y="24"/>
                  </a:lnTo>
                  <a:lnTo>
                    <a:pt x="118" y="15"/>
                  </a:lnTo>
                  <a:lnTo>
                    <a:pt x="116" y="9"/>
                  </a:lnTo>
                  <a:lnTo>
                    <a:pt x="113" y="4"/>
                  </a:lnTo>
                  <a:lnTo>
                    <a:pt x="106" y="1"/>
                  </a:lnTo>
                  <a:lnTo>
                    <a:pt x="97" y="0"/>
                  </a:lnTo>
                  <a:lnTo>
                    <a:pt x="91" y="3"/>
                  </a:lnTo>
                  <a:lnTo>
                    <a:pt x="87" y="6"/>
                  </a:lnTo>
                  <a:lnTo>
                    <a:pt x="85" y="13"/>
                  </a:lnTo>
                  <a:lnTo>
                    <a:pt x="83" y="18"/>
                  </a:lnTo>
                  <a:lnTo>
                    <a:pt x="85" y="23"/>
                  </a:lnTo>
                  <a:lnTo>
                    <a:pt x="87" y="30"/>
                  </a:lnTo>
                  <a:lnTo>
                    <a:pt x="88" y="35"/>
                  </a:lnTo>
                  <a:lnTo>
                    <a:pt x="90" y="40"/>
                  </a:lnTo>
                  <a:lnTo>
                    <a:pt x="88" y="47"/>
                  </a:lnTo>
                  <a:lnTo>
                    <a:pt x="85" y="52"/>
                  </a:lnTo>
                  <a:lnTo>
                    <a:pt x="78" y="57"/>
                  </a:lnTo>
                  <a:lnTo>
                    <a:pt x="71" y="60"/>
                  </a:lnTo>
                  <a:lnTo>
                    <a:pt x="66" y="64"/>
                  </a:lnTo>
                  <a:lnTo>
                    <a:pt x="61" y="69"/>
                  </a:lnTo>
                  <a:lnTo>
                    <a:pt x="56" y="76"/>
                  </a:lnTo>
                  <a:lnTo>
                    <a:pt x="51" y="87"/>
                  </a:lnTo>
                  <a:lnTo>
                    <a:pt x="47" y="99"/>
                  </a:lnTo>
                  <a:lnTo>
                    <a:pt x="43" y="110"/>
                  </a:lnTo>
                  <a:lnTo>
                    <a:pt x="42" y="122"/>
                  </a:lnTo>
                  <a:lnTo>
                    <a:pt x="40" y="137"/>
                  </a:lnTo>
                  <a:lnTo>
                    <a:pt x="40" y="146"/>
                  </a:lnTo>
                  <a:lnTo>
                    <a:pt x="40" y="154"/>
                  </a:lnTo>
                  <a:lnTo>
                    <a:pt x="42" y="159"/>
                  </a:lnTo>
                  <a:lnTo>
                    <a:pt x="44" y="161"/>
                  </a:lnTo>
                  <a:lnTo>
                    <a:pt x="49" y="162"/>
                  </a:lnTo>
                  <a:lnTo>
                    <a:pt x="52" y="161"/>
                  </a:lnTo>
                  <a:lnTo>
                    <a:pt x="53" y="159"/>
                  </a:lnTo>
                  <a:lnTo>
                    <a:pt x="53" y="149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6" y="117"/>
                  </a:lnTo>
                  <a:lnTo>
                    <a:pt x="59" y="111"/>
                  </a:lnTo>
                  <a:lnTo>
                    <a:pt x="64" y="110"/>
                  </a:lnTo>
                  <a:lnTo>
                    <a:pt x="70" y="111"/>
                  </a:lnTo>
                  <a:lnTo>
                    <a:pt x="71" y="115"/>
                  </a:lnTo>
                  <a:lnTo>
                    <a:pt x="70" y="126"/>
                  </a:lnTo>
                  <a:lnTo>
                    <a:pt x="68" y="141"/>
                  </a:lnTo>
                  <a:lnTo>
                    <a:pt x="66" y="155"/>
                  </a:lnTo>
                  <a:lnTo>
                    <a:pt x="62" y="167"/>
                  </a:lnTo>
                  <a:lnTo>
                    <a:pt x="58" y="184"/>
                  </a:lnTo>
                  <a:lnTo>
                    <a:pt x="53" y="198"/>
                  </a:lnTo>
                  <a:lnTo>
                    <a:pt x="42" y="215"/>
                  </a:lnTo>
                  <a:lnTo>
                    <a:pt x="33" y="227"/>
                  </a:lnTo>
                  <a:lnTo>
                    <a:pt x="18" y="244"/>
                  </a:lnTo>
                  <a:lnTo>
                    <a:pt x="8" y="257"/>
                  </a:lnTo>
                  <a:lnTo>
                    <a:pt x="0" y="268"/>
                  </a:lnTo>
                  <a:lnTo>
                    <a:pt x="0" y="273"/>
                  </a:lnTo>
                  <a:lnTo>
                    <a:pt x="8" y="282"/>
                  </a:lnTo>
                  <a:lnTo>
                    <a:pt x="19" y="292"/>
                  </a:lnTo>
                  <a:lnTo>
                    <a:pt x="30" y="292"/>
                  </a:lnTo>
                  <a:lnTo>
                    <a:pt x="33" y="289"/>
                  </a:lnTo>
                  <a:lnTo>
                    <a:pt x="28" y="283"/>
                  </a:lnTo>
                  <a:lnTo>
                    <a:pt x="23" y="277"/>
                  </a:lnTo>
                  <a:lnTo>
                    <a:pt x="23" y="272"/>
                  </a:lnTo>
                  <a:lnTo>
                    <a:pt x="30" y="261"/>
                  </a:lnTo>
                  <a:lnTo>
                    <a:pt x="43" y="248"/>
                  </a:lnTo>
                  <a:lnTo>
                    <a:pt x="62" y="224"/>
                  </a:lnTo>
                  <a:lnTo>
                    <a:pt x="78" y="204"/>
                  </a:lnTo>
                  <a:lnTo>
                    <a:pt x="85" y="198"/>
                  </a:lnTo>
                  <a:lnTo>
                    <a:pt x="88" y="193"/>
                  </a:lnTo>
                  <a:lnTo>
                    <a:pt x="96" y="191"/>
                  </a:lnTo>
                  <a:lnTo>
                    <a:pt x="102" y="195"/>
                  </a:lnTo>
                  <a:lnTo>
                    <a:pt x="110" y="200"/>
                  </a:lnTo>
                  <a:lnTo>
                    <a:pt x="125" y="220"/>
                  </a:lnTo>
                  <a:lnTo>
                    <a:pt x="143" y="244"/>
                  </a:lnTo>
                  <a:lnTo>
                    <a:pt x="159" y="268"/>
                  </a:lnTo>
                  <a:lnTo>
                    <a:pt x="169" y="282"/>
                  </a:lnTo>
                  <a:lnTo>
                    <a:pt x="173" y="284"/>
                  </a:lnTo>
                  <a:lnTo>
                    <a:pt x="180" y="284"/>
                  </a:lnTo>
                  <a:lnTo>
                    <a:pt x="186" y="279"/>
                  </a:lnTo>
                  <a:lnTo>
                    <a:pt x="193" y="274"/>
                  </a:lnTo>
                  <a:lnTo>
                    <a:pt x="200" y="269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" name="Group 149"/>
            <p:cNvGrpSpPr>
              <a:grpSpLocks/>
            </p:cNvGrpSpPr>
            <p:nvPr/>
          </p:nvGrpSpPr>
          <p:grpSpPr bwMode="auto">
            <a:xfrm>
              <a:off x="2670" y="2875"/>
              <a:ext cx="261" cy="311"/>
              <a:chOff x="2670" y="2875"/>
              <a:chExt cx="261" cy="311"/>
            </a:xfrm>
          </p:grpSpPr>
          <p:grpSp>
            <p:nvGrpSpPr>
              <p:cNvPr id="19" name="Group 150"/>
              <p:cNvGrpSpPr>
                <a:grpSpLocks/>
              </p:cNvGrpSpPr>
              <p:nvPr/>
            </p:nvGrpSpPr>
            <p:grpSpPr bwMode="auto">
              <a:xfrm>
                <a:off x="2670" y="2875"/>
                <a:ext cx="261" cy="311"/>
                <a:chOff x="2670" y="2875"/>
                <a:chExt cx="261" cy="311"/>
              </a:xfrm>
            </p:grpSpPr>
            <p:sp>
              <p:nvSpPr>
                <p:cNvPr id="2802839" name="AutoShape 151"/>
                <p:cNvSpPr>
                  <a:spLocks noChangeArrowheads="1"/>
                </p:cNvSpPr>
                <p:nvPr/>
              </p:nvSpPr>
              <p:spPr bwMode="auto">
                <a:xfrm>
                  <a:off x="2670" y="2926"/>
                  <a:ext cx="261" cy="260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2840" name="AutoShape 152"/>
                <p:cNvSpPr>
                  <a:spLocks noChangeArrowheads="1"/>
                </p:cNvSpPr>
                <p:nvPr/>
              </p:nvSpPr>
              <p:spPr bwMode="auto">
                <a:xfrm>
                  <a:off x="2734" y="2875"/>
                  <a:ext cx="197" cy="46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02841" name="Oval 153"/>
              <p:cNvSpPr>
                <a:spLocks noChangeArrowheads="1"/>
              </p:cNvSpPr>
              <p:nvPr/>
            </p:nvSpPr>
            <p:spPr bwMode="auto">
              <a:xfrm>
                <a:off x="2753" y="2901"/>
                <a:ext cx="26" cy="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842" name="AutoShape 154"/>
              <p:cNvSpPr>
                <a:spLocks noChangeArrowheads="1"/>
              </p:cNvSpPr>
              <p:nvPr/>
            </p:nvSpPr>
            <p:spPr bwMode="auto">
              <a:xfrm>
                <a:off x="2703" y="3049"/>
                <a:ext cx="137" cy="54"/>
              </a:xfrm>
              <a:prstGeom prst="octagon">
                <a:avLst>
                  <a:gd name="adj" fmla="val 29282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0" name="Group 155"/>
          <p:cNvGrpSpPr>
            <a:grpSpLocks/>
          </p:cNvGrpSpPr>
          <p:nvPr/>
        </p:nvGrpSpPr>
        <p:grpSpPr bwMode="auto">
          <a:xfrm>
            <a:off x="3773488" y="5038725"/>
            <a:ext cx="1393825" cy="495300"/>
            <a:chOff x="2674" y="3174"/>
            <a:chExt cx="988" cy="312"/>
          </a:xfrm>
        </p:grpSpPr>
        <p:sp>
          <p:nvSpPr>
            <p:cNvPr id="2802844" name="AutoShape 156"/>
            <p:cNvSpPr>
              <a:spLocks noChangeArrowheads="1"/>
            </p:cNvSpPr>
            <p:nvPr/>
          </p:nvSpPr>
          <p:spPr bwMode="auto">
            <a:xfrm>
              <a:off x="2674" y="3226"/>
              <a:ext cx="207" cy="260"/>
            </a:xfrm>
            <a:prstGeom prst="cube">
              <a:avLst>
                <a:gd name="adj" fmla="val 24995"/>
              </a:avLst>
            </a:prstGeom>
            <a:solidFill>
              <a:srgbClr val="DC008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1" name="Group 157"/>
            <p:cNvGrpSpPr>
              <a:grpSpLocks/>
            </p:cNvGrpSpPr>
            <p:nvPr/>
          </p:nvGrpSpPr>
          <p:grpSpPr bwMode="auto">
            <a:xfrm>
              <a:off x="3220" y="3216"/>
              <a:ext cx="202" cy="257"/>
              <a:chOff x="3220" y="3216"/>
              <a:chExt cx="202" cy="257"/>
            </a:xfrm>
          </p:grpSpPr>
          <p:sp>
            <p:nvSpPr>
              <p:cNvPr id="2802846" name="Freeform 158"/>
              <p:cNvSpPr>
                <a:spLocks/>
              </p:cNvSpPr>
              <p:nvPr/>
            </p:nvSpPr>
            <p:spPr bwMode="auto">
              <a:xfrm>
                <a:off x="3350" y="3335"/>
                <a:ext cx="61" cy="138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60" y="0"/>
                  </a:cxn>
                  <a:cxn ang="0">
                    <a:pos x="16" y="137"/>
                  </a:cxn>
                  <a:cxn ang="0">
                    <a:pos x="0" y="137"/>
                  </a:cxn>
                  <a:cxn ang="0">
                    <a:pos x="44" y="0"/>
                  </a:cxn>
                </a:cxnLst>
                <a:rect l="0" t="0" r="r" b="b"/>
                <a:pathLst>
                  <a:path w="61" h="138">
                    <a:moveTo>
                      <a:pt x="44" y="0"/>
                    </a:moveTo>
                    <a:lnTo>
                      <a:pt x="60" y="0"/>
                    </a:lnTo>
                    <a:lnTo>
                      <a:pt x="16" y="137"/>
                    </a:lnTo>
                    <a:lnTo>
                      <a:pt x="0" y="137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847" name="Rectangle 159"/>
              <p:cNvSpPr>
                <a:spLocks noChangeArrowheads="1"/>
              </p:cNvSpPr>
              <p:nvPr/>
            </p:nvSpPr>
            <p:spPr bwMode="auto">
              <a:xfrm>
                <a:off x="3345" y="3335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848" name="Rectangle 160"/>
              <p:cNvSpPr>
                <a:spLocks noChangeArrowheads="1"/>
              </p:cNvSpPr>
              <p:nvPr/>
            </p:nvSpPr>
            <p:spPr bwMode="auto">
              <a:xfrm>
                <a:off x="3353" y="3391"/>
                <a:ext cx="57" cy="13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849" name="Rectangle 161"/>
              <p:cNvSpPr>
                <a:spLocks noChangeArrowheads="1"/>
              </p:cNvSpPr>
              <p:nvPr/>
            </p:nvSpPr>
            <p:spPr bwMode="auto">
              <a:xfrm>
                <a:off x="3222" y="3391"/>
                <a:ext cx="73" cy="9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850" name="Oval 162"/>
              <p:cNvSpPr>
                <a:spLocks noChangeArrowheads="1"/>
              </p:cNvSpPr>
              <p:nvPr/>
            </p:nvSpPr>
            <p:spPr bwMode="auto">
              <a:xfrm>
                <a:off x="3280" y="3216"/>
                <a:ext cx="22" cy="25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851" name="Freeform 163"/>
              <p:cNvSpPr>
                <a:spLocks/>
              </p:cNvSpPr>
              <p:nvPr/>
            </p:nvSpPr>
            <p:spPr bwMode="auto">
              <a:xfrm>
                <a:off x="3220" y="3260"/>
                <a:ext cx="140" cy="213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1"/>
                  </a:cxn>
                  <a:cxn ang="0">
                    <a:pos x="0" y="104"/>
                  </a:cxn>
                  <a:cxn ang="0">
                    <a:pos x="0" y="108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7"/>
                  </a:cxn>
                  <a:cxn ang="0">
                    <a:pos x="9" y="119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91" y="212"/>
                  </a:cxn>
                  <a:cxn ang="0">
                    <a:pos x="115" y="102"/>
                  </a:cxn>
                  <a:cxn ang="0">
                    <a:pos x="114" y="99"/>
                  </a:cxn>
                  <a:cxn ang="0">
                    <a:pos x="113" y="98"/>
                  </a:cxn>
                  <a:cxn ang="0">
                    <a:pos x="111" y="96"/>
                  </a:cxn>
                  <a:cxn ang="0">
                    <a:pos x="109" y="94"/>
                  </a:cxn>
                  <a:cxn ang="0">
                    <a:pos x="107" y="93"/>
                  </a:cxn>
                  <a:cxn ang="0">
                    <a:pos x="104" y="93"/>
                  </a:cxn>
                  <a:cxn ang="0">
                    <a:pos x="101" y="93"/>
                  </a:cxn>
                  <a:cxn ang="0">
                    <a:pos x="99" y="93"/>
                  </a:cxn>
                  <a:cxn ang="0">
                    <a:pos x="67" y="54"/>
                  </a:cxn>
                  <a:cxn ang="0">
                    <a:pos x="129" y="67"/>
                  </a:cxn>
                  <a:cxn ang="0">
                    <a:pos x="132" y="66"/>
                  </a:cxn>
                  <a:cxn ang="0">
                    <a:pos x="133" y="66"/>
                  </a:cxn>
                  <a:cxn ang="0">
                    <a:pos x="136" y="64"/>
                  </a:cxn>
                  <a:cxn ang="0">
                    <a:pos x="138" y="62"/>
                  </a:cxn>
                  <a:cxn ang="0">
                    <a:pos x="138" y="59"/>
                  </a:cxn>
                  <a:cxn ang="0">
                    <a:pos x="139" y="56"/>
                  </a:cxn>
                  <a:cxn ang="0">
                    <a:pos x="138" y="53"/>
                  </a:cxn>
                  <a:cxn ang="0">
                    <a:pos x="137" y="51"/>
                  </a:cxn>
                  <a:cxn ang="0">
                    <a:pos x="135" y="49"/>
                  </a:cxn>
                  <a:cxn ang="0">
                    <a:pos x="133" y="47"/>
                  </a:cxn>
                  <a:cxn ang="0">
                    <a:pos x="130" y="46"/>
                  </a:cxn>
                  <a:cxn ang="0">
                    <a:pos x="88" y="46"/>
                  </a:cxn>
                  <a:cxn ang="0">
                    <a:pos x="81" y="30"/>
                  </a:cxn>
                  <a:cxn ang="0">
                    <a:pos x="81" y="26"/>
                  </a:cxn>
                  <a:cxn ang="0">
                    <a:pos x="82" y="22"/>
                  </a:cxn>
                  <a:cxn ang="0">
                    <a:pos x="82" y="18"/>
                  </a:cxn>
                  <a:cxn ang="0">
                    <a:pos x="81" y="14"/>
                  </a:cxn>
                  <a:cxn ang="0">
                    <a:pos x="79" y="11"/>
                  </a:cxn>
                  <a:cxn ang="0">
                    <a:pos x="77" y="8"/>
                  </a:cxn>
                  <a:cxn ang="0">
                    <a:pos x="74" y="5"/>
                  </a:cxn>
                  <a:cxn ang="0">
                    <a:pos x="71" y="3"/>
                  </a:cxn>
                  <a:cxn ang="0">
                    <a:pos x="67" y="1"/>
                  </a:cxn>
                  <a:cxn ang="0">
                    <a:pos x="63" y="0"/>
                  </a:cxn>
                  <a:cxn ang="0">
                    <a:pos x="58" y="0"/>
                  </a:cxn>
                  <a:cxn ang="0">
                    <a:pos x="54" y="1"/>
                  </a:cxn>
                  <a:cxn ang="0">
                    <a:pos x="50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40" y="12"/>
                  </a:cxn>
                  <a:cxn ang="0">
                    <a:pos x="38" y="16"/>
                  </a:cxn>
                </a:cxnLst>
                <a:rect l="0" t="0" r="r" b="b"/>
                <a:pathLst>
                  <a:path w="140" h="213">
                    <a:moveTo>
                      <a:pt x="38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1"/>
                    </a:lnTo>
                    <a:lnTo>
                      <a:pt x="0" y="102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3"/>
                    </a:lnTo>
                    <a:lnTo>
                      <a:pt x="3" y="114"/>
                    </a:lnTo>
                    <a:lnTo>
                      <a:pt x="4" y="116"/>
                    </a:lnTo>
                    <a:lnTo>
                      <a:pt x="6" y="117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0" y="119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91" y="119"/>
                    </a:lnTo>
                    <a:lnTo>
                      <a:pt x="91" y="212"/>
                    </a:lnTo>
                    <a:lnTo>
                      <a:pt x="115" y="212"/>
                    </a:lnTo>
                    <a:lnTo>
                      <a:pt x="115" y="102"/>
                    </a:lnTo>
                    <a:lnTo>
                      <a:pt x="115" y="101"/>
                    </a:lnTo>
                    <a:lnTo>
                      <a:pt x="114" y="99"/>
                    </a:lnTo>
                    <a:lnTo>
                      <a:pt x="114" y="98"/>
                    </a:lnTo>
                    <a:lnTo>
                      <a:pt x="113" y="98"/>
                    </a:lnTo>
                    <a:lnTo>
                      <a:pt x="112" y="97"/>
                    </a:lnTo>
                    <a:lnTo>
                      <a:pt x="111" y="96"/>
                    </a:lnTo>
                    <a:lnTo>
                      <a:pt x="110" y="95"/>
                    </a:lnTo>
                    <a:lnTo>
                      <a:pt x="109" y="94"/>
                    </a:lnTo>
                    <a:lnTo>
                      <a:pt x="108" y="94"/>
                    </a:lnTo>
                    <a:lnTo>
                      <a:pt x="107" y="93"/>
                    </a:lnTo>
                    <a:lnTo>
                      <a:pt x="105" y="93"/>
                    </a:lnTo>
                    <a:lnTo>
                      <a:pt x="104" y="93"/>
                    </a:lnTo>
                    <a:lnTo>
                      <a:pt x="102" y="93"/>
                    </a:lnTo>
                    <a:lnTo>
                      <a:pt x="101" y="93"/>
                    </a:lnTo>
                    <a:lnTo>
                      <a:pt x="100" y="93"/>
                    </a:lnTo>
                    <a:lnTo>
                      <a:pt x="99" y="93"/>
                    </a:lnTo>
                    <a:lnTo>
                      <a:pt x="55" y="90"/>
                    </a:lnTo>
                    <a:lnTo>
                      <a:pt x="67" y="54"/>
                    </a:lnTo>
                    <a:lnTo>
                      <a:pt x="76" y="67"/>
                    </a:lnTo>
                    <a:lnTo>
                      <a:pt x="129" y="67"/>
                    </a:lnTo>
                    <a:lnTo>
                      <a:pt x="130" y="66"/>
                    </a:lnTo>
                    <a:lnTo>
                      <a:pt x="132" y="66"/>
                    </a:lnTo>
                    <a:lnTo>
                      <a:pt x="133" y="66"/>
                    </a:lnTo>
                    <a:lnTo>
                      <a:pt x="133" y="66"/>
                    </a:lnTo>
                    <a:lnTo>
                      <a:pt x="135" y="64"/>
                    </a:lnTo>
                    <a:lnTo>
                      <a:pt x="136" y="64"/>
                    </a:lnTo>
                    <a:lnTo>
                      <a:pt x="137" y="63"/>
                    </a:lnTo>
                    <a:lnTo>
                      <a:pt x="138" y="62"/>
                    </a:lnTo>
                    <a:lnTo>
                      <a:pt x="138" y="61"/>
                    </a:lnTo>
                    <a:lnTo>
                      <a:pt x="138" y="59"/>
                    </a:lnTo>
                    <a:lnTo>
                      <a:pt x="139" y="58"/>
                    </a:lnTo>
                    <a:lnTo>
                      <a:pt x="139" y="56"/>
                    </a:lnTo>
                    <a:lnTo>
                      <a:pt x="139" y="54"/>
                    </a:lnTo>
                    <a:lnTo>
                      <a:pt x="138" y="53"/>
                    </a:lnTo>
                    <a:lnTo>
                      <a:pt x="138" y="52"/>
                    </a:lnTo>
                    <a:lnTo>
                      <a:pt x="137" y="51"/>
                    </a:lnTo>
                    <a:lnTo>
                      <a:pt x="136" y="49"/>
                    </a:lnTo>
                    <a:lnTo>
                      <a:pt x="135" y="49"/>
                    </a:lnTo>
                    <a:lnTo>
                      <a:pt x="134" y="48"/>
                    </a:lnTo>
                    <a:lnTo>
                      <a:pt x="133" y="47"/>
                    </a:lnTo>
                    <a:lnTo>
                      <a:pt x="132" y="46"/>
                    </a:lnTo>
                    <a:lnTo>
                      <a:pt x="130" y="46"/>
                    </a:lnTo>
                    <a:lnTo>
                      <a:pt x="129" y="46"/>
                    </a:lnTo>
                    <a:lnTo>
                      <a:pt x="88" y="46"/>
                    </a:lnTo>
                    <a:lnTo>
                      <a:pt x="79" y="31"/>
                    </a:lnTo>
                    <a:lnTo>
                      <a:pt x="81" y="30"/>
                    </a:lnTo>
                    <a:lnTo>
                      <a:pt x="81" y="28"/>
                    </a:lnTo>
                    <a:lnTo>
                      <a:pt x="81" y="26"/>
                    </a:lnTo>
                    <a:lnTo>
                      <a:pt x="82" y="24"/>
                    </a:lnTo>
                    <a:lnTo>
                      <a:pt x="82" y="22"/>
                    </a:lnTo>
                    <a:lnTo>
                      <a:pt x="82" y="20"/>
                    </a:lnTo>
                    <a:lnTo>
                      <a:pt x="82" y="18"/>
                    </a:lnTo>
                    <a:lnTo>
                      <a:pt x="81" y="16"/>
                    </a:lnTo>
                    <a:lnTo>
                      <a:pt x="81" y="14"/>
                    </a:lnTo>
                    <a:lnTo>
                      <a:pt x="80" y="13"/>
                    </a:lnTo>
                    <a:lnTo>
                      <a:pt x="79" y="11"/>
                    </a:lnTo>
                    <a:lnTo>
                      <a:pt x="78" y="9"/>
                    </a:lnTo>
                    <a:lnTo>
                      <a:pt x="77" y="8"/>
                    </a:lnTo>
                    <a:lnTo>
                      <a:pt x="76" y="6"/>
                    </a:lnTo>
                    <a:lnTo>
                      <a:pt x="74" y="5"/>
                    </a:lnTo>
                    <a:lnTo>
                      <a:pt x="73" y="4"/>
                    </a:lnTo>
                    <a:lnTo>
                      <a:pt x="71" y="3"/>
                    </a:lnTo>
                    <a:lnTo>
                      <a:pt x="69" y="2"/>
                    </a:lnTo>
                    <a:lnTo>
                      <a:pt x="67" y="1"/>
                    </a:lnTo>
                    <a:lnTo>
                      <a:pt x="65" y="1"/>
                    </a:lnTo>
                    <a:lnTo>
                      <a:pt x="63" y="0"/>
                    </a:lnTo>
                    <a:lnTo>
                      <a:pt x="61" y="0"/>
                    </a:lnTo>
                    <a:lnTo>
                      <a:pt x="58" y="0"/>
                    </a:lnTo>
                    <a:lnTo>
                      <a:pt x="56" y="0"/>
                    </a:lnTo>
                    <a:lnTo>
                      <a:pt x="54" y="1"/>
                    </a:lnTo>
                    <a:lnTo>
                      <a:pt x="52" y="1"/>
                    </a:lnTo>
                    <a:lnTo>
                      <a:pt x="50" y="2"/>
                    </a:lnTo>
                    <a:lnTo>
                      <a:pt x="48" y="3"/>
                    </a:lnTo>
                    <a:lnTo>
                      <a:pt x="45" y="4"/>
                    </a:lnTo>
                    <a:lnTo>
                      <a:pt x="44" y="6"/>
                    </a:lnTo>
                    <a:lnTo>
                      <a:pt x="42" y="8"/>
                    </a:lnTo>
                    <a:lnTo>
                      <a:pt x="41" y="9"/>
                    </a:lnTo>
                    <a:lnTo>
                      <a:pt x="40" y="12"/>
                    </a:lnTo>
                    <a:lnTo>
                      <a:pt x="38" y="14"/>
                    </a:lnTo>
                    <a:lnTo>
                      <a:pt x="38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2852" name="Freeform 164"/>
            <p:cNvSpPr>
              <a:spLocks/>
            </p:cNvSpPr>
            <p:nvPr/>
          </p:nvSpPr>
          <p:spPr bwMode="auto">
            <a:xfrm>
              <a:off x="3460" y="3174"/>
              <a:ext cx="202" cy="293"/>
            </a:xfrm>
            <a:custGeom>
              <a:avLst/>
              <a:gdLst/>
              <a:ahLst/>
              <a:cxnLst>
                <a:cxn ang="0">
                  <a:pos x="201" y="264"/>
                </a:cxn>
                <a:cxn ang="0">
                  <a:pos x="186" y="264"/>
                </a:cxn>
                <a:cxn ang="0">
                  <a:pos x="159" y="230"/>
                </a:cxn>
                <a:cxn ang="0">
                  <a:pos x="123" y="170"/>
                </a:cxn>
                <a:cxn ang="0">
                  <a:pos x="113" y="142"/>
                </a:cxn>
                <a:cxn ang="0">
                  <a:pos x="115" y="123"/>
                </a:cxn>
                <a:cxn ang="0">
                  <a:pos x="124" y="120"/>
                </a:cxn>
                <a:cxn ang="0">
                  <a:pos x="138" y="130"/>
                </a:cxn>
                <a:cxn ang="0">
                  <a:pos x="157" y="141"/>
                </a:cxn>
                <a:cxn ang="0">
                  <a:pos x="166" y="141"/>
                </a:cxn>
                <a:cxn ang="0">
                  <a:pos x="167" y="135"/>
                </a:cxn>
                <a:cxn ang="0">
                  <a:pos x="158" y="123"/>
                </a:cxn>
                <a:cxn ang="0">
                  <a:pos x="137" y="108"/>
                </a:cxn>
                <a:cxn ang="0">
                  <a:pos x="128" y="87"/>
                </a:cxn>
                <a:cxn ang="0">
                  <a:pos x="124" y="69"/>
                </a:cxn>
                <a:cxn ang="0">
                  <a:pos x="114" y="57"/>
                </a:cxn>
                <a:cxn ang="0">
                  <a:pos x="110" y="48"/>
                </a:cxn>
                <a:cxn ang="0">
                  <a:pos x="115" y="37"/>
                </a:cxn>
                <a:cxn ang="0">
                  <a:pos x="120" y="24"/>
                </a:cxn>
                <a:cxn ang="0">
                  <a:pos x="116" y="9"/>
                </a:cxn>
                <a:cxn ang="0">
                  <a:pos x="106" y="1"/>
                </a:cxn>
                <a:cxn ang="0">
                  <a:pos x="91" y="3"/>
                </a:cxn>
                <a:cxn ang="0">
                  <a:pos x="85" y="13"/>
                </a:cxn>
                <a:cxn ang="0">
                  <a:pos x="85" y="23"/>
                </a:cxn>
                <a:cxn ang="0">
                  <a:pos x="88" y="35"/>
                </a:cxn>
                <a:cxn ang="0">
                  <a:pos x="88" y="47"/>
                </a:cxn>
                <a:cxn ang="0">
                  <a:pos x="78" y="57"/>
                </a:cxn>
                <a:cxn ang="0">
                  <a:pos x="66" y="64"/>
                </a:cxn>
                <a:cxn ang="0">
                  <a:pos x="56" y="76"/>
                </a:cxn>
                <a:cxn ang="0">
                  <a:pos x="47" y="99"/>
                </a:cxn>
                <a:cxn ang="0">
                  <a:pos x="42" y="122"/>
                </a:cxn>
                <a:cxn ang="0">
                  <a:pos x="40" y="146"/>
                </a:cxn>
                <a:cxn ang="0">
                  <a:pos x="42" y="159"/>
                </a:cxn>
                <a:cxn ang="0">
                  <a:pos x="49" y="162"/>
                </a:cxn>
                <a:cxn ang="0">
                  <a:pos x="53" y="159"/>
                </a:cxn>
                <a:cxn ang="0">
                  <a:pos x="53" y="133"/>
                </a:cxn>
                <a:cxn ang="0">
                  <a:pos x="56" y="117"/>
                </a:cxn>
                <a:cxn ang="0">
                  <a:pos x="64" y="110"/>
                </a:cxn>
                <a:cxn ang="0">
                  <a:pos x="71" y="115"/>
                </a:cxn>
                <a:cxn ang="0">
                  <a:pos x="68" y="141"/>
                </a:cxn>
                <a:cxn ang="0">
                  <a:pos x="62" y="167"/>
                </a:cxn>
                <a:cxn ang="0">
                  <a:pos x="53" y="198"/>
                </a:cxn>
                <a:cxn ang="0">
                  <a:pos x="33" y="227"/>
                </a:cxn>
                <a:cxn ang="0">
                  <a:pos x="8" y="257"/>
                </a:cxn>
                <a:cxn ang="0">
                  <a:pos x="0" y="273"/>
                </a:cxn>
                <a:cxn ang="0">
                  <a:pos x="19" y="292"/>
                </a:cxn>
                <a:cxn ang="0">
                  <a:pos x="33" y="289"/>
                </a:cxn>
                <a:cxn ang="0">
                  <a:pos x="23" y="277"/>
                </a:cxn>
                <a:cxn ang="0">
                  <a:pos x="30" y="261"/>
                </a:cxn>
                <a:cxn ang="0">
                  <a:pos x="62" y="224"/>
                </a:cxn>
                <a:cxn ang="0">
                  <a:pos x="85" y="198"/>
                </a:cxn>
                <a:cxn ang="0">
                  <a:pos x="96" y="191"/>
                </a:cxn>
                <a:cxn ang="0">
                  <a:pos x="110" y="200"/>
                </a:cxn>
                <a:cxn ang="0">
                  <a:pos x="143" y="244"/>
                </a:cxn>
                <a:cxn ang="0">
                  <a:pos x="169" y="282"/>
                </a:cxn>
                <a:cxn ang="0">
                  <a:pos x="180" y="284"/>
                </a:cxn>
                <a:cxn ang="0">
                  <a:pos x="193" y="274"/>
                </a:cxn>
              </a:cxnLst>
              <a:rect l="0" t="0" r="r" b="b"/>
              <a:pathLst>
                <a:path w="202" h="293">
                  <a:moveTo>
                    <a:pt x="200" y="269"/>
                  </a:moveTo>
                  <a:lnTo>
                    <a:pt x="201" y="264"/>
                  </a:lnTo>
                  <a:lnTo>
                    <a:pt x="193" y="266"/>
                  </a:lnTo>
                  <a:lnTo>
                    <a:pt x="186" y="264"/>
                  </a:lnTo>
                  <a:lnTo>
                    <a:pt x="176" y="257"/>
                  </a:lnTo>
                  <a:lnTo>
                    <a:pt x="159" y="230"/>
                  </a:lnTo>
                  <a:lnTo>
                    <a:pt x="135" y="191"/>
                  </a:lnTo>
                  <a:lnTo>
                    <a:pt x="123" y="170"/>
                  </a:lnTo>
                  <a:lnTo>
                    <a:pt x="114" y="152"/>
                  </a:lnTo>
                  <a:lnTo>
                    <a:pt x="113" y="142"/>
                  </a:lnTo>
                  <a:lnTo>
                    <a:pt x="113" y="131"/>
                  </a:lnTo>
                  <a:lnTo>
                    <a:pt x="115" y="123"/>
                  </a:lnTo>
                  <a:lnTo>
                    <a:pt x="120" y="120"/>
                  </a:lnTo>
                  <a:lnTo>
                    <a:pt x="124" y="120"/>
                  </a:lnTo>
                  <a:lnTo>
                    <a:pt x="129" y="122"/>
                  </a:lnTo>
                  <a:lnTo>
                    <a:pt x="138" y="130"/>
                  </a:lnTo>
                  <a:lnTo>
                    <a:pt x="149" y="137"/>
                  </a:lnTo>
                  <a:lnTo>
                    <a:pt x="157" y="141"/>
                  </a:lnTo>
                  <a:lnTo>
                    <a:pt x="162" y="142"/>
                  </a:lnTo>
                  <a:lnTo>
                    <a:pt x="166" y="141"/>
                  </a:lnTo>
                  <a:lnTo>
                    <a:pt x="168" y="137"/>
                  </a:lnTo>
                  <a:lnTo>
                    <a:pt x="167" y="135"/>
                  </a:lnTo>
                  <a:lnTo>
                    <a:pt x="166" y="131"/>
                  </a:lnTo>
                  <a:lnTo>
                    <a:pt x="158" y="123"/>
                  </a:lnTo>
                  <a:lnTo>
                    <a:pt x="144" y="115"/>
                  </a:lnTo>
                  <a:lnTo>
                    <a:pt x="137" y="108"/>
                  </a:lnTo>
                  <a:lnTo>
                    <a:pt x="131" y="99"/>
                  </a:lnTo>
                  <a:lnTo>
                    <a:pt x="128" y="87"/>
                  </a:lnTo>
                  <a:lnTo>
                    <a:pt x="126" y="74"/>
                  </a:lnTo>
                  <a:lnTo>
                    <a:pt x="124" y="69"/>
                  </a:lnTo>
                  <a:lnTo>
                    <a:pt x="120" y="63"/>
                  </a:lnTo>
                  <a:lnTo>
                    <a:pt x="114" y="57"/>
                  </a:lnTo>
                  <a:lnTo>
                    <a:pt x="110" y="53"/>
                  </a:lnTo>
                  <a:lnTo>
                    <a:pt x="110" y="48"/>
                  </a:lnTo>
                  <a:lnTo>
                    <a:pt x="113" y="40"/>
                  </a:lnTo>
                  <a:lnTo>
                    <a:pt x="115" y="37"/>
                  </a:lnTo>
                  <a:lnTo>
                    <a:pt x="118" y="31"/>
                  </a:lnTo>
                  <a:lnTo>
                    <a:pt x="120" y="24"/>
                  </a:lnTo>
                  <a:lnTo>
                    <a:pt x="118" y="15"/>
                  </a:lnTo>
                  <a:lnTo>
                    <a:pt x="116" y="9"/>
                  </a:lnTo>
                  <a:lnTo>
                    <a:pt x="113" y="4"/>
                  </a:lnTo>
                  <a:lnTo>
                    <a:pt x="106" y="1"/>
                  </a:lnTo>
                  <a:lnTo>
                    <a:pt x="97" y="0"/>
                  </a:lnTo>
                  <a:lnTo>
                    <a:pt x="91" y="3"/>
                  </a:lnTo>
                  <a:lnTo>
                    <a:pt x="87" y="6"/>
                  </a:lnTo>
                  <a:lnTo>
                    <a:pt x="85" y="13"/>
                  </a:lnTo>
                  <a:lnTo>
                    <a:pt x="83" y="18"/>
                  </a:lnTo>
                  <a:lnTo>
                    <a:pt x="85" y="23"/>
                  </a:lnTo>
                  <a:lnTo>
                    <a:pt x="87" y="30"/>
                  </a:lnTo>
                  <a:lnTo>
                    <a:pt x="88" y="35"/>
                  </a:lnTo>
                  <a:lnTo>
                    <a:pt x="90" y="40"/>
                  </a:lnTo>
                  <a:lnTo>
                    <a:pt x="88" y="47"/>
                  </a:lnTo>
                  <a:lnTo>
                    <a:pt x="85" y="52"/>
                  </a:lnTo>
                  <a:lnTo>
                    <a:pt x="78" y="57"/>
                  </a:lnTo>
                  <a:lnTo>
                    <a:pt x="71" y="60"/>
                  </a:lnTo>
                  <a:lnTo>
                    <a:pt x="66" y="64"/>
                  </a:lnTo>
                  <a:lnTo>
                    <a:pt x="61" y="69"/>
                  </a:lnTo>
                  <a:lnTo>
                    <a:pt x="56" y="76"/>
                  </a:lnTo>
                  <a:lnTo>
                    <a:pt x="51" y="87"/>
                  </a:lnTo>
                  <a:lnTo>
                    <a:pt x="47" y="99"/>
                  </a:lnTo>
                  <a:lnTo>
                    <a:pt x="43" y="110"/>
                  </a:lnTo>
                  <a:lnTo>
                    <a:pt x="42" y="122"/>
                  </a:lnTo>
                  <a:lnTo>
                    <a:pt x="40" y="137"/>
                  </a:lnTo>
                  <a:lnTo>
                    <a:pt x="40" y="146"/>
                  </a:lnTo>
                  <a:lnTo>
                    <a:pt x="40" y="154"/>
                  </a:lnTo>
                  <a:lnTo>
                    <a:pt x="42" y="159"/>
                  </a:lnTo>
                  <a:lnTo>
                    <a:pt x="44" y="161"/>
                  </a:lnTo>
                  <a:lnTo>
                    <a:pt x="49" y="162"/>
                  </a:lnTo>
                  <a:lnTo>
                    <a:pt x="52" y="161"/>
                  </a:lnTo>
                  <a:lnTo>
                    <a:pt x="53" y="159"/>
                  </a:lnTo>
                  <a:lnTo>
                    <a:pt x="53" y="149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6" y="117"/>
                  </a:lnTo>
                  <a:lnTo>
                    <a:pt x="59" y="111"/>
                  </a:lnTo>
                  <a:lnTo>
                    <a:pt x="64" y="110"/>
                  </a:lnTo>
                  <a:lnTo>
                    <a:pt x="70" y="111"/>
                  </a:lnTo>
                  <a:lnTo>
                    <a:pt x="71" y="115"/>
                  </a:lnTo>
                  <a:lnTo>
                    <a:pt x="70" y="126"/>
                  </a:lnTo>
                  <a:lnTo>
                    <a:pt x="68" y="141"/>
                  </a:lnTo>
                  <a:lnTo>
                    <a:pt x="66" y="155"/>
                  </a:lnTo>
                  <a:lnTo>
                    <a:pt x="62" y="167"/>
                  </a:lnTo>
                  <a:lnTo>
                    <a:pt x="58" y="184"/>
                  </a:lnTo>
                  <a:lnTo>
                    <a:pt x="53" y="198"/>
                  </a:lnTo>
                  <a:lnTo>
                    <a:pt x="42" y="215"/>
                  </a:lnTo>
                  <a:lnTo>
                    <a:pt x="33" y="227"/>
                  </a:lnTo>
                  <a:lnTo>
                    <a:pt x="18" y="244"/>
                  </a:lnTo>
                  <a:lnTo>
                    <a:pt x="8" y="257"/>
                  </a:lnTo>
                  <a:lnTo>
                    <a:pt x="0" y="268"/>
                  </a:lnTo>
                  <a:lnTo>
                    <a:pt x="0" y="273"/>
                  </a:lnTo>
                  <a:lnTo>
                    <a:pt x="8" y="282"/>
                  </a:lnTo>
                  <a:lnTo>
                    <a:pt x="19" y="292"/>
                  </a:lnTo>
                  <a:lnTo>
                    <a:pt x="30" y="292"/>
                  </a:lnTo>
                  <a:lnTo>
                    <a:pt x="33" y="289"/>
                  </a:lnTo>
                  <a:lnTo>
                    <a:pt x="28" y="283"/>
                  </a:lnTo>
                  <a:lnTo>
                    <a:pt x="23" y="277"/>
                  </a:lnTo>
                  <a:lnTo>
                    <a:pt x="23" y="272"/>
                  </a:lnTo>
                  <a:lnTo>
                    <a:pt x="30" y="261"/>
                  </a:lnTo>
                  <a:lnTo>
                    <a:pt x="43" y="248"/>
                  </a:lnTo>
                  <a:lnTo>
                    <a:pt x="62" y="224"/>
                  </a:lnTo>
                  <a:lnTo>
                    <a:pt x="78" y="204"/>
                  </a:lnTo>
                  <a:lnTo>
                    <a:pt x="85" y="198"/>
                  </a:lnTo>
                  <a:lnTo>
                    <a:pt x="88" y="193"/>
                  </a:lnTo>
                  <a:lnTo>
                    <a:pt x="96" y="191"/>
                  </a:lnTo>
                  <a:lnTo>
                    <a:pt x="102" y="195"/>
                  </a:lnTo>
                  <a:lnTo>
                    <a:pt x="110" y="200"/>
                  </a:lnTo>
                  <a:lnTo>
                    <a:pt x="125" y="220"/>
                  </a:lnTo>
                  <a:lnTo>
                    <a:pt x="143" y="244"/>
                  </a:lnTo>
                  <a:lnTo>
                    <a:pt x="159" y="268"/>
                  </a:lnTo>
                  <a:lnTo>
                    <a:pt x="169" y="282"/>
                  </a:lnTo>
                  <a:lnTo>
                    <a:pt x="173" y="284"/>
                  </a:lnTo>
                  <a:lnTo>
                    <a:pt x="180" y="284"/>
                  </a:lnTo>
                  <a:lnTo>
                    <a:pt x="186" y="279"/>
                  </a:lnTo>
                  <a:lnTo>
                    <a:pt x="193" y="274"/>
                  </a:lnTo>
                  <a:lnTo>
                    <a:pt x="200" y="269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2" name="Group 165"/>
            <p:cNvGrpSpPr>
              <a:grpSpLocks/>
            </p:cNvGrpSpPr>
            <p:nvPr/>
          </p:nvGrpSpPr>
          <p:grpSpPr bwMode="auto">
            <a:xfrm>
              <a:off x="2886" y="3175"/>
              <a:ext cx="261" cy="311"/>
              <a:chOff x="2886" y="3175"/>
              <a:chExt cx="261" cy="311"/>
            </a:xfrm>
          </p:grpSpPr>
          <p:grpSp>
            <p:nvGrpSpPr>
              <p:cNvPr id="23" name="Group 166"/>
              <p:cNvGrpSpPr>
                <a:grpSpLocks/>
              </p:cNvGrpSpPr>
              <p:nvPr/>
            </p:nvGrpSpPr>
            <p:grpSpPr bwMode="auto">
              <a:xfrm>
                <a:off x="2886" y="3175"/>
                <a:ext cx="261" cy="311"/>
                <a:chOff x="2886" y="3175"/>
                <a:chExt cx="261" cy="311"/>
              </a:xfrm>
            </p:grpSpPr>
            <p:sp>
              <p:nvSpPr>
                <p:cNvPr id="2802855" name="AutoShape 167"/>
                <p:cNvSpPr>
                  <a:spLocks noChangeArrowheads="1"/>
                </p:cNvSpPr>
                <p:nvPr/>
              </p:nvSpPr>
              <p:spPr bwMode="auto">
                <a:xfrm>
                  <a:off x="2886" y="3226"/>
                  <a:ext cx="261" cy="260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2856" name="AutoShape 168"/>
                <p:cNvSpPr>
                  <a:spLocks noChangeArrowheads="1"/>
                </p:cNvSpPr>
                <p:nvPr/>
              </p:nvSpPr>
              <p:spPr bwMode="auto">
                <a:xfrm>
                  <a:off x="2950" y="3175"/>
                  <a:ext cx="197" cy="46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02857" name="Oval 169"/>
              <p:cNvSpPr>
                <a:spLocks noChangeArrowheads="1"/>
              </p:cNvSpPr>
              <p:nvPr/>
            </p:nvSpPr>
            <p:spPr bwMode="auto">
              <a:xfrm>
                <a:off x="2969" y="3201"/>
                <a:ext cx="26" cy="9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858" name="AutoShape 170"/>
              <p:cNvSpPr>
                <a:spLocks noChangeArrowheads="1"/>
              </p:cNvSpPr>
              <p:nvPr/>
            </p:nvSpPr>
            <p:spPr bwMode="auto">
              <a:xfrm>
                <a:off x="2919" y="3349"/>
                <a:ext cx="137" cy="54"/>
              </a:xfrm>
              <a:prstGeom prst="octagon">
                <a:avLst>
                  <a:gd name="adj" fmla="val 29282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4" name="Group 171"/>
          <p:cNvGrpSpPr>
            <a:grpSpLocks/>
          </p:cNvGrpSpPr>
          <p:nvPr/>
        </p:nvGrpSpPr>
        <p:grpSpPr bwMode="auto">
          <a:xfrm>
            <a:off x="2709863" y="2438400"/>
            <a:ext cx="1296987" cy="457200"/>
            <a:chOff x="1920" y="1536"/>
            <a:chExt cx="864" cy="288"/>
          </a:xfrm>
        </p:grpSpPr>
        <p:sp>
          <p:nvSpPr>
            <p:cNvPr id="2802860" name="AutoShape 172"/>
            <p:cNvSpPr>
              <a:spLocks noChangeArrowheads="1"/>
            </p:cNvSpPr>
            <p:nvPr/>
          </p:nvSpPr>
          <p:spPr bwMode="auto">
            <a:xfrm>
              <a:off x="1920" y="1536"/>
              <a:ext cx="864" cy="288"/>
            </a:xfrm>
            <a:prstGeom prst="cloudCallout">
              <a:avLst>
                <a:gd name="adj1" fmla="val -28472"/>
                <a:gd name="adj2" fmla="val 83333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3200">
                <a:solidFill>
                  <a:schemeClr val="tx1"/>
                </a:solidFill>
                <a:latin typeface="Arial" pitchFamily="-65" charset="0"/>
              </a:endParaRPr>
            </a:p>
          </p:txBody>
        </p:sp>
        <p:sp>
          <p:nvSpPr>
            <p:cNvPr id="2802861" name="Text Box 173"/>
            <p:cNvSpPr txBox="1">
              <a:spLocks noChangeArrowheads="1"/>
            </p:cNvSpPr>
            <p:nvPr/>
          </p:nvSpPr>
          <p:spPr bwMode="auto">
            <a:xfrm>
              <a:off x="2064" y="1584"/>
              <a:ext cx="62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Arial" pitchFamily="-65" charset="0"/>
                </a:rPr>
                <a:t>bubble</a:t>
              </a:r>
            </a:p>
          </p:txBody>
        </p:sp>
      </p:grpSp>
      <p:sp>
        <p:nvSpPr>
          <p:cNvPr id="2802862" name="AutoShape 174"/>
          <p:cNvSpPr>
            <a:spLocks noChangeArrowheads="1"/>
          </p:cNvSpPr>
          <p:nvPr/>
        </p:nvSpPr>
        <p:spPr bwMode="auto">
          <a:xfrm>
            <a:off x="3222625" y="4200525"/>
            <a:ext cx="149225" cy="23813"/>
          </a:xfrm>
          <a:prstGeom prst="parallelogram">
            <a:avLst>
              <a:gd name="adj" fmla="val 156634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63" name="AutoShape 175"/>
          <p:cNvSpPr>
            <a:spLocks noChangeArrowheads="1"/>
          </p:cNvSpPr>
          <p:nvPr/>
        </p:nvSpPr>
        <p:spPr bwMode="auto">
          <a:xfrm>
            <a:off x="3530600" y="4670425"/>
            <a:ext cx="149225" cy="23813"/>
          </a:xfrm>
          <a:prstGeom prst="parallelogram">
            <a:avLst>
              <a:gd name="adj" fmla="val 156634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64" name="AutoShape 176"/>
          <p:cNvSpPr>
            <a:spLocks noChangeArrowheads="1"/>
          </p:cNvSpPr>
          <p:nvPr/>
        </p:nvSpPr>
        <p:spPr bwMode="auto">
          <a:xfrm>
            <a:off x="3838575" y="5149850"/>
            <a:ext cx="149225" cy="23813"/>
          </a:xfrm>
          <a:prstGeom prst="parallelogram">
            <a:avLst>
              <a:gd name="adj" fmla="val 156634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65" name="AutoShape 177"/>
          <p:cNvSpPr>
            <a:spLocks noChangeArrowheads="1"/>
          </p:cNvSpPr>
          <p:nvPr/>
        </p:nvSpPr>
        <p:spPr bwMode="auto">
          <a:xfrm>
            <a:off x="3533775" y="4570413"/>
            <a:ext cx="223838" cy="73025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2866" name="AutoShape 178"/>
          <p:cNvSpPr>
            <a:spLocks noChangeArrowheads="1"/>
          </p:cNvSpPr>
          <p:nvPr/>
        </p:nvSpPr>
        <p:spPr bwMode="auto">
          <a:xfrm>
            <a:off x="3841750" y="5053013"/>
            <a:ext cx="223838" cy="73025"/>
          </a:xfrm>
          <a:prstGeom prst="cube">
            <a:avLst>
              <a:gd name="adj" fmla="val 24995"/>
            </a:avLst>
          </a:prstGeom>
          <a:solidFill>
            <a:srgbClr val="DC008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Superscalar Laundry: Parallel per stage</a:t>
            </a:r>
          </a:p>
        </p:txBody>
      </p:sp>
      <p:sp>
        <p:nvSpPr>
          <p:cNvPr id="280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More resources, HW to match mix of parallel tasks?</a:t>
            </a:r>
          </a:p>
        </p:txBody>
      </p:sp>
      <p:sp>
        <p:nvSpPr>
          <p:cNvPr id="2804740" name="Rectangle 4"/>
          <p:cNvSpPr>
            <a:spLocks noChangeArrowheads="1"/>
          </p:cNvSpPr>
          <p:nvPr/>
        </p:nvSpPr>
        <p:spPr bwMode="auto">
          <a:xfrm>
            <a:off x="931863" y="2114550"/>
            <a:ext cx="417512" cy="374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T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a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s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k</a:t>
            </a:r>
          </a:p>
          <a:p>
            <a:pPr algn="ctr"/>
            <a:endParaRPr lang="en-US" sz="2400" i="1">
              <a:solidFill>
                <a:schemeClr val="tx1"/>
              </a:solidFill>
              <a:latin typeface="FranklinGothic" charset="0"/>
            </a:endParaRP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O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r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d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e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r</a:t>
            </a:r>
          </a:p>
        </p:txBody>
      </p:sp>
      <p:sp>
        <p:nvSpPr>
          <p:cNvPr id="2804741" name="Rectangle 5"/>
          <p:cNvSpPr>
            <a:spLocks noChangeArrowheads="1"/>
          </p:cNvSpPr>
          <p:nvPr/>
        </p:nvSpPr>
        <p:spPr bwMode="auto">
          <a:xfrm>
            <a:off x="6391275" y="124936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12</a:t>
            </a:r>
          </a:p>
        </p:txBody>
      </p:sp>
      <p:sp>
        <p:nvSpPr>
          <p:cNvPr id="2804742" name="Rectangle 6"/>
          <p:cNvSpPr>
            <a:spLocks noChangeArrowheads="1"/>
          </p:cNvSpPr>
          <p:nvPr/>
        </p:nvSpPr>
        <p:spPr bwMode="auto">
          <a:xfrm>
            <a:off x="7786688" y="1239838"/>
            <a:ext cx="909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2 AM</a:t>
            </a:r>
          </a:p>
        </p:txBody>
      </p:sp>
      <p:sp>
        <p:nvSpPr>
          <p:cNvPr id="2804743" name="Rectangle 7"/>
          <p:cNvSpPr>
            <a:spLocks noChangeArrowheads="1"/>
          </p:cNvSpPr>
          <p:nvPr/>
        </p:nvSpPr>
        <p:spPr bwMode="auto">
          <a:xfrm>
            <a:off x="1581150" y="1255713"/>
            <a:ext cx="892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6 PM</a:t>
            </a:r>
          </a:p>
        </p:txBody>
      </p:sp>
      <p:sp>
        <p:nvSpPr>
          <p:cNvPr id="2804744" name="Line 8"/>
          <p:cNvSpPr>
            <a:spLocks noChangeShapeType="1"/>
          </p:cNvSpPr>
          <p:nvPr/>
        </p:nvSpPr>
        <p:spPr bwMode="auto">
          <a:xfrm>
            <a:off x="1874838" y="1611313"/>
            <a:ext cx="0" cy="2524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4745" name="Rectangle 9"/>
          <p:cNvSpPr>
            <a:spLocks noChangeArrowheads="1"/>
          </p:cNvSpPr>
          <p:nvPr/>
        </p:nvSpPr>
        <p:spPr bwMode="auto">
          <a:xfrm>
            <a:off x="2546350" y="1276350"/>
            <a:ext cx="350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7</a:t>
            </a:r>
          </a:p>
        </p:txBody>
      </p:sp>
      <p:sp>
        <p:nvSpPr>
          <p:cNvPr id="2804746" name="Rectangle 10"/>
          <p:cNvSpPr>
            <a:spLocks noChangeArrowheads="1"/>
          </p:cNvSpPr>
          <p:nvPr/>
        </p:nvSpPr>
        <p:spPr bwMode="auto">
          <a:xfrm>
            <a:off x="3321050" y="1266825"/>
            <a:ext cx="350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8</a:t>
            </a:r>
          </a:p>
        </p:txBody>
      </p:sp>
      <p:sp>
        <p:nvSpPr>
          <p:cNvPr id="2804747" name="Rectangle 11"/>
          <p:cNvSpPr>
            <a:spLocks noChangeArrowheads="1"/>
          </p:cNvSpPr>
          <p:nvPr/>
        </p:nvSpPr>
        <p:spPr bwMode="auto">
          <a:xfrm>
            <a:off x="4133850" y="1293813"/>
            <a:ext cx="350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9</a:t>
            </a:r>
          </a:p>
        </p:txBody>
      </p:sp>
      <p:sp>
        <p:nvSpPr>
          <p:cNvPr id="2804748" name="Rectangle 12"/>
          <p:cNvSpPr>
            <a:spLocks noChangeArrowheads="1"/>
          </p:cNvSpPr>
          <p:nvPr/>
        </p:nvSpPr>
        <p:spPr bwMode="auto">
          <a:xfrm>
            <a:off x="4865688" y="1279525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10</a:t>
            </a:r>
          </a:p>
        </p:txBody>
      </p:sp>
      <p:sp>
        <p:nvSpPr>
          <p:cNvPr id="2804749" name="Rectangle 13"/>
          <p:cNvSpPr>
            <a:spLocks noChangeArrowheads="1"/>
          </p:cNvSpPr>
          <p:nvPr/>
        </p:nvSpPr>
        <p:spPr bwMode="auto">
          <a:xfrm>
            <a:off x="5667375" y="1276350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11</a:t>
            </a:r>
          </a:p>
        </p:txBody>
      </p:sp>
      <p:sp>
        <p:nvSpPr>
          <p:cNvPr id="2804750" name="Rectangle 14"/>
          <p:cNvSpPr>
            <a:spLocks noChangeArrowheads="1"/>
          </p:cNvSpPr>
          <p:nvPr/>
        </p:nvSpPr>
        <p:spPr bwMode="auto">
          <a:xfrm>
            <a:off x="7288213" y="1265238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1</a:t>
            </a:r>
          </a:p>
        </p:txBody>
      </p:sp>
      <p:sp>
        <p:nvSpPr>
          <p:cNvPr id="2804751" name="Line 15"/>
          <p:cNvSpPr>
            <a:spLocks noChangeShapeType="1"/>
          </p:cNvSpPr>
          <p:nvPr/>
        </p:nvSpPr>
        <p:spPr bwMode="auto">
          <a:xfrm>
            <a:off x="1885950" y="1758950"/>
            <a:ext cx="63706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4752" name="Line 16"/>
          <p:cNvSpPr>
            <a:spLocks noChangeShapeType="1"/>
          </p:cNvSpPr>
          <p:nvPr/>
        </p:nvSpPr>
        <p:spPr bwMode="auto">
          <a:xfrm>
            <a:off x="1339850" y="2417763"/>
            <a:ext cx="14288" cy="3303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4753" name="Rectangle 17"/>
          <p:cNvSpPr>
            <a:spLocks noChangeArrowheads="1"/>
          </p:cNvSpPr>
          <p:nvPr/>
        </p:nvSpPr>
        <p:spPr bwMode="auto">
          <a:xfrm>
            <a:off x="5575300" y="1908175"/>
            <a:ext cx="858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Time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450975" y="3124200"/>
            <a:ext cx="401638" cy="454025"/>
            <a:chOff x="1028" y="1968"/>
            <a:chExt cx="285" cy="286"/>
          </a:xfrm>
        </p:grpSpPr>
        <p:sp>
          <p:nvSpPr>
            <p:cNvPr id="2804755" name="Freeform 19"/>
            <p:cNvSpPr>
              <a:spLocks/>
            </p:cNvSpPr>
            <p:nvPr/>
          </p:nvSpPr>
          <p:spPr bwMode="auto">
            <a:xfrm>
              <a:off x="1042" y="2011"/>
              <a:ext cx="237" cy="212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80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1"/>
                </a:cxn>
                <a:cxn ang="0">
                  <a:pos x="228" y="164"/>
                </a:cxn>
                <a:cxn ang="0">
                  <a:pos x="218" y="177"/>
                </a:cxn>
                <a:cxn ang="0">
                  <a:pos x="201" y="192"/>
                </a:cxn>
                <a:cxn ang="0">
                  <a:pos x="185" y="200"/>
                </a:cxn>
                <a:cxn ang="0">
                  <a:pos x="170" y="206"/>
                </a:cxn>
                <a:cxn ang="0">
                  <a:pos x="155" y="210"/>
                </a:cxn>
                <a:cxn ang="0">
                  <a:pos x="136" y="211"/>
                </a:cxn>
                <a:cxn ang="0">
                  <a:pos x="88" y="210"/>
                </a:cxn>
                <a:cxn ang="0">
                  <a:pos x="65" y="206"/>
                </a:cxn>
                <a:cxn ang="0">
                  <a:pos x="40" y="195"/>
                </a:cxn>
                <a:cxn ang="0">
                  <a:pos x="22" y="182"/>
                </a:cxn>
                <a:cxn ang="0">
                  <a:pos x="9" y="167"/>
                </a:cxn>
                <a:cxn ang="0">
                  <a:pos x="3" y="151"/>
                </a:cxn>
                <a:cxn ang="0">
                  <a:pos x="0" y="137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5"/>
                </a:cxn>
                <a:cxn ang="0">
                  <a:pos x="45" y="71"/>
                </a:cxn>
                <a:cxn ang="0">
                  <a:pos x="73" y="62"/>
                </a:cxn>
                <a:cxn ang="0">
                  <a:pos x="29" y="3"/>
                </a:cxn>
              </a:cxnLst>
              <a:rect l="0" t="0" r="r" b="b"/>
              <a:pathLst>
                <a:path w="237" h="212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60"/>
                  </a:lnTo>
                  <a:lnTo>
                    <a:pt x="155" y="60"/>
                  </a:lnTo>
                  <a:lnTo>
                    <a:pt x="163" y="62"/>
                  </a:lnTo>
                  <a:lnTo>
                    <a:pt x="172" y="64"/>
                  </a:lnTo>
                  <a:lnTo>
                    <a:pt x="180" y="67"/>
                  </a:lnTo>
                  <a:lnTo>
                    <a:pt x="189" y="71"/>
                  </a:lnTo>
                  <a:lnTo>
                    <a:pt x="197" y="75"/>
                  </a:lnTo>
                  <a:lnTo>
                    <a:pt x="205" y="80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7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5"/>
                  </a:lnTo>
                  <a:lnTo>
                    <a:pt x="236" y="134"/>
                  </a:lnTo>
                  <a:lnTo>
                    <a:pt x="235" y="144"/>
                  </a:lnTo>
                  <a:lnTo>
                    <a:pt x="233" y="151"/>
                  </a:lnTo>
                  <a:lnTo>
                    <a:pt x="231" y="158"/>
                  </a:lnTo>
                  <a:lnTo>
                    <a:pt x="228" y="164"/>
                  </a:lnTo>
                  <a:lnTo>
                    <a:pt x="224" y="170"/>
                  </a:lnTo>
                  <a:lnTo>
                    <a:pt x="218" y="177"/>
                  </a:lnTo>
                  <a:lnTo>
                    <a:pt x="210" y="185"/>
                  </a:lnTo>
                  <a:lnTo>
                    <a:pt x="201" y="192"/>
                  </a:lnTo>
                  <a:lnTo>
                    <a:pt x="193" y="197"/>
                  </a:lnTo>
                  <a:lnTo>
                    <a:pt x="185" y="200"/>
                  </a:lnTo>
                  <a:lnTo>
                    <a:pt x="177" y="204"/>
                  </a:lnTo>
                  <a:lnTo>
                    <a:pt x="170" y="206"/>
                  </a:lnTo>
                  <a:lnTo>
                    <a:pt x="161" y="208"/>
                  </a:lnTo>
                  <a:lnTo>
                    <a:pt x="155" y="210"/>
                  </a:lnTo>
                  <a:lnTo>
                    <a:pt x="145" y="210"/>
                  </a:lnTo>
                  <a:lnTo>
                    <a:pt x="136" y="211"/>
                  </a:lnTo>
                  <a:lnTo>
                    <a:pt x="96" y="211"/>
                  </a:lnTo>
                  <a:lnTo>
                    <a:pt x="88" y="210"/>
                  </a:lnTo>
                  <a:lnTo>
                    <a:pt x="78" y="209"/>
                  </a:lnTo>
                  <a:lnTo>
                    <a:pt x="65" y="206"/>
                  </a:lnTo>
                  <a:lnTo>
                    <a:pt x="53" y="201"/>
                  </a:lnTo>
                  <a:lnTo>
                    <a:pt x="40" y="195"/>
                  </a:lnTo>
                  <a:lnTo>
                    <a:pt x="30" y="188"/>
                  </a:lnTo>
                  <a:lnTo>
                    <a:pt x="22" y="182"/>
                  </a:lnTo>
                  <a:lnTo>
                    <a:pt x="15" y="175"/>
                  </a:lnTo>
                  <a:lnTo>
                    <a:pt x="9" y="167"/>
                  </a:lnTo>
                  <a:lnTo>
                    <a:pt x="5" y="157"/>
                  </a:lnTo>
                  <a:lnTo>
                    <a:pt x="3" y="151"/>
                  </a:lnTo>
                  <a:lnTo>
                    <a:pt x="1" y="144"/>
                  </a:lnTo>
                  <a:lnTo>
                    <a:pt x="0" y="137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2"/>
                  </a:lnTo>
                  <a:lnTo>
                    <a:pt x="10" y="101"/>
                  </a:lnTo>
                  <a:lnTo>
                    <a:pt x="17" y="93"/>
                  </a:lnTo>
                  <a:lnTo>
                    <a:pt x="25" y="85"/>
                  </a:lnTo>
                  <a:lnTo>
                    <a:pt x="35" y="77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2"/>
                  </a:lnTo>
                  <a:lnTo>
                    <a:pt x="83" y="60"/>
                  </a:lnTo>
                  <a:lnTo>
                    <a:pt x="29" y="3"/>
                  </a:lnTo>
                </a:path>
              </a:pathLst>
            </a:custGeom>
            <a:solidFill>
              <a:srgbClr val="FC0128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756" name="Rectangle 20"/>
            <p:cNvSpPr>
              <a:spLocks noChangeArrowheads="1"/>
            </p:cNvSpPr>
            <p:nvPr/>
          </p:nvSpPr>
          <p:spPr bwMode="auto">
            <a:xfrm>
              <a:off x="1028" y="1968"/>
              <a:ext cx="285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B</a:t>
              </a: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460500" y="3616325"/>
            <a:ext cx="401638" cy="454025"/>
            <a:chOff x="1034" y="2278"/>
            <a:chExt cx="286" cy="286"/>
          </a:xfrm>
        </p:grpSpPr>
        <p:sp>
          <p:nvSpPr>
            <p:cNvPr id="2804758" name="Freeform 22"/>
            <p:cNvSpPr>
              <a:spLocks/>
            </p:cNvSpPr>
            <p:nvPr/>
          </p:nvSpPr>
          <p:spPr bwMode="auto">
            <a:xfrm>
              <a:off x="1048" y="2322"/>
              <a:ext cx="237" cy="211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79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0"/>
                </a:cxn>
                <a:cxn ang="0">
                  <a:pos x="228" y="163"/>
                </a:cxn>
                <a:cxn ang="0">
                  <a:pos x="218" y="176"/>
                </a:cxn>
                <a:cxn ang="0">
                  <a:pos x="201" y="191"/>
                </a:cxn>
                <a:cxn ang="0">
                  <a:pos x="185" y="199"/>
                </a:cxn>
                <a:cxn ang="0">
                  <a:pos x="170" y="205"/>
                </a:cxn>
                <a:cxn ang="0">
                  <a:pos x="155" y="209"/>
                </a:cxn>
                <a:cxn ang="0">
                  <a:pos x="136" y="210"/>
                </a:cxn>
                <a:cxn ang="0">
                  <a:pos x="88" y="209"/>
                </a:cxn>
                <a:cxn ang="0">
                  <a:pos x="65" y="205"/>
                </a:cxn>
                <a:cxn ang="0">
                  <a:pos x="40" y="194"/>
                </a:cxn>
                <a:cxn ang="0">
                  <a:pos x="22" y="181"/>
                </a:cxn>
                <a:cxn ang="0">
                  <a:pos x="9" y="166"/>
                </a:cxn>
                <a:cxn ang="0">
                  <a:pos x="3" y="150"/>
                </a:cxn>
                <a:cxn ang="0">
                  <a:pos x="0" y="136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4"/>
                </a:cxn>
                <a:cxn ang="0">
                  <a:pos x="45" y="71"/>
                </a:cxn>
                <a:cxn ang="0">
                  <a:pos x="73" y="61"/>
                </a:cxn>
                <a:cxn ang="0">
                  <a:pos x="29" y="3"/>
                </a:cxn>
              </a:cxnLst>
              <a:rect l="0" t="0" r="r" b="b"/>
              <a:pathLst>
                <a:path w="237" h="211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59"/>
                  </a:lnTo>
                  <a:lnTo>
                    <a:pt x="155" y="60"/>
                  </a:lnTo>
                  <a:lnTo>
                    <a:pt x="163" y="61"/>
                  </a:lnTo>
                  <a:lnTo>
                    <a:pt x="172" y="64"/>
                  </a:lnTo>
                  <a:lnTo>
                    <a:pt x="180" y="66"/>
                  </a:lnTo>
                  <a:lnTo>
                    <a:pt x="189" y="71"/>
                  </a:lnTo>
                  <a:lnTo>
                    <a:pt x="197" y="74"/>
                  </a:lnTo>
                  <a:lnTo>
                    <a:pt x="205" y="79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6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4"/>
                  </a:lnTo>
                  <a:lnTo>
                    <a:pt x="236" y="134"/>
                  </a:lnTo>
                  <a:lnTo>
                    <a:pt x="235" y="143"/>
                  </a:lnTo>
                  <a:lnTo>
                    <a:pt x="233" y="150"/>
                  </a:lnTo>
                  <a:lnTo>
                    <a:pt x="231" y="157"/>
                  </a:lnTo>
                  <a:lnTo>
                    <a:pt x="228" y="163"/>
                  </a:lnTo>
                  <a:lnTo>
                    <a:pt x="224" y="169"/>
                  </a:lnTo>
                  <a:lnTo>
                    <a:pt x="218" y="176"/>
                  </a:lnTo>
                  <a:lnTo>
                    <a:pt x="210" y="184"/>
                  </a:lnTo>
                  <a:lnTo>
                    <a:pt x="201" y="191"/>
                  </a:lnTo>
                  <a:lnTo>
                    <a:pt x="193" y="196"/>
                  </a:lnTo>
                  <a:lnTo>
                    <a:pt x="185" y="199"/>
                  </a:lnTo>
                  <a:lnTo>
                    <a:pt x="177" y="203"/>
                  </a:lnTo>
                  <a:lnTo>
                    <a:pt x="170" y="205"/>
                  </a:lnTo>
                  <a:lnTo>
                    <a:pt x="161" y="207"/>
                  </a:lnTo>
                  <a:lnTo>
                    <a:pt x="155" y="209"/>
                  </a:lnTo>
                  <a:lnTo>
                    <a:pt x="145" y="209"/>
                  </a:lnTo>
                  <a:lnTo>
                    <a:pt x="136" y="210"/>
                  </a:lnTo>
                  <a:lnTo>
                    <a:pt x="96" y="210"/>
                  </a:lnTo>
                  <a:lnTo>
                    <a:pt x="88" y="209"/>
                  </a:lnTo>
                  <a:lnTo>
                    <a:pt x="78" y="208"/>
                  </a:lnTo>
                  <a:lnTo>
                    <a:pt x="65" y="205"/>
                  </a:lnTo>
                  <a:lnTo>
                    <a:pt x="53" y="200"/>
                  </a:lnTo>
                  <a:lnTo>
                    <a:pt x="40" y="194"/>
                  </a:lnTo>
                  <a:lnTo>
                    <a:pt x="30" y="187"/>
                  </a:lnTo>
                  <a:lnTo>
                    <a:pt x="22" y="181"/>
                  </a:lnTo>
                  <a:lnTo>
                    <a:pt x="15" y="174"/>
                  </a:lnTo>
                  <a:lnTo>
                    <a:pt x="9" y="166"/>
                  </a:lnTo>
                  <a:lnTo>
                    <a:pt x="5" y="156"/>
                  </a:lnTo>
                  <a:lnTo>
                    <a:pt x="3" y="150"/>
                  </a:lnTo>
                  <a:lnTo>
                    <a:pt x="1" y="144"/>
                  </a:lnTo>
                  <a:lnTo>
                    <a:pt x="0" y="136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1"/>
                  </a:lnTo>
                  <a:lnTo>
                    <a:pt x="10" y="101"/>
                  </a:lnTo>
                  <a:lnTo>
                    <a:pt x="17" y="92"/>
                  </a:lnTo>
                  <a:lnTo>
                    <a:pt x="25" y="84"/>
                  </a:lnTo>
                  <a:lnTo>
                    <a:pt x="35" y="76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1"/>
                  </a:lnTo>
                  <a:lnTo>
                    <a:pt x="83" y="59"/>
                  </a:lnTo>
                  <a:lnTo>
                    <a:pt x="29" y="3"/>
                  </a:lnTo>
                </a:path>
              </a:pathLst>
            </a:custGeom>
            <a:solidFill>
              <a:srgbClr val="88680E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759" name="Rectangle 23"/>
            <p:cNvSpPr>
              <a:spLocks noChangeArrowheads="1"/>
            </p:cNvSpPr>
            <p:nvPr/>
          </p:nvSpPr>
          <p:spPr bwMode="auto">
            <a:xfrm>
              <a:off x="1034" y="2278"/>
              <a:ext cx="286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C</a:t>
              </a:r>
            </a:p>
          </p:txBody>
        </p:sp>
      </p:grpSp>
      <p:sp>
        <p:nvSpPr>
          <p:cNvPr id="2804760" name="Freeform 24"/>
          <p:cNvSpPr>
            <a:spLocks/>
          </p:cNvSpPr>
          <p:nvPr/>
        </p:nvSpPr>
        <p:spPr bwMode="auto">
          <a:xfrm>
            <a:off x="1479550" y="4200525"/>
            <a:ext cx="333375" cy="336550"/>
          </a:xfrm>
          <a:custGeom>
            <a:avLst/>
            <a:gdLst/>
            <a:ahLst/>
            <a:cxnLst>
              <a:cxn ang="0">
                <a:pos x="67" y="10"/>
              </a:cxn>
              <a:cxn ang="0">
                <a:pos x="112" y="11"/>
              </a:cxn>
              <a:cxn ang="0">
                <a:pos x="161" y="0"/>
              </a:cxn>
              <a:cxn ang="0">
                <a:pos x="219" y="0"/>
              </a:cxn>
              <a:cxn ang="0">
                <a:pos x="155" y="60"/>
              </a:cxn>
              <a:cxn ang="0">
                <a:pos x="172" y="64"/>
              </a:cxn>
              <a:cxn ang="0">
                <a:pos x="189" y="71"/>
              </a:cxn>
              <a:cxn ang="0">
                <a:pos x="205" y="80"/>
              </a:cxn>
              <a:cxn ang="0">
                <a:pos x="217" y="90"/>
              </a:cxn>
              <a:cxn ang="0">
                <a:pos x="227" y="103"/>
              </a:cxn>
              <a:cxn ang="0">
                <a:pos x="234" y="118"/>
              </a:cxn>
              <a:cxn ang="0">
                <a:pos x="236" y="134"/>
              </a:cxn>
              <a:cxn ang="0">
                <a:pos x="233" y="151"/>
              </a:cxn>
              <a:cxn ang="0">
                <a:pos x="228" y="164"/>
              </a:cxn>
              <a:cxn ang="0">
                <a:pos x="218" y="177"/>
              </a:cxn>
              <a:cxn ang="0">
                <a:pos x="201" y="192"/>
              </a:cxn>
              <a:cxn ang="0">
                <a:pos x="185" y="200"/>
              </a:cxn>
              <a:cxn ang="0">
                <a:pos x="170" y="206"/>
              </a:cxn>
              <a:cxn ang="0">
                <a:pos x="155" y="210"/>
              </a:cxn>
              <a:cxn ang="0">
                <a:pos x="136" y="211"/>
              </a:cxn>
              <a:cxn ang="0">
                <a:pos x="88" y="210"/>
              </a:cxn>
              <a:cxn ang="0">
                <a:pos x="65" y="206"/>
              </a:cxn>
              <a:cxn ang="0">
                <a:pos x="40" y="195"/>
              </a:cxn>
              <a:cxn ang="0">
                <a:pos x="22" y="182"/>
              </a:cxn>
              <a:cxn ang="0">
                <a:pos x="9" y="167"/>
              </a:cxn>
              <a:cxn ang="0">
                <a:pos x="3" y="151"/>
              </a:cxn>
              <a:cxn ang="0">
                <a:pos x="0" y="137"/>
              </a:cxn>
              <a:cxn ang="0">
                <a:pos x="2" y="121"/>
              </a:cxn>
              <a:cxn ang="0">
                <a:pos x="10" y="101"/>
              </a:cxn>
              <a:cxn ang="0">
                <a:pos x="25" y="85"/>
              </a:cxn>
              <a:cxn ang="0">
                <a:pos x="45" y="71"/>
              </a:cxn>
              <a:cxn ang="0">
                <a:pos x="73" y="62"/>
              </a:cxn>
              <a:cxn ang="0">
                <a:pos x="29" y="3"/>
              </a:cxn>
            </a:cxnLst>
            <a:rect l="0" t="0" r="r" b="b"/>
            <a:pathLst>
              <a:path w="237" h="212">
                <a:moveTo>
                  <a:pt x="29" y="3"/>
                </a:moveTo>
                <a:lnTo>
                  <a:pt x="67" y="10"/>
                </a:lnTo>
                <a:lnTo>
                  <a:pt x="66" y="0"/>
                </a:lnTo>
                <a:lnTo>
                  <a:pt x="112" y="11"/>
                </a:lnTo>
                <a:lnTo>
                  <a:pt x="112" y="0"/>
                </a:lnTo>
                <a:lnTo>
                  <a:pt x="161" y="0"/>
                </a:lnTo>
                <a:lnTo>
                  <a:pt x="160" y="11"/>
                </a:lnTo>
                <a:lnTo>
                  <a:pt x="219" y="0"/>
                </a:lnTo>
                <a:lnTo>
                  <a:pt x="148" y="60"/>
                </a:lnTo>
                <a:lnTo>
                  <a:pt x="155" y="60"/>
                </a:lnTo>
                <a:lnTo>
                  <a:pt x="163" y="62"/>
                </a:lnTo>
                <a:lnTo>
                  <a:pt x="172" y="64"/>
                </a:lnTo>
                <a:lnTo>
                  <a:pt x="180" y="67"/>
                </a:lnTo>
                <a:lnTo>
                  <a:pt x="189" y="71"/>
                </a:lnTo>
                <a:lnTo>
                  <a:pt x="197" y="75"/>
                </a:lnTo>
                <a:lnTo>
                  <a:pt x="205" y="80"/>
                </a:lnTo>
                <a:lnTo>
                  <a:pt x="212" y="85"/>
                </a:lnTo>
                <a:lnTo>
                  <a:pt x="217" y="90"/>
                </a:lnTo>
                <a:lnTo>
                  <a:pt x="222" y="97"/>
                </a:lnTo>
                <a:lnTo>
                  <a:pt x="227" y="103"/>
                </a:lnTo>
                <a:lnTo>
                  <a:pt x="231" y="111"/>
                </a:lnTo>
                <a:lnTo>
                  <a:pt x="234" y="118"/>
                </a:lnTo>
                <a:lnTo>
                  <a:pt x="235" y="125"/>
                </a:lnTo>
                <a:lnTo>
                  <a:pt x="236" y="134"/>
                </a:lnTo>
                <a:lnTo>
                  <a:pt x="235" y="144"/>
                </a:lnTo>
                <a:lnTo>
                  <a:pt x="233" y="151"/>
                </a:lnTo>
                <a:lnTo>
                  <a:pt x="231" y="158"/>
                </a:lnTo>
                <a:lnTo>
                  <a:pt x="228" y="164"/>
                </a:lnTo>
                <a:lnTo>
                  <a:pt x="224" y="170"/>
                </a:lnTo>
                <a:lnTo>
                  <a:pt x="218" y="177"/>
                </a:lnTo>
                <a:lnTo>
                  <a:pt x="210" y="185"/>
                </a:lnTo>
                <a:lnTo>
                  <a:pt x="201" y="192"/>
                </a:lnTo>
                <a:lnTo>
                  <a:pt x="193" y="197"/>
                </a:lnTo>
                <a:lnTo>
                  <a:pt x="185" y="200"/>
                </a:lnTo>
                <a:lnTo>
                  <a:pt x="177" y="204"/>
                </a:lnTo>
                <a:lnTo>
                  <a:pt x="170" y="206"/>
                </a:lnTo>
                <a:lnTo>
                  <a:pt x="161" y="208"/>
                </a:lnTo>
                <a:lnTo>
                  <a:pt x="155" y="210"/>
                </a:lnTo>
                <a:lnTo>
                  <a:pt x="145" y="210"/>
                </a:lnTo>
                <a:lnTo>
                  <a:pt x="136" y="211"/>
                </a:lnTo>
                <a:lnTo>
                  <a:pt x="96" y="211"/>
                </a:lnTo>
                <a:lnTo>
                  <a:pt x="88" y="210"/>
                </a:lnTo>
                <a:lnTo>
                  <a:pt x="78" y="209"/>
                </a:lnTo>
                <a:lnTo>
                  <a:pt x="65" y="206"/>
                </a:lnTo>
                <a:lnTo>
                  <a:pt x="53" y="201"/>
                </a:lnTo>
                <a:lnTo>
                  <a:pt x="40" y="195"/>
                </a:lnTo>
                <a:lnTo>
                  <a:pt x="30" y="188"/>
                </a:lnTo>
                <a:lnTo>
                  <a:pt x="22" y="182"/>
                </a:lnTo>
                <a:lnTo>
                  <a:pt x="15" y="175"/>
                </a:lnTo>
                <a:lnTo>
                  <a:pt x="9" y="167"/>
                </a:lnTo>
                <a:lnTo>
                  <a:pt x="5" y="157"/>
                </a:lnTo>
                <a:lnTo>
                  <a:pt x="3" y="151"/>
                </a:lnTo>
                <a:lnTo>
                  <a:pt x="1" y="144"/>
                </a:lnTo>
                <a:lnTo>
                  <a:pt x="0" y="137"/>
                </a:lnTo>
                <a:lnTo>
                  <a:pt x="1" y="131"/>
                </a:lnTo>
                <a:lnTo>
                  <a:pt x="2" y="121"/>
                </a:lnTo>
                <a:lnTo>
                  <a:pt x="5" y="112"/>
                </a:lnTo>
                <a:lnTo>
                  <a:pt x="10" y="101"/>
                </a:lnTo>
                <a:lnTo>
                  <a:pt x="17" y="93"/>
                </a:lnTo>
                <a:lnTo>
                  <a:pt x="25" y="85"/>
                </a:lnTo>
                <a:lnTo>
                  <a:pt x="35" y="77"/>
                </a:lnTo>
                <a:lnTo>
                  <a:pt x="45" y="71"/>
                </a:lnTo>
                <a:lnTo>
                  <a:pt x="59" y="65"/>
                </a:lnTo>
                <a:lnTo>
                  <a:pt x="73" y="62"/>
                </a:lnTo>
                <a:lnTo>
                  <a:pt x="83" y="60"/>
                </a:lnTo>
                <a:lnTo>
                  <a:pt x="29" y="3"/>
                </a:lnTo>
              </a:path>
            </a:pathLst>
          </a:custGeom>
          <a:solidFill>
            <a:schemeClr val="bg1"/>
          </a:solidFill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4761" name="Rectangle 25"/>
          <p:cNvSpPr>
            <a:spLocks noChangeArrowheads="1"/>
          </p:cNvSpPr>
          <p:nvPr/>
        </p:nvSpPr>
        <p:spPr bwMode="auto">
          <a:xfrm>
            <a:off x="1458913" y="4130675"/>
            <a:ext cx="401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D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1450975" y="2497138"/>
            <a:ext cx="401638" cy="454025"/>
            <a:chOff x="1029" y="1573"/>
            <a:chExt cx="284" cy="286"/>
          </a:xfrm>
        </p:grpSpPr>
        <p:sp>
          <p:nvSpPr>
            <p:cNvPr id="2804763" name="Freeform 27"/>
            <p:cNvSpPr>
              <a:spLocks/>
            </p:cNvSpPr>
            <p:nvPr/>
          </p:nvSpPr>
          <p:spPr bwMode="auto">
            <a:xfrm>
              <a:off x="1042" y="1617"/>
              <a:ext cx="237" cy="211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79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0"/>
                </a:cxn>
                <a:cxn ang="0">
                  <a:pos x="228" y="163"/>
                </a:cxn>
                <a:cxn ang="0">
                  <a:pos x="218" y="176"/>
                </a:cxn>
                <a:cxn ang="0">
                  <a:pos x="201" y="191"/>
                </a:cxn>
                <a:cxn ang="0">
                  <a:pos x="185" y="199"/>
                </a:cxn>
                <a:cxn ang="0">
                  <a:pos x="170" y="205"/>
                </a:cxn>
                <a:cxn ang="0">
                  <a:pos x="155" y="209"/>
                </a:cxn>
                <a:cxn ang="0">
                  <a:pos x="136" y="210"/>
                </a:cxn>
                <a:cxn ang="0">
                  <a:pos x="88" y="209"/>
                </a:cxn>
                <a:cxn ang="0">
                  <a:pos x="65" y="205"/>
                </a:cxn>
                <a:cxn ang="0">
                  <a:pos x="40" y="194"/>
                </a:cxn>
                <a:cxn ang="0">
                  <a:pos x="22" y="181"/>
                </a:cxn>
                <a:cxn ang="0">
                  <a:pos x="9" y="166"/>
                </a:cxn>
                <a:cxn ang="0">
                  <a:pos x="3" y="150"/>
                </a:cxn>
                <a:cxn ang="0">
                  <a:pos x="0" y="136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4"/>
                </a:cxn>
                <a:cxn ang="0">
                  <a:pos x="45" y="71"/>
                </a:cxn>
                <a:cxn ang="0">
                  <a:pos x="73" y="61"/>
                </a:cxn>
                <a:cxn ang="0">
                  <a:pos x="29" y="3"/>
                </a:cxn>
              </a:cxnLst>
              <a:rect l="0" t="0" r="r" b="b"/>
              <a:pathLst>
                <a:path w="237" h="211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59"/>
                  </a:lnTo>
                  <a:lnTo>
                    <a:pt x="155" y="60"/>
                  </a:lnTo>
                  <a:lnTo>
                    <a:pt x="163" y="61"/>
                  </a:lnTo>
                  <a:lnTo>
                    <a:pt x="172" y="64"/>
                  </a:lnTo>
                  <a:lnTo>
                    <a:pt x="180" y="66"/>
                  </a:lnTo>
                  <a:lnTo>
                    <a:pt x="189" y="71"/>
                  </a:lnTo>
                  <a:lnTo>
                    <a:pt x="197" y="74"/>
                  </a:lnTo>
                  <a:lnTo>
                    <a:pt x="205" y="79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6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4"/>
                  </a:lnTo>
                  <a:lnTo>
                    <a:pt x="236" y="134"/>
                  </a:lnTo>
                  <a:lnTo>
                    <a:pt x="235" y="143"/>
                  </a:lnTo>
                  <a:lnTo>
                    <a:pt x="233" y="150"/>
                  </a:lnTo>
                  <a:lnTo>
                    <a:pt x="231" y="157"/>
                  </a:lnTo>
                  <a:lnTo>
                    <a:pt x="228" y="163"/>
                  </a:lnTo>
                  <a:lnTo>
                    <a:pt x="224" y="169"/>
                  </a:lnTo>
                  <a:lnTo>
                    <a:pt x="218" y="176"/>
                  </a:lnTo>
                  <a:lnTo>
                    <a:pt x="210" y="184"/>
                  </a:lnTo>
                  <a:lnTo>
                    <a:pt x="201" y="191"/>
                  </a:lnTo>
                  <a:lnTo>
                    <a:pt x="193" y="196"/>
                  </a:lnTo>
                  <a:lnTo>
                    <a:pt x="185" y="199"/>
                  </a:lnTo>
                  <a:lnTo>
                    <a:pt x="177" y="203"/>
                  </a:lnTo>
                  <a:lnTo>
                    <a:pt x="170" y="205"/>
                  </a:lnTo>
                  <a:lnTo>
                    <a:pt x="161" y="207"/>
                  </a:lnTo>
                  <a:lnTo>
                    <a:pt x="155" y="209"/>
                  </a:lnTo>
                  <a:lnTo>
                    <a:pt x="145" y="209"/>
                  </a:lnTo>
                  <a:lnTo>
                    <a:pt x="136" y="210"/>
                  </a:lnTo>
                  <a:lnTo>
                    <a:pt x="96" y="210"/>
                  </a:lnTo>
                  <a:lnTo>
                    <a:pt x="88" y="209"/>
                  </a:lnTo>
                  <a:lnTo>
                    <a:pt x="78" y="208"/>
                  </a:lnTo>
                  <a:lnTo>
                    <a:pt x="65" y="205"/>
                  </a:lnTo>
                  <a:lnTo>
                    <a:pt x="53" y="200"/>
                  </a:lnTo>
                  <a:lnTo>
                    <a:pt x="40" y="194"/>
                  </a:lnTo>
                  <a:lnTo>
                    <a:pt x="30" y="187"/>
                  </a:lnTo>
                  <a:lnTo>
                    <a:pt x="22" y="181"/>
                  </a:lnTo>
                  <a:lnTo>
                    <a:pt x="15" y="174"/>
                  </a:lnTo>
                  <a:lnTo>
                    <a:pt x="9" y="166"/>
                  </a:lnTo>
                  <a:lnTo>
                    <a:pt x="5" y="156"/>
                  </a:lnTo>
                  <a:lnTo>
                    <a:pt x="3" y="150"/>
                  </a:lnTo>
                  <a:lnTo>
                    <a:pt x="1" y="144"/>
                  </a:lnTo>
                  <a:lnTo>
                    <a:pt x="0" y="136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1"/>
                  </a:lnTo>
                  <a:lnTo>
                    <a:pt x="10" y="101"/>
                  </a:lnTo>
                  <a:lnTo>
                    <a:pt x="17" y="92"/>
                  </a:lnTo>
                  <a:lnTo>
                    <a:pt x="25" y="84"/>
                  </a:lnTo>
                  <a:lnTo>
                    <a:pt x="35" y="76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1"/>
                  </a:lnTo>
                  <a:lnTo>
                    <a:pt x="83" y="59"/>
                  </a:lnTo>
                  <a:lnTo>
                    <a:pt x="29" y="3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764" name="Rectangle 28"/>
            <p:cNvSpPr>
              <a:spLocks noChangeArrowheads="1"/>
            </p:cNvSpPr>
            <p:nvPr/>
          </p:nvSpPr>
          <p:spPr bwMode="auto">
            <a:xfrm>
              <a:off x="1029" y="1573"/>
              <a:ext cx="28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A</a:t>
              </a:r>
            </a:p>
          </p:txBody>
        </p:sp>
      </p:grpSp>
      <p:sp>
        <p:nvSpPr>
          <p:cNvPr id="2804765" name="Freeform 29"/>
          <p:cNvSpPr>
            <a:spLocks/>
          </p:cNvSpPr>
          <p:nvPr/>
        </p:nvSpPr>
        <p:spPr bwMode="auto">
          <a:xfrm>
            <a:off x="1479550" y="4772025"/>
            <a:ext cx="333375" cy="336550"/>
          </a:xfrm>
          <a:custGeom>
            <a:avLst/>
            <a:gdLst/>
            <a:ahLst/>
            <a:cxnLst>
              <a:cxn ang="0">
                <a:pos x="67" y="10"/>
              </a:cxn>
              <a:cxn ang="0">
                <a:pos x="112" y="11"/>
              </a:cxn>
              <a:cxn ang="0">
                <a:pos x="161" y="0"/>
              </a:cxn>
              <a:cxn ang="0">
                <a:pos x="219" y="0"/>
              </a:cxn>
              <a:cxn ang="0">
                <a:pos x="155" y="60"/>
              </a:cxn>
              <a:cxn ang="0">
                <a:pos x="172" y="64"/>
              </a:cxn>
              <a:cxn ang="0">
                <a:pos x="189" y="71"/>
              </a:cxn>
              <a:cxn ang="0">
                <a:pos x="205" y="80"/>
              </a:cxn>
              <a:cxn ang="0">
                <a:pos x="217" y="90"/>
              </a:cxn>
              <a:cxn ang="0">
                <a:pos x="227" y="103"/>
              </a:cxn>
              <a:cxn ang="0">
                <a:pos x="234" y="118"/>
              </a:cxn>
              <a:cxn ang="0">
                <a:pos x="236" y="134"/>
              </a:cxn>
              <a:cxn ang="0">
                <a:pos x="233" y="151"/>
              </a:cxn>
              <a:cxn ang="0">
                <a:pos x="228" y="164"/>
              </a:cxn>
              <a:cxn ang="0">
                <a:pos x="218" y="177"/>
              </a:cxn>
              <a:cxn ang="0">
                <a:pos x="201" y="192"/>
              </a:cxn>
              <a:cxn ang="0">
                <a:pos x="185" y="200"/>
              </a:cxn>
              <a:cxn ang="0">
                <a:pos x="170" y="206"/>
              </a:cxn>
              <a:cxn ang="0">
                <a:pos x="155" y="210"/>
              </a:cxn>
              <a:cxn ang="0">
                <a:pos x="136" y="211"/>
              </a:cxn>
              <a:cxn ang="0">
                <a:pos x="88" y="210"/>
              </a:cxn>
              <a:cxn ang="0">
                <a:pos x="65" y="206"/>
              </a:cxn>
              <a:cxn ang="0">
                <a:pos x="40" y="195"/>
              </a:cxn>
              <a:cxn ang="0">
                <a:pos x="22" y="182"/>
              </a:cxn>
              <a:cxn ang="0">
                <a:pos x="9" y="167"/>
              </a:cxn>
              <a:cxn ang="0">
                <a:pos x="3" y="151"/>
              </a:cxn>
              <a:cxn ang="0">
                <a:pos x="0" y="137"/>
              </a:cxn>
              <a:cxn ang="0">
                <a:pos x="2" y="121"/>
              </a:cxn>
              <a:cxn ang="0">
                <a:pos x="10" y="101"/>
              </a:cxn>
              <a:cxn ang="0">
                <a:pos x="25" y="85"/>
              </a:cxn>
              <a:cxn ang="0">
                <a:pos x="45" y="71"/>
              </a:cxn>
              <a:cxn ang="0">
                <a:pos x="73" y="62"/>
              </a:cxn>
              <a:cxn ang="0">
                <a:pos x="29" y="3"/>
              </a:cxn>
            </a:cxnLst>
            <a:rect l="0" t="0" r="r" b="b"/>
            <a:pathLst>
              <a:path w="237" h="212">
                <a:moveTo>
                  <a:pt x="29" y="3"/>
                </a:moveTo>
                <a:lnTo>
                  <a:pt x="67" y="10"/>
                </a:lnTo>
                <a:lnTo>
                  <a:pt x="66" y="0"/>
                </a:lnTo>
                <a:lnTo>
                  <a:pt x="112" y="11"/>
                </a:lnTo>
                <a:lnTo>
                  <a:pt x="112" y="0"/>
                </a:lnTo>
                <a:lnTo>
                  <a:pt x="161" y="0"/>
                </a:lnTo>
                <a:lnTo>
                  <a:pt x="160" y="11"/>
                </a:lnTo>
                <a:lnTo>
                  <a:pt x="219" y="0"/>
                </a:lnTo>
                <a:lnTo>
                  <a:pt x="148" y="60"/>
                </a:lnTo>
                <a:lnTo>
                  <a:pt x="155" y="60"/>
                </a:lnTo>
                <a:lnTo>
                  <a:pt x="163" y="62"/>
                </a:lnTo>
                <a:lnTo>
                  <a:pt x="172" y="64"/>
                </a:lnTo>
                <a:lnTo>
                  <a:pt x="180" y="67"/>
                </a:lnTo>
                <a:lnTo>
                  <a:pt x="189" y="71"/>
                </a:lnTo>
                <a:lnTo>
                  <a:pt x="197" y="75"/>
                </a:lnTo>
                <a:lnTo>
                  <a:pt x="205" y="80"/>
                </a:lnTo>
                <a:lnTo>
                  <a:pt x="212" y="85"/>
                </a:lnTo>
                <a:lnTo>
                  <a:pt x="217" y="90"/>
                </a:lnTo>
                <a:lnTo>
                  <a:pt x="222" y="97"/>
                </a:lnTo>
                <a:lnTo>
                  <a:pt x="227" y="103"/>
                </a:lnTo>
                <a:lnTo>
                  <a:pt x="231" y="111"/>
                </a:lnTo>
                <a:lnTo>
                  <a:pt x="234" y="118"/>
                </a:lnTo>
                <a:lnTo>
                  <a:pt x="235" y="125"/>
                </a:lnTo>
                <a:lnTo>
                  <a:pt x="236" y="134"/>
                </a:lnTo>
                <a:lnTo>
                  <a:pt x="235" y="144"/>
                </a:lnTo>
                <a:lnTo>
                  <a:pt x="233" y="151"/>
                </a:lnTo>
                <a:lnTo>
                  <a:pt x="231" y="158"/>
                </a:lnTo>
                <a:lnTo>
                  <a:pt x="228" y="164"/>
                </a:lnTo>
                <a:lnTo>
                  <a:pt x="224" y="170"/>
                </a:lnTo>
                <a:lnTo>
                  <a:pt x="218" y="177"/>
                </a:lnTo>
                <a:lnTo>
                  <a:pt x="210" y="185"/>
                </a:lnTo>
                <a:lnTo>
                  <a:pt x="201" y="192"/>
                </a:lnTo>
                <a:lnTo>
                  <a:pt x="193" y="197"/>
                </a:lnTo>
                <a:lnTo>
                  <a:pt x="185" y="200"/>
                </a:lnTo>
                <a:lnTo>
                  <a:pt x="177" y="204"/>
                </a:lnTo>
                <a:lnTo>
                  <a:pt x="170" y="206"/>
                </a:lnTo>
                <a:lnTo>
                  <a:pt x="161" y="208"/>
                </a:lnTo>
                <a:lnTo>
                  <a:pt x="155" y="210"/>
                </a:lnTo>
                <a:lnTo>
                  <a:pt x="145" y="210"/>
                </a:lnTo>
                <a:lnTo>
                  <a:pt x="136" y="211"/>
                </a:lnTo>
                <a:lnTo>
                  <a:pt x="96" y="211"/>
                </a:lnTo>
                <a:lnTo>
                  <a:pt x="88" y="210"/>
                </a:lnTo>
                <a:lnTo>
                  <a:pt x="78" y="209"/>
                </a:lnTo>
                <a:lnTo>
                  <a:pt x="65" y="206"/>
                </a:lnTo>
                <a:lnTo>
                  <a:pt x="53" y="201"/>
                </a:lnTo>
                <a:lnTo>
                  <a:pt x="40" y="195"/>
                </a:lnTo>
                <a:lnTo>
                  <a:pt x="30" y="188"/>
                </a:lnTo>
                <a:lnTo>
                  <a:pt x="22" y="182"/>
                </a:lnTo>
                <a:lnTo>
                  <a:pt x="15" y="175"/>
                </a:lnTo>
                <a:lnTo>
                  <a:pt x="9" y="167"/>
                </a:lnTo>
                <a:lnTo>
                  <a:pt x="5" y="157"/>
                </a:lnTo>
                <a:lnTo>
                  <a:pt x="3" y="151"/>
                </a:lnTo>
                <a:lnTo>
                  <a:pt x="1" y="144"/>
                </a:lnTo>
                <a:lnTo>
                  <a:pt x="0" y="137"/>
                </a:lnTo>
                <a:lnTo>
                  <a:pt x="1" y="131"/>
                </a:lnTo>
                <a:lnTo>
                  <a:pt x="2" y="121"/>
                </a:lnTo>
                <a:lnTo>
                  <a:pt x="5" y="112"/>
                </a:lnTo>
                <a:lnTo>
                  <a:pt x="10" y="101"/>
                </a:lnTo>
                <a:lnTo>
                  <a:pt x="17" y="93"/>
                </a:lnTo>
                <a:lnTo>
                  <a:pt x="25" y="85"/>
                </a:lnTo>
                <a:lnTo>
                  <a:pt x="35" y="77"/>
                </a:lnTo>
                <a:lnTo>
                  <a:pt x="45" y="71"/>
                </a:lnTo>
                <a:lnTo>
                  <a:pt x="59" y="65"/>
                </a:lnTo>
                <a:lnTo>
                  <a:pt x="73" y="62"/>
                </a:lnTo>
                <a:lnTo>
                  <a:pt x="83" y="60"/>
                </a:lnTo>
                <a:lnTo>
                  <a:pt x="29" y="3"/>
                </a:lnTo>
              </a:path>
            </a:pathLst>
          </a:custGeom>
          <a:solidFill>
            <a:srgbClr val="FC0128"/>
          </a:solidFill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4766" name="Rectangle 30"/>
          <p:cNvSpPr>
            <a:spLocks noChangeArrowheads="1"/>
          </p:cNvSpPr>
          <p:nvPr/>
        </p:nvSpPr>
        <p:spPr bwMode="auto">
          <a:xfrm>
            <a:off x="1470025" y="4702175"/>
            <a:ext cx="384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FranklinGothic" charset="0"/>
              </a:rPr>
              <a:t>E</a:t>
            </a:r>
          </a:p>
        </p:txBody>
      </p:sp>
      <p:sp>
        <p:nvSpPr>
          <p:cNvPr id="2804767" name="Freeform 31"/>
          <p:cNvSpPr>
            <a:spLocks/>
          </p:cNvSpPr>
          <p:nvPr/>
        </p:nvSpPr>
        <p:spPr bwMode="auto">
          <a:xfrm>
            <a:off x="1479550" y="5343525"/>
            <a:ext cx="333375" cy="336550"/>
          </a:xfrm>
          <a:custGeom>
            <a:avLst/>
            <a:gdLst/>
            <a:ahLst/>
            <a:cxnLst>
              <a:cxn ang="0">
                <a:pos x="67" y="10"/>
              </a:cxn>
              <a:cxn ang="0">
                <a:pos x="112" y="11"/>
              </a:cxn>
              <a:cxn ang="0">
                <a:pos x="161" y="0"/>
              </a:cxn>
              <a:cxn ang="0">
                <a:pos x="219" y="0"/>
              </a:cxn>
              <a:cxn ang="0">
                <a:pos x="155" y="60"/>
              </a:cxn>
              <a:cxn ang="0">
                <a:pos x="172" y="64"/>
              </a:cxn>
              <a:cxn ang="0">
                <a:pos x="189" y="71"/>
              </a:cxn>
              <a:cxn ang="0">
                <a:pos x="205" y="80"/>
              </a:cxn>
              <a:cxn ang="0">
                <a:pos x="217" y="90"/>
              </a:cxn>
              <a:cxn ang="0">
                <a:pos x="227" y="103"/>
              </a:cxn>
              <a:cxn ang="0">
                <a:pos x="234" y="118"/>
              </a:cxn>
              <a:cxn ang="0">
                <a:pos x="236" y="134"/>
              </a:cxn>
              <a:cxn ang="0">
                <a:pos x="233" y="151"/>
              </a:cxn>
              <a:cxn ang="0">
                <a:pos x="228" y="164"/>
              </a:cxn>
              <a:cxn ang="0">
                <a:pos x="218" y="177"/>
              </a:cxn>
              <a:cxn ang="0">
                <a:pos x="201" y="192"/>
              </a:cxn>
              <a:cxn ang="0">
                <a:pos x="185" y="200"/>
              </a:cxn>
              <a:cxn ang="0">
                <a:pos x="170" y="206"/>
              </a:cxn>
              <a:cxn ang="0">
                <a:pos x="155" y="210"/>
              </a:cxn>
              <a:cxn ang="0">
                <a:pos x="136" y="211"/>
              </a:cxn>
              <a:cxn ang="0">
                <a:pos x="88" y="210"/>
              </a:cxn>
              <a:cxn ang="0">
                <a:pos x="65" y="206"/>
              </a:cxn>
              <a:cxn ang="0">
                <a:pos x="40" y="195"/>
              </a:cxn>
              <a:cxn ang="0">
                <a:pos x="22" y="182"/>
              </a:cxn>
              <a:cxn ang="0">
                <a:pos x="9" y="167"/>
              </a:cxn>
              <a:cxn ang="0">
                <a:pos x="3" y="151"/>
              </a:cxn>
              <a:cxn ang="0">
                <a:pos x="0" y="137"/>
              </a:cxn>
              <a:cxn ang="0">
                <a:pos x="2" y="121"/>
              </a:cxn>
              <a:cxn ang="0">
                <a:pos x="10" y="101"/>
              </a:cxn>
              <a:cxn ang="0">
                <a:pos x="25" y="85"/>
              </a:cxn>
              <a:cxn ang="0">
                <a:pos x="45" y="71"/>
              </a:cxn>
              <a:cxn ang="0">
                <a:pos x="73" y="62"/>
              </a:cxn>
              <a:cxn ang="0">
                <a:pos x="29" y="3"/>
              </a:cxn>
            </a:cxnLst>
            <a:rect l="0" t="0" r="r" b="b"/>
            <a:pathLst>
              <a:path w="237" h="212">
                <a:moveTo>
                  <a:pt x="29" y="3"/>
                </a:moveTo>
                <a:lnTo>
                  <a:pt x="67" y="10"/>
                </a:lnTo>
                <a:lnTo>
                  <a:pt x="66" y="0"/>
                </a:lnTo>
                <a:lnTo>
                  <a:pt x="112" y="11"/>
                </a:lnTo>
                <a:lnTo>
                  <a:pt x="112" y="0"/>
                </a:lnTo>
                <a:lnTo>
                  <a:pt x="161" y="0"/>
                </a:lnTo>
                <a:lnTo>
                  <a:pt x="160" y="11"/>
                </a:lnTo>
                <a:lnTo>
                  <a:pt x="219" y="0"/>
                </a:lnTo>
                <a:lnTo>
                  <a:pt x="148" y="60"/>
                </a:lnTo>
                <a:lnTo>
                  <a:pt x="155" y="60"/>
                </a:lnTo>
                <a:lnTo>
                  <a:pt x="163" y="62"/>
                </a:lnTo>
                <a:lnTo>
                  <a:pt x="172" y="64"/>
                </a:lnTo>
                <a:lnTo>
                  <a:pt x="180" y="67"/>
                </a:lnTo>
                <a:lnTo>
                  <a:pt x="189" y="71"/>
                </a:lnTo>
                <a:lnTo>
                  <a:pt x="197" y="75"/>
                </a:lnTo>
                <a:lnTo>
                  <a:pt x="205" y="80"/>
                </a:lnTo>
                <a:lnTo>
                  <a:pt x="212" y="85"/>
                </a:lnTo>
                <a:lnTo>
                  <a:pt x="217" y="90"/>
                </a:lnTo>
                <a:lnTo>
                  <a:pt x="222" y="97"/>
                </a:lnTo>
                <a:lnTo>
                  <a:pt x="227" y="103"/>
                </a:lnTo>
                <a:lnTo>
                  <a:pt x="231" y="111"/>
                </a:lnTo>
                <a:lnTo>
                  <a:pt x="234" y="118"/>
                </a:lnTo>
                <a:lnTo>
                  <a:pt x="235" y="125"/>
                </a:lnTo>
                <a:lnTo>
                  <a:pt x="236" y="134"/>
                </a:lnTo>
                <a:lnTo>
                  <a:pt x="235" y="144"/>
                </a:lnTo>
                <a:lnTo>
                  <a:pt x="233" y="151"/>
                </a:lnTo>
                <a:lnTo>
                  <a:pt x="231" y="158"/>
                </a:lnTo>
                <a:lnTo>
                  <a:pt x="228" y="164"/>
                </a:lnTo>
                <a:lnTo>
                  <a:pt x="224" y="170"/>
                </a:lnTo>
                <a:lnTo>
                  <a:pt x="218" y="177"/>
                </a:lnTo>
                <a:lnTo>
                  <a:pt x="210" y="185"/>
                </a:lnTo>
                <a:lnTo>
                  <a:pt x="201" y="192"/>
                </a:lnTo>
                <a:lnTo>
                  <a:pt x="193" y="197"/>
                </a:lnTo>
                <a:lnTo>
                  <a:pt x="185" y="200"/>
                </a:lnTo>
                <a:lnTo>
                  <a:pt x="177" y="204"/>
                </a:lnTo>
                <a:lnTo>
                  <a:pt x="170" y="206"/>
                </a:lnTo>
                <a:lnTo>
                  <a:pt x="161" y="208"/>
                </a:lnTo>
                <a:lnTo>
                  <a:pt x="155" y="210"/>
                </a:lnTo>
                <a:lnTo>
                  <a:pt x="145" y="210"/>
                </a:lnTo>
                <a:lnTo>
                  <a:pt x="136" y="211"/>
                </a:lnTo>
                <a:lnTo>
                  <a:pt x="96" y="211"/>
                </a:lnTo>
                <a:lnTo>
                  <a:pt x="88" y="210"/>
                </a:lnTo>
                <a:lnTo>
                  <a:pt x="78" y="209"/>
                </a:lnTo>
                <a:lnTo>
                  <a:pt x="65" y="206"/>
                </a:lnTo>
                <a:lnTo>
                  <a:pt x="53" y="201"/>
                </a:lnTo>
                <a:lnTo>
                  <a:pt x="40" y="195"/>
                </a:lnTo>
                <a:lnTo>
                  <a:pt x="30" y="188"/>
                </a:lnTo>
                <a:lnTo>
                  <a:pt x="22" y="182"/>
                </a:lnTo>
                <a:lnTo>
                  <a:pt x="15" y="175"/>
                </a:lnTo>
                <a:lnTo>
                  <a:pt x="9" y="167"/>
                </a:lnTo>
                <a:lnTo>
                  <a:pt x="5" y="157"/>
                </a:lnTo>
                <a:lnTo>
                  <a:pt x="3" y="151"/>
                </a:lnTo>
                <a:lnTo>
                  <a:pt x="1" y="144"/>
                </a:lnTo>
                <a:lnTo>
                  <a:pt x="0" y="137"/>
                </a:lnTo>
                <a:lnTo>
                  <a:pt x="1" y="131"/>
                </a:lnTo>
                <a:lnTo>
                  <a:pt x="2" y="121"/>
                </a:lnTo>
                <a:lnTo>
                  <a:pt x="5" y="112"/>
                </a:lnTo>
                <a:lnTo>
                  <a:pt x="10" y="101"/>
                </a:lnTo>
                <a:lnTo>
                  <a:pt x="17" y="93"/>
                </a:lnTo>
                <a:lnTo>
                  <a:pt x="25" y="85"/>
                </a:lnTo>
                <a:lnTo>
                  <a:pt x="35" y="77"/>
                </a:lnTo>
                <a:lnTo>
                  <a:pt x="45" y="71"/>
                </a:lnTo>
                <a:lnTo>
                  <a:pt x="59" y="65"/>
                </a:lnTo>
                <a:lnTo>
                  <a:pt x="73" y="62"/>
                </a:lnTo>
                <a:lnTo>
                  <a:pt x="83" y="60"/>
                </a:lnTo>
                <a:lnTo>
                  <a:pt x="29" y="3"/>
                </a:lnTo>
              </a:path>
            </a:pathLst>
          </a:custGeom>
          <a:solidFill>
            <a:srgbClr val="88680E"/>
          </a:solidFill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4768" name="Rectangle 32"/>
          <p:cNvSpPr>
            <a:spLocks noChangeArrowheads="1"/>
          </p:cNvSpPr>
          <p:nvPr/>
        </p:nvSpPr>
        <p:spPr bwMode="auto">
          <a:xfrm>
            <a:off x="1476375" y="5273675"/>
            <a:ext cx="3667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bg1"/>
                </a:solidFill>
                <a:latin typeface="FranklinGothic" charset="0"/>
              </a:rPr>
              <a:t>F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1920875" y="2501900"/>
            <a:ext cx="1392238" cy="1539875"/>
            <a:chOff x="1361" y="1576"/>
            <a:chExt cx="987" cy="970"/>
          </a:xfrm>
        </p:grpSpPr>
        <p:grpSp>
          <p:nvGrpSpPr>
            <p:cNvPr id="6" name="Group 34"/>
            <p:cNvGrpSpPr>
              <a:grpSpLocks/>
            </p:cNvGrpSpPr>
            <p:nvPr/>
          </p:nvGrpSpPr>
          <p:grpSpPr bwMode="auto">
            <a:xfrm>
              <a:off x="1373" y="1576"/>
              <a:ext cx="975" cy="310"/>
              <a:chOff x="1373" y="1576"/>
              <a:chExt cx="975" cy="310"/>
            </a:xfrm>
          </p:grpSpPr>
          <p:grpSp>
            <p:nvGrpSpPr>
              <p:cNvPr id="7" name="Group 35"/>
              <p:cNvGrpSpPr>
                <a:grpSpLocks/>
              </p:cNvGrpSpPr>
              <p:nvPr/>
            </p:nvGrpSpPr>
            <p:grpSpPr bwMode="auto">
              <a:xfrm>
                <a:off x="1373" y="1576"/>
                <a:ext cx="206" cy="310"/>
                <a:chOff x="1373" y="1576"/>
                <a:chExt cx="206" cy="310"/>
              </a:xfrm>
            </p:grpSpPr>
            <p:sp>
              <p:nvSpPr>
                <p:cNvPr id="2804772" name="AutoShape 36"/>
                <p:cNvSpPr>
                  <a:spLocks noChangeArrowheads="1"/>
                </p:cNvSpPr>
                <p:nvPr/>
              </p:nvSpPr>
              <p:spPr bwMode="auto">
                <a:xfrm>
                  <a:off x="1373" y="1626"/>
                  <a:ext cx="206" cy="260"/>
                </a:xfrm>
                <a:prstGeom prst="cube">
                  <a:avLst>
                    <a:gd name="adj" fmla="val 24995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773" name="AutoShape 37"/>
                <p:cNvSpPr>
                  <a:spLocks noChangeArrowheads="1"/>
                </p:cNvSpPr>
                <p:nvPr/>
              </p:nvSpPr>
              <p:spPr bwMode="auto">
                <a:xfrm>
                  <a:off x="1421" y="1576"/>
                  <a:ext cx="158" cy="46"/>
                </a:xfrm>
                <a:prstGeom prst="cube">
                  <a:avLst>
                    <a:gd name="adj" fmla="val 24995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774" name="AutoShape 38"/>
                <p:cNvSpPr>
                  <a:spLocks noChangeArrowheads="1"/>
                </p:cNvSpPr>
                <p:nvPr/>
              </p:nvSpPr>
              <p:spPr bwMode="auto">
                <a:xfrm>
                  <a:off x="1412" y="1647"/>
                  <a:ext cx="108" cy="15"/>
                </a:xfrm>
                <a:prstGeom prst="parallelogram">
                  <a:avLst>
                    <a:gd name="adj" fmla="val 179967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" name="Group 39"/>
              <p:cNvGrpSpPr>
                <a:grpSpLocks/>
              </p:cNvGrpSpPr>
              <p:nvPr/>
            </p:nvGrpSpPr>
            <p:grpSpPr bwMode="auto">
              <a:xfrm>
                <a:off x="1891" y="1617"/>
                <a:ext cx="203" cy="257"/>
                <a:chOff x="1891" y="1617"/>
                <a:chExt cx="203" cy="257"/>
              </a:xfrm>
            </p:grpSpPr>
            <p:sp>
              <p:nvSpPr>
                <p:cNvPr id="2804776" name="Freeform 40"/>
                <p:cNvSpPr>
                  <a:spLocks/>
                </p:cNvSpPr>
                <p:nvPr/>
              </p:nvSpPr>
              <p:spPr bwMode="auto">
                <a:xfrm>
                  <a:off x="2020" y="1734"/>
                  <a:ext cx="62" cy="140"/>
                </a:xfrm>
                <a:custGeom>
                  <a:avLst/>
                  <a:gdLst/>
                  <a:ahLst/>
                  <a:cxnLst>
                    <a:cxn ang="0">
                      <a:pos x="44" y="0"/>
                    </a:cxn>
                    <a:cxn ang="0">
                      <a:pos x="61" y="0"/>
                    </a:cxn>
                    <a:cxn ang="0">
                      <a:pos x="17" y="139"/>
                    </a:cxn>
                    <a:cxn ang="0">
                      <a:pos x="0" y="139"/>
                    </a:cxn>
                    <a:cxn ang="0">
                      <a:pos x="44" y="0"/>
                    </a:cxn>
                  </a:cxnLst>
                  <a:rect l="0" t="0" r="r" b="b"/>
                  <a:pathLst>
                    <a:path w="62" h="140">
                      <a:moveTo>
                        <a:pt x="44" y="0"/>
                      </a:moveTo>
                      <a:lnTo>
                        <a:pt x="61" y="0"/>
                      </a:lnTo>
                      <a:lnTo>
                        <a:pt x="17" y="139"/>
                      </a:lnTo>
                      <a:lnTo>
                        <a:pt x="0" y="139"/>
                      </a:lnTo>
                      <a:lnTo>
                        <a:pt x="44" y="0"/>
                      </a:lnTo>
                    </a:path>
                  </a:pathLst>
                </a:custGeom>
                <a:solidFill>
                  <a:srgbClr val="F39FD1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777" name="Rectangle 41"/>
                <p:cNvSpPr>
                  <a:spLocks noChangeArrowheads="1"/>
                </p:cNvSpPr>
                <p:nvPr/>
              </p:nvSpPr>
              <p:spPr bwMode="auto">
                <a:xfrm>
                  <a:off x="2017" y="1734"/>
                  <a:ext cx="77" cy="12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778" name="Rectangle 42"/>
                <p:cNvSpPr>
                  <a:spLocks noChangeArrowheads="1"/>
                </p:cNvSpPr>
                <p:nvPr/>
              </p:nvSpPr>
              <p:spPr bwMode="auto">
                <a:xfrm>
                  <a:off x="2023" y="1792"/>
                  <a:ext cx="58" cy="12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779" name="Rectangle 43"/>
                <p:cNvSpPr>
                  <a:spLocks noChangeArrowheads="1"/>
                </p:cNvSpPr>
                <p:nvPr/>
              </p:nvSpPr>
              <p:spPr bwMode="auto">
                <a:xfrm>
                  <a:off x="1892" y="1792"/>
                  <a:ext cx="74" cy="7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780" name="Oval 44"/>
                <p:cNvSpPr>
                  <a:spLocks noChangeArrowheads="1"/>
                </p:cNvSpPr>
                <p:nvPr/>
              </p:nvSpPr>
              <p:spPr bwMode="auto">
                <a:xfrm>
                  <a:off x="1952" y="1617"/>
                  <a:ext cx="22" cy="25"/>
                </a:xfrm>
                <a:prstGeom prst="ellipse">
                  <a:avLst/>
                </a:prstGeom>
                <a:solidFill>
                  <a:srgbClr val="F39FD1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781" name="Freeform 45"/>
                <p:cNvSpPr>
                  <a:spLocks/>
                </p:cNvSpPr>
                <p:nvPr/>
              </p:nvSpPr>
              <p:spPr bwMode="auto">
                <a:xfrm>
                  <a:off x="1891" y="1661"/>
                  <a:ext cx="139" cy="213"/>
                </a:xfrm>
                <a:custGeom>
                  <a:avLst/>
                  <a:gdLst/>
                  <a:ahLst/>
                  <a:cxnLst>
                    <a:cxn ang="0">
                      <a:pos x="1" y="98"/>
                    </a:cxn>
                    <a:cxn ang="0">
                      <a:pos x="1" y="101"/>
                    </a:cxn>
                    <a:cxn ang="0">
                      <a:pos x="0" y="104"/>
                    </a:cxn>
                    <a:cxn ang="0">
                      <a:pos x="0" y="108"/>
                    </a:cxn>
                    <a:cxn ang="0">
                      <a:pos x="1" y="111"/>
                    </a:cxn>
                    <a:cxn ang="0">
                      <a:pos x="3" y="114"/>
                    </a:cxn>
                    <a:cxn ang="0">
                      <a:pos x="6" y="117"/>
                    </a:cxn>
                    <a:cxn ang="0">
                      <a:pos x="9" y="119"/>
                    </a:cxn>
                    <a:cxn ang="0">
                      <a:pos x="11" y="119"/>
                    </a:cxn>
                    <a:cxn ang="0">
                      <a:pos x="15" y="119"/>
                    </a:cxn>
                    <a:cxn ang="0">
                      <a:pos x="90" y="212"/>
                    </a:cxn>
                    <a:cxn ang="0">
                      <a:pos x="114" y="102"/>
                    </a:cxn>
                    <a:cxn ang="0">
                      <a:pos x="113" y="99"/>
                    </a:cxn>
                    <a:cxn ang="0">
                      <a:pos x="112" y="98"/>
                    </a:cxn>
                    <a:cxn ang="0">
                      <a:pos x="110" y="96"/>
                    </a:cxn>
                    <a:cxn ang="0">
                      <a:pos x="108" y="94"/>
                    </a:cxn>
                    <a:cxn ang="0">
                      <a:pos x="106" y="93"/>
                    </a:cxn>
                    <a:cxn ang="0">
                      <a:pos x="103" y="93"/>
                    </a:cxn>
                    <a:cxn ang="0">
                      <a:pos x="100" y="93"/>
                    </a:cxn>
                    <a:cxn ang="0">
                      <a:pos x="98" y="93"/>
                    </a:cxn>
                    <a:cxn ang="0">
                      <a:pos x="67" y="54"/>
                    </a:cxn>
                    <a:cxn ang="0">
                      <a:pos x="128" y="67"/>
                    </a:cxn>
                    <a:cxn ang="0">
                      <a:pos x="131" y="66"/>
                    </a:cxn>
                    <a:cxn ang="0">
                      <a:pos x="132" y="66"/>
                    </a:cxn>
                    <a:cxn ang="0">
                      <a:pos x="135" y="64"/>
                    </a:cxn>
                    <a:cxn ang="0">
                      <a:pos x="137" y="62"/>
                    </a:cxn>
                    <a:cxn ang="0">
                      <a:pos x="137" y="59"/>
                    </a:cxn>
                    <a:cxn ang="0">
                      <a:pos x="138" y="56"/>
                    </a:cxn>
                    <a:cxn ang="0">
                      <a:pos x="137" y="53"/>
                    </a:cxn>
                    <a:cxn ang="0">
                      <a:pos x="136" y="51"/>
                    </a:cxn>
                    <a:cxn ang="0">
                      <a:pos x="134" y="49"/>
                    </a:cxn>
                    <a:cxn ang="0">
                      <a:pos x="132" y="47"/>
                    </a:cxn>
                    <a:cxn ang="0">
                      <a:pos x="129" y="46"/>
                    </a:cxn>
                    <a:cxn ang="0">
                      <a:pos x="87" y="46"/>
                    </a:cxn>
                    <a:cxn ang="0">
                      <a:pos x="80" y="30"/>
                    </a:cxn>
                    <a:cxn ang="0">
                      <a:pos x="81" y="26"/>
                    </a:cxn>
                    <a:cxn ang="0">
                      <a:pos x="81" y="22"/>
                    </a:cxn>
                    <a:cxn ang="0">
                      <a:pos x="81" y="18"/>
                    </a:cxn>
                    <a:cxn ang="0">
                      <a:pos x="80" y="14"/>
                    </a:cxn>
                    <a:cxn ang="0">
                      <a:pos x="79" y="11"/>
                    </a:cxn>
                    <a:cxn ang="0">
                      <a:pos x="76" y="8"/>
                    </a:cxn>
                    <a:cxn ang="0">
                      <a:pos x="73" y="5"/>
                    </a:cxn>
                    <a:cxn ang="0">
                      <a:pos x="70" y="3"/>
                    </a:cxn>
                    <a:cxn ang="0">
                      <a:pos x="67" y="1"/>
                    </a:cxn>
                    <a:cxn ang="0">
                      <a:pos x="62" y="0"/>
                    </a:cxn>
                    <a:cxn ang="0">
                      <a:pos x="58" y="0"/>
                    </a:cxn>
                    <a:cxn ang="0">
                      <a:pos x="54" y="1"/>
                    </a:cxn>
                    <a:cxn ang="0">
                      <a:pos x="49" y="2"/>
                    </a:cxn>
                    <a:cxn ang="0">
                      <a:pos x="45" y="4"/>
                    </a:cxn>
                    <a:cxn ang="0">
                      <a:pos x="42" y="8"/>
                    </a:cxn>
                    <a:cxn ang="0">
                      <a:pos x="39" y="12"/>
                    </a:cxn>
                    <a:cxn ang="0">
                      <a:pos x="38" y="16"/>
                    </a:cxn>
                  </a:cxnLst>
                  <a:rect l="0" t="0" r="r" b="b"/>
                  <a:pathLst>
                    <a:path w="139" h="213">
                      <a:moveTo>
                        <a:pt x="38" y="16"/>
                      </a:move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1" y="101"/>
                      </a:lnTo>
                      <a:lnTo>
                        <a:pt x="0" y="102"/>
                      </a:lnTo>
                      <a:lnTo>
                        <a:pt x="0" y="104"/>
                      </a:lnTo>
                      <a:lnTo>
                        <a:pt x="0" y="106"/>
                      </a:lnTo>
                      <a:lnTo>
                        <a:pt x="0" y="108"/>
                      </a:lnTo>
                      <a:lnTo>
                        <a:pt x="1" y="109"/>
                      </a:lnTo>
                      <a:lnTo>
                        <a:pt x="1" y="111"/>
                      </a:lnTo>
                      <a:lnTo>
                        <a:pt x="2" y="113"/>
                      </a:lnTo>
                      <a:lnTo>
                        <a:pt x="3" y="114"/>
                      </a:lnTo>
                      <a:lnTo>
                        <a:pt x="4" y="116"/>
                      </a:lnTo>
                      <a:lnTo>
                        <a:pt x="6" y="117"/>
                      </a:lnTo>
                      <a:lnTo>
                        <a:pt x="7" y="118"/>
                      </a:lnTo>
                      <a:lnTo>
                        <a:pt x="9" y="119"/>
                      </a:lnTo>
                      <a:lnTo>
                        <a:pt x="10" y="119"/>
                      </a:lnTo>
                      <a:lnTo>
                        <a:pt x="11" y="119"/>
                      </a:lnTo>
                      <a:lnTo>
                        <a:pt x="13" y="119"/>
                      </a:lnTo>
                      <a:lnTo>
                        <a:pt x="15" y="119"/>
                      </a:lnTo>
                      <a:lnTo>
                        <a:pt x="90" y="119"/>
                      </a:lnTo>
                      <a:lnTo>
                        <a:pt x="90" y="212"/>
                      </a:lnTo>
                      <a:lnTo>
                        <a:pt x="114" y="212"/>
                      </a:lnTo>
                      <a:lnTo>
                        <a:pt x="114" y="102"/>
                      </a:lnTo>
                      <a:lnTo>
                        <a:pt x="114" y="101"/>
                      </a:lnTo>
                      <a:lnTo>
                        <a:pt x="113" y="99"/>
                      </a:lnTo>
                      <a:lnTo>
                        <a:pt x="113" y="98"/>
                      </a:lnTo>
                      <a:lnTo>
                        <a:pt x="112" y="98"/>
                      </a:lnTo>
                      <a:lnTo>
                        <a:pt x="112" y="97"/>
                      </a:lnTo>
                      <a:lnTo>
                        <a:pt x="110" y="96"/>
                      </a:lnTo>
                      <a:lnTo>
                        <a:pt x="110" y="95"/>
                      </a:lnTo>
                      <a:lnTo>
                        <a:pt x="108" y="94"/>
                      </a:lnTo>
                      <a:lnTo>
                        <a:pt x="107" y="94"/>
                      </a:lnTo>
                      <a:lnTo>
                        <a:pt x="106" y="93"/>
                      </a:lnTo>
                      <a:lnTo>
                        <a:pt x="105" y="93"/>
                      </a:lnTo>
                      <a:lnTo>
                        <a:pt x="103" y="93"/>
                      </a:lnTo>
                      <a:lnTo>
                        <a:pt x="102" y="93"/>
                      </a:lnTo>
                      <a:lnTo>
                        <a:pt x="100" y="93"/>
                      </a:lnTo>
                      <a:lnTo>
                        <a:pt x="99" y="93"/>
                      </a:lnTo>
                      <a:lnTo>
                        <a:pt x="98" y="93"/>
                      </a:lnTo>
                      <a:lnTo>
                        <a:pt x="54" y="90"/>
                      </a:lnTo>
                      <a:lnTo>
                        <a:pt x="67" y="54"/>
                      </a:lnTo>
                      <a:lnTo>
                        <a:pt x="75" y="67"/>
                      </a:lnTo>
                      <a:lnTo>
                        <a:pt x="128" y="67"/>
                      </a:lnTo>
                      <a:lnTo>
                        <a:pt x="129" y="66"/>
                      </a:lnTo>
                      <a:lnTo>
                        <a:pt x="131" y="66"/>
                      </a:lnTo>
                      <a:lnTo>
                        <a:pt x="132" y="66"/>
                      </a:lnTo>
                      <a:lnTo>
                        <a:pt x="132" y="66"/>
                      </a:lnTo>
                      <a:lnTo>
                        <a:pt x="134" y="64"/>
                      </a:lnTo>
                      <a:lnTo>
                        <a:pt x="135" y="64"/>
                      </a:lnTo>
                      <a:lnTo>
                        <a:pt x="136" y="63"/>
                      </a:lnTo>
                      <a:lnTo>
                        <a:pt x="137" y="62"/>
                      </a:lnTo>
                      <a:lnTo>
                        <a:pt x="137" y="61"/>
                      </a:lnTo>
                      <a:lnTo>
                        <a:pt x="137" y="59"/>
                      </a:lnTo>
                      <a:lnTo>
                        <a:pt x="138" y="58"/>
                      </a:lnTo>
                      <a:lnTo>
                        <a:pt x="138" y="56"/>
                      </a:lnTo>
                      <a:lnTo>
                        <a:pt x="138" y="54"/>
                      </a:lnTo>
                      <a:lnTo>
                        <a:pt x="137" y="53"/>
                      </a:lnTo>
                      <a:lnTo>
                        <a:pt x="137" y="52"/>
                      </a:lnTo>
                      <a:lnTo>
                        <a:pt x="136" y="51"/>
                      </a:lnTo>
                      <a:lnTo>
                        <a:pt x="135" y="49"/>
                      </a:lnTo>
                      <a:lnTo>
                        <a:pt x="134" y="49"/>
                      </a:lnTo>
                      <a:lnTo>
                        <a:pt x="133" y="48"/>
                      </a:lnTo>
                      <a:lnTo>
                        <a:pt x="132" y="47"/>
                      </a:lnTo>
                      <a:lnTo>
                        <a:pt x="131" y="46"/>
                      </a:lnTo>
                      <a:lnTo>
                        <a:pt x="129" y="46"/>
                      </a:lnTo>
                      <a:lnTo>
                        <a:pt x="128" y="46"/>
                      </a:lnTo>
                      <a:lnTo>
                        <a:pt x="87" y="46"/>
                      </a:lnTo>
                      <a:lnTo>
                        <a:pt x="79" y="31"/>
                      </a:lnTo>
                      <a:lnTo>
                        <a:pt x="80" y="30"/>
                      </a:lnTo>
                      <a:lnTo>
                        <a:pt x="81" y="28"/>
                      </a:lnTo>
                      <a:lnTo>
                        <a:pt x="81" y="26"/>
                      </a:lnTo>
                      <a:lnTo>
                        <a:pt x="81" y="24"/>
                      </a:lnTo>
                      <a:lnTo>
                        <a:pt x="81" y="22"/>
                      </a:lnTo>
                      <a:lnTo>
                        <a:pt x="81" y="20"/>
                      </a:lnTo>
                      <a:lnTo>
                        <a:pt x="81" y="18"/>
                      </a:lnTo>
                      <a:lnTo>
                        <a:pt x="81" y="16"/>
                      </a:lnTo>
                      <a:lnTo>
                        <a:pt x="80" y="14"/>
                      </a:lnTo>
                      <a:lnTo>
                        <a:pt x="79" y="13"/>
                      </a:lnTo>
                      <a:lnTo>
                        <a:pt x="79" y="11"/>
                      </a:lnTo>
                      <a:lnTo>
                        <a:pt x="78" y="9"/>
                      </a:lnTo>
                      <a:lnTo>
                        <a:pt x="76" y="8"/>
                      </a:lnTo>
                      <a:lnTo>
                        <a:pt x="75" y="6"/>
                      </a:lnTo>
                      <a:lnTo>
                        <a:pt x="73" y="5"/>
                      </a:lnTo>
                      <a:lnTo>
                        <a:pt x="72" y="4"/>
                      </a:lnTo>
                      <a:lnTo>
                        <a:pt x="70" y="3"/>
                      </a:lnTo>
                      <a:lnTo>
                        <a:pt x="68" y="2"/>
                      </a:lnTo>
                      <a:lnTo>
                        <a:pt x="67" y="1"/>
                      </a:lnTo>
                      <a:lnTo>
                        <a:pt x="64" y="1"/>
                      </a:lnTo>
                      <a:lnTo>
                        <a:pt x="62" y="0"/>
                      </a:lnTo>
                      <a:lnTo>
                        <a:pt x="60" y="0"/>
                      </a:lnTo>
                      <a:lnTo>
                        <a:pt x="58" y="0"/>
                      </a:lnTo>
                      <a:lnTo>
                        <a:pt x="56" y="0"/>
                      </a:lnTo>
                      <a:lnTo>
                        <a:pt x="54" y="1"/>
                      </a:lnTo>
                      <a:lnTo>
                        <a:pt x="52" y="1"/>
                      </a:lnTo>
                      <a:lnTo>
                        <a:pt x="49" y="2"/>
                      </a:lnTo>
                      <a:lnTo>
                        <a:pt x="47" y="3"/>
                      </a:lnTo>
                      <a:lnTo>
                        <a:pt x="45" y="4"/>
                      </a:lnTo>
                      <a:lnTo>
                        <a:pt x="44" y="6"/>
                      </a:lnTo>
                      <a:lnTo>
                        <a:pt x="42" y="8"/>
                      </a:lnTo>
                      <a:lnTo>
                        <a:pt x="41" y="9"/>
                      </a:lnTo>
                      <a:lnTo>
                        <a:pt x="39" y="12"/>
                      </a:lnTo>
                      <a:lnTo>
                        <a:pt x="38" y="14"/>
                      </a:lnTo>
                      <a:lnTo>
                        <a:pt x="38" y="16"/>
                      </a:lnTo>
                    </a:path>
                  </a:pathLst>
                </a:custGeom>
                <a:solidFill>
                  <a:srgbClr val="F39FD1"/>
                </a:solidFill>
                <a:ln w="1270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04782" name="Freeform 46"/>
              <p:cNvSpPr>
                <a:spLocks/>
              </p:cNvSpPr>
              <p:nvPr/>
            </p:nvSpPr>
            <p:spPr bwMode="auto">
              <a:xfrm>
                <a:off x="2148" y="1586"/>
                <a:ext cx="200" cy="291"/>
              </a:xfrm>
              <a:custGeom>
                <a:avLst/>
                <a:gdLst/>
                <a:ahLst/>
                <a:cxnLst>
                  <a:cxn ang="0">
                    <a:pos x="199" y="263"/>
                  </a:cxn>
                  <a:cxn ang="0">
                    <a:pos x="184" y="263"/>
                  </a:cxn>
                  <a:cxn ang="0">
                    <a:pos x="158" y="229"/>
                  </a:cxn>
                  <a:cxn ang="0">
                    <a:pos x="121" y="169"/>
                  </a:cxn>
                  <a:cxn ang="0">
                    <a:pos x="111" y="141"/>
                  </a:cxn>
                  <a:cxn ang="0">
                    <a:pos x="114" y="123"/>
                  </a:cxn>
                  <a:cxn ang="0">
                    <a:pos x="123" y="119"/>
                  </a:cxn>
                  <a:cxn ang="0">
                    <a:pos x="136" y="129"/>
                  </a:cxn>
                  <a:cxn ang="0">
                    <a:pos x="155" y="140"/>
                  </a:cxn>
                  <a:cxn ang="0">
                    <a:pos x="164" y="140"/>
                  </a:cxn>
                  <a:cxn ang="0">
                    <a:pos x="165" y="134"/>
                  </a:cxn>
                  <a:cxn ang="0">
                    <a:pos x="156" y="123"/>
                  </a:cxn>
                  <a:cxn ang="0">
                    <a:pos x="135" y="108"/>
                  </a:cxn>
                  <a:cxn ang="0">
                    <a:pos x="126" y="86"/>
                  </a:cxn>
                  <a:cxn ang="0">
                    <a:pos x="123" y="69"/>
                  </a:cxn>
                  <a:cxn ang="0">
                    <a:pos x="113" y="56"/>
                  </a:cxn>
                  <a:cxn ang="0">
                    <a:pos x="109" y="48"/>
                  </a:cxn>
                  <a:cxn ang="0">
                    <a:pos x="114" y="36"/>
                  </a:cxn>
                  <a:cxn ang="0">
                    <a:pos x="119" y="24"/>
                  </a:cxn>
                  <a:cxn ang="0">
                    <a:pos x="115" y="9"/>
                  </a:cxn>
                  <a:cxn ang="0">
                    <a:pos x="105" y="1"/>
                  </a:cxn>
                  <a:cxn ang="0">
                    <a:pos x="90" y="3"/>
                  </a:cxn>
                  <a:cxn ang="0">
                    <a:pos x="84" y="13"/>
                  </a:cxn>
                  <a:cxn ang="0">
                    <a:pos x="84" y="23"/>
                  </a:cxn>
                  <a:cxn ang="0">
                    <a:pos x="88" y="35"/>
                  </a:cxn>
                  <a:cxn ang="0">
                    <a:pos x="88" y="46"/>
                  </a:cxn>
                  <a:cxn ang="0">
                    <a:pos x="78" y="56"/>
                  </a:cxn>
                  <a:cxn ang="0">
                    <a:pos x="65" y="64"/>
                  </a:cxn>
                  <a:cxn ang="0">
                    <a:pos x="55" y="75"/>
                  </a:cxn>
                  <a:cxn ang="0">
                    <a:pos x="46" y="99"/>
                  </a:cxn>
                  <a:cxn ang="0">
                    <a:pos x="41" y="121"/>
                  </a:cxn>
                  <a:cxn ang="0">
                    <a:pos x="40" y="145"/>
                  </a:cxn>
                  <a:cxn ang="0">
                    <a:pos x="41" y="158"/>
                  </a:cxn>
                  <a:cxn ang="0">
                    <a:pos x="49" y="161"/>
                  </a:cxn>
                  <a:cxn ang="0">
                    <a:pos x="53" y="158"/>
                  </a:cxn>
                  <a:cxn ang="0">
                    <a:pos x="53" y="133"/>
                  </a:cxn>
                  <a:cxn ang="0">
                    <a:pos x="55" y="116"/>
                  </a:cxn>
                  <a:cxn ang="0">
                    <a:pos x="64" y="109"/>
                  </a:cxn>
                  <a:cxn ang="0">
                    <a:pos x="70" y="114"/>
                  </a:cxn>
                  <a:cxn ang="0">
                    <a:pos x="68" y="140"/>
                  </a:cxn>
                  <a:cxn ang="0">
                    <a:pos x="61" y="166"/>
                  </a:cxn>
                  <a:cxn ang="0">
                    <a:pos x="53" y="196"/>
                  </a:cxn>
                  <a:cxn ang="0">
                    <a:pos x="33" y="225"/>
                  </a:cxn>
                  <a:cxn ang="0">
                    <a:pos x="8" y="255"/>
                  </a:cxn>
                  <a:cxn ang="0">
                    <a:pos x="0" y="271"/>
                  </a:cxn>
                  <a:cxn ang="0">
                    <a:pos x="19" y="290"/>
                  </a:cxn>
                  <a:cxn ang="0">
                    <a:pos x="33" y="288"/>
                  </a:cxn>
                  <a:cxn ang="0">
                    <a:pos x="23" y="275"/>
                  </a:cxn>
                  <a:cxn ang="0">
                    <a:pos x="30" y="259"/>
                  </a:cxn>
                  <a:cxn ang="0">
                    <a:pos x="61" y="223"/>
                  </a:cxn>
                  <a:cxn ang="0">
                    <a:pos x="84" y="196"/>
                  </a:cxn>
                  <a:cxn ang="0">
                    <a:pos x="95" y="190"/>
                  </a:cxn>
                  <a:cxn ang="0">
                    <a:pos x="109" y="199"/>
                  </a:cxn>
                  <a:cxn ang="0">
                    <a:pos x="141" y="243"/>
                  </a:cxn>
                  <a:cxn ang="0">
                    <a:pos x="168" y="280"/>
                  </a:cxn>
                  <a:cxn ang="0">
                    <a:pos x="178" y="283"/>
                  </a:cxn>
                  <a:cxn ang="0">
                    <a:pos x="191" y="273"/>
                  </a:cxn>
                </a:cxnLst>
                <a:rect l="0" t="0" r="r" b="b"/>
                <a:pathLst>
                  <a:path w="200" h="291">
                    <a:moveTo>
                      <a:pt x="198" y="268"/>
                    </a:moveTo>
                    <a:lnTo>
                      <a:pt x="199" y="263"/>
                    </a:lnTo>
                    <a:lnTo>
                      <a:pt x="191" y="264"/>
                    </a:lnTo>
                    <a:lnTo>
                      <a:pt x="184" y="263"/>
                    </a:lnTo>
                    <a:lnTo>
                      <a:pt x="174" y="255"/>
                    </a:lnTo>
                    <a:lnTo>
                      <a:pt x="158" y="229"/>
                    </a:lnTo>
                    <a:lnTo>
                      <a:pt x="134" y="190"/>
                    </a:lnTo>
                    <a:lnTo>
                      <a:pt x="121" y="169"/>
                    </a:lnTo>
                    <a:lnTo>
                      <a:pt x="113" y="151"/>
                    </a:lnTo>
                    <a:lnTo>
                      <a:pt x="111" y="141"/>
                    </a:lnTo>
                    <a:lnTo>
                      <a:pt x="111" y="130"/>
                    </a:lnTo>
                    <a:lnTo>
                      <a:pt x="114" y="123"/>
                    </a:lnTo>
                    <a:lnTo>
                      <a:pt x="119" y="119"/>
                    </a:lnTo>
                    <a:lnTo>
                      <a:pt x="123" y="119"/>
                    </a:lnTo>
                    <a:lnTo>
                      <a:pt x="128" y="121"/>
                    </a:lnTo>
                    <a:lnTo>
                      <a:pt x="136" y="129"/>
                    </a:lnTo>
                    <a:lnTo>
                      <a:pt x="148" y="136"/>
                    </a:lnTo>
                    <a:lnTo>
                      <a:pt x="155" y="140"/>
                    </a:lnTo>
                    <a:lnTo>
                      <a:pt x="160" y="141"/>
                    </a:lnTo>
                    <a:lnTo>
                      <a:pt x="164" y="140"/>
                    </a:lnTo>
                    <a:lnTo>
                      <a:pt x="166" y="136"/>
                    </a:lnTo>
                    <a:lnTo>
                      <a:pt x="165" y="134"/>
                    </a:lnTo>
                    <a:lnTo>
                      <a:pt x="164" y="130"/>
                    </a:lnTo>
                    <a:lnTo>
                      <a:pt x="156" y="123"/>
                    </a:lnTo>
                    <a:lnTo>
                      <a:pt x="143" y="114"/>
                    </a:lnTo>
                    <a:lnTo>
                      <a:pt x="135" y="108"/>
                    </a:lnTo>
                    <a:lnTo>
                      <a:pt x="130" y="99"/>
                    </a:lnTo>
                    <a:lnTo>
                      <a:pt x="126" y="86"/>
                    </a:lnTo>
                    <a:lnTo>
                      <a:pt x="125" y="74"/>
                    </a:lnTo>
                    <a:lnTo>
                      <a:pt x="123" y="69"/>
                    </a:lnTo>
                    <a:lnTo>
                      <a:pt x="119" y="63"/>
                    </a:lnTo>
                    <a:lnTo>
                      <a:pt x="113" y="56"/>
                    </a:lnTo>
                    <a:lnTo>
                      <a:pt x="109" y="53"/>
                    </a:lnTo>
                    <a:lnTo>
                      <a:pt x="109" y="48"/>
                    </a:lnTo>
                    <a:lnTo>
                      <a:pt x="111" y="40"/>
                    </a:lnTo>
                    <a:lnTo>
                      <a:pt x="114" y="36"/>
                    </a:lnTo>
                    <a:lnTo>
                      <a:pt x="116" y="31"/>
                    </a:lnTo>
                    <a:lnTo>
                      <a:pt x="119" y="24"/>
                    </a:lnTo>
                    <a:lnTo>
                      <a:pt x="116" y="15"/>
                    </a:lnTo>
                    <a:lnTo>
                      <a:pt x="115" y="9"/>
                    </a:lnTo>
                    <a:lnTo>
                      <a:pt x="111" y="4"/>
                    </a:lnTo>
                    <a:lnTo>
                      <a:pt x="105" y="1"/>
                    </a:lnTo>
                    <a:lnTo>
                      <a:pt x="96" y="0"/>
                    </a:lnTo>
                    <a:lnTo>
                      <a:pt x="90" y="3"/>
                    </a:lnTo>
                    <a:lnTo>
                      <a:pt x="86" y="6"/>
                    </a:lnTo>
                    <a:lnTo>
                      <a:pt x="84" y="13"/>
                    </a:lnTo>
                    <a:lnTo>
                      <a:pt x="83" y="18"/>
                    </a:lnTo>
                    <a:lnTo>
                      <a:pt x="84" y="23"/>
                    </a:lnTo>
                    <a:lnTo>
                      <a:pt x="86" y="30"/>
                    </a:lnTo>
                    <a:lnTo>
                      <a:pt x="88" y="35"/>
                    </a:lnTo>
                    <a:lnTo>
                      <a:pt x="89" y="40"/>
                    </a:lnTo>
                    <a:lnTo>
                      <a:pt x="88" y="46"/>
                    </a:lnTo>
                    <a:lnTo>
                      <a:pt x="84" y="51"/>
                    </a:lnTo>
                    <a:lnTo>
                      <a:pt x="78" y="56"/>
                    </a:lnTo>
                    <a:lnTo>
                      <a:pt x="70" y="60"/>
                    </a:lnTo>
                    <a:lnTo>
                      <a:pt x="65" y="64"/>
                    </a:lnTo>
                    <a:lnTo>
                      <a:pt x="60" y="69"/>
                    </a:lnTo>
                    <a:lnTo>
                      <a:pt x="55" y="75"/>
                    </a:lnTo>
                    <a:lnTo>
                      <a:pt x="50" y="86"/>
                    </a:lnTo>
                    <a:lnTo>
                      <a:pt x="46" y="99"/>
                    </a:lnTo>
                    <a:lnTo>
                      <a:pt x="43" y="109"/>
                    </a:lnTo>
                    <a:lnTo>
                      <a:pt x="41" y="121"/>
                    </a:lnTo>
                    <a:lnTo>
                      <a:pt x="40" y="136"/>
                    </a:lnTo>
                    <a:lnTo>
                      <a:pt x="40" y="145"/>
                    </a:lnTo>
                    <a:lnTo>
                      <a:pt x="40" y="153"/>
                    </a:lnTo>
                    <a:lnTo>
                      <a:pt x="41" y="158"/>
                    </a:lnTo>
                    <a:lnTo>
                      <a:pt x="44" y="160"/>
                    </a:lnTo>
                    <a:lnTo>
                      <a:pt x="49" y="161"/>
                    </a:lnTo>
                    <a:lnTo>
                      <a:pt x="51" y="160"/>
                    </a:lnTo>
                    <a:lnTo>
                      <a:pt x="53" y="158"/>
                    </a:lnTo>
                    <a:lnTo>
                      <a:pt x="53" y="148"/>
                    </a:lnTo>
                    <a:lnTo>
                      <a:pt x="53" y="133"/>
                    </a:lnTo>
                    <a:lnTo>
                      <a:pt x="54" y="123"/>
                    </a:lnTo>
                    <a:lnTo>
                      <a:pt x="55" y="116"/>
                    </a:lnTo>
                    <a:lnTo>
                      <a:pt x="59" y="110"/>
                    </a:lnTo>
                    <a:lnTo>
                      <a:pt x="64" y="109"/>
                    </a:lnTo>
                    <a:lnTo>
                      <a:pt x="69" y="110"/>
                    </a:lnTo>
                    <a:lnTo>
                      <a:pt x="70" y="114"/>
                    </a:lnTo>
                    <a:lnTo>
                      <a:pt x="69" y="125"/>
                    </a:lnTo>
                    <a:lnTo>
                      <a:pt x="68" y="140"/>
                    </a:lnTo>
                    <a:lnTo>
                      <a:pt x="65" y="154"/>
                    </a:lnTo>
                    <a:lnTo>
                      <a:pt x="61" y="166"/>
                    </a:lnTo>
                    <a:lnTo>
                      <a:pt x="58" y="183"/>
                    </a:lnTo>
                    <a:lnTo>
                      <a:pt x="53" y="196"/>
                    </a:lnTo>
                    <a:lnTo>
                      <a:pt x="41" y="214"/>
                    </a:lnTo>
                    <a:lnTo>
                      <a:pt x="33" y="225"/>
                    </a:lnTo>
                    <a:lnTo>
                      <a:pt x="18" y="243"/>
                    </a:lnTo>
                    <a:lnTo>
                      <a:pt x="8" y="255"/>
                    </a:lnTo>
                    <a:lnTo>
                      <a:pt x="0" y="266"/>
                    </a:lnTo>
                    <a:lnTo>
                      <a:pt x="0" y="271"/>
                    </a:lnTo>
                    <a:lnTo>
                      <a:pt x="8" y="280"/>
                    </a:lnTo>
                    <a:lnTo>
                      <a:pt x="19" y="290"/>
                    </a:lnTo>
                    <a:lnTo>
                      <a:pt x="30" y="290"/>
                    </a:lnTo>
                    <a:lnTo>
                      <a:pt x="33" y="288"/>
                    </a:lnTo>
                    <a:lnTo>
                      <a:pt x="28" y="281"/>
                    </a:lnTo>
                    <a:lnTo>
                      <a:pt x="23" y="275"/>
                    </a:lnTo>
                    <a:lnTo>
                      <a:pt x="23" y="270"/>
                    </a:lnTo>
                    <a:lnTo>
                      <a:pt x="30" y="259"/>
                    </a:lnTo>
                    <a:lnTo>
                      <a:pt x="43" y="246"/>
                    </a:lnTo>
                    <a:lnTo>
                      <a:pt x="61" y="223"/>
                    </a:lnTo>
                    <a:lnTo>
                      <a:pt x="78" y="203"/>
                    </a:lnTo>
                    <a:lnTo>
                      <a:pt x="84" y="196"/>
                    </a:lnTo>
                    <a:lnTo>
                      <a:pt x="88" y="191"/>
                    </a:lnTo>
                    <a:lnTo>
                      <a:pt x="95" y="190"/>
                    </a:lnTo>
                    <a:lnTo>
                      <a:pt x="101" y="194"/>
                    </a:lnTo>
                    <a:lnTo>
                      <a:pt x="109" y="199"/>
                    </a:lnTo>
                    <a:lnTo>
                      <a:pt x="124" y="219"/>
                    </a:lnTo>
                    <a:lnTo>
                      <a:pt x="141" y="243"/>
                    </a:lnTo>
                    <a:lnTo>
                      <a:pt x="158" y="266"/>
                    </a:lnTo>
                    <a:lnTo>
                      <a:pt x="168" y="280"/>
                    </a:lnTo>
                    <a:lnTo>
                      <a:pt x="171" y="283"/>
                    </a:lnTo>
                    <a:lnTo>
                      <a:pt x="178" y="283"/>
                    </a:lnTo>
                    <a:lnTo>
                      <a:pt x="184" y="278"/>
                    </a:lnTo>
                    <a:lnTo>
                      <a:pt x="191" y="273"/>
                    </a:lnTo>
                    <a:lnTo>
                      <a:pt x="198" y="268"/>
                    </a:lnTo>
                  </a:path>
                </a:pathLst>
              </a:custGeom>
              <a:solidFill>
                <a:srgbClr val="CECECE"/>
              </a:solidFill>
              <a:ln w="254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9" name="Group 47"/>
              <p:cNvGrpSpPr>
                <a:grpSpLocks/>
              </p:cNvGrpSpPr>
              <p:nvPr/>
            </p:nvGrpSpPr>
            <p:grpSpPr bwMode="auto">
              <a:xfrm>
                <a:off x="1585" y="1576"/>
                <a:ext cx="259" cy="310"/>
                <a:chOff x="1585" y="1576"/>
                <a:chExt cx="259" cy="310"/>
              </a:xfrm>
            </p:grpSpPr>
            <p:grpSp>
              <p:nvGrpSpPr>
                <p:cNvPr id="10" name="Group 48"/>
                <p:cNvGrpSpPr>
                  <a:grpSpLocks/>
                </p:cNvGrpSpPr>
                <p:nvPr/>
              </p:nvGrpSpPr>
              <p:grpSpPr bwMode="auto">
                <a:xfrm>
                  <a:off x="1585" y="1576"/>
                  <a:ext cx="259" cy="310"/>
                  <a:chOff x="1585" y="1576"/>
                  <a:chExt cx="259" cy="310"/>
                </a:xfrm>
              </p:grpSpPr>
              <p:sp>
                <p:nvSpPr>
                  <p:cNvPr id="2804785" name="AutoShape 49"/>
                  <p:cNvSpPr>
                    <a:spLocks noChangeArrowheads="1"/>
                  </p:cNvSpPr>
                  <p:nvPr/>
                </p:nvSpPr>
                <p:spPr bwMode="auto">
                  <a:xfrm>
                    <a:off x="1585" y="1626"/>
                    <a:ext cx="259" cy="260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804786" name="AutoShape 50"/>
                  <p:cNvSpPr>
                    <a:spLocks noChangeArrowheads="1"/>
                  </p:cNvSpPr>
                  <p:nvPr/>
                </p:nvSpPr>
                <p:spPr bwMode="auto">
                  <a:xfrm>
                    <a:off x="1648" y="1576"/>
                    <a:ext cx="196" cy="46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804787" name="Oval 51"/>
                <p:cNvSpPr>
                  <a:spLocks noChangeArrowheads="1"/>
                </p:cNvSpPr>
                <p:nvPr/>
              </p:nvSpPr>
              <p:spPr bwMode="auto">
                <a:xfrm>
                  <a:off x="1667" y="1602"/>
                  <a:ext cx="27" cy="8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788" name="AutoShape 52"/>
                <p:cNvSpPr>
                  <a:spLocks noChangeArrowheads="1"/>
                </p:cNvSpPr>
                <p:nvPr/>
              </p:nvSpPr>
              <p:spPr bwMode="auto">
                <a:xfrm>
                  <a:off x="1616" y="1750"/>
                  <a:ext cx="137" cy="55"/>
                </a:xfrm>
                <a:prstGeom prst="octagon">
                  <a:avLst>
                    <a:gd name="adj" fmla="val 29282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1" name="Group 53"/>
            <p:cNvGrpSpPr>
              <a:grpSpLocks/>
            </p:cNvGrpSpPr>
            <p:nvPr/>
          </p:nvGrpSpPr>
          <p:grpSpPr bwMode="auto">
            <a:xfrm>
              <a:off x="1361" y="1900"/>
              <a:ext cx="206" cy="310"/>
              <a:chOff x="1361" y="1900"/>
              <a:chExt cx="206" cy="310"/>
            </a:xfrm>
          </p:grpSpPr>
          <p:sp>
            <p:nvSpPr>
              <p:cNvPr id="2804790" name="AutoShape 54"/>
              <p:cNvSpPr>
                <a:spLocks noChangeArrowheads="1"/>
              </p:cNvSpPr>
              <p:nvPr/>
            </p:nvSpPr>
            <p:spPr bwMode="auto">
              <a:xfrm>
                <a:off x="1361" y="1950"/>
                <a:ext cx="206" cy="260"/>
              </a:xfrm>
              <a:prstGeom prst="cube">
                <a:avLst>
                  <a:gd name="adj" fmla="val 24995"/>
                </a:avLst>
              </a:prstGeom>
              <a:solidFill>
                <a:srgbClr val="00FF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791" name="AutoShape 55"/>
              <p:cNvSpPr>
                <a:spLocks noChangeArrowheads="1"/>
              </p:cNvSpPr>
              <p:nvPr/>
            </p:nvSpPr>
            <p:spPr bwMode="auto">
              <a:xfrm>
                <a:off x="1409" y="1900"/>
                <a:ext cx="158" cy="46"/>
              </a:xfrm>
              <a:prstGeom prst="cube">
                <a:avLst>
                  <a:gd name="adj" fmla="val 24995"/>
                </a:avLst>
              </a:prstGeom>
              <a:solidFill>
                <a:srgbClr val="00FF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792" name="AutoShape 56"/>
              <p:cNvSpPr>
                <a:spLocks noChangeArrowheads="1"/>
              </p:cNvSpPr>
              <p:nvPr/>
            </p:nvSpPr>
            <p:spPr bwMode="auto">
              <a:xfrm>
                <a:off x="1400" y="1971"/>
                <a:ext cx="108" cy="15"/>
              </a:xfrm>
              <a:prstGeom prst="parallelogram">
                <a:avLst>
                  <a:gd name="adj" fmla="val 179967"/>
                </a:avLst>
              </a:prstGeom>
              <a:solidFill>
                <a:srgbClr val="00FF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57"/>
            <p:cNvGrpSpPr>
              <a:grpSpLocks/>
            </p:cNvGrpSpPr>
            <p:nvPr/>
          </p:nvGrpSpPr>
          <p:grpSpPr bwMode="auto">
            <a:xfrm>
              <a:off x="1879" y="1941"/>
              <a:ext cx="203" cy="257"/>
              <a:chOff x="1879" y="1941"/>
              <a:chExt cx="203" cy="257"/>
            </a:xfrm>
          </p:grpSpPr>
          <p:sp>
            <p:nvSpPr>
              <p:cNvPr id="2804794" name="Freeform 58"/>
              <p:cNvSpPr>
                <a:spLocks/>
              </p:cNvSpPr>
              <p:nvPr/>
            </p:nvSpPr>
            <p:spPr bwMode="auto">
              <a:xfrm>
                <a:off x="2008" y="2058"/>
                <a:ext cx="62" cy="140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61" y="0"/>
                  </a:cxn>
                  <a:cxn ang="0">
                    <a:pos x="17" y="139"/>
                  </a:cxn>
                  <a:cxn ang="0">
                    <a:pos x="0" y="139"/>
                  </a:cxn>
                  <a:cxn ang="0">
                    <a:pos x="44" y="0"/>
                  </a:cxn>
                </a:cxnLst>
                <a:rect l="0" t="0" r="r" b="b"/>
                <a:pathLst>
                  <a:path w="62" h="140">
                    <a:moveTo>
                      <a:pt x="44" y="0"/>
                    </a:moveTo>
                    <a:lnTo>
                      <a:pt x="61" y="0"/>
                    </a:lnTo>
                    <a:lnTo>
                      <a:pt x="17" y="139"/>
                    </a:lnTo>
                    <a:lnTo>
                      <a:pt x="0" y="139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795" name="Rectangle 59"/>
              <p:cNvSpPr>
                <a:spLocks noChangeArrowheads="1"/>
              </p:cNvSpPr>
              <p:nvPr/>
            </p:nvSpPr>
            <p:spPr bwMode="auto">
              <a:xfrm>
                <a:off x="2005" y="2058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796" name="Rectangle 60"/>
              <p:cNvSpPr>
                <a:spLocks noChangeArrowheads="1"/>
              </p:cNvSpPr>
              <p:nvPr/>
            </p:nvSpPr>
            <p:spPr bwMode="auto">
              <a:xfrm>
                <a:off x="2011" y="2116"/>
                <a:ext cx="58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797" name="Rectangle 61"/>
              <p:cNvSpPr>
                <a:spLocks noChangeArrowheads="1"/>
              </p:cNvSpPr>
              <p:nvPr/>
            </p:nvSpPr>
            <p:spPr bwMode="auto">
              <a:xfrm>
                <a:off x="1880" y="2116"/>
                <a:ext cx="74" cy="7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798" name="Oval 62"/>
              <p:cNvSpPr>
                <a:spLocks noChangeArrowheads="1"/>
              </p:cNvSpPr>
              <p:nvPr/>
            </p:nvSpPr>
            <p:spPr bwMode="auto">
              <a:xfrm>
                <a:off x="1940" y="1941"/>
                <a:ext cx="22" cy="25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799" name="Freeform 63"/>
              <p:cNvSpPr>
                <a:spLocks/>
              </p:cNvSpPr>
              <p:nvPr/>
            </p:nvSpPr>
            <p:spPr bwMode="auto">
              <a:xfrm>
                <a:off x="1879" y="1985"/>
                <a:ext cx="139" cy="213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1"/>
                  </a:cxn>
                  <a:cxn ang="0">
                    <a:pos x="0" y="104"/>
                  </a:cxn>
                  <a:cxn ang="0">
                    <a:pos x="0" y="108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7"/>
                  </a:cxn>
                  <a:cxn ang="0">
                    <a:pos x="9" y="119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90" y="212"/>
                  </a:cxn>
                  <a:cxn ang="0">
                    <a:pos x="114" y="102"/>
                  </a:cxn>
                  <a:cxn ang="0">
                    <a:pos x="113" y="99"/>
                  </a:cxn>
                  <a:cxn ang="0">
                    <a:pos x="112" y="98"/>
                  </a:cxn>
                  <a:cxn ang="0">
                    <a:pos x="110" y="96"/>
                  </a:cxn>
                  <a:cxn ang="0">
                    <a:pos x="108" y="94"/>
                  </a:cxn>
                  <a:cxn ang="0">
                    <a:pos x="106" y="93"/>
                  </a:cxn>
                  <a:cxn ang="0">
                    <a:pos x="103" y="93"/>
                  </a:cxn>
                  <a:cxn ang="0">
                    <a:pos x="100" y="93"/>
                  </a:cxn>
                  <a:cxn ang="0">
                    <a:pos x="98" y="93"/>
                  </a:cxn>
                  <a:cxn ang="0">
                    <a:pos x="67" y="54"/>
                  </a:cxn>
                  <a:cxn ang="0">
                    <a:pos x="128" y="67"/>
                  </a:cxn>
                  <a:cxn ang="0">
                    <a:pos x="131" y="66"/>
                  </a:cxn>
                  <a:cxn ang="0">
                    <a:pos x="132" y="66"/>
                  </a:cxn>
                  <a:cxn ang="0">
                    <a:pos x="135" y="64"/>
                  </a:cxn>
                  <a:cxn ang="0">
                    <a:pos x="137" y="62"/>
                  </a:cxn>
                  <a:cxn ang="0">
                    <a:pos x="137" y="59"/>
                  </a:cxn>
                  <a:cxn ang="0">
                    <a:pos x="138" y="56"/>
                  </a:cxn>
                  <a:cxn ang="0">
                    <a:pos x="137" y="53"/>
                  </a:cxn>
                  <a:cxn ang="0">
                    <a:pos x="136" y="51"/>
                  </a:cxn>
                  <a:cxn ang="0">
                    <a:pos x="134" y="49"/>
                  </a:cxn>
                  <a:cxn ang="0">
                    <a:pos x="132" y="47"/>
                  </a:cxn>
                  <a:cxn ang="0">
                    <a:pos x="129" y="46"/>
                  </a:cxn>
                  <a:cxn ang="0">
                    <a:pos x="87" y="46"/>
                  </a:cxn>
                  <a:cxn ang="0">
                    <a:pos x="80" y="30"/>
                  </a:cxn>
                  <a:cxn ang="0">
                    <a:pos x="81" y="26"/>
                  </a:cxn>
                  <a:cxn ang="0">
                    <a:pos x="81" y="22"/>
                  </a:cxn>
                  <a:cxn ang="0">
                    <a:pos x="81" y="18"/>
                  </a:cxn>
                  <a:cxn ang="0">
                    <a:pos x="80" y="14"/>
                  </a:cxn>
                  <a:cxn ang="0">
                    <a:pos x="79" y="11"/>
                  </a:cxn>
                  <a:cxn ang="0">
                    <a:pos x="76" y="8"/>
                  </a:cxn>
                  <a:cxn ang="0">
                    <a:pos x="73" y="5"/>
                  </a:cxn>
                  <a:cxn ang="0">
                    <a:pos x="70" y="3"/>
                  </a:cxn>
                  <a:cxn ang="0">
                    <a:pos x="67" y="1"/>
                  </a:cxn>
                  <a:cxn ang="0">
                    <a:pos x="62" y="0"/>
                  </a:cxn>
                  <a:cxn ang="0">
                    <a:pos x="58" y="0"/>
                  </a:cxn>
                  <a:cxn ang="0">
                    <a:pos x="54" y="1"/>
                  </a:cxn>
                  <a:cxn ang="0">
                    <a:pos x="49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39" y="12"/>
                  </a:cxn>
                  <a:cxn ang="0">
                    <a:pos x="38" y="16"/>
                  </a:cxn>
                </a:cxnLst>
                <a:rect l="0" t="0" r="r" b="b"/>
                <a:pathLst>
                  <a:path w="139" h="213">
                    <a:moveTo>
                      <a:pt x="38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1"/>
                    </a:lnTo>
                    <a:lnTo>
                      <a:pt x="0" y="102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3"/>
                    </a:lnTo>
                    <a:lnTo>
                      <a:pt x="3" y="114"/>
                    </a:lnTo>
                    <a:lnTo>
                      <a:pt x="4" y="116"/>
                    </a:lnTo>
                    <a:lnTo>
                      <a:pt x="6" y="117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0" y="119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90" y="119"/>
                    </a:lnTo>
                    <a:lnTo>
                      <a:pt x="90" y="212"/>
                    </a:lnTo>
                    <a:lnTo>
                      <a:pt x="114" y="212"/>
                    </a:lnTo>
                    <a:lnTo>
                      <a:pt x="114" y="102"/>
                    </a:lnTo>
                    <a:lnTo>
                      <a:pt x="114" y="101"/>
                    </a:lnTo>
                    <a:lnTo>
                      <a:pt x="113" y="99"/>
                    </a:lnTo>
                    <a:lnTo>
                      <a:pt x="113" y="98"/>
                    </a:lnTo>
                    <a:lnTo>
                      <a:pt x="112" y="98"/>
                    </a:lnTo>
                    <a:lnTo>
                      <a:pt x="112" y="97"/>
                    </a:lnTo>
                    <a:lnTo>
                      <a:pt x="110" y="96"/>
                    </a:lnTo>
                    <a:lnTo>
                      <a:pt x="110" y="95"/>
                    </a:lnTo>
                    <a:lnTo>
                      <a:pt x="108" y="94"/>
                    </a:lnTo>
                    <a:lnTo>
                      <a:pt x="107" y="94"/>
                    </a:lnTo>
                    <a:lnTo>
                      <a:pt x="106" y="93"/>
                    </a:lnTo>
                    <a:lnTo>
                      <a:pt x="105" y="93"/>
                    </a:lnTo>
                    <a:lnTo>
                      <a:pt x="103" y="93"/>
                    </a:lnTo>
                    <a:lnTo>
                      <a:pt x="102" y="93"/>
                    </a:lnTo>
                    <a:lnTo>
                      <a:pt x="100" y="93"/>
                    </a:lnTo>
                    <a:lnTo>
                      <a:pt x="99" y="93"/>
                    </a:lnTo>
                    <a:lnTo>
                      <a:pt x="98" y="93"/>
                    </a:lnTo>
                    <a:lnTo>
                      <a:pt x="54" y="90"/>
                    </a:lnTo>
                    <a:lnTo>
                      <a:pt x="67" y="54"/>
                    </a:lnTo>
                    <a:lnTo>
                      <a:pt x="75" y="67"/>
                    </a:lnTo>
                    <a:lnTo>
                      <a:pt x="128" y="67"/>
                    </a:lnTo>
                    <a:lnTo>
                      <a:pt x="129" y="66"/>
                    </a:lnTo>
                    <a:lnTo>
                      <a:pt x="131" y="66"/>
                    </a:lnTo>
                    <a:lnTo>
                      <a:pt x="132" y="66"/>
                    </a:lnTo>
                    <a:lnTo>
                      <a:pt x="132" y="66"/>
                    </a:lnTo>
                    <a:lnTo>
                      <a:pt x="134" y="64"/>
                    </a:lnTo>
                    <a:lnTo>
                      <a:pt x="135" y="64"/>
                    </a:lnTo>
                    <a:lnTo>
                      <a:pt x="136" y="63"/>
                    </a:lnTo>
                    <a:lnTo>
                      <a:pt x="137" y="62"/>
                    </a:lnTo>
                    <a:lnTo>
                      <a:pt x="137" y="61"/>
                    </a:lnTo>
                    <a:lnTo>
                      <a:pt x="137" y="59"/>
                    </a:lnTo>
                    <a:lnTo>
                      <a:pt x="138" y="58"/>
                    </a:lnTo>
                    <a:lnTo>
                      <a:pt x="138" y="56"/>
                    </a:lnTo>
                    <a:lnTo>
                      <a:pt x="138" y="54"/>
                    </a:lnTo>
                    <a:lnTo>
                      <a:pt x="137" y="53"/>
                    </a:lnTo>
                    <a:lnTo>
                      <a:pt x="137" y="52"/>
                    </a:lnTo>
                    <a:lnTo>
                      <a:pt x="136" y="51"/>
                    </a:lnTo>
                    <a:lnTo>
                      <a:pt x="135" y="49"/>
                    </a:lnTo>
                    <a:lnTo>
                      <a:pt x="134" y="49"/>
                    </a:lnTo>
                    <a:lnTo>
                      <a:pt x="133" y="48"/>
                    </a:lnTo>
                    <a:lnTo>
                      <a:pt x="132" y="47"/>
                    </a:lnTo>
                    <a:lnTo>
                      <a:pt x="131" y="46"/>
                    </a:lnTo>
                    <a:lnTo>
                      <a:pt x="129" y="46"/>
                    </a:lnTo>
                    <a:lnTo>
                      <a:pt x="128" y="46"/>
                    </a:lnTo>
                    <a:lnTo>
                      <a:pt x="87" y="46"/>
                    </a:lnTo>
                    <a:lnTo>
                      <a:pt x="79" y="31"/>
                    </a:lnTo>
                    <a:lnTo>
                      <a:pt x="80" y="30"/>
                    </a:lnTo>
                    <a:lnTo>
                      <a:pt x="81" y="28"/>
                    </a:lnTo>
                    <a:lnTo>
                      <a:pt x="81" y="26"/>
                    </a:lnTo>
                    <a:lnTo>
                      <a:pt x="81" y="24"/>
                    </a:lnTo>
                    <a:lnTo>
                      <a:pt x="81" y="22"/>
                    </a:lnTo>
                    <a:lnTo>
                      <a:pt x="81" y="20"/>
                    </a:lnTo>
                    <a:lnTo>
                      <a:pt x="81" y="18"/>
                    </a:lnTo>
                    <a:lnTo>
                      <a:pt x="81" y="16"/>
                    </a:lnTo>
                    <a:lnTo>
                      <a:pt x="80" y="14"/>
                    </a:lnTo>
                    <a:lnTo>
                      <a:pt x="79" y="13"/>
                    </a:lnTo>
                    <a:lnTo>
                      <a:pt x="79" y="11"/>
                    </a:lnTo>
                    <a:lnTo>
                      <a:pt x="78" y="9"/>
                    </a:lnTo>
                    <a:lnTo>
                      <a:pt x="76" y="8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2" y="4"/>
                    </a:lnTo>
                    <a:lnTo>
                      <a:pt x="70" y="3"/>
                    </a:lnTo>
                    <a:lnTo>
                      <a:pt x="68" y="2"/>
                    </a:lnTo>
                    <a:lnTo>
                      <a:pt x="67" y="1"/>
                    </a:lnTo>
                    <a:lnTo>
                      <a:pt x="64" y="1"/>
                    </a:lnTo>
                    <a:lnTo>
                      <a:pt x="62" y="0"/>
                    </a:lnTo>
                    <a:lnTo>
                      <a:pt x="60" y="0"/>
                    </a:lnTo>
                    <a:lnTo>
                      <a:pt x="58" y="0"/>
                    </a:lnTo>
                    <a:lnTo>
                      <a:pt x="56" y="0"/>
                    </a:lnTo>
                    <a:lnTo>
                      <a:pt x="54" y="1"/>
                    </a:lnTo>
                    <a:lnTo>
                      <a:pt x="52" y="1"/>
                    </a:lnTo>
                    <a:lnTo>
                      <a:pt x="49" y="2"/>
                    </a:lnTo>
                    <a:lnTo>
                      <a:pt x="47" y="3"/>
                    </a:lnTo>
                    <a:lnTo>
                      <a:pt x="45" y="4"/>
                    </a:lnTo>
                    <a:lnTo>
                      <a:pt x="44" y="6"/>
                    </a:lnTo>
                    <a:lnTo>
                      <a:pt x="42" y="8"/>
                    </a:lnTo>
                    <a:lnTo>
                      <a:pt x="41" y="9"/>
                    </a:lnTo>
                    <a:lnTo>
                      <a:pt x="39" y="12"/>
                    </a:lnTo>
                    <a:lnTo>
                      <a:pt x="38" y="14"/>
                    </a:lnTo>
                    <a:lnTo>
                      <a:pt x="38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4800" name="Freeform 64"/>
            <p:cNvSpPr>
              <a:spLocks/>
            </p:cNvSpPr>
            <p:nvPr/>
          </p:nvSpPr>
          <p:spPr bwMode="auto">
            <a:xfrm>
              <a:off x="2136" y="1910"/>
              <a:ext cx="200" cy="291"/>
            </a:xfrm>
            <a:custGeom>
              <a:avLst/>
              <a:gdLst/>
              <a:ahLst/>
              <a:cxnLst>
                <a:cxn ang="0">
                  <a:pos x="199" y="263"/>
                </a:cxn>
                <a:cxn ang="0">
                  <a:pos x="184" y="263"/>
                </a:cxn>
                <a:cxn ang="0">
                  <a:pos x="158" y="229"/>
                </a:cxn>
                <a:cxn ang="0">
                  <a:pos x="121" y="169"/>
                </a:cxn>
                <a:cxn ang="0">
                  <a:pos x="111" y="141"/>
                </a:cxn>
                <a:cxn ang="0">
                  <a:pos x="114" y="123"/>
                </a:cxn>
                <a:cxn ang="0">
                  <a:pos x="123" y="119"/>
                </a:cxn>
                <a:cxn ang="0">
                  <a:pos x="136" y="129"/>
                </a:cxn>
                <a:cxn ang="0">
                  <a:pos x="155" y="140"/>
                </a:cxn>
                <a:cxn ang="0">
                  <a:pos x="164" y="140"/>
                </a:cxn>
                <a:cxn ang="0">
                  <a:pos x="165" y="134"/>
                </a:cxn>
                <a:cxn ang="0">
                  <a:pos x="156" y="123"/>
                </a:cxn>
                <a:cxn ang="0">
                  <a:pos x="135" y="108"/>
                </a:cxn>
                <a:cxn ang="0">
                  <a:pos x="126" y="86"/>
                </a:cxn>
                <a:cxn ang="0">
                  <a:pos x="123" y="69"/>
                </a:cxn>
                <a:cxn ang="0">
                  <a:pos x="113" y="56"/>
                </a:cxn>
                <a:cxn ang="0">
                  <a:pos x="109" y="48"/>
                </a:cxn>
                <a:cxn ang="0">
                  <a:pos x="114" y="36"/>
                </a:cxn>
                <a:cxn ang="0">
                  <a:pos x="119" y="24"/>
                </a:cxn>
                <a:cxn ang="0">
                  <a:pos x="115" y="9"/>
                </a:cxn>
                <a:cxn ang="0">
                  <a:pos x="105" y="1"/>
                </a:cxn>
                <a:cxn ang="0">
                  <a:pos x="90" y="3"/>
                </a:cxn>
                <a:cxn ang="0">
                  <a:pos x="84" y="13"/>
                </a:cxn>
                <a:cxn ang="0">
                  <a:pos x="84" y="23"/>
                </a:cxn>
                <a:cxn ang="0">
                  <a:pos x="88" y="35"/>
                </a:cxn>
                <a:cxn ang="0">
                  <a:pos x="88" y="46"/>
                </a:cxn>
                <a:cxn ang="0">
                  <a:pos x="78" y="56"/>
                </a:cxn>
                <a:cxn ang="0">
                  <a:pos x="65" y="64"/>
                </a:cxn>
                <a:cxn ang="0">
                  <a:pos x="55" y="75"/>
                </a:cxn>
                <a:cxn ang="0">
                  <a:pos x="46" y="99"/>
                </a:cxn>
                <a:cxn ang="0">
                  <a:pos x="41" y="121"/>
                </a:cxn>
                <a:cxn ang="0">
                  <a:pos x="40" y="145"/>
                </a:cxn>
                <a:cxn ang="0">
                  <a:pos x="41" y="158"/>
                </a:cxn>
                <a:cxn ang="0">
                  <a:pos x="49" y="161"/>
                </a:cxn>
                <a:cxn ang="0">
                  <a:pos x="53" y="158"/>
                </a:cxn>
                <a:cxn ang="0">
                  <a:pos x="53" y="133"/>
                </a:cxn>
                <a:cxn ang="0">
                  <a:pos x="55" y="116"/>
                </a:cxn>
                <a:cxn ang="0">
                  <a:pos x="64" y="109"/>
                </a:cxn>
                <a:cxn ang="0">
                  <a:pos x="70" y="114"/>
                </a:cxn>
                <a:cxn ang="0">
                  <a:pos x="68" y="140"/>
                </a:cxn>
                <a:cxn ang="0">
                  <a:pos x="61" y="166"/>
                </a:cxn>
                <a:cxn ang="0">
                  <a:pos x="53" y="196"/>
                </a:cxn>
                <a:cxn ang="0">
                  <a:pos x="33" y="225"/>
                </a:cxn>
                <a:cxn ang="0">
                  <a:pos x="8" y="255"/>
                </a:cxn>
                <a:cxn ang="0">
                  <a:pos x="0" y="271"/>
                </a:cxn>
                <a:cxn ang="0">
                  <a:pos x="19" y="290"/>
                </a:cxn>
                <a:cxn ang="0">
                  <a:pos x="33" y="288"/>
                </a:cxn>
                <a:cxn ang="0">
                  <a:pos x="23" y="275"/>
                </a:cxn>
                <a:cxn ang="0">
                  <a:pos x="30" y="259"/>
                </a:cxn>
                <a:cxn ang="0">
                  <a:pos x="61" y="223"/>
                </a:cxn>
                <a:cxn ang="0">
                  <a:pos x="84" y="196"/>
                </a:cxn>
                <a:cxn ang="0">
                  <a:pos x="95" y="190"/>
                </a:cxn>
                <a:cxn ang="0">
                  <a:pos x="109" y="199"/>
                </a:cxn>
                <a:cxn ang="0">
                  <a:pos x="141" y="243"/>
                </a:cxn>
                <a:cxn ang="0">
                  <a:pos x="168" y="280"/>
                </a:cxn>
                <a:cxn ang="0">
                  <a:pos x="178" y="283"/>
                </a:cxn>
                <a:cxn ang="0">
                  <a:pos x="191" y="273"/>
                </a:cxn>
              </a:cxnLst>
              <a:rect l="0" t="0" r="r" b="b"/>
              <a:pathLst>
                <a:path w="200" h="291">
                  <a:moveTo>
                    <a:pt x="198" y="268"/>
                  </a:moveTo>
                  <a:lnTo>
                    <a:pt x="199" y="263"/>
                  </a:lnTo>
                  <a:lnTo>
                    <a:pt x="191" y="264"/>
                  </a:lnTo>
                  <a:lnTo>
                    <a:pt x="184" y="263"/>
                  </a:lnTo>
                  <a:lnTo>
                    <a:pt x="174" y="255"/>
                  </a:lnTo>
                  <a:lnTo>
                    <a:pt x="158" y="229"/>
                  </a:lnTo>
                  <a:lnTo>
                    <a:pt x="134" y="190"/>
                  </a:lnTo>
                  <a:lnTo>
                    <a:pt x="121" y="169"/>
                  </a:lnTo>
                  <a:lnTo>
                    <a:pt x="113" y="151"/>
                  </a:lnTo>
                  <a:lnTo>
                    <a:pt x="111" y="141"/>
                  </a:lnTo>
                  <a:lnTo>
                    <a:pt x="111" y="130"/>
                  </a:lnTo>
                  <a:lnTo>
                    <a:pt x="114" y="123"/>
                  </a:lnTo>
                  <a:lnTo>
                    <a:pt x="119" y="119"/>
                  </a:lnTo>
                  <a:lnTo>
                    <a:pt x="123" y="119"/>
                  </a:lnTo>
                  <a:lnTo>
                    <a:pt x="128" y="121"/>
                  </a:lnTo>
                  <a:lnTo>
                    <a:pt x="136" y="129"/>
                  </a:lnTo>
                  <a:lnTo>
                    <a:pt x="148" y="136"/>
                  </a:lnTo>
                  <a:lnTo>
                    <a:pt x="155" y="140"/>
                  </a:lnTo>
                  <a:lnTo>
                    <a:pt x="160" y="141"/>
                  </a:lnTo>
                  <a:lnTo>
                    <a:pt x="164" y="140"/>
                  </a:lnTo>
                  <a:lnTo>
                    <a:pt x="166" y="136"/>
                  </a:lnTo>
                  <a:lnTo>
                    <a:pt x="165" y="134"/>
                  </a:lnTo>
                  <a:lnTo>
                    <a:pt x="164" y="130"/>
                  </a:lnTo>
                  <a:lnTo>
                    <a:pt x="156" y="123"/>
                  </a:lnTo>
                  <a:lnTo>
                    <a:pt x="143" y="114"/>
                  </a:lnTo>
                  <a:lnTo>
                    <a:pt x="135" y="108"/>
                  </a:lnTo>
                  <a:lnTo>
                    <a:pt x="130" y="99"/>
                  </a:lnTo>
                  <a:lnTo>
                    <a:pt x="126" y="86"/>
                  </a:lnTo>
                  <a:lnTo>
                    <a:pt x="125" y="74"/>
                  </a:lnTo>
                  <a:lnTo>
                    <a:pt x="123" y="69"/>
                  </a:lnTo>
                  <a:lnTo>
                    <a:pt x="119" y="63"/>
                  </a:lnTo>
                  <a:lnTo>
                    <a:pt x="113" y="56"/>
                  </a:lnTo>
                  <a:lnTo>
                    <a:pt x="109" y="53"/>
                  </a:lnTo>
                  <a:lnTo>
                    <a:pt x="109" y="48"/>
                  </a:lnTo>
                  <a:lnTo>
                    <a:pt x="111" y="40"/>
                  </a:lnTo>
                  <a:lnTo>
                    <a:pt x="114" y="36"/>
                  </a:lnTo>
                  <a:lnTo>
                    <a:pt x="116" y="31"/>
                  </a:lnTo>
                  <a:lnTo>
                    <a:pt x="119" y="24"/>
                  </a:lnTo>
                  <a:lnTo>
                    <a:pt x="116" y="15"/>
                  </a:lnTo>
                  <a:lnTo>
                    <a:pt x="115" y="9"/>
                  </a:lnTo>
                  <a:lnTo>
                    <a:pt x="111" y="4"/>
                  </a:lnTo>
                  <a:lnTo>
                    <a:pt x="105" y="1"/>
                  </a:lnTo>
                  <a:lnTo>
                    <a:pt x="96" y="0"/>
                  </a:lnTo>
                  <a:lnTo>
                    <a:pt x="90" y="3"/>
                  </a:lnTo>
                  <a:lnTo>
                    <a:pt x="86" y="6"/>
                  </a:lnTo>
                  <a:lnTo>
                    <a:pt x="84" y="13"/>
                  </a:lnTo>
                  <a:lnTo>
                    <a:pt x="83" y="18"/>
                  </a:lnTo>
                  <a:lnTo>
                    <a:pt x="84" y="23"/>
                  </a:lnTo>
                  <a:lnTo>
                    <a:pt x="86" y="30"/>
                  </a:lnTo>
                  <a:lnTo>
                    <a:pt x="88" y="35"/>
                  </a:lnTo>
                  <a:lnTo>
                    <a:pt x="89" y="40"/>
                  </a:lnTo>
                  <a:lnTo>
                    <a:pt x="88" y="46"/>
                  </a:lnTo>
                  <a:lnTo>
                    <a:pt x="84" y="51"/>
                  </a:lnTo>
                  <a:lnTo>
                    <a:pt x="78" y="56"/>
                  </a:lnTo>
                  <a:lnTo>
                    <a:pt x="70" y="60"/>
                  </a:lnTo>
                  <a:lnTo>
                    <a:pt x="65" y="64"/>
                  </a:lnTo>
                  <a:lnTo>
                    <a:pt x="60" y="69"/>
                  </a:lnTo>
                  <a:lnTo>
                    <a:pt x="55" y="75"/>
                  </a:lnTo>
                  <a:lnTo>
                    <a:pt x="50" y="86"/>
                  </a:lnTo>
                  <a:lnTo>
                    <a:pt x="46" y="99"/>
                  </a:lnTo>
                  <a:lnTo>
                    <a:pt x="43" y="109"/>
                  </a:lnTo>
                  <a:lnTo>
                    <a:pt x="41" y="121"/>
                  </a:lnTo>
                  <a:lnTo>
                    <a:pt x="40" y="136"/>
                  </a:lnTo>
                  <a:lnTo>
                    <a:pt x="40" y="145"/>
                  </a:lnTo>
                  <a:lnTo>
                    <a:pt x="40" y="153"/>
                  </a:lnTo>
                  <a:lnTo>
                    <a:pt x="41" y="158"/>
                  </a:lnTo>
                  <a:lnTo>
                    <a:pt x="44" y="160"/>
                  </a:lnTo>
                  <a:lnTo>
                    <a:pt x="49" y="161"/>
                  </a:lnTo>
                  <a:lnTo>
                    <a:pt x="51" y="160"/>
                  </a:lnTo>
                  <a:lnTo>
                    <a:pt x="53" y="158"/>
                  </a:lnTo>
                  <a:lnTo>
                    <a:pt x="53" y="148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5" y="116"/>
                  </a:lnTo>
                  <a:lnTo>
                    <a:pt x="59" y="110"/>
                  </a:lnTo>
                  <a:lnTo>
                    <a:pt x="64" y="109"/>
                  </a:lnTo>
                  <a:lnTo>
                    <a:pt x="69" y="110"/>
                  </a:lnTo>
                  <a:lnTo>
                    <a:pt x="70" y="114"/>
                  </a:lnTo>
                  <a:lnTo>
                    <a:pt x="69" y="125"/>
                  </a:lnTo>
                  <a:lnTo>
                    <a:pt x="68" y="140"/>
                  </a:lnTo>
                  <a:lnTo>
                    <a:pt x="65" y="154"/>
                  </a:lnTo>
                  <a:lnTo>
                    <a:pt x="61" y="166"/>
                  </a:lnTo>
                  <a:lnTo>
                    <a:pt x="58" y="183"/>
                  </a:lnTo>
                  <a:lnTo>
                    <a:pt x="53" y="196"/>
                  </a:lnTo>
                  <a:lnTo>
                    <a:pt x="41" y="214"/>
                  </a:lnTo>
                  <a:lnTo>
                    <a:pt x="33" y="225"/>
                  </a:lnTo>
                  <a:lnTo>
                    <a:pt x="18" y="243"/>
                  </a:lnTo>
                  <a:lnTo>
                    <a:pt x="8" y="255"/>
                  </a:lnTo>
                  <a:lnTo>
                    <a:pt x="0" y="266"/>
                  </a:lnTo>
                  <a:lnTo>
                    <a:pt x="0" y="271"/>
                  </a:lnTo>
                  <a:lnTo>
                    <a:pt x="8" y="280"/>
                  </a:lnTo>
                  <a:lnTo>
                    <a:pt x="19" y="290"/>
                  </a:lnTo>
                  <a:lnTo>
                    <a:pt x="30" y="290"/>
                  </a:lnTo>
                  <a:lnTo>
                    <a:pt x="33" y="288"/>
                  </a:lnTo>
                  <a:lnTo>
                    <a:pt x="28" y="281"/>
                  </a:lnTo>
                  <a:lnTo>
                    <a:pt x="23" y="275"/>
                  </a:lnTo>
                  <a:lnTo>
                    <a:pt x="23" y="270"/>
                  </a:lnTo>
                  <a:lnTo>
                    <a:pt x="30" y="259"/>
                  </a:lnTo>
                  <a:lnTo>
                    <a:pt x="43" y="246"/>
                  </a:lnTo>
                  <a:lnTo>
                    <a:pt x="61" y="223"/>
                  </a:lnTo>
                  <a:lnTo>
                    <a:pt x="78" y="203"/>
                  </a:lnTo>
                  <a:lnTo>
                    <a:pt x="84" y="196"/>
                  </a:lnTo>
                  <a:lnTo>
                    <a:pt x="88" y="191"/>
                  </a:lnTo>
                  <a:lnTo>
                    <a:pt x="95" y="190"/>
                  </a:lnTo>
                  <a:lnTo>
                    <a:pt x="101" y="194"/>
                  </a:lnTo>
                  <a:lnTo>
                    <a:pt x="109" y="199"/>
                  </a:lnTo>
                  <a:lnTo>
                    <a:pt x="124" y="219"/>
                  </a:lnTo>
                  <a:lnTo>
                    <a:pt x="141" y="243"/>
                  </a:lnTo>
                  <a:lnTo>
                    <a:pt x="158" y="266"/>
                  </a:lnTo>
                  <a:lnTo>
                    <a:pt x="168" y="280"/>
                  </a:lnTo>
                  <a:lnTo>
                    <a:pt x="171" y="283"/>
                  </a:lnTo>
                  <a:lnTo>
                    <a:pt x="178" y="283"/>
                  </a:lnTo>
                  <a:lnTo>
                    <a:pt x="184" y="278"/>
                  </a:lnTo>
                  <a:lnTo>
                    <a:pt x="191" y="273"/>
                  </a:lnTo>
                  <a:lnTo>
                    <a:pt x="198" y="268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3" name="Group 65"/>
            <p:cNvGrpSpPr>
              <a:grpSpLocks/>
            </p:cNvGrpSpPr>
            <p:nvPr/>
          </p:nvGrpSpPr>
          <p:grpSpPr bwMode="auto">
            <a:xfrm>
              <a:off x="1573" y="1900"/>
              <a:ext cx="259" cy="310"/>
              <a:chOff x="1573" y="1900"/>
              <a:chExt cx="259" cy="310"/>
            </a:xfrm>
          </p:grpSpPr>
          <p:grpSp>
            <p:nvGrpSpPr>
              <p:cNvPr id="14" name="Group 66"/>
              <p:cNvGrpSpPr>
                <a:grpSpLocks/>
              </p:cNvGrpSpPr>
              <p:nvPr/>
            </p:nvGrpSpPr>
            <p:grpSpPr bwMode="auto">
              <a:xfrm>
                <a:off x="1573" y="1900"/>
                <a:ext cx="259" cy="310"/>
                <a:chOff x="1573" y="1900"/>
                <a:chExt cx="259" cy="310"/>
              </a:xfrm>
            </p:grpSpPr>
            <p:sp>
              <p:nvSpPr>
                <p:cNvPr id="2804803" name="AutoShape 67"/>
                <p:cNvSpPr>
                  <a:spLocks noChangeArrowheads="1"/>
                </p:cNvSpPr>
                <p:nvPr/>
              </p:nvSpPr>
              <p:spPr bwMode="auto">
                <a:xfrm>
                  <a:off x="1573" y="1950"/>
                  <a:ext cx="259" cy="260"/>
                </a:xfrm>
                <a:prstGeom prst="cube">
                  <a:avLst>
                    <a:gd name="adj" fmla="val 24995"/>
                  </a:avLst>
                </a:prstGeom>
                <a:solidFill>
                  <a:srgbClr val="FC0128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804" name="AutoShape 68"/>
                <p:cNvSpPr>
                  <a:spLocks noChangeArrowheads="1"/>
                </p:cNvSpPr>
                <p:nvPr/>
              </p:nvSpPr>
              <p:spPr bwMode="auto">
                <a:xfrm>
                  <a:off x="1636" y="1900"/>
                  <a:ext cx="196" cy="46"/>
                </a:xfrm>
                <a:prstGeom prst="cube">
                  <a:avLst>
                    <a:gd name="adj" fmla="val 24995"/>
                  </a:avLst>
                </a:prstGeom>
                <a:solidFill>
                  <a:srgbClr val="FC0128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04805" name="Oval 69"/>
              <p:cNvSpPr>
                <a:spLocks noChangeArrowheads="1"/>
              </p:cNvSpPr>
              <p:nvPr/>
            </p:nvSpPr>
            <p:spPr bwMode="auto">
              <a:xfrm>
                <a:off x="1655" y="1926"/>
                <a:ext cx="27" cy="8"/>
              </a:xfrm>
              <a:prstGeom prst="ellipse">
                <a:avLst/>
              </a:prstGeom>
              <a:solidFill>
                <a:srgbClr val="FC0128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06" name="AutoShape 70"/>
              <p:cNvSpPr>
                <a:spLocks noChangeArrowheads="1"/>
              </p:cNvSpPr>
              <p:nvPr/>
            </p:nvSpPr>
            <p:spPr bwMode="auto">
              <a:xfrm>
                <a:off x="1604" y="2074"/>
                <a:ext cx="137" cy="55"/>
              </a:xfrm>
              <a:prstGeom prst="octagon">
                <a:avLst>
                  <a:gd name="adj" fmla="val 29282"/>
                </a:avLst>
              </a:prstGeom>
              <a:solidFill>
                <a:srgbClr val="FC0128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" name="Group 71"/>
            <p:cNvGrpSpPr>
              <a:grpSpLocks/>
            </p:cNvGrpSpPr>
            <p:nvPr/>
          </p:nvGrpSpPr>
          <p:grpSpPr bwMode="auto">
            <a:xfrm>
              <a:off x="1373" y="2236"/>
              <a:ext cx="206" cy="310"/>
              <a:chOff x="1373" y="2236"/>
              <a:chExt cx="206" cy="310"/>
            </a:xfrm>
          </p:grpSpPr>
          <p:sp>
            <p:nvSpPr>
              <p:cNvPr id="2804808" name="AutoShape 72"/>
              <p:cNvSpPr>
                <a:spLocks noChangeArrowheads="1"/>
              </p:cNvSpPr>
              <p:nvPr/>
            </p:nvSpPr>
            <p:spPr bwMode="auto">
              <a:xfrm>
                <a:off x="1373" y="2286"/>
                <a:ext cx="206" cy="260"/>
              </a:xfrm>
              <a:prstGeom prst="cube">
                <a:avLst>
                  <a:gd name="adj" fmla="val 24995"/>
                </a:avLst>
              </a:prstGeom>
              <a:solidFill>
                <a:srgbClr val="00DFCA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09" name="AutoShape 73"/>
              <p:cNvSpPr>
                <a:spLocks noChangeArrowheads="1"/>
              </p:cNvSpPr>
              <p:nvPr/>
            </p:nvSpPr>
            <p:spPr bwMode="auto">
              <a:xfrm>
                <a:off x="1421" y="2236"/>
                <a:ext cx="158" cy="46"/>
              </a:xfrm>
              <a:prstGeom prst="cube">
                <a:avLst>
                  <a:gd name="adj" fmla="val 24995"/>
                </a:avLst>
              </a:prstGeom>
              <a:solidFill>
                <a:srgbClr val="00DFCA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10" name="AutoShape 74"/>
              <p:cNvSpPr>
                <a:spLocks noChangeArrowheads="1"/>
              </p:cNvSpPr>
              <p:nvPr/>
            </p:nvSpPr>
            <p:spPr bwMode="auto">
              <a:xfrm>
                <a:off x="1412" y="2307"/>
                <a:ext cx="108" cy="15"/>
              </a:xfrm>
              <a:prstGeom prst="parallelogram">
                <a:avLst>
                  <a:gd name="adj" fmla="val 179967"/>
                </a:avLst>
              </a:prstGeom>
              <a:solidFill>
                <a:srgbClr val="00DFCA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75"/>
            <p:cNvGrpSpPr>
              <a:grpSpLocks/>
            </p:cNvGrpSpPr>
            <p:nvPr/>
          </p:nvGrpSpPr>
          <p:grpSpPr bwMode="auto">
            <a:xfrm>
              <a:off x="1891" y="2277"/>
              <a:ext cx="203" cy="257"/>
              <a:chOff x="1891" y="2277"/>
              <a:chExt cx="203" cy="257"/>
            </a:xfrm>
          </p:grpSpPr>
          <p:sp>
            <p:nvSpPr>
              <p:cNvPr id="2804812" name="Freeform 76"/>
              <p:cNvSpPr>
                <a:spLocks/>
              </p:cNvSpPr>
              <p:nvPr/>
            </p:nvSpPr>
            <p:spPr bwMode="auto">
              <a:xfrm>
                <a:off x="2020" y="2394"/>
                <a:ext cx="62" cy="140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61" y="0"/>
                  </a:cxn>
                  <a:cxn ang="0">
                    <a:pos x="17" y="139"/>
                  </a:cxn>
                  <a:cxn ang="0">
                    <a:pos x="0" y="139"/>
                  </a:cxn>
                  <a:cxn ang="0">
                    <a:pos x="44" y="0"/>
                  </a:cxn>
                </a:cxnLst>
                <a:rect l="0" t="0" r="r" b="b"/>
                <a:pathLst>
                  <a:path w="62" h="140">
                    <a:moveTo>
                      <a:pt x="44" y="0"/>
                    </a:moveTo>
                    <a:lnTo>
                      <a:pt x="61" y="0"/>
                    </a:lnTo>
                    <a:lnTo>
                      <a:pt x="17" y="139"/>
                    </a:lnTo>
                    <a:lnTo>
                      <a:pt x="0" y="139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13" name="Rectangle 77"/>
              <p:cNvSpPr>
                <a:spLocks noChangeArrowheads="1"/>
              </p:cNvSpPr>
              <p:nvPr/>
            </p:nvSpPr>
            <p:spPr bwMode="auto">
              <a:xfrm>
                <a:off x="2017" y="2394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14" name="Rectangle 78"/>
              <p:cNvSpPr>
                <a:spLocks noChangeArrowheads="1"/>
              </p:cNvSpPr>
              <p:nvPr/>
            </p:nvSpPr>
            <p:spPr bwMode="auto">
              <a:xfrm>
                <a:off x="2023" y="2452"/>
                <a:ext cx="58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15" name="Rectangle 79"/>
              <p:cNvSpPr>
                <a:spLocks noChangeArrowheads="1"/>
              </p:cNvSpPr>
              <p:nvPr/>
            </p:nvSpPr>
            <p:spPr bwMode="auto">
              <a:xfrm>
                <a:off x="1892" y="2452"/>
                <a:ext cx="74" cy="7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16" name="Oval 80"/>
              <p:cNvSpPr>
                <a:spLocks noChangeArrowheads="1"/>
              </p:cNvSpPr>
              <p:nvPr/>
            </p:nvSpPr>
            <p:spPr bwMode="auto">
              <a:xfrm>
                <a:off x="1952" y="2277"/>
                <a:ext cx="22" cy="25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17" name="Freeform 81"/>
              <p:cNvSpPr>
                <a:spLocks/>
              </p:cNvSpPr>
              <p:nvPr/>
            </p:nvSpPr>
            <p:spPr bwMode="auto">
              <a:xfrm>
                <a:off x="1891" y="2321"/>
                <a:ext cx="139" cy="213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1"/>
                  </a:cxn>
                  <a:cxn ang="0">
                    <a:pos x="0" y="104"/>
                  </a:cxn>
                  <a:cxn ang="0">
                    <a:pos x="0" y="108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7"/>
                  </a:cxn>
                  <a:cxn ang="0">
                    <a:pos x="9" y="119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90" y="212"/>
                  </a:cxn>
                  <a:cxn ang="0">
                    <a:pos x="114" y="102"/>
                  </a:cxn>
                  <a:cxn ang="0">
                    <a:pos x="113" y="99"/>
                  </a:cxn>
                  <a:cxn ang="0">
                    <a:pos x="112" y="98"/>
                  </a:cxn>
                  <a:cxn ang="0">
                    <a:pos x="110" y="96"/>
                  </a:cxn>
                  <a:cxn ang="0">
                    <a:pos x="108" y="94"/>
                  </a:cxn>
                  <a:cxn ang="0">
                    <a:pos x="106" y="93"/>
                  </a:cxn>
                  <a:cxn ang="0">
                    <a:pos x="103" y="93"/>
                  </a:cxn>
                  <a:cxn ang="0">
                    <a:pos x="100" y="93"/>
                  </a:cxn>
                  <a:cxn ang="0">
                    <a:pos x="98" y="93"/>
                  </a:cxn>
                  <a:cxn ang="0">
                    <a:pos x="67" y="54"/>
                  </a:cxn>
                  <a:cxn ang="0">
                    <a:pos x="128" y="67"/>
                  </a:cxn>
                  <a:cxn ang="0">
                    <a:pos x="131" y="66"/>
                  </a:cxn>
                  <a:cxn ang="0">
                    <a:pos x="132" y="66"/>
                  </a:cxn>
                  <a:cxn ang="0">
                    <a:pos x="135" y="64"/>
                  </a:cxn>
                  <a:cxn ang="0">
                    <a:pos x="137" y="62"/>
                  </a:cxn>
                  <a:cxn ang="0">
                    <a:pos x="137" y="59"/>
                  </a:cxn>
                  <a:cxn ang="0">
                    <a:pos x="138" y="56"/>
                  </a:cxn>
                  <a:cxn ang="0">
                    <a:pos x="137" y="53"/>
                  </a:cxn>
                  <a:cxn ang="0">
                    <a:pos x="136" y="51"/>
                  </a:cxn>
                  <a:cxn ang="0">
                    <a:pos x="134" y="49"/>
                  </a:cxn>
                  <a:cxn ang="0">
                    <a:pos x="132" y="47"/>
                  </a:cxn>
                  <a:cxn ang="0">
                    <a:pos x="129" y="46"/>
                  </a:cxn>
                  <a:cxn ang="0">
                    <a:pos x="87" y="46"/>
                  </a:cxn>
                  <a:cxn ang="0">
                    <a:pos x="80" y="30"/>
                  </a:cxn>
                  <a:cxn ang="0">
                    <a:pos x="81" y="26"/>
                  </a:cxn>
                  <a:cxn ang="0">
                    <a:pos x="81" y="22"/>
                  </a:cxn>
                  <a:cxn ang="0">
                    <a:pos x="81" y="18"/>
                  </a:cxn>
                  <a:cxn ang="0">
                    <a:pos x="80" y="14"/>
                  </a:cxn>
                  <a:cxn ang="0">
                    <a:pos x="79" y="11"/>
                  </a:cxn>
                  <a:cxn ang="0">
                    <a:pos x="76" y="8"/>
                  </a:cxn>
                  <a:cxn ang="0">
                    <a:pos x="73" y="5"/>
                  </a:cxn>
                  <a:cxn ang="0">
                    <a:pos x="70" y="3"/>
                  </a:cxn>
                  <a:cxn ang="0">
                    <a:pos x="67" y="1"/>
                  </a:cxn>
                  <a:cxn ang="0">
                    <a:pos x="62" y="0"/>
                  </a:cxn>
                  <a:cxn ang="0">
                    <a:pos x="58" y="0"/>
                  </a:cxn>
                  <a:cxn ang="0">
                    <a:pos x="54" y="1"/>
                  </a:cxn>
                  <a:cxn ang="0">
                    <a:pos x="49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39" y="12"/>
                  </a:cxn>
                  <a:cxn ang="0">
                    <a:pos x="38" y="16"/>
                  </a:cxn>
                </a:cxnLst>
                <a:rect l="0" t="0" r="r" b="b"/>
                <a:pathLst>
                  <a:path w="139" h="213">
                    <a:moveTo>
                      <a:pt x="38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1"/>
                    </a:lnTo>
                    <a:lnTo>
                      <a:pt x="0" y="102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3"/>
                    </a:lnTo>
                    <a:lnTo>
                      <a:pt x="3" y="114"/>
                    </a:lnTo>
                    <a:lnTo>
                      <a:pt x="4" y="116"/>
                    </a:lnTo>
                    <a:lnTo>
                      <a:pt x="6" y="117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0" y="119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90" y="119"/>
                    </a:lnTo>
                    <a:lnTo>
                      <a:pt x="90" y="212"/>
                    </a:lnTo>
                    <a:lnTo>
                      <a:pt x="114" y="212"/>
                    </a:lnTo>
                    <a:lnTo>
                      <a:pt x="114" y="102"/>
                    </a:lnTo>
                    <a:lnTo>
                      <a:pt x="114" y="101"/>
                    </a:lnTo>
                    <a:lnTo>
                      <a:pt x="113" y="99"/>
                    </a:lnTo>
                    <a:lnTo>
                      <a:pt x="113" y="98"/>
                    </a:lnTo>
                    <a:lnTo>
                      <a:pt x="112" y="98"/>
                    </a:lnTo>
                    <a:lnTo>
                      <a:pt x="112" y="97"/>
                    </a:lnTo>
                    <a:lnTo>
                      <a:pt x="110" y="96"/>
                    </a:lnTo>
                    <a:lnTo>
                      <a:pt x="110" y="95"/>
                    </a:lnTo>
                    <a:lnTo>
                      <a:pt x="108" y="94"/>
                    </a:lnTo>
                    <a:lnTo>
                      <a:pt x="107" y="94"/>
                    </a:lnTo>
                    <a:lnTo>
                      <a:pt x="106" y="93"/>
                    </a:lnTo>
                    <a:lnTo>
                      <a:pt x="105" y="93"/>
                    </a:lnTo>
                    <a:lnTo>
                      <a:pt x="103" y="93"/>
                    </a:lnTo>
                    <a:lnTo>
                      <a:pt x="102" y="93"/>
                    </a:lnTo>
                    <a:lnTo>
                      <a:pt x="100" y="93"/>
                    </a:lnTo>
                    <a:lnTo>
                      <a:pt x="99" y="93"/>
                    </a:lnTo>
                    <a:lnTo>
                      <a:pt x="98" y="93"/>
                    </a:lnTo>
                    <a:lnTo>
                      <a:pt x="54" y="90"/>
                    </a:lnTo>
                    <a:lnTo>
                      <a:pt x="67" y="54"/>
                    </a:lnTo>
                    <a:lnTo>
                      <a:pt x="75" y="67"/>
                    </a:lnTo>
                    <a:lnTo>
                      <a:pt x="128" y="67"/>
                    </a:lnTo>
                    <a:lnTo>
                      <a:pt x="129" y="66"/>
                    </a:lnTo>
                    <a:lnTo>
                      <a:pt x="131" y="66"/>
                    </a:lnTo>
                    <a:lnTo>
                      <a:pt x="132" y="66"/>
                    </a:lnTo>
                    <a:lnTo>
                      <a:pt x="132" y="66"/>
                    </a:lnTo>
                    <a:lnTo>
                      <a:pt x="134" y="64"/>
                    </a:lnTo>
                    <a:lnTo>
                      <a:pt x="135" y="64"/>
                    </a:lnTo>
                    <a:lnTo>
                      <a:pt x="136" y="63"/>
                    </a:lnTo>
                    <a:lnTo>
                      <a:pt x="137" y="62"/>
                    </a:lnTo>
                    <a:lnTo>
                      <a:pt x="137" y="61"/>
                    </a:lnTo>
                    <a:lnTo>
                      <a:pt x="137" y="59"/>
                    </a:lnTo>
                    <a:lnTo>
                      <a:pt x="138" y="58"/>
                    </a:lnTo>
                    <a:lnTo>
                      <a:pt x="138" y="56"/>
                    </a:lnTo>
                    <a:lnTo>
                      <a:pt x="138" y="54"/>
                    </a:lnTo>
                    <a:lnTo>
                      <a:pt x="137" y="53"/>
                    </a:lnTo>
                    <a:lnTo>
                      <a:pt x="137" y="52"/>
                    </a:lnTo>
                    <a:lnTo>
                      <a:pt x="136" y="51"/>
                    </a:lnTo>
                    <a:lnTo>
                      <a:pt x="135" y="49"/>
                    </a:lnTo>
                    <a:lnTo>
                      <a:pt x="134" y="49"/>
                    </a:lnTo>
                    <a:lnTo>
                      <a:pt x="133" y="48"/>
                    </a:lnTo>
                    <a:lnTo>
                      <a:pt x="132" y="47"/>
                    </a:lnTo>
                    <a:lnTo>
                      <a:pt x="131" y="46"/>
                    </a:lnTo>
                    <a:lnTo>
                      <a:pt x="129" y="46"/>
                    </a:lnTo>
                    <a:lnTo>
                      <a:pt x="128" y="46"/>
                    </a:lnTo>
                    <a:lnTo>
                      <a:pt x="87" y="46"/>
                    </a:lnTo>
                    <a:lnTo>
                      <a:pt x="79" y="31"/>
                    </a:lnTo>
                    <a:lnTo>
                      <a:pt x="80" y="30"/>
                    </a:lnTo>
                    <a:lnTo>
                      <a:pt x="81" y="28"/>
                    </a:lnTo>
                    <a:lnTo>
                      <a:pt x="81" y="26"/>
                    </a:lnTo>
                    <a:lnTo>
                      <a:pt x="81" y="24"/>
                    </a:lnTo>
                    <a:lnTo>
                      <a:pt x="81" y="22"/>
                    </a:lnTo>
                    <a:lnTo>
                      <a:pt x="81" y="20"/>
                    </a:lnTo>
                    <a:lnTo>
                      <a:pt x="81" y="18"/>
                    </a:lnTo>
                    <a:lnTo>
                      <a:pt x="81" y="16"/>
                    </a:lnTo>
                    <a:lnTo>
                      <a:pt x="80" y="14"/>
                    </a:lnTo>
                    <a:lnTo>
                      <a:pt x="79" y="13"/>
                    </a:lnTo>
                    <a:lnTo>
                      <a:pt x="79" y="11"/>
                    </a:lnTo>
                    <a:lnTo>
                      <a:pt x="78" y="9"/>
                    </a:lnTo>
                    <a:lnTo>
                      <a:pt x="76" y="8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2" y="4"/>
                    </a:lnTo>
                    <a:lnTo>
                      <a:pt x="70" y="3"/>
                    </a:lnTo>
                    <a:lnTo>
                      <a:pt x="68" y="2"/>
                    </a:lnTo>
                    <a:lnTo>
                      <a:pt x="67" y="1"/>
                    </a:lnTo>
                    <a:lnTo>
                      <a:pt x="64" y="1"/>
                    </a:lnTo>
                    <a:lnTo>
                      <a:pt x="62" y="0"/>
                    </a:lnTo>
                    <a:lnTo>
                      <a:pt x="60" y="0"/>
                    </a:lnTo>
                    <a:lnTo>
                      <a:pt x="58" y="0"/>
                    </a:lnTo>
                    <a:lnTo>
                      <a:pt x="56" y="0"/>
                    </a:lnTo>
                    <a:lnTo>
                      <a:pt x="54" y="1"/>
                    </a:lnTo>
                    <a:lnTo>
                      <a:pt x="52" y="1"/>
                    </a:lnTo>
                    <a:lnTo>
                      <a:pt x="49" y="2"/>
                    </a:lnTo>
                    <a:lnTo>
                      <a:pt x="47" y="3"/>
                    </a:lnTo>
                    <a:lnTo>
                      <a:pt x="45" y="4"/>
                    </a:lnTo>
                    <a:lnTo>
                      <a:pt x="44" y="6"/>
                    </a:lnTo>
                    <a:lnTo>
                      <a:pt x="42" y="8"/>
                    </a:lnTo>
                    <a:lnTo>
                      <a:pt x="41" y="9"/>
                    </a:lnTo>
                    <a:lnTo>
                      <a:pt x="39" y="12"/>
                    </a:lnTo>
                    <a:lnTo>
                      <a:pt x="38" y="14"/>
                    </a:lnTo>
                    <a:lnTo>
                      <a:pt x="38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4818" name="Freeform 82"/>
            <p:cNvSpPr>
              <a:spLocks/>
            </p:cNvSpPr>
            <p:nvPr/>
          </p:nvSpPr>
          <p:spPr bwMode="auto">
            <a:xfrm>
              <a:off x="2148" y="2246"/>
              <a:ext cx="200" cy="291"/>
            </a:xfrm>
            <a:custGeom>
              <a:avLst/>
              <a:gdLst/>
              <a:ahLst/>
              <a:cxnLst>
                <a:cxn ang="0">
                  <a:pos x="199" y="263"/>
                </a:cxn>
                <a:cxn ang="0">
                  <a:pos x="184" y="263"/>
                </a:cxn>
                <a:cxn ang="0">
                  <a:pos x="158" y="229"/>
                </a:cxn>
                <a:cxn ang="0">
                  <a:pos x="121" y="169"/>
                </a:cxn>
                <a:cxn ang="0">
                  <a:pos x="111" y="141"/>
                </a:cxn>
                <a:cxn ang="0">
                  <a:pos x="114" y="123"/>
                </a:cxn>
                <a:cxn ang="0">
                  <a:pos x="123" y="119"/>
                </a:cxn>
                <a:cxn ang="0">
                  <a:pos x="136" y="129"/>
                </a:cxn>
                <a:cxn ang="0">
                  <a:pos x="155" y="140"/>
                </a:cxn>
                <a:cxn ang="0">
                  <a:pos x="164" y="140"/>
                </a:cxn>
                <a:cxn ang="0">
                  <a:pos x="165" y="134"/>
                </a:cxn>
                <a:cxn ang="0">
                  <a:pos x="156" y="123"/>
                </a:cxn>
                <a:cxn ang="0">
                  <a:pos x="135" y="108"/>
                </a:cxn>
                <a:cxn ang="0">
                  <a:pos x="126" y="86"/>
                </a:cxn>
                <a:cxn ang="0">
                  <a:pos x="123" y="69"/>
                </a:cxn>
                <a:cxn ang="0">
                  <a:pos x="113" y="56"/>
                </a:cxn>
                <a:cxn ang="0">
                  <a:pos x="109" y="48"/>
                </a:cxn>
                <a:cxn ang="0">
                  <a:pos x="114" y="36"/>
                </a:cxn>
                <a:cxn ang="0">
                  <a:pos x="119" y="24"/>
                </a:cxn>
                <a:cxn ang="0">
                  <a:pos x="115" y="9"/>
                </a:cxn>
                <a:cxn ang="0">
                  <a:pos x="105" y="1"/>
                </a:cxn>
                <a:cxn ang="0">
                  <a:pos x="90" y="3"/>
                </a:cxn>
                <a:cxn ang="0">
                  <a:pos x="84" y="13"/>
                </a:cxn>
                <a:cxn ang="0">
                  <a:pos x="84" y="23"/>
                </a:cxn>
                <a:cxn ang="0">
                  <a:pos x="88" y="35"/>
                </a:cxn>
                <a:cxn ang="0">
                  <a:pos x="88" y="46"/>
                </a:cxn>
                <a:cxn ang="0">
                  <a:pos x="78" y="56"/>
                </a:cxn>
                <a:cxn ang="0">
                  <a:pos x="65" y="64"/>
                </a:cxn>
                <a:cxn ang="0">
                  <a:pos x="55" y="75"/>
                </a:cxn>
                <a:cxn ang="0">
                  <a:pos x="46" y="99"/>
                </a:cxn>
                <a:cxn ang="0">
                  <a:pos x="41" y="121"/>
                </a:cxn>
                <a:cxn ang="0">
                  <a:pos x="40" y="145"/>
                </a:cxn>
                <a:cxn ang="0">
                  <a:pos x="41" y="158"/>
                </a:cxn>
                <a:cxn ang="0">
                  <a:pos x="49" y="161"/>
                </a:cxn>
                <a:cxn ang="0">
                  <a:pos x="53" y="158"/>
                </a:cxn>
                <a:cxn ang="0">
                  <a:pos x="53" y="133"/>
                </a:cxn>
                <a:cxn ang="0">
                  <a:pos x="55" y="116"/>
                </a:cxn>
                <a:cxn ang="0">
                  <a:pos x="64" y="109"/>
                </a:cxn>
                <a:cxn ang="0">
                  <a:pos x="70" y="114"/>
                </a:cxn>
                <a:cxn ang="0">
                  <a:pos x="68" y="140"/>
                </a:cxn>
                <a:cxn ang="0">
                  <a:pos x="61" y="166"/>
                </a:cxn>
                <a:cxn ang="0">
                  <a:pos x="53" y="196"/>
                </a:cxn>
                <a:cxn ang="0">
                  <a:pos x="33" y="225"/>
                </a:cxn>
                <a:cxn ang="0">
                  <a:pos x="8" y="255"/>
                </a:cxn>
                <a:cxn ang="0">
                  <a:pos x="0" y="271"/>
                </a:cxn>
                <a:cxn ang="0">
                  <a:pos x="19" y="290"/>
                </a:cxn>
                <a:cxn ang="0">
                  <a:pos x="33" y="288"/>
                </a:cxn>
                <a:cxn ang="0">
                  <a:pos x="23" y="275"/>
                </a:cxn>
                <a:cxn ang="0">
                  <a:pos x="30" y="259"/>
                </a:cxn>
                <a:cxn ang="0">
                  <a:pos x="61" y="223"/>
                </a:cxn>
                <a:cxn ang="0">
                  <a:pos x="84" y="196"/>
                </a:cxn>
                <a:cxn ang="0">
                  <a:pos x="95" y="190"/>
                </a:cxn>
                <a:cxn ang="0">
                  <a:pos x="109" y="199"/>
                </a:cxn>
                <a:cxn ang="0">
                  <a:pos x="141" y="243"/>
                </a:cxn>
                <a:cxn ang="0">
                  <a:pos x="168" y="280"/>
                </a:cxn>
                <a:cxn ang="0">
                  <a:pos x="178" y="283"/>
                </a:cxn>
                <a:cxn ang="0">
                  <a:pos x="191" y="273"/>
                </a:cxn>
              </a:cxnLst>
              <a:rect l="0" t="0" r="r" b="b"/>
              <a:pathLst>
                <a:path w="200" h="291">
                  <a:moveTo>
                    <a:pt x="198" y="268"/>
                  </a:moveTo>
                  <a:lnTo>
                    <a:pt x="199" y="263"/>
                  </a:lnTo>
                  <a:lnTo>
                    <a:pt x="191" y="264"/>
                  </a:lnTo>
                  <a:lnTo>
                    <a:pt x="184" y="263"/>
                  </a:lnTo>
                  <a:lnTo>
                    <a:pt x="174" y="255"/>
                  </a:lnTo>
                  <a:lnTo>
                    <a:pt x="158" y="229"/>
                  </a:lnTo>
                  <a:lnTo>
                    <a:pt x="134" y="190"/>
                  </a:lnTo>
                  <a:lnTo>
                    <a:pt x="121" y="169"/>
                  </a:lnTo>
                  <a:lnTo>
                    <a:pt x="113" y="151"/>
                  </a:lnTo>
                  <a:lnTo>
                    <a:pt x="111" y="141"/>
                  </a:lnTo>
                  <a:lnTo>
                    <a:pt x="111" y="130"/>
                  </a:lnTo>
                  <a:lnTo>
                    <a:pt x="114" y="123"/>
                  </a:lnTo>
                  <a:lnTo>
                    <a:pt x="119" y="119"/>
                  </a:lnTo>
                  <a:lnTo>
                    <a:pt x="123" y="119"/>
                  </a:lnTo>
                  <a:lnTo>
                    <a:pt x="128" y="121"/>
                  </a:lnTo>
                  <a:lnTo>
                    <a:pt x="136" y="129"/>
                  </a:lnTo>
                  <a:lnTo>
                    <a:pt x="148" y="136"/>
                  </a:lnTo>
                  <a:lnTo>
                    <a:pt x="155" y="140"/>
                  </a:lnTo>
                  <a:lnTo>
                    <a:pt x="160" y="141"/>
                  </a:lnTo>
                  <a:lnTo>
                    <a:pt x="164" y="140"/>
                  </a:lnTo>
                  <a:lnTo>
                    <a:pt x="166" y="136"/>
                  </a:lnTo>
                  <a:lnTo>
                    <a:pt x="165" y="134"/>
                  </a:lnTo>
                  <a:lnTo>
                    <a:pt x="164" y="130"/>
                  </a:lnTo>
                  <a:lnTo>
                    <a:pt x="156" y="123"/>
                  </a:lnTo>
                  <a:lnTo>
                    <a:pt x="143" y="114"/>
                  </a:lnTo>
                  <a:lnTo>
                    <a:pt x="135" y="108"/>
                  </a:lnTo>
                  <a:lnTo>
                    <a:pt x="130" y="99"/>
                  </a:lnTo>
                  <a:lnTo>
                    <a:pt x="126" y="86"/>
                  </a:lnTo>
                  <a:lnTo>
                    <a:pt x="125" y="74"/>
                  </a:lnTo>
                  <a:lnTo>
                    <a:pt x="123" y="69"/>
                  </a:lnTo>
                  <a:lnTo>
                    <a:pt x="119" y="63"/>
                  </a:lnTo>
                  <a:lnTo>
                    <a:pt x="113" y="56"/>
                  </a:lnTo>
                  <a:lnTo>
                    <a:pt x="109" y="53"/>
                  </a:lnTo>
                  <a:lnTo>
                    <a:pt x="109" y="48"/>
                  </a:lnTo>
                  <a:lnTo>
                    <a:pt x="111" y="40"/>
                  </a:lnTo>
                  <a:lnTo>
                    <a:pt x="114" y="36"/>
                  </a:lnTo>
                  <a:lnTo>
                    <a:pt x="116" y="31"/>
                  </a:lnTo>
                  <a:lnTo>
                    <a:pt x="119" y="24"/>
                  </a:lnTo>
                  <a:lnTo>
                    <a:pt x="116" y="15"/>
                  </a:lnTo>
                  <a:lnTo>
                    <a:pt x="115" y="9"/>
                  </a:lnTo>
                  <a:lnTo>
                    <a:pt x="111" y="4"/>
                  </a:lnTo>
                  <a:lnTo>
                    <a:pt x="105" y="1"/>
                  </a:lnTo>
                  <a:lnTo>
                    <a:pt x="96" y="0"/>
                  </a:lnTo>
                  <a:lnTo>
                    <a:pt x="90" y="3"/>
                  </a:lnTo>
                  <a:lnTo>
                    <a:pt x="86" y="6"/>
                  </a:lnTo>
                  <a:lnTo>
                    <a:pt x="84" y="13"/>
                  </a:lnTo>
                  <a:lnTo>
                    <a:pt x="83" y="18"/>
                  </a:lnTo>
                  <a:lnTo>
                    <a:pt x="84" y="23"/>
                  </a:lnTo>
                  <a:lnTo>
                    <a:pt x="86" y="30"/>
                  </a:lnTo>
                  <a:lnTo>
                    <a:pt x="88" y="35"/>
                  </a:lnTo>
                  <a:lnTo>
                    <a:pt x="89" y="40"/>
                  </a:lnTo>
                  <a:lnTo>
                    <a:pt x="88" y="46"/>
                  </a:lnTo>
                  <a:lnTo>
                    <a:pt x="84" y="51"/>
                  </a:lnTo>
                  <a:lnTo>
                    <a:pt x="78" y="56"/>
                  </a:lnTo>
                  <a:lnTo>
                    <a:pt x="70" y="60"/>
                  </a:lnTo>
                  <a:lnTo>
                    <a:pt x="65" y="64"/>
                  </a:lnTo>
                  <a:lnTo>
                    <a:pt x="60" y="69"/>
                  </a:lnTo>
                  <a:lnTo>
                    <a:pt x="55" y="75"/>
                  </a:lnTo>
                  <a:lnTo>
                    <a:pt x="50" y="86"/>
                  </a:lnTo>
                  <a:lnTo>
                    <a:pt x="46" y="99"/>
                  </a:lnTo>
                  <a:lnTo>
                    <a:pt x="43" y="109"/>
                  </a:lnTo>
                  <a:lnTo>
                    <a:pt x="41" y="121"/>
                  </a:lnTo>
                  <a:lnTo>
                    <a:pt x="40" y="136"/>
                  </a:lnTo>
                  <a:lnTo>
                    <a:pt x="40" y="145"/>
                  </a:lnTo>
                  <a:lnTo>
                    <a:pt x="40" y="153"/>
                  </a:lnTo>
                  <a:lnTo>
                    <a:pt x="41" y="158"/>
                  </a:lnTo>
                  <a:lnTo>
                    <a:pt x="44" y="160"/>
                  </a:lnTo>
                  <a:lnTo>
                    <a:pt x="49" y="161"/>
                  </a:lnTo>
                  <a:lnTo>
                    <a:pt x="51" y="160"/>
                  </a:lnTo>
                  <a:lnTo>
                    <a:pt x="53" y="158"/>
                  </a:lnTo>
                  <a:lnTo>
                    <a:pt x="53" y="148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5" y="116"/>
                  </a:lnTo>
                  <a:lnTo>
                    <a:pt x="59" y="110"/>
                  </a:lnTo>
                  <a:lnTo>
                    <a:pt x="64" y="109"/>
                  </a:lnTo>
                  <a:lnTo>
                    <a:pt x="69" y="110"/>
                  </a:lnTo>
                  <a:lnTo>
                    <a:pt x="70" y="114"/>
                  </a:lnTo>
                  <a:lnTo>
                    <a:pt x="69" y="125"/>
                  </a:lnTo>
                  <a:lnTo>
                    <a:pt x="68" y="140"/>
                  </a:lnTo>
                  <a:lnTo>
                    <a:pt x="65" y="154"/>
                  </a:lnTo>
                  <a:lnTo>
                    <a:pt x="61" y="166"/>
                  </a:lnTo>
                  <a:lnTo>
                    <a:pt x="58" y="183"/>
                  </a:lnTo>
                  <a:lnTo>
                    <a:pt x="53" y="196"/>
                  </a:lnTo>
                  <a:lnTo>
                    <a:pt x="41" y="214"/>
                  </a:lnTo>
                  <a:lnTo>
                    <a:pt x="33" y="225"/>
                  </a:lnTo>
                  <a:lnTo>
                    <a:pt x="18" y="243"/>
                  </a:lnTo>
                  <a:lnTo>
                    <a:pt x="8" y="255"/>
                  </a:lnTo>
                  <a:lnTo>
                    <a:pt x="0" y="266"/>
                  </a:lnTo>
                  <a:lnTo>
                    <a:pt x="0" y="271"/>
                  </a:lnTo>
                  <a:lnTo>
                    <a:pt x="8" y="280"/>
                  </a:lnTo>
                  <a:lnTo>
                    <a:pt x="19" y="290"/>
                  </a:lnTo>
                  <a:lnTo>
                    <a:pt x="30" y="290"/>
                  </a:lnTo>
                  <a:lnTo>
                    <a:pt x="33" y="288"/>
                  </a:lnTo>
                  <a:lnTo>
                    <a:pt x="28" y="281"/>
                  </a:lnTo>
                  <a:lnTo>
                    <a:pt x="23" y="275"/>
                  </a:lnTo>
                  <a:lnTo>
                    <a:pt x="23" y="270"/>
                  </a:lnTo>
                  <a:lnTo>
                    <a:pt x="30" y="259"/>
                  </a:lnTo>
                  <a:lnTo>
                    <a:pt x="43" y="246"/>
                  </a:lnTo>
                  <a:lnTo>
                    <a:pt x="61" y="223"/>
                  </a:lnTo>
                  <a:lnTo>
                    <a:pt x="78" y="203"/>
                  </a:lnTo>
                  <a:lnTo>
                    <a:pt x="84" y="196"/>
                  </a:lnTo>
                  <a:lnTo>
                    <a:pt x="88" y="191"/>
                  </a:lnTo>
                  <a:lnTo>
                    <a:pt x="95" y="190"/>
                  </a:lnTo>
                  <a:lnTo>
                    <a:pt x="101" y="194"/>
                  </a:lnTo>
                  <a:lnTo>
                    <a:pt x="109" y="199"/>
                  </a:lnTo>
                  <a:lnTo>
                    <a:pt x="124" y="219"/>
                  </a:lnTo>
                  <a:lnTo>
                    <a:pt x="141" y="243"/>
                  </a:lnTo>
                  <a:lnTo>
                    <a:pt x="158" y="266"/>
                  </a:lnTo>
                  <a:lnTo>
                    <a:pt x="168" y="280"/>
                  </a:lnTo>
                  <a:lnTo>
                    <a:pt x="171" y="283"/>
                  </a:lnTo>
                  <a:lnTo>
                    <a:pt x="178" y="283"/>
                  </a:lnTo>
                  <a:lnTo>
                    <a:pt x="184" y="278"/>
                  </a:lnTo>
                  <a:lnTo>
                    <a:pt x="191" y="273"/>
                  </a:lnTo>
                  <a:lnTo>
                    <a:pt x="198" y="268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7" name="Group 83"/>
            <p:cNvGrpSpPr>
              <a:grpSpLocks/>
            </p:cNvGrpSpPr>
            <p:nvPr/>
          </p:nvGrpSpPr>
          <p:grpSpPr bwMode="auto">
            <a:xfrm>
              <a:off x="1585" y="2236"/>
              <a:ext cx="259" cy="310"/>
              <a:chOff x="1585" y="2236"/>
              <a:chExt cx="259" cy="310"/>
            </a:xfrm>
          </p:grpSpPr>
          <p:grpSp>
            <p:nvGrpSpPr>
              <p:cNvPr id="18" name="Group 84"/>
              <p:cNvGrpSpPr>
                <a:grpSpLocks/>
              </p:cNvGrpSpPr>
              <p:nvPr/>
            </p:nvGrpSpPr>
            <p:grpSpPr bwMode="auto">
              <a:xfrm>
                <a:off x="1585" y="2236"/>
                <a:ext cx="259" cy="310"/>
                <a:chOff x="1585" y="2236"/>
                <a:chExt cx="259" cy="310"/>
              </a:xfrm>
            </p:grpSpPr>
            <p:sp>
              <p:nvSpPr>
                <p:cNvPr id="2804821" name="AutoShape 85"/>
                <p:cNvSpPr>
                  <a:spLocks noChangeArrowheads="1"/>
                </p:cNvSpPr>
                <p:nvPr/>
              </p:nvSpPr>
              <p:spPr bwMode="auto">
                <a:xfrm>
                  <a:off x="1585" y="2286"/>
                  <a:ext cx="259" cy="260"/>
                </a:xfrm>
                <a:prstGeom prst="cube">
                  <a:avLst>
                    <a:gd name="adj" fmla="val 24995"/>
                  </a:avLst>
                </a:prstGeom>
                <a:solidFill>
                  <a:srgbClr val="FAFD00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822" name="AutoShape 86"/>
                <p:cNvSpPr>
                  <a:spLocks noChangeArrowheads="1"/>
                </p:cNvSpPr>
                <p:nvPr/>
              </p:nvSpPr>
              <p:spPr bwMode="auto">
                <a:xfrm>
                  <a:off x="1648" y="2236"/>
                  <a:ext cx="196" cy="46"/>
                </a:xfrm>
                <a:prstGeom prst="cube">
                  <a:avLst>
                    <a:gd name="adj" fmla="val 24995"/>
                  </a:avLst>
                </a:prstGeom>
                <a:solidFill>
                  <a:srgbClr val="FAFD00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04823" name="Oval 87"/>
              <p:cNvSpPr>
                <a:spLocks noChangeArrowheads="1"/>
              </p:cNvSpPr>
              <p:nvPr/>
            </p:nvSpPr>
            <p:spPr bwMode="auto">
              <a:xfrm>
                <a:off x="1667" y="2262"/>
                <a:ext cx="27" cy="8"/>
              </a:xfrm>
              <a:prstGeom prst="ellipse">
                <a:avLst/>
              </a:prstGeom>
              <a:solidFill>
                <a:srgbClr val="FAFD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24" name="AutoShape 88"/>
              <p:cNvSpPr>
                <a:spLocks noChangeArrowheads="1"/>
              </p:cNvSpPr>
              <p:nvPr/>
            </p:nvSpPr>
            <p:spPr bwMode="auto">
              <a:xfrm>
                <a:off x="1616" y="2410"/>
                <a:ext cx="137" cy="55"/>
              </a:xfrm>
              <a:prstGeom prst="octagon">
                <a:avLst>
                  <a:gd name="adj" fmla="val 29282"/>
                </a:avLst>
              </a:prstGeom>
              <a:solidFill>
                <a:srgbClr val="FAFD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9" name="Group 89"/>
          <p:cNvGrpSpPr>
            <a:grpSpLocks/>
          </p:cNvGrpSpPr>
          <p:nvPr/>
        </p:nvGrpSpPr>
        <p:grpSpPr bwMode="auto">
          <a:xfrm>
            <a:off x="2225675" y="4140200"/>
            <a:ext cx="1392238" cy="1539875"/>
            <a:chOff x="1577" y="2608"/>
            <a:chExt cx="987" cy="970"/>
          </a:xfrm>
        </p:grpSpPr>
        <p:grpSp>
          <p:nvGrpSpPr>
            <p:cNvPr id="20" name="Group 90"/>
            <p:cNvGrpSpPr>
              <a:grpSpLocks/>
            </p:cNvGrpSpPr>
            <p:nvPr/>
          </p:nvGrpSpPr>
          <p:grpSpPr bwMode="auto">
            <a:xfrm>
              <a:off x="1589" y="2608"/>
              <a:ext cx="975" cy="310"/>
              <a:chOff x="1589" y="2608"/>
              <a:chExt cx="975" cy="310"/>
            </a:xfrm>
          </p:grpSpPr>
          <p:grpSp>
            <p:nvGrpSpPr>
              <p:cNvPr id="21" name="Group 91"/>
              <p:cNvGrpSpPr>
                <a:grpSpLocks/>
              </p:cNvGrpSpPr>
              <p:nvPr/>
            </p:nvGrpSpPr>
            <p:grpSpPr bwMode="auto">
              <a:xfrm>
                <a:off x="1589" y="2608"/>
                <a:ext cx="206" cy="310"/>
                <a:chOff x="1589" y="2608"/>
                <a:chExt cx="206" cy="310"/>
              </a:xfrm>
            </p:grpSpPr>
            <p:sp>
              <p:nvSpPr>
                <p:cNvPr id="2804828" name="AutoShape 92"/>
                <p:cNvSpPr>
                  <a:spLocks noChangeArrowheads="1"/>
                </p:cNvSpPr>
                <p:nvPr/>
              </p:nvSpPr>
              <p:spPr bwMode="auto">
                <a:xfrm>
                  <a:off x="1589" y="2658"/>
                  <a:ext cx="206" cy="260"/>
                </a:xfrm>
                <a:prstGeom prst="cube">
                  <a:avLst>
                    <a:gd name="adj" fmla="val 24995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829" name="AutoShape 93"/>
                <p:cNvSpPr>
                  <a:spLocks noChangeArrowheads="1"/>
                </p:cNvSpPr>
                <p:nvPr/>
              </p:nvSpPr>
              <p:spPr bwMode="auto">
                <a:xfrm>
                  <a:off x="1637" y="2608"/>
                  <a:ext cx="158" cy="46"/>
                </a:xfrm>
                <a:prstGeom prst="cube">
                  <a:avLst>
                    <a:gd name="adj" fmla="val 24995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830" name="AutoShape 94"/>
                <p:cNvSpPr>
                  <a:spLocks noChangeArrowheads="1"/>
                </p:cNvSpPr>
                <p:nvPr/>
              </p:nvSpPr>
              <p:spPr bwMode="auto">
                <a:xfrm>
                  <a:off x="1628" y="2679"/>
                  <a:ext cx="108" cy="15"/>
                </a:xfrm>
                <a:prstGeom prst="parallelogram">
                  <a:avLst>
                    <a:gd name="adj" fmla="val 179967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95"/>
              <p:cNvGrpSpPr>
                <a:grpSpLocks/>
              </p:cNvGrpSpPr>
              <p:nvPr/>
            </p:nvGrpSpPr>
            <p:grpSpPr bwMode="auto">
              <a:xfrm>
                <a:off x="2107" y="2649"/>
                <a:ext cx="203" cy="257"/>
                <a:chOff x="2107" y="2649"/>
                <a:chExt cx="203" cy="257"/>
              </a:xfrm>
            </p:grpSpPr>
            <p:sp>
              <p:nvSpPr>
                <p:cNvPr id="2804832" name="Freeform 96"/>
                <p:cNvSpPr>
                  <a:spLocks/>
                </p:cNvSpPr>
                <p:nvPr/>
              </p:nvSpPr>
              <p:spPr bwMode="auto">
                <a:xfrm>
                  <a:off x="2236" y="2766"/>
                  <a:ext cx="62" cy="140"/>
                </a:xfrm>
                <a:custGeom>
                  <a:avLst/>
                  <a:gdLst/>
                  <a:ahLst/>
                  <a:cxnLst>
                    <a:cxn ang="0">
                      <a:pos x="44" y="0"/>
                    </a:cxn>
                    <a:cxn ang="0">
                      <a:pos x="61" y="0"/>
                    </a:cxn>
                    <a:cxn ang="0">
                      <a:pos x="17" y="139"/>
                    </a:cxn>
                    <a:cxn ang="0">
                      <a:pos x="0" y="139"/>
                    </a:cxn>
                    <a:cxn ang="0">
                      <a:pos x="44" y="0"/>
                    </a:cxn>
                  </a:cxnLst>
                  <a:rect l="0" t="0" r="r" b="b"/>
                  <a:pathLst>
                    <a:path w="62" h="140">
                      <a:moveTo>
                        <a:pt x="44" y="0"/>
                      </a:moveTo>
                      <a:lnTo>
                        <a:pt x="61" y="0"/>
                      </a:lnTo>
                      <a:lnTo>
                        <a:pt x="17" y="139"/>
                      </a:lnTo>
                      <a:lnTo>
                        <a:pt x="0" y="139"/>
                      </a:lnTo>
                      <a:lnTo>
                        <a:pt x="44" y="0"/>
                      </a:lnTo>
                    </a:path>
                  </a:pathLst>
                </a:custGeom>
                <a:solidFill>
                  <a:srgbClr val="F39FD1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833" name="Rectangle 97"/>
                <p:cNvSpPr>
                  <a:spLocks noChangeArrowheads="1"/>
                </p:cNvSpPr>
                <p:nvPr/>
              </p:nvSpPr>
              <p:spPr bwMode="auto">
                <a:xfrm>
                  <a:off x="2233" y="2766"/>
                  <a:ext cx="77" cy="12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834" name="Rectangle 98"/>
                <p:cNvSpPr>
                  <a:spLocks noChangeArrowheads="1"/>
                </p:cNvSpPr>
                <p:nvPr/>
              </p:nvSpPr>
              <p:spPr bwMode="auto">
                <a:xfrm>
                  <a:off x="2239" y="2824"/>
                  <a:ext cx="58" cy="12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835" name="Rectangle 99"/>
                <p:cNvSpPr>
                  <a:spLocks noChangeArrowheads="1"/>
                </p:cNvSpPr>
                <p:nvPr/>
              </p:nvSpPr>
              <p:spPr bwMode="auto">
                <a:xfrm>
                  <a:off x="2108" y="2824"/>
                  <a:ext cx="74" cy="7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836" name="Oval 100"/>
                <p:cNvSpPr>
                  <a:spLocks noChangeArrowheads="1"/>
                </p:cNvSpPr>
                <p:nvPr/>
              </p:nvSpPr>
              <p:spPr bwMode="auto">
                <a:xfrm>
                  <a:off x="2168" y="2649"/>
                  <a:ext cx="22" cy="25"/>
                </a:xfrm>
                <a:prstGeom prst="ellipse">
                  <a:avLst/>
                </a:prstGeom>
                <a:solidFill>
                  <a:srgbClr val="F39FD1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837" name="Freeform 101"/>
                <p:cNvSpPr>
                  <a:spLocks/>
                </p:cNvSpPr>
                <p:nvPr/>
              </p:nvSpPr>
              <p:spPr bwMode="auto">
                <a:xfrm>
                  <a:off x="2107" y="2693"/>
                  <a:ext cx="139" cy="213"/>
                </a:xfrm>
                <a:custGeom>
                  <a:avLst/>
                  <a:gdLst/>
                  <a:ahLst/>
                  <a:cxnLst>
                    <a:cxn ang="0">
                      <a:pos x="1" y="98"/>
                    </a:cxn>
                    <a:cxn ang="0">
                      <a:pos x="1" y="101"/>
                    </a:cxn>
                    <a:cxn ang="0">
                      <a:pos x="0" y="104"/>
                    </a:cxn>
                    <a:cxn ang="0">
                      <a:pos x="0" y="108"/>
                    </a:cxn>
                    <a:cxn ang="0">
                      <a:pos x="1" y="111"/>
                    </a:cxn>
                    <a:cxn ang="0">
                      <a:pos x="3" y="114"/>
                    </a:cxn>
                    <a:cxn ang="0">
                      <a:pos x="6" y="117"/>
                    </a:cxn>
                    <a:cxn ang="0">
                      <a:pos x="9" y="119"/>
                    </a:cxn>
                    <a:cxn ang="0">
                      <a:pos x="11" y="119"/>
                    </a:cxn>
                    <a:cxn ang="0">
                      <a:pos x="15" y="119"/>
                    </a:cxn>
                    <a:cxn ang="0">
                      <a:pos x="90" y="212"/>
                    </a:cxn>
                    <a:cxn ang="0">
                      <a:pos x="114" y="102"/>
                    </a:cxn>
                    <a:cxn ang="0">
                      <a:pos x="113" y="99"/>
                    </a:cxn>
                    <a:cxn ang="0">
                      <a:pos x="112" y="98"/>
                    </a:cxn>
                    <a:cxn ang="0">
                      <a:pos x="110" y="96"/>
                    </a:cxn>
                    <a:cxn ang="0">
                      <a:pos x="108" y="94"/>
                    </a:cxn>
                    <a:cxn ang="0">
                      <a:pos x="106" y="93"/>
                    </a:cxn>
                    <a:cxn ang="0">
                      <a:pos x="103" y="93"/>
                    </a:cxn>
                    <a:cxn ang="0">
                      <a:pos x="100" y="93"/>
                    </a:cxn>
                    <a:cxn ang="0">
                      <a:pos x="98" y="93"/>
                    </a:cxn>
                    <a:cxn ang="0">
                      <a:pos x="67" y="54"/>
                    </a:cxn>
                    <a:cxn ang="0">
                      <a:pos x="128" y="67"/>
                    </a:cxn>
                    <a:cxn ang="0">
                      <a:pos x="131" y="66"/>
                    </a:cxn>
                    <a:cxn ang="0">
                      <a:pos x="132" y="66"/>
                    </a:cxn>
                    <a:cxn ang="0">
                      <a:pos x="135" y="64"/>
                    </a:cxn>
                    <a:cxn ang="0">
                      <a:pos x="137" y="62"/>
                    </a:cxn>
                    <a:cxn ang="0">
                      <a:pos x="137" y="59"/>
                    </a:cxn>
                    <a:cxn ang="0">
                      <a:pos x="138" y="56"/>
                    </a:cxn>
                    <a:cxn ang="0">
                      <a:pos x="137" y="53"/>
                    </a:cxn>
                    <a:cxn ang="0">
                      <a:pos x="136" y="51"/>
                    </a:cxn>
                    <a:cxn ang="0">
                      <a:pos x="134" y="49"/>
                    </a:cxn>
                    <a:cxn ang="0">
                      <a:pos x="132" y="47"/>
                    </a:cxn>
                    <a:cxn ang="0">
                      <a:pos x="129" y="46"/>
                    </a:cxn>
                    <a:cxn ang="0">
                      <a:pos x="87" y="46"/>
                    </a:cxn>
                    <a:cxn ang="0">
                      <a:pos x="80" y="30"/>
                    </a:cxn>
                    <a:cxn ang="0">
                      <a:pos x="81" y="26"/>
                    </a:cxn>
                    <a:cxn ang="0">
                      <a:pos x="81" y="22"/>
                    </a:cxn>
                    <a:cxn ang="0">
                      <a:pos x="81" y="18"/>
                    </a:cxn>
                    <a:cxn ang="0">
                      <a:pos x="80" y="14"/>
                    </a:cxn>
                    <a:cxn ang="0">
                      <a:pos x="79" y="11"/>
                    </a:cxn>
                    <a:cxn ang="0">
                      <a:pos x="76" y="8"/>
                    </a:cxn>
                    <a:cxn ang="0">
                      <a:pos x="73" y="5"/>
                    </a:cxn>
                    <a:cxn ang="0">
                      <a:pos x="70" y="3"/>
                    </a:cxn>
                    <a:cxn ang="0">
                      <a:pos x="67" y="1"/>
                    </a:cxn>
                    <a:cxn ang="0">
                      <a:pos x="62" y="0"/>
                    </a:cxn>
                    <a:cxn ang="0">
                      <a:pos x="58" y="0"/>
                    </a:cxn>
                    <a:cxn ang="0">
                      <a:pos x="54" y="1"/>
                    </a:cxn>
                    <a:cxn ang="0">
                      <a:pos x="49" y="2"/>
                    </a:cxn>
                    <a:cxn ang="0">
                      <a:pos x="45" y="4"/>
                    </a:cxn>
                    <a:cxn ang="0">
                      <a:pos x="42" y="8"/>
                    </a:cxn>
                    <a:cxn ang="0">
                      <a:pos x="39" y="12"/>
                    </a:cxn>
                    <a:cxn ang="0">
                      <a:pos x="38" y="16"/>
                    </a:cxn>
                  </a:cxnLst>
                  <a:rect l="0" t="0" r="r" b="b"/>
                  <a:pathLst>
                    <a:path w="139" h="213">
                      <a:moveTo>
                        <a:pt x="38" y="16"/>
                      </a:move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1" y="101"/>
                      </a:lnTo>
                      <a:lnTo>
                        <a:pt x="0" y="102"/>
                      </a:lnTo>
                      <a:lnTo>
                        <a:pt x="0" y="104"/>
                      </a:lnTo>
                      <a:lnTo>
                        <a:pt x="0" y="106"/>
                      </a:lnTo>
                      <a:lnTo>
                        <a:pt x="0" y="108"/>
                      </a:lnTo>
                      <a:lnTo>
                        <a:pt x="1" y="109"/>
                      </a:lnTo>
                      <a:lnTo>
                        <a:pt x="1" y="111"/>
                      </a:lnTo>
                      <a:lnTo>
                        <a:pt x="2" y="113"/>
                      </a:lnTo>
                      <a:lnTo>
                        <a:pt x="3" y="114"/>
                      </a:lnTo>
                      <a:lnTo>
                        <a:pt x="4" y="116"/>
                      </a:lnTo>
                      <a:lnTo>
                        <a:pt x="6" y="117"/>
                      </a:lnTo>
                      <a:lnTo>
                        <a:pt x="7" y="118"/>
                      </a:lnTo>
                      <a:lnTo>
                        <a:pt x="9" y="119"/>
                      </a:lnTo>
                      <a:lnTo>
                        <a:pt x="10" y="119"/>
                      </a:lnTo>
                      <a:lnTo>
                        <a:pt x="11" y="119"/>
                      </a:lnTo>
                      <a:lnTo>
                        <a:pt x="13" y="119"/>
                      </a:lnTo>
                      <a:lnTo>
                        <a:pt x="15" y="119"/>
                      </a:lnTo>
                      <a:lnTo>
                        <a:pt x="90" y="119"/>
                      </a:lnTo>
                      <a:lnTo>
                        <a:pt x="90" y="212"/>
                      </a:lnTo>
                      <a:lnTo>
                        <a:pt x="114" y="212"/>
                      </a:lnTo>
                      <a:lnTo>
                        <a:pt x="114" y="102"/>
                      </a:lnTo>
                      <a:lnTo>
                        <a:pt x="114" y="101"/>
                      </a:lnTo>
                      <a:lnTo>
                        <a:pt x="113" y="99"/>
                      </a:lnTo>
                      <a:lnTo>
                        <a:pt x="113" y="98"/>
                      </a:lnTo>
                      <a:lnTo>
                        <a:pt x="112" y="98"/>
                      </a:lnTo>
                      <a:lnTo>
                        <a:pt x="112" y="97"/>
                      </a:lnTo>
                      <a:lnTo>
                        <a:pt x="110" y="96"/>
                      </a:lnTo>
                      <a:lnTo>
                        <a:pt x="110" y="95"/>
                      </a:lnTo>
                      <a:lnTo>
                        <a:pt x="108" y="94"/>
                      </a:lnTo>
                      <a:lnTo>
                        <a:pt x="107" y="94"/>
                      </a:lnTo>
                      <a:lnTo>
                        <a:pt x="106" y="93"/>
                      </a:lnTo>
                      <a:lnTo>
                        <a:pt x="105" y="93"/>
                      </a:lnTo>
                      <a:lnTo>
                        <a:pt x="103" y="93"/>
                      </a:lnTo>
                      <a:lnTo>
                        <a:pt x="102" y="93"/>
                      </a:lnTo>
                      <a:lnTo>
                        <a:pt x="100" y="93"/>
                      </a:lnTo>
                      <a:lnTo>
                        <a:pt x="99" y="93"/>
                      </a:lnTo>
                      <a:lnTo>
                        <a:pt x="98" y="93"/>
                      </a:lnTo>
                      <a:lnTo>
                        <a:pt x="54" y="90"/>
                      </a:lnTo>
                      <a:lnTo>
                        <a:pt x="67" y="54"/>
                      </a:lnTo>
                      <a:lnTo>
                        <a:pt x="75" y="67"/>
                      </a:lnTo>
                      <a:lnTo>
                        <a:pt x="128" y="67"/>
                      </a:lnTo>
                      <a:lnTo>
                        <a:pt x="129" y="66"/>
                      </a:lnTo>
                      <a:lnTo>
                        <a:pt x="131" y="66"/>
                      </a:lnTo>
                      <a:lnTo>
                        <a:pt x="132" y="66"/>
                      </a:lnTo>
                      <a:lnTo>
                        <a:pt x="132" y="66"/>
                      </a:lnTo>
                      <a:lnTo>
                        <a:pt x="134" y="64"/>
                      </a:lnTo>
                      <a:lnTo>
                        <a:pt x="135" y="64"/>
                      </a:lnTo>
                      <a:lnTo>
                        <a:pt x="136" y="63"/>
                      </a:lnTo>
                      <a:lnTo>
                        <a:pt x="137" y="62"/>
                      </a:lnTo>
                      <a:lnTo>
                        <a:pt x="137" y="61"/>
                      </a:lnTo>
                      <a:lnTo>
                        <a:pt x="137" y="59"/>
                      </a:lnTo>
                      <a:lnTo>
                        <a:pt x="138" y="58"/>
                      </a:lnTo>
                      <a:lnTo>
                        <a:pt x="138" y="56"/>
                      </a:lnTo>
                      <a:lnTo>
                        <a:pt x="138" y="54"/>
                      </a:lnTo>
                      <a:lnTo>
                        <a:pt x="137" y="53"/>
                      </a:lnTo>
                      <a:lnTo>
                        <a:pt x="137" y="52"/>
                      </a:lnTo>
                      <a:lnTo>
                        <a:pt x="136" y="51"/>
                      </a:lnTo>
                      <a:lnTo>
                        <a:pt x="135" y="49"/>
                      </a:lnTo>
                      <a:lnTo>
                        <a:pt x="134" y="49"/>
                      </a:lnTo>
                      <a:lnTo>
                        <a:pt x="133" y="48"/>
                      </a:lnTo>
                      <a:lnTo>
                        <a:pt x="132" y="47"/>
                      </a:lnTo>
                      <a:lnTo>
                        <a:pt x="131" y="46"/>
                      </a:lnTo>
                      <a:lnTo>
                        <a:pt x="129" y="46"/>
                      </a:lnTo>
                      <a:lnTo>
                        <a:pt x="128" y="46"/>
                      </a:lnTo>
                      <a:lnTo>
                        <a:pt x="87" y="46"/>
                      </a:lnTo>
                      <a:lnTo>
                        <a:pt x="79" y="31"/>
                      </a:lnTo>
                      <a:lnTo>
                        <a:pt x="80" y="30"/>
                      </a:lnTo>
                      <a:lnTo>
                        <a:pt x="81" y="28"/>
                      </a:lnTo>
                      <a:lnTo>
                        <a:pt x="81" y="26"/>
                      </a:lnTo>
                      <a:lnTo>
                        <a:pt x="81" y="24"/>
                      </a:lnTo>
                      <a:lnTo>
                        <a:pt x="81" y="22"/>
                      </a:lnTo>
                      <a:lnTo>
                        <a:pt x="81" y="20"/>
                      </a:lnTo>
                      <a:lnTo>
                        <a:pt x="81" y="18"/>
                      </a:lnTo>
                      <a:lnTo>
                        <a:pt x="81" y="16"/>
                      </a:lnTo>
                      <a:lnTo>
                        <a:pt x="80" y="14"/>
                      </a:lnTo>
                      <a:lnTo>
                        <a:pt x="79" y="13"/>
                      </a:lnTo>
                      <a:lnTo>
                        <a:pt x="79" y="11"/>
                      </a:lnTo>
                      <a:lnTo>
                        <a:pt x="78" y="9"/>
                      </a:lnTo>
                      <a:lnTo>
                        <a:pt x="76" y="8"/>
                      </a:lnTo>
                      <a:lnTo>
                        <a:pt x="75" y="6"/>
                      </a:lnTo>
                      <a:lnTo>
                        <a:pt x="73" y="5"/>
                      </a:lnTo>
                      <a:lnTo>
                        <a:pt x="72" y="4"/>
                      </a:lnTo>
                      <a:lnTo>
                        <a:pt x="70" y="3"/>
                      </a:lnTo>
                      <a:lnTo>
                        <a:pt x="68" y="2"/>
                      </a:lnTo>
                      <a:lnTo>
                        <a:pt x="67" y="1"/>
                      </a:lnTo>
                      <a:lnTo>
                        <a:pt x="64" y="1"/>
                      </a:lnTo>
                      <a:lnTo>
                        <a:pt x="62" y="0"/>
                      </a:lnTo>
                      <a:lnTo>
                        <a:pt x="60" y="0"/>
                      </a:lnTo>
                      <a:lnTo>
                        <a:pt x="58" y="0"/>
                      </a:lnTo>
                      <a:lnTo>
                        <a:pt x="56" y="0"/>
                      </a:lnTo>
                      <a:lnTo>
                        <a:pt x="54" y="1"/>
                      </a:lnTo>
                      <a:lnTo>
                        <a:pt x="52" y="1"/>
                      </a:lnTo>
                      <a:lnTo>
                        <a:pt x="49" y="2"/>
                      </a:lnTo>
                      <a:lnTo>
                        <a:pt x="47" y="3"/>
                      </a:lnTo>
                      <a:lnTo>
                        <a:pt x="45" y="4"/>
                      </a:lnTo>
                      <a:lnTo>
                        <a:pt x="44" y="6"/>
                      </a:lnTo>
                      <a:lnTo>
                        <a:pt x="42" y="8"/>
                      </a:lnTo>
                      <a:lnTo>
                        <a:pt x="41" y="9"/>
                      </a:lnTo>
                      <a:lnTo>
                        <a:pt x="39" y="12"/>
                      </a:lnTo>
                      <a:lnTo>
                        <a:pt x="38" y="14"/>
                      </a:lnTo>
                      <a:lnTo>
                        <a:pt x="38" y="16"/>
                      </a:lnTo>
                    </a:path>
                  </a:pathLst>
                </a:custGeom>
                <a:solidFill>
                  <a:srgbClr val="F39FD1"/>
                </a:solidFill>
                <a:ln w="1270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04838" name="Freeform 102"/>
              <p:cNvSpPr>
                <a:spLocks/>
              </p:cNvSpPr>
              <p:nvPr/>
            </p:nvSpPr>
            <p:spPr bwMode="auto">
              <a:xfrm>
                <a:off x="2364" y="2618"/>
                <a:ext cx="200" cy="291"/>
              </a:xfrm>
              <a:custGeom>
                <a:avLst/>
                <a:gdLst/>
                <a:ahLst/>
                <a:cxnLst>
                  <a:cxn ang="0">
                    <a:pos x="199" y="263"/>
                  </a:cxn>
                  <a:cxn ang="0">
                    <a:pos x="184" y="263"/>
                  </a:cxn>
                  <a:cxn ang="0">
                    <a:pos x="158" y="229"/>
                  </a:cxn>
                  <a:cxn ang="0">
                    <a:pos x="121" y="169"/>
                  </a:cxn>
                  <a:cxn ang="0">
                    <a:pos x="111" y="141"/>
                  </a:cxn>
                  <a:cxn ang="0">
                    <a:pos x="114" y="123"/>
                  </a:cxn>
                  <a:cxn ang="0">
                    <a:pos x="123" y="119"/>
                  </a:cxn>
                  <a:cxn ang="0">
                    <a:pos x="136" y="129"/>
                  </a:cxn>
                  <a:cxn ang="0">
                    <a:pos x="155" y="140"/>
                  </a:cxn>
                  <a:cxn ang="0">
                    <a:pos x="164" y="140"/>
                  </a:cxn>
                  <a:cxn ang="0">
                    <a:pos x="165" y="134"/>
                  </a:cxn>
                  <a:cxn ang="0">
                    <a:pos x="156" y="123"/>
                  </a:cxn>
                  <a:cxn ang="0">
                    <a:pos x="135" y="108"/>
                  </a:cxn>
                  <a:cxn ang="0">
                    <a:pos x="126" y="86"/>
                  </a:cxn>
                  <a:cxn ang="0">
                    <a:pos x="123" y="69"/>
                  </a:cxn>
                  <a:cxn ang="0">
                    <a:pos x="113" y="56"/>
                  </a:cxn>
                  <a:cxn ang="0">
                    <a:pos x="109" y="48"/>
                  </a:cxn>
                  <a:cxn ang="0">
                    <a:pos x="114" y="36"/>
                  </a:cxn>
                  <a:cxn ang="0">
                    <a:pos x="119" y="24"/>
                  </a:cxn>
                  <a:cxn ang="0">
                    <a:pos x="115" y="9"/>
                  </a:cxn>
                  <a:cxn ang="0">
                    <a:pos x="105" y="1"/>
                  </a:cxn>
                  <a:cxn ang="0">
                    <a:pos x="90" y="3"/>
                  </a:cxn>
                  <a:cxn ang="0">
                    <a:pos x="84" y="13"/>
                  </a:cxn>
                  <a:cxn ang="0">
                    <a:pos x="84" y="23"/>
                  </a:cxn>
                  <a:cxn ang="0">
                    <a:pos x="88" y="35"/>
                  </a:cxn>
                  <a:cxn ang="0">
                    <a:pos x="88" y="46"/>
                  </a:cxn>
                  <a:cxn ang="0">
                    <a:pos x="78" y="56"/>
                  </a:cxn>
                  <a:cxn ang="0">
                    <a:pos x="65" y="64"/>
                  </a:cxn>
                  <a:cxn ang="0">
                    <a:pos x="55" y="75"/>
                  </a:cxn>
                  <a:cxn ang="0">
                    <a:pos x="46" y="99"/>
                  </a:cxn>
                  <a:cxn ang="0">
                    <a:pos x="41" y="121"/>
                  </a:cxn>
                  <a:cxn ang="0">
                    <a:pos x="40" y="145"/>
                  </a:cxn>
                  <a:cxn ang="0">
                    <a:pos x="41" y="158"/>
                  </a:cxn>
                  <a:cxn ang="0">
                    <a:pos x="49" y="161"/>
                  </a:cxn>
                  <a:cxn ang="0">
                    <a:pos x="53" y="158"/>
                  </a:cxn>
                  <a:cxn ang="0">
                    <a:pos x="53" y="133"/>
                  </a:cxn>
                  <a:cxn ang="0">
                    <a:pos x="55" y="116"/>
                  </a:cxn>
                  <a:cxn ang="0">
                    <a:pos x="64" y="109"/>
                  </a:cxn>
                  <a:cxn ang="0">
                    <a:pos x="70" y="114"/>
                  </a:cxn>
                  <a:cxn ang="0">
                    <a:pos x="68" y="140"/>
                  </a:cxn>
                  <a:cxn ang="0">
                    <a:pos x="61" y="166"/>
                  </a:cxn>
                  <a:cxn ang="0">
                    <a:pos x="53" y="196"/>
                  </a:cxn>
                  <a:cxn ang="0">
                    <a:pos x="33" y="225"/>
                  </a:cxn>
                  <a:cxn ang="0">
                    <a:pos x="8" y="255"/>
                  </a:cxn>
                  <a:cxn ang="0">
                    <a:pos x="0" y="271"/>
                  </a:cxn>
                  <a:cxn ang="0">
                    <a:pos x="19" y="290"/>
                  </a:cxn>
                  <a:cxn ang="0">
                    <a:pos x="33" y="288"/>
                  </a:cxn>
                  <a:cxn ang="0">
                    <a:pos x="23" y="275"/>
                  </a:cxn>
                  <a:cxn ang="0">
                    <a:pos x="30" y="259"/>
                  </a:cxn>
                  <a:cxn ang="0">
                    <a:pos x="61" y="223"/>
                  </a:cxn>
                  <a:cxn ang="0">
                    <a:pos x="84" y="196"/>
                  </a:cxn>
                  <a:cxn ang="0">
                    <a:pos x="95" y="190"/>
                  </a:cxn>
                  <a:cxn ang="0">
                    <a:pos x="109" y="199"/>
                  </a:cxn>
                  <a:cxn ang="0">
                    <a:pos x="141" y="243"/>
                  </a:cxn>
                  <a:cxn ang="0">
                    <a:pos x="168" y="280"/>
                  </a:cxn>
                  <a:cxn ang="0">
                    <a:pos x="178" y="283"/>
                  </a:cxn>
                  <a:cxn ang="0">
                    <a:pos x="191" y="273"/>
                  </a:cxn>
                </a:cxnLst>
                <a:rect l="0" t="0" r="r" b="b"/>
                <a:pathLst>
                  <a:path w="200" h="291">
                    <a:moveTo>
                      <a:pt x="198" y="268"/>
                    </a:moveTo>
                    <a:lnTo>
                      <a:pt x="199" y="263"/>
                    </a:lnTo>
                    <a:lnTo>
                      <a:pt x="191" y="264"/>
                    </a:lnTo>
                    <a:lnTo>
                      <a:pt x="184" y="263"/>
                    </a:lnTo>
                    <a:lnTo>
                      <a:pt x="174" y="255"/>
                    </a:lnTo>
                    <a:lnTo>
                      <a:pt x="158" y="229"/>
                    </a:lnTo>
                    <a:lnTo>
                      <a:pt x="134" y="190"/>
                    </a:lnTo>
                    <a:lnTo>
                      <a:pt x="121" y="169"/>
                    </a:lnTo>
                    <a:lnTo>
                      <a:pt x="113" y="151"/>
                    </a:lnTo>
                    <a:lnTo>
                      <a:pt x="111" y="141"/>
                    </a:lnTo>
                    <a:lnTo>
                      <a:pt x="111" y="130"/>
                    </a:lnTo>
                    <a:lnTo>
                      <a:pt x="114" y="123"/>
                    </a:lnTo>
                    <a:lnTo>
                      <a:pt x="119" y="119"/>
                    </a:lnTo>
                    <a:lnTo>
                      <a:pt x="123" y="119"/>
                    </a:lnTo>
                    <a:lnTo>
                      <a:pt x="128" y="121"/>
                    </a:lnTo>
                    <a:lnTo>
                      <a:pt x="136" y="129"/>
                    </a:lnTo>
                    <a:lnTo>
                      <a:pt x="148" y="136"/>
                    </a:lnTo>
                    <a:lnTo>
                      <a:pt x="155" y="140"/>
                    </a:lnTo>
                    <a:lnTo>
                      <a:pt x="160" y="141"/>
                    </a:lnTo>
                    <a:lnTo>
                      <a:pt x="164" y="140"/>
                    </a:lnTo>
                    <a:lnTo>
                      <a:pt x="166" y="136"/>
                    </a:lnTo>
                    <a:lnTo>
                      <a:pt x="165" y="134"/>
                    </a:lnTo>
                    <a:lnTo>
                      <a:pt x="164" y="130"/>
                    </a:lnTo>
                    <a:lnTo>
                      <a:pt x="156" y="123"/>
                    </a:lnTo>
                    <a:lnTo>
                      <a:pt x="143" y="114"/>
                    </a:lnTo>
                    <a:lnTo>
                      <a:pt x="135" y="108"/>
                    </a:lnTo>
                    <a:lnTo>
                      <a:pt x="130" y="99"/>
                    </a:lnTo>
                    <a:lnTo>
                      <a:pt x="126" y="86"/>
                    </a:lnTo>
                    <a:lnTo>
                      <a:pt x="125" y="74"/>
                    </a:lnTo>
                    <a:lnTo>
                      <a:pt x="123" y="69"/>
                    </a:lnTo>
                    <a:lnTo>
                      <a:pt x="119" y="63"/>
                    </a:lnTo>
                    <a:lnTo>
                      <a:pt x="113" y="56"/>
                    </a:lnTo>
                    <a:lnTo>
                      <a:pt x="109" y="53"/>
                    </a:lnTo>
                    <a:lnTo>
                      <a:pt x="109" y="48"/>
                    </a:lnTo>
                    <a:lnTo>
                      <a:pt x="111" y="40"/>
                    </a:lnTo>
                    <a:lnTo>
                      <a:pt x="114" y="36"/>
                    </a:lnTo>
                    <a:lnTo>
                      <a:pt x="116" y="31"/>
                    </a:lnTo>
                    <a:lnTo>
                      <a:pt x="119" y="24"/>
                    </a:lnTo>
                    <a:lnTo>
                      <a:pt x="116" y="15"/>
                    </a:lnTo>
                    <a:lnTo>
                      <a:pt x="115" y="9"/>
                    </a:lnTo>
                    <a:lnTo>
                      <a:pt x="111" y="4"/>
                    </a:lnTo>
                    <a:lnTo>
                      <a:pt x="105" y="1"/>
                    </a:lnTo>
                    <a:lnTo>
                      <a:pt x="96" y="0"/>
                    </a:lnTo>
                    <a:lnTo>
                      <a:pt x="90" y="3"/>
                    </a:lnTo>
                    <a:lnTo>
                      <a:pt x="86" y="6"/>
                    </a:lnTo>
                    <a:lnTo>
                      <a:pt x="84" y="13"/>
                    </a:lnTo>
                    <a:lnTo>
                      <a:pt x="83" y="18"/>
                    </a:lnTo>
                    <a:lnTo>
                      <a:pt x="84" y="23"/>
                    </a:lnTo>
                    <a:lnTo>
                      <a:pt x="86" y="30"/>
                    </a:lnTo>
                    <a:lnTo>
                      <a:pt x="88" y="35"/>
                    </a:lnTo>
                    <a:lnTo>
                      <a:pt x="89" y="40"/>
                    </a:lnTo>
                    <a:lnTo>
                      <a:pt x="88" y="46"/>
                    </a:lnTo>
                    <a:lnTo>
                      <a:pt x="84" y="51"/>
                    </a:lnTo>
                    <a:lnTo>
                      <a:pt x="78" y="56"/>
                    </a:lnTo>
                    <a:lnTo>
                      <a:pt x="70" y="60"/>
                    </a:lnTo>
                    <a:lnTo>
                      <a:pt x="65" y="64"/>
                    </a:lnTo>
                    <a:lnTo>
                      <a:pt x="60" y="69"/>
                    </a:lnTo>
                    <a:lnTo>
                      <a:pt x="55" y="75"/>
                    </a:lnTo>
                    <a:lnTo>
                      <a:pt x="50" y="86"/>
                    </a:lnTo>
                    <a:lnTo>
                      <a:pt x="46" y="99"/>
                    </a:lnTo>
                    <a:lnTo>
                      <a:pt x="43" y="109"/>
                    </a:lnTo>
                    <a:lnTo>
                      <a:pt x="41" y="121"/>
                    </a:lnTo>
                    <a:lnTo>
                      <a:pt x="40" y="136"/>
                    </a:lnTo>
                    <a:lnTo>
                      <a:pt x="40" y="145"/>
                    </a:lnTo>
                    <a:lnTo>
                      <a:pt x="40" y="153"/>
                    </a:lnTo>
                    <a:lnTo>
                      <a:pt x="41" y="158"/>
                    </a:lnTo>
                    <a:lnTo>
                      <a:pt x="44" y="160"/>
                    </a:lnTo>
                    <a:lnTo>
                      <a:pt x="49" y="161"/>
                    </a:lnTo>
                    <a:lnTo>
                      <a:pt x="51" y="160"/>
                    </a:lnTo>
                    <a:lnTo>
                      <a:pt x="53" y="158"/>
                    </a:lnTo>
                    <a:lnTo>
                      <a:pt x="53" y="148"/>
                    </a:lnTo>
                    <a:lnTo>
                      <a:pt x="53" y="133"/>
                    </a:lnTo>
                    <a:lnTo>
                      <a:pt x="54" y="123"/>
                    </a:lnTo>
                    <a:lnTo>
                      <a:pt x="55" y="116"/>
                    </a:lnTo>
                    <a:lnTo>
                      <a:pt x="59" y="110"/>
                    </a:lnTo>
                    <a:lnTo>
                      <a:pt x="64" y="109"/>
                    </a:lnTo>
                    <a:lnTo>
                      <a:pt x="69" y="110"/>
                    </a:lnTo>
                    <a:lnTo>
                      <a:pt x="70" y="114"/>
                    </a:lnTo>
                    <a:lnTo>
                      <a:pt x="69" y="125"/>
                    </a:lnTo>
                    <a:lnTo>
                      <a:pt x="68" y="140"/>
                    </a:lnTo>
                    <a:lnTo>
                      <a:pt x="65" y="154"/>
                    </a:lnTo>
                    <a:lnTo>
                      <a:pt x="61" y="166"/>
                    </a:lnTo>
                    <a:lnTo>
                      <a:pt x="58" y="183"/>
                    </a:lnTo>
                    <a:lnTo>
                      <a:pt x="53" y="196"/>
                    </a:lnTo>
                    <a:lnTo>
                      <a:pt x="41" y="214"/>
                    </a:lnTo>
                    <a:lnTo>
                      <a:pt x="33" y="225"/>
                    </a:lnTo>
                    <a:lnTo>
                      <a:pt x="18" y="243"/>
                    </a:lnTo>
                    <a:lnTo>
                      <a:pt x="8" y="255"/>
                    </a:lnTo>
                    <a:lnTo>
                      <a:pt x="0" y="266"/>
                    </a:lnTo>
                    <a:lnTo>
                      <a:pt x="0" y="271"/>
                    </a:lnTo>
                    <a:lnTo>
                      <a:pt x="8" y="280"/>
                    </a:lnTo>
                    <a:lnTo>
                      <a:pt x="19" y="290"/>
                    </a:lnTo>
                    <a:lnTo>
                      <a:pt x="30" y="290"/>
                    </a:lnTo>
                    <a:lnTo>
                      <a:pt x="33" y="288"/>
                    </a:lnTo>
                    <a:lnTo>
                      <a:pt x="28" y="281"/>
                    </a:lnTo>
                    <a:lnTo>
                      <a:pt x="23" y="275"/>
                    </a:lnTo>
                    <a:lnTo>
                      <a:pt x="23" y="270"/>
                    </a:lnTo>
                    <a:lnTo>
                      <a:pt x="30" y="259"/>
                    </a:lnTo>
                    <a:lnTo>
                      <a:pt x="43" y="246"/>
                    </a:lnTo>
                    <a:lnTo>
                      <a:pt x="61" y="223"/>
                    </a:lnTo>
                    <a:lnTo>
                      <a:pt x="78" y="203"/>
                    </a:lnTo>
                    <a:lnTo>
                      <a:pt x="84" y="196"/>
                    </a:lnTo>
                    <a:lnTo>
                      <a:pt x="88" y="191"/>
                    </a:lnTo>
                    <a:lnTo>
                      <a:pt x="95" y="190"/>
                    </a:lnTo>
                    <a:lnTo>
                      <a:pt x="101" y="194"/>
                    </a:lnTo>
                    <a:lnTo>
                      <a:pt x="109" y="199"/>
                    </a:lnTo>
                    <a:lnTo>
                      <a:pt x="124" y="219"/>
                    </a:lnTo>
                    <a:lnTo>
                      <a:pt x="141" y="243"/>
                    </a:lnTo>
                    <a:lnTo>
                      <a:pt x="158" y="266"/>
                    </a:lnTo>
                    <a:lnTo>
                      <a:pt x="168" y="280"/>
                    </a:lnTo>
                    <a:lnTo>
                      <a:pt x="171" y="283"/>
                    </a:lnTo>
                    <a:lnTo>
                      <a:pt x="178" y="283"/>
                    </a:lnTo>
                    <a:lnTo>
                      <a:pt x="184" y="278"/>
                    </a:lnTo>
                    <a:lnTo>
                      <a:pt x="191" y="273"/>
                    </a:lnTo>
                    <a:lnTo>
                      <a:pt x="198" y="268"/>
                    </a:lnTo>
                  </a:path>
                </a:pathLst>
              </a:custGeom>
              <a:solidFill>
                <a:srgbClr val="CECECE"/>
              </a:solidFill>
              <a:ln w="254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23" name="Group 103"/>
              <p:cNvGrpSpPr>
                <a:grpSpLocks/>
              </p:cNvGrpSpPr>
              <p:nvPr/>
            </p:nvGrpSpPr>
            <p:grpSpPr bwMode="auto">
              <a:xfrm>
                <a:off x="1801" y="2608"/>
                <a:ext cx="259" cy="310"/>
                <a:chOff x="1801" y="2608"/>
                <a:chExt cx="259" cy="310"/>
              </a:xfrm>
            </p:grpSpPr>
            <p:grpSp>
              <p:nvGrpSpPr>
                <p:cNvPr id="24" name="Group 104"/>
                <p:cNvGrpSpPr>
                  <a:grpSpLocks/>
                </p:cNvGrpSpPr>
                <p:nvPr/>
              </p:nvGrpSpPr>
              <p:grpSpPr bwMode="auto">
                <a:xfrm>
                  <a:off x="1801" y="2608"/>
                  <a:ext cx="259" cy="310"/>
                  <a:chOff x="1801" y="2608"/>
                  <a:chExt cx="259" cy="310"/>
                </a:xfrm>
              </p:grpSpPr>
              <p:sp>
                <p:nvSpPr>
                  <p:cNvPr id="2804841" name="AutoShape 105"/>
                  <p:cNvSpPr>
                    <a:spLocks noChangeArrowheads="1"/>
                  </p:cNvSpPr>
                  <p:nvPr/>
                </p:nvSpPr>
                <p:spPr bwMode="auto">
                  <a:xfrm>
                    <a:off x="1801" y="2658"/>
                    <a:ext cx="259" cy="260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804842" name="AutoShape 106"/>
                  <p:cNvSpPr>
                    <a:spLocks noChangeArrowheads="1"/>
                  </p:cNvSpPr>
                  <p:nvPr/>
                </p:nvSpPr>
                <p:spPr bwMode="auto">
                  <a:xfrm>
                    <a:off x="1864" y="2608"/>
                    <a:ext cx="196" cy="46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804843" name="Oval 107"/>
                <p:cNvSpPr>
                  <a:spLocks noChangeArrowheads="1"/>
                </p:cNvSpPr>
                <p:nvPr/>
              </p:nvSpPr>
              <p:spPr bwMode="auto">
                <a:xfrm>
                  <a:off x="1883" y="2634"/>
                  <a:ext cx="27" cy="8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844" name="AutoShape 108"/>
                <p:cNvSpPr>
                  <a:spLocks noChangeArrowheads="1"/>
                </p:cNvSpPr>
                <p:nvPr/>
              </p:nvSpPr>
              <p:spPr bwMode="auto">
                <a:xfrm>
                  <a:off x="1832" y="2782"/>
                  <a:ext cx="137" cy="55"/>
                </a:xfrm>
                <a:prstGeom prst="octagon">
                  <a:avLst>
                    <a:gd name="adj" fmla="val 29282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5" name="Group 109"/>
            <p:cNvGrpSpPr>
              <a:grpSpLocks/>
            </p:cNvGrpSpPr>
            <p:nvPr/>
          </p:nvGrpSpPr>
          <p:grpSpPr bwMode="auto">
            <a:xfrm>
              <a:off x="1577" y="2932"/>
              <a:ext cx="206" cy="310"/>
              <a:chOff x="1577" y="2932"/>
              <a:chExt cx="206" cy="310"/>
            </a:xfrm>
          </p:grpSpPr>
          <p:sp>
            <p:nvSpPr>
              <p:cNvPr id="2804846" name="AutoShape 110"/>
              <p:cNvSpPr>
                <a:spLocks noChangeArrowheads="1"/>
              </p:cNvSpPr>
              <p:nvPr/>
            </p:nvSpPr>
            <p:spPr bwMode="auto">
              <a:xfrm>
                <a:off x="1577" y="2982"/>
                <a:ext cx="206" cy="260"/>
              </a:xfrm>
              <a:prstGeom prst="cube">
                <a:avLst>
                  <a:gd name="adj" fmla="val 24995"/>
                </a:avLst>
              </a:prstGeom>
              <a:solidFill>
                <a:srgbClr val="00FF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47" name="AutoShape 111"/>
              <p:cNvSpPr>
                <a:spLocks noChangeArrowheads="1"/>
              </p:cNvSpPr>
              <p:nvPr/>
            </p:nvSpPr>
            <p:spPr bwMode="auto">
              <a:xfrm>
                <a:off x="1625" y="2932"/>
                <a:ext cx="158" cy="46"/>
              </a:xfrm>
              <a:prstGeom prst="cube">
                <a:avLst>
                  <a:gd name="adj" fmla="val 24995"/>
                </a:avLst>
              </a:prstGeom>
              <a:solidFill>
                <a:srgbClr val="00FF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48" name="AutoShape 112"/>
              <p:cNvSpPr>
                <a:spLocks noChangeArrowheads="1"/>
              </p:cNvSpPr>
              <p:nvPr/>
            </p:nvSpPr>
            <p:spPr bwMode="auto">
              <a:xfrm>
                <a:off x="1616" y="3003"/>
                <a:ext cx="108" cy="15"/>
              </a:xfrm>
              <a:prstGeom prst="parallelogram">
                <a:avLst>
                  <a:gd name="adj" fmla="val 179967"/>
                </a:avLst>
              </a:prstGeom>
              <a:solidFill>
                <a:srgbClr val="00FF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6" name="Group 113"/>
            <p:cNvGrpSpPr>
              <a:grpSpLocks/>
            </p:cNvGrpSpPr>
            <p:nvPr/>
          </p:nvGrpSpPr>
          <p:grpSpPr bwMode="auto">
            <a:xfrm>
              <a:off x="2095" y="2973"/>
              <a:ext cx="203" cy="257"/>
              <a:chOff x="2095" y="2973"/>
              <a:chExt cx="203" cy="257"/>
            </a:xfrm>
          </p:grpSpPr>
          <p:sp>
            <p:nvSpPr>
              <p:cNvPr id="2804850" name="Freeform 114"/>
              <p:cNvSpPr>
                <a:spLocks/>
              </p:cNvSpPr>
              <p:nvPr/>
            </p:nvSpPr>
            <p:spPr bwMode="auto">
              <a:xfrm>
                <a:off x="2224" y="3090"/>
                <a:ext cx="62" cy="140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61" y="0"/>
                  </a:cxn>
                  <a:cxn ang="0">
                    <a:pos x="17" y="139"/>
                  </a:cxn>
                  <a:cxn ang="0">
                    <a:pos x="0" y="139"/>
                  </a:cxn>
                  <a:cxn ang="0">
                    <a:pos x="44" y="0"/>
                  </a:cxn>
                </a:cxnLst>
                <a:rect l="0" t="0" r="r" b="b"/>
                <a:pathLst>
                  <a:path w="62" h="140">
                    <a:moveTo>
                      <a:pt x="44" y="0"/>
                    </a:moveTo>
                    <a:lnTo>
                      <a:pt x="61" y="0"/>
                    </a:lnTo>
                    <a:lnTo>
                      <a:pt x="17" y="139"/>
                    </a:lnTo>
                    <a:lnTo>
                      <a:pt x="0" y="139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51" name="Rectangle 115"/>
              <p:cNvSpPr>
                <a:spLocks noChangeArrowheads="1"/>
              </p:cNvSpPr>
              <p:nvPr/>
            </p:nvSpPr>
            <p:spPr bwMode="auto">
              <a:xfrm>
                <a:off x="2221" y="3090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52" name="Rectangle 116"/>
              <p:cNvSpPr>
                <a:spLocks noChangeArrowheads="1"/>
              </p:cNvSpPr>
              <p:nvPr/>
            </p:nvSpPr>
            <p:spPr bwMode="auto">
              <a:xfrm>
                <a:off x="2227" y="3148"/>
                <a:ext cx="58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53" name="Rectangle 117"/>
              <p:cNvSpPr>
                <a:spLocks noChangeArrowheads="1"/>
              </p:cNvSpPr>
              <p:nvPr/>
            </p:nvSpPr>
            <p:spPr bwMode="auto">
              <a:xfrm>
                <a:off x="2096" y="3148"/>
                <a:ext cx="74" cy="7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54" name="Oval 118"/>
              <p:cNvSpPr>
                <a:spLocks noChangeArrowheads="1"/>
              </p:cNvSpPr>
              <p:nvPr/>
            </p:nvSpPr>
            <p:spPr bwMode="auto">
              <a:xfrm>
                <a:off x="2156" y="2973"/>
                <a:ext cx="22" cy="25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55" name="Freeform 119"/>
              <p:cNvSpPr>
                <a:spLocks/>
              </p:cNvSpPr>
              <p:nvPr/>
            </p:nvSpPr>
            <p:spPr bwMode="auto">
              <a:xfrm>
                <a:off x="2095" y="3017"/>
                <a:ext cx="139" cy="213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1"/>
                  </a:cxn>
                  <a:cxn ang="0">
                    <a:pos x="0" y="104"/>
                  </a:cxn>
                  <a:cxn ang="0">
                    <a:pos x="0" y="108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7"/>
                  </a:cxn>
                  <a:cxn ang="0">
                    <a:pos x="9" y="119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90" y="212"/>
                  </a:cxn>
                  <a:cxn ang="0">
                    <a:pos x="114" y="102"/>
                  </a:cxn>
                  <a:cxn ang="0">
                    <a:pos x="113" y="99"/>
                  </a:cxn>
                  <a:cxn ang="0">
                    <a:pos x="112" y="98"/>
                  </a:cxn>
                  <a:cxn ang="0">
                    <a:pos x="110" y="96"/>
                  </a:cxn>
                  <a:cxn ang="0">
                    <a:pos x="108" y="94"/>
                  </a:cxn>
                  <a:cxn ang="0">
                    <a:pos x="106" y="93"/>
                  </a:cxn>
                  <a:cxn ang="0">
                    <a:pos x="103" y="93"/>
                  </a:cxn>
                  <a:cxn ang="0">
                    <a:pos x="100" y="93"/>
                  </a:cxn>
                  <a:cxn ang="0">
                    <a:pos x="98" y="93"/>
                  </a:cxn>
                  <a:cxn ang="0">
                    <a:pos x="67" y="54"/>
                  </a:cxn>
                  <a:cxn ang="0">
                    <a:pos x="128" y="67"/>
                  </a:cxn>
                  <a:cxn ang="0">
                    <a:pos x="131" y="66"/>
                  </a:cxn>
                  <a:cxn ang="0">
                    <a:pos x="132" y="66"/>
                  </a:cxn>
                  <a:cxn ang="0">
                    <a:pos x="135" y="64"/>
                  </a:cxn>
                  <a:cxn ang="0">
                    <a:pos x="137" y="62"/>
                  </a:cxn>
                  <a:cxn ang="0">
                    <a:pos x="137" y="59"/>
                  </a:cxn>
                  <a:cxn ang="0">
                    <a:pos x="138" y="56"/>
                  </a:cxn>
                  <a:cxn ang="0">
                    <a:pos x="137" y="53"/>
                  </a:cxn>
                  <a:cxn ang="0">
                    <a:pos x="136" y="51"/>
                  </a:cxn>
                  <a:cxn ang="0">
                    <a:pos x="134" y="49"/>
                  </a:cxn>
                  <a:cxn ang="0">
                    <a:pos x="132" y="47"/>
                  </a:cxn>
                  <a:cxn ang="0">
                    <a:pos x="129" y="46"/>
                  </a:cxn>
                  <a:cxn ang="0">
                    <a:pos x="87" y="46"/>
                  </a:cxn>
                  <a:cxn ang="0">
                    <a:pos x="80" y="30"/>
                  </a:cxn>
                  <a:cxn ang="0">
                    <a:pos x="81" y="26"/>
                  </a:cxn>
                  <a:cxn ang="0">
                    <a:pos x="81" y="22"/>
                  </a:cxn>
                  <a:cxn ang="0">
                    <a:pos x="81" y="18"/>
                  </a:cxn>
                  <a:cxn ang="0">
                    <a:pos x="80" y="14"/>
                  </a:cxn>
                  <a:cxn ang="0">
                    <a:pos x="79" y="11"/>
                  </a:cxn>
                  <a:cxn ang="0">
                    <a:pos x="76" y="8"/>
                  </a:cxn>
                  <a:cxn ang="0">
                    <a:pos x="73" y="5"/>
                  </a:cxn>
                  <a:cxn ang="0">
                    <a:pos x="70" y="3"/>
                  </a:cxn>
                  <a:cxn ang="0">
                    <a:pos x="67" y="1"/>
                  </a:cxn>
                  <a:cxn ang="0">
                    <a:pos x="62" y="0"/>
                  </a:cxn>
                  <a:cxn ang="0">
                    <a:pos x="58" y="0"/>
                  </a:cxn>
                  <a:cxn ang="0">
                    <a:pos x="54" y="1"/>
                  </a:cxn>
                  <a:cxn ang="0">
                    <a:pos x="49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39" y="12"/>
                  </a:cxn>
                  <a:cxn ang="0">
                    <a:pos x="38" y="16"/>
                  </a:cxn>
                </a:cxnLst>
                <a:rect l="0" t="0" r="r" b="b"/>
                <a:pathLst>
                  <a:path w="139" h="213">
                    <a:moveTo>
                      <a:pt x="38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1"/>
                    </a:lnTo>
                    <a:lnTo>
                      <a:pt x="0" y="102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3"/>
                    </a:lnTo>
                    <a:lnTo>
                      <a:pt x="3" y="114"/>
                    </a:lnTo>
                    <a:lnTo>
                      <a:pt x="4" y="116"/>
                    </a:lnTo>
                    <a:lnTo>
                      <a:pt x="6" y="117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0" y="119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90" y="119"/>
                    </a:lnTo>
                    <a:lnTo>
                      <a:pt x="90" y="212"/>
                    </a:lnTo>
                    <a:lnTo>
                      <a:pt x="114" y="212"/>
                    </a:lnTo>
                    <a:lnTo>
                      <a:pt x="114" y="102"/>
                    </a:lnTo>
                    <a:lnTo>
                      <a:pt x="114" y="101"/>
                    </a:lnTo>
                    <a:lnTo>
                      <a:pt x="113" y="99"/>
                    </a:lnTo>
                    <a:lnTo>
                      <a:pt x="113" y="98"/>
                    </a:lnTo>
                    <a:lnTo>
                      <a:pt x="112" y="98"/>
                    </a:lnTo>
                    <a:lnTo>
                      <a:pt x="112" y="97"/>
                    </a:lnTo>
                    <a:lnTo>
                      <a:pt x="110" y="96"/>
                    </a:lnTo>
                    <a:lnTo>
                      <a:pt x="110" y="95"/>
                    </a:lnTo>
                    <a:lnTo>
                      <a:pt x="108" y="94"/>
                    </a:lnTo>
                    <a:lnTo>
                      <a:pt x="107" y="94"/>
                    </a:lnTo>
                    <a:lnTo>
                      <a:pt x="106" y="93"/>
                    </a:lnTo>
                    <a:lnTo>
                      <a:pt x="105" y="93"/>
                    </a:lnTo>
                    <a:lnTo>
                      <a:pt x="103" y="93"/>
                    </a:lnTo>
                    <a:lnTo>
                      <a:pt x="102" y="93"/>
                    </a:lnTo>
                    <a:lnTo>
                      <a:pt x="100" y="93"/>
                    </a:lnTo>
                    <a:lnTo>
                      <a:pt x="99" y="93"/>
                    </a:lnTo>
                    <a:lnTo>
                      <a:pt x="98" y="93"/>
                    </a:lnTo>
                    <a:lnTo>
                      <a:pt x="54" y="90"/>
                    </a:lnTo>
                    <a:lnTo>
                      <a:pt x="67" y="54"/>
                    </a:lnTo>
                    <a:lnTo>
                      <a:pt x="75" y="67"/>
                    </a:lnTo>
                    <a:lnTo>
                      <a:pt x="128" y="67"/>
                    </a:lnTo>
                    <a:lnTo>
                      <a:pt x="129" y="66"/>
                    </a:lnTo>
                    <a:lnTo>
                      <a:pt x="131" y="66"/>
                    </a:lnTo>
                    <a:lnTo>
                      <a:pt x="132" y="66"/>
                    </a:lnTo>
                    <a:lnTo>
                      <a:pt x="132" y="66"/>
                    </a:lnTo>
                    <a:lnTo>
                      <a:pt x="134" y="64"/>
                    </a:lnTo>
                    <a:lnTo>
                      <a:pt x="135" y="64"/>
                    </a:lnTo>
                    <a:lnTo>
                      <a:pt x="136" y="63"/>
                    </a:lnTo>
                    <a:lnTo>
                      <a:pt x="137" y="62"/>
                    </a:lnTo>
                    <a:lnTo>
                      <a:pt x="137" y="61"/>
                    </a:lnTo>
                    <a:lnTo>
                      <a:pt x="137" y="59"/>
                    </a:lnTo>
                    <a:lnTo>
                      <a:pt x="138" y="58"/>
                    </a:lnTo>
                    <a:lnTo>
                      <a:pt x="138" y="56"/>
                    </a:lnTo>
                    <a:lnTo>
                      <a:pt x="138" y="54"/>
                    </a:lnTo>
                    <a:lnTo>
                      <a:pt x="137" y="53"/>
                    </a:lnTo>
                    <a:lnTo>
                      <a:pt x="137" y="52"/>
                    </a:lnTo>
                    <a:lnTo>
                      <a:pt x="136" y="51"/>
                    </a:lnTo>
                    <a:lnTo>
                      <a:pt x="135" y="49"/>
                    </a:lnTo>
                    <a:lnTo>
                      <a:pt x="134" y="49"/>
                    </a:lnTo>
                    <a:lnTo>
                      <a:pt x="133" y="48"/>
                    </a:lnTo>
                    <a:lnTo>
                      <a:pt x="132" y="47"/>
                    </a:lnTo>
                    <a:lnTo>
                      <a:pt x="131" y="46"/>
                    </a:lnTo>
                    <a:lnTo>
                      <a:pt x="129" y="46"/>
                    </a:lnTo>
                    <a:lnTo>
                      <a:pt x="128" y="46"/>
                    </a:lnTo>
                    <a:lnTo>
                      <a:pt x="87" y="46"/>
                    </a:lnTo>
                    <a:lnTo>
                      <a:pt x="79" y="31"/>
                    </a:lnTo>
                    <a:lnTo>
                      <a:pt x="80" y="30"/>
                    </a:lnTo>
                    <a:lnTo>
                      <a:pt x="81" y="28"/>
                    </a:lnTo>
                    <a:lnTo>
                      <a:pt x="81" y="26"/>
                    </a:lnTo>
                    <a:lnTo>
                      <a:pt x="81" y="24"/>
                    </a:lnTo>
                    <a:lnTo>
                      <a:pt x="81" y="22"/>
                    </a:lnTo>
                    <a:lnTo>
                      <a:pt x="81" y="20"/>
                    </a:lnTo>
                    <a:lnTo>
                      <a:pt x="81" y="18"/>
                    </a:lnTo>
                    <a:lnTo>
                      <a:pt x="81" y="16"/>
                    </a:lnTo>
                    <a:lnTo>
                      <a:pt x="80" y="14"/>
                    </a:lnTo>
                    <a:lnTo>
                      <a:pt x="79" y="13"/>
                    </a:lnTo>
                    <a:lnTo>
                      <a:pt x="79" y="11"/>
                    </a:lnTo>
                    <a:lnTo>
                      <a:pt x="78" y="9"/>
                    </a:lnTo>
                    <a:lnTo>
                      <a:pt x="76" y="8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2" y="4"/>
                    </a:lnTo>
                    <a:lnTo>
                      <a:pt x="70" y="3"/>
                    </a:lnTo>
                    <a:lnTo>
                      <a:pt x="68" y="2"/>
                    </a:lnTo>
                    <a:lnTo>
                      <a:pt x="67" y="1"/>
                    </a:lnTo>
                    <a:lnTo>
                      <a:pt x="64" y="1"/>
                    </a:lnTo>
                    <a:lnTo>
                      <a:pt x="62" y="0"/>
                    </a:lnTo>
                    <a:lnTo>
                      <a:pt x="60" y="0"/>
                    </a:lnTo>
                    <a:lnTo>
                      <a:pt x="58" y="0"/>
                    </a:lnTo>
                    <a:lnTo>
                      <a:pt x="56" y="0"/>
                    </a:lnTo>
                    <a:lnTo>
                      <a:pt x="54" y="1"/>
                    </a:lnTo>
                    <a:lnTo>
                      <a:pt x="52" y="1"/>
                    </a:lnTo>
                    <a:lnTo>
                      <a:pt x="49" y="2"/>
                    </a:lnTo>
                    <a:lnTo>
                      <a:pt x="47" y="3"/>
                    </a:lnTo>
                    <a:lnTo>
                      <a:pt x="45" y="4"/>
                    </a:lnTo>
                    <a:lnTo>
                      <a:pt x="44" y="6"/>
                    </a:lnTo>
                    <a:lnTo>
                      <a:pt x="42" y="8"/>
                    </a:lnTo>
                    <a:lnTo>
                      <a:pt x="41" y="9"/>
                    </a:lnTo>
                    <a:lnTo>
                      <a:pt x="39" y="12"/>
                    </a:lnTo>
                    <a:lnTo>
                      <a:pt x="38" y="14"/>
                    </a:lnTo>
                    <a:lnTo>
                      <a:pt x="38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4856" name="Freeform 120"/>
            <p:cNvSpPr>
              <a:spLocks/>
            </p:cNvSpPr>
            <p:nvPr/>
          </p:nvSpPr>
          <p:spPr bwMode="auto">
            <a:xfrm>
              <a:off x="2352" y="2942"/>
              <a:ext cx="200" cy="291"/>
            </a:xfrm>
            <a:custGeom>
              <a:avLst/>
              <a:gdLst/>
              <a:ahLst/>
              <a:cxnLst>
                <a:cxn ang="0">
                  <a:pos x="199" y="263"/>
                </a:cxn>
                <a:cxn ang="0">
                  <a:pos x="184" y="263"/>
                </a:cxn>
                <a:cxn ang="0">
                  <a:pos x="158" y="229"/>
                </a:cxn>
                <a:cxn ang="0">
                  <a:pos x="121" y="169"/>
                </a:cxn>
                <a:cxn ang="0">
                  <a:pos x="111" y="141"/>
                </a:cxn>
                <a:cxn ang="0">
                  <a:pos x="114" y="123"/>
                </a:cxn>
                <a:cxn ang="0">
                  <a:pos x="123" y="119"/>
                </a:cxn>
                <a:cxn ang="0">
                  <a:pos x="136" y="129"/>
                </a:cxn>
                <a:cxn ang="0">
                  <a:pos x="155" y="140"/>
                </a:cxn>
                <a:cxn ang="0">
                  <a:pos x="164" y="140"/>
                </a:cxn>
                <a:cxn ang="0">
                  <a:pos x="165" y="134"/>
                </a:cxn>
                <a:cxn ang="0">
                  <a:pos x="156" y="123"/>
                </a:cxn>
                <a:cxn ang="0">
                  <a:pos x="135" y="108"/>
                </a:cxn>
                <a:cxn ang="0">
                  <a:pos x="126" y="86"/>
                </a:cxn>
                <a:cxn ang="0">
                  <a:pos x="123" y="69"/>
                </a:cxn>
                <a:cxn ang="0">
                  <a:pos x="113" y="56"/>
                </a:cxn>
                <a:cxn ang="0">
                  <a:pos x="109" y="48"/>
                </a:cxn>
                <a:cxn ang="0">
                  <a:pos x="114" y="36"/>
                </a:cxn>
                <a:cxn ang="0">
                  <a:pos x="119" y="24"/>
                </a:cxn>
                <a:cxn ang="0">
                  <a:pos x="115" y="9"/>
                </a:cxn>
                <a:cxn ang="0">
                  <a:pos x="105" y="1"/>
                </a:cxn>
                <a:cxn ang="0">
                  <a:pos x="90" y="3"/>
                </a:cxn>
                <a:cxn ang="0">
                  <a:pos x="84" y="13"/>
                </a:cxn>
                <a:cxn ang="0">
                  <a:pos x="84" y="23"/>
                </a:cxn>
                <a:cxn ang="0">
                  <a:pos x="88" y="35"/>
                </a:cxn>
                <a:cxn ang="0">
                  <a:pos x="88" y="46"/>
                </a:cxn>
                <a:cxn ang="0">
                  <a:pos x="78" y="56"/>
                </a:cxn>
                <a:cxn ang="0">
                  <a:pos x="65" y="64"/>
                </a:cxn>
                <a:cxn ang="0">
                  <a:pos x="55" y="75"/>
                </a:cxn>
                <a:cxn ang="0">
                  <a:pos x="46" y="99"/>
                </a:cxn>
                <a:cxn ang="0">
                  <a:pos x="41" y="121"/>
                </a:cxn>
                <a:cxn ang="0">
                  <a:pos x="40" y="145"/>
                </a:cxn>
                <a:cxn ang="0">
                  <a:pos x="41" y="158"/>
                </a:cxn>
                <a:cxn ang="0">
                  <a:pos x="49" y="161"/>
                </a:cxn>
                <a:cxn ang="0">
                  <a:pos x="53" y="158"/>
                </a:cxn>
                <a:cxn ang="0">
                  <a:pos x="53" y="133"/>
                </a:cxn>
                <a:cxn ang="0">
                  <a:pos x="55" y="116"/>
                </a:cxn>
                <a:cxn ang="0">
                  <a:pos x="64" y="109"/>
                </a:cxn>
                <a:cxn ang="0">
                  <a:pos x="70" y="114"/>
                </a:cxn>
                <a:cxn ang="0">
                  <a:pos x="68" y="140"/>
                </a:cxn>
                <a:cxn ang="0">
                  <a:pos x="61" y="166"/>
                </a:cxn>
                <a:cxn ang="0">
                  <a:pos x="53" y="196"/>
                </a:cxn>
                <a:cxn ang="0">
                  <a:pos x="33" y="225"/>
                </a:cxn>
                <a:cxn ang="0">
                  <a:pos x="8" y="255"/>
                </a:cxn>
                <a:cxn ang="0">
                  <a:pos x="0" y="271"/>
                </a:cxn>
                <a:cxn ang="0">
                  <a:pos x="19" y="290"/>
                </a:cxn>
                <a:cxn ang="0">
                  <a:pos x="33" y="288"/>
                </a:cxn>
                <a:cxn ang="0">
                  <a:pos x="23" y="275"/>
                </a:cxn>
                <a:cxn ang="0">
                  <a:pos x="30" y="259"/>
                </a:cxn>
                <a:cxn ang="0">
                  <a:pos x="61" y="223"/>
                </a:cxn>
                <a:cxn ang="0">
                  <a:pos x="84" y="196"/>
                </a:cxn>
                <a:cxn ang="0">
                  <a:pos x="95" y="190"/>
                </a:cxn>
                <a:cxn ang="0">
                  <a:pos x="109" y="199"/>
                </a:cxn>
                <a:cxn ang="0">
                  <a:pos x="141" y="243"/>
                </a:cxn>
                <a:cxn ang="0">
                  <a:pos x="168" y="280"/>
                </a:cxn>
                <a:cxn ang="0">
                  <a:pos x="178" y="283"/>
                </a:cxn>
                <a:cxn ang="0">
                  <a:pos x="191" y="273"/>
                </a:cxn>
              </a:cxnLst>
              <a:rect l="0" t="0" r="r" b="b"/>
              <a:pathLst>
                <a:path w="200" h="291">
                  <a:moveTo>
                    <a:pt x="198" y="268"/>
                  </a:moveTo>
                  <a:lnTo>
                    <a:pt x="199" y="263"/>
                  </a:lnTo>
                  <a:lnTo>
                    <a:pt x="191" y="264"/>
                  </a:lnTo>
                  <a:lnTo>
                    <a:pt x="184" y="263"/>
                  </a:lnTo>
                  <a:lnTo>
                    <a:pt x="174" y="255"/>
                  </a:lnTo>
                  <a:lnTo>
                    <a:pt x="158" y="229"/>
                  </a:lnTo>
                  <a:lnTo>
                    <a:pt x="134" y="190"/>
                  </a:lnTo>
                  <a:lnTo>
                    <a:pt x="121" y="169"/>
                  </a:lnTo>
                  <a:lnTo>
                    <a:pt x="113" y="151"/>
                  </a:lnTo>
                  <a:lnTo>
                    <a:pt x="111" y="141"/>
                  </a:lnTo>
                  <a:lnTo>
                    <a:pt x="111" y="130"/>
                  </a:lnTo>
                  <a:lnTo>
                    <a:pt x="114" y="123"/>
                  </a:lnTo>
                  <a:lnTo>
                    <a:pt x="119" y="119"/>
                  </a:lnTo>
                  <a:lnTo>
                    <a:pt x="123" y="119"/>
                  </a:lnTo>
                  <a:lnTo>
                    <a:pt x="128" y="121"/>
                  </a:lnTo>
                  <a:lnTo>
                    <a:pt x="136" y="129"/>
                  </a:lnTo>
                  <a:lnTo>
                    <a:pt x="148" y="136"/>
                  </a:lnTo>
                  <a:lnTo>
                    <a:pt x="155" y="140"/>
                  </a:lnTo>
                  <a:lnTo>
                    <a:pt x="160" y="141"/>
                  </a:lnTo>
                  <a:lnTo>
                    <a:pt x="164" y="140"/>
                  </a:lnTo>
                  <a:lnTo>
                    <a:pt x="166" y="136"/>
                  </a:lnTo>
                  <a:lnTo>
                    <a:pt x="165" y="134"/>
                  </a:lnTo>
                  <a:lnTo>
                    <a:pt x="164" y="130"/>
                  </a:lnTo>
                  <a:lnTo>
                    <a:pt x="156" y="123"/>
                  </a:lnTo>
                  <a:lnTo>
                    <a:pt x="143" y="114"/>
                  </a:lnTo>
                  <a:lnTo>
                    <a:pt x="135" y="108"/>
                  </a:lnTo>
                  <a:lnTo>
                    <a:pt x="130" y="99"/>
                  </a:lnTo>
                  <a:lnTo>
                    <a:pt x="126" y="86"/>
                  </a:lnTo>
                  <a:lnTo>
                    <a:pt x="125" y="74"/>
                  </a:lnTo>
                  <a:lnTo>
                    <a:pt x="123" y="69"/>
                  </a:lnTo>
                  <a:lnTo>
                    <a:pt x="119" y="63"/>
                  </a:lnTo>
                  <a:lnTo>
                    <a:pt x="113" y="56"/>
                  </a:lnTo>
                  <a:lnTo>
                    <a:pt x="109" y="53"/>
                  </a:lnTo>
                  <a:lnTo>
                    <a:pt x="109" y="48"/>
                  </a:lnTo>
                  <a:lnTo>
                    <a:pt x="111" y="40"/>
                  </a:lnTo>
                  <a:lnTo>
                    <a:pt x="114" y="36"/>
                  </a:lnTo>
                  <a:lnTo>
                    <a:pt x="116" y="31"/>
                  </a:lnTo>
                  <a:lnTo>
                    <a:pt x="119" y="24"/>
                  </a:lnTo>
                  <a:lnTo>
                    <a:pt x="116" y="15"/>
                  </a:lnTo>
                  <a:lnTo>
                    <a:pt x="115" y="9"/>
                  </a:lnTo>
                  <a:lnTo>
                    <a:pt x="111" y="4"/>
                  </a:lnTo>
                  <a:lnTo>
                    <a:pt x="105" y="1"/>
                  </a:lnTo>
                  <a:lnTo>
                    <a:pt x="96" y="0"/>
                  </a:lnTo>
                  <a:lnTo>
                    <a:pt x="90" y="3"/>
                  </a:lnTo>
                  <a:lnTo>
                    <a:pt x="86" y="6"/>
                  </a:lnTo>
                  <a:lnTo>
                    <a:pt x="84" y="13"/>
                  </a:lnTo>
                  <a:lnTo>
                    <a:pt x="83" y="18"/>
                  </a:lnTo>
                  <a:lnTo>
                    <a:pt x="84" y="23"/>
                  </a:lnTo>
                  <a:lnTo>
                    <a:pt x="86" y="30"/>
                  </a:lnTo>
                  <a:lnTo>
                    <a:pt x="88" y="35"/>
                  </a:lnTo>
                  <a:lnTo>
                    <a:pt x="89" y="40"/>
                  </a:lnTo>
                  <a:lnTo>
                    <a:pt x="88" y="46"/>
                  </a:lnTo>
                  <a:lnTo>
                    <a:pt x="84" y="51"/>
                  </a:lnTo>
                  <a:lnTo>
                    <a:pt x="78" y="56"/>
                  </a:lnTo>
                  <a:lnTo>
                    <a:pt x="70" y="60"/>
                  </a:lnTo>
                  <a:lnTo>
                    <a:pt x="65" y="64"/>
                  </a:lnTo>
                  <a:lnTo>
                    <a:pt x="60" y="69"/>
                  </a:lnTo>
                  <a:lnTo>
                    <a:pt x="55" y="75"/>
                  </a:lnTo>
                  <a:lnTo>
                    <a:pt x="50" y="86"/>
                  </a:lnTo>
                  <a:lnTo>
                    <a:pt x="46" y="99"/>
                  </a:lnTo>
                  <a:lnTo>
                    <a:pt x="43" y="109"/>
                  </a:lnTo>
                  <a:lnTo>
                    <a:pt x="41" y="121"/>
                  </a:lnTo>
                  <a:lnTo>
                    <a:pt x="40" y="136"/>
                  </a:lnTo>
                  <a:lnTo>
                    <a:pt x="40" y="145"/>
                  </a:lnTo>
                  <a:lnTo>
                    <a:pt x="40" y="153"/>
                  </a:lnTo>
                  <a:lnTo>
                    <a:pt x="41" y="158"/>
                  </a:lnTo>
                  <a:lnTo>
                    <a:pt x="44" y="160"/>
                  </a:lnTo>
                  <a:lnTo>
                    <a:pt x="49" y="161"/>
                  </a:lnTo>
                  <a:lnTo>
                    <a:pt x="51" y="160"/>
                  </a:lnTo>
                  <a:lnTo>
                    <a:pt x="53" y="158"/>
                  </a:lnTo>
                  <a:lnTo>
                    <a:pt x="53" y="148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5" y="116"/>
                  </a:lnTo>
                  <a:lnTo>
                    <a:pt x="59" y="110"/>
                  </a:lnTo>
                  <a:lnTo>
                    <a:pt x="64" y="109"/>
                  </a:lnTo>
                  <a:lnTo>
                    <a:pt x="69" y="110"/>
                  </a:lnTo>
                  <a:lnTo>
                    <a:pt x="70" y="114"/>
                  </a:lnTo>
                  <a:lnTo>
                    <a:pt x="69" y="125"/>
                  </a:lnTo>
                  <a:lnTo>
                    <a:pt x="68" y="140"/>
                  </a:lnTo>
                  <a:lnTo>
                    <a:pt x="65" y="154"/>
                  </a:lnTo>
                  <a:lnTo>
                    <a:pt x="61" y="166"/>
                  </a:lnTo>
                  <a:lnTo>
                    <a:pt x="58" y="183"/>
                  </a:lnTo>
                  <a:lnTo>
                    <a:pt x="53" y="196"/>
                  </a:lnTo>
                  <a:lnTo>
                    <a:pt x="41" y="214"/>
                  </a:lnTo>
                  <a:lnTo>
                    <a:pt x="33" y="225"/>
                  </a:lnTo>
                  <a:lnTo>
                    <a:pt x="18" y="243"/>
                  </a:lnTo>
                  <a:lnTo>
                    <a:pt x="8" y="255"/>
                  </a:lnTo>
                  <a:lnTo>
                    <a:pt x="0" y="266"/>
                  </a:lnTo>
                  <a:lnTo>
                    <a:pt x="0" y="271"/>
                  </a:lnTo>
                  <a:lnTo>
                    <a:pt x="8" y="280"/>
                  </a:lnTo>
                  <a:lnTo>
                    <a:pt x="19" y="290"/>
                  </a:lnTo>
                  <a:lnTo>
                    <a:pt x="30" y="290"/>
                  </a:lnTo>
                  <a:lnTo>
                    <a:pt x="33" y="288"/>
                  </a:lnTo>
                  <a:lnTo>
                    <a:pt x="28" y="281"/>
                  </a:lnTo>
                  <a:lnTo>
                    <a:pt x="23" y="275"/>
                  </a:lnTo>
                  <a:lnTo>
                    <a:pt x="23" y="270"/>
                  </a:lnTo>
                  <a:lnTo>
                    <a:pt x="30" y="259"/>
                  </a:lnTo>
                  <a:lnTo>
                    <a:pt x="43" y="246"/>
                  </a:lnTo>
                  <a:lnTo>
                    <a:pt x="61" y="223"/>
                  </a:lnTo>
                  <a:lnTo>
                    <a:pt x="78" y="203"/>
                  </a:lnTo>
                  <a:lnTo>
                    <a:pt x="84" y="196"/>
                  </a:lnTo>
                  <a:lnTo>
                    <a:pt x="88" y="191"/>
                  </a:lnTo>
                  <a:lnTo>
                    <a:pt x="95" y="190"/>
                  </a:lnTo>
                  <a:lnTo>
                    <a:pt x="101" y="194"/>
                  </a:lnTo>
                  <a:lnTo>
                    <a:pt x="109" y="199"/>
                  </a:lnTo>
                  <a:lnTo>
                    <a:pt x="124" y="219"/>
                  </a:lnTo>
                  <a:lnTo>
                    <a:pt x="141" y="243"/>
                  </a:lnTo>
                  <a:lnTo>
                    <a:pt x="158" y="266"/>
                  </a:lnTo>
                  <a:lnTo>
                    <a:pt x="168" y="280"/>
                  </a:lnTo>
                  <a:lnTo>
                    <a:pt x="171" y="283"/>
                  </a:lnTo>
                  <a:lnTo>
                    <a:pt x="178" y="283"/>
                  </a:lnTo>
                  <a:lnTo>
                    <a:pt x="184" y="278"/>
                  </a:lnTo>
                  <a:lnTo>
                    <a:pt x="191" y="273"/>
                  </a:lnTo>
                  <a:lnTo>
                    <a:pt x="198" y="268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7" name="Group 121"/>
            <p:cNvGrpSpPr>
              <a:grpSpLocks/>
            </p:cNvGrpSpPr>
            <p:nvPr/>
          </p:nvGrpSpPr>
          <p:grpSpPr bwMode="auto">
            <a:xfrm>
              <a:off x="1789" y="2932"/>
              <a:ext cx="259" cy="310"/>
              <a:chOff x="1789" y="2932"/>
              <a:chExt cx="259" cy="310"/>
            </a:xfrm>
          </p:grpSpPr>
          <p:grpSp>
            <p:nvGrpSpPr>
              <p:cNvPr id="28" name="Group 122"/>
              <p:cNvGrpSpPr>
                <a:grpSpLocks/>
              </p:cNvGrpSpPr>
              <p:nvPr/>
            </p:nvGrpSpPr>
            <p:grpSpPr bwMode="auto">
              <a:xfrm>
                <a:off x="1789" y="2932"/>
                <a:ext cx="259" cy="310"/>
                <a:chOff x="1789" y="2932"/>
                <a:chExt cx="259" cy="310"/>
              </a:xfrm>
            </p:grpSpPr>
            <p:sp>
              <p:nvSpPr>
                <p:cNvPr id="2804859" name="AutoShape 123"/>
                <p:cNvSpPr>
                  <a:spLocks noChangeArrowheads="1"/>
                </p:cNvSpPr>
                <p:nvPr/>
              </p:nvSpPr>
              <p:spPr bwMode="auto">
                <a:xfrm>
                  <a:off x="1789" y="2982"/>
                  <a:ext cx="259" cy="260"/>
                </a:xfrm>
                <a:prstGeom prst="cube">
                  <a:avLst>
                    <a:gd name="adj" fmla="val 24995"/>
                  </a:avLst>
                </a:prstGeom>
                <a:solidFill>
                  <a:srgbClr val="FC0128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860" name="AutoShape 124"/>
                <p:cNvSpPr>
                  <a:spLocks noChangeArrowheads="1"/>
                </p:cNvSpPr>
                <p:nvPr/>
              </p:nvSpPr>
              <p:spPr bwMode="auto">
                <a:xfrm>
                  <a:off x="1852" y="2932"/>
                  <a:ext cx="196" cy="46"/>
                </a:xfrm>
                <a:prstGeom prst="cube">
                  <a:avLst>
                    <a:gd name="adj" fmla="val 24995"/>
                  </a:avLst>
                </a:prstGeom>
                <a:solidFill>
                  <a:srgbClr val="FC0128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04861" name="Oval 125"/>
              <p:cNvSpPr>
                <a:spLocks noChangeArrowheads="1"/>
              </p:cNvSpPr>
              <p:nvPr/>
            </p:nvSpPr>
            <p:spPr bwMode="auto">
              <a:xfrm>
                <a:off x="1871" y="2958"/>
                <a:ext cx="27" cy="8"/>
              </a:xfrm>
              <a:prstGeom prst="ellipse">
                <a:avLst/>
              </a:prstGeom>
              <a:solidFill>
                <a:srgbClr val="FC0128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62" name="AutoShape 126"/>
              <p:cNvSpPr>
                <a:spLocks noChangeArrowheads="1"/>
              </p:cNvSpPr>
              <p:nvPr/>
            </p:nvSpPr>
            <p:spPr bwMode="auto">
              <a:xfrm>
                <a:off x="1820" y="3106"/>
                <a:ext cx="137" cy="55"/>
              </a:xfrm>
              <a:prstGeom prst="octagon">
                <a:avLst>
                  <a:gd name="adj" fmla="val 29282"/>
                </a:avLst>
              </a:prstGeom>
              <a:solidFill>
                <a:srgbClr val="FC0128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" name="Group 127"/>
            <p:cNvGrpSpPr>
              <a:grpSpLocks/>
            </p:cNvGrpSpPr>
            <p:nvPr/>
          </p:nvGrpSpPr>
          <p:grpSpPr bwMode="auto">
            <a:xfrm>
              <a:off x="1589" y="3268"/>
              <a:ext cx="206" cy="310"/>
              <a:chOff x="1589" y="3268"/>
              <a:chExt cx="206" cy="310"/>
            </a:xfrm>
          </p:grpSpPr>
          <p:sp>
            <p:nvSpPr>
              <p:cNvPr id="2804864" name="AutoShape 128"/>
              <p:cNvSpPr>
                <a:spLocks noChangeArrowheads="1"/>
              </p:cNvSpPr>
              <p:nvPr/>
            </p:nvSpPr>
            <p:spPr bwMode="auto">
              <a:xfrm>
                <a:off x="1589" y="3318"/>
                <a:ext cx="206" cy="260"/>
              </a:xfrm>
              <a:prstGeom prst="cube">
                <a:avLst>
                  <a:gd name="adj" fmla="val 24995"/>
                </a:avLst>
              </a:prstGeom>
              <a:solidFill>
                <a:srgbClr val="00DFCA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65" name="AutoShape 129"/>
              <p:cNvSpPr>
                <a:spLocks noChangeArrowheads="1"/>
              </p:cNvSpPr>
              <p:nvPr/>
            </p:nvSpPr>
            <p:spPr bwMode="auto">
              <a:xfrm>
                <a:off x="1637" y="3268"/>
                <a:ext cx="158" cy="46"/>
              </a:xfrm>
              <a:prstGeom prst="cube">
                <a:avLst>
                  <a:gd name="adj" fmla="val 24995"/>
                </a:avLst>
              </a:prstGeom>
              <a:solidFill>
                <a:srgbClr val="00DFCA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66" name="AutoShape 130"/>
              <p:cNvSpPr>
                <a:spLocks noChangeArrowheads="1"/>
              </p:cNvSpPr>
              <p:nvPr/>
            </p:nvSpPr>
            <p:spPr bwMode="auto">
              <a:xfrm>
                <a:off x="1628" y="3339"/>
                <a:ext cx="108" cy="15"/>
              </a:xfrm>
              <a:prstGeom prst="parallelogram">
                <a:avLst>
                  <a:gd name="adj" fmla="val 179967"/>
                </a:avLst>
              </a:prstGeom>
              <a:solidFill>
                <a:srgbClr val="00DFCA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0" name="Group 131"/>
            <p:cNvGrpSpPr>
              <a:grpSpLocks/>
            </p:cNvGrpSpPr>
            <p:nvPr/>
          </p:nvGrpSpPr>
          <p:grpSpPr bwMode="auto">
            <a:xfrm>
              <a:off x="2107" y="3309"/>
              <a:ext cx="203" cy="257"/>
              <a:chOff x="2107" y="3309"/>
              <a:chExt cx="203" cy="257"/>
            </a:xfrm>
          </p:grpSpPr>
          <p:sp>
            <p:nvSpPr>
              <p:cNvPr id="2804868" name="Freeform 132"/>
              <p:cNvSpPr>
                <a:spLocks/>
              </p:cNvSpPr>
              <p:nvPr/>
            </p:nvSpPr>
            <p:spPr bwMode="auto">
              <a:xfrm>
                <a:off x="2236" y="3426"/>
                <a:ext cx="62" cy="140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61" y="0"/>
                  </a:cxn>
                  <a:cxn ang="0">
                    <a:pos x="17" y="139"/>
                  </a:cxn>
                  <a:cxn ang="0">
                    <a:pos x="0" y="139"/>
                  </a:cxn>
                  <a:cxn ang="0">
                    <a:pos x="44" y="0"/>
                  </a:cxn>
                </a:cxnLst>
                <a:rect l="0" t="0" r="r" b="b"/>
                <a:pathLst>
                  <a:path w="62" h="140">
                    <a:moveTo>
                      <a:pt x="44" y="0"/>
                    </a:moveTo>
                    <a:lnTo>
                      <a:pt x="61" y="0"/>
                    </a:lnTo>
                    <a:lnTo>
                      <a:pt x="17" y="139"/>
                    </a:lnTo>
                    <a:lnTo>
                      <a:pt x="0" y="139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69" name="Rectangle 133"/>
              <p:cNvSpPr>
                <a:spLocks noChangeArrowheads="1"/>
              </p:cNvSpPr>
              <p:nvPr/>
            </p:nvSpPr>
            <p:spPr bwMode="auto">
              <a:xfrm>
                <a:off x="2233" y="3426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70" name="Rectangle 134"/>
              <p:cNvSpPr>
                <a:spLocks noChangeArrowheads="1"/>
              </p:cNvSpPr>
              <p:nvPr/>
            </p:nvSpPr>
            <p:spPr bwMode="auto">
              <a:xfrm>
                <a:off x="2239" y="3484"/>
                <a:ext cx="58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71" name="Rectangle 135"/>
              <p:cNvSpPr>
                <a:spLocks noChangeArrowheads="1"/>
              </p:cNvSpPr>
              <p:nvPr/>
            </p:nvSpPr>
            <p:spPr bwMode="auto">
              <a:xfrm>
                <a:off x="2108" y="3484"/>
                <a:ext cx="74" cy="7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72" name="Oval 136"/>
              <p:cNvSpPr>
                <a:spLocks noChangeArrowheads="1"/>
              </p:cNvSpPr>
              <p:nvPr/>
            </p:nvSpPr>
            <p:spPr bwMode="auto">
              <a:xfrm>
                <a:off x="2168" y="3309"/>
                <a:ext cx="22" cy="25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73" name="Freeform 137"/>
              <p:cNvSpPr>
                <a:spLocks/>
              </p:cNvSpPr>
              <p:nvPr/>
            </p:nvSpPr>
            <p:spPr bwMode="auto">
              <a:xfrm>
                <a:off x="2107" y="3353"/>
                <a:ext cx="139" cy="213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1"/>
                  </a:cxn>
                  <a:cxn ang="0">
                    <a:pos x="0" y="104"/>
                  </a:cxn>
                  <a:cxn ang="0">
                    <a:pos x="0" y="108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7"/>
                  </a:cxn>
                  <a:cxn ang="0">
                    <a:pos x="9" y="119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90" y="212"/>
                  </a:cxn>
                  <a:cxn ang="0">
                    <a:pos x="114" y="102"/>
                  </a:cxn>
                  <a:cxn ang="0">
                    <a:pos x="113" y="99"/>
                  </a:cxn>
                  <a:cxn ang="0">
                    <a:pos x="112" y="98"/>
                  </a:cxn>
                  <a:cxn ang="0">
                    <a:pos x="110" y="96"/>
                  </a:cxn>
                  <a:cxn ang="0">
                    <a:pos x="108" y="94"/>
                  </a:cxn>
                  <a:cxn ang="0">
                    <a:pos x="106" y="93"/>
                  </a:cxn>
                  <a:cxn ang="0">
                    <a:pos x="103" y="93"/>
                  </a:cxn>
                  <a:cxn ang="0">
                    <a:pos x="100" y="93"/>
                  </a:cxn>
                  <a:cxn ang="0">
                    <a:pos x="98" y="93"/>
                  </a:cxn>
                  <a:cxn ang="0">
                    <a:pos x="67" y="54"/>
                  </a:cxn>
                  <a:cxn ang="0">
                    <a:pos x="128" y="67"/>
                  </a:cxn>
                  <a:cxn ang="0">
                    <a:pos x="131" y="66"/>
                  </a:cxn>
                  <a:cxn ang="0">
                    <a:pos x="132" y="66"/>
                  </a:cxn>
                  <a:cxn ang="0">
                    <a:pos x="135" y="64"/>
                  </a:cxn>
                  <a:cxn ang="0">
                    <a:pos x="137" y="62"/>
                  </a:cxn>
                  <a:cxn ang="0">
                    <a:pos x="137" y="59"/>
                  </a:cxn>
                  <a:cxn ang="0">
                    <a:pos x="138" y="56"/>
                  </a:cxn>
                  <a:cxn ang="0">
                    <a:pos x="137" y="53"/>
                  </a:cxn>
                  <a:cxn ang="0">
                    <a:pos x="136" y="51"/>
                  </a:cxn>
                  <a:cxn ang="0">
                    <a:pos x="134" y="49"/>
                  </a:cxn>
                  <a:cxn ang="0">
                    <a:pos x="132" y="47"/>
                  </a:cxn>
                  <a:cxn ang="0">
                    <a:pos x="129" y="46"/>
                  </a:cxn>
                  <a:cxn ang="0">
                    <a:pos x="87" y="46"/>
                  </a:cxn>
                  <a:cxn ang="0">
                    <a:pos x="80" y="30"/>
                  </a:cxn>
                  <a:cxn ang="0">
                    <a:pos x="81" y="26"/>
                  </a:cxn>
                  <a:cxn ang="0">
                    <a:pos x="81" y="22"/>
                  </a:cxn>
                  <a:cxn ang="0">
                    <a:pos x="81" y="18"/>
                  </a:cxn>
                  <a:cxn ang="0">
                    <a:pos x="80" y="14"/>
                  </a:cxn>
                  <a:cxn ang="0">
                    <a:pos x="79" y="11"/>
                  </a:cxn>
                  <a:cxn ang="0">
                    <a:pos x="76" y="8"/>
                  </a:cxn>
                  <a:cxn ang="0">
                    <a:pos x="73" y="5"/>
                  </a:cxn>
                  <a:cxn ang="0">
                    <a:pos x="70" y="3"/>
                  </a:cxn>
                  <a:cxn ang="0">
                    <a:pos x="67" y="1"/>
                  </a:cxn>
                  <a:cxn ang="0">
                    <a:pos x="62" y="0"/>
                  </a:cxn>
                  <a:cxn ang="0">
                    <a:pos x="58" y="0"/>
                  </a:cxn>
                  <a:cxn ang="0">
                    <a:pos x="54" y="1"/>
                  </a:cxn>
                  <a:cxn ang="0">
                    <a:pos x="49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39" y="12"/>
                  </a:cxn>
                  <a:cxn ang="0">
                    <a:pos x="38" y="16"/>
                  </a:cxn>
                </a:cxnLst>
                <a:rect l="0" t="0" r="r" b="b"/>
                <a:pathLst>
                  <a:path w="139" h="213">
                    <a:moveTo>
                      <a:pt x="38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1"/>
                    </a:lnTo>
                    <a:lnTo>
                      <a:pt x="0" y="102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3"/>
                    </a:lnTo>
                    <a:lnTo>
                      <a:pt x="3" y="114"/>
                    </a:lnTo>
                    <a:lnTo>
                      <a:pt x="4" y="116"/>
                    </a:lnTo>
                    <a:lnTo>
                      <a:pt x="6" y="117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0" y="119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90" y="119"/>
                    </a:lnTo>
                    <a:lnTo>
                      <a:pt x="90" y="212"/>
                    </a:lnTo>
                    <a:lnTo>
                      <a:pt x="114" y="212"/>
                    </a:lnTo>
                    <a:lnTo>
                      <a:pt x="114" y="102"/>
                    </a:lnTo>
                    <a:lnTo>
                      <a:pt x="114" y="101"/>
                    </a:lnTo>
                    <a:lnTo>
                      <a:pt x="113" y="99"/>
                    </a:lnTo>
                    <a:lnTo>
                      <a:pt x="113" y="98"/>
                    </a:lnTo>
                    <a:lnTo>
                      <a:pt x="112" y="98"/>
                    </a:lnTo>
                    <a:lnTo>
                      <a:pt x="112" y="97"/>
                    </a:lnTo>
                    <a:lnTo>
                      <a:pt x="110" y="96"/>
                    </a:lnTo>
                    <a:lnTo>
                      <a:pt x="110" y="95"/>
                    </a:lnTo>
                    <a:lnTo>
                      <a:pt x="108" y="94"/>
                    </a:lnTo>
                    <a:lnTo>
                      <a:pt x="107" y="94"/>
                    </a:lnTo>
                    <a:lnTo>
                      <a:pt x="106" y="93"/>
                    </a:lnTo>
                    <a:lnTo>
                      <a:pt x="105" y="93"/>
                    </a:lnTo>
                    <a:lnTo>
                      <a:pt x="103" y="93"/>
                    </a:lnTo>
                    <a:lnTo>
                      <a:pt x="102" y="93"/>
                    </a:lnTo>
                    <a:lnTo>
                      <a:pt x="100" y="93"/>
                    </a:lnTo>
                    <a:lnTo>
                      <a:pt x="99" y="93"/>
                    </a:lnTo>
                    <a:lnTo>
                      <a:pt x="98" y="93"/>
                    </a:lnTo>
                    <a:lnTo>
                      <a:pt x="54" y="90"/>
                    </a:lnTo>
                    <a:lnTo>
                      <a:pt x="67" y="54"/>
                    </a:lnTo>
                    <a:lnTo>
                      <a:pt x="75" y="67"/>
                    </a:lnTo>
                    <a:lnTo>
                      <a:pt x="128" y="67"/>
                    </a:lnTo>
                    <a:lnTo>
                      <a:pt x="129" y="66"/>
                    </a:lnTo>
                    <a:lnTo>
                      <a:pt x="131" y="66"/>
                    </a:lnTo>
                    <a:lnTo>
                      <a:pt x="132" y="66"/>
                    </a:lnTo>
                    <a:lnTo>
                      <a:pt x="132" y="66"/>
                    </a:lnTo>
                    <a:lnTo>
                      <a:pt x="134" y="64"/>
                    </a:lnTo>
                    <a:lnTo>
                      <a:pt x="135" y="64"/>
                    </a:lnTo>
                    <a:lnTo>
                      <a:pt x="136" y="63"/>
                    </a:lnTo>
                    <a:lnTo>
                      <a:pt x="137" y="62"/>
                    </a:lnTo>
                    <a:lnTo>
                      <a:pt x="137" y="61"/>
                    </a:lnTo>
                    <a:lnTo>
                      <a:pt x="137" y="59"/>
                    </a:lnTo>
                    <a:lnTo>
                      <a:pt x="138" y="58"/>
                    </a:lnTo>
                    <a:lnTo>
                      <a:pt x="138" y="56"/>
                    </a:lnTo>
                    <a:lnTo>
                      <a:pt x="138" y="54"/>
                    </a:lnTo>
                    <a:lnTo>
                      <a:pt x="137" y="53"/>
                    </a:lnTo>
                    <a:lnTo>
                      <a:pt x="137" y="52"/>
                    </a:lnTo>
                    <a:lnTo>
                      <a:pt x="136" y="51"/>
                    </a:lnTo>
                    <a:lnTo>
                      <a:pt x="135" y="49"/>
                    </a:lnTo>
                    <a:lnTo>
                      <a:pt x="134" y="49"/>
                    </a:lnTo>
                    <a:lnTo>
                      <a:pt x="133" y="48"/>
                    </a:lnTo>
                    <a:lnTo>
                      <a:pt x="132" y="47"/>
                    </a:lnTo>
                    <a:lnTo>
                      <a:pt x="131" y="46"/>
                    </a:lnTo>
                    <a:lnTo>
                      <a:pt x="129" y="46"/>
                    </a:lnTo>
                    <a:lnTo>
                      <a:pt x="128" y="46"/>
                    </a:lnTo>
                    <a:lnTo>
                      <a:pt x="87" y="46"/>
                    </a:lnTo>
                    <a:lnTo>
                      <a:pt x="79" y="31"/>
                    </a:lnTo>
                    <a:lnTo>
                      <a:pt x="80" y="30"/>
                    </a:lnTo>
                    <a:lnTo>
                      <a:pt x="81" y="28"/>
                    </a:lnTo>
                    <a:lnTo>
                      <a:pt x="81" y="26"/>
                    </a:lnTo>
                    <a:lnTo>
                      <a:pt x="81" y="24"/>
                    </a:lnTo>
                    <a:lnTo>
                      <a:pt x="81" y="22"/>
                    </a:lnTo>
                    <a:lnTo>
                      <a:pt x="81" y="20"/>
                    </a:lnTo>
                    <a:lnTo>
                      <a:pt x="81" y="18"/>
                    </a:lnTo>
                    <a:lnTo>
                      <a:pt x="81" y="16"/>
                    </a:lnTo>
                    <a:lnTo>
                      <a:pt x="80" y="14"/>
                    </a:lnTo>
                    <a:lnTo>
                      <a:pt x="79" y="13"/>
                    </a:lnTo>
                    <a:lnTo>
                      <a:pt x="79" y="11"/>
                    </a:lnTo>
                    <a:lnTo>
                      <a:pt x="78" y="9"/>
                    </a:lnTo>
                    <a:lnTo>
                      <a:pt x="76" y="8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2" y="4"/>
                    </a:lnTo>
                    <a:lnTo>
                      <a:pt x="70" y="3"/>
                    </a:lnTo>
                    <a:lnTo>
                      <a:pt x="68" y="2"/>
                    </a:lnTo>
                    <a:lnTo>
                      <a:pt x="67" y="1"/>
                    </a:lnTo>
                    <a:lnTo>
                      <a:pt x="64" y="1"/>
                    </a:lnTo>
                    <a:lnTo>
                      <a:pt x="62" y="0"/>
                    </a:lnTo>
                    <a:lnTo>
                      <a:pt x="60" y="0"/>
                    </a:lnTo>
                    <a:lnTo>
                      <a:pt x="58" y="0"/>
                    </a:lnTo>
                    <a:lnTo>
                      <a:pt x="56" y="0"/>
                    </a:lnTo>
                    <a:lnTo>
                      <a:pt x="54" y="1"/>
                    </a:lnTo>
                    <a:lnTo>
                      <a:pt x="52" y="1"/>
                    </a:lnTo>
                    <a:lnTo>
                      <a:pt x="49" y="2"/>
                    </a:lnTo>
                    <a:lnTo>
                      <a:pt x="47" y="3"/>
                    </a:lnTo>
                    <a:lnTo>
                      <a:pt x="45" y="4"/>
                    </a:lnTo>
                    <a:lnTo>
                      <a:pt x="44" y="6"/>
                    </a:lnTo>
                    <a:lnTo>
                      <a:pt x="42" y="8"/>
                    </a:lnTo>
                    <a:lnTo>
                      <a:pt x="41" y="9"/>
                    </a:lnTo>
                    <a:lnTo>
                      <a:pt x="39" y="12"/>
                    </a:lnTo>
                    <a:lnTo>
                      <a:pt x="38" y="14"/>
                    </a:lnTo>
                    <a:lnTo>
                      <a:pt x="38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4874" name="Freeform 138"/>
            <p:cNvSpPr>
              <a:spLocks/>
            </p:cNvSpPr>
            <p:nvPr/>
          </p:nvSpPr>
          <p:spPr bwMode="auto">
            <a:xfrm>
              <a:off x="2364" y="3278"/>
              <a:ext cx="200" cy="291"/>
            </a:xfrm>
            <a:custGeom>
              <a:avLst/>
              <a:gdLst/>
              <a:ahLst/>
              <a:cxnLst>
                <a:cxn ang="0">
                  <a:pos x="199" y="263"/>
                </a:cxn>
                <a:cxn ang="0">
                  <a:pos x="184" y="263"/>
                </a:cxn>
                <a:cxn ang="0">
                  <a:pos x="158" y="229"/>
                </a:cxn>
                <a:cxn ang="0">
                  <a:pos x="121" y="169"/>
                </a:cxn>
                <a:cxn ang="0">
                  <a:pos x="111" y="141"/>
                </a:cxn>
                <a:cxn ang="0">
                  <a:pos x="114" y="123"/>
                </a:cxn>
                <a:cxn ang="0">
                  <a:pos x="123" y="119"/>
                </a:cxn>
                <a:cxn ang="0">
                  <a:pos x="136" y="129"/>
                </a:cxn>
                <a:cxn ang="0">
                  <a:pos x="155" y="140"/>
                </a:cxn>
                <a:cxn ang="0">
                  <a:pos x="164" y="140"/>
                </a:cxn>
                <a:cxn ang="0">
                  <a:pos x="165" y="134"/>
                </a:cxn>
                <a:cxn ang="0">
                  <a:pos x="156" y="123"/>
                </a:cxn>
                <a:cxn ang="0">
                  <a:pos x="135" y="108"/>
                </a:cxn>
                <a:cxn ang="0">
                  <a:pos x="126" y="86"/>
                </a:cxn>
                <a:cxn ang="0">
                  <a:pos x="123" y="69"/>
                </a:cxn>
                <a:cxn ang="0">
                  <a:pos x="113" y="56"/>
                </a:cxn>
                <a:cxn ang="0">
                  <a:pos x="109" y="48"/>
                </a:cxn>
                <a:cxn ang="0">
                  <a:pos x="114" y="36"/>
                </a:cxn>
                <a:cxn ang="0">
                  <a:pos x="119" y="24"/>
                </a:cxn>
                <a:cxn ang="0">
                  <a:pos x="115" y="9"/>
                </a:cxn>
                <a:cxn ang="0">
                  <a:pos x="105" y="1"/>
                </a:cxn>
                <a:cxn ang="0">
                  <a:pos x="90" y="3"/>
                </a:cxn>
                <a:cxn ang="0">
                  <a:pos x="84" y="13"/>
                </a:cxn>
                <a:cxn ang="0">
                  <a:pos x="84" y="23"/>
                </a:cxn>
                <a:cxn ang="0">
                  <a:pos x="88" y="35"/>
                </a:cxn>
                <a:cxn ang="0">
                  <a:pos x="88" y="46"/>
                </a:cxn>
                <a:cxn ang="0">
                  <a:pos x="78" y="56"/>
                </a:cxn>
                <a:cxn ang="0">
                  <a:pos x="65" y="64"/>
                </a:cxn>
                <a:cxn ang="0">
                  <a:pos x="55" y="75"/>
                </a:cxn>
                <a:cxn ang="0">
                  <a:pos x="46" y="99"/>
                </a:cxn>
                <a:cxn ang="0">
                  <a:pos x="41" y="121"/>
                </a:cxn>
                <a:cxn ang="0">
                  <a:pos x="40" y="145"/>
                </a:cxn>
                <a:cxn ang="0">
                  <a:pos x="41" y="158"/>
                </a:cxn>
                <a:cxn ang="0">
                  <a:pos x="49" y="161"/>
                </a:cxn>
                <a:cxn ang="0">
                  <a:pos x="53" y="158"/>
                </a:cxn>
                <a:cxn ang="0">
                  <a:pos x="53" y="133"/>
                </a:cxn>
                <a:cxn ang="0">
                  <a:pos x="55" y="116"/>
                </a:cxn>
                <a:cxn ang="0">
                  <a:pos x="64" y="109"/>
                </a:cxn>
                <a:cxn ang="0">
                  <a:pos x="70" y="114"/>
                </a:cxn>
                <a:cxn ang="0">
                  <a:pos x="68" y="140"/>
                </a:cxn>
                <a:cxn ang="0">
                  <a:pos x="61" y="166"/>
                </a:cxn>
                <a:cxn ang="0">
                  <a:pos x="53" y="196"/>
                </a:cxn>
                <a:cxn ang="0">
                  <a:pos x="33" y="225"/>
                </a:cxn>
                <a:cxn ang="0">
                  <a:pos x="8" y="255"/>
                </a:cxn>
                <a:cxn ang="0">
                  <a:pos x="0" y="271"/>
                </a:cxn>
                <a:cxn ang="0">
                  <a:pos x="19" y="290"/>
                </a:cxn>
                <a:cxn ang="0">
                  <a:pos x="33" y="288"/>
                </a:cxn>
                <a:cxn ang="0">
                  <a:pos x="23" y="275"/>
                </a:cxn>
                <a:cxn ang="0">
                  <a:pos x="30" y="259"/>
                </a:cxn>
                <a:cxn ang="0">
                  <a:pos x="61" y="223"/>
                </a:cxn>
                <a:cxn ang="0">
                  <a:pos x="84" y="196"/>
                </a:cxn>
                <a:cxn ang="0">
                  <a:pos x="95" y="190"/>
                </a:cxn>
                <a:cxn ang="0">
                  <a:pos x="109" y="199"/>
                </a:cxn>
                <a:cxn ang="0">
                  <a:pos x="141" y="243"/>
                </a:cxn>
                <a:cxn ang="0">
                  <a:pos x="168" y="280"/>
                </a:cxn>
                <a:cxn ang="0">
                  <a:pos x="178" y="283"/>
                </a:cxn>
                <a:cxn ang="0">
                  <a:pos x="191" y="273"/>
                </a:cxn>
              </a:cxnLst>
              <a:rect l="0" t="0" r="r" b="b"/>
              <a:pathLst>
                <a:path w="200" h="291">
                  <a:moveTo>
                    <a:pt x="198" y="268"/>
                  </a:moveTo>
                  <a:lnTo>
                    <a:pt x="199" y="263"/>
                  </a:lnTo>
                  <a:lnTo>
                    <a:pt x="191" y="264"/>
                  </a:lnTo>
                  <a:lnTo>
                    <a:pt x="184" y="263"/>
                  </a:lnTo>
                  <a:lnTo>
                    <a:pt x="174" y="255"/>
                  </a:lnTo>
                  <a:lnTo>
                    <a:pt x="158" y="229"/>
                  </a:lnTo>
                  <a:lnTo>
                    <a:pt x="134" y="190"/>
                  </a:lnTo>
                  <a:lnTo>
                    <a:pt x="121" y="169"/>
                  </a:lnTo>
                  <a:lnTo>
                    <a:pt x="113" y="151"/>
                  </a:lnTo>
                  <a:lnTo>
                    <a:pt x="111" y="141"/>
                  </a:lnTo>
                  <a:lnTo>
                    <a:pt x="111" y="130"/>
                  </a:lnTo>
                  <a:lnTo>
                    <a:pt x="114" y="123"/>
                  </a:lnTo>
                  <a:lnTo>
                    <a:pt x="119" y="119"/>
                  </a:lnTo>
                  <a:lnTo>
                    <a:pt x="123" y="119"/>
                  </a:lnTo>
                  <a:lnTo>
                    <a:pt x="128" y="121"/>
                  </a:lnTo>
                  <a:lnTo>
                    <a:pt x="136" y="129"/>
                  </a:lnTo>
                  <a:lnTo>
                    <a:pt x="148" y="136"/>
                  </a:lnTo>
                  <a:lnTo>
                    <a:pt x="155" y="140"/>
                  </a:lnTo>
                  <a:lnTo>
                    <a:pt x="160" y="141"/>
                  </a:lnTo>
                  <a:lnTo>
                    <a:pt x="164" y="140"/>
                  </a:lnTo>
                  <a:lnTo>
                    <a:pt x="166" y="136"/>
                  </a:lnTo>
                  <a:lnTo>
                    <a:pt x="165" y="134"/>
                  </a:lnTo>
                  <a:lnTo>
                    <a:pt x="164" y="130"/>
                  </a:lnTo>
                  <a:lnTo>
                    <a:pt x="156" y="123"/>
                  </a:lnTo>
                  <a:lnTo>
                    <a:pt x="143" y="114"/>
                  </a:lnTo>
                  <a:lnTo>
                    <a:pt x="135" y="108"/>
                  </a:lnTo>
                  <a:lnTo>
                    <a:pt x="130" y="99"/>
                  </a:lnTo>
                  <a:lnTo>
                    <a:pt x="126" y="86"/>
                  </a:lnTo>
                  <a:lnTo>
                    <a:pt x="125" y="74"/>
                  </a:lnTo>
                  <a:lnTo>
                    <a:pt x="123" y="69"/>
                  </a:lnTo>
                  <a:lnTo>
                    <a:pt x="119" y="63"/>
                  </a:lnTo>
                  <a:lnTo>
                    <a:pt x="113" y="56"/>
                  </a:lnTo>
                  <a:lnTo>
                    <a:pt x="109" y="53"/>
                  </a:lnTo>
                  <a:lnTo>
                    <a:pt x="109" y="48"/>
                  </a:lnTo>
                  <a:lnTo>
                    <a:pt x="111" y="40"/>
                  </a:lnTo>
                  <a:lnTo>
                    <a:pt x="114" y="36"/>
                  </a:lnTo>
                  <a:lnTo>
                    <a:pt x="116" y="31"/>
                  </a:lnTo>
                  <a:lnTo>
                    <a:pt x="119" y="24"/>
                  </a:lnTo>
                  <a:lnTo>
                    <a:pt x="116" y="15"/>
                  </a:lnTo>
                  <a:lnTo>
                    <a:pt x="115" y="9"/>
                  </a:lnTo>
                  <a:lnTo>
                    <a:pt x="111" y="4"/>
                  </a:lnTo>
                  <a:lnTo>
                    <a:pt x="105" y="1"/>
                  </a:lnTo>
                  <a:lnTo>
                    <a:pt x="96" y="0"/>
                  </a:lnTo>
                  <a:lnTo>
                    <a:pt x="90" y="3"/>
                  </a:lnTo>
                  <a:lnTo>
                    <a:pt x="86" y="6"/>
                  </a:lnTo>
                  <a:lnTo>
                    <a:pt x="84" y="13"/>
                  </a:lnTo>
                  <a:lnTo>
                    <a:pt x="83" y="18"/>
                  </a:lnTo>
                  <a:lnTo>
                    <a:pt x="84" y="23"/>
                  </a:lnTo>
                  <a:lnTo>
                    <a:pt x="86" y="30"/>
                  </a:lnTo>
                  <a:lnTo>
                    <a:pt x="88" y="35"/>
                  </a:lnTo>
                  <a:lnTo>
                    <a:pt x="89" y="40"/>
                  </a:lnTo>
                  <a:lnTo>
                    <a:pt x="88" y="46"/>
                  </a:lnTo>
                  <a:lnTo>
                    <a:pt x="84" y="51"/>
                  </a:lnTo>
                  <a:lnTo>
                    <a:pt x="78" y="56"/>
                  </a:lnTo>
                  <a:lnTo>
                    <a:pt x="70" y="60"/>
                  </a:lnTo>
                  <a:lnTo>
                    <a:pt x="65" y="64"/>
                  </a:lnTo>
                  <a:lnTo>
                    <a:pt x="60" y="69"/>
                  </a:lnTo>
                  <a:lnTo>
                    <a:pt x="55" y="75"/>
                  </a:lnTo>
                  <a:lnTo>
                    <a:pt x="50" y="86"/>
                  </a:lnTo>
                  <a:lnTo>
                    <a:pt x="46" y="99"/>
                  </a:lnTo>
                  <a:lnTo>
                    <a:pt x="43" y="109"/>
                  </a:lnTo>
                  <a:lnTo>
                    <a:pt x="41" y="121"/>
                  </a:lnTo>
                  <a:lnTo>
                    <a:pt x="40" y="136"/>
                  </a:lnTo>
                  <a:lnTo>
                    <a:pt x="40" y="145"/>
                  </a:lnTo>
                  <a:lnTo>
                    <a:pt x="40" y="153"/>
                  </a:lnTo>
                  <a:lnTo>
                    <a:pt x="41" y="158"/>
                  </a:lnTo>
                  <a:lnTo>
                    <a:pt x="44" y="160"/>
                  </a:lnTo>
                  <a:lnTo>
                    <a:pt x="49" y="161"/>
                  </a:lnTo>
                  <a:lnTo>
                    <a:pt x="51" y="160"/>
                  </a:lnTo>
                  <a:lnTo>
                    <a:pt x="53" y="158"/>
                  </a:lnTo>
                  <a:lnTo>
                    <a:pt x="53" y="148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5" y="116"/>
                  </a:lnTo>
                  <a:lnTo>
                    <a:pt x="59" y="110"/>
                  </a:lnTo>
                  <a:lnTo>
                    <a:pt x="64" y="109"/>
                  </a:lnTo>
                  <a:lnTo>
                    <a:pt x="69" y="110"/>
                  </a:lnTo>
                  <a:lnTo>
                    <a:pt x="70" y="114"/>
                  </a:lnTo>
                  <a:lnTo>
                    <a:pt x="69" y="125"/>
                  </a:lnTo>
                  <a:lnTo>
                    <a:pt x="68" y="140"/>
                  </a:lnTo>
                  <a:lnTo>
                    <a:pt x="65" y="154"/>
                  </a:lnTo>
                  <a:lnTo>
                    <a:pt x="61" y="166"/>
                  </a:lnTo>
                  <a:lnTo>
                    <a:pt x="58" y="183"/>
                  </a:lnTo>
                  <a:lnTo>
                    <a:pt x="53" y="196"/>
                  </a:lnTo>
                  <a:lnTo>
                    <a:pt x="41" y="214"/>
                  </a:lnTo>
                  <a:lnTo>
                    <a:pt x="33" y="225"/>
                  </a:lnTo>
                  <a:lnTo>
                    <a:pt x="18" y="243"/>
                  </a:lnTo>
                  <a:lnTo>
                    <a:pt x="8" y="255"/>
                  </a:lnTo>
                  <a:lnTo>
                    <a:pt x="0" y="266"/>
                  </a:lnTo>
                  <a:lnTo>
                    <a:pt x="0" y="271"/>
                  </a:lnTo>
                  <a:lnTo>
                    <a:pt x="8" y="280"/>
                  </a:lnTo>
                  <a:lnTo>
                    <a:pt x="19" y="290"/>
                  </a:lnTo>
                  <a:lnTo>
                    <a:pt x="30" y="290"/>
                  </a:lnTo>
                  <a:lnTo>
                    <a:pt x="33" y="288"/>
                  </a:lnTo>
                  <a:lnTo>
                    <a:pt x="28" y="281"/>
                  </a:lnTo>
                  <a:lnTo>
                    <a:pt x="23" y="275"/>
                  </a:lnTo>
                  <a:lnTo>
                    <a:pt x="23" y="270"/>
                  </a:lnTo>
                  <a:lnTo>
                    <a:pt x="30" y="259"/>
                  </a:lnTo>
                  <a:lnTo>
                    <a:pt x="43" y="246"/>
                  </a:lnTo>
                  <a:lnTo>
                    <a:pt x="61" y="223"/>
                  </a:lnTo>
                  <a:lnTo>
                    <a:pt x="78" y="203"/>
                  </a:lnTo>
                  <a:lnTo>
                    <a:pt x="84" y="196"/>
                  </a:lnTo>
                  <a:lnTo>
                    <a:pt x="88" y="191"/>
                  </a:lnTo>
                  <a:lnTo>
                    <a:pt x="95" y="190"/>
                  </a:lnTo>
                  <a:lnTo>
                    <a:pt x="101" y="194"/>
                  </a:lnTo>
                  <a:lnTo>
                    <a:pt x="109" y="199"/>
                  </a:lnTo>
                  <a:lnTo>
                    <a:pt x="124" y="219"/>
                  </a:lnTo>
                  <a:lnTo>
                    <a:pt x="141" y="243"/>
                  </a:lnTo>
                  <a:lnTo>
                    <a:pt x="158" y="266"/>
                  </a:lnTo>
                  <a:lnTo>
                    <a:pt x="168" y="280"/>
                  </a:lnTo>
                  <a:lnTo>
                    <a:pt x="171" y="283"/>
                  </a:lnTo>
                  <a:lnTo>
                    <a:pt x="178" y="283"/>
                  </a:lnTo>
                  <a:lnTo>
                    <a:pt x="184" y="278"/>
                  </a:lnTo>
                  <a:lnTo>
                    <a:pt x="191" y="273"/>
                  </a:lnTo>
                  <a:lnTo>
                    <a:pt x="198" y="268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1" name="Group 139"/>
            <p:cNvGrpSpPr>
              <a:grpSpLocks/>
            </p:cNvGrpSpPr>
            <p:nvPr/>
          </p:nvGrpSpPr>
          <p:grpSpPr bwMode="auto">
            <a:xfrm>
              <a:off x="1801" y="3268"/>
              <a:ext cx="259" cy="310"/>
              <a:chOff x="1801" y="3268"/>
              <a:chExt cx="259" cy="310"/>
            </a:xfrm>
          </p:grpSpPr>
          <p:grpSp>
            <p:nvGrpSpPr>
              <p:cNvPr id="2804736" name="Group 140"/>
              <p:cNvGrpSpPr>
                <a:grpSpLocks/>
              </p:cNvGrpSpPr>
              <p:nvPr/>
            </p:nvGrpSpPr>
            <p:grpSpPr bwMode="auto">
              <a:xfrm>
                <a:off x="1801" y="3268"/>
                <a:ext cx="259" cy="310"/>
                <a:chOff x="1801" y="3268"/>
                <a:chExt cx="259" cy="310"/>
              </a:xfrm>
            </p:grpSpPr>
            <p:sp>
              <p:nvSpPr>
                <p:cNvPr id="2804877" name="AutoShape 141"/>
                <p:cNvSpPr>
                  <a:spLocks noChangeArrowheads="1"/>
                </p:cNvSpPr>
                <p:nvPr/>
              </p:nvSpPr>
              <p:spPr bwMode="auto">
                <a:xfrm>
                  <a:off x="1801" y="3318"/>
                  <a:ext cx="259" cy="260"/>
                </a:xfrm>
                <a:prstGeom prst="cube">
                  <a:avLst>
                    <a:gd name="adj" fmla="val 24995"/>
                  </a:avLst>
                </a:prstGeom>
                <a:solidFill>
                  <a:srgbClr val="FAFD00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4878" name="AutoShape 142"/>
                <p:cNvSpPr>
                  <a:spLocks noChangeArrowheads="1"/>
                </p:cNvSpPr>
                <p:nvPr/>
              </p:nvSpPr>
              <p:spPr bwMode="auto">
                <a:xfrm>
                  <a:off x="1864" y="3268"/>
                  <a:ext cx="196" cy="46"/>
                </a:xfrm>
                <a:prstGeom prst="cube">
                  <a:avLst>
                    <a:gd name="adj" fmla="val 24995"/>
                  </a:avLst>
                </a:prstGeom>
                <a:solidFill>
                  <a:srgbClr val="FAFD00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04879" name="Oval 143"/>
              <p:cNvSpPr>
                <a:spLocks noChangeArrowheads="1"/>
              </p:cNvSpPr>
              <p:nvPr/>
            </p:nvSpPr>
            <p:spPr bwMode="auto">
              <a:xfrm>
                <a:off x="1883" y="3294"/>
                <a:ext cx="27" cy="8"/>
              </a:xfrm>
              <a:prstGeom prst="ellipse">
                <a:avLst/>
              </a:prstGeom>
              <a:solidFill>
                <a:srgbClr val="FAFD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880" name="AutoShape 144"/>
              <p:cNvSpPr>
                <a:spLocks noChangeArrowheads="1"/>
              </p:cNvSpPr>
              <p:nvPr/>
            </p:nvSpPr>
            <p:spPr bwMode="auto">
              <a:xfrm>
                <a:off x="1832" y="3442"/>
                <a:ext cx="137" cy="55"/>
              </a:xfrm>
              <a:prstGeom prst="octagon">
                <a:avLst>
                  <a:gd name="adj" fmla="val 29282"/>
                </a:avLst>
              </a:prstGeom>
              <a:solidFill>
                <a:srgbClr val="FAFD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804737" name="Group 145"/>
          <p:cNvGrpSpPr>
            <a:grpSpLocks/>
          </p:cNvGrpSpPr>
          <p:nvPr/>
        </p:nvGrpSpPr>
        <p:grpSpPr bwMode="auto">
          <a:xfrm>
            <a:off x="3470275" y="2422525"/>
            <a:ext cx="3760788" cy="1547813"/>
            <a:chOff x="2459" y="1526"/>
            <a:chExt cx="2664" cy="975"/>
          </a:xfrm>
        </p:grpSpPr>
        <p:sp>
          <p:nvSpPr>
            <p:cNvPr id="2804882" name="Rectangle 146"/>
            <p:cNvSpPr>
              <a:spLocks noChangeArrowheads="1"/>
            </p:cNvSpPr>
            <p:nvPr/>
          </p:nvSpPr>
          <p:spPr bwMode="auto">
            <a:xfrm>
              <a:off x="2459" y="1526"/>
              <a:ext cx="2001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3200">
                  <a:solidFill>
                    <a:schemeClr val="tx1"/>
                  </a:solidFill>
                  <a:latin typeface="Arial" pitchFamily="-65" charset="0"/>
                </a:rPr>
                <a:t> (light clothing)</a:t>
              </a:r>
            </a:p>
          </p:txBody>
        </p:sp>
        <p:sp>
          <p:nvSpPr>
            <p:cNvPr id="2804883" name="Rectangle 147"/>
            <p:cNvSpPr>
              <a:spLocks noChangeArrowheads="1"/>
            </p:cNvSpPr>
            <p:nvPr/>
          </p:nvSpPr>
          <p:spPr bwMode="auto">
            <a:xfrm>
              <a:off x="2483" y="1814"/>
              <a:ext cx="2032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3200">
                  <a:solidFill>
                    <a:schemeClr val="tx1"/>
                  </a:solidFill>
                  <a:latin typeface="Arial" pitchFamily="-65" charset="0"/>
                </a:rPr>
                <a:t> (dark clothing)</a:t>
              </a:r>
            </a:p>
          </p:txBody>
        </p:sp>
        <p:sp>
          <p:nvSpPr>
            <p:cNvPr id="2804884" name="Rectangle 148"/>
            <p:cNvSpPr>
              <a:spLocks noChangeArrowheads="1"/>
            </p:cNvSpPr>
            <p:nvPr/>
          </p:nvSpPr>
          <p:spPr bwMode="auto">
            <a:xfrm>
              <a:off x="2483" y="2138"/>
              <a:ext cx="2640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3200">
                  <a:solidFill>
                    <a:schemeClr val="tx1"/>
                  </a:solidFill>
                  <a:latin typeface="Arial" pitchFamily="-65" charset="0"/>
                </a:rPr>
                <a:t> (very dirty clothing)</a:t>
              </a:r>
            </a:p>
          </p:txBody>
        </p:sp>
      </p:grpSp>
      <p:grpSp>
        <p:nvGrpSpPr>
          <p:cNvPr id="2804754" name="Group 149"/>
          <p:cNvGrpSpPr>
            <a:grpSpLocks/>
          </p:cNvGrpSpPr>
          <p:nvPr/>
        </p:nvGrpSpPr>
        <p:grpSpPr bwMode="auto">
          <a:xfrm>
            <a:off x="4029075" y="4060825"/>
            <a:ext cx="3760788" cy="1547813"/>
            <a:chOff x="2855" y="2558"/>
            <a:chExt cx="2664" cy="975"/>
          </a:xfrm>
        </p:grpSpPr>
        <p:sp>
          <p:nvSpPr>
            <p:cNvPr id="2804886" name="Rectangle 150"/>
            <p:cNvSpPr>
              <a:spLocks noChangeArrowheads="1"/>
            </p:cNvSpPr>
            <p:nvPr/>
          </p:nvSpPr>
          <p:spPr bwMode="auto">
            <a:xfrm>
              <a:off x="2855" y="2558"/>
              <a:ext cx="2001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3200">
                  <a:solidFill>
                    <a:schemeClr val="tx1"/>
                  </a:solidFill>
                  <a:latin typeface="Arial" pitchFamily="-65" charset="0"/>
                </a:rPr>
                <a:t> (light clothing)</a:t>
              </a:r>
            </a:p>
          </p:txBody>
        </p:sp>
        <p:sp>
          <p:nvSpPr>
            <p:cNvPr id="2804887" name="Rectangle 151"/>
            <p:cNvSpPr>
              <a:spLocks noChangeArrowheads="1"/>
            </p:cNvSpPr>
            <p:nvPr/>
          </p:nvSpPr>
          <p:spPr bwMode="auto">
            <a:xfrm>
              <a:off x="2879" y="2846"/>
              <a:ext cx="2032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3200">
                  <a:solidFill>
                    <a:schemeClr val="tx1"/>
                  </a:solidFill>
                  <a:latin typeface="Arial" pitchFamily="-65" charset="0"/>
                </a:rPr>
                <a:t> (dark clothing)</a:t>
              </a:r>
            </a:p>
          </p:txBody>
        </p:sp>
        <p:sp>
          <p:nvSpPr>
            <p:cNvPr id="2804888" name="Rectangle 152"/>
            <p:cNvSpPr>
              <a:spLocks noChangeArrowheads="1"/>
            </p:cNvSpPr>
            <p:nvPr/>
          </p:nvSpPr>
          <p:spPr bwMode="auto">
            <a:xfrm>
              <a:off x="2879" y="3170"/>
              <a:ext cx="2640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3200">
                  <a:solidFill>
                    <a:schemeClr val="tx1"/>
                  </a:solidFill>
                  <a:latin typeface="Arial" pitchFamily="-65" charset="0"/>
                </a:rPr>
                <a:t> (very dirty clothing)</a:t>
              </a:r>
            </a:p>
          </p:txBody>
        </p:sp>
      </p:grpSp>
      <p:grpSp>
        <p:nvGrpSpPr>
          <p:cNvPr id="2804757" name="Group 153"/>
          <p:cNvGrpSpPr>
            <a:grpSpLocks/>
          </p:cNvGrpSpPr>
          <p:nvPr/>
        </p:nvGrpSpPr>
        <p:grpSpPr bwMode="auto">
          <a:xfrm>
            <a:off x="1852613" y="1752600"/>
            <a:ext cx="2105025" cy="623888"/>
            <a:chOff x="1304" y="1181"/>
            <a:chExt cx="1493" cy="393"/>
          </a:xfrm>
        </p:grpSpPr>
        <p:sp>
          <p:nvSpPr>
            <p:cNvPr id="2804890" name="Line 154"/>
            <p:cNvSpPr>
              <a:spLocks noChangeShapeType="1"/>
            </p:cNvSpPr>
            <p:nvPr/>
          </p:nvSpPr>
          <p:spPr bwMode="auto">
            <a:xfrm flipH="1">
              <a:off x="1884" y="1181"/>
              <a:ext cx="19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891" name="Line 155"/>
            <p:cNvSpPr>
              <a:spLocks noChangeShapeType="1"/>
            </p:cNvSpPr>
            <p:nvPr/>
          </p:nvSpPr>
          <p:spPr bwMode="auto">
            <a:xfrm flipH="1">
              <a:off x="2169" y="1181"/>
              <a:ext cx="19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892" name="Line 156"/>
            <p:cNvSpPr>
              <a:spLocks noChangeShapeType="1"/>
            </p:cNvSpPr>
            <p:nvPr/>
          </p:nvSpPr>
          <p:spPr bwMode="auto">
            <a:xfrm flipH="1">
              <a:off x="2453" y="1181"/>
              <a:ext cx="19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893" name="Line 157"/>
            <p:cNvSpPr>
              <a:spLocks noChangeShapeType="1"/>
            </p:cNvSpPr>
            <p:nvPr/>
          </p:nvSpPr>
          <p:spPr bwMode="auto">
            <a:xfrm>
              <a:off x="1902" y="1253"/>
              <a:ext cx="2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894" name="Line 158"/>
            <p:cNvSpPr>
              <a:spLocks noChangeShapeType="1"/>
            </p:cNvSpPr>
            <p:nvPr/>
          </p:nvSpPr>
          <p:spPr bwMode="auto">
            <a:xfrm flipH="1">
              <a:off x="2169" y="1181"/>
              <a:ext cx="19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895" name="Line 159"/>
            <p:cNvSpPr>
              <a:spLocks noChangeShapeType="1"/>
            </p:cNvSpPr>
            <p:nvPr/>
          </p:nvSpPr>
          <p:spPr bwMode="auto">
            <a:xfrm flipH="1">
              <a:off x="2453" y="1181"/>
              <a:ext cx="19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896" name="Rectangle 160"/>
            <p:cNvSpPr>
              <a:spLocks noChangeArrowheads="1"/>
            </p:cNvSpPr>
            <p:nvPr/>
          </p:nvSpPr>
          <p:spPr bwMode="auto">
            <a:xfrm>
              <a:off x="2428" y="1288"/>
              <a:ext cx="369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804897" name="Line 161"/>
            <p:cNvSpPr>
              <a:spLocks noChangeShapeType="1"/>
            </p:cNvSpPr>
            <p:nvPr/>
          </p:nvSpPr>
          <p:spPr bwMode="auto">
            <a:xfrm flipH="1">
              <a:off x="2736" y="1181"/>
              <a:ext cx="19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898" name="Line 162"/>
            <p:cNvSpPr>
              <a:spLocks noChangeShapeType="1"/>
            </p:cNvSpPr>
            <p:nvPr/>
          </p:nvSpPr>
          <p:spPr bwMode="auto">
            <a:xfrm>
              <a:off x="2185" y="1253"/>
              <a:ext cx="26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899" name="Line 163"/>
            <p:cNvSpPr>
              <a:spLocks noChangeShapeType="1"/>
            </p:cNvSpPr>
            <p:nvPr/>
          </p:nvSpPr>
          <p:spPr bwMode="auto">
            <a:xfrm flipH="1">
              <a:off x="2453" y="1181"/>
              <a:ext cx="19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900" name="Line 164"/>
            <p:cNvSpPr>
              <a:spLocks noChangeShapeType="1"/>
            </p:cNvSpPr>
            <p:nvPr/>
          </p:nvSpPr>
          <p:spPr bwMode="auto">
            <a:xfrm flipH="1">
              <a:off x="2736" y="1181"/>
              <a:ext cx="19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901" name="Line 165"/>
            <p:cNvSpPr>
              <a:spLocks noChangeShapeType="1"/>
            </p:cNvSpPr>
            <p:nvPr/>
          </p:nvSpPr>
          <p:spPr bwMode="auto">
            <a:xfrm>
              <a:off x="2469" y="1253"/>
              <a:ext cx="2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902" name="Line 166"/>
            <p:cNvSpPr>
              <a:spLocks noChangeShapeType="1"/>
            </p:cNvSpPr>
            <p:nvPr/>
          </p:nvSpPr>
          <p:spPr bwMode="auto">
            <a:xfrm>
              <a:off x="1906" y="1208"/>
              <a:ext cx="252" cy="0"/>
            </a:xfrm>
            <a:prstGeom prst="line">
              <a:avLst/>
            </a:prstGeom>
            <a:noFill/>
            <a:ln w="25400">
              <a:solidFill>
                <a:srgbClr val="DC008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903" name="Line 167"/>
            <p:cNvSpPr>
              <a:spLocks noChangeShapeType="1"/>
            </p:cNvSpPr>
            <p:nvPr/>
          </p:nvSpPr>
          <p:spPr bwMode="auto">
            <a:xfrm>
              <a:off x="2191" y="1208"/>
              <a:ext cx="252" cy="0"/>
            </a:xfrm>
            <a:prstGeom prst="line">
              <a:avLst/>
            </a:prstGeom>
            <a:noFill/>
            <a:ln w="25400">
              <a:solidFill>
                <a:srgbClr val="DC008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904" name="Line 168"/>
            <p:cNvSpPr>
              <a:spLocks noChangeShapeType="1"/>
            </p:cNvSpPr>
            <p:nvPr/>
          </p:nvSpPr>
          <p:spPr bwMode="auto">
            <a:xfrm>
              <a:off x="1337" y="1208"/>
              <a:ext cx="254" cy="0"/>
            </a:xfrm>
            <a:prstGeom prst="line">
              <a:avLst/>
            </a:prstGeom>
            <a:noFill/>
            <a:ln w="25400">
              <a:solidFill>
                <a:srgbClr val="DC008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905" name="Rectangle 169"/>
            <p:cNvSpPr>
              <a:spLocks noChangeArrowheads="1"/>
            </p:cNvSpPr>
            <p:nvPr/>
          </p:nvSpPr>
          <p:spPr bwMode="auto">
            <a:xfrm>
              <a:off x="1304" y="1288"/>
              <a:ext cx="369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804906" name="Rectangle 170"/>
            <p:cNvSpPr>
              <a:spLocks noChangeArrowheads="1"/>
            </p:cNvSpPr>
            <p:nvPr/>
          </p:nvSpPr>
          <p:spPr bwMode="auto">
            <a:xfrm>
              <a:off x="1561" y="1288"/>
              <a:ext cx="369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804907" name="Line 171"/>
            <p:cNvSpPr>
              <a:spLocks noChangeShapeType="1"/>
            </p:cNvSpPr>
            <p:nvPr/>
          </p:nvSpPr>
          <p:spPr bwMode="auto">
            <a:xfrm>
              <a:off x="1617" y="1253"/>
              <a:ext cx="26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908" name="Rectangle 172"/>
            <p:cNvSpPr>
              <a:spLocks noChangeArrowheads="1"/>
            </p:cNvSpPr>
            <p:nvPr/>
          </p:nvSpPr>
          <p:spPr bwMode="auto">
            <a:xfrm>
              <a:off x="2145" y="1288"/>
              <a:ext cx="369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804909" name="Rectangle 173"/>
            <p:cNvSpPr>
              <a:spLocks noChangeArrowheads="1"/>
            </p:cNvSpPr>
            <p:nvPr/>
          </p:nvSpPr>
          <p:spPr bwMode="auto">
            <a:xfrm>
              <a:off x="1856" y="1288"/>
              <a:ext cx="369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30</a:t>
              </a:r>
            </a:p>
          </p:txBody>
        </p:sp>
        <p:sp>
          <p:nvSpPr>
            <p:cNvPr id="2804910" name="Line 174"/>
            <p:cNvSpPr>
              <a:spLocks noChangeShapeType="1"/>
            </p:cNvSpPr>
            <p:nvPr/>
          </p:nvSpPr>
          <p:spPr bwMode="auto">
            <a:xfrm>
              <a:off x="1909" y="1303"/>
              <a:ext cx="248" cy="0"/>
            </a:xfrm>
            <a:prstGeom prst="line">
              <a:avLst/>
            </a:prstGeom>
            <a:noFill/>
            <a:ln w="25400">
              <a:solidFill>
                <a:srgbClr val="F39FD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911" name="Line 175"/>
            <p:cNvSpPr>
              <a:spLocks noChangeShapeType="1"/>
            </p:cNvSpPr>
            <p:nvPr/>
          </p:nvSpPr>
          <p:spPr bwMode="auto">
            <a:xfrm>
              <a:off x="2191" y="1347"/>
              <a:ext cx="250" cy="1"/>
            </a:xfrm>
            <a:prstGeom prst="line">
              <a:avLst/>
            </a:prstGeom>
            <a:noFill/>
            <a:ln w="25400">
              <a:solidFill>
                <a:srgbClr val="91919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912" name="Line 176"/>
            <p:cNvSpPr>
              <a:spLocks noChangeShapeType="1"/>
            </p:cNvSpPr>
            <p:nvPr/>
          </p:nvSpPr>
          <p:spPr bwMode="auto">
            <a:xfrm>
              <a:off x="2191" y="1304"/>
              <a:ext cx="250" cy="0"/>
            </a:xfrm>
            <a:prstGeom prst="line">
              <a:avLst/>
            </a:prstGeom>
            <a:noFill/>
            <a:ln w="25400">
              <a:solidFill>
                <a:srgbClr val="F39FD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913" name="Line 177"/>
            <p:cNvSpPr>
              <a:spLocks noChangeShapeType="1"/>
            </p:cNvSpPr>
            <p:nvPr/>
          </p:nvSpPr>
          <p:spPr bwMode="auto">
            <a:xfrm>
              <a:off x="2476" y="1303"/>
              <a:ext cx="250" cy="0"/>
            </a:xfrm>
            <a:prstGeom prst="line">
              <a:avLst/>
            </a:prstGeom>
            <a:noFill/>
            <a:ln w="25400">
              <a:solidFill>
                <a:srgbClr val="F39FD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914" name="Line 178"/>
            <p:cNvSpPr>
              <a:spLocks noChangeShapeType="1"/>
            </p:cNvSpPr>
            <p:nvPr/>
          </p:nvSpPr>
          <p:spPr bwMode="auto">
            <a:xfrm>
              <a:off x="2475" y="1347"/>
              <a:ext cx="251" cy="1"/>
            </a:xfrm>
            <a:prstGeom prst="line">
              <a:avLst/>
            </a:prstGeom>
            <a:noFill/>
            <a:ln w="25400">
              <a:solidFill>
                <a:srgbClr val="91919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915" name="Line 179"/>
            <p:cNvSpPr>
              <a:spLocks noChangeShapeType="1"/>
            </p:cNvSpPr>
            <p:nvPr/>
          </p:nvSpPr>
          <p:spPr bwMode="auto">
            <a:xfrm>
              <a:off x="1622" y="1208"/>
              <a:ext cx="253" cy="0"/>
            </a:xfrm>
            <a:prstGeom prst="line">
              <a:avLst/>
            </a:prstGeom>
            <a:noFill/>
            <a:ln w="25400">
              <a:solidFill>
                <a:srgbClr val="DC008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916" name="Line 180"/>
            <p:cNvSpPr>
              <a:spLocks noChangeShapeType="1"/>
            </p:cNvSpPr>
            <p:nvPr/>
          </p:nvSpPr>
          <p:spPr bwMode="auto">
            <a:xfrm flipH="1">
              <a:off x="2736" y="1181"/>
              <a:ext cx="19" cy="17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917" name="Line 181"/>
            <p:cNvSpPr>
              <a:spLocks noChangeShapeType="1"/>
            </p:cNvSpPr>
            <p:nvPr/>
          </p:nvSpPr>
          <p:spPr bwMode="auto">
            <a:xfrm>
              <a:off x="1609" y="1181"/>
              <a:ext cx="0" cy="1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918" name="Line 182"/>
            <p:cNvSpPr>
              <a:spLocks noChangeShapeType="1"/>
            </p:cNvSpPr>
            <p:nvPr/>
          </p:nvSpPr>
          <p:spPr bwMode="auto">
            <a:xfrm>
              <a:off x="1894" y="1181"/>
              <a:ext cx="0" cy="1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919" name="Line 183"/>
            <p:cNvSpPr>
              <a:spLocks noChangeShapeType="1"/>
            </p:cNvSpPr>
            <p:nvPr/>
          </p:nvSpPr>
          <p:spPr bwMode="auto">
            <a:xfrm>
              <a:off x="2178" y="1181"/>
              <a:ext cx="0" cy="1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4920" name="Line 184"/>
            <p:cNvSpPr>
              <a:spLocks noChangeShapeType="1"/>
            </p:cNvSpPr>
            <p:nvPr/>
          </p:nvSpPr>
          <p:spPr bwMode="auto">
            <a:xfrm>
              <a:off x="2462" y="1181"/>
              <a:ext cx="0" cy="1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Superscalar Laundry: Mismatch Mix</a:t>
            </a:r>
          </a:p>
        </p:txBody>
      </p:sp>
      <p:sp>
        <p:nvSpPr>
          <p:cNvPr id="280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Task mix underutilizes extra resources</a:t>
            </a:r>
          </a:p>
        </p:txBody>
      </p:sp>
      <p:sp>
        <p:nvSpPr>
          <p:cNvPr id="2806788" name="Rectangle 4"/>
          <p:cNvSpPr>
            <a:spLocks noChangeArrowheads="1"/>
          </p:cNvSpPr>
          <p:nvPr/>
        </p:nvSpPr>
        <p:spPr bwMode="auto">
          <a:xfrm>
            <a:off x="608013" y="1658938"/>
            <a:ext cx="417512" cy="374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T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a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s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k</a:t>
            </a:r>
          </a:p>
          <a:p>
            <a:pPr algn="ctr"/>
            <a:endParaRPr lang="en-US" sz="2400" i="1">
              <a:solidFill>
                <a:schemeClr val="tx1"/>
              </a:solidFill>
              <a:latin typeface="FranklinGothic" charset="0"/>
            </a:endParaRP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O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r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d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e</a:t>
            </a:r>
          </a:p>
          <a:p>
            <a:pPr algn="ctr"/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r</a:t>
            </a:r>
          </a:p>
        </p:txBody>
      </p:sp>
      <p:sp>
        <p:nvSpPr>
          <p:cNvPr id="2806789" name="Rectangle 5"/>
          <p:cNvSpPr>
            <a:spLocks noChangeArrowheads="1"/>
          </p:cNvSpPr>
          <p:nvPr/>
        </p:nvSpPr>
        <p:spPr bwMode="auto">
          <a:xfrm>
            <a:off x="6067425" y="793750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12</a:t>
            </a:r>
          </a:p>
        </p:txBody>
      </p:sp>
      <p:sp>
        <p:nvSpPr>
          <p:cNvPr id="2806790" name="Rectangle 6"/>
          <p:cNvSpPr>
            <a:spLocks noChangeArrowheads="1"/>
          </p:cNvSpPr>
          <p:nvPr/>
        </p:nvSpPr>
        <p:spPr bwMode="auto">
          <a:xfrm>
            <a:off x="7462838" y="784225"/>
            <a:ext cx="9096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2 AM</a:t>
            </a:r>
          </a:p>
        </p:txBody>
      </p:sp>
      <p:sp>
        <p:nvSpPr>
          <p:cNvPr id="2806791" name="Rectangle 7"/>
          <p:cNvSpPr>
            <a:spLocks noChangeArrowheads="1"/>
          </p:cNvSpPr>
          <p:nvPr/>
        </p:nvSpPr>
        <p:spPr bwMode="auto">
          <a:xfrm>
            <a:off x="1257300" y="800100"/>
            <a:ext cx="8921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6 PM</a:t>
            </a:r>
          </a:p>
        </p:txBody>
      </p:sp>
      <p:sp>
        <p:nvSpPr>
          <p:cNvPr id="2806792" name="Line 8"/>
          <p:cNvSpPr>
            <a:spLocks noChangeShapeType="1"/>
          </p:cNvSpPr>
          <p:nvPr/>
        </p:nvSpPr>
        <p:spPr bwMode="auto">
          <a:xfrm>
            <a:off x="1550988" y="1155700"/>
            <a:ext cx="0" cy="2524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793" name="Rectangle 9"/>
          <p:cNvSpPr>
            <a:spLocks noChangeArrowheads="1"/>
          </p:cNvSpPr>
          <p:nvPr/>
        </p:nvSpPr>
        <p:spPr bwMode="auto">
          <a:xfrm>
            <a:off x="2222500" y="820738"/>
            <a:ext cx="350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7</a:t>
            </a:r>
          </a:p>
        </p:txBody>
      </p:sp>
      <p:sp>
        <p:nvSpPr>
          <p:cNvPr id="2806794" name="Rectangle 10"/>
          <p:cNvSpPr>
            <a:spLocks noChangeArrowheads="1"/>
          </p:cNvSpPr>
          <p:nvPr/>
        </p:nvSpPr>
        <p:spPr bwMode="auto">
          <a:xfrm>
            <a:off x="2997200" y="811213"/>
            <a:ext cx="350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8</a:t>
            </a:r>
          </a:p>
        </p:txBody>
      </p:sp>
      <p:sp>
        <p:nvSpPr>
          <p:cNvPr id="2806795" name="Rectangle 11"/>
          <p:cNvSpPr>
            <a:spLocks noChangeArrowheads="1"/>
          </p:cNvSpPr>
          <p:nvPr/>
        </p:nvSpPr>
        <p:spPr bwMode="auto">
          <a:xfrm>
            <a:off x="3810000" y="838200"/>
            <a:ext cx="350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9</a:t>
            </a:r>
          </a:p>
        </p:txBody>
      </p:sp>
      <p:sp>
        <p:nvSpPr>
          <p:cNvPr id="2806796" name="Rectangle 12"/>
          <p:cNvSpPr>
            <a:spLocks noChangeArrowheads="1"/>
          </p:cNvSpPr>
          <p:nvPr/>
        </p:nvSpPr>
        <p:spPr bwMode="auto">
          <a:xfrm>
            <a:off x="4541838" y="82391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10</a:t>
            </a:r>
          </a:p>
        </p:txBody>
      </p:sp>
      <p:sp>
        <p:nvSpPr>
          <p:cNvPr id="2806797" name="Rectangle 13"/>
          <p:cNvSpPr>
            <a:spLocks noChangeArrowheads="1"/>
          </p:cNvSpPr>
          <p:nvPr/>
        </p:nvSpPr>
        <p:spPr bwMode="auto">
          <a:xfrm>
            <a:off x="5343525" y="820738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11</a:t>
            </a:r>
          </a:p>
        </p:txBody>
      </p:sp>
      <p:sp>
        <p:nvSpPr>
          <p:cNvPr id="2806798" name="Rectangle 14"/>
          <p:cNvSpPr>
            <a:spLocks noChangeArrowheads="1"/>
          </p:cNvSpPr>
          <p:nvPr/>
        </p:nvSpPr>
        <p:spPr bwMode="auto">
          <a:xfrm>
            <a:off x="6964363" y="809625"/>
            <a:ext cx="3508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1</a:t>
            </a:r>
          </a:p>
        </p:txBody>
      </p:sp>
      <p:sp>
        <p:nvSpPr>
          <p:cNvPr id="2806799" name="Line 15"/>
          <p:cNvSpPr>
            <a:spLocks noChangeShapeType="1"/>
          </p:cNvSpPr>
          <p:nvPr/>
        </p:nvSpPr>
        <p:spPr bwMode="auto">
          <a:xfrm>
            <a:off x="1562100" y="1303338"/>
            <a:ext cx="63706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00" name="Line 16"/>
          <p:cNvSpPr>
            <a:spLocks noChangeShapeType="1"/>
          </p:cNvSpPr>
          <p:nvPr/>
        </p:nvSpPr>
        <p:spPr bwMode="auto">
          <a:xfrm>
            <a:off x="1030288" y="2211388"/>
            <a:ext cx="15875" cy="3505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01" name="Rectangle 17"/>
          <p:cNvSpPr>
            <a:spLocks noChangeArrowheads="1"/>
          </p:cNvSpPr>
          <p:nvPr/>
        </p:nvSpPr>
        <p:spPr bwMode="auto">
          <a:xfrm>
            <a:off x="5251450" y="1452563"/>
            <a:ext cx="858838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400" i="1">
                <a:solidFill>
                  <a:schemeClr val="tx1"/>
                </a:solidFill>
                <a:latin typeface="FranklinGothic" charset="0"/>
              </a:rPr>
              <a:t>Time</a:t>
            </a:r>
          </a:p>
        </p:txBody>
      </p:sp>
      <p:sp>
        <p:nvSpPr>
          <p:cNvPr id="2806802" name="Line 18"/>
          <p:cNvSpPr>
            <a:spLocks noChangeShapeType="1"/>
          </p:cNvSpPr>
          <p:nvPr/>
        </p:nvSpPr>
        <p:spPr bwMode="auto">
          <a:xfrm flipH="1">
            <a:off x="2335213" y="1419225"/>
            <a:ext cx="26987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03" name="Line 19"/>
          <p:cNvSpPr>
            <a:spLocks noChangeShapeType="1"/>
          </p:cNvSpPr>
          <p:nvPr/>
        </p:nvSpPr>
        <p:spPr bwMode="auto">
          <a:xfrm flipH="1">
            <a:off x="2736850" y="1419225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04" name="Line 20"/>
          <p:cNvSpPr>
            <a:spLocks noChangeShapeType="1"/>
          </p:cNvSpPr>
          <p:nvPr/>
        </p:nvSpPr>
        <p:spPr bwMode="auto">
          <a:xfrm flipH="1">
            <a:off x="3136900" y="1419225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05" name="Line 21"/>
          <p:cNvSpPr>
            <a:spLocks noChangeShapeType="1"/>
          </p:cNvSpPr>
          <p:nvPr/>
        </p:nvSpPr>
        <p:spPr bwMode="auto">
          <a:xfrm>
            <a:off x="2360613" y="1533525"/>
            <a:ext cx="3698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06" name="Line 22"/>
          <p:cNvSpPr>
            <a:spLocks noChangeShapeType="1"/>
          </p:cNvSpPr>
          <p:nvPr/>
        </p:nvSpPr>
        <p:spPr bwMode="auto">
          <a:xfrm flipH="1">
            <a:off x="2736850" y="1419225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07" name="Line 23"/>
          <p:cNvSpPr>
            <a:spLocks noChangeShapeType="1"/>
          </p:cNvSpPr>
          <p:nvPr/>
        </p:nvSpPr>
        <p:spPr bwMode="auto">
          <a:xfrm flipH="1">
            <a:off x="3136900" y="1419225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08" name="Rectangle 24"/>
          <p:cNvSpPr>
            <a:spLocks noChangeArrowheads="1"/>
          </p:cNvSpPr>
          <p:nvPr/>
        </p:nvSpPr>
        <p:spPr bwMode="auto">
          <a:xfrm>
            <a:off x="3103563" y="1589088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30</a:t>
            </a:r>
          </a:p>
        </p:txBody>
      </p:sp>
      <p:sp>
        <p:nvSpPr>
          <p:cNvPr id="2806809" name="Line 25"/>
          <p:cNvSpPr>
            <a:spLocks noChangeShapeType="1"/>
          </p:cNvSpPr>
          <p:nvPr/>
        </p:nvSpPr>
        <p:spPr bwMode="auto">
          <a:xfrm flipH="1">
            <a:off x="3536950" y="1419225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10" name="Line 26"/>
          <p:cNvSpPr>
            <a:spLocks noChangeShapeType="1"/>
          </p:cNvSpPr>
          <p:nvPr/>
        </p:nvSpPr>
        <p:spPr bwMode="auto">
          <a:xfrm>
            <a:off x="2759075" y="1533525"/>
            <a:ext cx="3730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11" name="Line 27"/>
          <p:cNvSpPr>
            <a:spLocks noChangeShapeType="1"/>
          </p:cNvSpPr>
          <p:nvPr/>
        </p:nvSpPr>
        <p:spPr bwMode="auto">
          <a:xfrm flipH="1">
            <a:off x="3136900" y="1419225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12" name="Line 28"/>
          <p:cNvSpPr>
            <a:spLocks noChangeShapeType="1"/>
          </p:cNvSpPr>
          <p:nvPr/>
        </p:nvSpPr>
        <p:spPr bwMode="auto">
          <a:xfrm flipH="1">
            <a:off x="3536950" y="1419225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13" name="Line 29"/>
          <p:cNvSpPr>
            <a:spLocks noChangeShapeType="1"/>
          </p:cNvSpPr>
          <p:nvPr/>
        </p:nvSpPr>
        <p:spPr bwMode="auto">
          <a:xfrm>
            <a:off x="3160713" y="1533525"/>
            <a:ext cx="3698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14" name="Line 30"/>
          <p:cNvSpPr>
            <a:spLocks noChangeShapeType="1"/>
          </p:cNvSpPr>
          <p:nvPr/>
        </p:nvSpPr>
        <p:spPr bwMode="auto">
          <a:xfrm>
            <a:off x="2365375" y="1462088"/>
            <a:ext cx="355600" cy="0"/>
          </a:xfrm>
          <a:prstGeom prst="line">
            <a:avLst/>
          </a:prstGeom>
          <a:noFill/>
          <a:ln w="25400">
            <a:solidFill>
              <a:srgbClr val="DC008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15" name="Line 31"/>
          <p:cNvSpPr>
            <a:spLocks noChangeShapeType="1"/>
          </p:cNvSpPr>
          <p:nvPr/>
        </p:nvSpPr>
        <p:spPr bwMode="auto">
          <a:xfrm>
            <a:off x="2768600" y="1462088"/>
            <a:ext cx="355600" cy="0"/>
          </a:xfrm>
          <a:prstGeom prst="line">
            <a:avLst/>
          </a:prstGeom>
          <a:noFill/>
          <a:ln w="25400">
            <a:solidFill>
              <a:srgbClr val="DC008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16" name="Line 32"/>
          <p:cNvSpPr>
            <a:spLocks noChangeShapeType="1"/>
          </p:cNvSpPr>
          <p:nvPr/>
        </p:nvSpPr>
        <p:spPr bwMode="auto">
          <a:xfrm>
            <a:off x="1562100" y="1462088"/>
            <a:ext cx="358775" cy="0"/>
          </a:xfrm>
          <a:prstGeom prst="line">
            <a:avLst/>
          </a:prstGeom>
          <a:noFill/>
          <a:ln w="25400">
            <a:solidFill>
              <a:srgbClr val="DC008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17" name="Rectangle 33"/>
          <p:cNvSpPr>
            <a:spLocks noChangeArrowheads="1"/>
          </p:cNvSpPr>
          <p:nvPr/>
        </p:nvSpPr>
        <p:spPr bwMode="auto">
          <a:xfrm>
            <a:off x="1517650" y="1589088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30</a:t>
            </a:r>
          </a:p>
        </p:txBody>
      </p:sp>
      <p:sp>
        <p:nvSpPr>
          <p:cNvPr id="2806818" name="Rectangle 34"/>
          <p:cNvSpPr>
            <a:spLocks noChangeArrowheads="1"/>
          </p:cNvSpPr>
          <p:nvPr/>
        </p:nvSpPr>
        <p:spPr bwMode="auto">
          <a:xfrm>
            <a:off x="1878013" y="1589088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30</a:t>
            </a:r>
          </a:p>
        </p:txBody>
      </p:sp>
      <p:sp>
        <p:nvSpPr>
          <p:cNvPr id="2806819" name="Line 35"/>
          <p:cNvSpPr>
            <a:spLocks noChangeShapeType="1"/>
          </p:cNvSpPr>
          <p:nvPr/>
        </p:nvSpPr>
        <p:spPr bwMode="auto">
          <a:xfrm>
            <a:off x="1957388" y="1533525"/>
            <a:ext cx="3714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20" name="Rectangle 36"/>
          <p:cNvSpPr>
            <a:spLocks noChangeArrowheads="1"/>
          </p:cNvSpPr>
          <p:nvPr/>
        </p:nvSpPr>
        <p:spPr bwMode="auto">
          <a:xfrm>
            <a:off x="2703513" y="1589088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30</a:t>
            </a:r>
          </a:p>
        </p:txBody>
      </p:sp>
      <p:sp>
        <p:nvSpPr>
          <p:cNvPr id="2806821" name="Rectangle 37"/>
          <p:cNvSpPr>
            <a:spLocks noChangeArrowheads="1"/>
          </p:cNvSpPr>
          <p:nvPr/>
        </p:nvSpPr>
        <p:spPr bwMode="auto">
          <a:xfrm>
            <a:off x="2293938" y="1589088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30</a:t>
            </a:r>
          </a:p>
        </p:txBody>
      </p:sp>
      <p:sp>
        <p:nvSpPr>
          <p:cNvPr id="2806822" name="Line 38"/>
          <p:cNvSpPr>
            <a:spLocks noChangeShapeType="1"/>
          </p:cNvSpPr>
          <p:nvPr/>
        </p:nvSpPr>
        <p:spPr bwMode="auto">
          <a:xfrm>
            <a:off x="2370138" y="1612900"/>
            <a:ext cx="349250" cy="0"/>
          </a:xfrm>
          <a:prstGeom prst="line">
            <a:avLst/>
          </a:prstGeom>
          <a:noFill/>
          <a:ln w="25400">
            <a:solidFill>
              <a:srgbClr val="F39FD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23" name="Line 39"/>
          <p:cNvSpPr>
            <a:spLocks noChangeShapeType="1"/>
          </p:cNvSpPr>
          <p:nvPr/>
        </p:nvSpPr>
        <p:spPr bwMode="auto">
          <a:xfrm>
            <a:off x="2768600" y="1682750"/>
            <a:ext cx="352425" cy="1588"/>
          </a:xfrm>
          <a:prstGeom prst="line">
            <a:avLst/>
          </a:prstGeom>
          <a:noFill/>
          <a:ln w="25400">
            <a:solidFill>
              <a:srgbClr val="91919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24" name="Line 40"/>
          <p:cNvSpPr>
            <a:spLocks noChangeShapeType="1"/>
          </p:cNvSpPr>
          <p:nvPr/>
        </p:nvSpPr>
        <p:spPr bwMode="auto">
          <a:xfrm>
            <a:off x="2768600" y="1614488"/>
            <a:ext cx="352425" cy="0"/>
          </a:xfrm>
          <a:prstGeom prst="line">
            <a:avLst/>
          </a:prstGeom>
          <a:noFill/>
          <a:ln w="25400">
            <a:solidFill>
              <a:srgbClr val="F39FD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25" name="Line 41"/>
          <p:cNvSpPr>
            <a:spLocks noChangeShapeType="1"/>
          </p:cNvSpPr>
          <p:nvPr/>
        </p:nvSpPr>
        <p:spPr bwMode="auto">
          <a:xfrm>
            <a:off x="3170238" y="1612900"/>
            <a:ext cx="352425" cy="0"/>
          </a:xfrm>
          <a:prstGeom prst="line">
            <a:avLst/>
          </a:prstGeom>
          <a:noFill/>
          <a:ln w="25400">
            <a:solidFill>
              <a:srgbClr val="F39FD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26" name="Line 42"/>
          <p:cNvSpPr>
            <a:spLocks noChangeShapeType="1"/>
          </p:cNvSpPr>
          <p:nvPr/>
        </p:nvSpPr>
        <p:spPr bwMode="auto">
          <a:xfrm>
            <a:off x="3168650" y="1682750"/>
            <a:ext cx="354013" cy="1588"/>
          </a:xfrm>
          <a:prstGeom prst="line">
            <a:avLst/>
          </a:prstGeom>
          <a:noFill/>
          <a:ln w="25400">
            <a:solidFill>
              <a:srgbClr val="91919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27" name="Line 43"/>
          <p:cNvSpPr>
            <a:spLocks noChangeShapeType="1"/>
          </p:cNvSpPr>
          <p:nvPr/>
        </p:nvSpPr>
        <p:spPr bwMode="auto">
          <a:xfrm>
            <a:off x="3571875" y="1612900"/>
            <a:ext cx="352425" cy="0"/>
          </a:xfrm>
          <a:prstGeom prst="line">
            <a:avLst/>
          </a:prstGeom>
          <a:noFill/>
          <a:ln w="25400">
            <a:solidFill>
              <a:srgbClr val="F39FD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28" name="Line 44"/>
          <p:cNvSpPr>
            <a:spLocks noChangeShapeType="1"/>
          </p:cNvSpPr>
          <p:nvPr/>
        </p:nvSpPr>
        <p:spPr bwMode="auto">
          <a:xfrm>
            <a:off x="3568700" y="1682750"/>
            <a:ext cx="355600" cy="1588"/>
          </a:xfrm>
          <a:prstGeom prst="line">
            <a:avLst/>
          </a:prstGeom>
          <a:noFill/>
          <a:ln w="25400">
            <a:solidFill>
              <a:srgbClr val="91919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29" name="Line 45"/>
          <p:cNvSpPr>
            <a:spLocks noChangeShapeType="1"/>
          </p:cNvSpPr>
          <p:nvPr/>
        </p:nvSpPr>
        <p:spPr bwMode="auto">
          <a:xfrm>
            <a:off x="3971925" y="1682750"/>
            <a:ext cx="352425" cy="1588"/>
          </a:xfrm>
          <a:prstGeom prst="line">
            <a:avLst/>
          </a:prstGeom>
          <a:noFill/>
          <a:ln w="25400">
            <a:solidFill>
              <a:srgbClr val="91919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30" name="Line 46"/>
          <p:cNvSpPr>
            <a:spLocks noChangeShapeType="1"/>
          </p:cNvSpPr>
          <p:nvPr/>
        </p:nvSpPr>
        <p:spPr bwMode="auto">
          <a:xfrm>
            <a:off x="1965325" y="1462088"/>
            <a:ext cx="357188" cy="0"/>
          </a:xfrm>
          <a:prstGeom prst="line">
            <a:avLst/>
          </a:prstGeom>
          <a:noFill/>
          <a:ln w="25400">
            <a:solidFill>
              <a:srgbClr val="DC008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31" name="Rectangle 47"/>
          <p:cNvSpPr>
            <a:spLocks noChangeArrowheads="1"/>
          </p:cNvSpPr>
          <p:nvPr/>
        </p:nvSpPr>
        <p:spPr bwMode="auto">
          <a:xfrm>
            <a:off x="3489325" y="159861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30</a:t>
            </a:r>
          </a:p>
        </p:txBody>
      </p:sp>
      <p:sp>
        <p:nvSpPr>
          <p:cNvPr id="2806832" name="Rectangle 48"/>
          <p:cNvSpPr>
            <a:spLocks noChangeArrowheads="1"/>
          </p:cNvSpPr>
          <p:nvPr/>
        </p:nvSpPr>
        <p:spPr bwMode="auto">
          <a:xfrm>
            <a:off x="3890963" y="1598613"/>
            <a:ext cx="5207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FranklinGothic" charset="0"/>
              </a:rPr>
              <a:t>30</a:t>
            </a:r>
          </a:p>
        </p:txBody>
      </p:sp>
      <p:sp>
        <p:nvSpPr>
          <p:cNvPr id="2806833" name="Line 49"/>
          <p:cNvSpPr>
            <a:spLocks noChangeShapeType="1"/>
          </p:cNvSpPr>
          <p:nvPr/>
        </p:nvSpPr>
        <p:spPr bwMode="auto">
          <a:xfrm flipH="1">
            <a:off x="3536950" y="1419225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34" name="Line 50"/>
          <p:cNvSpPr>
            <a:spLocks noChangeShapeType="1"/>
          </p:cNvSpPr>
          <p:nvPr/>
        </p:nvSpPr>
        <p:spPr bwMode="auto">
          <a:xfrm>
            <a:off x="1946275" y="1419225"/>
            <a:ext cx="0" cy="285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35" name="Line 51"/>
          <p:cNvSpPr>
            <a:spLocks noChangeShapeType="1"/>
          </p:cNvSpPr>
          <p:nvPr/>
        </p:nvSpPr>
        <p:spPr bwMode="auto">
          <a:xfrm>
            <a:off x="2349500" y="1419225"/>
            <a:ext cx="0" cy="285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36" name="Line 52"/>
          <p:cNvSpPr>
            <a:spLocks noChangeShapeType="1"/>
          </p:cNvSpPr>
          <p:nvPr/>
        </p:nvSpPr>
        <p:spPr bwMode="auto">
          <a:xfrm>
            <a:off x="2749550" y="1419225"/>
            <a:ext cx="0" cy="285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37" name="Line 53"/>
          <p:cNvSpPr>
            <a:spLocks noChangeShapeType="1"/>
          </p:cNvSpPr>
          <p:nvPr/>
        </p:nvSpPr>
        <p:spPr bwMode="auto">
          <a:xfrm>
            <a:off x="3149600" y="1419225"/>
            <a:ext cx="0" cy="285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38" name="Line 54"/>
          <p:cNvSpPr>
            <a:spLocks noChangeShapeType="1"/>
          </p:cNvSpPr>
          <p:nvPr/>
        </p:nvSpPr>
        <p:spPr bwMode="auto">
          <a:xfrm flipH="1">
            <a:off x="3937000" y="1419225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6839" name="Line 55"/>
          <p:cNvSpPr>
            <a:spLocks noChangeShapeType="1"/>
          </p:cNvSpPr>
          <p:nvPr/>
        </p:nvSpPr>
        <p:spPr bwMode="auto">
          <a:xfrm flipH="1">
            <a:off x="4340225" y="1419225"/>
            <a:ext cx="26988" cy="2698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1597025" y="2046288"/>
            <a:ext cx="1392238" cy="1539875"/>
            <a:chOff x="1361" y="1576"/>
            <a:chExt cx="987" cy="970"/>
          </a:xfrm>
        </p:grpSpPr>
        <p:grpSp>
          <p:nvGrpSpPr>
            <p:cNvPr id="3" name="Group 57"/>
            <p:cNvGrpSpPr>
              <a:grpSpLocks/>
            </p:cNvGrpSpPr>
            <p:nvPr/>
          </p:nvGrpSpPr>
          <p:grpSpPr bwMode="auto">
            <a:xfrm>
              <a:off x="1373" y="1576"/>
              <a:ext cx="975" cy="310"/>
              <a:chOff x="1373" y="1576"/>
              <a:chExt cx="975" cy="310"/>
            </a:xfrm>
          </p:grpSpPr>
          <p:grpSp>
            <p:nvGrpSpPr>
              <p:cNvPr id="4" name="Group 58"/>
              <p:cNvGrpSpPr>
                <a:grpSpLocks/>
              </p:cNvGrpSpPr>
              <p:nvPr/>
            </p:nvGrpSpPr>
            <p:grpSpPr bwMode="auto">
              <a:xfrm>
                <a:off x="1373" y="1576"/>
                <a:ext cx="206" cy="310"/>
                <a:chOff x="1373" y="1576"/>
                <a:chExt cx="206" cy="310"/>
              </a:xfrm>
            </p:grpSpPr>
            <p:sp>
              <p:nvSpPr>
                <p:cNvPr id="2806843" name="AutoShape 59"/>
                <p:cNvSpPr>
                  <a:spLocks noChangeArrowheads="1"/>
                </p:cNvSpPr>
                <p:nvPr/>
              </p:nvSpPr>
              <p:spPr bwMode="auto">
                <a:xfrm>
                  <a:off x="1373" y="1626"/>
                  <a:ext cx="206" cy="260"/>
                </a:xfrm>
                <a:prstGeom prst="cube">
                  <a:avLst>
                    <a:gd name="adj" fmla="val 24995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6844" name="AutoShape 60"/>
                <p:cNvSpPr>
                  <a:spLocks noChangeArrowheads="1"/>
                </p:cNvSpPr>
                <p:nvPr/>
              </p:nvSpPr>
              <p:spPr bwMode="auto">
                <a:xfrm>
                  <a:off x="1421" y="1576"/>
                  <a:ext cx="158" cy="46"/>
                </a:xfrm>
                <a:prstGeom prst="cube">
                  <a:avLst>
                    <a:gd name="adj" fmla="val 24995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6845" name="AutoShape 61"/>
                <p:cNvSpPr>
                  <a:spLocks noChangeArrowheads="1"/>
                </p:cNvSpPr>
                <p:nvPr/>
              </p:nvSpPr>
              <p:spPr bwMode="auto">
                <a:xfrm>
                  <a:off x="1412" y="1647"/>
                  <a:ext cx="108" cy="15"/>
                </a:xfrm>
                <a:prstGeom prst="parallelogram">
                  <a:avLst>
                    <a:gd name="adj" fmla="val 179967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" name="Group 62"/>
              <p:cNvGrpSpPr>
                <a:grpSpLocks/>
              </p:cNvGrpSpPr>
              <p:nvPr/>
            </p:nvGrpSpPr>
            <p:grpSpPr bwMode="auto">
              <a:xfrm>
                <a:off x="1891" y="1617"/>
                <a:ext cx="203" cy="257"/>
                <a:chOff x="1891" y="1617"/>
                <a:chExt cx="203" cy="257"/>
              </a:xfrm>
            </p:grpSpPr>
            <p:sp>
              <p:nvSpPr>
                <p:cNvPr id="2806847" name="Freeform 63"/>
                <p:cNvSpPr>
                  <a:spLocks/>
                </p:cNvSpPr>
                <p:nvPr/>
              </p:nvSpPr>
              <p:spPr bwMode="auto">
                <a:xfrm>
                  <a:off x="2020" y="1734"/>
                  <a:ext cx="62" cy="140"/>
                </a:xfrm>
                <a:custGeom>
                  <a:avLst/>
                  <a:gdLst/>
                  <a:ahLst/>
                  <a:cxnLst>
                    <a:cxn ang="0">
                      <a:pos x="44" y="0"/>
                    </a:cxn>
                    <a:cxn ang="0">
                      <a:pos x="61" y="0"/>
                    </a:cxn>
                    <a:cxn ang="0">
                      <a:pos x="17" y="139"/>
                    </a:cxn>
                    <a:cxn ang="0">
                      <a:pos x="0" y="139"/>
                    </a:cxn>
                    <a:cxn ang="0">
                      <a:pos x="44" y="0"/>
                    </a:cxn>
                  </a:cxnLst>
                  <a:rect l="0" t="0" r="r" b="b"/>
                  <a:pathLst>
                    <a:path w="62" h="140">
                      <a:moveTo>
                        <a:pt x="44" y="0"/>
                      </a:moveTo>
                      <a:lnTo>
                        <a:pt x="61" y="0"/>
                      </a:lnTo>
                      <a:lnTo>
                        <a:pt x="17" y="139"/>
                      </a:lnTo>
                      <a:lnTo>
                        <a:pt x="0" y="139"/>
                      </a:lnTo>
                      <a:lnTo>
                        <a:pt x="44" y="0"/>
                      </a:lnTo>
                    </a:path>
                  </a:pathLst>
                </a:custGeom>
                <a:solidFill>
                  <a:srgbClr val="F39FD1"/>
                </a:soli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6848" name="Rectangle 64"/>
                <p:cNvSpPr>
                  <a:spLocks noChangeArrowheads="1"/>
                </p:cNvSpPr>
                <p:nvPr/>
              </p:nvSpPr>
              <p:spPr bwMode="auto">
                <a:xfrm>
                  <a:off x="2017" y="1734"/>
                  <a:ext cx="77" cy="12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6849" name="Rectangle 65"/>
                <p:cNvSpPr>
                  <a:spLocks noChangeArrowheads="1"/>
                </p:cNvSpPr>
                <p:nvPr/>
              </p:nvSpPr>
              <p:spPr bwMode="auto">
                <a:xfrm>
                  <a:off x="2023" y="1792"/>
                  <a:ext cx="58" cy="12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6850" name="Rectangle 66"/>
                <p:cNvSpPr>
                  <a:spLocks noChangeArrowheads="1"/>
                </p:cNvSpPr>
                <p:nvPr/>
              </p:nvSpPr>
              <p:spPr bwMode="auto">
                <a:xfrm>
                  <a:off x="1892" y="1792"/>
                  <a:ext cx="74" cy="7"/>
                </a:xfrm>
                <a:prstGeom prst="rect">
                  <a:avLst/>
                </a:prstGeom>
                <a:solidFill>
                  <a:srgbClr val="F39FD1"/>
                </a:solidFill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6851" name="Oval 67"/>
                <p:cNvSpPr>
                  <a:spLocks noChangeArrowheads="1"/>
                </p:cNvSpPr>
                <p:nvPr/>
              </p:nvSpPr>
              <p:spPr bwMode="auto">
                <a:xfrm>
                  <a:off x="1952" y="1617"/>
                  <a:ext cx="22" cy="25"/>
                </a:xfrm>
                <a:prstGeom prst="ellipse">
                  <a:avLst/>
                </a:prstGeom>
                <a:solidFill>
                  <a:srgbClr val="F39FD1"/>
                </a:solidFill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6852" name="Freeform 68"/>
                <p:cNvSpPr>
                  <a:spLocks/>
                </p:cNvSpPr>
                <p:nvPr/>
              </p:nvSpPr>
              <p:spPr bwMode="auto">
                <a:xfrm>
                  <a:off x="1891" y="1661"/>
                  <a:ext cx="139" cy="213"/>
                </a:xfrm>
                <a:custGeom>
                  <a:avLst/>
                  <a:gdLst/>
                  <a:ahLst/>
                  <a:cxnLst>
                    <a:cxn ang="0">
                      <a:pos x="1" y="98"/>
                    </a:cxn>
                    <a:cxn ang="0">
                      <a:pos x="1" y="101"/>
                    </a:cxn>
                    <a:cxn ang="0">
                      <a:pos x="0" y="104"/>
                    </a:cxn>
                    <a:cxn ang="0">
                      <a:pos x="0" y="108"/>
                    </a:cxn>
                    <a:cxn ang="0">
                      <a:pos x="1" y="111"/>
                    </a:cxn>
                    <a:cxn ang="0">
                      <a:pos x="3" y="114"/>
                    </a:cxn>
                    <a:cxn ang="0">
                      <a:pos x="6" y="117"/>
                    </a:cxn>
                    <a:cxn ang="0">
                      <a:pos x="9" y="119"/>
                    </a:cxn>
                    <a:cxn ang="0">
                      <a:pos x="11" y="119"/>
                    </a:cxn>
                    <a:cxn ang="0">
                      <a:pos x="15" y="119"/>
                    </a:cxn>
                    <a:cxn ang="0">
                      <a:pos x="90" y="212"/>
                    </a:cxn>
                    <a:cxn ang="0">
                      <a:pos x="114" y="102"/>
                    </a:cxn>
                    <a:cxn ang="0">
                      <a:pos x="113" y="99"/>
                    </a:cxn>
                    <a:cxn ang="0">
                      <a:pos x="112" y="98"/>
                    </a:cxn>
                    <a:cxn ang="0">
                      <a:pos x="110" y="96"/>
                    </a:cxn>
                    <a:cxn ang="0">
                      <a:pos x="108" y="94"/>
                    </a:cxn>
                    <a:cxn ang="0">
                      <a:pos x="106" y="93"/>
                    </a:cxn>
                    <a:cxn ang="0">
                      <a:pos x="103" y="93"/>
                    </a:cxn>
                    <a:cxn ang="0">
                      <a:pos x="100" y="93"/>
                    </a:cxn>
                    <a:cxn ang="0">
                      <a:pos x="98" y="93"/>
                    </a:cxn>
                    <a:cxn ang="0">
                      <a:pos x="67" y="54"/>
                    </a:cxn>
                    <a:cxn ang="0">
                      <a:pos x="128" y="67"/>
                    </a:cxn>
                    <a:cxn ang="0">
                      <a:pos x="131" y="66"/>
                    </a:cxn>
                    <a:cxn ang="0">
                      <a:pos x="132" y="66"/>
                    </a:cxn>
                    <a:cxn ang="0">
                      <a:pos x="135" y="64"/>
                    </a:cxn>
                    <a:cxn ang="0">
                      <a:pos x="137" y="62"/>
                    </a:cxn>
                    <a:cxn ang="0">
                      <a:pos x="137" y="59"/>
                    </a:cxn>
                    <a:cxn ang="0">
                      <a:pos x="138" y="56"/>
                    </a:cxn>
                    <a:cxn ang="0">
                      <a:pos x="137" y="53"/>
                    </a:cxn>
                    <a:cxn ang="0">
                      <a:pos x="136" y="51"/>
                    </a:cxn>
                    <a:cxn ang="0">
                      <a:pos x="134" y="49"/>
                    </a:cxn>
                    <a:cxn ang="0">
                      <a:pos x="132" y="47"/>
                    </a:cxn>
                    <a:cxn ang="0">
                      <a:pos x="129" y="46"/>
                    </a:cxn>
                    <a:cxn ang="0">
                      <a:pos x="87" y="46"/>
                    </a:cxn>
                    <a:cxn ang="0">
                      <a:pos x="80" y="30"/>
                    </a:cxn>
                    <a:cxn ang="0">
                      <a:pos x="81" y="26"/>
                    </a:cxn>
                    <a:cxn ang="0">
                      <a:pos x="81" y="22"/>
                    </a:cxn>
                    <a:cxn ang="0">
                      <a:pos x="81" y="18"/>
                    </a:cxn>
                    <a:cxn ang="0">
                      <a:pos x="80" y="14"/>
                    </a:cxn>
                    <a:cxn ang="0">
                      <a:pos x="79" y="11"/>
                    </a:cxn>
                    <a:cxn ang="0">
                      <a:pos x="76" y="8"/>
                    </a:cxn>
                    <a:cxn ang="0">
                      <a:pos x="73" y="5"/>
                    </a:cxn>
                    <a:cxn ang="0">
                      <a:pos x="70" y="3"/>
                    </a:cxn>
                    <a:cxn ang="0">
                      <a:pos x="67" y="1"/>
                    </a:cxn>
                    <a:cxn ang="0">
                      <a:pos x="62" y="0"/>
                    </a:cxn>
                    <a:cxn ang="0">
                      <a:pos x="58" y="0"/>
                    </a:cxn>
                    <a:cxn ang="0">
                      <a:pos x="54" y="1"/>
                    </a:cxn>
                    <a:cxn ang="0">
                      <a:pos x="49" y="2"/>
                    </a:cxn>
                    <a:cxn ang="0">
                      <a:pos x="45" y="4"/>
                    </a:cxn>
                    <a:cxn ang="0">
                      <a:pos x="42" y="8"/>
                    </a:cxn>
                    <a:cxn ang="0">
                      <a:pos x="39" y="12"/>
                    </a:cxn>
                    <a:cxn ang="0">
                      <a:pos x="38" y="16"/>
                    </a:cxn>
                  </a:cxnLst>
                  <a:rect l="0" t="0" r="r" b="b"/>
                  <a:pathLst>
                    <a:path w="139" h="213">
                      <a:moveTo>
                        <a:pt x="38" y="16"/>
                      </a:move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1" y="101"/>
                      </a:lnTo>
                      <a:lnTo>
                        <a:pt x="0" y="102"/>
                      </a:lnTo>
                      <a:lnTo>
                        <a:pt x="0" y="104"/>
                      </a:lnTo>
                      <a:lnTo>
                        <a:pt x="0" y="106"/>
                      </a:lnTo>
                      <a:lnTo>
                        <a:pt x="0" y="108"/>
                      </a:lnTo>
                      <a:lnTo>
                        <a:pt x="1" y="109"/>
                      </a:lnTo>
                      <a:lnTo>
                        <a:pt x="1" y="111"/>
                      </a:lnTo>
                      <a:lnTo>
                        <a:pt x="2" y="113"/>
                      </a:lnTo>
                      <a:lnTo>
                        <a:pt x="3" y="114"/>
                      </a:lnTo>
                      <a:lnTo>
                        <a:pt x="4" y="116"/>
                      </a:lnTo>
                      <a:lnTo>
                        <a:pt x="6" y="117"/>
                      </a:lnTo>
                      <a:lnTo>
                        <a:pt x="7" y="118"/>
                      </a:lnTo>
                      <a:lnTo>
                        <a:pt x="9" y="119"/>
                      </a:lnTo>
                      <a:lnTo>
                        <a:pt x="10" y="119"/>
                      </a:lnTo>
                      <a:lnTo>
                        <a:pt x="11" y="119"/>
                      </a:lnTo>
                      <a:lnTo>
                        <a:pt x="13" y="119"/>
                      </a:lnTo>
                      <a:lnTo>
                        <a:pt x="15" y="119"/>
                      </a:lnTo>
                      <a:lnTo>
                        <a:pt x="90" y="119"/>
                      </a:lnTo>
                      <a:lnTo>
                        <a:pt x="90" y="212"/>
                      </a:lnTo>
                      <a:lnTo>
                        <a:pt x="114" y="212"/>
                      </a:lnTo>
                      <a:lnTo>
                        <a:pt x="114" y="102"/>
                      </a:lnTo>
                      <a:lnTo>
                        <a:pt x="114" y="101"/>
                      </a:lnTo>
                      <a:lnTo>
                        <a:pt x="113" y="99"/>
                      </a:lnTo>
                      <a:lnTo>
                        <a:pt x="113" y="98"/>
                      </a:lnTo>
                      <a:lnTo>
                        <a:pt x="112" y="98"/>
                      </a:lnTo>
                      <a:lnTo>
                        <a:pt x="112" y="97"/>
                      </a:lnTo>
                      <a:lnTo>
                        <a:pt x="110" y="96"/>
                      </a:lnTo>
                      <a:lnTo>
                        <a:pt x="110" y="95"/>
                      </a:lnTo>
                      <a:lnTo>
                        <a:pt x="108" y="94"/>
                      </a:lnTo>
                      <a:lnTo>
                        <a:pt x="107" y="94"/>
                      </a:lnTo>
                      <a:lnTo>
                        <a:pt x="106" y="93"/>
                      </a:lnTo>
                      <a:lnTo>
                        <a:pt x="105" y="93"/>
                      </a:lnTo>
                      <a:lnTo>
                        <a:pt x="103" y="93"/>
                      </a:lnTo>
                      <a:lnTo>
                        <a:pt x="102" y="93"/>
                      </a:lnTo>
                      <a:lnTo>
                        <a:pt x="100" y="93"/>
                      </a:lnTo>
                      <a:lnTo>
                        <a:pt x="99" y="93"/>
                      </a:lnTo>
                      <a:lnTo>
                        <a:pt x="98" y="93"/>
                      </a:lnTo>
                      <a:lnTo>
                        <a:pt x="54" y="90"/>
                      </a:lnTo>
                      <a:lnTo>
                        <a:pt x="67" y="54"/>
                      </a:lnTo>
                      <a:lnTo>
                        <a:pt x="75" y="67"/>
                      </a:lnTo>
                      <a:lnTo>
                        <a:pt x="128" y="67"/>
                      </a:lnTo>
                      <a:lnTo>
                        <a:pt x="129" y="66"/>
                      </a:lnTo>
                      <a:lnTo>
                        <a:pt x="131" y="66"/>
                      </a:lnTo>
                      <a:lnTo>
                        <a:pt x="132" y="66"/>
                      </a:lnTo>
                      <a:lnTo>
                        <a:pt x="132" y="66"/>
                      </a:lnTo>
                      <a:lnTo>
                        <a:pt x="134" y="64"/>
                      </a:lnTo>
                      <a:lnTo>
                        <a:pt x="135" y="64"/>
                      </a:lnTo>
                      <a:lnTo>
                        <a:pt x="136" y="63"/>
                      </a:lnTo>
                      <a:lnTo>
                        <a:pt x="137" y="62"/>
                      </a:lnTo>
                      <a:lnTo>
                        <a:pt x="137" y="61"/>
                      </a:lnTo>
                      <a:lnTo>
                        <a:pt x="137" y="59"/>
                      </a:lnTo>
                      <a:lnTo>
                        <a:pt x="138" y="58"/>
                      </a:lnTo>
                      <a:lnTo>
                        <a:pt x="138" y="56"/>
                      </a:lnTo>
                      <a:lnTo>
                        <a:pt x="138" y="54"/>
                      </a:lnTo>
                      <a:lnTo>
                        <a:pt x="137" y="53"/>
                      </a:lnTo>
                      <a:lnTo>
                        <a:pt x="137" y="52"/>
                      </a:lnTo>
                      <a:lnTo>
                        <a:pt x="136" y="51"/>
                      </a:lnTo>
                      <a:lnTo>
                        <a:pt x="135" y="49"/>
                      </a:lnTo>
                      <a:lnTo>
                        <a:pt x="134" y="49"/>
                      </a:lnTo>
                      <a:lnTo>
                        <a:pt x="133" y="48"/>
                      </a:lnTo>
                      <a:lnTo>
                        <a:pt x="132" y="47"/>
                      </a:lnTo>
                      <a:lnTo>
                        <a:pt x="131" y="46"/>
                      </a:lnTo>
                      <a:lnTo>
                        <a:pt x="129" y="46"/>
                      </a:lnTo>
                      <a:lnTo>
                        <a:pt x="128" y="46"/>
                      </a:lnTo>
                      <a:lnTo>
                        <a:pt x="87" y="46"/>
                      </a:lnTo>
                      <a:lnTo>
                        <a:pt x="79" y="31"/>
                      </a:lnTo>
                      <a:lnTo>
                        <a:pt x="80" y="30"/>
                      </a:lnTo>
                      <a:lnTo>
                        <a:pt x="81" y="28"/>
                      </a:lnTo>
                      <a:lnTo>
                        <a:pt x="81" y="26"/>
                      </a:lnTo>
                      <a:lnTo>
                        <a:pt x="81" y="24"/>
                      </a:lnTo>
                      <a:lnTo>
                        <a:pt x="81" y="22"/>
                      </a:lnTo>
                      <a:lnTo>
                        <a:pt x="81" y="20"/>
                      </a:lnTo>
                      <a:lnTo>
                        <a:pt x="81" y="18"/>
                      </a:lnTo>
                      <a:lnTo>
                        <a:pt x="81" y="16"/>
                      </a:lnTo>
                      <a:lnTo>
                        <a:pt x="80" y="14"/>
                      </a:lnTo>
                      <a:lnTo>
                        <a:pt x="79" y="13"/>
                      </a:lnTo>
                      <a:lnTo>
                        <a:pt x="79" y="11"/>
                      </a:lnTo>
                      <a:lnTo>
                        <a:pt x="78" y="9"/>
                      </a:lnTo>
                      <a:lnTo>
                        <a:pt x="76" y="8"/>
                      </a:lnTo>
                      <a:lnTo>
                        <a:pt x="75" y="6"/>
                      </a:lnTo>
                      <a:lnTo>
                        <a:pt x="73" y="5"/>
                      </a:lnTo>
                      <a:lnTo>
                        <a:pt x="72" y="4"/>
                      </a:lnTo>
                      <a:lnTo>
                        <a:pt x="70" y="3"/>
                      </a:lnTo>
                      <a:lnTo>
                        <a:pt x="68" y="2"/>
                      </a:lnTo>
                      <a:lnTo>
                        <a:pt x="67" y="1"/>
                      </a:lnTo>
                      <a:lnTo>
                        <a:pt x="64" y="1"/>
                      </a:lnTo>
                      <a:lnTo>
                        <a:pt x="62" y="0"/>
                      </a:lnTo>
                      <a:lnTo>
                        <a:pt x="60" y="0"/>
                      </a:lnTo>
                      <a:lnTo>
                        <a:pt x="58" y="0"/>
                      </a:lnTo>
                      <a:lnTo>
                        <a:pt x="56" y="0"/>
                      </a:lnTo>
                      <a:lnTo>
                        <a:pt x="54" y="1"/>
                      </a:lnTo>
                      <a:lnTo>
                        <a:pt x="52" y="1"/>
                      </a:lnTo>
                      <a:lnTo>
                        <a:pt x="49" y="2"/>
                      </a:lnTo>
                      <a:lnTo>
                        <a:pt x="47" y="3"/>
                      </a:lnTo>
                      <a:lnTo>
                        <a:pt x="45" y="4"/>
                      </a:lnTo>
                      <a:lnTo>
                        <a:pt x="44" y="6"/>
                      </a:lnTo>
                      <a:lnTo>
                        <a:pt x="42" y="8"/>
                      </a:lnTo>
                      <a:lnTo>
                        <a:pt x="41" y="9"/>
                      </a:lnTo>
                      <a:lnTo>
                        <a:pt x="39" y="12"/>
                      </a:lnTo>
                      <a:lnTo>
                        <a:pt x="38" y="14"/>
                      </a:lnTo>
                      <a:lnTo>
                        <a:pt x="38" y="16"/>
                      </a:lnTo>
                    </a:path>
                  </a:pathLst>
                </a:custGeom>
                <a:solidFill>
                  <a:srgbClr val="F39FD1"/>
                </a:solidFill>
                <a:ln w="1270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06853" name="Freeform 69"/>
              <p:cNvSpPr>
                <a:spLocks/>
              </p:cNvSpPr>
              <p:nvPr/>
            </p:nvSpPr>
            <p:spPr bwMode="auto">
              <a:xfrm>
                <a:off x="2148" y="1586"/>
                <a:ext cx="200" cy="291"/>
              </a:xfrm>
              <a:custGeom>
                <a:avLst/>
                <a:gdLst/>
                <a:ahLst/>
                <a:cxnLst>
                  <a:cxn ang="0">
                    <a:pos x="199" y="263"/>
                  </a:cxn>
                  <a:cxn ang="0">
                    <a:pos x="184" y="263"/>
                  </a:cxn>
                  <a:cxn ang="0">
                    <a:pos x="158" y="229"/>
                  </a:cxn>
                  <a:cxn ang="0">
                    <a:pos x="121" y="169"/>
                  </a:cxn>
                  <a:cxn ang="0">
                    <a:pos x="111" y="141"/>
                  </a:cxn>
                  <a:cxn ang="0">
                    <a:pos x="114" y="123"/>
                  </a:cxn>
                  <a:cxn ang="0">
                    <a:pos x="123" y="119"/>
                  </a:cxn>
                  <a:cxn ang="0">
                    <a:pos x="136" y="129"/>
                  </a:cxn>
                  <a:cxn ang="0">
                    <a:pos x="155" y="140"/>
                  </a:cxn>
                  <a:cxn ang="0">
                    <a:pos x="164" y="140"/>
                  </a:cxn>
                  <a:cxn ang="0">
                    <a:pos x="165" y="134"/>
                  </a:cxn>
                  <a:cxn ang="0">
                    <a:pos x="156" y="123"/>
                  </a:cxn>
                  <a:cxn ang="0">
                    <a:pos x="135" y="108"/>
                  </a:cxn>
                  <a:cxn ang="0">
                    <a:pos x="126" y="86"/>
                  </a:cxn>
                  <a:cxn ang="0">
                    <a:pos x="123" y="69"/>
                  </a:cxn>
                  <a:cxn ang="0">
                    <a:pos x="113" y="56"/>
                  </a:cxn>
                  <a:cxn ang="0">
                    <a:pos x="109" y="48"/>
                  </a:cxn>
                  <a:cxn ang="0">
                    <a:pos x="114" y="36"/>
                  </a:cxn>
                  <a:cxn ang="0">
                    <a:pos x="119" y="24"/>
                  </a:cxn>
                  <a:cxn ang="0">
                    <a:pos x="115" y="9"/>
                  </a:cxn>
                  <a:cxn ang="0">
                    <a:pos x="105" y="1"/>
                  </a:cxn>
                  <a:cxn ang="0">
                    <a:pos x="90" y="3"/>
                  </a:cxn>
                  <a:cxn ang="0">
                    <a:pos x="84" y="13"/>
                  </a:cxn>
                  <a:cxn ang="0">
                    <a:pos x="84" y="23"/>
                  </a:cxn>
                  <a:cxn ang="0">
                    <a:pos x="88" y="35"/>
                  </a:cxn>
                  <a:cxn ang="0">
                    <a:pos x="88" y="46"/>
                  </a:cxn>
                  <a:cxn ang="0">
                    <a:pos x="78" y="56"/>
                  </a:cxn>
                  <a:cxn ang="0">
                    <a:pos x="65" y="64"/>
                  </a:cxn>
                  <a:cxn ang="0">
                    <a:pos x="55" y="75"/>
                  </a:cxn>
                  <a:cxn ang="0">
                    <a:pos x="46" y="99"/>
                  </a:cxn>
                  <a:cxn ang="0">
                    <a:pos x="41" y="121"/>
                  </a:cxn>
                  <a:cxn ang="0">
                    <a:pos x="40" y="145"/>
                  </a:cxn>
                  <a:cxn ang="0">
                    <a:pos x="41" y="158"/>
                  </a:cxn>
                  <a:cxn ang="0">
                    <a:pos x="49" y="161"/>
                  </a:cxn>
                  <a:cxn ang="0">
                    <a:pos x="53" y="158"/>
                  </a:cxn>
                  <a:cxn ang="0">
                    <a:pos x="53" y="133"/>
                  </a:cxn>
                  <a:cxn ang="0">
                    <a:pos x="55" y="116"/>
                  </a:cxn>
                  <a:cxn ang="0">
                    <a:pos x="64" y="109"/>
                  </a:cxn>
                  <a:cxn ang="0">
                    <a:pos x="70" y="114"/>
                  </a:cxn>
                  <a:cxn ang="0">
                    <a:pos x="68" y="140"/>
                  </a:cxn>
                  <a:cxn ang="0">
                    <a:pos x="61" y="166"/>
                  </a:cxn>
                  <a:cxn ang="0">
                    <a:pos x="53" y="196"/>
                  </a:cxn>
                  <a:cxn ang="0">
                    <a:pos x="33" y="225"/>
                  </a:cxn>
                  <a:cxn ang="0">
                    <a:pos x="8" y="255"/>
                  </a:cxn>
                  <a:cxn ang="0">
                    <a:pos x="0" y="271"/>
                  </a:cxn>
                  <a:cxn ang="0">
                    <a:pos x="19" y="290"/>
                  </a:cxn>
                  <a:cxn ang="0">
                    <a:pos x="33" y="288"/>
                  </a:cxn>
                  <a:cxn ang="0">
                    <a:pos x="23" y="275"/>
                  </a:cxn>
                  <a:cxn ang="0">
                    <a:pos x="30" y="259"/>
                  </a:cxn>
                  <a:cxn ang="0">
                    <a:pos x="61" y="223"/>
                  </a:cxn>
                  <a:cxn ang="0">
                    <a:pos x="84" y="196"/>
                  </a:cxn>
                  <a:cxn ang="0">
                    <a:pos x="95" y="190"/>
                  </a:cxn>
                  <a:cxn ang="0">
                    <a:pos x="109" y="199"/>
                  </a:cxn>
                  <a:cxn ang="0">
                    <a:pos x="141" y="243"/>
                  </a:cxn>
                  <a:cxn ang="0">
                    <a:pos x="168" y="280"/>
                  </a:cxn>
                  <a:cxn ang="0">
                    <a:pos x="178" y="283"/>
                  </a:cxn>
                  <a:cxn ang="0">
                    <a:pos x="191" y="273"/>
                  </a:cxn>
                </a:cxnLst>
                <a:rect l="0" t="0" r="r" b="b"/>
                <a:pathLst>
                  <a:path w="200" h="291">
                    <a:moveTo>
                      <a:pt x="198" y="268"/>
                    </a:moveTo>
                    <a:lnTo>
                      <a:pt x="199" y="263"/>
                    </a:lnTo>
                    <a:lnTo>
                      <a:pt x="191" y="264"/>
                    </a:lnTo>
                    <a:lnTo>
                      <a:pt x="184" y="263"/>
                    </a:lnTo>
                    <a:lnTo>
                      <a:pt x="174" y="255"/>
                    </a:lnTo>
                    <a:lnTo>
                      <a:pt x="158" y="229"/>
                    </a:lnTo>
                    <a:lnTo>
                      <a:pt x="134" y="190"/>
                    </a:lnTo>
                    <a:lnTo>
                      <a:pt x="121" y="169"/>
                    </a:lnTo>
                    <a:lnTo>
                      <a:pt x="113" y="151"/>
                    </a:lnTo>
                    <a:lnTo>
                      <a:pt x="111" y="141"/>
                    </a:lnTo>
                    <a:lnTo>
                      <a:pt x="111" y="130"/>
                    </a:lnTo>
                    <a:lnTo>
                      <a:pt x="114" y="123"/>
                    </a:lnTo>
                    <a:lnTo>
                      <a:pt x="119" y="119"/>
                    </a:lnTo>
                    <a:lnTo>
                      <a:pt x="123" y="119"/>
                    </a:lnTo>
                    <a:lnTo>
                      <a:pt x="128" y="121"/>
                    </a:lnTo>
                    <a:lnTo>
                      <a:pt x="136" y="129"/>
                    </a:lnTo>
                    <a:lnTo>
                      <a:pt x="148" y="136"/>
                    </a:lnTo>
                    <a:lnTo>
                      <a:pt x="155" y="140"/>
                    </a:lnTo>
                    <a:lnTo>
                      <a:pt x="160" y="141"/>
                    </a:lnTo>
                    <a:lnTo>
                      <a:pt x="164" y="140"/>
                    </a:lnTo>
                    <a:lnTo>
                      <a:pt x="166" y="136"/>
                    </a:lnTo>
                    <a:lnTo>
                      <a:pt x="165" y="134"/>
                    </a:lnTo>
                    <a:lnTo>
                      <a:pt x="164" y="130"/>
                    </a:lnTo>
                    <a:lnTo>
                      <a:pt x="156" y="123"/>
                    </a:lnTo>
                    <a:lnTo>
                      <a:pt x="143" y="114"/>
                    </a:lnTo>
                    <a:lnTo>
                      <a:pt x="135" y="108"/>
                    </a:lnTo>
                    <a:lnTo>
                      <a:pt x="130" y="99"/>
                    </a:lnTo>
                    <a:lnTo>
                      <a:pt x="126" y="86"/>
                    </a:lnTo>
                    <a:lnTo>
                      <a:pt x="125" y="74"/>
                    </a:lnTo>
                    <a:lnTo>
                      <a:pt x="123" y="69"/>
                    </a:lnTo>
                    <a:lnTo>
                      <a:pt x="119" y="63"/>
                    </a:lnTo>
                    <a:lnTo>
                      <a:pt x="113" y="56"/>
                    </a:lnTo>
                    <a:lnTo>
                      <a:pt x="109" y="53"/>
                    </a:lnTo>
                    <a:lnTo>
                      <a:pt x="109" y="48"/>
                    </a:lnTo>
                    <a:lnTo>
                      <a:pt x="111" y="40"/>
                    </a:lnTo>
                    <a:lnTo>
                      <a:pt x="114" y="36"/>
                    </a:lnTo>
                    <a:lnTo>
                      <a:pt x="116" y="31"/>
                    </a:lnTo>
                    <a:lnTo>
                      <a:pt x="119" y="24"/>
                    </a:lnTo>
                    <a:lnTo>
                      <a:pt x="116" y="15"/>
                    </a:lnTo>
                    <a:lnTo>
                      <a:pt x="115" y="9"/>
                    </a:lnTo>
                    <a:lnTo>
                      <a:pt x="111" y="4"/>
                    </a:lnTo>
                    <a:lnTo>
                      <a:pt x="105" y="1"/>
                    </a:lnTo>
                    <a:lnTo>
                      <a:pt x="96" y="0"/>
                    </a:lnTo>
                    <a:lnTo>
                      <a:pt x="90" y="3"/>
                    </a:lnTo>
                    <a:lnTo>
                      <a:pt x="86" y="6"/>
                    </a:lnTo>
                    <a:lnTo>
                      <a:pt x="84" y="13"/>
                    </a:lnTo>
                    <a:lnTo>
                      <a:pt x="83" y="18"/>
                    </a:lnTo>
                    <a:lnTo>
                      <a:pt x="84" y="23"/>
                    </a:lnTo>
                    <a:lnTo>
                      <a:pt x="86" y="30"/>
                    </a:lnTo>
                    <a:lnTo>
                      <a:pt x="88" y="35"/>
                    </a:lnTo>
                    <a:lnTo>
                      <a:pt x="89" y="40"/>
                    </a:lnTo>
                    <a:lnTo>
                      <a:pt x="88" y="46"/>
                    </a:lnTo>
                    <a:lnTo>
                      <a:pt x="84" y="51"/>
                    </a:lnTo>
                    <a:lnTo>
                      <a:pt x="78" y="56"/>
                    </a:lnTo>
                    <a:lnTo>
                      <a:pt x="70" y="60"/>
                    </a:lnTo>
                    <a:lnTo>
                      <a:pt x="65" y="64"/>
                    </a:lnTo>
                    <a:lnTo>
                      <a:pt x="60" y="69"/>
                    </a:lnTo>
                    <a:lnTo>
                      <a:pt x="55" y="75"/>
                    </a:lnTo>
                    <a:lnTo>
                      <a:pt x="50" y="86"/>
                    </a:lnTo>
                    <a:lnTo>
                      <a:pt x="46" y="99"/>
                    </a:lnTo>
                    <a:lnTo>
                      <a:pt x="43" y="109"/>
                    </a:lnTo>
                    <a:lnTo>
                      <a:pt x="41" y="121"/>
                    </a:lnTo>
                    <a:lnTo>
                      <a:pt x="40" y="136"/>
                    </a:lnTo>
                    <a:lnTo>
                      <a:pt x="40" y="145"/>
                    </a:lnTo>
                    <a:lnTo>
                      <a:pt x="40" y="153"/>
                    </a:lnTo>
                    <a:lnTo>
                      <a:pt x="41" y="158"/>
                    </a:lnTo>
                    <a:lnTo>
                      <a:pt x="44" y="160"/>
                    </a:lnTo>
                    <a:lnTo>
                      <a:pt x="49" y="161"/>
                    </a:lnTo>
                    <a:lnTo>
                      <a:pt x="51" y="160"/>
                    </a:lnTo>
                    <a:lnTo>
                      <a:pt x="53" y="158"/>
                    </a:lnTo>
                    <a:lnTo>
                      <a:pt x="53" y="148"/>
                    </a:lnTo>
                    <a:lnTo>
                      <a:pt x="53" y="133"/>
                    </a:lnTo>
                    <a:lnTo>
                      <a:pt x="54" y="123"/>
                    </a:lnTo>
                    <a:lnTo>
                      <a:pt x="55" y="116"/>
                    </a:lnTo>
                    <a:lnTo>
                      <a:pt x="59" y="110"/>
                    </a:lnTo>
                    <a:lnTo>
                      <a:pt x="64" y="109"/>
                    </a:lnTo>
                    <a:lnTo>
                      <a:pt x="69" y="110"/>
                    </a:lnTo>
                    <a:lnTo>
                      <a:pt x="70" y="114"/>
                    </a:lnTo>
                    <a:lnTo>
                      <a:pt x="69" y="125"/>
                    </a:lnTo>
                    <a:lnTo>
                      <a:pt x="68" y="140"/>
                    </a:lnTo>
                    <a:lnTo>
                      <a:pt x="65" y="154"/>
                    </a:lnTo>
                    <a:lnTo>
                      <a:pt x="61" y="166"/>
                    </a:lnTo>
                    <a:lnTo>
                      <a:pt x="58" y="183"/>
                    </a:lnTo>
                    <a:lnTo>
                      <a:pt x="53" y="196"/>
                    </a:lnTo>
                    <a:lnTo>
                      <a:pt x="41" y="214"/>
                    </a:lnTo>
                    <a:lnTo>
                      <a:pt x="33" y="225"/>
                    </a:lnTo>
                    <a:lnTo>
                      <a:pt x="18" y="243"/>
                    </a:lnTo>
                    <a:lnTo>
                      <a:pt x="8" y="255"/>
                    </a:lnTo>
                    <a:lnTo>
                      <a:pt x="0" y="266"/>
                    </a:lnTo>
                    <a:lnTo>
                      <a:pt x="0" y="271"/>
                    </a:lnTo>
                    <a:lnTo>
                      <a:pt x="8" y="280"/>
                    </a:lnTo>
                    <a:lnTo>
                      <a:pt x="19" y="290"/>
                    </a:lnTo>
                    <a:lnTo>
                      <a:pt x="30" y="290"/>
                    </a:lnTo>
                    <a:lnTo>
                      <a:pt x="33" y="288"/>
                    </a:lnTo>
                    <a:lnTo>
                      <a:pt x="28" y="281"/>
                    </a:lnTo>
                    <a:lnTo>
                      <a:pt x="23" y="275"/>
                    </a:lnTo>
                    <a:lnTo>
                      <a:pt x="23" y="270"/>
                    </a:lnTo>
                    <a:lnTo>
                      <a:pt x="30" y="259"/>
                    </a:lnTo>
                    <a:lnTo>
                      <a:pt x="43" y="246"/>
                    </a:lnTo>
                    <a:lnTo>
                      <a:pt x="61" y="223"/>
                    </a:lnTo>
                    <a:lnTo>
                      <a:pt x="78" y="203"/>
                    </a:lnTo>
                    <a:lnTo>
                      <a:pt x="84" y="196"/>
                    </a:lnTo>
                    <a:lnTo>
                      <a:pt x="88" y="191"/>
                    </a:lnTo>
                    <a:lnTo>
                      <a:pt x="95" y="190"/>
                    </a:lnTo>
                    <a:lnTo>
                      <a:pt x="101" y="194"/>
                    </a:lnTo>
                    <a:lnTo>
                      <a:pt x="109" y="199"/>
                    </a:lnTo>
                    <a:lnTo>
                      <a:pt x="124" y="219"/>
                    </a:lnTo>
                    <a:lnTo>
                      <a:pt x="141" y="243"/>
                    </a:lnTo>
                    <a:lnTo>
                      <a:pt x="158" y="266"/>
                    </a:lnTo>
                    <a:lnTo>
                      <a:pt x="168" y="280"/>
                    </a:lnTo>
                    <a:lnTo>
                      <a:pt x="171" y="283"/>
                    </a:lnTo>
                    <a:lnTo>
                      <a:pt x="178" y="283"/>
                    </a:lnTo>
                    <a:lnTo>
                      <a:pt x="184" y="278"/>
                    </a:lnTo>
                    <a:lnTo>
                      <a:pt x="191" y="273"/>
                    </a:lnTo>
                    <a:lnTo>
                      <a:pt x="198" y="268"/>
                    </a:lnTo>
                  </a:path>
                </a:pathLst>
              </a:custGeom>
              <a:solidFill>
                <a:srgbClr val="CECECE"/>
              </a:solidFill>
              <a:ln w="25400" cap="rnd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6" name="Group 70"/>
              <p:cNvGrpSpPr>
                <a:grpSpLocks/>
              </p:cNvGrpSpPr>
              <p:nvPr/>
            </p:nvGrpSpPr>
            <p:grpSpPr bwMode="auto">
              <a:xfrm>
                <a:off x="1585" y="1576"/>
                <a:ext cx="259" cy="310"/>
                <a:chOff x="1585" y="1576"/>
                <a:chExt cx="259" cy="310"/>
              </a:xfrm>
            </p:grpSpPr>
            <p:grpSp>
              <p:nvGrpSpPr>
                <p:cNvPr id="7" name="Group 71"/>
                <p:cNvGrpSpPr>
                  <a:grpSpLocks/>
                </p:cNvGrpSpPr>
                <p:nvPr/>
              </p:nvGrpSpPr>
              <p:grpSpPr bwMode="auto">
                <a:xfrm>
                  <a:off x="1585" y="1576"/>
                  <a:ext cx="259" cy="310"/>
                  <a:chOff x="1585" y="1576"/>
                  <a:chExt cx="259" cy="310"/>
                </a:xfrm>
              </p:grpSpPr>
              <p:sp>
                <p:nvSpPr>
                  <p:cNvPr id="2806856" name="AutoShape 72"/>
                  <p:cNvSpPr>
                    <a:spLocks noChangeArrowheads="1"/>
                  </p:cNvSpPr>
                  <p:nvPr/>
                </p:nvSpPr>
                <p:spPr bwMode="auto">
                  <a:xfrm>
                    <a:off x="1585" y="1626"/>
                    <a:ext cx="259" cy="260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806857" name="AutoShape 73"/>
                  <p:cNvSpPr>
                    <a:spLocks noChangeArrowheads="1"/>
                  </p:cNvSpPr>
                  <p:nvPr/>
                </p:nvSpPr>
                <p:spPr bwMode="auto">
                  <a:xfrm>
                    <a:off x="1648" y="1576"/>
                    <a:ext cx="196" cy="46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2806858" name="Oval 74"/>
                <p:cNvSpPr>
                  <a:spLocks noChangeArrowheads="1"/>
                </p:cNvSpPr>
                <p:nvPr/>
              </p:nvSpPr>
              <p:spPr bwMode="auto">
                <a:xfrm>
                  <a:off x="1667" y="1602"/>
                  <a:ext cx="27" cy="8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6859" name="AutoShape 75"/>
                <p:cNvSpPr>
                  <a:spLocks noChangeArrowheads="1"/>
                </p:cNvSpPr>
                <p:nvPr/>
              </p:nvSpPr>
              <p:spPr bwMode="auto">
                <a:xfrm>
                  <a:off x="1616" y="1750"/>
                  <a:ext cx="137" cy="55"/>
                </a:xfrm>
                <a:prstGeom prst="octagon">
                  <a:avLst>
                    <a:gd name="adj" fmla="val 29282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8" name="Group 76"/>
            <p:cNvGrpSpPr>
              <a:grpSpLocks/>
            </p:cNvGrpSpPr>
            <p:nvPr/>
          </p:nvGrpSpPr>
          <p:grpSpPr bwMode="auto">
            <a:xfrm>
              <a:off x="1361" y="1900"/>
              <a:ext cx="206" cy="310"/>
              <a:chOff x="1361" y="1900"/>
              <a:chExt cx="206" cy="310"/>
            </a:xfrm>
          </p:grpSpPr>
          <p:sp>
            <p:nvSpPr>
              <p:cNvPr id="2806861" name="AutoShape 77"/>
              <p:cNvSpPr>
                <a:spLocks noChangeArrowheads="1"/>
              </p:cNvSpPr>
              <p:nvPr/>
            </p:nvSpPr>
            <p:spPr bwMode="auto">
              <a:xfrm>
                <a:off x="1361" y="1950"/>
                <a:ext cx="206" cy="260"/>
              </a:xfrm>
              <a:prstGeom prst="cube">
                <a:avLst>
                  <a:gd name="adj" fmla="val 24995"/>
                </a:avLst>
              </a:prstGeom>
              <a:solidFill>
                <a:srgbClr val="00FF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862" name="AutoShape 78"/>
              <p:cNvSpPr>
                <a:spLocks noChangeArrowheads="1"/>
              </p:cNvSpPr>
              <p:nvPr/>
            </p:nvSpPr>
            <p:spPr bwMode="auto">
              <a:xfrm>
                <a:off x="1409" y="1900"/>
                <a:ext cx="158" cy="46"/>
              </a:xfrm>
              <a:prstGeom prst="cube">
                <a:avLst>
                  <a:gd name="adj" fmla="val 24995"/>
                </a:avLst>
              </a:prstGeom>
              <a:solidFill>
                <a:srgbClr val="00FF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863" name="AutoShape 79"/>
              <p:cNvSpPr>
                <a:spLocks noChangeArrowheads="1"/>
              </p:cNvSpPr>
              <p:nvPr/>
            </p:nvSpPr>
            <p:spPr bwMode="auto">
              <a:xfrm>
                <a:off x="1400" y="1971"/>
                <a:ext cx="108" cy="15"/>
              </a:xfrm>
              <a:prstGeom prst="parallelogram">
                <a:avLst>
                  <a:gd name="adj" fmla="val 179967"/>
                </a:avLst>
              </a:prstGeom>
              <a:solidFill>
                <a:srgbClr val="00FF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" name="Group 80"/>
            <p:cNvGrpSpPr>
              <a:grpSpLocks/>
            </p:cNvGrpSpPr>
            <p:nvPr/>
          </p:nvGrpSpPr>
          <p:grpSpPr bwMode="auto">
            <a:xfrm>
              <a:off x="1879" y="1941"/>
              <a:ext cx="203" cy="257"/>
              <a:chOff x="1879" y="1941"/>
              <a:chExt cx="203" cy="257"/>
            </a:xfrm>
          </p:grpSpPr>
          <p:sp>
            <p:nvSpPr>
              <p:cNvPr id="2806865" name="Freeform 81"/>
              <p:cNvSpPr>
                <a:spLocks/>
              </p:cNvSpPr>
              <p:nvPr/>
            </p:nvSpPr>
            <p:spPr bwMode="auto">
              <a:xfrm>
                <a:off x="2008" y="2058"/>
                <a:ext cx="62" cy="140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61" y="0"/>
                  </a:cxn>
                  <a:cxn ang="0">
                    <a:pos x="17" y="139"/>
                  </a:cxn>
                  <a:cxn ang="0">
                    <a:pos x="0" y="139"/>
                  </a:cxn>
                  <a:cxn ang="0">
                    <a:pos x="44" y="0"/>
                  </a:cxn>
                </a:cxnLst>
                <a:rect l="0" t="0" r="r" b="b"/>
                <a:pathLst>
                  <a:path w="62" h="140">
                    <a:moveTo>
                      <a:pt x="44" y="0"/>
                    </a:moveTo>
                    <a:lnTo>
                      <a:pt x="61" y="0"/>
                    </a:lnTo>
                    <a:lnTo>
                      <a:pt x="17" y="139"/>
                    </a:lnTo>
                    <a:lnTo>
                      <a:pt x="0" y="139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866" name="Rectangle 82"/>
              <p:cNvSpPr>
                <a:spLocks noChangeArrowheads="1"/>
              </p:cNvSpPr>
              <p:nvPr/>
            </p:nvSpPr>
            <p:spPr bwMode="auto">
              <a:xfrm>
                <a:off x="2005" y="2058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867" name="Rectangle 83"/>
              <p:cNvSpPr>
                <a:spLocks noChangeArrowheads="1"/>
              </p:cNvSpPr>
              <p:nvPr/>
            </p:nvSpPr>
            <p:spPr bwMode="auto">
              <a:xfrm>
                <a:off x="2011" y="2116"/>
                <a:ext cx="58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868" name="Rectangle 84"/>
              <p:cNvSpPr>
                <a:spLocks noChangeArrowheads="1"/>
              </p:cNvSpPr>
              <p:nvPr/>
            </p:nvSpPr>
            <p:spPr bwMode="auto">
              <a:xfrm>
                <a:off x="1880" y="2116"/>
                <a:ext cx="74" cy="7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869" name="Oval 85"/>
              <p:cNvSpPr>
                <a:spLocks noChangeArrowheads="1"/>
              </p:cNvSpPr>
              <p:nvPr/>
            </p:nvSpPr>
            <p:spPr bwMode="auto">
              <a:xfrm>
                <a:off x="1940" y="1941"/>
                <a:ext cx="22" cy="25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870" name="Freeform 86"/>
              <p:cNvSpPr>
                <a:spLocks/>
              </p:cNvSpPr>
              <p:nvPr/>
            </p:nvSpPr>
            <p:spPr bwMode="auto">
              <a:xfrm>
                <a:off x="1879" y="1985"/>
                <a:ext cx="139" cy="213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1"/>
                  </a:cxn>
                  <a:cxn ang="0">
                    <a:pos x="0" y="104"/>
                  </a:cxn>
                  <a:cxn ang="0">
                    <a:pos x="0" y="108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7"/>
                  </a:cxn>
                  <a:cxn ang="0">
                    <a:pos x="9" y="119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90" y="212"/>
                  </a:cxn>
                  <a:cxn ang="0">
                    <a:pos x="114" y="102"/>
                  </a:cxn>
                  <a:cxn ang="0">
                    <a:pos x="113" y="99"/>
                  </a:cxn>
                  <a:cxn ang="0">
                    <a:pos x="112" y="98"/>
                  </a:cxn>
                  <a:cxn ang="0">
                    <a:pos x="110" y="96"/>
                  </a:cxn>
                  <a:cxn ang="0">
                    <a:pos x="108" y="94"/>
                  </a:cxn>
                  <a:cxn ang="0">
                    <a:pos x="106" y="93"/>
                  </a:cxn>
                  <a:cxn ang="0">
                    <a:pos x="103" y="93"/>
                  </a:cxn>
                  <a:cxn ang="0">
                    <a:pos x="100" y="93"/>
                  </a:cxn>
                  <a:cxn ang="0">
                    <a:pos x="98" y="93"/>
                  </a:cxn>
                  <a:cxn ang="0">
                    <a:pos x="67" y="54"/>
                  </a:cxn>
                  <a:cxn ang="0">
                    <a:pos x="128" y="67"/>
                  </a:cxn>
                  <a:cxn ang="0">
                    <a:pos x="131" y="66"/>
                  </a:cxn>
                  <a:cxn ang="0">
                    <a:pos x="132" y="66"/>
                  </a:cxn>
                  <a:cxn ang="0">
                    <a:pos x="135" y="64"/>
                  </a:cxn>
                  <a:cxn ang="0">
                    <a:pos x="137" y="62"/>
                  </a:cxn>
                  <a:cxn ang="0">
                    <a:pos x="137" y="59"/>
                  </a:cxn>
                  <a:cxn ang="0">
                    <a:pos x="138" y="56"/>
                  </a:cxn>
                  <a:cxn ang="0">
                    <a:pos x="137" y="53"/>
                  </a:cxn>
                  <a:cxn ang="0">
                    <a:pos x="136" y="51"/>
                  </a:cxn>
                  <a:cxn ang="0">
                    <a:pos x="134" y="49"/>
                  </a:cxn>
                  <a:cxn ang="0">
                    <a:pos x="132" y="47"/>
                  </a:cxn>
                  <a:cxn ang="0">
                    <a:pos x="129" y="46"/>
                  </a:cxn>
                  <a:cxn ang="0">
                    <a:pos x="87" y="46"/>
                  </a:cxn>
                  <a:cxn ang="0">
                    <a:pos x="80" y="30"/>
                  </a:cxn>
                  <a:cxn ang="0">
                    <a:pos x="81" y="26"/>
                  </a:cxn>
                  <a:cxn ang="0">
                    <a:pos x="81" y="22"/>
                  </a:cxn>
                  <a:cxn ang="0">
                    <a:pos x="81" y="18"/>
                  </a:cxn>
                  <a:cxn ang="0">
                    <a:pos x="80" y="14"/>
                  </a:cxn>
                  <a:cxn ang="0">
                    <a:pos x="79" y="11"/>
                  </a:cxn>
                  <a:cxn ang="0">
                    <a:pos x="76" y="8"/>
                  </a:cxn>
                  <a:cxn ang="0">
                    <a:pos x="73" y="5"/>
                  </a:cxn>
                  <a:cxn ang="0">
                    <a:pos x="70" y="3"/>
                  </a:cxn>
                  <a:cxn ang="0">
                    <a:pos x="67" y="1"/>
                  </a:cxn>
                  <a:cxn ang="0">
                    <a:pos x="62" y="0"/>
                  </a:cxn>
                  <a:cxn ang="0">
                    <a:pos x="58" y="0"/>
                  </a:cxn>
                  <a:cxn ang="0">
                    <a:pos x="54" y="1"/>
                  </a:cxn>
                  <a:cxn ang="0">
                    <a:pos x="49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39" y="12"/>
                  </a:cxn>
                  <a:cxn ang="0">
                    <a:pos x="38" y="16"/>
                  </a:cxn>
                </a:cxnLst>
                <a:rect l="0" t="0" r="r" b="b"/>
                <a:pathLst>
                  <a:path w="139" h="213">
                    <a:moveTo>
                      <a:pt x="38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1"/>
                    </a:lnTo>
                    <a:lnTo>
                      <a:pt x="0" y="102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3"/>
                    </a:lnTo>
                    <a:lnTo>
                      <a:pt x="3" y="114"/>
                    </a:lnTo>
                    <a:lnTo>
                      <a:pt x="4" y="116"/>
                    </a:lnTo>
                    <a:lnTo>
                      <a:pt x="6" y="117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0" y="119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90" y="119"/>
                    </a:lnTo>
                    <a:lnTo>
                      <a:pt x="90" y="212"/>
                    </a:lnTo>
                    <a:lnTo>
                      <a:pt x="114" y="212"/>
                    </a:lnTo>
                    <a:lnTo>
                      <a:pt x="114" y="102"/>
                    </a:lnTo>
                    <a:lnTo>
                      <a:pt x="114" y="101"/>
                    </a:lnTo>
                    <a:lnTo>
                      <a:pt x="113" y="99"/>
                    </a:lnTo>
                    <a:lnTo>
                      <a:pt x="113" y="98"/>
                    </a:lnTo>
                    <a:lnTo>
                      <a:pt x="112" y="98"/>
                    </a:lnTo>
                    <a:lnTo>
                      <a:pt x="112" y="97"/>
                    </a:lnTo>
                    <a:lnTo>
                      <a:pt x="110" y="96"/>
                    </a:lnTo>
                    <a:lnTo>
                      <a:pt x="110" y="95"/>
                    </a:lnTo>
                    <a:lnTo>
                      <a:pt x="108" y="94"/>
                    </a:lnTo>
                    <a:lnTo>
                      <a:pt x="107" y="94"/>
                    </a:lnTo>
                    <a:lnTo>
                      <a:pt x="106" y="93"/>
                    </a:lnTo>
                    <a:lnTo>
                      <a:pt x="105" y="93"/>
                    </a:lnTo>
                    <a:lnTo>
                      <a:pt x="103" y="93"/>
                    </a:lnTo>
                    <a:lnTo>
                      <a:pt x="102" y="93"/>
                    </a:lnTo>
                    <a:lnTo>
                      <a:pt x="100" y="93"/>
                    </a:lnTo>
                    <a:lnTo>
                      <a:pt x="99" y="93"/>
                    </a:lnTo>
                    <a:lnTo>
                      <a:pt x="98" y="93"/>
                    </a:lnTo>
                    <a:lnTo>
                      <a:pt x="54" y="90"/>
                    </a:lnTo>
                    <a:lnTo>
                      <a:pt x="67" y="54"/>
                    </a:lnTo>
                    <a:lnTo>
                      <a:pt x="75" y="67"/>
                    </a:lnTo>
                    <a:lnTo>
                      <a:pt x="128" y="67"/>
                    </a:lnTo>
                    <a:lnTo>
                      <a:pt x="129" y="66"/>
                    </a:lnTo>
                    <a:lnTo>
                      <a:pt x="131" y="66"/>
                    </a:lnTo>
                    <a:lnTo>
                      <a:pt x="132" y="66"/>
                    </a:lnTo>
                    <a:lnTo>
                      <a:pt x="132" y="66"/>
                    </a:lnTo>
                    <a:lnTo>
                      <a:pt x="134" y="64"/>
                    </a:lnTo>
                    <a:lnTo>
                      <a:pt x="135" y="64"/>
                    </a:lnTo>
                    <a:lnTo>
                      <a:pt x="136" y="63"/>
                    </a:lnTo>
                    <a:lnTo>
                      <a:pt x="137" y="62"/>
                    </a:lnTo>
                    <a:lnTo>
                      <a:pt x="137" y="61"/>
                    </a:lnTo>
                    <a:lnTo>
                      <a:pt x="137" y="59"/>
                    </a:lnTo>
                    <a:lnTo>
                      <a:pt x="138" y="58"/>
                    </a:lnTo>
                    <a:lnTo>
                      <a:pt x="138" y="56"/>
                    </a:lnTo>
                    <a:lnTo>
                      <a:pt x="138" y="54"/>
                    </a:lnTo>
                    <a:lnTo>
                      <a:pt x="137" y="53"/>
                    </a:lnTo>
                    <a:lnTo>
                      <a:pt x="137" y="52"/>
                    </a:lnTo>
                    <a:lnTo>
                      <a:pt x="136" y="51"/>
                    </a:lnTo>
                    <a:lnTo>
                      <a:pt x="135" y="49"/>
                    </a:lnTo>
                    <a:lnTo>
                      <a:pt x="134" y="49"/>
                    </a:lnTo>
                    <a:lnTo>
                      <a:pt x="133" y="48"/>
                    </a:lnTo>
                    <a:lnTo>
                      <a:pt x="132" y="47"/>
                    </a:lnTo>
                    <a:lnTo>
                      <a:pt x="131" y="46"/>
                    </a:lnTo>
                    <a:lnTo>
                      <a:pt x="129" y="46"/>
                    </a:lnTo>
                    <a:lnTo>
                      <a:pt x="128" y="46"/>
                    </a:lnTo>
                    <a:lnTo>
                      <a:pt x="87" y="46"/>
                    </a:lnTo>
                    <a:lnTo>
                      <a:pt x="79" y="31"/>
                    </a:lnTo>
                    <a:lnTo>
                      <a:pt x="80" y="30"/>
                    </a:lnTo>
                    <a:lnTo>
                      <a:pt x="81" y="28"/>
                    </a:lnTo>
                    <a:lnTo>
                      <a:pt x="81" y="26"/>
                    </a:lnTo>
                    <a:lnTo>
                      <a:pt x="81" y="24"/>
                    </a:lnTo>
                    <a:lnTo>
                      <a:pt x="81" y="22"/>
                    </a:lnTo>
                    <a:lnTo>
                      <a:pt x="81" y="20"/>
                    </a:lnTo>
                    <a:lnTo>
                      <a:pt x="81" y="18"/>
                    </a:lnTo>
                    <a:lnTo>
                      <a:pt x="81" y="16"/>
                    </a:lnTo>
                    <a:lnTo>
                      <a:pt x="80" y="14"/>
                    </a:lnTo>
                    <a:lnTo>
                      <a:pt x="79" y="13"/>
                    </a:lnTo>
                    <a:lnTo>
                      <a:pt x="79" y="11"/>
                    </a:lnTo>
                    <a:lnTo>
                      <a:pt x="78" y="9"/>
                    </a:lnTo>
                    <a:lnTo>
                      <a:pt x="76" y="8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2" y="4"/>
                    </a:lnTo>
                    <a:lnTo>
                      <a:pt x="70" y="3"/>
                    </a:lnTo>
                    <a:lnTo>
                      <a:pt x="68" y="2"/>
                    </a:lnTo>
                    <a:lnTo>
                      <a:pt x="67" y="1"/>
                    </a:lnTo>
                    <a:lnTo>
                      <a:pt x="64" y="1"/>
                    </a:lnTo>
                    <a:lnTo>
                      <a:pt x="62" y="0"/>
                    </a:lnTo>
                    <a:lnTo>
                      <a:pt x="60" y="0"/>
                    </a:lnTo>
                    <a:lnTo>
                      <a:pt x="58" y="0"/>
                    </a:lnTo>
                    <a:lnTo>
                      <a:pt x="56" y="0"/>
                    </a:lnTo>
                    <a:lnTo>
                      <a:pt x="54" y="1"/>
                    </a:lnTo>
                    <a:lnTo>
                      <a:pt x="52" y="1"/>
                    </a:lnTo>
                    <a:lnTo>
                      <a:pt x="49" y="2"/>
                    </a:lnTo>
                    <a:lnTo>
                      <a:pt x="47" y="3"/>
                    </a:lnTo>
                    <a:lnTo>
                      <a:pt x="45" y="4"/>
                    </a:lnTo>
                    <a:lnTo>
                      <a:pt x="44" y="6"/>
                    </a:lnTo>
                    <a:lnTo>
                      <a:pt x="42" y="8"/>
                    </a:lnTo>
                    <a:lnTo>
                      <a:pt x="41" y="9"/>
                    </a:lnTo>
                    <a:lnTo>
                      <a:pt x="39" y="12"/>
                    </a:lnTo>
                    <a:lnTo>
                      <a:pt x="38" y="14"/>
                    </a:lnTo>
                    <a:lnTo>
                      <a:pt x="38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6871" name="Freeform 87"/>
            <p:cNvSpPr>
              <a:spLocks/>
            </p:cNvSpPr>
            <p:nvPr/>
          </p:nvSpPr>
          <p:spPr bwMode="auto">
            <a:xfrm>
              <a:off x="2136" y="1910"/>
              <a:ext cx="200" cy="291"/>
            </a:xfrm>
            <a:custGeom>
              <a:avLst/>
              <a:gdLst/>
              <a:ahLst/>
              <a:cxnLst>
                <a:cxn ang="0">
                  <a:pos x="199" y="263"/>
                </a:cxn>
                <a:cxn ang="0">
                  <a:pos x="184" y="263"/>
                </a:cxn>
                <a:cxn ang="0">
                  <a:pos x="158" y="229"/>
                </a:cxn>
                <a:cxn ang="0">
                  <a:pos x="121" y="169"/>
                </a:cxn>
                <a:cxn ang="0">
                  <a:pos x="111" y="141"/>
                </a:cxn>
                <a:cxn ang="0">
                  <a:pos x="114" y="123"/>
                </a:cxn>
                <a:cxn ang="0">
                  <a:pos x="123" y="119"/>
                </a:cxn>
                <a:cxn ang="0">
                  <a:pos x="136" y="129"/>
                </a:cxn>
                <a:cxn ang="0">
                  <a:pos x="155" y="140"/>
                </a:cxn>
                <a:cxn ang="0">
                  <a:pos x="164" y="140"/>
                </a:cxn>
                <a:cxn ang="0">
                  <a:pos x="165" y="134"/>
                </a:cxn>
                <a:cxn ang="0">
                  <a:pos x="156" y="123"/>
                </a:cxn>
                <a:cxn ang="0">
                  <a:pos x="135" y="108"/>
                </a:cxn>
                <a:cxn ang="0">
                  <a:pos x="126" y="86"/>
                </a:cxn>
                <a:cxn ang="0">
                  <a:pos x="123" y="69"/>
                </a:cxn>
                <a:cxn ang="0">
                  <a:pos x="113" y="56"/>
                </a:cxn>
                <a:cxn ang="0">
                  <a:pos x="109" y="48"/>
                </a:cxn>
                <a:cxn ang="0">
                  <a:pos x="114" y="36"/>
                </a:cxn>
                <a:cxn ang="0">
                  <a:pos x="119" y="24"/>
                </a:cxn>
                <a:cxn ang="0">
                  <a:pos x="115" y="9"/>
                </a:cxn>
                <a:cxn ang="0">
                  <a:pos x="105" y="1"/>
                </a:cxn>
                <a:cxn ang="0">
                  <a:pos x="90" y="3"/>
                </a:cxn>
                <a:cxn ang="0">
                  <a:pos x="84" y="13"/>
                </a:cxn>
                <a:cxn ang="0">
                  <a:pos x="84" y="23"/>
                </a:cxn>
                <a:cxn ang="0">
                  <a:pos x="88" y="35"/>
                </a:cxn>
                <a:cxn ang="0">
                  <a:pos x="88" y="46"/>
                </a:cxn>
                <a:cxn ang="0">
                  <a:pos x="78" y="56"/>
                </a:cxn>
                <a:cxn ang="0">
                  <a:pos x="65" y="64"/>
                </a:cxn>
                <a:cxn ang="0">
                  <a:pos x="55" y="75"/>
                </a:cxn>
                <a:cxn ang="0">
                  <a:pos x="46" y="99"/>
                </a:cxn>
                <a:cxn ang="0">
                  <a:pos x="41" y="121"/>
                </a:cxn>
                <a:cxn ang="0">
                  <a:pos x="40" y="145"/>
                </a:cxn>
                <a:cxn ang="0">
                  <a:pos x="41" y="158"/>
                </a:cxn>
                <a:cxn ang="0">
                  <a:pos x="49" y="161"/>
                </a:cxn>
                <a:cxn ang="0">
                  <a:pos x="53" y="158"/>
                </a:cxn>
                <a:cxn ang="0">
                  <a:pos x="53" y="133"/>
                </a:cxn>
                <a:cxn ang="0">
                  <a:pos x="55" y="116"/>
                </a:cxn>
                <a:cxn ang="0">
                  <a:pos x="64" y="109"/>
                </a:cxn>
                <a:cxn ang="0">
                  <a:pos x="70" y="114"/>
                </a:cxn>
                <a:cxn ang="0">
                  <a:pos x="68" y="140"/>
                </a:cxn>
                <a:cxn ang="0">
                  <a:pos x="61" y="166"/>
                </a:cxn>
                <a:cxn ang="0">
                  <a:pos x="53" y="196"/>
                </a:cxn>
                <a:cxn ang="0">
                  <a:pos x="33" y="225"/>
                </a:cxn>
                <a:cxn ang="0">
                  <a:pos x="8" y="255"/>
                </a:cxn>
                <a:cxn ang="0">
                  <a:pos x="0" y="271"/>
                </a:cxn>
                <a:cxn ang="0">
                  <a:pos x="19" y="290"/>
                </a:cxn>
                <a:cxn ang="0">
                  <a:pos x="33" y="288"/>
                </a:cxn>
                <a:cxn ang="0">
                  <a:pos x="23" y="275"/>
                </a:cxn>
                <a:cxn ang="0">
                  <a:pos x="30" y="259"/>
                </a:cxn>
                <a:cxn ang="0">
                  <a:pos x="61" y="223"/>
                </a:cxn>
                <a:cxn ang="0">
                  <a:pos x="84" y="196"/>
                </a:cxn>
                <a:cxn ang="0">
                  <a:pos x="95" y="190"/>
                </a:cxn>
                <a:cxn ang="0">
                  <a:pos x="109" y="199"/>
                </a:cxn>
                <a:cxn ang="0">
                  <a:pos x="141" y="243"/>
                </a:cxn>
                <a:cxn ang="0">
                  <a:pos x="168" y="280"/>
                </a:cxn>
                <a:cxn ang="0">
                  <a:pos x="178" y="283"/>
                </a:cxn>
                <a:cxn ang="0">
                  <a:pos x="191" y="273"/>
                </a:cxn>
              </a:cxnLst>
              <a:rect l="0" t="0" r="r" b="b"/>
              <a:pathLst>
                <a:path w="200" h="291">
                  <a:moveTo>
                    <a:pt x="198" y="268"/>
                  </a:moveTo>
                  <a:lnTo>
                    <a:pt x="199" y="263"/>
                  </a:lnTo>
                  <a:lnTo>
                    <a:pt x="191" y="264"/>
                  </a:lnTo>
                  <a:lnTo>
                    <a:pt x="184" y="263"/>
                  </a:lnTo>
                  <a:lnTo>
                    <a:pt x="174" y="255"/>
                  </a:lnTo>
                  <a:lnTo>
                    <a:pt x="158" y="229"/>
                  </a:lnTo>
                  <a:lnTo>
                    <a:pt x="134" y="190"/>
                  </a:lnTo>
                  <a:lnTo>
                    <a:pt x="121" y="169"/>
                  </a:lnTo>
                  <a:lnTo>
                    <a:pt x="113" y="151"/>
                  </a:lnTo>
                  <a:lnTo>
                    <a:pt x="111" y="141"/>
                  </a:lnTo>
                  <a:lnTo>
                    <a:pt x="111" y="130"/>
                  </a:lnTo>
                  <a:lnTo>
                    <a:pt x="114" y="123"/>
                  </a:lnTo>
                  <a:lnTo>
                    <a:pt x="119" y="119"/>
                  </a:lnTo>
                  <a:lnTo>
                    <a:pt x="123" y="119"/>
                  </a:lnTo>
                  <a:lnTo>
                    <a:pt x="128" y="121"/>
                  </a:lnTo>
                  <a:lnTo>
                    <a:pt x="136" y="129"/>
                  </a:lnTo>
                  <a:lnTo>
                    <a:pt x="148" y="136"/>
                  </a:lnTo>
                  <a:lnTo>
                    <a:pt x="155" y="140"/>
                  </a:lnTo>
                  <a:lnTo>
                    <a:pt x="160" y="141"/>
                  </a:lnTo>
                  <a:lnTo>
                    <a:pt x="164" y="140"/>
                  </a:lnTo>
                  <a:lnTo>
                    <a:pt x="166" y="136"/>
                  </a:lnTo>
                  <a:lnTo>
                    <a:pt x="165" y="134"/>
                  </a:lnTo>
                  <a:lnTo>
                    <a:pt x="164" y="130"/>
                  </a:lnTo>
                  <a:lnTo>
                    <a:pt x="156" y="123"/>
                  </a:lnTo>
                  <a:lnTo>
                    <a:pt x="143" y="114"/>
                  </a:lnTo>
                  <a:lnTo>
                    <a:pt x="135" y="108"/>
                  </a:lnTo>
                  <a:lnTo>
                    <a:pt x="130" y="99"/>
                  </a:lnTo>
                  <a:lnTo>
                    <a:pt x="126" y="86"/>
                  </a:lnTo>
                  <a:lnTo>
                    <a:pt x="125" y="74"/>
                  </a:lnTo>
                  <a:lnTo>
                    <a:pt x="123" y="69"/>
                  </a:lnTo>
                  <a:lnTo>
                    <a:pt x="119" y="63"/>
                  </a:lnTo>
                  <a:lnTo>
                    <a:pt x="113" y="56"/>
                  </a:lnTo>
                  <a:lnTo>
                    <a:pt x="109" y="53"/>
                  </a:lnTo>
                  <a:lnTo>
                    <a:pt x="109" y="48"/>
                  </a:lnTo>
                  <a:lnTo>
                    <a:pt x="111" y="40"/>
                  </a:lnTo>
                  <a:lnTo>
                    <a:pt x="114" y="36"/>
                  </a:lnTo>
                  <a:lnTo>
                    <a:pt x="116" y="31"/>
                  </a:lnTo>
                  <a:lnTo>
                    <a:pt x="119" y="24"/>
                  </a:lnTo>
                  <a:lnTo>
                    <a:pt x="116" y="15"/>
                  </a:lnTo>
                  <a:lnTo>
                    <a:pt x="115" y="9"/>
                  </a:lnTo>
                  <a:lnTo>
                    <a:pt x="111" y="4"/>
                  </a:lnTo>
                  <a:lnTo>
                    <a:pt x="105" y="1"/>
                  </a:lnTo>
                  <a:lnTo>
                    <a:pt x="96" y="0"/>
                  </a:lnTo>
                  <a:lnTo>
                    <a:pt x="90" y="3"/>
                  </a:lnTo>
                  <a:lnTo>
                    <a:pt x="86" y="6"/>
                  </a:lnTo>
                  <a:lnTo>
                    <a:pt x="84" y="13"/>
                  </a:lnTo>
                  <a:lnTo>
                    <a:pt x="83" y="18"/>
                  </a:lnTo>
                  <a:lnTo>
                    <a:pt x="84" y="23"/>
                  </a:lnTo>
                  <a:lnTo>
                    <a:pt x="86" y="30"/>
                  </a:lnTo>
                  <a:lnTo>
                    <a:pt x="88" y="35"/>
                  </a:lnTo>
                  <a:lnTo>
                    <a:pt x="89" y="40"/>
                  </a:lnTo>
                  <a:lnTo>
                    <a:pt x="88" y="46"/>
                  </a:lnTo>
                  <a:lnTo>
                    <a:pt x="84" y="51"/>
                  </a:lnTo>
                  <a:lnTo>
                    <a:pt x="78" y="56"/>
                  </a:lnTo>
                  <a:lnTo>
                    <a:pt x="70" y="60"/>
                  </a:lnTo>
                  <a:lnTo>
                    <a:pt x="65" y="64"/>
                  </a:lnTo>
                  <a:lnTo>
                    <a:pt x="60" y="69"/>
                  </a:lnTo>
                  <a:lnTo>
                    <a:pt x="55" y="75"/>
                  </a:lnTo>
                  <a:lnTo>
                    <a:pt x="50" y="86"/>
                  </a:lnTo>
                  <a:lnTo>
                    <a:pt x="46" y="99"/>
                  </a:lnTo>
                  <a:lnTo>
                    <a:pt x="43" y="109"/>
                  </a:lnTo>
                  <a:lnTo>
                    <a:pt x="41" y="121"/>
                  </a:lnTo>
                  <a:lnTo>
                    <a:pt x="40" y="136"/>
                  </a:lnTo>
                  <a:lnTo>
                    <a:pt x="40" y="145"/>
                  </a:lnTo>
                  <a:lnTo>
                    <a:pt x="40" y="153"/>
                  </a:lnTo>
                  <a:lnTo>
                    <a:pt x="41" y="158"/>
                  </a:lnTo>
                  <a:lnTo>
                    <a:pt x="44" y="160"/>
                  </a:lnTo>
                  <a:lnTo>
                    <a:pt x="49" y="161"/>
                  </a:lnTo>
                  <a:lnTo>
                    <a:pt x="51" y="160"/>
                  </a:lnTo>
                  <a:lnTo>
                    <a:pt x="53" y="158"/>
                  </a:lnTo>
                  <a:lnTo>
                    <a:pt x="53" y="148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5" y="116"/>
                  </a:lnTo>
                  <a:lnTo>
                    <a:pt x="59" y="110"/>
                  </a:lnTo>
                  <a:lnTo>
                    <a:pt x="64" y="109"/>
                  </a:lnTo>
                  <a:lnTo>
                    <a:pt x="69" y="110"/>
                  </a:lnTo>
                  <a:lnTo>
                    <a:pt x="70" y="114"/>
                  </a:lnTo>
                  <a:lnTo>
                    <a:pt x="69" y="125"/>
                  </a:lnTo>
                  <a:lnTo>
                    <a:pt x="68" y="140"/>
                  </a:lnTo>
                  <a:lnTo>
                    <a:pt x="65" y="154"/>
                  </a:lnTo>
                  <a:lnTo>
                    <a:pt x="61" y="166"/>
                  </a:lnTo>
                  <a:lnTo>
                    <a:pt x="58" y="183"/>
                  </a:lnTo>
                  <a:lnTo>
                    <a:pt x="53" y="196"/>
                  </a:lnTo>
                  <a:lnTo>
                    <a:pt x="41" y="214"/>
                  </a:lnTo>
                  <a:lnTo>
                    <a:pt x="33" y="225"/>
                  </a:lnTo>
                  <a:lnTo>
                    <a:pt x="18" y="243"/>
                  </a:lnTo>
                  <a:lnTo>
                    <a:pt x="8" y="255"/>
                  </a:lnTo>
                  <a:lnTo>
                    <a:pt x="0" y="266"/>
                  </a:lnTo>
                  <a:lnTo>
                    <a:pt x="0" y="271"/>
                  </a:lnTo>
                  <a:lnTo>
                    <a:pt x="8" y="280"/>
                  </a:lnTo>
                  <a:lnTo>
                    <a:pt x="19" y="290"/>
                  </a:lnTo>
                  <a:lnTo>
                    <a:pt x="30" y="290"/>
                  </a:lnTo>
                  <a:lnTo>
                    <a:pt x="33" y="288"/>
                  </a:lnTo>
                  <a:lnTo>
                    <a:pt x="28" y="281"/>
                  </a:lnTo>
                  <a:lnTo>
                    <a:pt x="23" y="275"/>
                  </a:lnTo>
                  <a:lnTo>
                    <a:pt x="23" y="270"/>
                  </a:lnTo>
                  <a:lnTo>
                    <a:pt x="30" y="259"/>
                  </a:lnTo>
                  <a:lnTo>
                    <a:pt x="43" y="246"/>
                  </a:lnTo>
                  <a:lnTo>
                    <a:pt x="61" y="223"/>
                  </a:lnTo>
                  <a:lnTo>
                    <a:pt x="78" y="203"/>
                  </a:lnTo>
                  <a:lnTo>
                    <a:pt x="84" y="196"/>
                  </a:lnTo>
                  <a:lnTo>
                    <a:pt x="88" y="191"/>
                  </a:lnTo>
                  <a:lnTo>
                    <a:pt x="95" y="190"/>
                  </a:lnTo>
                  <a:lnTo>
                    <a:pt x="101" y="194"/>
                  </a:lnTo>
                  <a:lnTo>
                    <a:pt x="109" y="199"/>
                  </a:lnTo>
                  <a:lnTo>
                    <a:pt x="124" y="219"/>
                  </a:lnTo>
                  <a:lnTo>
                    <a:pt x="141" y="243"/>
                  </a:lnTo>
                  <a:lnTo>
                    <a:pt x="158" y="266"/>
                  </a:lnTo>
                  <a:lnTo>
                    <a:pt x="168" y="280"/>
                  </a:lnTo>
                  <a:lnTo>
                    <a:pt x="171" y="283"/>
                  </a:lnTo>
                  <a:lnTo>
                    <a:pt x="178" y="283"/>
                  </a:lnTo>
                  <a:lnTo>
                    <a:pt x="184" y="278"/>
                  </a:lnTo>
                  <a:lnTo>
                    <a:pt x="191" y="273"/>
                  </a:lnTo>
                  <a:lnTo>
                    <a:pt x="198" y="268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88"/>
            <p:cNvGrpSpPr>
              <a:grpSpLocks/>
            </p:cNvGrpSpPr>
            <p:nvPr/>
          </p:nvGrpSpPr>
          <p:grpSpPr bwMode="auto">
            <a:xfrm>
              <a:off x="1573" y="1900"/>
              <a:ext cx="259" cy="310"/>
              <a:chOff x="1573" y="1900"/>
              <a:chExt cx="259" cy="310"/>
            </a:xfrm>
          </p:grpSpPr>
          <p:grpSp>
            <p:nvGrpSpPr>
              <p:cNvPr id="11" name="Group 89"/>
              <p:cNvGrpSpPr>
                <a:grpSpLocks/>
              </p:cNvGrpSpPr>
              <p:nvPr/>
            </p:nvGrpSpPr>
            <p:grpSpPr bwMode="auto">
              <a:xfrm>
                <a:off x="1573" y="1900"/>
                <a:ext cx="259" cy="310"/>
                <a:chOff x="1573" y="1900"/>
                <a:chExt cx="259" cy="310"/>
              </a:xfrm>
            </p:grpSpPr>
            <p:sp>
              <p:nvSpPr>
                <p:cNvPr id="2806874" name="AutoShape 90"/>
                <p:cNvSpPr>
                  <a:spLocks noChangeArrowheads="1"/>
                </p:cNvSpPr>
                <p:nvPr/>
              </p:nvSpPr>
              <p:spPr bwMode="auto">
                <a:xfrm>
                  <a:off x="1573" y="1950"/>
                  <a:ext cx="259" cy="260"/>
                </a:xfrm>
                <a:prstGeom prst="cube">
                  <a:avLst>
                    <a:gd name="adj" fmla="val 24995"/>
                  </a:avLst>
                </a:prstGeom>
                <a:solidFill>
                  <a:srgbClr val="FC0128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6875" name="AutoShape 91"/>
                <p:cNvSpPr>
                  <a:spLocks noChangeArrowheads="1"/>
                </p:cNvSpPr>
                <p:nvPr/>
              </p:nvSpPr>
              <p:spPr bwMode="auto">
                <a:xfrm>
                  <a:off x="1636" y="1900"/>
                  <a:ext cx="196" cy="46"/>
                </a:xfrm>
                <a:prstGeom prst="cube">
                  <a:avLst>
                    <a:gd name="adj" fmla="val 24995"/>
                  </a:avLst>
                </a:prstGeom>
                <a:solidFill>
                  <a:srgbClr val="FC0128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06876" name="Oval 92"/>
              <p:cNvSpPr>
                <a:spLocks noChangeArrowheads="1"/>
              </p:cNvSpPr>
              <p:nvPr/>
            </p:nvSpPr>
            <p:spPr bwMode="auto">
              <a:xfrm>
                <a:off x="1655" y="1926"/>
                <a:ext cx="27" cy="8"/>
              </a:xfrm>
              <a:prstGeom prst="ellipse">
                <a:avLst/>
              </a:prstGeom>
              <a:solidFill>
                <a:srgbClr val="FC0128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877" name="AutoShape 93"/>
              <p:cNvSpPr>
                <a:spLocks noChangeArrowheads="1"/>
              </p:cNvSpPr>
              <p:nvPr/>
            </p:nvSpPr>
            <p:spPr bwMode="auto">
              <a:xfrm>
                <a:off x="1604" y="2074"/>
                <a:ext cx="137" cy="55"/>
              </a:xfrm>
              <a:prstGeom prst="octagon">
                <a:avLst>
                  <a:gd name="adj" fmla="val 29282"/>
                </a:avLst>
              </a:prstGeom>
              <a:solidFill>
                <a:srgbClr val="FC0128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2" name="Group 94"/>
            <p:cNvGrpSpPr>
              <a:grpSpLocks/>
            </p:cNvGrpSpPr>
            <p:nvPr/>
          </p:nvGrpSpPr>
          <p:grpSpPr bwMode="auto">
            <a:xfrm>
              <a:off x="1373" y="2236"/>
              <a:ext cx="206" cy="310"/>
              <a:chOff x="1373" y="2236"/>
              <a:chExt cx="206" cy="310"/>
            </a:xfrm>
          </p:grpSpPr>
          <p:sp>
            <p:nvSpPr>
              <p:cNvPr id="2806879" name="AutoShape 95"/>
              <p:cNvSpPr>
                <a:spLocks noChangeArrowheads="1"/>
              </p:cNvSpPr>
              <p:nvPr/>
            </p:nvSpPr>
            <p:spPr bwMode="auto">
              <a:xfrm>
                <a:off x="1373" y="2286"/>
                <a:ext cx="206" cy="260"/>
              </a:xfrm>
              <a:prstGeom prst="cube">
                <a:avLst>
                  <a:gd name="adj" fmla="val 24995"/>
                </a:avLst>
              </a:prstGeom>
              <a:solidFill>
                <a:srgbClr val="00DFCA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880" name="AutoShape 96"/>
              <p:cNvSpPr>
                <a:spLocks noChangeArrowheads="1"/>
              </p:cNvSpPr>
              <p:nvPr/>
            </p:nvSpPr>
            <p:spPr bwMode="auto">
              <a:xfrm>
                <a:off x="1421" y="2236"/>
                <a:ext cx="158" cy="46"/>
              </a:xfrm>
              <a:prstGeom prst="cube">
                <a:avLst>
                  <a:gd name="adj" fmla="val 24995"/>
                </a:avLst>
              </a:prstGeom>
              <a:solidFill>
                <a:srgbClr val="00DFCA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881" name="AutoShape 97"/>
              <p:cNvSpPr>
                <a:spLocks noChangeArrowheads="1"/>
              </p:cNvSpPr>
              <p:nvPr/>
            </p:nvSpPr>
            <p:spPr bwMode="auto">
              <a:xfrm>
                <a:off x="1412" y="2307"/>
                <a:ext cx="108" cy="15"/>
              </a:xfrm>
              <a:prstGeom prst="parallelogram">
                <a:avLst>
                  <a:gd name="adj" fmla="val 179967"/>
                </a:avLst>
              </a:prstGeom>
              <a:solidFill>
                <a:srgbClr val="00DFCA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" name="Group 98"/>
            <p:cNvGrpSpPr>
              <a:grpSpLocks/>
            </p:cNvGrpSpPr>
            <p:nvPr/>
          </p:nvGrpSpPr>
          <p:grpSpPr bwMode="auto">
            <a:xfrm>
              <a:off x="1891" y="2277"/>
              <a:ext cx="203" cy="257"/>
              <a:chOff x="1891" y="2277"/>
              <a:chExt cx="203" cy="257"/>
            </a:xfrm>
          </p:grpSpPr>
          <p:sp>
            <p:nvSpPr>
              <p:cNvPr id="2806883" name="Freeform 99"/>
              <p:cNvSpPr>
                <a:spLocks/>
              </p:cNvSpPr>
              <p:nvPr/>
            </p:nvSpPr>
            <p:spPr bwMode="auto">
              <a:xfrm>
                <a:off x="2020" y="2394"/>
                <a:ext cx="62" cy="140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61" y="0"/>
                  </a:cxn>
                  <a:cxn ang="0">
                    <a:pos x="17" y="139"/>
                  </a:cxn>
                  <a:cxn ang="0">
                    <a:pos x="0" y="139"/>
                  </a:cxn>
                  <a:cxn ang="0">
                    <a:pos x="44" y="0"/>
                  </a:cxn>
                </a:cxnLst>
                <a:rect l="0" t="0" r="r" b="b"/>
                <a:pathLst>
                  <a:path w="62" h="140">
                    <a:moveTo>
                      <a:pt x="44" y="0"/>
                    </a:moveTo>
                    <a:lnTo>
                      <a:pt x="61" y="0"/>
                    </a:lnTo>
                    <a:lnTo>
                      <a:pt x="17" y="139"/>
                    </a:lnTo>
                    <a:lnTo>
                      <a:pt x="0" y="139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884" name="Rectangle 100"/>
              <p:cNvSpPr>
                <a:spLocks noChangeArrowheads="1"/>
              </p:cNvSpPr>
              <p:nvPr/>
            </p:nvSpPr>
            <p:spPr bwMode="auto">
              <a:xfrm>
                <a:off x="2017" y="2394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885" name="Rectangle 101"/>
              <p:cNvSpPr>
                <a:spLocks noChangeArrowheads="1"/>
              </p:cNvSpPr>
              <p:nvPr/>
            </p:nvSpPr>
            <p:spPr bwMode="auto">
              <a:xfrm>
                <a:off x="2023" y="2452"/>
                <a:ext cx="58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886" name="Rectangle 102"/>
              <p:cNvSpPr>
                <a:spLocks noChangeArrowheads="1"/>
              </p:cNvSpPr>
              <p:nvPr/>
            </p:nvSpPr>
            <p:spPr bwMode="auto">
              <a:xfrm>
                <a:off x="1892" y="2452"/>
                <a:ext cx="74" cy="7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887" name="Oval 103"/>
              <p:cNvSpPr>
                <a:spLocks noChangeArrowheads="1"/>
              </p:cNvSpPr>
              <p:nvPr/>
            </p:nvSpPr>
            <p:spPr bwMode="auto">
              <a:xfrm>
                <a:off x="1952" y="2277"/>
                <a:ext cx="22" cy="25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888" name="Freeform 104"/>
              <p:cNvSpPr>
                <a:spLocks/>
              </p:cNvSpPr>
              <p:nvPr/>
            </p:nvSpPr>
            <p:spPr bwMode="auto">
              <a:xfrm>
                <a:off x="1891" y="2321"/>
                <a:ext cx="139" cy="213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1"/>
                  </a:cxn>
                  <a:cxn ang="0">
                    <a:pos x="0" y="104"/>
                  </a:cxn>
                  <a:cxn ang="0">
                    <a:pos x="0" y="108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7"/>
                  </a:cxn>
                  <a:cxn ang="0">
                    <a:pos x="9" y="119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90" y="212"/>
                  </a:cxn>
                  <a:cxn ang="0">
                    <a:pos x="114" y="102"/>
                  </a:cxn>
                  <a:cxn ang="0">
                    <a:pos x="113" y="99"/>
                  </a:cxn>
                  <a:cxn ang="0">
                    <a:pos x="112" y="98"/>
                  </a:cxn>
                  <a:cxn ang="0">
                    <a:pos x="110" y="96"/>
                  </a:cxn>
                  <a:cxn ang="0">
                    <a:pos x="108" y="94"/>
                  </a:cxn>
                  <a:cxn ang="0">
                    <a:pos x="106" y="93"/>
                  </a:cxn>
                  <a:cxn ang="0">
                    <a:pos x="103" y="93"/>
                  </a:cxn>
                  <a:cxn ang="0">
                    <a:pos x="100" y="93"/>
                  </a:cxn>
                  <a:cxn ang="0">
                    <a:pos x="98" y="93"/>
                  </a:cxn>
                  <a:cxn ang="0">
                    <a:pos x="67" y="54"/>
                  </a:cxn>
                  <a:cxn ang="0">
                    <a:pos x="128" y="67"/>
                  </a:cxn>
                  <a:cxn ang="0">
                    <a:pos x="131" y="66"/>
                  </a:cxn>
                  <a:cxn ang="0">
                    <a:pos x="132" y="66"/>
                  </a:cxn>
                  <a:cxn ang="0">
                    <a:pos x="135" y="64"/>
                  </a:cxn>
                  <a:cxn ang="0">
                    <a:pos x="137" y="62"/>
                  </a:cxn>
                  <a:cxn ang="0">
                    <a:pos x="137" y="59"/>
                  </a:cxn>
                  <a:cxn ang="0">
                    <a:pos x="138" y="56"/>
                  </a:cxn>
                  <a:cxn ang="0">
                    <a:pos x="137" y="53"/>
                  </a:cxn>
                  <a:cxn ang="0">
                    <a:pos x="136" y="51"/>
                  </a:cxn>
                  <a:cxn ang="0">
                    <a:pos x="134" y="49"/>
                  </a:cxn>
                  <a:cxn ang="0">
                    <a:pos x="132" y="47"/>
                  </a:cxn>
                  <a:cxn ang="0">
                    <a:pos x="129" y="46"/>
                  </a:cxn>
                  <a:cxn ang="0">
                    <a:pos x="87" y="46"/>
                  </a:cxn>
                  <a:cxn ang="0">
                    <a:pos x="80" y="30"/>
                  </a:cxn>
                  <a:cxn ang="0">
                    <a:pos x="81" y="26"/>
                  </a:cxn>
                  <a:cxn ang="0">
                    <a:pos x="81" y="22"/>
                  </a:cxn>
                  <a:cxn ang="0">
                    <a:pos x="81" y="18"/>
                  </a:cxn>
                  <a:cxn ang="0">
                    <a:pos x="80" y="14"/>
                  </a:cxn>
                  <a:cxn ang="0">
                    <a:pos x="79" y="11"/>
                  </a:cxn>
                  <a:cxn ang="0">
                    <a:pos x="76" y="8"/>
                  </a:cxn>
                  <a:cxn ang="0">
                    <a:pos x="73" y="5"/>
                  </a:cxn>
                  <a:cxn ang="0">
                    <a:pos x="70" y="3"/>
                  </a:cxn>
                  <a:cxn ang="0">
                    <a:pos x="67" y="1"/>
                  </a:cxn>
                  <a:cxn ang="0">
                    <a:pos x="62" y="0"/>
                  </a:cxn>
                  <a:cxn ang="0">
                    <a:pos x="58" y="0"/>
                  </a:cxn>
                  <a:cxn ang="0">
                    <a:pos x="54" y="1"/>
                  </a:cxn>
                  <a:cxn ang="0">
                    <a:pos x="49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39" y="12"/>
                  </a:cxn>
                  <a:cxn ang="0">
                    <a:pos x="38" y="16"/>
                  </a:cxn>
                </a:cxnLst>
                <a:rect l="0" t="0" r="r" b="b"/>
                <a:pathLst>
                  <a:path w="139" h="213">
                    <a:moveTo>
                      <a:pt x="38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1"/>
                    </a:lnTo>
                    <a:lnTo>
                      <a:pt x="0" y="102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3"/>
                    </a:lnTo>
                    <a:lnTo>
                      <a:pt x="3" y="114"/>
                    </a:lnTo>
                    <a:lnTo>
                      <a:pt x="4" y="116"/>
                    </a:lnTo>
                    <a:lnTo>
                      <a:pt x="6" y="117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0" y="119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90" y="119"/>
                    </a:lnTo>
                    <a:lnTo>
                      <a:pt x="90" y="212"/>
                    </a:lnTo>
                    <a:lnTo>
                      <a:pt x="114" y="212"/>
                    </a:lnTo>
                    <a:lnTo>
                      <a:pt x="114" y="102"/>
                    </a:lnTo>
                    <a:lnTo>
                      <a:pt x="114" y="101"/>
                    </a:lnTo>
                    <a:lnTo>
                      <a:pt x="113" y="99"/>
                    </a:lnTo>
                    <a:lnTo>
                      <a:pt x="113" y="98"/>
                    </a:lnTo>
                    <a:lnTo>
                      <a:pt x="112" y="98"/>
                    </a:lnTo>
                    <a:lnTo>
                      <a:pt x="112" y="97"/>
                    </a:lnTo>
                    <a:lnTo>
                      <a:pt x="110" y="96"/>
                    </a:lnTo>
                    <a:lnTo>
                      <a:pt x="110" y="95"/>
                    </a:lnTo>
                    <a:lnTo>
                      <a:pt x="108" y="94"/>
                    </a:lnTo>
                    <a:lnTo>
                      <a:pt x="107" y="94"/>
                    </a:lnTo>
                    <a:lnTo>
                      <a:pt x="106" y="93"/>
                    </a:lnTo>
                    <a:lnTo>
                      <a:pt x="105" y="93"/>
                    </a:lnTo>
                    <a:lnTo>
                      <a:pt x="103" y="93"/>
                    </a:lnTo>
                    <a:lnTo>
                      <a:pt x="102" y="93"/>
                    </a:lnTo>
                    <a:lnTo>
                      <a:pt x="100" y="93"/>
                    </a:lnTo>
                    <a:lnTo>
                      <a:pt x="99" y="93"/>
                    </a:lnTo>
                    <a:lnTo>
                      <a:pt x="98" y="93"/>
                    </a:lnTo>
                    <a:lnTo>
                      <a:pt x="54" y="90"/>
                    </a:lnTo>
                    <a:lnTo>
                      <a:pt x="67" y="54"/>
                    </a:lnTo>
                    <a:lnTo>
                      <a:pt x="75" y="67"/>
                    </a:lnTo>
                    <a:lnTo>
                      <a:pt x="128" y="67"/>
                    </a:lnTo>
                    <a:lnTo>
                      <a:pt x="129" y="66"/>
                    </a:lnTo>
                    <a:lnTo>
                      <a:pt x="131" y="66"/>
                    </a:lnTo>
                    <a:lnTo>
                      <a:pt x="132" y="66"/>
                    </a:lnTo>
                    <a:lnTo>
                      <a:pt x="132" y="66"/>
                    </a:lnTo>
                    <a:lnTo>
                      <a:pt x="134" y="64"/>
                    </a:lnTo>
                    <a:lnTo>
                      <a:pt x="135" y="64"/>
                    </a:lnTo>
                    <a:lnTo>
                      <a:pt x="136" y="63"/>
                    </a:lnTo>
                    <a:lnTo>
                      <a:pt x="137" y="62"/>
                    </a:lnTo>
                    <a:lnTo>
                      <a:pt x="137" y="61"/>
                    </a:lnTo>
                    <a:lnTo>
                      <a:pt x="137" y="59"/>
                    </a:lnTo>
                    <a:lnTo>
                      <a:pt x="138" y="58"/>
                    </a:lnTo>
                    <a:lnTo>
                      <a:pt x="138" y="56"/>
                    </a:lnTo>
                    <a:lnTo>
                      <a:pt x="138" y="54"/>
                    </a:lnTo>
                    <a:lnTo>
                      <a:pt x="137" y="53"/>
                    </a:lnTo>
                    <a:lnTo>
                      <a:pt x="137" y="52"/>
                    </a:lnTo>
                    <a:lnTo>
                      <a:pt x="136" y="51"/>
                    </a:lnTo>
                    <a:lnTo>
                      <a:pt x="135" y="49"/>
                    </a:lnTo>
                    <a:lnTo>
                      <a:pt x="134" y="49"/>
                    </a:lnTo>
                    <a:lnTo>
                      <a:pt x="133" y="48"/>
                    </a:lnTo>
                    <a:lnTo>
                      <a:pt x="132" y="47"/>
                    </a:lnTo>
                    <a:lnTo>
                      <a:pt x="131" y="46"/>
                    </a:lnTo>
                    <a:lnTo>
                      <a:pt x="129" y="46"/>
                    </a:lnTo>
                    <a:lnTo>
                      <a:pt x="128" y="46"/>
                    </a:lnTo>
                    <a:lnTo>
                      <a:pt x="87" y="46"/>
                    </a:lnTo>
                    <a:lnTo>
                      <a:pt x="79" y="31"/>
                    </a:lnTo>
                    <a:lnTo>
                      <a:pt x="80" y="30"/>
                    </a:lnTo>
                    <a:lnTo>
                      <a:pt x="81" y="28"/>
                    </a:lnTo>
                    <a:lnTo>
                      <a:pt x="81" y="26"/>
                    </a:lnTo>
                    <a:lnTo>
                      <a:pt x="81" y="24"/>
                    </a:lnTo>
                    <a:lnTo>
                      <a:pt x="81" y="22"/>
                    </a:lnTo>
                    <a:lnTo>
                      <a:pt x="81" y="20"/>
                    </a:lnTo>
                    <a:lnTo>
                      <a:pt x="81" y="18"/>
                    </a:lnTo>
                    <a:lnTo>
                      <a:pt x="81" y="16"/>
                    </a:lnTo>
                    <a:lnTo>
                      <a:pt x="80" y="14"/>
                    </a:lnTo>
                    <a:lnTo>
                      <a:pt x="79" y="13"/>
                    </a:lnTo>
                    <a:lnTo>
                      <a:pt x="79" y="11"/>
                    </a:lnTo>
                    <a:lnTo>
                      <a:pt x="78" y="9"/>
                    </a:lnTo>
                    <a:lnTo>
                      <a:pt x="76" y="8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2" y="4"/>
                    </a:lnTo>
                    <a:lnTo>
                      <a:pt x="70" y="3"/>
                    </a:lnTo>
                    <a:lnTo>
                      <a:pt x="68" y="2"/>
                    </a:lnTo>
                    <a:lnTo>
                      <a:pt x="67" y="1"/>
                    </a:lnTo>
                    <a:lnTo>
                      <a:pt x="64" y="1"/>
                    </a:lnTo>
                    <a:lnTo>
                      <a:pt x="62" y="0"/>
                    </a:lnTo>
                    <a:lnTo>
                      <a:pt x="60" y="0"/>
                    </a:lnTo>
                    <a:lnTo>
                      <a:pt x="58" y="0"/>
                    </a:lnTo>
                    <a:lnTo>
                      <a:pt x="56" y="0"/>
                    </a:lnTo>
                    <a:lnTo>
                      <a:pt x="54" y="1"/>
                    </a:lnTo>
                    <a:lnTo>
                      <a:pt x="52" y="1"/>
                    </a:lnTo>
                    <a:lnTo>
                      <a:pt x="49" y="2"/>
                    </a:lnTo>
                    <a:lnTo>
                      <a:pt x="47" y="3"/>
                    </a:lnTo>
                    <a:lnTo>
                      <a:pt x="45" y="4"/>
                    </a:lnTo>
                    <a:lnTo>
                      <a:pt x="44" y="6"/>
                    </a:lnTo>
                    <a:lnTo>
                      <a:pt x="42" y="8"/>
                    </a:lnTo>
                    <a:lnTo>
                      <a:pt x="41" y="9"/>
                    </a:lnTo>
                    <a:lnTo>
                      <a:pt x="39" y="12"/>
                    </a:lnTo>
                    <a:lnTo>
                      <a:pt x="38" y="14"/>
                    </a:lnTo>
                    <a:lnTo>
                      <a:pt x="38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6889" name="Freeform 105"/>
            <p:cNvSpPr>
              <a:spLocks/>
            </p:cNvSpPr>
            <p:nvPr/>
          </p:nvSpPr>
          <p:spPr bwMode="auto">
            <a:xfrm>
              <a:off x="2148" y="2246"/>
              <a:ext cx="200" cy="291"/>
            </a:xfrm>
            <a:custGeom>
              <a:avLst/>
              <a:gdLst/>
              <a:ahLst/>
              <a:cxnLst>
                <a:cxn ang="0">
                  <a:pos x="199" y="263"/>
                </a:cxn>
                <a:cxn ang="0">
                  <a:pos x="184" y="263"/>
                </a:cxn>
                <a:cxn ang="0">
                  <a:pos x="158" y="229"/>
                </a:cxn>
                <a:cxn ang="0">
                  <a:pos x="121" y="169"/>
                </a:cxn>
                <a:cxn ang="0">
                  <a:pos x="111" y="141"/>
                </a:cxn>
                <a:cxn ang="0">
                  <a:pos x="114" y="123"/>
                </a:cxn>
                <a:cxn ang="0">
                  <a:pos x="123" y="119"/>
                </a:cxn>
                <a:cxn ang="0">
                  <a:pos x="136" y="129"/>
                </a:cxn>
                <a:cxn ang="0">
                  <a:pos x="155" y="140"/>
                </a:cxn>
                <a:cxn ang="0">
                  <a:pos x="164" y="140"/>
                </a:cxn>
                <a:cxn ang="0">
                  <a:pos x="165" y="134"/>
                </a:cxn>
                <a:cxn ang="0">
                  <a:pos x="156" y="123"/>
                </a:cxn>
                <a:cxn ang="0">
                  <a:pos x="135" y="108"/>
                </a:cxn>
                <a:cxn ang="0">
                  <a:pos x="126" y="86"/>
                </a:cxn>
                <a:cxn ang="0">
                  <a:pos x="123" y="69"/>
                </a:cxn>
                <a:cxn ang="0">
                  <a:pos x="113" y="56"/>
                </a:cxn>
                <a:cxn ang="0">
                  <a:pos x="109" y="48"/>
                </a:cxn>
                <a:cxn ang="0">
                  <a:pos x="114" y="36"/>
                </a:cxn>
                <a:cxn ang="0">
                  <a:pos x="119" y="24"/>
                </a:cxn>
                <a:cxn ang="0">
                  <a:pos x="115" y="9"/>
                </a:cxn>
                <a:cxn ang="0">
                  <a:pos x="105" y="1"/>
                </a:cxn>
                <a:cxn ang="0">
                  <a:pos x="90" y="3"/>
                </a:cxn>
                <a:cxn ang="0">
                  <a:pos x="84" y="13"/>
                </a:cxn>
                <a:cxn ang="0">
                  <a:pos x="84" y="23"/>
                </a:cxn>
                <a:cxn ang="0">
                  <a:pos x="88" y="35"/>
                </a:cxn>
                <a:cxn ang="0">
                  <a:pos x="88" y="46"/>
                </a:cxn>
                <a:cxn ang="0">
                  <a:pos x="78" y="56"/>
                </a:cxn>
                <a:cxn ang="0">
                  <a:pos x="65" y="64"/>
                </a:cxn>
                <a:cxn ang="0">
                  <a:pos x="55" y="75"/>
                </a:cxn>
                <a:cxn ang="0">
                  <a:pos x="46" y="99"/>
                </a:cxn>
                <a:cxn ang="0">
                  <a:pos x="41" y="121"/>
                </a:cxn>
                <a:cxn ang="0">
                  <a:pos x="40" y="145"/>
                </a:cxn>
                <a:cxn ang="0">
                  <a:pos x="41" y="158"/>
                </a:cxn>
                <a:cxn ang="0">
                  <a:pos x="49" y="161"/>
                </a:cxn>
                <a:cxn ang="0">
                  <a:pos x="53" y="158"/>
                </a:cxn>
                <a:cxn ang="0">
                  <a:pos x="53" y="133"/>
                </a:cxn>
                <a:cxn ang="0">
                  <a:pos x="55" y="116"/>
                </a:cxn>
                <a:cxn ang="0">
                  <a:pos x="64" y="109"/>
                </a:cxn>
                <a:cxn ang="0">
                  <a:pos x="70" y="114"/>
                </a:cxn>
                <a:cxn ang="0">
                  <a:pos x="68" y="140"/>
                </a:cxn>
                <a:cxn ang="0">
                  <a:pos x="61" y="166"/>
                </a:cxn>
                <a:cxn ang="0">
                  <a:pos x="53" y="196"/>
                </a:cxn>
                <a:cxn ang="0">
                  <a:pos x="33" y="225"/>
                </a:cxn>
                <a:cxn ang="0">
                  <a:pos x="8" y="255"/>
                </a:cxn>
                <a:cxn ang="0">
                  <a:pos x="0" y="271"/>
                </a:cxn>
                <a:cxn ang="0">
                  <a:pos x="19" y="290"/>
                </a:cxn>
                <a:cxn ang="0">
                  <a:pos x="33" y="288"/>
                </a:cxn>
                <a:cxn ang="0">
                  <a:pos x="23" y="275"/>
                </a:cxn>
                <a:cxn ang="0">
                  <a:pos x="30" y="259"/>
                </a:cxn>
                <a:cxn ang="0">
                  <a:pos x="61" y="223"/>
                </a:cxn>
                <a:cxn ang="0">
                  <a:pos x="84" y="196"/>
                </a:cxn>
                <a:cxn ang="0">
                  <a:pos x="95" y="190"/>
                </a:cxn>
                <a:cxn ang="0">
                  <a:pos x="109" y="199"/>
                </a:cxn>
                <a:cxn ang="0">
                  <a:pos x="141" y="243"/>
                </a:cxn>
                <a:cxn ang="0">
                  <a:pos x="168" y="280"/>
                </a:cxn>
                <a:cxn ang="0">
                  <a:pos x="178" y="283"/>
                </a:cxn>
                <a:cxn ang="0">
                  <a:pos x="191" y="273"/>
                </a:cxn>
              </a:cxnLst>
              <a:rect l="0" t="0" r="r" b="b"/>
              <a:pathLst>
                <a:path w="200" h="291">
                  <a:moveTo>
                    <a:pt x="198" y="268"/>
                  </a:moveTo>
                  <a:lnTo>
                    <a:pt x="199" y="263"/>
                  </a:lnTo>
                  <a:lnTo>
                    <a:pt x="191" y="264"/>
                  </a:lnTo>
                  <a:lnTo>
                    <a:pt x="184" y="263"/>
                  </a:lnTo>
                  <a:lnTo>
                    <a:pt x="174" y="255"/>
                  </a:lnTo>
                  <a:lnTo>
                    <a:pt x="158" y="229"/>
                  </a:lnTo>
                  <a:lnTo>
                    <a:pt x="134" y="190"/>
                  </a:lnTo>
                  <a:lnTo>
                    <a:pt x="121" y="169"/>
                  </a:lnTo>
                  <a:lnTo>
                    <a:pt x="113" y="151"/>
                  </a:lnTo>
                  <a:lnTo>
                    <a:pt x="111" y="141"/>
                  </a:lnTo>
                  <a:lnTo>
                    <a:pt x="111" y="130"/>
                  </a:lnTo>
                  <a:lnTo>
                    <a:pt x="114" y="123"/>
                  </a:lnTo>
                  <a:lnTo>
                    <a:pt x="119" y="119"/>
                  </a:lnTo>
                  <a:lnTo>
                    <a:pt x="123" y="119"/>
                  </a:lnTo>
                  <a:lnTo>
                    <a:pt x="128" y="121"/>
                  </a:lnTo>
                  <a:lnTo>
                    <a:pt x="136" y="129"/>
                  </a:lnTo>
                  <a:lnTo>
                    <a:pt x="148" y="136"/>
                  </a:lnTo>
                  <a:lnTo>
                    <a:pt x="155" y="140"/>
                  </a:lnTo>
                  <a:lnTo>
                    <a:pt x="160" y="141"/>
                  </a:lnTo>
                  <a:lnTo>
                    <a:pt x="164" y="140"/>
                  </a:lnTo>
                  <a:lnTo>
                    <a:pt x="166" y="136"/>
                  </a:lnTo>
                  <a:lnTo>
                    <a:pt x="165" y="134"/>
                  </a:lnTo>
                  <a:lnTo>
                    <a:pt x="164" y="130"/>
                  </a:lnTo>
                  <a:lnTo>
                    <a:pt x="156" y="123"/>
                  </a:lnTo>
                  <a:lnTo>
                    <a:pt x="143" y="114"/>
                  </a:lnTo>
                  <a:lnTo>
                    <a:pt x="135" y="108"/>
                  </a:lnTo>
                  <a:lnTo>
                    <a:pt x="130" y="99"/>
                  </a:lnTo>
                  <a:lnTo>
                    <a:pt x="126" y="86"/>
                  </a:lnTo>
                  <a:lnTo>
                    <a:pt x="125" y="74"/>
                  </a:lnTo>
                  <a:lnTo>
                    <a:pt x="123" y="69"/>
                  </a:lnTo>
                  <a:lnTo>
                    <a:pt x="119" y="63"/>
                  </a:lnTo>
                  <a:lnTo>
                    <a:pt x="113" y="56"/>
                  </a:lnTo>
                  <a:lnTo>
                    <a:pt x="109" y="53"/>
                  </a:lnTo>
                  <a:lnTo>
                    <a:pt x="109" y="48"/>
                  </a:lnTo>
                  <a:lnTo>
                    <a:pt x="111" y="40"/>
                  </a:lnTo>
                  <a:lnTo>
                    <a:pt x="114" y="36"/>
                  </a:lnTo>
                  <a:lnTo>
                    <a:pt x="116" y="31"/>
                  </a:lnTo>
                  <a:lnTo>
                    <a:pt x="119" y="24"/>
                  </a:lnTo>
                  <a:lnTo>
                    <a:pt x="116" y="15"/>
                  </a:lnTo>
                  <a:lnTo>
                    <a:pt x="115" y="9"/>
                  </a:lnTo>
                  <a:lnTo>
                    <a:pt x="111" y="4"/>
                  </a:lnTo>
                  <a:lnTo>
                    <a:pt x="105" y="1"/>
                  </a:lnTo>
                  <a:lnTo>
                    <a:pt x="96" y="0"/>
                  </a:lnTo>
                  <a:lnTo>
                    <a:pt x="90" y="3"/>
                  </a:lnTo>
                  <a:lnTo>
                    <a:pt x="86" y="6"/>
                  </a:lnTo>
                  <a:lnTo>
                    <a:pt x="84" y="13"/>
                  </a:lnTo>
                  <a:lnTo>
                    <a:pt x="83" y="18"/>
                  </a:lnTo>
                  <a:lnTo>
                    <a:pt x="84" y="23"/>
                  </a:lnTo>
                  <a:lnTo>
                    <a:pt x="86" y="30"/>
                  </a:lnTo>
                  <a:lnTo>
                    <a:pt x="88" y="35"/>
                  </a:lnTo>
                  <a:lnTo>
                    <a:pt x="89" y="40"/>
                  </a:lnTo>
                  <a:lnTo>
                    <a:pt x="88" y="46"/>
                  </a:lnTo>
                  <a:lnTo>
                    <a:pt x="84" y="51"/>
                  </a:lnTo>
                  <a:lnTo>
                    <a:pt x="78" y="56"/>
                  </a:lnTo>
                  <a:lnTo>
                    <a:pt x="70" y="60"/>
                  </a:lnTo>
                  <a:lnTo>
                    <a:pt x="65" y="64"/>
                  </a:lnTo>
                  <a:lnTo>
                    <a:pt x="60" y="69"/>
                  </a:lnTo>
                  <a:lnTo>
                    <a:pt x="55" y="75"/>
                  </a:lnTo>
                  <a:lnTo>
                    <a:pt x="50" y="86"/>
                  </a:lnTo>
                  <a:lnTo>
                    <a:pt x="46" y="99"/>
                  </a:lnTo>
                  <a:lnTo>
                    <a:pt x="43" y="109"/>
                  </a:lnTo>
                  <a:lnTo>
                    <a:pt x="41" y="121"/>
                  </a:lnTo>
                  <a:lnTo>
                    <a:pt x="40" y="136"/>
                  </a:lnTo>
                  <a:lnTo>
                    <a:pt x="40" y="145"/>
                  </a:lnTo>
                  <a:lnTo>
                    <a:pt x="40" y="153"/>
                  </a:lnTo>
                  <a:lnTo>
                    <a:pt x="41" y="158"/>
                  </a:lnTo>
                  <a:lnTo>
                    <a:pt x="44" y="160"/>
                  </a:lnTo>
                  <a:lnTo>
                    <a:pt x="49" y="161"/>
                  </a:lnTo>
                  <a:lnTo>
                    <a:pt x="51" y="160"/>
                  </a:lnTo>
                  <a:lnTo>
                    <a:pt x="53" y="158"/>
                  </a:lnTo>
                  <a:lnTo>
                    <a:pt x="53" y="148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5" y="116"/>
                  </a:lnTo>
                  <a:lnTo>
                    <a:pt x="59" y="110"/>
                  </a:lnTo>
                  <a:lnTo>
                    <a:pt x="64" y="109"/>
                  </a:lnTo>
                  <a:lnTo>
                    <a:pt x="69" y="110"/>
                  </a:lnTo>
                  <a:lnTo>
                    <a:pt x="70" y="114"/>
                  </a:lnTo>
                  <a:lnTo>
                    <a:pt x="69" y="125"/>
                  </a:lnTo>
                  <a:lnTo>
                    <a:pt x="68" y="140"/>
                  </a:lnTo>
                  <a:lnTo>
                    <a:pt x="65" y="154"/>
                  </a:lnTo>
                  <a:lnTo>
                    <a:pt x="61" y="166"/>
                  </a:lnTo>
                  <a:lnTo>
                    <a:pt x="58" y="183"/>
                  </a:lnTo>
                  <a:lnTo>
                    <a:pt x="53" y="196"/>
                  </a:lnTo>
                  <a:lnTo>
                    <a:pt x="41" y="214"/>
                  </a:lnTo>
                  <a:lnTo>
                    <a:pt x="33" y="225"/>
                  </a:lnTo>
                  <a:lnTo>
                    <a:pt x="18" y="243"/>
                  </a:lnTo>
                  <a:lnTo>
                    <a:pt x="8" y="255"/>
                  </a:lnTo>
                  <a:lnTo>
                    <a:pt x="0" y="266"/>
                  </a:lnTo>
                  <a:lnTo>
                    <a:pt x="0" y="271"/>
                  </a:lnTo>
                  <a:lnTo>
                    <a:pt x="8" y="280"/>
                  </a:lnTo>
                  <a:lnTo>
                    <a:pt x="19" y="290"/>
                  </a:lnTo>
                  <a:lnTo>
                    <a:pt x="30" y="290"/>
                  </a:lnTo>
                  <a:lnTo>
                    <a:pt x="33" y="288"/>
                  </a:lnTo>
                  <a:lnTo>
                    <a:pt x="28" y="281"/>
                  </a:lnTo>
                  <a:lnTo>
                    <a:pt x="23" y="275"/>
                  </a:lnTo>
                  <a:lnTo>
                    <a:pt x="23" y="270"/>
                  </a:lnTo>
                  <a:lnTo>
                    <a:pt x="30" y="259"/>
                  </a:lnTo>
                  <a:lnTo>
                    <a:pt x="43" y="246"/>
                  </a:lnTo>
                  <a:lnTo>
                    <a:pt x="61" y="223"/>
                  </a:lnTo>
                  <a:lnTo>
                    <a:pt x="78" y="203"/>
                  </a:lnTo>
                  <a:lnTo>
                    <a:pt x="84" y="196"/>
                  </a:lnTo>
                  <a:lnTo>
                    <a:pt x="88" y="191"/>
                  </a:lnTo>
                  <a:lnTo>
                    <a:pt x="95" y="190"/>
                  </a:lnTo>
                  <a:lnTo>
                    <a:pt x="101" y="194"/>
                  </a:lnTo>
                  <a:lnTo>
                    <a:pt x="109" y="199"/>
                  </a:lnTo>
                  <a:lnTo>
                    <a:pt x="124" y="219"/>
                  </a:lnTo>
                  <a:lnTo>
                    <a:pt x="141" y="243"/>
                  </a:lnTo>
                  <a:lnTo>
                    <a:pt x="158" y="266"/>
                  </a:lnTo>
                  <a:lnTo>
                    <a:pt x="168" y="280"/>
                  </a:lnTo>
                  <a:lnTo>
                    <a:pt x="171" y="283"/>
                  </a:lnTo>
                  <a:lnTo>
                    <a:pt x="178" y="283"/>
                  </a:lnTo>
                  <a:lnTo>
                    <a:pt x="184" y="278"/>
                  </a:lnTo>
                  <a:lnTo>
                    <a:pt x="191" y="273"/>
                  </a:lnTo>
                  <a:lnTo>
                    <a:pt x="198" y="268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" name="Group 106"/>
            <p:cNvGrpSpPr>
              <a:grpSpLocks/>
            </p:cNvGrpSpPr>
            <p:nvPr/>
          </p:nvGrpSpPr>
          <p:grpSpPr bwMode="auto">
            <a:xfrm>
              <a:off x="1585" y="2236"/>
              <a:ext cx="259" cy="310"/>
              <a:chOff x="1585" y="2236"/>
              <a:chExt cx="259" cy="310"/>
            </a:xfrm>
          </p:grpSpPr>
          <p:grpSp>
            <p:nvGrpSpPr>
              <p:cNvPr id="15" name="Group 107"/>
              <p:cNvGrpSpPr>
                <a:grpSpLocks/>
              </p:cNvGrpSpPr>
              <p:nvPr/>
            </p:nvGrpSpPr>
            <p:grpSpPr bwMode="auto">
              <a:xfrm>
                <a:off x="1585" y="2236"/>
                <a:ext cx="259" cy="310"/>
                <a:chOff x="1585" y="2236"/>
                <a:chExt cx="259" cy="310"/>
              </a:xfrm>
            </p:grpSpPr>
            <p:sp>
              <p:nvSpPr>
                <p:cNvPr id="2806892" name="AutoShape 108"/>
                <p:cNvSpPr>
                  <a:spLocks noChangeArrowheads="1"/>
                </p:cNvSpPr>
                <p:nvPr/>
              </p:nvSpPr>
              <p:spPr bwMode="auto">
                <a:xfrm>
                  <a:off x="1585" y="2286"/>
                  <a:ext cx="259" cy="260"/>
                </a:xfrm>
                <a:prstGeom prst="cube">
                  <a:avLst>
                    <a:gd name="adj" fmla="val 24995"/>
                  </a:avLst>
                </a:prstGeom>
                <a:solidFill>
                  <a:srgbClr val="FAFD00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6893" name="AutoShape 109"/>
                <p:cNvSpPr>
                  <a:spLocks noChangeArrowheads="1"/>
                </p:cNvSpPr>
                <p:nvPr/>
              </p:nvSpPr>
              <p:spPr bwMode="auto">
                <a:xfrm>
                  <a:off x="1648" y="2236"/>
                  <a:ext cx="196" cy="46"/>
                </a:xfrm>
                <a:prstGeom prst="cube">
                  <a:avLst>
                    <a:gd name="adj" fmla="val 24995"/>
                  </a:avLst>
                </a:prstGeom>
                <a:solidFill>
                  <a:srgbClr val="FAFD00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06894" name="Oval 110"/>
              <p:cNvSpPr>
                <a:spLocks noChangeArrowheads="1"/>
              </p:cNvSpPr>
              <p:nvPr/>
            </p:nvSpPr>
            <p:spPr bwMode="auto">
              <a:xfrm>
                <a:off x="1667" y="2262"/>
                <a:ext cx="27" cy="8"/>
              </a:xfrm>
              <a:prstGeom prst="ellipse">
                <a:avLst/>
              </a:prstGeom>
              <a:solidFill>
                <a:srgbClr val="FAFD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895" name="AutoShape 111"/>
              <p:cNvSpPr>
                <a:spLocks noChangeArrowheads="1"/>
              </p:cNvSpPr>
              <p:nvPr/>
            </p:nvSpPr>
            <p:spPr bwMode="auto">
              <a:xfrm>
                <a:off x="1616" y="2410"/>
                <a:ext cx="137" cy="55"/>
              </a:xfrm>
              <a:prstGeom prst="octagon">
                <a:avLst>
                  <a:gd name="adj" fmla="val 29282"/>
                </a:avLst>
              </a:prstGeom>
              <a:solidFill>
                <a:srgbClr val="FAFD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6" name="Group 112"/>
          <p:cNvGrpSpPr>
            <a:grpSpLocks/>
          </p:cNvGrpSpPr>
          <p:nvPr/>
        </p:nvGrpSpPr>
        <p:grpSpPr bwMode="auto">
          <a:xfrm>
            <a:off x="1917700" y="3684588"/>
            <a:ext cx="1376363" cy="492125"/>
            <a:chOff x="1589" y="2608"/>
            <a:chExt cx="975" cy="310"/>
          </a:xfrm>
        </p:grpSpPr>
        <p:grpSp>
          <p:nvGrpSpPr>
            <p:cNvPr id="17" name="Group 113"/>
            <p:cNvGrpSpPr>
              <a:grpSpLocks/>
            </p:cNvGrpSpPr>
            <p:nvPr/>
          </p:nvGrpSpPr>
          <p:grpSpPr bwMode="auto">
            <a:xfrm>
              <a:off x="1589" y="2608"/>
              <a:ext cx="206" cy="310"/>
              <a:chOff x="1589" y="2608"/>
              <a:chExt cx="206" cy="310"/>
            </a:xfrm>
          </p:grpSpPr>
          <p:sp>
            <p:nvSpPr>
              <p:cNvPr id="2806898" name="AutoShape 114"/>
              <p:cNvSpPr>
                <a:spLocks noChangeArrowheads="1"/>
              </p:cNvSpPr>
              <p:nvPr/>
            </p:nvSpPr>
            <p:spPr bwMode="auto">
              <a:xfrm>
                <a:off x="1589" y="2658"/>
                <a:ext cx="206" cy="260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899" name="AutoShape 115"/>
              <p:cNvSpPr>
                <a:spLocks noChangeArrowheads="1"/>
              </p:cNvSpPr>
              <p:nvPr/>
            </p:nvSpPr>
            <p:spPr bwMode="auto">
              <a:xfrm>
                <a:off x="1637" y="2608"/>
                <a:ext cx="158" cy="46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900" name="AutoShape 116"/>
              <p:cNvSpPr>
                <a:spLocks noChangeArrowheads="1"/>
              </p:cNvSpPr>
              <p:nvPr/>
            </p:nvSpPr>
            <p:spPr bwMode="auto">
              <a:xfrm>
                <a:off x="1628" y="2679"/>
                <a:ext cx="108" cy="15"/>
              </a:xfrm>
              <a:prstGeom prst="parallelogram">
                <a:avLst>
                  <a:gd name="adj" fmla="val 179967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117"/>
            <p:cNvGrpSpPr>
              <a:grpSpLocks/>
            </p:cNvGrpSpPr>
            <p:nvPr/>
          </p:nvGrpSpPr>
          <p:grpSpPr bwMode="auto">
            <a:xfrm>
              <a:off x="2107" y="2649"/>
              <a:ext cx="203" cy="257"/>
              <a:chOff x="2107" y="2649"/>
              <a:chExt cx="203" cy="257"/>
            </a:xfrm>
          </p:grpSpPr>
          <p:sp>
            <p:nvSpPr>
              <p:cNvPr id="2806902" name="Freeform 118"/>
              <p:cNvSpPr>
                <a:spLocks/>
              </p:cNvSpPr>
              <p:nvPr/>
            </p:nvSpPr>
            <p:spPr bwMode="auto">
              <a:xfrm>
                <a:off x="2236" y="2766"/>
                <a:ext cx="62" cy="140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61" y="0"/>
                  </a:cxn>
                  <a:cxn ang="0">
                    <a:pos x="17" y="139"/>
                  </a:cxn>
                  <a:cxn ang="0">
                    <a:pos x="0" y="139"/>
                  </a:cxn>
                  <a:cxn ang="0">
                    <a:pos x="44" y="0"/>
                  </a:cxn>
                </a:cxnLst>
                <a:rect l="0" t="0" r="r" b="b"/>
                <a:pathLst>
                  <a:path w="62" h="140">
                    <a:moveTo>
                      <a:pt x="44" y="0"/>
                    </a:moveTo>
                    <a:lnTo>
                      <a:pt x="61" y="0"/>
                    </a:lnTo>
                    <a:lnTo>
                      <a:pt x="17" y="139"/>
                    </a:lnTo>
                    <a:lnTo>
                      <a:pt x="0" y="139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903" name="Rectangle 119"/>
              <p:cNvSpPr>
                <a:spLocks noChangeArrowheads="1"/>
              </p:cNvSpPr>
              <p:nvPr/>
            </p:nvSpPr>
            <p:spPr bwMode="auto">
              <a:xfrm>
                <a:off x="2233" y="2766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904" name="Rectangle 120"/>
              <p:cNvSpPr>
                <a:spLocks noChangeArrowheads="1"/>
              </p:cNvSpPr>
              <p:nvPr/>
            </p:nvSpPr>
            <p:spPr bwMode="auto">
              <a:xfrm>
                <a:off x="2239" y="2824"/>
                <a:ext cx="58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905" name="Rectangle 121"/>
              <p:cNvSpPr>
                <a:spLocks noChangeArrowheads="1"/>
              </p:cNvSpPr>
              <p:nvPr/>
            </p:nvSpPr>
            <p:spPr bwMode="auto">
              <a:xfrm>
                <a:off x="2108" y="2824"/>
                <a:ext cx="74" cy="7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906" name="Oval 122"/>
              <p:cNvSpPr>
                <a:spLocks noChangeArrowheads="1"/>
              </p:cNvSpPr>
              <p:nvPr/>
            </p:nvSpPr>
            <p:spPr bwMode="auto">
              <a:xfrm>
                <a:off x="2168" y="2649"/>
                <a:ext cx="22" cy="25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907" name="Freeform 123"/>
              <p:cNvSpPr>
                <a:spLocks/>
              </p:cNvSpPr>
              <p:nvPr/>
            </p:nvSpPr>
            <p:spPr bwMode="auto">
              <a:xfrm>
                <a:off x="2107" y="2693"/>
                <a:ext cx="139" cy="213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1"/>
                  </a:cxn>
                  <a:cxn ang="0">
                    <a:pos x="0" y="104"/>
                  </a:cxn>
                  <a:cxn ang="0">
                    <a:pos x="0" y="108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7"/>
                  </a:cxn>
                  <a:cxn ang="0">
                    <a:pos x="9" y="119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90" y="212"/>
                  </a:cxn>
                  <a:cxn ang="0">
                    <a:pos x="114" y="102"/>
                  </a:cxn>
                  <a:cxn ang="0">
                    <a:pos x="113" y="99"/>
                  </a:cxn>
                  <a:cxn ang="0">
                    <a:pos x="112" y="98"/>
                  </a:cxn>
                  <a:cxn ang="0">
                    <a:pos x="110" y="96"/>
                  </a:cxn>
                  <a:cxn ang="0">
                    <a:pos x="108" y="94"/>
                  </a:cxn>
                  <a:cxn ang="0">
                    <a:pos x="106" y="93"/>
                  </a:cxn>
                  <a:cxn ang="0">
                    <a:pos x="103" y="93"/>
                  </a:cxn>
                  <a:cxn ang="0">
                    <a:pos x="100" y="93"/>
                  </a:cxn>
                  <a:cxn ang="0">
                    <a:pos x="98" y="93"/>
                  </a:cxn>
                  <a:cxn ang="0">
                    <a:pos x="67" y="54"/>
                  </a:cxn>
                  <a:cxn ang="0">
                    <a:pos x="128" y="67"/>
                  </a:cxn>
                  <a:cxn ang="0">
                    <a:pos x="131" y="66"/>
                  </a:cxn>
                  <a:cxn ang="0">
                    <a:pos x="132" y="66"/>
                  </a:cxn>
                  <a:cxn ang="0">
                    <a:pos x="135" y="64"/>
                  </a:cxn>
                  <a:cxn ang="0">
                    <a:pos x="137" y="62"/>
                  </a:cxn>
                  <a:cxn ang="0">
                    <a:pos x="137" y="59"/>
                  </a:cxn>
                  <a:cxn ang="0">
                    <a:pos x="138" y="56"/>
                  </a:cxn>
                  <a:cxn ang="0">
                    <a:pos x="137" y="53"/>
                  </a:cxn>
                  <a:cxn ang="0">
                    <a:pos x="136" y="51"/>
                  </a:cxn>
                  <a:cxn ang="0">
                    <a:pos x="134" y="49"/>
                  </a:cxn>
                  <a:cxn ang="0">
                    <a:pos x="132" y="47"/>
                  </a:cxn>
                  <a:cxn ang="0">
                    <a:pos x="129" y="46"/>
                  </a:cxn>
                  <a:cxn ang="0">
                    <a:pos x="87" y="46"/>
                  </a:cxn>
                  <a:cxn ang="0">
                    <a:pos x="80" y="30"/>
                  </a:cxn>
                  <a:cxn ang="0">
                    <a:pos x="81" y="26"/>
                  </a:cxn>
                  <a:cxn ang="0">
                    <a:pos x="81" y="22"/>
                  </a:cxn>
                  <a:cxn ang="0">
                    <a:pos x="81" y="18"/>
                  </a:cxn>
                  <a:cxn ang="0">
                    <a:pos x="80" y="14"/>
                  </a:cxn>
                  <a:cxn ang="0">
                    <a:pos x="79" y="11"/>
                  </a:cxn>
                  <a:cxn ang="0">
                    <a:pos x="76" y="8"/>
                  </a:cxn>
                  <a:cxn ang="0">
                    <a:pos x="73" y="5"/>
                  </a:cxn>
                  <a:cxn ang="0">
                    <a:pos x="70" y="3"/>
                  </a:cxn>
                  <a:cxn ang="0">
                    <a:pos x="67" y="1"/>
                  </a:cxn>
                  <a:cxn ang="0">
                    <a:pos x="62" y="0"/>
                  </a:cxn>
                  <a:cxn ang="0">
                    <a:pos x="58" y="0"/>
                  </a:cxn>
                  <a:cxn ang="0">
                    <a:pos x="54" y="1"/>
                  </a:cxn>
                  <a:cxn ang="0">
                    <a:pos x="49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39" y="12"/>
                  </a:cxn>
                  <a:cxn ang="0">
                    <a:pos x="38" y="16"/>
                  </a:cxn>
                </a:cxnLst>
                <a:rect l="0" t="0" r="r" b="b"/>
                <a:pathLst>
                  <a:path w="139" h="213">
                    <a:moveTo>
                      <a:pt x="38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1"/>
                    </a:lnTo>
                    <a:lnTo>
                      <a:pt x="0" y="102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3"/>
                    </a:lnTo>
                    <a:lnTo>
                      <a:pt x="3" y="114"/>
                    </a:lnTo>
                    <a:lnTo>
                      <a:pt x="4" y="116"/>
                    </a:lnTo>
                    <a:lnTo>
                      <a:pt x="6" y="117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0" y="119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90" y="119"/>
                    </a:lnTo>
                    <a:lnTo>
                      <a:pt x="90" y="212"/>
                    </a:lnTo>
                    <a:lnTo>
                      <a:pt x="114" y="212"/>
                    </a:lnTo>
                    <a:lnTo>
                      <a:pt x="114" y="102"/>
                    </a:lnTo>
                    <a:lnTo>
                      <a:pt x="114" y="101"/>
                    </a:lnTo>
                    <a:lnTo>
                      <a:pt x="113" y="99"/>
                    </a:lnTo>
                    <a:lnTo>
                      <a:pt x="113" y="98"/>
                    </a:lnTo>
                    <a:lnTo>
                      <a:pt x="112" y="98"/>
                    </a:lnTo>
                    <a:lnTo>
                      <a:pt x="112" y="97"/>
                    </a:lnTo>
                    <a:lnTo>
                      <a:pt x="110" y="96"/>
                    </a:lnTo>
                    <a:lnTo>
                      <a:pt x="110" y="95"/>
                    </a:lnTo>
                    <a:lnTo>
                      <a:pt x="108" y="94"/>
                    </a:lnTo>
                    <a:lnTo>
                      <a:pt x="107" y="94"/>
                    </a:lnTo>
                    <a:lnTo>
                      <a:pt x="106" y="93"/>
                    </a:lnTo>
                    <a:lnTo>
                      <a:pt x="105" y="93"/>
                    </a:lnTo>
                    <a:lnTo>
                      <a:pt x="103" y="93"/>
                    </a:lnTo>
                    <a:lnTo>
                      <a:pt x="102" y="93"/>
                    </a:lnTo>
                    <a:lnTo>
                      <a:pt x="100" y="93"/>
                    </a:lnTo>
                    <a:lnTo>
                      <a:pt x="99" y="93"/>
                    </a:lnTo>
                    <a:lnTo>
                      <a:pt x="98" y="93"/>
                    </a:lnTo>
                    <a:lnTo>
                      <a:pt x="54" y="90"/>
                    </a:lnTo>
                    <a:lnTo>
                      <a:pt x="67" y="54"/>
                    </a:lnTo>
                    <a:lnTo>
                      <a:pt x="75" y="67"/>
                    </a:lnTo>
                    <a:lnTo>
                      <a:pt x="128" y="67"/>
                    </a:lnTo>
                    <a:lnTo>
                      <a:pt x="129" y="66"/>
                    </a:lnTo>
                    <a:lnTo>
                      <a:pt x="131" y="66"/>
                    </a:lnTo>
                    <a:lnTo>
                      <a:pt x="132" y="66"/>
                    </a:lnTo>
                    <a:lnTo>
                      <a:pt x="132" y="66"/>
                    </a:lnTo>
                    <a:lnTo>
                      <a:pt x="134" y="64"/>
                    </a:lnTo>
                    <a:lnTo>
                      <a:pt x="135" y="64"/>
                    </a:lnTo>
                    <a:lnTo>
                      <a:pt x="136" y="63"/>
                    </a:lnTo>
                    <a:lnTo>
                      <a:pt x="137" y="62"/>
                    </a:lnTo>
                    <a:lnTo>
                      <a:pt x="137" y="61"/>
                    </a:lnTo>
                    <a:lnTo>
                      <a:pt x="137" y="59"/>
                    </a:lnTo>
                    <a:lnTo>
                      <a:pt x="138" y="58"/>
                    </a:lnTo>
                    <a:lnTo>
                      <a:pt x="138" y="56"/>
                    </a:lnTo>
                    <a:lnTo>
                      <a:pt x="138" y="54"/>
                    </a:lnTo>
                    <a:lnTo>
                      <a:pt x="137" y="53"/>
                    </a:lnTo>
                    <a:lnTo>
                      <a:pt x="137" y="52"/>
                    </a:lnTo>
                    <a:lnTo>
                      <a:pt x="136" y="51"/>
                    </a:lnTo>
                    <a:lnTo>
                      <a:pt x="135" y="49"/>
                    </a:lnTo>
                    <a:lnTo>
                      <a:pt x="134" y="49"/>
                    </a:lnTo>
                    <a:lnTo>
                      <a:pt x="133" y="48"/>
                    </a:lnTo>
                    <a:lnTo>
                      <a:pt x="132" y="47"/>
                    </a:lnTo>
                    <a:lnTo>
                      <a:pt x="131" y="46"/>
                    </a:lnTo>
                    <a:lnTo>
                      <a:pt x="129" y="46"/>
                    </a:lnTo>
                    <a:lnTo>
                      <a:pt x="128" y="46"/>
                    </a:lnTo>
                    <a:lnTo>
                      <a:pt x="87" y="46"/>
                    </a:lnTo>
                    <a:lnTo>
                      <a:pt x="79" y="31"/>
                    </a:lnTo>
                    <a:lnTo>
                      <a:pt x="80" y="30"/>
                    </a:lnTo>
                    <a:lnTo>
                      <a:pt x="81" y="28"/>
                    </a:lnTo>
                    <a:lnTo>
                      <a:pt x="81" y="26"/>
                    </a:lnTo>
                    <a:lnTo>
                      <a:pt x="81" y="24"/>
                    </a:lnTo>
                    <a:lnTo>
                      <a:pt x="81" y="22"/>
                    </a:lnTo>
                    <a:lnTo>
                      <a:pt x="81" y="20"/>
                    </a:lnTo>
                    <a:lnTo>
                      <a:pt x="81" y="18"/>
                    </a:lnTo>
                    <a:lnTo>
                      <a:pt x="81" y="16"/>
                    </a:lnTo>
                    <a:lnTo>
                      <a:pt x="80" y="14"/>
                    </a:lnTo>
                    <a:lnTo>
                      <a:pt x="79" y="13"/>
                    </a:lnTo>
                    <a:lnTo>
                      <a:pt x="79" y="11"/>
                    </a:lnTo>
                    <a:lnTo>
                      <a:pt x="78" y="9"/>
                    </a:lnTo>
                    <a:lnTo>
                      <a:pt x="76" y="8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2" y="4"/>
                    </a:lnTo>
                    <a:lnTo>
                      <a:pt x="70" y="3"/>
                    </a:lnTo>
                    <a:lnTo>
                      <a:pt x="68" y="2"/>
                    </a:lnTo>
                    <a:lnTo>
                      <a:pt x="67" y="1"/>
                    </a:lnTo>
                    <a:lnTo>
                      <a:pt x="64" y="1"/>
                    </a:lnTo>
                    <a:lnTo>
                      <a:pt x="62" y="0"/>
                    </a:lnTo>
                    <a:lnTo>
                      <a:pt x="60" y="0"/>
                    </a:lnTo>
                    <a:lnTo>
                      <a:pt x="58" y="0"/>
                    </a:lnTo>
                    <a:lnTo>
                      <a:pt x="56" y="0"/>
                    </a:lnTo>
                    <a:lnTo>
                      <a:pt x="54" y="1"/>
                    </a:lnTo>
                    <a:lnTo>
                      <a:pt x="52" y="1"/>
                    </a:lnTo>
                    <a:lnTo>
                      <a:pt x="49" y="2"/>
                    </a:lnTo>
                    <a:lnTo>
                      <a:pt x="47" y="3"/>
                    </a:lnTo>
                    <a:lnTo>
                      <a:pt x="45" y="4"/>
                    </a:lnTo>
                    <a:lnTo>
                      <a:pt x="44" y="6"/>
                    </a:lnTo>
                    <a:lnTo>
                      <a:pt x="42" y="8"/>
                    </a:lnTo>
                    <a:lnTo>
                      <a:pt x="41" y="9"/>
                    </a:lnTo>
                    <a:lnTo>
                      <a:pt x="39" y="12"/>
                    </a:lnTo>
                    <a:lnTo>
                      <a:pt x="38" y="14"/>
                    </a:lnTo>
                    <a:lnTo>
                      <a:pt x="38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6908" name="Freeform 124"/>
            <p:cNvSpPr>
              <a:spLocks/>
            </p:cNvSpPr>
            <p:nvPr/>
          </p:nvSpPr>
          <p:spPr bwMode="auto">
            <a:xfrm>
              <a:off x="2364" y="2618"/>
              <a:ext cx="200" cy="291"/>
            </a:xfrm>
            <a:custGeom>
              <a:avLst/>
              <a:gdLst/>
              <a:ahLst/>
              <a:cxnLst>
                <a:cxn ang="0">
                  <a:pos x="199" y="263"/>
                </a:cxn>
                <a:cxn ang="0">
                  <a:pos x="184" y="263"/>
                </a:cxn>
                <a:cxn ang="0">
                  <a:pos x="158" y="229"/>
                </a:cxn>
                <a:cxn ang="0">
                  <a:pos x="121" y="169"/>
                </a:cxn>
                <a:cxn ang="0">
                  <a:pos x="111" y="141"/>
                </a:cxn>
                <a:cxn ang="0">
                  <a:pos x="114" y="123"/>
                </a:cxn>
                <a:cxn ang="0">
                  <a:pos x="123" y="119"/>
                </a:cxn>
                <a:cxn ang="0">
                  <a:pos x="136" y="129"/>
                </a:cxn>
                <a:cxn ang="0">
                  <a:pos x="155" y="140"/>
                </a:cxn>
                <a:cxn ang="0">
                  <a:pos x="164" y="140"/>
                </a:cxn>
                <a:cxn ang="0">
                  <a:pos x="165" y="134"/>
                </a:cxn>
                <a:cxn ang="0">
                  <a:pos x="156" y="123"/>
                </a:cxn>
                <a:cxn ang="0">
                  <a:pos x="135" y="108"/>
                </a:cxn>
                <a:cxn ang="0">
                  <a:pos x="126" y="86"/>
                </a:cxn>
                <a:cxn ang="0">
                  <a:pos x="123" y="69"/>
                </a:cxn>
                <a:cxn ang="0">
                  <a:pos x="113" y="56"/>
                </a:cxn>
                <a:cxn ang="0">
                  <a:pos x="109" y="48"/>
                </a:cxn>
                <a:cxn ang="0">
                  <a:pos x="114" y="36"/>
                </a:cxn>
                <a:cxn ang="0">
                  <a:pos x="119" y="24"/>
                </a:cxn>
                <a:cxn ang="0">
                  <a:pos x="115" y="9"/>
                </a:cxn>
                <a:cxn ang="0">
                  <a:pos x="105" y="1"/>
                </a:cxn>
                <a:cxn ang="0">
                  <a:pos x="90" y="3"/>
                </a:cxn>
                <a:cxn ang="0">
                  <a:pos x="84" y="13"/>
                </a:cxn>
                <a:cxn ang="0">
                  <a:pos x="84" y="23"/>
                </a:cxn>
                <a:cxn ang="0">
                  <a:pos x="88" y="35"/>
                </a:cxn>
                <a:cxn ang="0">
                  <a:pos x="88" y="46"/>
                </a:cxn>
                <a:cxn ang="0">
                  <a:pos x="78" y="56"/>
                </a:cxn>
                <a:cxn ang="0">
                  <a:pos x="65" y="64"/>
                </a:cxn>
                <a:cxn ang="0">
                  <a:pos x="55" y="75"/>
                </a:cxn>
                <a:cxn ang="0">
                  <a:pos x="46" y="99"/>
                </a:cxn>
                <a:cxn ang="0">
                  <a:pos x="41" y="121"/>
                </a:cxn>
                <a:cxn ang="0">
                  <a:pos x="40" y="145"/>
                </a:cxn>
                <a:cxn ang="0">
                  <a:pos x="41" y="158"/>
                </a:cxn>
                <a:cxn ang="0">
                  <a:pos x="49" y="161"/>
                </a:cxn>
                <a:cxn ang="0">
                  <a:pos x="53" y="158"/>
                </a:cxn>
                <a:cxn ang="0">
                  <a:pos x="53" y="133"/>
                </a:cxn>
                <a:cxn ang="0">
                  <a:pos x="55" y="116"/>
                </a:cxn>
                <a:cxn ang="0">
                  <a:pos x="64" y="109"/>
                </a:cxn>
                <a:cxn ang="0">
                  <a:pos x="70" y="114"/>
                </a:cxn>
                <a:cxn ang="0">
                  <a:pos x="68" y="140"/>
                </a:cxn>
                <a:cxn ang="0">
                  <a:pos x="61" y="166"/>
                </a:cxn>
                <a:cxn ang="0">
                  <a:pos x="53" y="196"/>
                </a:cxn>
                <a:cxn ang="0">
                  <a:pos x="33" y="225"/>
                </a:cxn>
                <a:cxn ang="0">
                  <a:pos x="8" y="255"/>
                </a:cxn>
                <a:cxn ang="0">
                  <a:pos x="0" y="271"/>
                </a:cxn>
                <a:cxn ang="0">
                  <a:pos x="19" y="290"/>
                </a:cxn>
                <a:cxn ang="0">
                  <a:pos x="33" y="288"/>
                </a:cxn>
                <a:cxn ang="0">
                  <a:pos x="23" y="275"/>
                </a:cxn>
                <a:cxn ang="0">
                  <a:pos x="30" y="259"/>
                </a:cxn>
                <a:cxn ang="0">
                  <a:pos x="61" y="223"/>
                </a:cxn>
                <a:cxn ang="0">
                  <a:pos x="84" y="196"/>
                </a:cxn>
                <a:cxn ang="0">
                  <a:pos x="95" y="190"/>
                </a:cxn>
                <a:cxn ang="0">
                  <a:pos x="109" y="199"/>
                </a:cxn>
                <a:cxn ang="0">
                  <a:pos x="141" y="243"/>
                </a:cxn>
                <a:cxn ang="0">
                  <a:pos x="168" y="280"/>
                </a:cxn>
                <a:cxn ang="0">
                  <a:pos x="178" y="283"/>
                </a:cxn>
                <a:cxn ang="0">
                  <a:pos x="191" y="273"/>
                </a:cxn>
              </a:cxnLst>
              <a:rect l="0" t="0" r="r" b="b"/>
              <a:pathLst>
                <a:path w="200" h="291">
                  <a:moveTo>
                    <a:pt x="198" y="268"/>
                  </a:moveTo>
                  <a:lnTo>
                    <a:pt x="199" y="263"/>
                  </a:lnTo>
                  <a:lnTo>
                    <a:pt x="191" y="264"/>
                  </a:lnTo>
                  <a:lnTo>
                    <a:pt x="184" y="263"/>
                  </a:lnTo>
                  <a:lnTo>
                    <a:pt x="174" y="255"/>
                  </a:lnTo>
                  <a:lnTo>
                    <a:pt x="158" y="229"/>
                  </a:lnTo>
                  <a:lnTo>
                    <a:pt x="134" y="190"/>
                  </a:lnTo>
                  <a:lnTo>
                    <a:pt x="121" y="169"/>
                  </a:lnTo>
                  <a:lnTo>
                    <a:pt x="113" y="151"/>
                  </a:lnTo>
                  <a:lnTo>
                    <a:pt x="111" y="141"/>
                  </a:lnTo>
                  <a:lnTo>
                    <a:pt x="111" y="130"/>
                  </a:lnTo>
                  <a:lnTo>
                    <a:pt x="114" y="123"/>
                  </a:lnTo>
                  <a:lnTo>
                    <a:pt x="119" y="119"/>
                  </a:lnTo>
                  <a:lnTo>
                    <a:pt x="123" y="119"/>
                  </a:lnTo>
                  <a:lnTo>
                    <a:pt x="128" y="121"/>
                  </a:lnTo>
                  <a:lnTo>
                    <a:pt x="136" y="129"/>
                  </a:lnTo>
                  <a:lnTo>
                    <a:pt x="148" y="136"/>
                  </a:lnTo>
                  <a:lnTo>
                    <a:pt x="155" y="140"/>
                  </a:lnTo>
                  <a:lnTo>
                    <a:pt x="160" y="141"/>
                  </a:lnTo>
                  <a:lnTo>
                    <a:pt x="164" y="140"/>
                  </a:lnTo>
                  <a:lnTo>
                    <a:pt x="166" y="136"/>
                  </a:lnTo>
                  <a:lnTo>
                    <a:pt x="165" y="134"/>
                  </a:lnTo>
                  <a:lnTo>
                    <a:pt x="164" y="130"/>
                  </a:lnTo>
                  <a:lnTo>
                    <a:pt x="156" y="123"/>
                  </a:lnTo>
                  <a:lnTo>
                    <a:pt x="143" y="114"/>
                  </a:lnTo>
                  <a:lnTo>
                    <a:pt x="135" y="108"/>
                  </a:lnTo>
                  <a:lnTo>
                    <a:pt x="130" y="99"/>
                  </a:lnTo>
                  <a:lnTo>
                    <a:pt x="126" y="86"/>
                  </a:lnTo>
                  <a:lnTo>
                    <a:pt x="125" y="74"/>
                  </a:lnTo>
                  <a:lnTo>
                    <a:pt x="123" y="69"/>
                  </a:lnTo>
                  <a:lnTo>
                    <a:pt x="119" y="63"/>
                  </a:lnTo>
                  <a:lnTo>
                    <a:pt x="113" y="56"/>
                  </a:lnTo>
                  <a:lnTo>
                    <a:pt x="109" y="53"/>
                  </a:lnTo>
                  <a:lnTo>
                    <a:pt x="109" y="48"/>
                  </a:lnTo>
                  <a:lnTo>
                    <a:pt x="111" y="40"/>
                  </a:lnTo>
                  <a:lnTo>
                    <a:pt x="114" y="36"/>
                  </a:lnTo>
                  <a:lnTo>
                    <a:pt x="116" y="31"/>
                  </a:lnTo>
                  <a:lnTo>
                    <a:pt x="119" y="24"/>
                  </a:lnTo>
                  <a:lnTo>
                    <a:pt x="116" y="15"/>
                  </a:lnTo>
                  <a:lnTo>
                    <a:pt x="115" y="9"/>
                  </a:lnTo>
                  <a:lnTo>
                    <a:pt x="111" y="4"/>
                  </a:lnTo>
                  <a:lnTo>
                    <a:pt x="105" y="1"/>
                  </a:lnTo>
                  <a:lnTo>
                    <a:pt x="96" y="0"/>
                  </a:lnTo>
                  <a:lnTo>
                    <a:pt x="90" y="3"/>
                  </a:lnTo>
                  <a:lnTo>
                    <a:pt x="86" y="6"/>
                  </a:lnTo>
                  <a:lnTo>
                    <a:pt x="84" y="13"/>
                  </a:lnTo>
                  <a:lnTo>
                    <a:pt x="83" y="18"/>
                  </a:lnTo>
                  <a:lnTo>
                    <a:pt x="84" y="23"/>
                  </a:lnTo>
                  <a:lnTo>
                    <a:pt x="86" y="30"/>
                  </a:lnTo>
                  <a:lnTo>
                    <a:pt x="88" y="35"/>
                  </a:lnTo>
                  <a:lnTo>
                    <a:pt x="89" y="40"/>
                  </a:lnTo>
                  <a:lnTo>
                    <a:pt x="88" y="46"/>
                  </a:lnTo>
                  <a:lnTo>
                    <a:pt x="84" y="51"/>
                  </a:lnTo>
                  <a:lnTo>
                    <a:pt x="78" y="56"/>
                  </a:lnTo>
                  <a:lnTo>
                    <a:pt x="70" y="60"/>
                  </a:lnTo>
                  <a:lnTo>
                    <a:pt x="65" y="64"/>
                  </a:lnTo>
                  <a:lnTo>
                    <a:pt x="60" y="69"/>
                  </a:lnTo>
                  <a:lnTo>
                    <a:pt x="55" y="75"/>
                  </a:lnTo>
                  <a:lnTo>
                    <a:pt x="50" y="86"/>
                  </a:lnTo>
                  <a:lnTo>
                    <a:pt x="46" y="99"/>
                  </a:lnTo>
                  <a:lnTo>
                    <a:pt x="43" y="109"/>
                  </a:lnTo>
                  <a:lnTo>
                    <a:pt x="41" y="121"/>
                  </a:lnTo>
                  <a:lnTo>
                    <a:pt x="40" y="136"/>
                  </a:lnTo>
                  <a:lnTo>
                    <a:pt x="40" y="145"/>
                  </a:lnTo>
                  <a:lnTo>
                    <a:pt x="40" y="153"/>
                  </a:lnTo>
                  <a:lnTo>
                    <a:pt x="41" y="158"/>
                  </a:lnTo>
                  <a:lnTo>
                    <a:pt x="44" y="160"/>
                  </a:lnTo>
                  <a:lnTo>
                    <a:pt x="49" y="161"/>
                  </a:lnTo>
                  <a:lnTo>
                    <a:pt x="51" y="160"/>
                  </a:lnTo>
                  <a:lnTo>
                    <a:pt x="53" y="158"/>
                  </a:lnTo>
                  <a:lnTo>
                    <a:pt x="53" y="148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5" y="116"/>
                  </a:lnTo>
                  <a:lnTo>
                    <a:pt x="59" y="110"/>
                  </a:lnTo>
                  <a:lnTo>
                    <a:pt x="64" y="109"/>
                  </a:lnTo>
                  <a:lnTo>
                    <a:pt x="69" y="110"/>
                  </a:lnTo>
                  <a:lnTo>
                    <a:pt x="70" y="114"/>
                  </a:lnTo>
                  <a:lnTo>
                    <a:pt x="69" y="125"/>
                  </a:lnTo>
                  <a:lnTo>
                    <a:pt x="68" y="140"/>
                  </a:lnTo>
                  <a:lnTo>
                    <a:pt x="65" y="154"/>
                  </a:lnTo>
                  <a:lnTo>
                    <a:pt x="61" y="166"/>
                  </a:lnTo>
                  <a:lnTo>
                    <a:pt x="58" y="183"/>
                  </a:lnTo>
                  <a:lnTo>
                    <a:pt x="53" y="196"/>
                  </a:lnTo>
                  <a:lnTo>
                    <a:pt x="41" y="214"/>
                  </a:lnTo>
                  <a:lnTo>
                    <a:pt x="33" y="225"/>
                  </a:lnTo>
                  <a:lnTo>
                    <a:pt x="18" y="243"/>
                  </a:lnTo>
                  <a:lnTo>
                    <a:pt x="8" y="255"/>
                  </a:lnTo>
                  <a:lnTo>
                    <a:pt x="0" y="266"/>
                  </a:lnTo>
                  <a:lnTo>
                    <a:pt x="0" y="271"/>
                  </a:lnTo>
                  <a:lnTo>
                    <a:pt x="8" y="280"/>
                  </a:lnTo>
                  <a:lnTo>
                    <a:pt x="19" y="290"/>
                  </a:lnTo>
                  <a:lnTo>
                    <a:pt x="30" y="290"/>
                  </a:lnTo>
                  <a:lnTo>
                    <a:pt x="33" y="288"/>
                  </a:lnTo>
                  <a:lnTo>
                    <a:pt x="28" y="281"/>
                  </a:lnTo>
                  <a:lnTo>
                    <a:pt x="23" y="275"/>
                  </a:lnTo>
                  <a:lnTo>
                    <a:pt x="23" y="270"/>
                  </a:lnTo>
                  <a:lnTo>
                    <a:pt x="30" y="259"/>
                  </a:lnTo>
                  <a:lnTo>
                    <a:pt x="43" y="246"/>
                  </a:lnTo>
                  <a:lnTo>
                    <a:pt x="61" y="223"/>
                  </a:lnTo>
                  <a:lnTo>
                    <a:pt x="78" y="203"/>
                  </a:lnTo>
                  <a:lnTo>
                    <a:pt x="84" y="196"/>
                  </a:lnTo>
                  <a:lnTo>
                    <a:pt x="88" y="191"/>
                  </a:lnTo>
                  <a:lnTo>
                    <a:pt x="95" y="190"/>
                  </a:lnTo>
                  <a:lnTo>
                    <a:pt x="101" y="194"/>
                  </a:lnTo>
                  <a:lnTo>
                    <a:pt x="109" y="199"/>
                  </a:lnTo>
                  <a:lnTo>
                    <a:pt x="124" y="219"/>
                  </a:lnTo>
                  <a:lnTo>
                    <a:pt x="141" y="243"/>
                  </a:lnTo>
                  <a:lnTo>
                    <a:pt x="158" y="266"/>
                  </a:lnTo>
                  <a:lnTo>
                    <a:pt x="168" y="280"/>
                  </a:lnTo>
                  <a:lnTo>
                    <a:pt x="171" y="283"/>
                  </a:lnTo>
                  <a:lnTo>
                    <a:pt x="178" y="283"/>
                  </a:lnTo>
                  <a:lnTo>
                    <a:pt x="184" y="278"/>
                  </a:lnTo>
                  <a:lnTo>
                    <a:pt x="191" y="273"/>
                  </a:lnTo>
                  <a:lnTo>
                    <a:pt x="198" y="268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9" name="Group 125"/>
            <p:cNvGrpSpPr>
              <a:grpSpLocks/>
            </p:cNvGrpSpPr>
            <p:nvPr/>
          </p:nvGrpSpPr>
          <p:grpSpPr bwMode="auto">
            <a:xfrm>
              <a:off x="1801" y="2608"/>
              <a:ext cx="259" cy="310"/>
              <a:chOff x="1801" y="2608"/>
              <a:chExt cx="259" cy="310"/>
            </a:xfrm>
          </p:grpSpPr>
          <p:grpSp>
            <p:nvGrpSpPr>
              <p:cNvPr id="20" name="Group 126"/>
              <p:cNvGrpSpPr>
                <a:grpSpLocks/>
              </p:cNvGrpSpPr>
              <p:nvPr/>
            </p:nvGrpSpPr>
            <p:grpSpPr bwMode="auto">
              <a:xfrm>
                <a:off x="1801" y="2608"/>
                <a:ext cx="259" cy="310"/>
                <a:chOff x="1801" y="2608"/>
                <a:chExt cx="259" cy="310"/>
              </a:xfrm>
            </p:grpSpPr>
            <p:sp>
              <p:nvSpPr>
                <p:cNvPr id="2806911" name="AutoShape 127"/>
                <p:cNvSpPr>
                  <a:spLocks noChangeArrowheads="1"/>
                </p:cNvSpPr>
                <p:nvPr/>
              </p:nvSpPr>
              <p:spPr bwMode="auto">
                <a:xfrm>
                  <a:off x="1801" y="2658"/>
                  <a:ext cx="259" cy="260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6912" name="AutoShape 128"/>
                <p:cNvSpPr>
                  <a:spLocks noChangeArrowheads="1"/>
                </p:cNvSpPr>
                <p:nvPr/>
              </p:nvSpPr>
              <p:spPr bwMode="auto">
                <a:xfrm>
                  <a:off x="1864" y="2608"/>
                  <a:ext cx="196" cy="46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06913" name="Oval 129"/>
              <p:cNvSpPr>
                <a:spLocks noChangeArrowheads="1"/>
              </p:cNvSpPr>
              <p:nvPr/>
            </p:nvSpPr>
            <p:spPr bwMode="auto">
              <a:xfrm>
                <a:off x="1883" y="2634"/>
                <a:ext cx="27" cy="8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914" name="AutoShape 130"/>
              <p:cNvSpPr>
                <a:spLocks noChangeArrowheads="1"/>
              </p:cNvSpPr>
              <p:nvPr/>
            </p:nvSpPr>
            <p:spPr bwMode="auto">
              <a:xfrm>
                <a:off x="1832" y="2782"/>
                <a:ext cx="137" cy="55"/>
              </a:xfrm>
              <a:prstGeom prst="octagon">
                <a:avLst>
                  <a:gd name="adj" fmla="val 29282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1" name="Group 131"/>
          <p:cNvGrpSpPr>
            <a:grpSpLocks/>
          </p:cNvGrpSpPr>
          <p:nvPr/>
        </p:nvGrpSpPr>
        <p:grpSpPr bwMode="auto">
          <a:xfrm>
            <a:off x="1901825" y="4198938"/>
            <a:ext cx="290513" cy="492125"/>
            <a:chOff x="1577" y="2932"/>
            <a:chExt cx="206" cy="310"/>
          </a:xfrm>
        </p:grpSpPr>
        <p:sp>
          <p:nvSpPr>
            <p:cNvPr id="2806916" name="AutoShape 132"/>
            <p:cNvSpPr>
              <a:spLocks noChangeArrowheads="1"/>
            </p:cNvSpPr>
            <p:nvPr/>
          </p:nvSpPr>
          <p:spPr bwMode="auto">
            <a:xfrm>
              <a:off x="1577" y="2982"/>
              <a:ext cx="206" cy="260"/>
            </a:xfrm>
            <a:prstGeom prst="cube">
              <a:avLst>
                <a:gd name="adj" fmla="val 24995"/>
              </a:avLst>
            </a:prstGeom>
            <a:solidFill>
              <a:srgbClr val="00FF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17" name="AutoShape 133"/>
            <p:cNvSpPr>
              <a:spLocks noChangeArrowheads="1"/>
            </p:cNvSpPr>
            <p:nvPr/>
          </p:nvSpPr>
          <p:spPr bwMode="auto">
            <a:xfrm>
              <a:off x="1625" y="2932"/>
              <a:ext cx="158" cy="46"/>
            </a:xfrm>
            <a:prstGeom prst="cube">
              <a:avLst>
                <a:gd name="adj" fmla="val 24995"/>
              </a:avLst>
            </a:prstGeom>
            <a:solidFill>
              <a:srgbClr val="00FF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18" name="AutoShape 134"/>
            <p:cNvSpPr>
              <a:spLocks noChangeArrowheads="1"/>
            </p:cNvSpPr>
            <p:nvPr/>
          </p:nvSpPr>
          <p:spPr bwMode="auto">
            <a:xfrm>
              <a:off x="1616" y="3003"/>
              <a:ext cx="108" cy="15"/>
            </a:xfrm>
            <a:prstGeom prst="parallelogram">
              <a:avLst>
                <a:gd name="adj" fmla="val 179967"/>
              </a:avLst>
            </a:prstGeom>
            <a:solidFill>
              <a:srgbClr val="00FF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" name="Group 135"/>
          <p:cNvGrpSpPr>
            <a:grpSpLocks/>
          </p:cNvGrpSpPr>
          <p:nvPr/>
        </p:nvGrpSpPr>
        <p:grpSpPr bwMode="auto">
          <a:xfrm>
            <a:off x="2632075" y="4264025"/>
            <a:ext cx="287338" cy="407988"/>
            <a:chOff x="2095" y="2973"/>
            <a:chExt cx="203" cy="257"/>
          </a:xfrm>
        </p:grpSpPr>
        <p:sp>
          <p:nvSpPr>
            <p:cNvPr id="2806920" name="Freeform 136"/>
            <p:cNvSpPr>
              <a:spLocks/>
            </p:cNvSpPr>
            <p:nvPr/>
          </p:nvSpPr>
          <p:spPr bwMode="auto">
            <a:xfrm>
              <a:off x="2224" y="3090"/>
              <a:ext cx="62" cy="140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61" y="0"/>
                </a:cxn>
                <a:cxn ang="0">
                  <a:pos x="17" y="139"/>
                </a:cxn>
                <a:cxn ang="0">
                  <a:pos x="0" y="139"/>
                </a:cxn>
                <a:cxn ang="0">
                  <a:pos x="44" y="0"/>
                </a:cxn>
              </a:cxnLst>
              <a:rect l="0" t="0" r="r" b="b"/>
              <a:pathLst>
                <a:path w="62" h="140">
                  <a:moveTo>
                    <a:pt x="44" y="0"/>
                  </a:moveTo>
                  <a:lnTo>
                    <a:pt x="61" y="0"/>
                  </a:lnTo>
                  <a:lnTo>
                    <a:pt x="17" y="139"/>
                  </a:lnTo>
                  <a:lnTo>
                    <a:pt x="0" y="139"/>
                  </a:lnTo>
                  <a:lnTo>
                    <a:pt x="44" y="0"/>
                  </a:lnTo>
                </a:path>
              </a:pathLst>
            </a:custGeom>
            <a:solidFill>
              <a:srgbClr val="F39FD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21" name="Rectangle 137"/>
            <p:cNvSpPr>
              <a:spLocks noChangeArrowheads="1"/>
            </p:cNvSpPr>
            <p:nvPr/>
          </p:nvSpPr>
          <p:spPr bwMode="auto">
            <a:xfrm>
              <a:off x="2221" y="3090"/>
              <a:ext cx="77" cy="12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22" name="Rectangle 138"/>
            <p:cNvSpPr>
              <a:spLocks noChangeArrowheads="1"/>
            </p:cNvSpPr>
            <p:nvPr/>
          </p:nvSpPr>
          <p:spPr bwMode="auto">
            <a:xfrm>
              <a:off x="2227" y="3148"/>
              <a:ext cx="58" cy="12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23" name="Rectangle 139"/>
            <p:cNvSpPr>
              <a:spLocks noChangeArrowheads="1"/>
            </p:cNvSpPr>
            <p:nvPr/>
          </p:nvSpPr>
          <p:spPr bwMode="auto">
            <a:xfrm>
              <a:off x="2096" y="3148"/>
              <a:ext cx="74" cy="7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24" name="Oval 140"/>
            <p:cNvSpPr>
              <a:spLocks noChangeArrowheads="1"/>
            </p:cNvSpPr>
            <p:nvPr/>
          </p:nvSpPr>
          <p:spPr bwMode="auto">
            <a:xfrm>
              <a:off x="2156" y="2973"/>
              <a:ext cx="22" cy="25"/>
            </a:xfrm>
            <a:prstGeom prst="ellipse">
              <a:avLst/>
            </a:prstGeom>
            <a:solidFill>
              <a:srgbClr val="F39FD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25" name="Freeform 141"/>
            <p:cNvSpPr>
              <a:spLocks/>
            </p:cNvSpPr>
            <p:nvPr/>
          </p:nvSpPr>
          <p:spPr bwMode="auto">
            <a:xfrm>
              <a:off x="2095" y="3017"/>
              <a:ext cx="139" cy="213"/>
            </a:xfrm>
            <a:custGeom>
              <a:avLst/>
              <a:gdLst/>
              <a:ahLst/>
              <a:cxnLst>
                <a:cxn ang="0">
                  <a:pos x="1" y="98"/>
                </a:cxn>
                <a:cxn ang="0">
                  <a:pos x="1" y="101"/>
                </a:cxn>
                <a:cxn ang="0">
                  <a:pos x="0" y="104"/>
                </a:cxn>
                <a:cxn ang="0">
                  <a:pos x="0" y="108"/>
                </a:cxn>
                <a:cxn ang="0">
                  <a:pos x="1" y="111"/>
                </a:cxn>
                <a:cxn ang="0">
                  <a:pos x="3" y="114"/>
                </a:cxn>
                <a:cxn ang="0">
                  <a:pos x="6" y="117"/>
                </a:cxn>
                <a:cxn ang="0">
                  <a:pos x="9" y="119"/>
                </a:cxn>
                <a:cxn ang="0">
                  <a:pos x="11" y="119"/>
                </a:cxn>
                <a:cxn ang="0">
                  <a:pos x="15" y="119"/>
                </a:cxn>
                <a:cxn ang="0">
                  <a:pos x="90" y="212"/>
                </a:cxn>
                <a:cxn ang="0">
                  <a:pos x="114" y="102"/>
                </a:cxn>
                <a:cxn ang="0">
                  <a:pos x="113" y="99"/>
                </a:cxn>
                <a:cxn ang="0">
                  <a:pos x="112" y="98"/>
                </a:cxn>
                <a:cxn ang="0">
                  <a:pos x="110" y="96"/>
                </a:cxn>
                <a:cxn ang="0">
                  <a:pos x="108" y="94"/>
                </a:cxn>
                <a:cxn ang="0">
                  <a:pos x="106" y="93"/>
                </a:cxn>
                <a:cxn ang="0">
                  <a:pos x="103" y="93"/>
                </a:cxn>
                <a:cxn ang="0">
                  <a:pos x="100" y="93"/>
                </a:cxn>
                <a:cxn ang="0">
                  <a:pos x="98" y="93"/>
                </a:cxn>
                <a:cxn ang="0">
                  <a:pos x="67" y="54"/>
                </a:cxn>
                <a:cxn ang="0">
                  <a:pos x="128" y="67"/>
                </a:cxn>
                <a:cxn ang="0">
                  <a:pos x="131" y="66"/>
                </a:cxn>
                <a:cxn ang="0">
                  <a:pos x="132" y="66"/>
                </a:cxn>
                <a:cxn ang="0">
                  <a:pos x="135" y="64"/>
                </a:cxn>
                <a:cxn ang="0">
                  <a:pos x="137" y="62"/>
                </a:cxn>
                <a:cxn ang="0">
                  <a:pos x="137" y="59"/>
                </a:cxn>
                <a:cxn ang="0">
                  <a:pos x="138" y="56"/>
                </a:cxn>
                <a:cxn ang="0">
                  <a:pos x="137" y="53"/>
                </a:cxn>
                <a:cxn ang="0">
                  <a:pos x="136" y="51"/>
                </a:cxn>
                <a:cxn ang="0">
                  <a:pos x="134" y="49"/>
                </a:cxn>
                <a:cxn ang="0">
                  <a:pos x="132" y="47"/>
                </a:cxn>
                <a:cxn ang="0">
                  <a:pos x="129" y="46"/>
                </a:cxn>
                <a:cxn ang="0">
                  <a:pos x="87" y="46"/>
                </a:cxn>
                <a:cxn ang="0">
                  <a:pos x="80" y="30"/>
                </a:cxn>
                <a:cxn ang="0">
                  <a:pos x="81" y="26"/>
                </a:cxn>
                <a:cxn ang="0">
                  <a:pos x="81" y="22"/>
                </a:cxn>
                <a:cxn ang="0">
                  <a:pos x="81" y="18"/>
                </a:cxn>
                <a:cxn ang="0">
                  <a:pos x="80" y="14"/>
                </a:cxn>
                <a:cxn ang="0">
                  <a:pos x="79" y="11"/>
                </a:cxn>
                <a:cxn ang="0">
                  <a:pos x="76" y="8"/>
                </a:cxn>
                <a:cxn ang="0">
                  <a:pos x="73" y="5"/>
                </a:cxn>
                <a:cxn ang="0">
                  <a:pos x="70" y="3"/>
                </a:cxn>
                <a:cxn ang="0">
                  <a:pos x="67" y="1"/>
                </a:cxn>
                <a:cxn ang="0">
                  <a:pos x="62" y="0"/>
                </a:cxn>
                <a:cxn ang="0">
                  <a:pos x="58" y="0"/>
                </a:cxn>
                <a:cxn ang="0">
                  <a:pos x="54" y="1"/>
                </a:cxn>
                <a:cxn ang="0">
                  <a:pos x="49" y="2"/>
                </a:cxn>
                <a:cxn ang="0">
                  <a:pos x="45" y="4"/>
                </a:cxn>
                <a:cxn ang="0">
                  <a:pos x="42" y="8"/>
                </a:cxn>
                <a:cxn ang="0">
                  <a:pos x="39" y="12"/>
                </a:cxn>
                <a:cxn ang="0">
                  <a:pos x="38" y="16"/>
                </a:cxn>
              </a:cxnLst>
              <a:rect l="0" t="0" r="r" b="b"/>
              <a:pathLst>
                <a:path w="139" h="213">
                  <a:moveTo>
                    <a:pt x="38" y="16"/>
                  </a:moveTo>
                  <a:lnTo>
                    <a:pt x="1" y="98"/>
                  </a:lnTo>
                  <a:lnTo>
                    <a:pt x="1" y="99"/>
                  </a:lnTo>
                  <a:lnTo>
                    <a:pt x="1" y="101"/>
                  </a:lnTo>
                  <a:lnTo>
                    <a:pt x="0" y="102"/>
                  </a:lnTo>
                  <a:lnTo>
                    <a:pt x="0" y="104"/>
                  </a:lnTo>
                  <a:lnTo>
                    <a:pt x="0" y="106"/>
                  </a:lnTo>
                  <a:lnTo>
                    <a:pt x="0" y="108"/>
                  </a:lnTo>
                  <a:lnTo>
                    <a:pt x="1" y="109"/>
                  </a:lnTo>
                  <a:lnTo>
                    <a:pt x="1" y="111"/>
                  </a:lnTo>
                  <a:lnTo>
                    <a:pt x="2" y="113"/>
                  </a:lnTo>
                  <a:lnTo>
                    <a:pt x="3" y="114"/>
                  </a:lnTo>
                  <a:lnTo>
                    <a:pt x="4" y="116"/>
                  </a:lnTo>
                  <a:lnTo>
                    <a:pt x="6" y="117"/>
                  </a:lnTo>
                  <a:lnTo>
                    <a:pt x="7" y="118"/>
                  </a:lnTo>
                  <a:lnTo>
                    <a:pt x="9" y="119"/>
                  </a:lnTo>
                  <a:lnTo>
                    <a:pt x="10" y="119"/>
                  </a:lnTo>
                  <a:lnTo>
                    <a:pt x="11" y="119"/>
                  </a:lnTo>
                  <a:lnTo>
                    <a:pt x="13" y="119"/>
                  </a:lnTo>
                  <a:lnTo>
                    <a:pt x="15" y="119"/>
                  </a:lnTo>
                  <a:lnTo>
                    <a:pt x="90" y="119"/>
                  </a:lnTo>
                  <a:lnTo>
                    <a:pt x="90" y="212"/>
                  </a:lnTo>
                  <a:lnTo>
                    <a:pt x="114" y="212"/>
                  </a:lnTo>
                  <a:lnTo>
                    <a:pt x="114" y="102"/>
                  </a:lnTo>
                  <a:lnTo>
                    <a:pt x="114" y="101"/>
                  </a:lnTo>
                  <a:lnTo>
                    <a:pt x="113" y="99"/>
                  </a:lnTo>
                  <a:lnTo>
                    <a:pt x="113" y="98"/>
                  </a:lnTo>
                  <a:lnTo>
                    <a:pt x="112" y="98"/>
                  </a:lnTo>
                  <a:lnTo>
                    <a:pt x="112" y="97"/>
                  </a:lnTo>
                  <a:lnTo>
                    <a:pt x="110" y="96"/>
                  </a:lnTo>
                  <a:lnTo>
                    <a:pt x="110" y="95"/>
                  </a:lnTo>
                  <a:lnTo>
                    <a:pt x="108" y="94"/>
                  </a:lnTo>
                  <a:lnTo>
                    <a:pt x="107" y="94"/>
                  </a:lnTo>
                  <a:lnTo>
                    <a:pt x="106" y="93"/>
                  </a:lnTo>
                  <a:lnTo>
                    <a:pt x="105" y="93"/>
                  </a:lnTo>
                  <a:lnTo>
                    <a:pt x="103" y="93"/>
                  </a:lnTo>
                  <a:lnTo>
                    <a:pt x="102" y="93"/>
                  </a:lnTo>
                  <a:lnTo>
                    <a:pt x="100" y="93"/>
                  </a:lnTo>
                  <a:lnTo>
                    <a:pt x="99" y="93"/>
                  </a:lnTo>
                  <a:lnTo>
                    <a:pt x="98" y="93"/>
                  </a:lnTo>
                  <a:lnTo>
                    <a:pt x="54" y="90"/>
                  </a:lnTo>
                  <a:lnTo>
                    <a:pt x="67" y="54"/>
                  </a:lnTo>
                  <a:lnTo>
                    <a:pt x="75" y="67"/>
                  </a:lnTo>
                  <a:lnTo>
                    <a:pt x="128" y="67"/>
                  </a:lnTo>
                  <a:lnTo>
                    <a:pt x="129" y="66"/>
                  </a:lnTo>
                  <a:lnTo>
                    <a:pt x="131" y="66"/>
                  </a:lnTo>
                  <a:lnTo>
                    <a:pt x="132" y="66"/>
                  </a:lnTo>
                  <a:lnTo>
                    <a:pt x="132" y="66"/>
                  </a:lnTo>
                  <a:lnTo>
                    <a:pt x="134" y="64"/>
                  </a:lnTo>
                  <a:lnTo>
                    <a:pt x="135" y="64"/>
                  </a:lnTo>
                  <a:lnTo>
                    <a:pt x="136" y="63"/>
                  </a:lnTo>
                  <a:lnTo>
                    <a:pt x="137" y="62"/>
                  </a:lnTo>
                  <a:lnTo>
                    <a:pt x="137" y="61"/>
                  </a:lnTo>
                  <a:lnTo>
                    <a:pt x="137" y="59"/>
                  </a:lnTo>
                  <a:lnTo>
                    <a:pt x="138" y="58"/>
                  </a:lnTo>
                  <a:lnTo>
                    <a:pt x="138" y="56"/>
                  </a:lnTo>
                  <a:lnTo>
                    <a:pt x="138" y="54"/>
                  </a:lnTo>
                  <a:lnTo>
                    <a:pt x="137" y="53"/>
                  </a:lnTo>
                  <a:lnTo>
                    <a:pt x="137" y="52"/>
                  </a:lnTo>
                  <a:lnTo>
                    <a:pt x="136" y="51"/>
                  </a:lnTo>
                  <a:lnTo>
                    <a:pt x="135" y="49"/>
                  </a:lnTo>
                  <a:lnTo>
                    <a:pt x="134" y="49"/>
                  </a:lnTo>
                  <a:lnTo>
                    <a:pt x="133" y="48"/>
                  </a:lnTo>
                  <a:lnTo>
                    <a:pt x="132" y="47"/>
                  </a:lnTo>
                  <a:lnTo>
                    <a:pt x="131" y="46"/>
                  </a:lnTo>
                  <a:lnTo>
                    <a:pt x="129" y="46"/>
                  </a:lnTo>
                  <a:lnTo>
                    <a:pt x="128" y="46"/>
                  </a:lnTo>
                  <a:lnTo>
                    <a:pt x="87" y="46"/>
                  </a:lnTo>
                  <a:lnTo>
                    <a:pt x="79" y="31"/>
                  </a:lnTo>
                  <a:lnTo>
                    <a:pt x="80" y="30"/>
                  </a:lnTo>
                  <a:lnTo>
                    <a:pt x="81" y="28"/>
                  </a:lnTo>
                  <a:lnTo>
                    <a:pt x="81" y="26"/>
                  </a:lnTo>
                  <a:lnTo>
                    <a:pt x="81" y="24"/>
                  </a:lnTo>
                  <a:lnTo>
                    <a:pt x="81" y="22"/>
                  </a:lnTo>
                  <a:lnTo>
                    <a:pt x="81" y="20"/>
                  </a:lnTo>
                  <a:lnTo>
                    <a:pt x="81" y="18"/>
                  </a:lnTo>
                  <a:lnTo>
                    <a:pt x="81" y="16"/>
                  </a:lnTo>
                  <a:lnTo>
                    <a:pt x="80" y="14"/>
                  </a:lnTo>
                  <a:lnTo>
                    <a:pt x="79" y="13"/>
                  </a:lnTo>
                  <a:lnTo>
                    <a:pt x="79" y="11"/>
                  </a:lnTo>
                  <a:lnTo>
                    <a:pt x="78" y="9"/>
                  </a:lnTo>
                  <a:lnTo>
                    <a:pt x="76" y="8"/>
                  </a:lnTo>
                  <a:lnTo>
                    <a:pt x="75" y="6"/>
                  </a:lnTo>
                  <a:lnTo>
                    <a:pt x="73" y="5"/>
                  </a:lnTo>
                  <a:lnTo>
                    <a:pt x="72" y="4"/>
                  </a:lnTo>
                  <a:lnTo>
                    <a:pt x="70" y="3"/>
                  </a:lnTo>
                  <a:lnTo>
                    <a:pt x="68" y="2"/>
                  </a:lnTo>
                  <a:lnTo>
                    <a:pt x="67" y="1"/>
                  </a:lnTo>
                  <a:lnTo>
                    <a:pt x="64" y="1"/>
                  </a:lnTo>
                  <a:lnTo>
                    <a:pt x="62" y="0"/>
                  </a:lnTo>
                  <a:lnTo>
                    <a:pt x="60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4" y="1"/>
                  </a:lnTo>
                  <a:lnTo>
                    <a:pt x="52" y="1"/>
                  </a:lnTo>
                  <a:lnTo>
                    <a:pt x="49" y="2"/>
                  </a:lnTo>
                  <a:lnTo>
                    <a:pt x="47" y="3"/>
                  </a:lnTo>
                  <a:lnTo>
                    <a:pt x="45" y="4"/>
                  </a:lnTo>
                  <a:lnTo>
                    <a:pt x="44" y="6"/>
                  </a:lnTo>
                  <a:lnTo>
                    <a:pt x="42" y="8"/>
                  </a:lnTo>
                  <a:lnTo>
                    <a:pt x="41" y="9"/>
                  </a:lnTo>
                  <a:lnTo>
                    <a:pt x="39" y="12"/>
                  </a:lnTo>
                  <a:lnTo>
                    <a:pt x="38" y="14"/>
                  </a:lnTo>
                  <a:lnTo>
                    <a:pt x="38" y="16"/>
                  </a:lnTo>
                </a:path>
              </a:pathLst>
            </a:custGeom>
            <a:solidFill>
              <a:srgbClr val="F39FD1"/>
            </a:solidFill>
            <a:ln w="1270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06926" name="Freeform 142"/>
          <p:cNvSpPr>
            <a:spLocks/>
          </p:cNvSpPr>
          <p:nvPr/>
        </p:nvSpPr>
        <p:spPr bwMode="auto">
          <a:xfrm>
            <a:off x="2995613" y="4214813"/>
            <a:ext cx="280987" cy="461962"/>
          </a:xfrm>
          <a:custGeom>
            <a:avLst/>
            <a:gdLst/>
            <a:ahLst/>
            <a:cxnLst>
              <a:cxn ang="0">
                <a:pos x="199" y="263"/>
              </a:cxn>
              <a:cxn ang="0">
                <a:pos x="184" y="263"/>
              </a:cxn>
              <a:cxn ang="0">
                <a:pos x="158" y="229"/>
              </a:cxn>
              <a:cxn ang="0">
                <a:pos x="121" y="169"/>
              </a:cxn>
              <a:cxn ang="0">
                <a:pos x="111" y="141"/>
              </a:cxn>
              <a:cxn ang="0">
                <a:pos x="114" y="123"/>
              </a:cxn>
              <a:cxn ang="0">
                <a:pos x="123" y="119"/>
              </a:cxn>
              <a:cxn ang="0">
                <a:pos x="136" y="129"/>
              </a:cxn>
              <a:cxn ang="0">
                <a:pos x="155" y="140"/>
              </a:cxn>
              <a:cxn ang="0">
                <a:pos x="164" y="140"/>
              </a:cxn>
              <a:cxn ang="0">
                <a:pos x="165" y="134"/>
              </a:cxn>
              <a:cxn ang="0">
                <a:pos x="156" y="123"/>
              </a:cxn>
              <a:cxn ang="0">
                <a:pos x="135" y="108"/>
              </a:cxn>
              <a:cxn ang="0">
                <a:pos x="126" y="86"/>
              </a:cxn>
              <a:cxn ang="0">
                <a:pos x="123" y="69"/>
              </a:cxn>
              <a:cxn ang="0">
                <a:pos x="113" y="56"/>
              </a:cxn>
              <a:cxn ang="0">
                <a:pos x="109" y="48"/>
              </a:cxn>
              <a:cxn ang="0">
                <a:pos x="114" y="36"/>
              </a:cxn>
              <a:cxn ang="0">
                <a:pos x="119" y="24"/>
              </a:cxn>
              <a:cxn ang="0">
                <a:pos x="115" y="9"/>
              </a:cxn>
              <a:cxn ang="0">
                <a:pos x="105" y="1"/>
              </a:cxn>
              <a:cxn ang="0">
                <a:pos x="90" y="3"/>
              </a:cxn>
              <a:cxn ang="0">
                <a:pos x="84" y="13"/>
              </a:cxn>
              <a:cxn ang="0">
                <a:pos x="84" y="23"/>
              </a:cxn>
              <a:cxn ang="0">
                <a:pos x="88" y="35"/>
              </a:cxn>
              <a:cxn ang="0">
                <a:pos x="88" y="46"/>
              </a:cxn>
              <a:cxn ang="0">
                <a:pos x="78" y="56"/>
              </a:cxn>
              <a:cxn ang="0">
                <a:pos x="65" y="64"/>
              </a:cxn>
              <a:cxn ang="0">
                <a:pos x="55" y="75"/>
              </a:cxn>
              <a:cxn ang="0">
                <a:pos x="46" y="99"/>
              </a:cxn>
              <a:cxn ang="0">
                <a:pos x="41" y="121"/>
              </a:cxn>
              <a:cxn ang="0">
                <a:pos x="40" y="145"/>
              </a:cxn>
              <a:cxn ang="0">
                <a:pos x="41" y="158"/>
              </a:cxn>
              <a:cxn ang="0">
                <a:pos x="49" y="161"/>
              </a:cxn>
              <a:cxn ang="0">
                <a:pos x="53" y="158"/>
              </a:cxn>
              <a:cxn ang="0">
                <a:pos x="53" y="133"/>
              </a:cxn>
              <a:cxn ang="0">
                <a:pos x="55" y="116"/>
              </a:cxn>
              <a:cxn ang="0">
                <a:pos x="64" y="109"/>
              </a:cxn>
              <a:cxn ang="0">
                <a:pos x="70" y="114"/>
              </a:cxn>
              <a:cxn ang="0">
                <a:pos x="68" y="140"/>
              </a:cxn>
              <a:cxn ang="0">
                <a:pos x="61" y="166"/>
              </a:cxn>
              <a:cxn ang="0">
                <a:pos x="53" y="196"/>
              </a:cxn>
              <a:cxn ang="0">
                <a:pos x="33" y="225"/>
              </a:cxn>
              <a:cxn ang="0">
                <a:pos x="8" y="255"/>
              </a:cxn>
              <a:cxn ang="0">
                <a:pos x="0" y="271"/>
              </a:cxn>
              <a:cxn ang="0">
                <a:pos x="19" y="290"/>
              </a:cxn>
              <a:cxn ang="0">
                <a:pos x="33" y="288"/>
              </a:cxn>
              <a:cxn ang="0">
                <a:pos x="23" y="275"/>
              </a:cxn>
              <a:cxn ang="0">
                <a:pos x="30" y="259"/>
              </a:cxn>
              <a:cxn ang="0">
                <a:pos x="61" y="223"/>
              </a:cxn>
              <a:cxn ang="0">
                <a:pos x="84" y="196"/>
              </a:cxn>
              <a:cxn ang="0">
                <a:pos x="95" y="190"/>
              </a:cxn>
              <a:cxn ang="0">
                <a:pos x="109" y="199"/>
              </a:cxn>
              <a:cxn ang="0">
                <a:pos x="141" y="243"/>
              </a:cxn>
              <a:cxn ang="0">
                <a:pos x="168" y="280"/>
              </a:cxn>
              <a:cxn ang="0">
                <a:pos x="178" y="283"/>
              </a:cxn>
              <a:cxn ang="0">
                <a:pos x="191" y="273"/>
              </a:cxn>
            </a:cxnLst>
            <a:rect l="0" t="0" r="r" b="b"/>
            <a:pathLst>
              <a:path w="200" h="291">
                <a:moveTo>
                  <a:pt x="198" y="268"/>
                </a:moveTo>
                <a:lnTo>
                  <a:pt x="199" y="263"/>
                </a:lnTo>
                <a:lnTo>
                  <a:pt x="191" y="264"/>
                </a:lnTo>
                <a:lnTo>
                  <a:pt x="184" y="263"/>
                </a:lnTo>
                <a:lnTo>
                  <a:pt x="174" y="255"/>
                </a:lnTo>
                <a:lnTo>
                  <a:pt x="158" y="229"/>
                </a:lnTo>
                <a:lnTo>
                  <a:pt x="134" y="190"/>
                </a:lnTo>
                <a:lnTo>
                  <a:pt x="121" y="169"/>
                </a:lnTo>
                <a:lnTo>
                  <a:pt x="113" y="151"/>
                </a:lnTo>
                <a:lnTo>
                  <a:pt x="111" y="141"/>
                </a:lnTo>
                <a:lnTo>
                  <a:pt x="111" y="130"/>
                </a:lnTo>
                <a:lnTo>
                  <a:pt x="114" y="123"/>
                </a:lnTo>
                <a:lnTo>
                  <a:pt x="119" y="119"/>
                </a:lnTo>
                <a:lnTo>
                  <a:pt x="123" y="119"/>
                </a:lnTo>
                <a:lnTo>
                  <a:pt x="128" y="121"/>
                </a:lnTo>
                <a:lnTo>
                  <a:pt x="136" y="129"/>
                </a:lnTo>
                <a:lnTo>
                  <a:pt x="148" y="136"/>
                </a:lnTo>
                <a:lnTo>
                  <a:pt x="155" y="140"/>
                </a:lnTo>
                <a:lnTo>
                  <a:pt x="160" y="141"/>
                </a:lnTo>
                <a:lnTo>
                  <a:pt x="164" y="140"/>
                </a:lnTo>
                <a:lnTo>
                  <a:pt x="166" y="136"/>
                </a:lnTo>
                <a:lnTo>
                  <a:pt x="165" y="134"/>
                </a:lnTo>
                <a:lnTo>
                  <a:pt x="164" y="130"/>
                </a:lnTo>
                <a:lnTo>
                  <a:pt x="156" y="123"/>
                </a:lnTo>
                <a:lnTo>
                  <a:pt x="143" y="114"/>
                </a:lnTo>
                <a:lnTo>
                  <a:pt x="135" y="108"/>
                </a:lnTo>
                <a:lnTo>
                  <a:pt x="130" y="99"/>
                </a:lnTo>
                <a:lnTo>
                  <a:pt x="126" y="86"/>
                </a:lnTo>
                <a:lnTo>
                  <a:pt x="125" y="74"/>
                </a:lnTo>
                <a:lnTo>
                  <a:pt x="123" y="69"/>
                </a:lnTo>
                <a:lnTo>
                  <a:pt x="119" y="63"/>
                </a:lnTo>
                <a:lnTo>
                  <a:pt x="113" y="56"/>
                </a:lnTo>
                <a:lnTo>
                  <a:pt x="109" y="53"/>
                </a:lnTo>
                <a:lnTo>
                  <a:pt x="109" y="48"/>
                </a:lnTo>
                <a:lnTo>
                  <a:pt x="111" y="40"/>
                </a:lnTo>
                <a:lnTo>
                  <a:pt x="114" y="36"/>
                </a:lnTo>
                <a:lnTo>
                  <a:pt x="116" y="31"/>
                </a:lnTo>
                <a:lnTo>
                  <a:pt x="119" y="24"/>
                </a:lnTo>
                <a:lnTo>
                  <a:pt x="116" y="15"/>
                </a:lnTo>
                <a:lnTo>
                  <a:pt x="115" y="9"/>
                </a:lnTo>
                <a:lnTo>
                  <a:pt x="111" y="4"/>
                </a:lnTo>
                <a:lnTo>
                  <a:pt x="105" y="1"/>
                </a:lnTo>
                <a:lnTo>
                  <a:pt x="96" y="0"/>
                </a:lnTo>
                <a:lnTo>
                  <a:pt x="90" y="3"/>
                </a:lnTo>
                <a:lnTo>
                  <a:pt x="86" y="6"/>
                </a:lnTo>
                <a:lnTo>
                  <a:pt x="84" y="13"/>
                </a:lnTo>
                <a:lnTo>
                  <a:pt x="83" y="18"/>
                </a:lnTo>
                <a:lnTo>
                  <a:pt x="84" y="23"/>
                </a:lnTo>
                <a:lnTo>
                  <a:pt x="86" y="30"/>
                </a:lnTo>
                <a:lnTo>
                  <a:pt x="88" y="35"/>
                </a:lnTo>
                <a:lnTo>
                  <a:pt x="89" y="40"/>
                </a:lnTo>
                <a:lnTo>
                  <a:pt x="88" y="46"/>
                </a:lnTo>
                <a:lnTo>
                  <a:pt x="84" y="51"/>
                </a:lnTo>
                <a:lnTo>
                  <a:pt x="78" y="56"/>
                </a:lnTo>
                <a:lnTo>
                  <a:pt x="70" y="60"/>
                </a:lnTo>
                <a:lnTo>
                  <a:pt x="65" y="64"/>
                </a:lnTo>
                <a:lnTo>
                  <a:pt x="60" y="69"/>
                </a:lnTo>
                <a:lnTo>
                  <a:pt x="55" y="75"/>
                </a:lnTo>
                <a:lnTo>
                  <a:pt x="50" y="86"/>
                </a:lnTo>
                <a:lnTo>
                  <a:pt x="46" y="99"/>
                </a:lnTo>
                <a:lnTo>
                  <a:pt x="43" y="109"/>
                </a:lnTo>
                <a:lnTo>
                  <a:pt x="41" y="121"/>
                </a:lnTo>
                <a:lnTo>
                  <a:pt x="40" y="136"/>
                </a:lnTo>
                <a:lnTo>
                  <a:pt x="40" y="145"/>
                </a:lnTo>
                <a:lnTo>
                  <a:pt x="40" y="153"/>
                </a:lnTo>
                <a:lnTo>
                  <a:pt x="41" y="158"/>
                </a:lnTo>
                <a:lnTo>
                  <a:pt x="44" y="160"/>
                </a:lnTo>
                <a:lnTo>
                  <a:pt x="49" y="161"/>
                </a:lnTo>
                <a:lnTo>
                  <a:pt x="51" y="160"/>
                </a:lnTo>
                <a:lnTo>
                  <a:pt x="53" y="158"/>
                </a:lnTo>
                <a:lnTo>
                  <a:pt x="53" y="148"/>
                </a:lnTo>
                <a:lnTo>
                  <a:pt x="53" y="133"/>
                </a:lnTo>
                <a:lnTo>
                  <a:pt x="54" y="123"/>
                </a:lnTo>
                <a:lnTo>
                  <a:pt x="55" y="116"/>
                </a:lnTo>
                <a:lnTo>
                  <a:pt x="59" y="110"/>
                </a:lnTo>
                <a:lnTo>
                  <a:pt x="64" y="109"/>
                </a:lnTo>
                <a:lnTo>
                  <a:pt x="69" y="110"/>
                </a:lnTo>
                <a:lnTo>
                  <a:pt x="70" y="114"/>
                </a:lnTo>
                <a:lnTo>
                  <a:pt x="69" y="125"/>
                </a:lnTo>
                <a:lnTo>
                  <a:pt x="68" y="140"/>
                </a:lnTo>
                <a:lnTo>
                  <a:pt x="65" y="154"/>
                </a:lnTo>
                <a:lnTo>
                  <a:pt x="61" y="166"/>
                </a:lnTo>
                <a:lnTo>
                  <a:pt x="58" y="183"/>
                </a:lnTo>
                <a:lnTo>
                  <a:pt x="53" y="196"/>
                </a:lnTo>
                <a:lnTo>
                  <a:pt x="41" y="214"/>
                </a:lnTo>
                <a:lnTo>
                  <a:pt x="33" y="225"/>
                </a:lnTo>
                <a:lnTo>
                  <a:pt x="18" y="243"/>
                </a:lnTo>
                <a:lnTo>
                  <a:pt x="8" y="255"/>
                </a:lnTo>
                <a:lnTo>
                  <a:pt x="0" y="266"/>
                </a:lnTo>
                <a:lnTo>
                  <a:pt x="0" y="271"/>
                </a:lnTo>
                <a:lnTo>
                  <a:pt x="8" y="280"/>
                </a:lnTo>
                <a:lnTo>
                  <a:pt x="19" y="290"/>
                </a:lnTo>
                <a:lnTo>
                  <a:pt x="30" y="290"/>
                </a:lnTo>
                <a:lnTo>
                  <a:pt x="33" y="288"/>
                </a:lnTo>
                <a:lnTo>
                  <a:pt x="28" y="281"/>
                </a:lnTo>
                <a:lnTo>
                  <a:pt x="23" y="275"/>
                </a:lnTo>
                <a:lnTo>
                  <a:pt x="23" y="270"/>
                </a:lnTo>
                <a:lnTo>
                  <a:pt x="30" y="259"/>
                </a:lnTo>
                <a:lnTo>
                  <a:pt x="43" y="246"/>
                </a:lnTo>
                <a:lnTo>
                  <a:pt x="61" y="223"/>
                </a:lnTo>
                <a:lnTo>
                  <a:pt x="78" y="203"/>
                </a:lnTo>
                <a:lnTo>
                  <a:pt x="84" y="196"/>
                </a:lnTo>
                <a:lnTo>
                  <a:pt x="88" y="191"/>
                </a:lnTo>
                <a:lnTo>
                  <a:pt x="95" y="190"/>
                </a:lnTo>
                <a:lnTo>
                  <a:pt x="101" y="194"/>
                </a:lnTo>
                <a:lnTo>
                  <a:pt x="109" y="199"/>
                </a:lnTo>
                <a:lnTo>
                  <a:pt x="124" y="219"/>
                </a:lnTo>
                <a:lnTo>
                  <a:pt x="141" y="243"/>
                </a:lnTo>
                <a:lnTo>
                  <a:pt x="158" y="266"/>
                </a:lnTo>
                <a:lnTo>
                  <a:pt x="168" y="280"/>
                </a:lnTo>
                <a:lnTo>
                  <a:pt x="171" y="283"/>
                </a:lnTo>
                <a:lnTo>
                  <a:pt x="178" y="283"/>
                </a:lnTo>
                <a:lnTo>
                  <a:pt x="184" y="278"/>
                </a:lnTo>
                <a:lnTo>
                  <a:pt x="191" y="273"/>
                </a:lnTo>
                <a:lnTo>
                  <a:pt x="198" y="268"/>
                </a:lnTo>
              </a:path>
            </a:pathLst>
          </a:custGeom>
          <a:solidFill>
            <a:srgbClr val="CECECE"/>
          </a:solidFill>
          <a:ln w="25400" cap="rnd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3" name="Group 143"/>
          <p:cNvGrpSpPr>
            <a:grpSpLocks/>
          </p:cNvGrpSpPr>
          <p:nvPr/>
        </p:nvGrpSpPr>
        <p:grpSpPr bwMode="auto">
          <a:xfrm>
            <a:off x="2200275" y="4198938"/>
            <a:ext cx="365125" cy="492125"/>
            <a:chOff x="1789" y="2932"/>
            <a:chExt cx="259" cy="310"/>
          </a:xfrm>
        </p:grpSpPr>
        <p:grpSp>
          <p:nvGrpSpPr>
            <p:cNvPr id="24" name="Group 144"/>
            <p:cNvGrpSpPr>
              <a:grpSpLocks/>
            </p:cNvGrpSpPr>
            <p:nvPr/>
          </p:nvGrpSpPr>
          <p:grpSpPr bwMode="auto">
            <a:xfrm>
              <a:off x="1789" y="2932"/>
              <a:ext cx="259" cy="310"/>
              <a:chOff x="1789" y="2932"/>
              <a:chExt cx="259" cy="310"/>
            </a:xfrm>
          </p:grpSpPr>
          <p:sp>
            <p:nvSpPr>
              <p:cNvPr id="2806929" name="AutoShape 145"/>
              <p:cNvSpPr>
                <a:spLocks noChangeArrowheads="1"/>
              </p:cNvSpPr>
              <p:nvPr/>
            </p:nvSpPr>
            <p:spPr bwMode="auto">
              <a:xfrm>
                <a:off x="1789" y="2982"/>
                <a:ext cx="259" cy="260"/>
              </a:xfrm>
              <a:prstGeom prst="cube">
                <a:avLst>
                  <a:gd name="adj" fmla="val 24995"/>
                </a:avLst>
              </a:prstGeom>
              <a:solidFill>
                <a:srgbClr val="FC0128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930" name="AutoShape 146"/>
              <p:cNvSpPr>
                <a:spLocks noChangeArrowheads="1"/>
              </p:cNvSpPr>
              <p:nvPr/>
            </p:nvSpPr>
            <p:spPr bwMode="auto">
              <a:xfrm>
                <a:off x="1852" y="2932"/>
                <a:ext cx="196" cy="46"/>
              </a:xfrm>
              <a:prstGeom prst="cube">
                <a:avLst>
                  <a:gd name="adj" fmla="val 24995"/>
                </a:avLst>
              </a:prstGeom>
              <a:solidFill>
                <a:srgbClr val="FC0128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6931" name="Oval 147"/>
            <p:cNvSpPr>
              <a:spLocks noChangeArrowheads="1"/>
            </p:cNvSpPr>
            <p:nvPr/>
          </p:nvSpPr>
          <p:spPr bwMode="auto">
            <a:xfrm>
              <a:off x="1871" y="2958"/>
              <a:ext cx="27" cy="8"/>
            </a:xfrm>
            <a:prstGeom prst="ellipse">
              <a:avLst/>
            </a:prstGeom>
            <a:solidFill>
              <a:srgbClr val="FC012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32" name="AutoShape 148"/>
            <p:cNvSpPr>
              <a:spLocks noChangeArrowheads="1"/>
            </p:cNvSpPr>
            <p:nvPr/>
          </p:nvSpPr>
          <p:spPr bwMode="auto">
            <a:xfrm>
              <a:off x="1820" y="3106"/>
              <a:ext cx="137" cy="55"/>
            </a:xfrm>
            <a:prstGeom prst="octagon">
              <a:avLst>
                <a:gd name="adj" fmla="val 29282"/>
              </a:avLst>
            </a:prstGeom>
            <a:solidFill>
              <a:srgbClr val="FC0128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" name="Group 149"/>
          <p:cNvGrpSpPr>
            <a:grpSpLocks/>
          </p:cNvGrpSpPr>
          <p:nvPr/>
        </p:nvGrpSpPr>
        <p:grpSpPr bwMode="auto">
          <a:xfrm>
            <a:off x="1917700" y="4732338"/>
            <a:ext cx="292100" cy="492125"/>
            <a:chOff x="1589" y="3268"/>
            <a:chExt cx="206" cy="310"/>
          </a:xfrm>
        </p:grpSpPr>
        <p:sp>
          <p:nvSpPr>
            <p:cNvPr id="2806934" name="AutoShape 150"/>
            <p:cNvSpPr>
              <a:spLocks noChangeArrowheads="1"/>
            </p:cNvSpPr>
            <p:nvPr/>
          </p:nvSpPr>
          <p:spPr bwMode="auto">
            <a:xfrm>
              <a:off x="1589" y="3318"/>
              <a:ext cx="206" cy="260"/>
            </a:xfrm>
            <a:prstGeom prst="cube">
              <a:avLst>
                <a:gd name="adj" fmla="val 24995"/>
              </a:avLst>
            </a:prstGeom>
            <a:solidFill>
              <a:srgbClr val="00DFCA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35" name="AutoShape 151"/>
            <p:cNvSpPr>
              <a:spLocks noChangeArrowheads="1"/>
            </p:cNvSpPr>
            <p:nvPr/>
          </p:nvSpPr>
          <p:spPr bwMode="auto">
            <a:xfrm>
              <a:off x="1637" y="3268"/>
              <a:ext cx="158" cy="46"/>
            </a:xfrm>
            <a:prstGeom prst="cube">
              <a:avLst>
                <a:gd name="adj" fmla="val 24995"/>
              </a:avLst>
            </a:prstGeom>
            <a:solidFill>
              <a:srgbClr val="00DFCA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36" name="AutoShape 152"/>
            <p:cNvSpPr>
              <a:spLocks noChangeArrowheads="1"/>
            </p:cNvSpPr>
            <p:nvPr/>
          </p:nvSpPr>
          <p:spPr bwMode="auto">
            <a:xfrm>
              <a:off x="1628" y="3339"/>
              <a:ext cx="108" cy="15"/>
            </a:xfrm>
            <a:prstGeom prst="parallelogram">
              <a:avLst>
                <a:gd name="adj" fmla="val 179967"/>
              </a:avLst>
            </a:prstGeom>
            <a:solidFill>
              <a:srgbClr val="00DFCA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6" name="Group 153"/>
          <p:cNvGrpSpPr>
            <a:grpSpLocks/>
          </p:cNvGrpSpPr>
          <p:nvPr/>
        </p:nvGrpSpPr>
        <p:grpSpPr bwMode="auto">
          <a:xfrm>
            <a:off x="2649538" y="4797425"/>
            <a:ext cx="285750" cy="407988"/>
            <a:chOff x="2107" y="3309"/>
            <a:chExt cx="203" cy="257"/>
          </a:xfrm>
        </p:grpSpPr>
        <p:sp>
          <p:nvSpPr>
            <p:cNvPr id="2806938" name="Freeform 154"/>
            <p:cNvSpPr>
              <a:spLocks/>
            </p:cNvSpPr>
            <p:nvPr/>
          </p:nvSpPr>
          <p:spPr bwMode="auto">
            <a:xfrm>
              <a:off x="2236" y="3426"/>
              <a:ext cx="62" cy="140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61" y="0"/>
                </a:cxn>
                <a:cxn ang="0">
                  <a:pos x="17" y="139"/>
                </a:cxn>
                <a:cxn ang="0">
                  <a:pos x="0" y="139"/>
                </a:cxn>
                <a:cxn ang="0">
                  <a:pos x="44" y="0"/>
                </a:cxn>
              </a:cxnLst>
              <a:rect l="0" t="0" r="r" b="b"/>
              <a:pathLst>
                <a:path w="62" h="140">
                  <a:moveTo>
                    <a:pt x="44" y="0"/>
                  </a:moveTo>
                  <a:lnTo>
                    <a:pt x="61" y="0"/>
                  </a:lnTo>
                  <a:lnTo>
                    <a:pt x="17" y="139"/>
                  </a:lnTo>
                  <a:lnTo>
                    <a:pt x="0" y="139"/>
                  </a:lnTo>
                  <a:lnTo>
                    <a:pt x="44" y="0"/>
                  </a:lnTo>
                </a:path>
              </a:pathLst>
            </a:custGeom>
            <a:solidFill>
              <a:srgbClr val="F39FD1"/>
            </a:solidFill>
            <a:ln w="127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39" name="Rectangle 155"/>
            <p:cNvSpPr>
              <a:spLocks noChangeArrowheads="1"/>
            </p:cNvSpPr>
            <p:nvPr/>
          </p:nvSpPr>
          <p:spPr bwMode="auto">
            <a:xfrm>
              <a:off x="2233" y="3426"/>
              <a:ext cx="77" cy="12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40" name="Rectangle 156"/>
            <p:cNvSpPr>
              <a:spLocks noChangeArrowheads="1"/>
            </p:cNvSpPr>
            <p:nvPr/>
          </p:nvSpPr>
          <p:spPr bwMode="auto">
            <a:xfrm>
              <a:off x="2239" y="3484"/>
              <a:ext cx="58" cy="12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41" name="Rectangle 157"/>
            <p:cNvSpPr>
              <a:spLocks noChangeArrowheads="1"/>
            </p:cNvSpPr>
            <p:nvPr/>
          </p:nvSpPr>
          <p:spPr bwMode="auto">
            <a:xfrm>
              <a:off x="2108" y="3484"/>
              <a:ext cx="74" cy="7"/>
            </a:xfrm>
            <a:prstGeom prst="rect">
              <a:avLst/>
            </a:prstGeom>
            <a:solidFill>
              <a:srgbClr val="F39FD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42" name="Oval 158"/>
            <p:cNvSpPr>
              <a:spLocks noChangeArrowheads="1"/>
            </p:cNvSpPr>
            <p:nvPr/>
          </p:nvSpPr>
          <p:spPr bwMode="auto">
            <a:xfrm>
              <a:off x="2168" y="3309"/>
              <a:ext cx="22" cy="25"/>
            </a:xfrm>
            <a:prstGeom prst="ellipse">
              <a:avLst/>
            </a:prstGeom>
            <a:solidFill>
              <a:srgbClr val="F39FD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43" name="Freeform 159"/>
            <p:cNvSpPr>
              <a:spLocks/>
            </p:cNvSpPr>
            <p:nvPr/>
          </p:nvSpPr>
          <p:spPr bwMode="auto">
            <a:xfrm>
              <a:off x="2107" y="3353"/>
              <a:ext cx="139" cy="213"/>
            </a:xfrm>
            <a:custGeom>
              <a:avLst/>
              <a:gdLst/>
              <a:ahLst/>
              <a:cxnLst>
                <a:cxn ang="0">
                  <a:pos x="1" y="98"/>
                </a:cxn>
                <a:cxn ang="0">
                  <a:pos x="1" y="101"/>
                </a:cxn>
                <a:cxn ang="0">
                  <a:pos x="0" y="104"/>
                </a:cxn>
                <a:cxn ang="0">
                  <a:pos x="0" y="108"/>
                </a:cxn>
                <a:cxn ang="0">
                  <a:pos x="1" y="111"/>
                </a:cxn>
                <a:cxn ang="0">
                  <a:pos x="3" y="114"/>
                </a:cxn>
                <a:cxn ang="0">
                  <a:pos x="6" y="117"/>
                </a:cxn>
                <a:cxn ang="0">
                  <a:pos x="9" y="119"/>
                </a:cxn>
                <a:cxn ang="0">
                  <a:pos x="11" y="119"/>
                </a:cxn>
                <a:cxn ang="0">
                  <a:pos x="15" y="119"/>
                </a:cxn>
                <a:cxn ang="0">
                  <a:pos x="90" y="212"/>
                </a:cxn>
                <a:cxn ang="0">
                  <a:pos x="114" y="102"/>
                </a:cxn>
                <a:cxn ang="0">
                  <a:pos x="113" y="99"/>
                </a:cxn>
                <a:cxn ang="0">
                  <a:pos x="112" y="98"/>
                </a:cxn>
                <a:cxn ang="0">
                  <a:pos x="110" y="96"/>
                </a:cxn>
                <a:cxn ang="0">
                  <a:pos x="108" y="94"/>
                </a:cxn>
                <a:cxn ang="0">
                  <a:pos x="106" y="93"/>
                </a:cxn>
                <a:cxn ang="0">
                  <a:pos x="103" y="93"/>
                </a:cxn>
                <a:cxn ang="0">
                  <a:pos x="100" y="93"/>
                </a:cxn>
                <a:cxn ang="0">
                  <a:pos x="98" y="93"/>
                </a:cxn>
                <a:cxn ang="0">
                  <a:pos x="67" y="54"/>
                </a:cxn>
                <a:cxn ang="0">
                  <a:pos x="128" y="67"/>
                </a:cxn>
                <a:cxn ang="0">
                  <a:pos x="131" y="66"/>
                </a:cxn>
                <a:cxn ang="0">
                  <a:pos x="132" y="66"/>
                </a:cxn>
                <a:cxn ang="0">
                  <a:pos x="135" y="64"/>
                </a:cxn>
                <a:cxn ang="0">
                  <a:pos x="137" y="62"/>
                </a:cxn>
                <a:cxn ang="0">
                  <a:pos x="137" y="59"/>
                </a:cxn>
                <a:cxn ang="0">
                  <a:pos x="138" y="56"/>
                </a:cxn>
                <a:cxn ang="0">
                  <a:pos x="137" y="53"/>
                </a:cxn>
                <a:cxn ang="0">
                  <a:pos x="136" y="51"/>
                </a:cxn>
                <a:cxn ang="0">
                  <a:pos x="134" y="49"/>
                </a:cxn>
                <a:cxn ang="0">
                  <a:pos x="132" y="47"/>
                </a:cxn>
                <a:cxn ang="0">
                  <a:pos x="129" y="46"/>
                </a:cxn>
                <a:cxn ang="0">
                  <a:pos x="87" y="46"/>
                </a:cxn>
                <a:cxn ang="0">
                  <a:pos x="80" y="30"/>
                </a:cxn>
                <a:cxn ang="0">
                  <a:pos x="81" y="26"/>
                </a:cxn>
                <a:cxn ang="0">
                  <a:pos x="81" y="22"/>
                </a:cxn>
                <a:cxn ang="0">
                  <a:pos x="81" y="18"/>
                </a:cxn>
                <a:cxn ang="0">
                  <a:pos x="80" y="14"/>
                </a:cxn>
                <a:cxn ang="0">
                  <a:pos x="79" y="11"/>
                </a:cxn>
                <a:cxn ang="0">
                  <a:pos x="76" y="8"/>
                </a:cxn>
                <a:cxn ang="0">
                  <a:pos x="73" y="5"/>
                </a:cxn>
                <a:cxn ang="0">
                  <a:pos x="70" y="3"/>
                </a:cxn>
                <a:cxn ang="0">
                  <a:pos x="67" y="1"/>
                </a:cxn>
                <a:cxn ang="0">
                  <a:pos x="62" y="0"/>
                </a:cxn>
                <a:cxn ang="0">
                  <a:pos x="58" y="0"/>
                </a:cxn>
                <a:cxn ang="0">
                  <a:pos x="54" y="1"/>
                </a:cxn>
                <a:cxn ang="0">
                  <a:pos x="49" y="2"/>
                </a:cxn>
                <a:cxn ang="0">
                  <a:pos x="45" y="4"/>
                </a:cxn>
                <a:cxn ang="0">
                  <a:pos x="42" y="8"/>
                </a:cxn>
                <a:cxn ang="0">
                  <a:pos x="39" y="12"/>
                </a:cxn>
                <a:cxn ang="0">
                  <a:pos x="38" y="16"/>
                </a:cxn>
              </a:cxnLst>
              <a:rect l="0" t="0" r="r" b="b"/>
              <a:pathLst>
                <a:path w="139" h="213">
                  <a:moveTo>
                    <a:pt x="38" y="16"/>
                  </a:moveTo>
                  <a:lnTo>
                    <a:pt x="1" y="98"/>
                  </a:lnTo>
                  <a:lnTo>
                    <a:pt x="1" y="99"/>
                  </a:lnTo>
                  <a:lnTo>
                    <a:pt x="1" y="101"/>
                  </a:lnTo>
                  <a:lnTo>
                    <a:pt x="0" y="102"/>
                  </a:lnTo>
                  <a:lnTo>
                    <a:pt x="0" y="104"/>
                  </a:lnTo>
                  <a:lnTo>
                    <a:pt x="0" y="106"/>
                  </a:lnTo>
                  <a:lnTo>
                    <a:pt x="0" y="108"/>
                  </a:lnTo>
                  <a:lnTo>
                    <a:pt x="1" y="109"/>
                  </a:lnTo>
                  <a:lnTo>
                    <a:pt x="1" y="111"/>
                  </a:lnTo>
                  <a:lnTo>
                    <a:pt x="2" y="113"/>
                  </a:lnTo>
                  <a:lnTo>
                    <a:pt x="3" y="114"/>
                  </a:lnTo>
                  <a:lnTo>
                    <a:pt x="4" y="116"/>
                  </a:lnTo>
                  <a:lnTo>
                    <a:pt x="6" y="117"/>
                  </a:lnTo>
                  <a:lnTo>
                    <a:pt x="7" y="118"/>
                  </a:lnTo>
                  <a:lnTo>
                    <a:pt x="9" y="119"/>
                  </a:lnTo>
                  <a:lnTo>
                    <a:pt x="10" y="119"/>
                  </a:lnTo>
                  <a:lnTo>
                    <a:pt x="11" y="119"/>
                  </a:lnTo>
                  <a:lnTo>
                    <a:pt x="13" y="119"/>
                  </a:lnTo>
                  <a:lnTo>
                    <a:pt x="15" y="119"/>
                  </a:lnTo>
                  <a:lnTo>
                    <a:pt x="90" y="119"/>
                  </a:lnTo>
                  <a:lnTo>
                    <a:pt x="90" y="212"/>
                  </a:lnTo>
                  <a:lnTo>
                    <a:pt x="114" y="212"/>
                  </a:lnTo>
                  <a:lnTo>
                    <a:pt x="114" y="102"/>
                  </a:lnTo>
                  <a:lnTo>
                    <a:pt x="114" y="101"/>
                  </a:lnTo>
                  <a:lnTo>
                    <a:pt x="113" y="99"/>
                  </a:lnTo>
                  <a:lnTo>
                    <a:pt x="113" y="98"/>
                  </a:lnTo>
                  <a:lnTo>
                    <a:pt x="112" y="98"/>
                  </a:lnTo>
                  <a:lnTo>
                    <a:pt x="112" y="97"/>
                  </a:lnTo>
                  <a:lnTo>
                    <a:pt x="110" y="96"/>
                  </a:lnTo>
                  <a:lnTo>
                    <a:pt x="110" y="95"/>
                  </a:lnTo>
                  <a:lnTo>
                    <a:pt x="108" y="94"/>
                  </a:lnTo>
                  <a:lnTo>
                    <a:pt x="107" y="94"/>
                  </a:lnTo>
                  <a:lnTo>
                    <a:pt x="106" y="93"/>
                  </a:lnTo>
                  <a:lnTo>
                    <a:pt x="105" y="93"/>
                  </a:lnTo>
                  <a:lnTo>
                    <a:pt x="103" y="93"/>
                  </a:lnTo>
                  <a:lnTo>
                    <a:pt x="102" y="93"/>
                  </a:lnTo>
                  <a:lnTo>
                    <a:pt x="100" y="93"/>
                  </a:lnTo>
                  <a:lnTo>
                    <a:pt x="99" y="93"/>
                  </a:lnTo>
                  <a:lnTo>
                    <a:pt x="98" y="93"/>
                  </a:lnTo>
                  <a:lnTo>
                    <a:pt x="54" y="90"/>
                  </a:lnTo>
                  <a:lnTo>
                    <a:pt x="67" y="54"/>
                  </a:lnTo>
                  <a:lnTo>
                    <a:pt x="75" y="67"/>
                  </a:lnTo>
                  <a:lnTo>
                    <a:pt x="128" y="67"/>
                  </a:lnTo>
                  <a:lnTo>
                    <a:pt x="129" y="66"/>
                  </a:lnTo>
                  <a:lnTo>
                    <a:pt x="131" y="66"/>
                  </a:lnTo>
                  <a:lnTo>
                    <a:pt x="132" y="66"/>
                  </a:lnTo>
                  <a:lnTo>
                    <a:pt x="132" y="66"/>
                  </a:lnTo>
                  <a:lnTo>
                    <a:pt x="134" y="64"/>
                  </a:lnTo>
                  <a:lnTo>
                    <a:pt x="135" y="64"/>
                  </a:lnTo>
                  <a:lnTo>
                    <a:pt x="136" y="63"/>
                  </a:lnTo>
                  <a:lnTo>
                    <a:pt x="137" y="62"/>
                  </a:lnTo>
                  <a:lnTo>
                    <a:pt x="137" y="61"/>
                  </a:lnTo>
                  <a:lnTo>
                    <a:pt x="137" y="59"/>
                  </a:lnTo>
                  <a:lnTo>
                    <a:pt x="138" y="58"/>
                  </a:lnTo>
                  <a:lnTo>
                    <a:pt x="138" y="56"/>
                  </a:lnTo>
                  <a:lnTo>
                    <a:pt x="138" y="54"/>
                  </a:lnTo>
                  <a:lnTo>
                    <a:pt x="137" y="53"/>
                  </a:lnTo>
                  <a:lnTo>
                    <a:pt x="137" y="52"/>
                  </a:lnTo>
                  <a:lnTo>
                    <a:pt x="136" y="51"/>
                  </a:lnTo>
                  <a:lnTo>
                    <a:pt x="135" y="49"/>
                  </a:lnTo>
                  <a:lnTo>
                    <a:pt x="134" y="49"/>
                  </a:lnTo>
                  <a:lnTo>
                    <a:pt x="133" y="48"/>
                  </a:lnTo>
                  <a:lnTo>
                    <a:pt x="132" y="47"/>
                  </a:lnTo>
                  <a:lnTo>
                    <a:pt x="131" y="46"/>
                  </a:lnTo>
                  <a:lnTo>
                    <a:pt x="129" y="46"/>
                  </a:lnTo>
                  <a:lnTo>
                    <a:pt x="128" y="46"/>
                  </a:lnTo>
                  <a:lnTo>
                    <a:pt x="87" y="46"/>
                  </a:lnTo>
                  <a:lnTo>
                    <a:pt x="79" y="31"/>
                  </a:lnTo>
                  <a:lnTo>
                    <a:pt x="80" y="30"/>
                  </a:lnTo>
                  <a:lnTo>
                    <a:pt x="81" y="28"/>
                  </a:lnTo>
                  <a:lnTo>
                    <a:pt x="81" y="26"/>
                  </a:lnTo>
                  <a:lnTo>
                    <a:pt x="81" y="24"/>
                  </a:lnTo>
                  <a:lnTo>
                    <a:pt x="81" y="22"/>
                  </a:lnTo>
                  <a:lnTo>
                    <a:pt x="81" y="20"/>
                  </a:lnTo>
                  <a:lnTo>
                    <a:pt x="81" y="18"/>
                  </a:lnTo>
                  <a:lnTo>
                    <a:pt x="81" y="16"/>
                  </a:lnTo>
                  <a:lnTo>
                    <a:pt x="80" y="14"/>
                  </a:lnTo>
                  <a:lnTo>
                    <a:pt x="79" y="13"/>
                  </a:lnTo>
                  <a:lnTo>
                    <a:pt x="79" y="11"/>
                  </a:lnTo>
                  <a:lnTo>
                    <a:pt x="78" y="9"/>
                  </a:lnTo>
                  <a:lnTo>
                    <a:pt x="76" y="8"/>
                  </a:lnTo>
                  <a:lnTo>
                    <a:pt x="75" y="6"/>
                  </a:lnTo>
                  <a:lnTo>
                    <a:pt x="73" y="5"/>
                  </a:lnTo>
                  <a:lnTo>
                    <a:pt x="72" y="4"/>
                  </a:lnTo>
                  <a:lnTo>
                    <a:pt x="70" y="3"/>
                  </a:lnTo>
                  <a:lnTo>
                    <a:pt x="68" y="2"/>
                  </a:lnTo>
                  <a:lnTo>
                    <a:pt x="67" y="1"/>
                  </a:lnTo>
                  <a:lnTo>
                    <a:pt x="64" y="1"/>
                  </a:lnTo>
                  <a:lnTo>
                    <a:pt x="62" y="0"/>
                  </a:lnTo>
                  <a:lnTo>
                    <a:pt x="60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4" y="1"/>
                  </a:lnTo>
                  <a:lnTo>
                    <a:pt x="52" y="1"/>
                  </a:lnTo>
                  <a:lnTo>
                    <a:pt x="49" y="2"/>
                  </a:lnTo>
                  <a:lnTo>
                    <a:pt x="47" y="3"/>
                  </a:lnTo>
                  <a:lnTo>
                    <a:pt x="45" y="4"/>
                  </a:lnTo>
                  <a:lnTo>
                    <a:pt x="44" y="6"/>
                  </a:lnTo>
                  <a:lnTo>
                    <a:pt x="42" y="8"/>
                  </a:lnTo>
                  <a:lnTo>
                    <a:pt x="41" y="9"/>
                  </a:lnTo>
                  <a:lnTo>
                    <a:pt x="39" y="12"/>
                  </a:lnTo>
                  <a:lnTo>
                    <a:pt x="38" y="14"/>
                  </a:lnTo>
                  <a:lnTo>
                    <a:pt x="38" y="16"/>
                  </a:lnTo>
                </a:path>
              </a:pathLst>
            </a:custGeom>
            <a:solidFill>
              <a:srgbClr val="F39FD1"/>
            </a:solidFill>
            <a:ln w="127000" cap="rnd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06944" name="Freeform 160"/>
          <p:cNvSpPr>
            <a:spLocks/>
          </p:cNvSpPr>
          <p:nvPr/>
        </p:nvSpPr>
        <p:spPr bwMode="auto">
          <a:xfrm>
            <a:off x="3011488" y="4748213"/>
            <a:ext cx="282575" cy="461962"/>
          </a:xfrm>
          <a:custGeom>
            <a:avLst/>
            <a:gdLst/>
            <a:ahLst/>
            <a:cxnLst>
              <a:cxn ang="0">
                <a:pos x="199" y="263"/>
              </a:cxn>
              <a:cxn ang="0">
                <a:pos x="184" y="263"/>
              </a:cxn>
              <a:cxn ang="0">
                <a:pos x="158" y="229"/>
              </a:cxn>
              <a:cxn ang="0">
                <a:pos x="121" y="169"/>
              </a:cxn>
              <a:cxn ang="0">
                <a:pos x="111" y="141"/>
              </a:cxn>
              <a:cxn ang="0">
                <a:pos x="114" y="123"/>
              </a:cxn>
              <a:cxn ang="0">
                <a:pos x="123" y="119"/>
              </a:cxn>
              <a:cxn ang="0">
                <a:pos x="136" y="129"/>
              </a:cxn>
              <a:cxn ang="0">
                <a:pos x="155" y="140"/>
              </a:cxn>
              <a:cxn ang="0">
                <a:pos x="164" y="140"/>
              </a:cxn>
              <a:cxn ang="0">
                <a:pos x="165" y="134"/>
              </a:cxn>
              <a:cxn ang="0">
                <a:pos x="156" y="123"/>
              </a:cxn>
              <a:cxn ang="0">
                <a:pos x="135" y="108"/>
              </a:cxn>
              <a:cxn ang="0">
                <a:pos x="126" y="86"/>
              </a:cxn>
              <a:cxn ang="0">
                <a:pos x="123" y="69"/>
              </a:cxn>
              <a:cxn ang="0">
                <a:pos x="113" y="56"/>
              </a:cxn>
              <a:cxn ang="0">
                <a:pos x="109" y="48"/>
              </a:cxn>
              <a:cxn ang="0">
                <a:pos x="114" y="36"/>
              </a:cxn>
              <a:cxn ang="0">
                <a:pos x="119" y="24"/>
              </a:cxn>
              <a:cxn ang="0">
                <a:pos x="115" y="9"/>
              </a:cxn>
              <a:cxn ang="0">
                <a:pos x="105" y="1"/>
              </a:cxn>
              <a:cxn ang="0">
                <a:pos x="90" y="3"/>
              </a:cxn>
              <a:cxn ang="0">
                <a:pos x="84" y="13"/>
              </a:cxn>
              <a:cxn ang="0">
                <a:pos x="84" y="23"/>
              </a:cxn>
              <a:cxn ang="0">
                <a:pos x="88" y="35"/>
              </a:cxn>
              <a:cxn ang="0">
                <a:pos x="88" y="46"/>
              </a:cxn>
              <a:cxn ang="0">
                <a:pos x="78" y="56"/>
              </a:cxn>
              <a:cxn ang="0">
                <a:pos x="65" y="64"/>
              </a:cxn>
              <a:cxn ang="0">
                <a:pos x="55" y="75"/>
              </a:cxn>
              <a:cxn ang="0">
                <a:pos x="46" y="99"/>
              </a:cxn>
              <a:cxn ang="0">
                <a:pos x="41" y="121"/>
              </a:cxn>
              <a:cxn ang="0">
                <a:pos x="40" y="145"/>
              </a:cxn>
              <a:cxn ang="0">
                <a:pos x="41" y="158"/>
              </a:cxn>
              <a:cxn ang="0">
                <a:pos x="49" y="161"/>
              </a:cxn>
              <a:cxn ang="0">
                <a:pos x="53" y="158"/>
              </a:cxn>
              <a:cxn ang="0">
                <a:pos x="53" y="133"/>
              </a:cxn>
              <a:cxn ang="0">
                <a:pos x="55" y="116"/>
              </a:cxn>
              <a:cxn ang="0">
                <a:pos x="64" y="109"/>
              </a:cxn>
              <a:cxn ang="0">
                <a:pos x="70" y="114"/>
              </a:cxn>
              <a:cxn ang="0">
                <a:pos x="68" y="140"/>
              </a:cxn>
              <a:cxn ang="0">
                <a:pos x="61" y="166"/>
              </a:cxn>
              <a:cxn ang="0">
                <a:pos x="53" y="196"/>
              </a:cxn>
              <a:cxn ang="0">
                <a:pos x="33" y="225"/>
              </a:cxn>
              <a:cxn ang="0">
                <a:pos x="8" y="255"/>
              </a:cxn>
              <a:cxn ang="0">
                <a:pos x="0" y="271"/>
              </a:cxn>
              <a:cxn ang="0">
                <a:pos x="19" y="290"/>
              </a:cxn>
              <a:cxn ang="0">
                <a:pos x="33" y="288"/>
              </a:cxn>
              <a:cxn ang="0">
                <a:pos x="23" y="275"/>
              </a:cxn>
              <a:cxn ang="0">
                <a:pos x="30" y="259"/>
              </a:cxn>
              <a:cxn ang="0">
                <a:pos x="61" y="223"/>
              </a:cxn>
              <a:cxn ang="0">
                <a:pos x="84" y="196"/>
              </a:cxn>
              <a:cxn ang="0">
                <a:pos x="95" y="190"/>
              </a:cxn>
              <a:cxn ang="0">
                <a:pos x="109" y="199"/>
              </a:cxn>
              <a:cxn ang="0">
                <a:pos x="141" y="243"/>
              </a:cxn>
              <a:cxn ang="0">
                <a:pos x="168" y="280"/>
              </a:cxn>
              <a:cxn ang="0">
                <a:pos x="178" y="283"/>
              </a:cxn>
              <a:cxn ang="0">
                <a:pos x="191" y="273"/>
              </a:cxn>
            </a:cxnLst>
            <a:rect l="0" t="0" r="r" b="b"/>
            <a:pathLst>
              <a:path w="200" h="291">
                <a:moveTo>
                  <a:pt x="198" y="268"/>
                </a:moveTo>
                <a:lnTo>
                  <a:pt x="199" y="263"/>
                </a:lnTo>
                <a:lnTo>
                  <a:pt x="191" y="264"/>
                </a:lnTo>
                <a:lnTo>
                  <a:pt x="184" y="263"/>
                </a:lnTo>
                <a:lnTo>
                  <a:pt x="174" y="255"/>
                </a:lnTo>
                <a:lnTo>
                  <a:pt x="158" y="229"/>
                </a:lnTo>
                <a:lnTo>
                  <a:pt x="134" y="190"/>
                </a:lnTo>
                <a:lnTo>
                  <a:pt x="121" y="169"/>
                </a:lnTo>
                <a:lnTo>
                  <a:pt x="113" y="151"/>
                </a:lnTo>
                <a:lnTo>
                  <a:pt x="111" y="141"/>
                </a:lnTo>
                <a:lnTo>
                  <a:pt x="111" y="130"/>
                </a:lnTo>
                <a:lnTo>
                  <a:pt x="114" y="123"/>
                </a:lnTo>
                <a:lnTo>
                  <a:pt x="119" y="119"/>
                </a:lnTo>
                <a:lnTo>
                  <a:pt x="123" y="119"/>
                </a:lnTo>
                <a:lnTo>
                  <a:pt x="128" y="121"/>
                </a:lnTo>
                <a:lnTo>
                  <a:pt x="136" y="129"/>
                </a:lnTo>
                <a:lnTo>
                  <a:pt x="148" y="136"/>
                </a:lnTo>
                <a:lnTo>
                  <a:pt x="155" y="140"/>
                </a:lnTo>
                <a:lnTo>
                  <a:pt x="160" y="141"/>
                </a:lnTo>
                <a:lnTo>
                  <a:pt x="164" y="140"/>
                </a:lnTo>
                <a:lnTo>
                  <a:pt x="166" y="136"/>
                </a:lnTo>
                <a:lnTo>
                  <a:pt x="165" y="134"/>
                </a:lnTo>
                <a:lnTo>
                  <a:pt x="164" y="130"/>
                </a:lnTo>
                <a:lnTo>
                  <a:pt x="156" y="123"/>
                </a:lnTo>
                <a:lnTo>
                  <a:pt x="143" y="114"/>
                </a:lnTo>
                <a:lnTo>
                  <a:pt x="135" y="108"/>
                </a:lnTo>
                <a:lnTo>
                  <a:pt x="130" y="99"/>
                </a:lnTo>
                <a:lnTo>
                  <a:pt x="126" y="86"/>
                </a:lnTo>
                <a:lnTo>
                  <a:pt x="125" y="74"/>
                </a:lnTo>
                <a:lnTo>
                  <a:pt x="123" y="69"/>
                </a:lnTo>
                <a:lnTo>
                  <a:pt x="119" y="63"/>
                </a:lnTo>
                <a:lnTo>
                  <a:pt x="113" y="56"/>
                </a:lnTo>
                <a:lnTo>
                  <a:pt x="109" y="53"/>
                </a:lnTo>
                <a:lnTo>
                  <a:pt x="109" y="48"/>
                </a:lnTo>
                <a:lnTo>
                  <a:pt x="111" y="40"/>
                </a:lnTo>
                <a:lnTo>
                  <a:pt x="114" y="36"/>
                </a:lnTo>
                <a:lnTo>
                  <a:pt x="116" y="31"/>
                </a:lnTo>
                <a:lnTo>
                  <a:pt x="119" y="24"/>
                </a:lnTo>
                <a:lnTo>
                  <a:pt x="116" y="15"/>
                </a:lnTo>
                <a:lnTo>
                  <a:pt x="115" y="9"/>
                </a:lnTo>
                <a:lnTo>
                  <a:pt x="111" y="4"/>
                </a:lnTo>
                <a:lnTo>
                  <a:pt x="105" y="1"/>
                </a:lnTo>
                <a:lnTo>
                  <a:pt x="96" y="0"/>
                </a:lnTo>
                <a:lnTo>
                  <a:pt x="90" y="3"/>
                </a:lnTo>
                <a:lnTo>
                  <a:pt x="86" y="6"/>
                </a:lnTo>
                <a:lnTo>
                  <a:pt x="84" y="13"/>
                </a:lnTo>
                <a:lnTo>
                  <a:pt x="83" y="18"/>
                </a:lnTo>
                <a:lnTo>
                  <a:pt x="84" y="23"/>
                </a:lnTo>
                <a:lnTo>
                  <a:pt x="86" y="30"/>
                </a:lnTo>
                <a:lnTo>
                  <a:pt x="88" y="35"/>
                </a:lnTo>
                <a:lnTo>
                  <a:pt x="89" y="40"/>
                </a:lnTo>
                <a:lnTo>
                  <a:pt x="88" y="46"/>
                </a:lnTo>
                <a:lnTo>
                  <a:pt x="84" y="51"/>
                </a:lnTo>
                <a:lnTo>
                  <a:pt x="78" y="56"/>
                </a:lnTo>
                <a:lnTo>
                  <a:pt x="70" y="60"/>
                </a:lnTo>
                <a:lnTo>
                  <a:pt x="65" y="64"/>
                </a:lnTo>
                <a:lnTo>
                  <a:pt x="60" y="69"/>
                </a:lnTo>
                <a:lnTo>
                  <a:pt x="55" y="75"/>
                </a:lnTo>
                <a:lnTo>
                  <a:pt x="50" y="86"/>
                </a:lnTo>
                <a:lnTo>
                  <a:pt x="46" y="99"/>
                </a:lnTo>
                <a:lnTo>
                  <a:pt x="43" y="109"/>
                </a:lnTo>
                <a:lnTo>
                  <a:pt x="41" y="121"/>
                </a:lnTo>
                <a:lnTo>
                  <a:pt x="40" y="136"/>
                </a:lnTo>
                <a:lnTo>
                  <a:pt x="40" y="145"/>
                </a:lnTo>
                <a:lnTo>
                  <a:pt x="40" y="153"/>
                </a:lnTo>
                <a:lnTo>
                  <a:pt x="41" y="158"/>
                </a:lnTo>
                <a:lnTo>
                  <a:pt x="44" y="160"/>
                </a:lnTo>
                <a:lnTo>
                  <a:pt x="49" y="161"/>
                </a:lnTo>
                <a:lnTo>
                  <a:pt x="51" y="160"/>
                </a:lnTo>
                <a:lnTo>
                  <a:pt x="53" y="158"/>
                </a:lnTo>
                <a:lnTo>
                  <a:pt x="53" y="148"/>
                </a:lnTo>
                <a:lnTo>
                  <a:pt x="53" y="133"/>
                </a:lnTo>
                <a:lnTo>
                  <a:pt x="54" y="123"/>
                </a:lnTo>
                <a:lnTo>
                  <a:pt x="55" y="116"/>
                </a:lnTo>
                <a:lnTo>
                  <a:pt x="59" y="110"/>
                </a:lnTo>
                <a:lnTo>
                  <a:pt x="64" y="109"/>
                </a:lnTo>
                <a:lnTo>
                  <a:pt x="69" y="110"/>
                </a:lnTo>
                <a:lnTo>
                  <a:pt x="70" y="114"/>
                </a:lnTo>
                <a:lnTo>
                  <a:pt x="69" y="125"/>
                </a:lnTo>
                <a:lnTo>
                  <a:pt x="68" y="140"/>
                </a:lnTo>
                <a:lnTo>
                  <a:pt x="65" y="154"/>
                </a:lnTo>
                <a:lnTo>
                  <a:pt x="61" y="166"/>
                </a:lnTo>
                <a:lnTo>
                  <a:pt x="58" y="183"/>
                </a:lnTo>
                <a:lnTo>
                  <a:pt x="53" y="196"/>
                </a:lnTo>
                <a:lnTo>
                  <a:pt x="41" y="214"/>
                </a:lnTo>
                <a:lnTo>
                  <a:pt x="33" y="225"/>
                </a:lnTo>
                <a:lnTo>
                  <a:pt x="18" y="243"/>
                </a:lnTo>
                <a:lnTo>
                  <a:pt x="8" y="255"/>
                </a:lnTo>
                <a:lnTo>
                  <a:pt x="0" y="266"/>
                </a:lnTo>
                <a:lnTo>
                  <a:pt x="0" y="271"/>
                </a:lnTo>
                <a:lnTo>
                  <a:pt x="8" y="280"/>
                </a:lnTo>
                <a:lnTo>
                  <a:pt x="19" y="290"/>
                </a:lnTo>
                <a:lnTo>
                  <a:pt x="30" y="290"/>
                </a:lnTo>
                <a:lnTo>
                  <a:pt x="33" y="288"/>
                </a:lnTo>
                <a:lnTo>
                  <a:pt x="28" y="281"/>
                </a:lnTo>
                <a:lnTo>
                  <a:pt x="23" y="275"/>
                </a:lnTo>
                <a:lnTo>
                  <a:pt x="23" y="270"/>
                </a:lnTo>
                <a:lnTo>
                  <a:pt x="30" y="259"/>
                </a:lnTo>
                <a:lnTo>
                  <a:pt x="43" y="246"/>
                </a:lnTo>
                <a:lnTo>
                  <a:pt x="61" y="223"/>
                </a:lnTo>
                <a:lnTo>
                  <a:pt x="78" y="203"/>
                </a:lnTo>
                <a:lnTo>
                  <a:pt x="84" y="196"/>
                </a:lnTo>
                <a:lnTo>
                  <a:pt x="88" y="191"/>
                </a:lnTo>
                <a:lnTo>
                  <a:pt x="95" y="190"/>
                </a:lnTo>
                <a:lnTo>
                  <a:pt x="101" y="194"/>
                </a:lnTo>
                <a:lnTo>
                  <a:pt x="109" y="199"/>
                </a:lnTo>
                <a:lnTo>
                  <a:pt x="124" y="219"/>
                </a:lnTo>
                <a:lnTo>
                  <a:pt x="141" y="243"/>
                </a:lnTo>
                <a:lnTo>
                  <a:pt x="158" y="266"/>
                </a:lnTo>
                <a:lnTo>
                  <a:pt x="168" y="280"/>
                </a:lnTo>
                <a:lnTo>
                  <a:pt x="171" y="283"/>
                </a:lnTo>
                <a:lnTo>
                  <a:pt x="178" y="283"/>
                </a:lnTo>
                <a:lnTo>
                  <a:pt x="184" y="278"/>
                </a:lnTo>
                <a:lnTo>
                  <a:pt x="191" y="273"/>
                </a:lnTo>
                <a:lnTo>
                  <a:pt x="198" y="268"/>
                </a:lnTo>
              </a:path>
            </a:pathLst>
          </a:custGeom>
          <a:solidFill>
            <a:srgbClr val="CECECE"/>
          </a:solidFill>
          <a:ln w="25400" cap="rnd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7" name="Group 161"/>
          <p:cNvGrpSpPr>
            <a:grpSpLocks/>
          </p:cNvGrpSpPr>
          <p:nvPr/>
        </p:nvGrpSpPr>
        <p:grpSpPr bwMode="auto">
          <a:xfrm>
            <a:off x="2217738" y="4732338"/>
            <a:ext cx="365125" cy="492125"/>
            <a:chOff x="1801" y="3268"/>
            <a:chExt cx="259" cy="310"/>
          </a:xfrm>
        </p:grpSpPr>
        <p:grpSp>
          <p:nvGrpSpPr>
            <p:cNvPr id="28" name="Group 162"/>
            <p:cNvGrpSpPr>
              <a:grpSpLocks/>
            </p:cNvGrpSpPr>
            <p:nvPr/>
          </p:nvGrpSpPr>
          <p:grpSpPr bwMode="auto">
            <a:xfrm>
              <a:off x="1801" y="3268"/>
              <a:ext cx="259" cy="310"/>
              <a:chOff x="1801" y="3268"/>
              <a:chExt cx="259" cy="310"/>
            </a:xfrm>
          </p:grpSpPr>
          <p:sp>
            <p:nvSpPr>
              <p:cNvPr id="2806947" name="AutoShape 163"/>
              <p:cNvSpPr>
                <a:spLocks noChangeArrowheads="1"/>
              </p:cNvSpPr>
              <p:nvPr/>
            </p:nvSpPr>
            <p:spPr bwMode="auto">
              <a:xfrm>
                <a:off x="1801" y="3318"/>
                <a:ext cx="259" cy="260"/>
              </a:xfrm>
              <a:prstGeom prst="cube">
                <a:avLst>
                  <a:gd name="adj" fmla="val 24995"/>
                </a:avLst>
              </a:prstGeom>
              <a:solidFill>
                <a:srgbClr val="FAFD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948" name="AutoShape 164"/>
              <p:cNvSpPr>
                <a:spLocks noChangeArrowheads="1"/>
              </p:cNvSpPr>
              <p:nvPr/>
            </p:nvSpPr>
            <p:spPr bwMode="auto">
              <a:xfrm>
                <a:off x="1864" y="3268"/>
                <a:ext cx="196" cy="46"/>
              </a:xfrm>
              <a:prstGeom prst="cube">
                <a:avLst>
                  <a:gd name="adj" fmla="val 24995"/>
                </a:avLst>
              </a:prstGeom>
              <a:solidFill>
                <a:srgbClr val="FAFD00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6949" name="Oval 165"/>
            <p:cNvSpPr>
              <a:spLocks noChangeArrowheads="1"/>
            </p:cNvSpPr>
            <p:nvPr/>
          </p:nvSpPr>
          <p:spPr bwMode="auto">
            <a:xfrm>
              <a:off x="1883" y="3294"/>
              <a:ext cx="27" cy="8"/>
            </a:xfrm>
            <a:prstGeom prst="ellipse">
              <a:avLst/>
            </a:prstGeom>
            <a:solidFill>
              <a:srgbClr val="FAFD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50" name="AutoShape 166"/>
            <p:cNvSpPr>
              <a:spLocks noChangeArrowheads="1"/>
            </p:cNvSpPr>
            <p:nvPr/>
          </p:nvSpPr>
          <p:spPr bwMode="auto">
            <a:xfrm>
              <a:off x="1832" y="3442"/>
              <a:ext cx="137" cy="55"/>
            </a:xfrm>
            <a:prstGeom prst="octagon">
              <a:avLst>
                <a:gd name="adj" fmla="val 29282"/>
              </a:avLst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" name="Group 167"/>
          <p:cNvGrpSpPr>
            <a:grpSpLocks/>
          </p:cNvGrpSpPr>
          <p:nvPr/>
        </p:nvGrpSpPr>
        <p:grpSpPr bwMode="auto">
          <a:xfrm>
            <a:off x="3146425" y="1966913"/>
            <a:ext cx="2824163" cy="1547812"/>
            <a:chOff x="2459" y="1526"/>
            <a:chExt cx="2002" cy="975"/>
          </a:xfrm>
        </p:grpSpPr>
        <p:sp>
          <p:nvSpPr>
            <p:cNvPr id="2806952" name="Rectangle 168"/>
            <p:cNvSpPr>
              <a:spLocks noChangeArrowheads="1"/>
            </p:cNvSpPr>
            <p:nvPr/>
          </p:nvSpPr>
          <p:spPr bwMode="auto">
            <a:xfrm>
              <a:off x="2459" y="1526"/>
              <a:ext cx="2002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3200">
                  <a:solidFill>
                    <a:schemeClr val="tx1"/>
                  </a:solidFill>
                  <a:latin typeface="Arial" pitchFamily="-65" charset="0"/>
                </a:rPr>
                <a:t> (light clothing)</a:t>
              </a:r>
            </a:p>
          </p:txBody>
        </p:sp>
        <p:sp>
          <p:nvSpPr>
            <p:cNvPr id="2806953" name="Rectangle 169"/>
            <p:cNvSpPr>
              <a:spLocks noChangeArrowheads="1"/>
            </p:cNvSpPr>
            <p:nvPr/>
          </p:nvSpPr>
          <p:spPr bwMode="auto">
            <a:xfrm>
              <a:off x="2483" y="1814"/>
              <a:ext cx="208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3200">
                  <a:solidFill>
                    <a:schemeClr val="tx1"/>
                  </a:solidFill>
                  <a:latin typeface="Arial" pitchFamily="-65" charset="0"/>
                </a:rPr>
                <a:t> </a:t>
              </a:r>
            </a:p>
          </p:txBody>
        </p:sp>
        <p:sp>
          <p:nvSpPr>
            <p:cNvPr id="2806954" name="Rectangle 170"/>
            <p:cNvSpPr>
              <a:spLocks noChangeArrowheads="1"/>
            </p:cNvSpPr>
            <p:nvPr/>
          </p:nvSpPr>
          <p:spPr bwMode="auto">
            <a:xfrm>
              <a:off x="2483" y="2138"/>
              <a:ext cx="208" cy="3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3200">
                  <a:solidFill>
                    <a:schemeClr val="tx1"/>
                  </a:solidFill>
                  <a:latin typeface="Arial" pitchFamily="-65" charset="0"/>
                </a:rPr>
                <a:t> </a:t>
              </a:r>
            </a:p>
          </p:txBody>
        </p:sp>
      </p:grpSp>
      <p:sp>
        <p:nvSpPr>
          <p:cNvPr id="2806955" name="Rectangle 171"/>
          <p:cNvSpPr>
            <a:spLocks noChangeArrowheads="1"/>
          </p:cNvSpPr>
          <p:nvPr/>
        </p:nvSpPr>
        <p:spPr bwMode="auto">
          <a:xfrm>
            <a:off x="3705225" y="3605213"/>
            <a:ext cx="2824163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tx1"/>
                </a:solidFill>
                <a:latin typeface="Arial" pitchFamily="-65" charset="0"/>
              </a:rPr>
              <a:t> (light clothing)</a:t>
            </a:r>
          </a:p>
        </p:txBody>
      </p:sp>
      <p:sp>
        <p:nvSpPr>
          <p:cNvPr id="2806956" name="Rectangle 172"/>
          <p:cNvSpPr>
            <a:spLocks noChangeArrowheads="1"/>
          </p:cNvSpPr>
          <p:nvPr/>
        </p:nvSpPr>
        <p:spPr bwMode="auto">
          <a:xfrm>
            <a:off x="3740150" y="4040188"/>
            <a:ext cx="2868613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tx1"/>
                </a:solidFill>
                <a:latin typeface="Arial" pitchFamily="-65" charset="0"/>
              </a:rPr>
              <a:t> (dark clothing)</a:t>
            </a:r>
          </a:p>
        </p:txBody>
      </p:sp>
      <p:grpSp>
        <p:nvGrpSpPr>
          <p:cNvPr id="30" name="Group 173"/>
          <p:cNvGrpSpPr>
            <a:grpSpLocks/>
          </p:cNvGrpSpPr>
          <p:nvPr/>
        </p:nvGrpSpPr>
        <p:grpSpPr bwMode="auto">
          <a:xfrm>
            <a:off x="2249488" y="5259388"/>
            <a:ext cx="1376362" cy="492125"/>
            <a:chOff x="1589" y="2608"/>
            <a:chExt cx="975" cy="310"/>
          </a:xfrm>
        </p:grpSpPr>
        <p:grpSp>
          <p:nvGrpSpPr>
            <p:cNvPr id="31" name="Group 174"/>
            <p:cNvGrpSpPr>
              <a:grpSpLocks/>
            </p:cNvGrpSpPr>
            <p:nvPr/>
          </p:nvGrpSpPr>
          <p:grpSpPr bwMode="auto">
            <a:xfrm>
              <a:off x="1589" y="2608"/>
              <a:ext cx="206" cy="310"/>
              <a:chOff x="1589" y="2608"/>
              <a:chExt cx="206" cy="310"/>
            </a:xfrm>
          </p:grpSpPr>
          <p:sp>
            <p:nvSpPr>
              <p:cNvPr id="2806959" name="AutoShape 175"/>
              <p:cNvSpPr>
                <a:spLocks noChangeArrowheads="1"/>
              </p:cNvSpPr>
              <p:nvPr/>
            </p:nvSpPr>
            <p:spPr bwMode="auto">
              <a:xfrm>
                <a:off x="1589" y="2658"/>
                <a:ext cx="206" cy="260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960" name="AutoShape 176"/>
              <p:cNvSpPr>
                <a:spLocks noChangeArrowheads="1"/>
              </p:cNvSpPr>
              <p:nvPr/>
            </p:nvSpPr>
            <p:spPr bwMode="auto">
              <a:xfrm>
                <a:off x="1637" y="2608"/>
                <a:ext cx="158" cy="46"/>
              </a:xfrm>
              <a:prstGeom prst="cube">
                <a:avLst>
                  <a:gd name="adj" fmla="val 24995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961" name="AutoShape 177"/>
              <p:cNvSpPr>
                <a:spLocks noChangeArrowheads="1"/>
              </p:cNvSpPr>
              <p:nvPr/>
            </p:nvSpPr>
            <p:spPr bwMode="auto">
              <a:xfrm>
                <a:off x="1628" y="2679"/>
                <a:ext cx="108" cy="15"/>
              </a:xfrm>
              <a:prstGeom prst="parallelogram">
                <a:avLst>
                  <a:gd name="adj" fmla="val 179967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806945" name="Group 178"/>
            <p:cNvGrpSpPr>
              <a:grpSpLocks/>
            </p:cNvGrpSpPr>
            <p:nvPr/>
          </p:nvGrpSpPr>
          <p:grpSpPr bwMode="auto">
            <a:xfrm>
              <a:off x="2107" y="2649"/>
              <a:ext cx="203" cy="257"/>
              <a:chOff x="2107" y="2649"/>
              <a:chExt cx="203" cy="257"/>
            </a:xfrm>
          </p:grpSpPr>
          <p:sp>
            <p:nvSpPr>
              <p:cNvPr id="2806963" name="Freeform 179"/>
              <p:cNvSpPr>
                <a:spLocks/>
              </p:cNvSpPr>
              <p:nvPr/>
            </p:nvSpPr>
            <p:spPr bwMode="auto">
              <a:xfrm>
                <a:off x="2236" y="2766"/>
                <a:ext cx="62" cy="140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61" y="0"/>
                  </a:cxn>
                  <a:cxn ang="0">
                    <a:pos x="17" y="139"/>
                  </a:cxn>
                  <a:cxn ang="0">
                    <a:pos x="0" y="139"/>
                  </a:cxn>
                  <a:cxn ang="0">
                    <a:pos x="44" y="0"/>
                  </a:cxn>
                </a:cxnLst>
                <a:rect l="0" t="0" r="r" b="b"/>
                <a:pathLst>
                  <a:path w="62" h="140">
                    <a:moveTo>
                      <a:pt x="44" y="0"/>
                    </a:moveTo>
                    <a:lnTo>
                      <a:pt x="61" y="0"/>
                    </a:lnTo>
                    <a:lnTo>
                      <a:pt x="17" y="139"/>
                    </a:lnTo>
                    <a:lnTo>
                      <a:pt x="0" y="139"/>
                    </a:lnTo>
                    <a:lnTo>
                      <a:pt x="44" y="0"/>
                    </a:lnTo>
                  </a:path>
                </a:pathLst>
              </a:custGeom>
              <a:solidFill>
                <a:srgbClr val="F39FD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964" name="Rectangle 180"/>
              <p:cNvSpPr>
                <a:spLocks noChangeArrowheads="1"/>
              </p:cNvSpPr>
              <p:nvPr/>
            </p:nvSpPr>
            <p:spPr bwMode="auto">
              <a:xfrm>
                <a:off x="2233" y="2766"/>
                <a:ext cx="77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965" name="Rectangle 181"/>
              <p:cNvSpPr>
                <a:spLocks noChangeArrowheads="1"/>
              </p:cNvSpPr>
              <p:nvPr/>
            </p:nvSpPr>
            <p:spPr bwMode="auto">
              <a:xfrm>
                <a:off x="2239" y="2824"/>
                <a:ext cx="58" cy="12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966" name="Rectangle 182"/>
              <p:cNvSpPr>
                <a:spLocks noChangeArrowheads="1"/>
              </p:cNvSpPr>
              <p:nvPr/>
            </p:nvSpPr>
            <p:spPr bwMode="auto">
              <a:xfrm>
                <a:off x="2108" y="2824"/>
                <a:ext cx="74" cy="7"/>
              </a:xfrm>
              <a:prstGeom prst="rect">
                <a:avLst/>
              </a:prstGeom>
              <a:solidFill>
                <a:srgbClr val="F39FD1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967" name="Oval 183"/>
              <p:cNvSpPr>
                <a:spLocks noChangeArrowheads="1"/>
              </p:cNvSpPr>
              <p:nvPr/>
            </p:nvSpPr>
            <p:spPr bwMode="auto">
              <a:xfrm>
                <a:off x="2168" y="2649"/>
                <a:ext cx="22" cy="25"/>
              </a:xfrm>
              <a:prstGeom prst="ellipse">
                <a:avLst/>
              </a:prstGeom>
              <a:solidFill>
                <a:srgbClr val="F39FD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968" name="Freeform 184"/>
              <p:cNvSpPr>
                <a:spLocks/>
              </p:cNvSpPr>
              <p:nvPr/>
            </p:nvSpPr>
            <p:spPr bwMode="auto">
              <a:xfrm>
                <a:off x="2107" y="2693"/>
                <a:ext cx="139" cy="213"/>
              </a:xfrm>
              <a:custGeom>
                <a:avLst/>
                <a:gdLst/>
                <a:ahLst/>
                <a:cxnLst>
                  <a:cxn ang="0">
                    <a:pos x="1" y="98"/>
                  </a:cxn>
                  <a:cxn ang="0">
                    <a:pos x="1" y="101"/>
                  </a:cxn>
                  <a:cxn ang="0">
                    <a:pos x="0" y="104"/>
                  </a:cxn>
                  <a:cxn ang="0">
                    <a:pos x="0" y="108"/>
                  </a:cxn>
                  <a:cxn ang="0">
                    <a:pos x="1" y="111"/>
                  </a:cxn>
                  <a:cxn ang="0">
                    <a:pos x="3" y="114"/>
                  </a:cxn>
                  <a:cxn ang="0">
                    <a:pos x="6" y="117"/>
                  </a:cxn>
                  <a:cxn ang="0">
                    <a:pos x="9" y="119"/>
                  </a:cxn>
                  <a:cxn ang="0">
                    <a:pos x="11" y="119"/>
                  </a:cxn>
                  <a:cxn ang="0">
                    <a:pos x="15" y="119"/>
                  </a:cxn>
                  <a:cxn ang="0">
                    <a:pos x="90" y="212"/>
                  </a:cxn>
                  <a:cxn ang="0">
                    <a:pos x="114" y="102"/>
                  </a:cxn>
                  <a:cxn ang="0">
                    <a:pos x="113" y="99"/>
                  </a:cxn>
                  <a:cxn ang="0">
                    <a:pos x="112" y="98"/>
                  </a:cxn>
                  <a:cxn ang="0">
                    <a:pos x="110" y="96"/>
                  </a:cxn>
                  <a:cxn ang="0">
                    <a:pos x="108" y="94"/>
                  </a:cxn>
                  <a:cxn ang="0">
                    <a:pos x="106" y="93"/>
                  </a:cxn>
                  <a:cxn ang="0">
                    <a:pos x="103" y="93"/>
                  </a:cxn>
                  <a:cxn ang="0">
                    <a:pos x="100" y="93"/>
                  </a:cxn>
                  <a:cxn ang="0">
                    <a:pos x="98" y="93"/>
                  </a:cxn>
                  <a:cxn ang="0">
                    <a:pos x="67" y="54"/>
                  </a:cxn>
                  <a:cxn ang="0">
                    <a:pos x="128" y="67"/>
                  </a:cxn>
                  <a:cxn ang="0">
                    <a:pos x="131" y="66"/>
                  </a:cxn>
                  <a:cxn ang="0">
                    <a:pos x="132" y="66"/>
                  </a:cxn>
                  <a:cxn ang="0">
                    <a:pos x="135" y="64"/>
                  </a:cxn>
                  <a:cxn ang="0">
                    <a:pos x="137" y="62"/>
                  </a:cxn>
                  <a:cxn ang="0">
                    <a:pos x="137" y="59"/>
                  </a:cxn>
                  <a:cxn ang="0">
                    <a:pos x="138" y="56"/>
                  </a:cxn>
                  <a:cxn ang="0">
                    <a:pos x="137" y="53"/>
                  </a:cxn>
                  <a:cxn ang="0">
                    <a:pos x="136" y="51"/>
                  </a:cxn>
                  <a:cxn ang="0">
                    <a:pos x="134" y="49"/>
                  </a:cxn>
                  <a:cxn ang="0">
                    <a:pos x="132" y="47"/>
                  </a:cxn>
                  <a:cxn ang="0">
                    <a:pos x="129" y="46"/>
                  </a:cxn>
                  <a:cxn ang="0">
                    <a:pos x="87" y="46"/>
                  </a:cxn>
                  <a:cxn ang="0">
                    <a:pos x="80" y="30"/>
                  </a:cxn>
                  <a:cxn ang="0">
                    <a:pos x="81" y="26"/>
                  </a:cxn>
                  <a:cxn ang="0">
                    <a:pos x="81" y="22"/>
                  </a:cxn>
                  <a:cxn ang="0">
                    <a:pos x="81" y="18"/>
                  </a:cxn>
                  <a:cxn ang="0">
                    <a:pos x="80" y="14"/>
                  </a:cxn>
                  <a:cxn ang="0">
                    <a:pos x="79" y="11"/>
                  </a:cxn>
                  <a:cxn ang="0">
                    <a:pos x="76" y="8"/>
                  </a:cxn>
                  <a:cxn ang="0">
                    <a:pos x="73" y="5"/>
                  </a:cxn>
                  <a:cxn ang="0">
                    <a:pos x="70" y="3"/>
                  </a:cxn>
                  <a:cxn ang="0">
                    <a:pos x="67" y="1"/>
                  </a:cxn>
                  <a:cxn ang="0">
                    <a:pos x="62" y="0"/>
                  </a:cxn>
                  <a:cxn ang="0">
                    <a:pos x="58" y="0"/>
                  </a:cxn>
                  <a:cxn ang="0">
                    <a:pos x="54" y="1"/>
                  </a:cxn>
                  <a:cxn ang="0">
                    <a:pos x="49" y="2"/>
                  </a:cxn>
                  <a:cxn ang="0">
                    <a:pos x="45" y="4"/>
                  </a:cxn>
                  <a:cxn ang="0">
                    <a:pos x="42" y="8"/>
                  </a:cxn>
                  <a:cxn ang="0">
                    <a:pos x="39" y="12"/>
                  </a:cxn>
                  <a:cxn ang="0">
                    <a:pos x="38" y="16"/>
                  </a:cxn>
                </a:cxnLst>
                <a:rect l="0" t="0" r="r" b="b"/>
                <a:pathLst>
                  <a:path w="139" h="213">
                    <a:moveTo>
                      <a:pt x="38" y="16"/>
                    </a:moveTo>
                    <a:lnTo>
                      <a:pt x="1" y="98"/>
                    </a:lnTo>
                    <a:lnTo>
                      <a:pt x="1" y="99"/>
                    </a:lnTo>
                    <a:lnTo>
                      <a:pt x="1" y="101"/>
                    </a:lnTo>
                    <a:lnTo>
                      <a:pt x="0" y="102"/>
                    </a:lnTo>
                    <a:lnTo>
                      <a:pt x="0" y="104"/>
                    </a:lnTo>
                    <a:lnTo>
                      <a:pt x="0" y="106"/>
                    </a:lnTo>
                    <a:lnTo>
                      <a:pt x="0" y="108"/>
                    </a:lnTo>
                    <a:lnTo>
                      <a:pt x="1" y="109"/>
                    </a:lnTo>
                    <a:lnTo>
                      <a:pt x="1" y="111"/>
                    </a:lnTo>
                    <a:lnTo>
                      <a:pt x="2" y="113"/>
                    </a:lnTo>
                    <a:lnTo>
                      <a:pt x="3" y="114"/>
                    </a:lnTo>
                    <a:lnTo>
                      <a:pt x="4" y="116"/>
                    </a:lnTo>
                    <a:lnTo>
                      <a:pt x="6" y="117"/>
                    </a:lnTo>
                    <a:lnTo>
                      <a:pt x="7" y="118"/>
                    </a:lnTo>
                    <a:lnTo>
                      <a:pt x="9" y="119"/>
                    </a:lnTo>
                    <a:lnTo>
                      <a:pt x="10" y="119"/>
                    </a:lnTo>
                    <a:lnTo>
                      <a:pt x="11" y="119"/>
                    </a:lnTo>
                    <a:lnTo>
                      <a:pt x="13" y="119"/>
                    </a:lnTo>
                    <a:lnTo>
                      <a:pt x="15" y="119"/>
                    </a:lnTo>
                    <a:lnTo>
                      <a:pt x="90" y="119"/>
                    </a:lnTo>
                    <a:lnTo>
                      <a:pt x="90" y="212"/>
                    </a:lnTo>
                    <a:lnTo>
                      <a:pt x="114" y="212"/>
                    </a:lnTo>
                    <a:lnTo>
                      <a:pt x="114" y="102"/>
                    </a:lnTo>
                    <a:lnTo>
                      <a:pt x="114" y="101"/>
                    </a:lnTo>
                    <a:lnTo>
                      <a:pt x="113" y="99"/>
                    </a:lnTo>
                    <a:lnTo>
                      <a:pt x="113" y="98"/>
                    </a:lnTo>
                    <a:lnTo>
                      <a:pt x="112" y="98"/>
                    </a:lnTo>
                    <a:lnTo>
                      <a:pt x="112" y="97"/>
                    </a:lnTo>
                    <a:lnTo>
                      <a:pt x="110" y="96"/>
                    </a:lnTo>
                    <a:lnTo>
                      <a:pt x="110" y="95"/>
                    </a:lnTo>
                    <a:lnTo>
                      <a:pt x="108" y="94"/>
                    </a:lnTo>
                    <a:lnTo>
                      <a:pt x="107" y="94"/>
                    </a:lnTo>
                    <a:lnTo>
                      <a:pt x="106" y="93"/>
                    </a:lnTo>
                    <a:lnTo>
                      <a:pt x="105" y="93"/>
                    </a:lnTo>
                    <a:lnTo>
                      <a:pt x="103" y="93"/>
                    </a:lnTo>
                    <a:lnTo>
                      <a:pt x="102" y="93"/>
                    </a:lnTo>
                    <a:lnTo>
                      <a:pt x="100" y="93"/>
                    </a:lnTo>
                    <a:lnTo>
                      <a:pt x="99" y="93"/>
                    </a:lnTo>
                    <a:lnTo>
                      <a:pt x="98" y="93"/>
                    </a:lnTo>
                    <a:lnTo>
                      <a:pt x="54" y="90"/>
                    </a:lnTo>
                    <a:lnTo>
                      <a:pt x="67" y="54"/>
                    </a:lnTo>
                    <a:lnTo>
                      <a:pt x="75" y="67"/>
                    </a:lnTo>
                    <a:lnTo>
                      <a:pt x="128" y="67"/>
                    </a:lnTo>
                    <a:lnTo>
                      <a:pt x="129" y="66"/>
                    </a:lnTo>
                    <a:lnTo>
                      <a:pt x="131" y="66"/>
                    </a:lnTo>
                    <a:lnTo>
                      <a:pt x="132" y="66"/>
                    </a:lnTo>
                    <a:lnTo>
                      <a:pt x="132" y="66"/>
                    </a:lnTo>
                    <a:lnTo>
                      <a:pt x="134" y="64"/>
                    </a:lnTo>
                    <a:lnTo>
                      <a:pt x="135" y="64"/>
                    </a:lnTo>
                    <a:lnTo>
                      <a:pt x="136" y="63"/>
                    </a:lnTo>
                    <a:lnTo>
                      <a:pt x="137" y="62"/>
                    </a:lnTo>
                    <a:lnTo>
                      <a:pt x="137" y="61"/>
                    </a:lnTo>
                    <a:lnTo>
                      <a:pt x="137" y="59"/>
                    </a:lnTo>
                    <a:lnTo>
                      <a:pt x="138" y="58"/>
                    </a:lnTo>
                    <a:lnTo>
                      <a:pt x="138" y="56"/>
                    </a:lnTo>
                    <a:lnTo>
                      <a:pt x="138" y="54"/>
                    </a:lnTo>
                    <a:lnTo>
                      <a:pt x="137" y="53"/>
                    </a:lnTo>
                    <a:lnTo>
                      <a:pt x="137" y="52"/>
                    </a:lnTo>
                    <a:lnTo>
                      <a:pt x="136" y="51"/>
                    </a:lnTo>
                    <a:lnTo>
                      <a:pt x="135" y="49"/>
                    </a:lnTo>
                    <a:lnTo>
                      <a:pt x="134" y="49"/>
                    </a:lnTo>
                    <a:lnTo>
                      <a:pt x="133" y="48"/>
                    </a:lnTo>
                    <a:lnTo>
                      <a:pt x="132" y="47"/>
                    </a:lnTo>
                    <a:lnTo>
                      <a:pt x="131" y="46"/>
                    </a:lnTo>
                    <a:lnTo>
                      <a:pt x="129" y="46"/>
                    </a:lnTo>
                    <a:lnTo>
                      <a:pt x="128" y="46"/>
                    </a:lnTo>
                    <a:lnTo>
                      <a:pt x="87" y="46"/>
                    </a:lnTo>
                    <a:lnTo>
                      <a:pt x="79" y="31"/>
                    </a:lnTo>
                    <a:lnTo>
                      <a:pt x="80" y="30"/>
                    </a:lnTo>
                    <a:lnTo>
                      <a:pt x="81" y="28"/>
                    </a:lnTo>
                    <a:lnTo>
                      <a:pt x="81" y="26"/>
                    </a:lnTo>
                    <a:lnTo>
                      <a:pt x="81" y="24"/>
                    </a:lnTo>
                    <a:lnTo>
                      <a:pt x="81" y="22"/>
                    </a:lnTo>
                    <a:lnTo>
                      <a:pt x="81" y="20"/>
                    </a:lnTo>
                    <a:lnTo>
                      <a:pt x="81" y="18"/>
                    </a:lnTo>
                    <a:lnTo>
                      <a:pt x="81" y="16"/>
                    </a:lnTo>
                    <a:lnTo>
                      <a:pt x="80" y="14"/>
                    </a:lnTo>
                    <a:lnTo>
                      <a:pt x="79" y="13"/>
                    </a:lnTo>
                    <a:lnTo>
                      <a:pt x="79" y="11"/>
                    </a:lnTo>
                    <a:lnTo>
                      <a:pt x="78" y="9"/>
                    </a:lnTo>
                    <a:lnTo>
                      <a:pt x="76" y="8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2" y="4"/>
                    </a:lnTo>
                    <a:lnTo>
                      <a:pt x="70" y="3"/>
                    </a:lnTo>
                    <a:lnTo>
                      <a:pt x="68" y="2"/>
                    </a:lnTo>
                    <a:lnTo>
                      <a:pt x="67" y="1"/>
                    </a:lnTo>
                    <a:lnTo>
                      <a:pt x="64" y="1"/>
                    </a:lnTo>
                    <a:lnTo>
                      <a:pt x="62" y="0"/>
                    </a:lnTo>
                    <a:lnTo>
                      <a:pt x="60" y="0"/>
                    </a:lnTo>
                    <a:lnTo>
                      <a:pt x="58" y="0"/>
                    </a:lnTo>
                    <a:lnTo>
                      <a:pt x="56" y="0"/>
                    </a:lnTo>
                    <a:lnTo>
                      <a:pt x="54" y="1"/>
                    </a:lnTo>
                    <a:lnTo>
                      <a:pt x="52" y="1"/>
                    </a:lnTo>
                    <a:lnTo>
                      <a:pt x="49" y="2"/>
                    </a:lnTo>
                    <a:lnTo>
                      <a:pt x="47" y="3"/>
                    </a:lnTo>
                    <a:lnTo>
                      <a:pt x="45" y="4"/>
                    </a:lnTo>
                    <a:lnTo>
                      <a:pt x="44" y="6"/>
                    </a:lnTo>
                    <a:lnTo>
                      <a:pt x="42" y="8"/>
                    </a:lnTo>
                    <a:lnTo>
                      <a:pt x="41" y="9"/>
                    </a:lnTo>
                    <a:lnTo>
                      <a:pt x="39" y="12"/>
                    </a:lnTo>
                    <a:lnTo>
                      <a:pt x="38" y="14"/>
                    </a:lnTo>
                    <a:lnTo>
                      <a:pt x="38" y="16"/>
                    </a:lnTo>
                  </a:path>
                </a:pathLst>
              </a:custGeom>
              <a:solidFill>
                <a:srgbClr val="F39FD1"/>
              </a:solidFill>
              <a:ln w="1270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806969" name="Freeform 185"/>
            <p:cNvSpPr>
              <a:spLocks/>
            </p:cNvSpPr>
            <p:nvPr/>
          </p:nvSpPr>
          <p:spPr bwMode="auto">
            <a:xfrm>
              <a:off x="2364" y="2618"/>
              <a:ext cx="200" cy="291"/>
            </a:xfrm>
            <a:custGeom>
              <a:avLst/>
              <a:gdLst/>
              <a:ahLst/>
              <a:cxnLst>
                <a:cxn ang="0">
                  <a:pos x="199" y="263"/>
                </a:cxn>
                <a:cxn ang="0">
                  <a:pos x="184" y="263"/>
                </a:cxn>
                <a:cxn ang="0">
                  <a:pos x="158" y="229"/>
                </a:cxn>
                <a:cxn ang="0">
                  <a:pos x="121" y="169"/>
                </a:cxn>
                <a:cxn ang="0">
                  <a:pos x="111" y="141"/>
                </a:cxn>
                <a:cxn ang="0">
                  <a:pos x="114" y="123"/>
                </a:cxn>
                <a:cxn ang="0">
                  <a:pos x="123" y="119"/>
                </a:cxn>
                <a:cxn ang="0">
                  <a:pos x="136" y="129"/>
                </a:cxn>
                <a:cxn ang="0">
                  <a:pos x="155" y="140"/>
                </a:cxn>
                <a:cxn ang="0">
                  <a:pos x="164" y="140"/>
                </a:cxn>
                <a:cxn ang="0">
                  <a:pos x="165" y="134"/>
                </a:cxn>
                <a:cxn ang="0">
                  <a:pos x="156" y="123"/>
                </a:cxn>
                <a:cxn ang="0">
                  <a:pos x="135" y="108"/>
                </a:cxn>
                <a:cxn ang="0">
                  <a:pos x="126" y="86"/>
                </a:cxn>
                <a:cxn ang="0">
                  <a:pos x="123" y="69"/>
                </a:cxn>
                <a:cxn ang="0">
                  <a:pos x="113" y="56"/>
                </a:cxn>
                <a:cxn ang="0">
                  <a:pos x="109" y="48"/>
                </a:cxn>
                <a:cxn ang="0">
                  <a:pos x="114" y="36"/>
                </a:cxn>
                <a:cxn ang="0">
                  <a:pos x="119" y="24"/>
                </a:cxn>
                <a:cxn ang="0">
                  <a:pos x="115" y="9"/>
                </a:cxn>
                <a:cxn ang="0">
                  <a:pos x="105" y="1"/>
                </a:cxn>
                <a:cxn ang="0">
                  <a:pos x="90" y="3"/>
                </a:cxn>
                <a:cxn ang="0">
                  <a:pos x="84" y="13"/>
                </a:cxn>
                <a:cxn ang="0">
                  <a:pos x="84" y="23"/>
                </a:cxn>
                <a:cxn ang="0">
                  <a:pos x="88" y="35"/>
                </a:cxn>
                <a:cxn ang="0">
                  <a:pos x="88" y="46"/>
                </a:cxn>
                <a:cxn ang="0">
                  <a:pos x="78" y="56"/>
                </a:cxn>
                <a:cxn ang="0">
                  <a:pos x="65" y="64"/>
                </a:cxn>
                <a:cxn ang="0">
                  <a:pos x="55" y="75"/>
                </a:cxn>
                <a:cxn ang="0">
                  <a:pos x="46" y="99"/>
                </a:cxn>
                <a:cxn ang="0">
                  <a:pos x="41" y="121"/>
                </a:cxn>
                <a:cxn ang="0">
                  <a:pos x="40" y="145"/>
                </a:cxn>
                <a:cxn ang="0">
                  <a:pos x="41" y="158"/>
                </a:cxn>
                <a:cxn ang="0">
                  <a:pos x="49" y="161"/>
                </a:cxn>
                <a:cxn ang="0">
                  <a:pos x="53" y="158"/>
                </a:cxn>
                <a:cxn ang="0">
                  <a:pos x="53" y="133"/>
                </a:cxn>
                <a:cxn ang="0">
                  <a:pos x="55" y="116"/>
                </a:cxn>
                <a:cxn ang="0">
                  <a:pos x="64" y="109"/>
                </a:cxn>
                <a:cxn ang="0">
                  <a:pos x="70" y="114"/>
                </a:cxn>
                <a:cxn ang="0">
                  <a:pos x="68" y="140"/>
                </a:cxn>
                <a:cxn ang="0">
                  <a:pos x="61" y="166"/>
                </a:cxn>
                <a:cxn ang="0">
                  <a:pos x="53" y="196"/>
                </a:cxn>
                <a:cxn ang="0">
                  <a:pos x="33" y="225"/>
                </a:cxn>
                <a:cxn ang="0">
                  <a:pos x="8" y="255"/>
                </a:cxn>
                <a:cxn ang="0">
                  <a:pos x="0" y="271"/>
                </a:cxn>
                <a:cxn ang="0">
                  <a:pos x="19" y="290"/>
                </a:cxn>
                <a:cxn ang="0">
                  <a:pos x="33" y="288"/>
                </a:cxn>
                <a:cxn ang="0">
                  <a:pos x="23" y="275"/>
                </a:cxn>
                <a:cxn ang="0">
                  <a:pos x="30" y="259"/>
                </a:cxn>
                <a:cxn ang="0">
                  <a:pos x="61" y="223"/>
                </a:cxn>
                <a:cxn ang="0">
                  <a:pos x="84" y="196"/>
                </a:cxn>
                <a:cxn ang="0">
                  <a:pos x="95" y="190"/>
                </a:cxn>
                <a:cxn ang="0">
                  <a:pos x="109" y="199"/>
                </a:cxn>
                <a:cxn ang="0">
                  <a:pos x="141" y="243"/>
                </a:cxn>
                <a:cxn ang="0">
                  <a:pos x="168" y="280"/>
                </a:cxn>
                <a:cxn ang="0">
                  <a:pos x="178" y="283"/>
                </a:cxn>
                <a:cxn ang="0">
                  <a:pos x="191" y="273"/>
                </a:cxn>
              </a:cxnLst>
              <a:rect l="0" t="0" r="r" b="b"/>
              <a:pathLst>
                <a:path w="200" h="291">
                  <a:moveTo>
                    <a:pt x="198" y="268"/>
                  </a:moveTo>
                  <a:lnTo>
                    <a:pt x="199" y="263"/>
                  </a:lnTo>
                  <a:lnTo>
                    <a:pt x="191" y="264"/>
                  </a:lnTo>
                  <a:lnTo>
                    <a:pt x="184" y="263"/>
                  </a:lnTo>
                  <a:lnTo>
                    <a:pt x="174" y="255"/>
                  </a:lnTo>
                  <a:lnTo>
                    <a:pt x="158" y="229"/>
                  </a:lnTo>
                  <a:lnTo>
                    <a:pt x="134" y="190"/>
                  </a:lnTo>
                  <a:lnTo>
                    <a:pt x="121" y="169"/>
                  </a:lnTo>
                  <a:lnTo>
                    <a:pt x="113" y="151"/>
                  </a:lnTo>
                  <a:lnTo>
                    <a:pt x="111" y="141"/>
                  </a:lnTo>
                  <a:lnTo>
                    <a:pt x="111" y="130"/>
                  </a:lnTo>
                  <a:lnTo>
                    <a:pt x="114" y="123"/>
                  </a:lnTo>
                  <a:lnTo>
                    <a:pt x="119" y="119"/>
                  </a:lnTo>
                  <a:lnTo>
                    <a:pt x="123" y="119"/>
                  </a:lnTo>
                  <a:lnTo>
                    <a:pt x="128" y="121"/>
                  </a:lnTo>
                  <a:lnTo>
                    <a:pt x="136" y="129"/>
                  </a:lnTo>
                  <a:lnTo>
                    <a:pt x="148" y="136"/>
                  </a:lnTo>
                  <a:lnTo>
                    <a:pt x="155" y="140"/>
                  </a:lnTo>
                  <a:lnTo>
                    <a:pt x="160" y="141"/>
                  </a:lnTo>
                  <a:lnTo>
                    <a:pt x="164" y="140"/>
                  </a:lnTo>
                  <a:lnTo>
                    <a:pt x="166" y="136"/>
                  </a:lnTo>
                  <a:lnTo>
                    <a:pt x="165" y="134"/>
                  </a:lnTo>
                  <a:lnTo>
                    <a:pt x="164" y="130"/>
                  </a:lnTo>
                  <a:lnTo>
                    <a:pt x="156" y="123"/>
                  </a:lnTo>
                  <a:lnTo>
                    <a:pt x="143" y="114"/>
                  </a:lnTo>
                  <a:lnTo>
                    <a:pt x="135" y="108"/>
                  </a:lnTo>
                  <a:lnTo>
                    <a:pt x="130" y="99"/>
                  </a:lnTo>
                  <a:lnTo>
                    <a:pt x="126" y="86"/>
                  </a:lnTo>
                  <a:lnTo>
                    <a:pt x="125" y="74"/>
                  </a:lnTo>
                  <a:lnTo>
                    <a:pt x="123" y="69"/>
                  </a:lnTo>
                  <a:lnTo>
                    <a:pt x="119" y="63"/>
                  </a:lnTo>
                  <a:lnTo>
                    <a:pt x="113" y="56"/>
                  </a:lnTo>
                  <a:lnTo>
                    <a:pt x="109" y="53"/>
                  </a:lnTo>
                  <a:lnTo>
                    <a:pt x="109" y="48"/>
                  </a:lnTo>
                  <a:lnTo>
                    <a:pt x="111" y="40"/>
                  </a:lnTo>
                  <a:lnTo>
                    <a:pt x="114" y="36"/>
                  </a:lnTo>
                  <a:lnTo>
                    <a:pt x="116" y="31"/>
                  </a:lnTo>
                  <a:lnTo>
                    <a:pt x="119" y="24"/>
                  </a:lnTo>
                  <a:lnTo>
                    <a:pt x="116" y="15"/>
                  </a:lnTo>
                  <a:lnTo>
                    <a:pt x="115" y="9"/>
                  </a:lnTo>
                  <a:lnTo>
                    <a:pt x="111" y="4"/>
                  </a:lnTo>
                  <a:lnTo>
                    <a:pt x="105" y="1"/>
                  </a:lnTo>
                  <a:lnTo>
                    <a:pt x="96" y="0"/>
                  </a:lnTo>
                  <a:lnTo>
                    <a:pt x="90" y="3"/>
                  </a:lnTo>
                  <a:lnTo>
                    <a:pt x="86" y="6"/>
                  </a:lnTo>
                  <a:lnTo>
                    <a:pt x="84" y="13"/>
                  </a:lnTo>
                  <a:lnTo>
                    <a:pt x="83" y="18"/>
                  </a:lnTo>
                  <a:lnTo>
                    <a:pt x="84" y="23"/>
                  </a:lnTo>
                  <a:lnTo>
                    <a:pt x="86" y="30"/>
                  </a:lnTo>
                  <a:lnTo>
                    <a:pt x="88" y="35"/>
                  </a:lnTo>
                  <a:lnTo>
                    <a:pt x="89" y="40"/>
                  </a:lnTo>
                  <a:lnTo>
                    <a:pt x="88" y="46"/>
                  </a:lnTo>
                  <a:lnTo>
                    <a:pt x="84" y="51"/>
                  </a:lnTo>
                  <a:lnTo>
                    <a:pt x="78" y="56"/>
                  </a:lnTo>
                  <a:lnTo>
                    <a:pt x="70" y="60"/>
                  </a:lnTo>
                  <a:lnTo>
                    <a:pt x="65" y="64"/>
                  </a:lnTo>
                  <a:lnTo>
                    <a:pt x="60" y="69"/>
                  </a:lnTo>
                  <a:lnTo>
                    <a:pt x="55" y="75"/>
                  </a:lnTo>
                  <a:lnTo>
                    <a:pt x="50" y="86"/>
                  </a:lnTo>
                  <a:lnTo>
                    <a:pt x="46" y="99"/>
                  </a:lnTo>
                  <a:lnTo>
                    <a:pt x="43" y="109"/>
                  </a:lnTo>
                  <a:lnTo>
                    <a:pt x="41" y="121"/>
                  </a:lnTo>
                  <a:lnTo>
                    <a:pt x="40" y="136"/>
                  </a:lnTo>
                  <a:lnTo>
                    <a:pt x="40" y="145"/>
                  </a:lnTo>
                  <a:lnTo>
                    <a:pt x="40" y="153"/>
                  </a:lnTo>
                  <a:lnTo>
                    <a:pt x="41" y="158"/>
                  </a:lnTo>
                  <a:lnTo>
                    <a:pt x="44" y="160"/>
                  </a:lnTo>
                  <a:lnTo>
                    <a:pt x="49" y="161"/>
                  </a:lnTo>
                  <a:lnTo>
                    <a:pt x="51" y="160"/>
                  </a:lnTo>
                  <a:lnTo>
                    <a:pt x="53" y="158"/>
                  </a:lnTo>
                  <a:lnTo>
                    <a:pt x="53" y="148"/>
                  </a:lnTo>
                  <a:lnTo>
                    <a:pt x="53" y="133"/>
                  </a:lnTo>
                  <a:lnTo>
                    <a:pt x="54" y="123"/>
                  </a:lnTo>
                  <a:lnTo>
                    <a:pt x="55" y="116"/>
                  </a:lnTo>
                  <a:lnTo>
                    <a:pt x="59" y="110"/>
                  </a:lnTo>
                  <a:lnTo>
                    <a:pt x="64" y="109"/>
                  </a:lnTo>
                  <a:lnTo>
                    <a:pt x="69" y="110"/>
                  </a:lnTo>
                  <a:lnTo>
                    <a:pt x="70" y="114"/>
                  </a:lnTo>
                  <a:lnTo>
                    <a:pt x="69" y="125"/>
                  </a:lnTo>
                  <a:lnTo>
                    <a:pt x="68" y="140"/>
                  </a:lnTo>
                  <a:lnTo>
                    <a:pt x="65" y="154"/>
                  </a:lnTo>
                  <a:lnTo>
                    <a:pt x="61" y="166"/>
                  </a:lnTo>
                  <a:lnTo>
                    <a:pt x="58" y="183"/>
                  </a:lnTo>
                  <a:lnTo>
                    <a:pt x="53" y="196"/>
                  </a:lnTo>
                  <a:lnTo>
                    <a:pt x="41" y="214"/>
                  </a:lnTo>
                  <a:lnTo>
                    <a:pt x="33" y="225"/>
                  </a:lnTo>
                  <a:lnTo>
                    <a:pt x="18" y="243"/>
                  </a:lnTo>
                  <a:lnTo>
                    <a:pt x="8" y="255"/>
                  </a:lnTo>
                  <a:lnTo>
                    <a:pt x="0" y="266"/>
                  </a:lnTo>
                  <a:lnTo>
                    <a:pt x="0" y="271"/>
                  </a:lnTo>
                  <a:lnTo>
                    <a:pt x="8" y="280"/>
                  </a:lnTo>
                  <a:lnTo>
                    <a:pt x="19" y="290"/>
                  </a:lnTo>
                  <a:lnTo>
                    <a:pt x="30" y="290"/>
                  </a:lnTo>
                  <a:lnTo>
                    <a:pt x="33" y="288"/>
                  </a:lnTo>
                  <a:lnTo>
                    <a:pt x="28" y="281"/>
                  </a:lnTo>
                  <a:lnTo>
                    <a:pt x="23" y="275"/>
                  </a:lnTo>
                  <a:lnTo>
                    <a:pt x="23" y="270"/>
                  </a:lnTo>
                  <a:lnTo>
                    <a:pt x="30" y="259"/>
                  </a:lnTo>
                  <a:lnTo>
                    <a:pt x="43" y="246"/>
                  </a:lnTo>
                  <a:lnTo>
                    <a:pt x="61" y="223"/>
                  </a:lnTo>
                  <a:lnTo>
                    <a:pt x="78" y="203"/>
                  </a:lnTo>
                  <a:lnTo>
                    <a:pt x="84" y="196"/>
                  </a:lnTo>
                  <a:lnTo>
                    <a:pt x="88" y="191"/>
                  </a:lnTo>
                  <a:lnTo>
                    <a:pt x="95" y="190"/>
                  </a:lnTo>
                  <a:lnTo>
                    <a:pt x="101" y="194"/>
                  </a:lnTo>
                  <a:lnTo>
                    <a:pt x="109" y="199"/>
                  </a:lnTo>
                  <a:lnTo>
                    <a:pt x="124" y="219"/>
                  </a:lnTo>
                  <a:lnTo>
                    <a:pt x="141" y="243"/>
                  </a:lnTo>
                  <a:lnTo>
                    <a:pt x="158" y="266"/>
                  </a:lnTo>
                  <a:lnTo>
                    <a:pt x="168" y="280"/>
                  </a:lnTo>
                  <a:lnTo>
                    <a:pt x="171" y="283"/>
                  </a:lnTo>
                  <a:lnTo>
                    <a:pt x="178" y="283"/>
                  </a:lnTo>
                  <a:lnTo>
                    <a:pt x="184" y="278"/>
                  </a:lnTo>
                  <a:lnTo>
                    <a:pt x="191" y="273"/>
                  </a:lnTo>
                  <a:lnTo>
                    <a:pt x="198" y="268"/>
                  </a:lnTo>
                </a:path>
              </a:pathLst>
            </a:custGeom>
            <a:solidFill>
              <a:srgbClr val="CECECE"/>
            </a:solidFill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806946" name="Group 186"/>
            <p:cNvGrpSpPr>
              <a:grpSpLocks/>
            </p:cNvGrpSpPr>
            <p:nvPr/>
          </p:nvGrpSpPr>
          <p:grpSpPr bwMode="auto">
            <a:xfrm>
              <a:off x="1801" y="2608"/>
              <a:ext cx="259" cy="310"/>
              <a:chOff x="1801" y="2608"/>
              <a:chExt cx="259" cy="310"/>
            </a:xfrm>
          </p:grpSpPr>
          <p:grpSp>
            <p:nvGrpSpPr>
              <p:cNvPr id="2806951" name="Group 187"/>
              <p:cNvGrpSpPr>
                <a:grpSpLocks/>
              </p:cNvGrpSpPr>
              <p:nvPr/>
            </p:nvGrpSpPr>
            <p:grpSpPr bwMode="auto">
              <a:xfrm>
                <a:off x="1801" y="2608"/>
                <a:ext cx="259" cy="310"/>
                <a:chOff x="1801" y="2608"/>
                <a:chExt cx="259" cy="310"/>
              </a:xfrm>
            </p:grpSpPr>
            <p:sp>
              <p:nvSpPr>
                <p:cNvPr id="2806972" name="AutoShape 188"/>
                <p:cNvSpPr>
                  <a:spLocks noChangeArrowheads="1"/>
                </p:cNvSpPr>
                <p:nvPr/>
              </p:nvSpPr>
              <p:spPr bwMode="auto">
                <a:xfrm>
                  <a:off x="1801" y="2658"/>
                  <a:ext cx="259" cy="260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6973" name="AutoShape 189"/>
                <p:cNvSpPr>
                  <a:spLocks noChangeArrowheads="1"/>
                </p:cNvSpPr>
                <p:nvPr/>
              </p:nvSpPr>
              <p:spPr bwMode="auto">
                <a:xfrm>
                  <a:off x="1864" y="2608"/>
                  <a:ext cx="196" cy="46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806974" name="Oval 190"/>
              <p:cNvSpPr>
                <a:spLocks noChangeArrowheads="1"/>
              </p:cNvSpPr>
              <p:nvPr/>
            </p:nvSpPr>
            <p:spPr bwMode="auto">
              <a:xfrm>
                <a:off x="1883" y="2634"/>
                <a:ext cx="27" cy="8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975" name="AutoShape 191"/>
              <p:cNvSpPr>
                <a:spLocks noChangeArrowheads="1"/>
              </p:cNvSpPr>
              <p:nvPr/>
            </p:nvSpPr>
            <p:spPr bwMode="auto">
              <a:xfrm>
                <a:off x="1832" y="2782"/>
                <a:ext cx="137" cy="55"/>
              </a:xfrm>
              <a:prstGeom prst="octagon">
                <a:avLst>
                  <a:gd name="adj" fmla="val 29282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806976" name="Rectangle 192"/>
          <p:cNvSpPr>
            <a:spLocks noChangeArrowheads="1"/>
          </p:cNvSpPr>
          <p:nvPr/>
        </p:nvSpPr>
        <p:spPr bwMode="auto">
          <a:xfrm>
            <a:off x="4146550" y="5106988"/>
            <a:ext cx="2824163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tx1"/>
                </a:solidFill>
                <a:latin typeface="Arial" pitchFamily="-65" charset="0"/>
              </a:rPr>
              <a:t> (light clothing)</a:t>
            </a:r>
          </a:p>
        </p:txBody>
      </p:sp>
      <p:grpSp>
        <p:nvGrpSpPr>
          <p:cNvPr id="2806957" name="Group 193"/>
          <p:cNvGrpSpPr>
            <a:grpSpLocks/>
          </p:cNvGrpSpPr>
          <p:nvPr/>
        </p:nvGrpSpPr>
        <p:grpSpPr bwMode="auto">
          <a:xfrm>
            <a:off x="1147763" y="2135188"/>
            <a:ext cx="401637" cy="454025"/>
            <a:chOff x="1028" y="1573"/>
            <a:chExt cx="286" cy="286"/>
          </a:xfrm>
        </p:grpSpPr>
        <p:sp>
          <p:nvSpPr>
            <p:cNvPr id="2806978" name="Freeform 194"/>
            <p:cNvSpPr>
              <a:spLocks/>
            </p:cNvSpPr>
            <p:nvPr/>
          </p:nvSpPr>
          <p:spPr bwMode="auto">
            <a:xfrm>
              <a:off x="1042" y="1617"/>
              <a:ext cx="237" cy="211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79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0"/>
                </a:cxn>
                <a:cxn ang="0">
                  <a:pos x="228" y="163"/>
                </a:cxn>
                <a:cxn ang="0">
                  <a:pos x="218" y="176"/>
                </a:cxn>
                <a:cxn ang="0">
                  <a:pos x="201" y="191"/>
                </a:cxn>
                <a:cxn ang="0">
                  <a:pos x="185" y="199"/>
                </a:cxn>
                <a:cxn ang="0">
                  <a:pos x="170" y="205"/>
                </a:cxn>
                <a:cxn ang="0">
                  <a:pos x="155" y="209"/>
                </a:cxn>
                <a:cxn ang="0">
                  <a:pos x="136" y="210"/>
                </a:cxn>
                <a:cxn ang="0">
                  <a:pos x="88" y="209"/>
                </a:cxn>
                <a:cxn ang="0">
                  <a:pos x="65" y="205"/>
                </a:cxn>
                <a:cxn ang="0">
                  <a:pos x="40" y="194"/>
                </a:cxn>
                <a:cxn ang="0">
                  <a:pos x="22" y="181"/>
                </a:cxn>
                <a:cxn ang="0">
                  <a:pos x="9" y="166"/>
                </a:cxn>
                <a:cxn ang="0">
                  <a:pos x="3" y="150"/>
                </a:cxn>
                <a:cxn ang="0">
                  <a:pos x="0" y="136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4"/>
                </a:cxn>
                <a:cxn ang="0">
                  <a:pos x="45" y="71"/>
                </a:cxn>
                <a:cxn ang="0">
                  <a:pos x="73" y="61"/>
                </a:cxn>
                <a:cxn ang="0">
                  <a:pos x="29" y="3"/>
                </a:cxn>
              </a:cxnLst>
              <a:rect l="0" t="0" r="r" b="b"/>
              <a:pathLst>
                <a:path w="237" h="211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59"/>
                  </a:lnTo>
                  <a:lnTo>
                    <a:pt x="155" y="60"/>
                  </a:lnTo>
                  <a:lnTo>
                    <a:pt x="163" y="61"/>
                  </a:lnTo>
                  <a:lnTo>
                    <a:pt x="172" y="64"/>
                  </a:lnTo>
                  <a:lnTo>
                    <a:pt x="180" y="66"/>
                  </a:lnTo>
                  <a:lnTo>
                    <a:pt x="189" y="71"/>
                  </a:lnTo>
                  <a:lnTo>
                    <a:pt x="197" y="74"/>
                  </a:lnTo>
                  <a:lnTo>
                    <a:pt x="205" y="79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6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4"/>
                  </a:lnTo>
                  <a:lnTo>
                    <a:pt x="236" y="134"/>
                  </a:lnTo>
                  <a:lnTo>
                    <a:pt x="235" y="143"/>
                  </a:lnTo>
                  <a:lnTo>
                    <a:pt x="233" y="150"/>
                  </a:lnTo>
                  <a:lnTo>
                    <a:pt x="231" y="157"/>
                  </a:lnTo>
                  <a:lnTo>
                    <a:pt x="228" y="163"/>
                  </a:lnTo>
                  <a:lnTo>
                    <a:pt x="224" y="169"/>
                  </a:lnTo>
                  <a:lnTo>
                    <a:pt x="218" y="176"/>
                  </a:lnTo>
                  <a:lnTo>
                    <a:pt x="210" y="184"/>
                  </a:lnTo>
                  <a:lnTo>
                    <a:pt x="201" y="191"/>
                  </a:lnTo>
                  <a:lnTo>
                    <a:pt x="193" y="196"/>
                  </a:lnTo>
                  <a:lnTo>
                    <a:pt x="185" y="199"/>
                  </a:lnTo>
                  <a:lnTo>
                    <a:pt x="177" y="203"/>
                  </a:lnTo>
                  <a:lnTo>
                    <a:pt x="170" y="205"/>
                  </a:lnTo>
                  <a:lnTo>
                    <a:pt x="161" y="207"/>
                  </a:lnTo>
                  <a:lnTo>
                    <a:pt x="155" y="209"/>
                  </a:lnTo>
                  <a:lnTo>
                    <a:pt x="145" y="209"/>
                  </a:lnTo>
                  <a:lnTo>
                    <a:pt x="136" y="210"/>
                  </a:lnTo>
                  <a:lnTo>
                    <a:pt x="96" y="210"/>
                  </a:lnTo>
                  <a:lnTo>
                    <a:pt x="88" y="209"/>
                  </a:lnTo>
                  <a:lnTo>
                    <a:pt x="78" y="208"/>
                  </a:lnTo>
                  <a:lnTo>
                    <a:pt x="65" y="205"/>
                  </a:lnTo>
                  <a:lnTo>
                    <a:pt x="53" y="200"/>
                  </a:lnTo>
                  <a:lnTo>
                    <a:pt x="40" y="194"/>
                  </a:lnTo>
                  <a:lnTo>
                    <a:pt x="30" y="187"/>
                  </a:lnTo>
                  <a:lnTo>
                    <a:pt x="22" y="181"/>
                  </a:lnTo>
                  <a:lnTo>
                    <a:pt x="15" y="174"/>
                  </a:lnTo>
                  <a:lnTo>
                    <a:pt x="9" y="166"/>
                  </a:lnTo>
                  <a:lnTo>
                    <a:pt x="5" y="156"/>
                  </a:lnTo>
                  <a:lnTo>
                    <a:pt x="3" y="150"/>
                  </a:lnTo>
                  <a:lnTo>
                    <a:pt x="1" y="144"/>
                  </a:lnTo>
                  <a:lnTo>
                    <a:pt x="0" y="136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1"/>
                  </a:lnTo>
                  <a:lnTo>
                    <a:pt x="10" y="101"/>
                  </a:lnTo>
                  <a:lnTo>
                    <a:pt x="17" y="92"/>
                  </a:lnTo>
                  <a:lnTo>
                    <a:pt x="25" y="84"/>
                  </a:lnTo>
                  <a:lnTo>
                    <a:pt x="35" y="76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1"/>
                  </a:lnTo>
                  <a:lnTo>
                    <a:pt x="83" y="59"/>
                  </a:lnTo>
                  <a:lnTo>
                    <a:pt x="29" y="3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79" name="Rectangle 195"/>
            <p:cNvSpPr>
              <a:spLocks noChangeArrowheads="1"/>
            </p:cNvSpPr>
            <p:nvPr/>
          </p:nvSpPr>
          <p:spPr bwMode="auto">
            <a:xfrm>
              <a:off x="1028" y="1573"/>
              <a:ext cx="286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A</a:t>
              </a:r>
            </a:p>
          </p:txBody>
        </p:sp>
      </p:grpSp>
      <p:grpSp>
        <p:nvGrpSpPr>
          <p:cNvPr id="2806958" name="Group 196"/>
          <p:cNvGrpSpPr>
            <a:grpSpLocks/>
          </p:cNvGrpSpPr>
          <p:nvPr/>
        </p:nvGrpSpPr>
        <p:grpSpPr bwMode="auto">
          <a:xfrm>
            <a:off x="1146175" y="3735388"/>
            <a:ext cx="401638" cy="454025"/>
            <a:chOff x="1027" y="1573"/>
            <a:chExt cx="285" cy="286"/>
          </a:xfrm>
        </p:grpSpPr>
        <p:sp>
          <p:nvSpPr>
            <p:cNvPr id="2806981" name="Freeform 197"/>
            <p:cNvSpPr>
              <a:spLocks/>
            </p:cNvSpPr>
            <p:nvPr/>
          </p:nvSpPr>
          <p:spPr bwMode="auto">
            <a:xfrm>
              <a:off x="1042" y="1617"/>
              <a:ext cx="237" cy="211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79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0"/>
                </a:cxn>
                <a:cxn ang="0">
                  <a:pos x="228" y="163"/>
                </a:cxn>
                <a:cxn ang="0">
                  <a:pos x="218" y="176"/>
                </a:cxn>
                <a:cxn ang="0">
                  <a:pos x="201" y="191"/>
                </a:cxn>
                <a:cxn ang="0">
                  <a:pos x="185" y="199"/>
                </a:cxn>
                <a:cxn ang="0">
                  <a:pos x="170" y="205"/>
                </a:cxn>
                <a:cxn ang="0">
                  <a:pos x="155" y="209"/>
                </a:cxn>
                <a:cxn ang="0">
                  <a:pos x="136" y="210"/>
                </a:cxn>
                <a:cxn ang="0">
                  <a:pos x="88" y="209"/>
                </a:cxn>
                <a:cxn ang="0">
                  <a:pos x="65" y="205"/>
                </a:cxn>
                <a:cxn ang="0">
                  <a:pos x="40" y="194"/>
                </a:cxn>
                <a:cxn ang="0">
                  <a:pos x="22" y="181"/>
                </a:cxn>
                <a:cxn ang="0">
                  <a:pos x="9" y="166"/>
                </a:cxn>
                <a:cxn ang="0">
                  <a:pos x="3" y="150"/>
                </a:cxn>
                <a:cxn ang="0">
                  <a:pos x="0" y="136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4"/>
                </a:cxn>
                <a:cxn ang="0">
                  <a:pos x="45" y="71"/>
                </a:cxn>
                <a:cxn ang="0">
                  <a:pos x="73" y="61"/>
                </a:cxn>
                <a:cxn ang="0">
                  <a:pos x="29" y="3"/>
                </a:cxn>
              </a:cxnLst>
              <a:rect l="0" t="0" r="r" b="b"/>
              <a:pathLst>
                <a:path w="237" h="211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59"/>
                  </a:lnTo>
                  <a:lnTo>
                    <a:pt x="155" y="60"/>
                  </a:lnTo>
                  <a:lnTo>
                    <a:pt x="163" y="61"/>
                  </a:lnTo>
                  <a:lnTo>
                    <a:pt x="172" y="64"/>
                  </a:lnTo>
                  <a:lnTo>
                    <a:pt x="180" y="66"/>
                  </a:lnTo>
                  <a:lnTo>
                    <a:pt x="189" y="71"/>
                  </a:lnTo>
                  <a:lnTo>
                    <a:pt x="197" y="74"/>
                  </a:lnTo>
                  <a:lnTo>
                    <a:pt x="205" y="79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6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4"/>
                  </a:lnTo>
                  <a:lnTo>
                    <a:pt x="236" y="134"/>
                  </a:lnTo>
                  <a:lnTo>
                    <a:pt x="235" y="143"/>
                  </a:lnTo>
                  <a:lnTo>
                    <a:pt x="233" y="150"/>
                  </a:lnTo>
                  <a:lnTo>
                    <a:pt x="231" y="157"/>
                  </a:lnTo>
                  <a:lnTo>
                    <a:pt x="228" y="163"/>
                  </a:lnTo>
                  <a:lnTo>
                    <a:pt x="224" y="169"/>
                  </a:lnTo>
                  <a:lnTo>
                    <a:pt x="218" y="176"/>
                  </a:lnTo>
                  <a:lnTo>
                    <a:pt x="210" y="184"/>
                  </a:lnTo>
                  <a:lnTo>
                    <a:pt x="201" y="191"/>
                  </a:lnTo>
                  <a:lnTo>
                    <a:pt x="193" y="196"/>
                  </a:lnTo>
                  <a:lnTo>
                    <a:pt x="185" y="199"/>
                  </a:lnTo>
                  <a:lnTo>
                    <a:pt x="177" y="203"/>
                  </a:lnTo>
                  <a:lnTo>
                    <a:pt x="170" y="205"/>
                  </a:lnTo>
                  <a:lnTo>
                    <a:pt x="161" y="207"/>
                  </a:lnTo>
                  <a:lnTo>
                    <a:pt x="155" y="209"/>
                  </a:lnTo>
                  <a:lnTo>
                    <a:pt x="145" y="209"/>
                  </a:lnTo>
                  <a:lnTo>
                    <a:pt x="136" y="210"/>
                  </a:lnTo>
                  <a:lnTo>
                    <a:pt x="96" y="210"/>
                  </a:lnTo>
                  <a:lnTo>
                    <a:pt x="88" y="209"/>
                  </a:lnTo>
                  <a:lnTo>
                    <a:pt x="78" y="208"/>
                  </a:lnTo>
                  <a:lnTo>
                    <a:pt x="65" y="205"/>
                  </a:lnTo>
                  <a:lnTo>
                    <a:pt x="53" y="200"/>
                  </a:lnTo>
                  <a:lnTo>
                    <a:pt x="40" y="194"/>
                  </a:lnTo>
                  <a:lnTo>
                    <a:pt x="30" y="187"/>
                  </a:lnTo>
                  <a:lnTo>
                    <a:pt x="22" y="181"/>
                  </a:lnTo>
                  <a:lnTo>
                    <a:pt x="15" y="174"/>
                  </a:lnTo>
                  <a:lnTo>
                    <a:pt x="9" y="166"/>
                  </a:lnTo>
                  <a:lnTo>
                    <a:pt x="5" y="156"/>
                  </a:lnTo>
                  <a:lnTo>
                    <a:pt x="3" y="150"/>
                  </a:lnTo>
                  <a:lnTo>
                    <a:pt x="1" y="144"/>
                  </a:lnTo>
                  <a:lnTo>
                    <a:pt x="0" y="136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1"/>
                  </a:lnTo>
                  <a:lnTo>
                    <a:pt x="10" y="101"/>
                  </a:lnTo>
                  <a:lnTo>
                    <a:pt x="17" y="92"/>
                  </a:lnTo>
                  <a:lnTo>
                    <a:pt x="25" y="84"/>
                  </a:lnTo>
                  <a:lnTo>
                    <a:pt x="35" y="76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1"/>
                  </a:lnTo>
                  <a:lnTo>
                    <a:pt x="83" y="59"/>
                  </a:lnTo>
                  <a:lnTo>
                    <a:pt x="29" y="3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82" name="Rectangle 198"/>
            <p:cNvSpPr>
              <a:spLocks noChangeArrowheads="1"/>
            </p:cNvSpPr>
            <p:nvPr/>
          </p:nvSpPr>
          <p:spPr bwMode="auto">
            <a:xfrm>
              <a:off x="1027" y="1573"/>
              <a:ext cx="285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B</a:t>
              </a:r>
            </a:p>
          </p:txBody>
        </p:sp>
      </p:grpSp>
      <p:grpSp>
        <p:nvGrpSpPr>
          <p:cNvPr id="2806962" name="Group 199"/>
          <p:cNvGrpSpPr>
            <a:grpSpLocks/>
          </p:cNvGrpSpPr>
          <p:nvPr/>
        </p:nvGrpSpPr>
        <p:grpSpPr bwMode="auto">
          <a:xfrm>
            <a:off x="1147763" y="5259388"/>
            <a:ext cx="401637" cy="454025"/>
            <a:chOff x="1028" y="1573"/>
            <a:chExt cx="286" cy="286"/>
          </a:xfrm>
        </p:grpSpPr>
        <p:sp>
          <p:nvSpPr>
            <p:cNvPr id="2806984" name="Freeform 200"/>
            <p:cNvSpPr>
              <a:spLocks/>
            </p:cNvSpPr>
            <p:nvPr/>
          </p:nvSpPr>
          <p:spPr bwMode="auto">
            <a:xfrm>
              <a:off x="1042" y="1617"/>
              <a:ext cx="237" cy="211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79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0"/>
                </a:cxn>
                <a:cxn ang="0">
                  <a:pos x="228" y="163"/>
                </a:cxn>
                <a:cxn ang="0">
                  <a:pos x="218" y="176"/>
                </a:cxn>
                <a:cxn ang="0">
                  <a:pos x="201" y="191"/>
                </a:cxn>
                <a:cxn ang="0">
                  <a:pos x="185" y="199"/>
                </a:cxn>
                <a:cxn ang="0">
                  <a:pos x="170" y="205"/>
                </a:cxn>
                <a:cxn ang="0">
                  <a:pos x="155" y="209"/>
                </a:cxn>
                <a:cxn ang="0">
                  <a:pos x="136" y="210"/>
                </a:cxn>
                <a:cxn ang="0">
                  <a:pos x="88" y="209"/>
                </a:cxn>
                <a:cxn ang="0">
                  <a:pos x="65" y="205"/>
                </a:cxn>
                <a:cxn ang="0">
                  <a:pos x="40" y="194"/>
                </a:cxn>
                <a:cxn ang="0">
                  <a:pos x="22" y="181"/>
                </a:cxn>
                <a:cxn ang="0">
                  <a:pos x="9" y="166"/>
                </a:cxn>
                <a:cxn ang="0">
                  <a:pos x="3" y="150"/>
                </a:cxn>
                <a:cxn ang="0">
                  <a:pos x="0" y="136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4"/>
                </a:cxn>
                <a:cxn ang="0">
                  <a:pos x="45" y="71"/>
                </a:cxn>
                <a:cxn ang="0">
                  <a:pos x="73" y="61"/>
                </a:cxn>
                <a:cxn ang="0">
                  <a:pos x="29" y="3"/>
                </a:cxn>
              </a:cxnLst>
              <a:rect l="0" t="0" r="r" b="b"/>
              <a:pathLst>
                <a:path w="237" h="211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59"/>
                  </a:lnTo>
                  <a:lnTo>
                    <a:pt x="155" y="60"/>
                  </a:lnTo>
                  <a:lnTo>
                    <a:pt x="163" y="61"/>
                  </a:lnTo>
                  <a:lnTo>
                    <a:pt x="172" y="64"/>
                  </a:lnTo>
                  <a:lnTo>
                    <a:pt x="180" y="66"/>
                  </a:lnTo>
                  <a:lnTo>
                    <a:pt x="189" y="71"/>
                  </a:lnTo>
                  <a:lnTo>
                    <a:pt x="197" y="74"/>
                  </a:lnTo>
                  <a:lnTo>
                    <a:pt x="205" y="79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6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4"/>
                  </a:lnTo>
                  <a:lnTo>
                    <a:pt x="236" y="134"/>
                  </a:lnTo>
                  <a:lnTo>
                    <a:pt x="235" y="143"/>
                  </a:lnTo>
                  <a:lnTo>
                    <a:pt x="233" y="150"/>
                  </a:lnTo>
                  <a:lnTo>
                    <a:pt x="231" y="157"/>
                  </a:lnTo>
                  <a:lnTo>
                    <a:pt x="228" y="163"/>
                  </a:lnTo>
                  <a:lnTo>
                    <a:pt x="224" y="169"/>
                  </a:lnTo>
                  <a:lnTo>
                    <a:pt x="218" y="176"/>
                  </a:lnTo>
                  <a:lnTo>
                    <a:pt x="210" y="184"/>
                  </a:lnTo>
                  <a:lnTo>
                    <a:pt x="201" y="191"/>
                  </a:lnTo>
                  <a:lnTo>
                    <a:pt x="193" y="196"/>
                  </a:lnTo>
                  <a:lnTo>
                    <a:pt x="185" y="199"/>
                  </a:lnTo>
                  <a:lnTo>
                    <a:pt x="177" y="203"/>
                  </a:lnTo>
                  <a:lnTo>
                    <a:pt x="170" y="205"/>
                  </a:lnTo>
                  <a:lnTo>
                    <a:pt x="161" y="207"/>
                  </a:lnTo>
                  <a:lnTo>
                    <a:pt x="155" y="209"/>
                  </a:lnTo>
                  <a:lnTo>
                    <a:pt x="145" y="209"/>
                  </a:lnTo>
                  <a:lnTo>
                    <a:pt x="136" y="210"/>
                  </a:lnTo>
                  <a:lnTo>
                    <a:pt x="96" y="210"/>
                  </a:lnTo>
                  <a:lnTo>
                    <a:pt x="88" y="209"/>
                  </a:lnTo>
                  <a:lnTo>
                    <a:pt x="78" y="208"/>
                  </a:lnTo>
                  <a:lnTo>
                    <a:pt x="65" y="205"/>
                  </a:lnTo>
                  <a:lnTo>
                    <a:pt x="53" y="200"/>
                  </a:lnTo>
                  <a:lnTo>
                    <a:pt x="40" y="194"/>
                  </a:lnTo>
                  <a:lnTo>
                    <a:pt x="30" y="187"/>
                  </a:lnTo>
                  <a:lnTo>
                    <a:pt x="22" y="181"/>
                  </a:lnTo>
                  <a:lnTo>
                    <a:pt x="15" y="174"/>
                  </a:lnTo>
                  <a:lnTo>
                    <a:pt x="9" y="166"/>
                  </a:lnTo>
                  <a:lnTo>
                    <a:pt x="5" y="156"/>
                  </a:lnTo>
                  <a:lnTo>
                    <a:pt x="3" y="150"/>
                  </a:lnTo>
                  <a:lnTo>
                    <a:pt x="1" y="144"/>
                  </a:lnTo>
                  <a:lnTo>
                    <a:pt x="0" y="136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1"/>
                  </a:lnTo>
                  <a:lnTo>
                    <a:pt x="10" y="101"/>
                  </a:lnTo>
                  <a:lnTo>
                    <a:pt x="17" y="92"/>
                  </a:lnTo>
                  <a:lnTo>
                    <a:pt x="25" y="84"/>
                  </a:lnTo>
                  <a:lnTo>
                    <a:pt x="35" y="76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1"/>
                  </a:lnTo>
                  <a:lnTo>
                    <a:pt x="83" y="59"/>
                  </a:lnTo>
                  <a:lnTo>
                    <a:pt x="29" y="3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85" name="Rectangle 201"/>
            <p:cNvSpPr>
              <a:spLocks noChangeArrowheads="1"/>
            </p:cNvSpPr>
            <p:nvPr/>
          </p:nvSpPr>
          <p:spPr bwMode="auto">
            <a:xfrm>
              <a:off x="1028" y="1573"/>
              <a:ext cx="286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tx1"/>
                  </a:solidFill>
                  <a:latin typeface="FranklinGothic" charset="0"/>
                </a:rPr>
                <a:t>D</a:t>
              </a:r>
            </a:p>
          </p:txBody>
        </p:sp>
      </p:grpSp>
      <p:grpSp>
        <p:nvGrpSpPr>
          <p:cNvPr id="2806970" name="Group 202"/>
          <p:cNvGrpSpPr>
            <a:grpSpLocks/>
          </p:cNvGrpSpPr>
          <p:nvPr/>
        </p:nvGrpSpPr>
        <p:grpSpPr bwMode="auto">
          <a:xfrm>
            <a:off x="1128713" y="4192588"/>
            <a:ext cx="401637" cy="454025"/>
            <a:chOff x="1030" y="1968"/>
            <a:chExt cx="284" cy="286"/>
          </a:xfrm>
        </p:grpSpPr>
        <p:sp>
          <p:nvSpPr>
            <p:cNvPr id="2806987" name="Freeform 203"/>
            <p:cNvSpPr>
              <a:spLocks/>
            </p:cNvSpPr>
            <p:nvPr/>
          </p:nvSpPr>
          <p:spPr bwMode="auto">
            <a:xfrm>
              <a:off x="1042" y="2011"/>
              <a:ext cx="237" cy="212"/>
            </a:xfrm>
            <a:custGeom>
              <a:avLst/>
              <a:gdLst/>
              <a:ahLst/>
              <a:cxnLst>
                <a:cxn ang="0">
                  <a:pos x="67" y="10"/>
                </a:cxn>
                <a:cxn ang="0">
                  <a:pos x="112" y="11"/>
                </a:cxn>
                <a:cxn ang="0">
                  <a:pos x="161" y="0"/>
                </a:cxn>
                <a:cxn ang="0">
                  <a:pos x="219" y="0"/>
                </a:cxn>
                <a:cxn ang="0">
                  <a:pos x="155" y="60"/>
                </a:cxn>
                <a:cxn ang="0">
                  <a:pos x="172" y="64"/>
                </a:cxn>
                <a:cxn ang="0">
                  <a:pos x="189" y="71"/>
                </a:cxn>
                <a:cxn ang="0">
                  <a:pos x="205" y="80"/>
                </a:cxn>
                <a:cxn ang="0">
                  <a:pos x="217" y="90"/>
                </a:cxn>
                <a:cxn ang="0">
                  <a:pos x="227" y="103"/>
                </a:cxn>
                <a:cxn ang="0">
                  <a:pos x="234" y="118"/>
                </a:cxn>
                <a:cxn ang="0">
                  <a:pos x="236" y="134"/>
                </a:cxn>
                <a:cxn ang="0">
                  <a:pos x="233" y="151"/>
                </a:cxn>
                <a:cxn ang="0">
                  <a:pos x="228" y="164"/>
                </a:cxn>
                <a:cxn ang="0">
                  <a:pos x="218" y="177"/>
                </a:cxn>
                <a:cxn ang="0">
                  <a:pos x="201" y="192"/>
                </a:cxn>
                <a:cxn ang="0">
                  <a:pos x="185" y="200"/>
                </a:cxn>
                <a:cxn ang="0">
                  <a:pos x="170" y="206"/>
                </a:cxn>
                <a:cxn ang="0">
                  <a:pos x="155" y="210"/>
                </a:cxn>
                <a:cxn ang="0">
                  <a:pos x="136" y="211"/>
                </a:cxn>
                <a:cxn ang="0">
                  <a:pos x="88" y="210"/>
                </a:cxn>
                <a:cxn ang="0">
                  <a:pos x="65" y="206"/>
                </a:cxn>
                <a:cxn ang="0">
                  <a:pos x="40" y="195"/>
                </a:cxn>
                <a:cxn ang="0">
                  <a:pos x="22" y="182"/>
                </a:cxn>
                <a:cxn ang="0">
                  <a:pos x="9" y="167"/>
                </a:cxn>
                <a:cxn ang="0">
                  <a:pos x="3" y="151"/>
                </a:cxn>
                <a:cxn ang="0">
                  <a:pos x="0" y="137"/>
                </a:cxn>
                <a:cxn ang="0">
                  <a:pos x="2" y="121"/>
                </a:cxn>
                <a:cxn ang="0">
                  <a:pos x="10" y="101"/>
                </a:cxn>
                <a:cxn ang="0">
                  <a:pos x="25" y="85"/>
                </a:cxn>
                <a:cxn ang="0">
                  <a:pos x="45" y="71"/>
                </a:cxn>
                <a:cxn ang="0">
                  <a:pos x="73" y="62"/>
                </a:cxn>
                <a:cxn ang="0">
                  <a:pos x="29" y="3"/>
                </a:cxn>
              </a:cxnLst>
              <a:rect l="0" t="0" r="r" b="b"/>
              <a:pathLst>
                <a:path w="237" h="212">
                  <a:moveTo>
                    <a:pt x="29" y="3"/>
                  </a:moveTo>
                  <a:lnTo>
                    <a:pt x="67" y="10"/>
                  </a:lnTo>
                  <a:lnTo>
                    <a:pt x="66" y="0"/>
                  </a:lnTo>
                  <a:lnTo>
                    <a:pt x="112" y="11"/>
                  </a:lnTo>
                  <a:lnTo>
                    <a:pt x="112" y="0"/>
                  </a:lnTo>
                  <a:lnTo>
                    <a:pt x="161" y="0"/>
                  </a:lnTo>
                  <a:lnTo>
                    <a:pt x="160" y="11"/>
                  </a:lnTo>
                  <a:lnTo>
                    <a:pt x="219" y="0"/>
                  </a:lnTo>
                  <a:lnTo>
                    <a:pt x="148" y="60"/>
                  </a:lnTo>
                  <a:lnTo>
                    <a:pt x="155" y="60"/>
                  </a:lnTo>
                  <a:lnTo>
                    <a:pt x="163" y="62"/>
                  </a:lnTo>
                  <a:lnTo>
                    <a:pt x="172" y="64"/>
                  </a:lnTo>
                  <a:lnTo>
                    <a:pt x="180" y="67"/>
                  </a:lnTo>
                  <a:lnTo>
                    <a:pt x="189" y="71"/>
                  </a:lnTo>
                  <a:lnTo>
                    <a:pt x="197" y="75"/>
                  </a:lnTo>
                  <a:lnTo>
                    <a:pt x="205" y="80"/>
                  </a:lnTo>
                  <a:lnTo>
                    <a:pt x="212" y="85"/>
                  </a:lnTo>
                  <a:lnTo>
                    <a:pt x="217" y="90"/>
                  </a:lnTo>
                  <a:lnTo>
                    <a:pt x="222" y="97"/>
                  </a:lnTo>
                  <a:lnTo>
                    <a:pt x="227" y="103"/>
                  </a:lnTo>
                  <a:lnTo>
                    <a:pt x="231" y="111"/>
                  </a:lnTo>
                  <a:lnTo>
                    <a:pt x="234" y="118"/>
                  </a:lnTo>
                  <a:lnTo>
                    <a:pt x="235" y="125"/>
                  </a:lnTo>
                  <a:lnTo>
                    <a:pt x="236" y="134"/>
                  </a:lnTo>
                  <a:lnTo>
                    <a:pt x="235" y="144"/>
                  </a:lnTo>
                  <a:lnTo>
                    <a:pt x="233" y="151"/>
                  </a:lnTo>
                  <a:lnTo>
                    <a:pt x="231" y="158"/>
                  </a:lnTo>
                  <a:lnTo>
                    <a:pt x="228" y="164"/>
                  </a:lnTo>
                  <a:lnTo>
                    <a:pt x="224" y="170"/>
                  </a:lnTo>
                  <a:lnTo>
                    <a:pt x="218" y="177"/>
                  </a:lnTo>
                  <a:lnTo>
                    <a:pt x="210" y="185"/>
                  </a:lnTo>
                  <a:lnTo>
                    <a:pt x="201" y="192"/>
                  </a:lnTo>
                  <a:lnTo>
                    <a:pt x="193" y="197"/>
                  </a:lnTo>
                  <a:lnTo>
                    <a:pt x="185" y="200"/>
                  </a:lnTo>
                  <a:lnTo>
                    <a:pt x="177" y="204"/>
                  </a:lnTo>
                  <a:lnTo>
                    <a:pt x="170" y="206"/>
                  </a:lnTo>
                  <a:lnTo>
                    <a:pt x="161" y="208"/>
                  </a:lnTo>
                  <a:lnTo>
                    <a:pt x="155" y="210"/>
                  </a:lnTo>
                  <a:lnTo>
                    <a:pt x="145" y="210"/>
                  </a:lnTo>
                  <a:lnTo>
                    <a:pt x="136" y="211"/>
                  </a:lnTo>
                  <a:lnTo>
                    <a:pt x="96" y="211"/>
                  </a:lnTo>
                  <a:lnTo>
                    <a:pt x="88" y="210"/>
                  </a:lnTo>
                  <a:lnTo>
                    <a:pt x="78" y="209"/>
                  </a:lnTo>
                  <a:lnTo>
                    <a:pt x="65" y="206"/>
                  </a:lnTo>
                  <a:lnTo>
                    <a:pt x="53" y="201"/>
                  </a:lnTo>
                  <a:lnTo>
                    <a:pt x="40" y="195"/>
                  </a:lnTo>
                  <a:lnTo>
                    <a:pt x="30" y="188"/>
                  </a:lnTo>
                  <a:lnTo>
                    <a:pt x="22" y="182"/>
                  </a:lnTo>
                  <a:lnTo>
                    <a:pt x="15" y="175"/>
                  </a:lnTo>
                  <a:lnTo>
                    <a:pt x="9" y="167"/>
                  </a:lnTo>
                  <a:lnTo>
                    <a:pt x="5" y="157"/>
                  </a:lnTo>
                  <a:lnTo>
                    <a:pt x="3" y="151"/>
                  </a:lnTo>
                  <a:lnTo>
                    <a:pt x="1" y="144"/>
                  </a:lnTo>
                  <a:lnTo>
                    <a:pt x="0" y="137"/>
                  </a:lnTo>
                  <a:lnTo>
                    <a:pt x="1" y="131"/>
                  </a:lnTo>
                  <a:lnTo>
                    <a:pt x="2" y="121"/>
                  </a:lnTo>
                  <a:lnTo>
                    <a:pt x="5" y="112"/>
                  </a:lnTo>
                  <a:lnTo>
                    <a:pt x="10" y="101"/>
                  </a:lnTo>
                  <a:lnTo>
                    <a:pt x="17" y="93"/>
                  </a:lnTo>
                  <a:lnTo>
                    <a:pt x="25" y="85"/>
                  </a:lnTo>
                  <a:lnTo>
                    <a:pt x="35" y="77"/>
                  </a:lnTo>
                  <a:lnTo>
                    <a:pt x="45" y="71"/>
                  </a:lnTo>
                  <a:lnTo>
                    <a:pt x="59" y="65"/>
                  </a:lnTo>
                  <a:lnTo>
                    <a:pt x="73" y="62"/>
                  </a:lnTo>
                  <a:lnTo>
                    <a:pt x="83" y="60"/>
                  </a:lnTo>
                  <a:lnTo>
                    <a:pt x="29" y="3"/>
                  </a:lnTo>
                </a:path>
              </a:pathLst>
            </a:custGeom>
            <a:solidFill>
              <a:srgbClr val="FC0128"/>
            </a:solidFill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6988" name="Rectangle 204"/>
            <p:cNvSpPr>
              <a:spLocks noChangeArrowheads="1"/>
            </p:cNvSpPr>
            <p:nvPr/>
          </p:nvSpPr>
          <p:spPr bwMode="auto">
            <a:xfrm>
              <a:off x="1030" y="1968"/>
              <a:ext cx="284" cy="2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400" b="1">
                  <a:solidFill>
                    <a:schemeClr val="bg1"/>
                  </a:solidFill>
                  <a:latin typeface="FranklinGothic" charset="0"/>
                </a:rPr>
                <a:t>C</a:t>
              </a:r>
            </a:p>
          </p:txBody>
        </p:sp>
      </p:grp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4168775" cy="474663"/>
          </a:xfrm>
        </p:spPr>
        <p:txBody>
          <a:bodyPr/>
          <a:lstStyle/>
          <a:p>
            <a:r>
              <a:rPr lang="en-US" sz="3600" dirty="0"/>
              <a:t>Peer Instruction (1/2)</a:t>
            </a:r>
          </a:p>
        </p:txBody>
      </p:sp>
      <p:sp>
        <p:nvSpPr>
          <p:cNvPr id="2808835" name="Rectangle 3"/>
          <p:cNvSpPr>
            <a:spLocks noChangeArrowheads="1"/>
          </p:cNvSpPr>
          <p:nvPr/>
        </p:nvSpPr>
        <p:spPr bwMode="auto">
          <a:xfrm>
            <a:off x="76200" y="2895600"/>
            <a:ext cx="8382000" cy="3733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prstTxWarp prst="textNoShape">
              <a:avLst/>
            </a:prstTxWarp>
            <a:spAutoFit/>
          </a:bodyPr>
          <a:lstStyle/>
          <a:p>
            <a:pPr marL="53975">
              <a:lnSpc>
                <a:spcPct val="70000"/>
              </a:lnSpc>
              <a:spcBef>
                <a:spcPct val="50000"/>
              </a:spcBef>
              <a:buSzPct val="100000"/>
              <a:buFont typeface="Times" pitchFamily="-65" charset="0"/>
              <a:buNone/>
              <a:tabLst>
                <a:tab pos="738188" algn="l"/>
              </a:tabLst>
            </a:pPr>
            <a:r>
              <a:rPr lang="en-US" sz="2800" b="1" dirty="0">
                <a:solidFill>
                  <a:schemeClr val="tx1"/>
                </a:solidFill>
              </a:rPr>
              <a:t>Assume 1 </a:t>
            </a:r>
            <a:r>
              <a:rPr lang="en-US" sz="2800" b="1" dirty="0" err="1">
                <a:solidFill>
                  <a:schemeClr val="tx1"/>
                </a:solidFill>
              </a:rPr>
              <a:t>instr</a:t>
            </a:r>
            <a:r>
              <a:rPr lang="en-US" sz="2800" b="1" dirty="0">
                <a:solidFill>
                  <a:schemeClr val="tx1"/>
                </a:solidFill>
              </a:rPr>
              <a:t>/clock, delayed branch, 5 stage pipeline, forwarding, interlock on unresolved load hazards (after 10</a:t>
            </a:r>
            <a:r>
              <a:rPr lang="en-US" sz="2800" b="1" baseline="30000" dirty="0">
                <a:solidFill>
                  <a:schemeClr val="tx1"/>
                </a:solidFill>
              </a:rPr>
              <a:t>3</a:t>
            </a:r>
            <a:r>
              <a:rPr lang="en-US" sz="2800" b="1" dirty="0">
                <a:solidFill>
                  <a:schemeClr val="tx1"/>
                </a:solidFill>
              </a:rPr>
              <a:t> loops, so pipeline full)</a:t>
            </a:r>
          </a:p>
          <a:p>
            <a:pPr marL="53975">
              <a:lnSpc>
                <a:spcPct val="70000"/>
              </a:lnSpc>
              <a:spcBef>
                <a:spcPct val="50000"/>
              </a:spcBef>
              <a:buSzPct val="100000"/>
              <a:buFont typeface="Times" pitchFamily="-65" charset="0"/>
              <a:buNone/>
              <a:tabLst>
                <a:tab pos="738188" algn="l"/>
              </a:tabLst>
            </a:pP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Loop:	</a:t>
            </a:r>
            <a:r>
              <a:rPr lang="en-US" sz="2400" b="1" dirty="0" err="1">
                <a:solidFill>
                  <a:schemeClr val="tx1"/>
                </a:solidFill>
                <a:latin typeface="Courier New" pitchFamily="-65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	 $t0, 0($s1)</a:t>
            </a:r>
            <a:b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			</a:t>
            </a:r>
            <a:r>
              <a:rPr lang="en-US" sz="2400" b="1" dirty="0" err="1">
                <a:solidFill>
                  <a:schemeClr val="tx1"/>
                </a:solidFill>
                <a:latin typeface="Courier New" pitchFamily="-65" charset="0"/>
              </a:rPr>
              <a:t>addu</a:t>
            </a: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	 $t0, $t0, $s2</a:t>
            </a:r>
            <a:b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			</a:t>
            </a:r>
            <a:r>
              <a:rPr lang="en-US" sz="2400" b="1" dirty="0" err="1">
                <a:solidFill>
                  <a:schemeClr val="tx1"/>
                </a:solidFill>
                <a:latin typeface="Courier New" pitchFamily="-65" charset="0"/>
              </a:rPr>
              <a:t>sw</a:t>
            </a: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	 $t0, 0($s1)</a:t>
            </a:r>
            <a:b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			</a:t>
            </a:r>
            <a:r>
              <a:rPr lang="en-US" sz="2400" b="1" dirty="0" err="1">
                <a:solidFill>
                  <a:schemeClr val="tx1"/>
                </a:solidFill>
                <a:latin typeface="Courier New" pitchFamily="-65" charset="0"/>
              </a:rPr>
              <a:t>addiu</a:t>
            </a: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 $s1, $s1, -4</a:t>
            </a:r>
            <a:b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			</a:t>
            </a:r>
            <a:r>
              <a:rPr lang="en-US" sz="2400" b="1" dirty="0" err="1">
                <a:solidFill>
                  <a:schemeClr val="tx1"/>
                </a:solidFill>
                <a:latin typeface="Courier New" pitchFamily="-65" charset="0"/>
              </a:rPr>
              <a:t>bne</a:t>
            </a: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	 $s1, $zero, Loop</a:t>
            </a:r>
            <a:b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			</a:t>
            </a:r>
            <a:r>
              <a:rPr lang="en-US" sz="2400" b="1" dirty="0" err="1">
                <a:solidFill>
                  <a:schemeClr val="tx1"/>
                </a:solidFill>
                <a:latin typeface="Courier New" pitchFamily="-65" charset="0"/>
              </a:rPr>
              <a:t>nop</a:t>
            </a:r>
            <a:endParaRPr lang="en-US" sz="2800" b="1" dirty="0">
              <a:solidFill>
                <a:schemeClr val="tx1"/>
              </a:solidFill>
            </a:endParaRPr>
          </a:p>
          <a:p>
            <a:pPr marL="53975">
              <a:lnSpc>
                <a:spcPct val="70000"/>
              </a:lnSpc>
              <a:spcBef>
                <a:spcPct val="50000"/>
              </a:spcBef>
              <a:buSzPct val="100000"/>
              <a:buFont typeface="Times" pitchFamily="-65" charset="0"/>
              <a:buChar char="•"/>
              <a:tabLst>
                <a:tab pos="738188" algn="l"/>
              </a:tabLst>
            </a:pPr>
            <a:r>
              <a:rPr lang="en-US" sz="2800" b="1" dirty="0">
                <a:solidFill>
                  <a:schemeClr val="tx1"/>
                </a:solidFill>
              </a:rPr>
              <a:t>How many pipeline stages (clock cycles) per loop iteration to execute this code?</a:t>
            </a:r>
          </a:p>
        </p:txBody>
      </p:sp>
      <p:sp>
        <p:nvSpPr>
          <p:cNvPr id="2808836" name="Rectangle 4"/>
          <p:cNvSpPr>
            <a:spLocks noChangeArrowheads="1"/>
          </p:cNvSpPr>
          <p:nvPr/>
        </p:nvSpPr>
        <p:spPr bwMode="auto">
          <a:xfrm>
            <a:off x="8458200" y="3470275"/>
            <a:ext cx="590550" cy="3200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1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2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3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4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5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6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7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8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9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10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239000" cy="474663"/>
          </a:xfrm>
        </p:spPr>
        <p:txBody>
          <a:bodyPr/>
          <a:lstStyle/>
          <a:p>
            <a:r>
              <a:rPr lang="en-US" dirty="0"/>
              <a:t>Peer Instruction Answer (1/2)</a:t>
            </a:r>
          </a:p>
        </p:txBody>
      </p:sp>
      <p:sp>
        <p:nvSpPr>
          <p:cNvPr id="281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03300"/>
            <a:ext cx="8305800" cy="4635500"/>
          </a:xfrm>
        </p:spPr>
        <p:txBody>
          <a:bodyPr/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1773238" algn="l"/>
                <a:tab pos="3252788" algn="l"/>
              </a:tabLst>
            </a:pPr>
            <a:r>
              <a:rPr lang="en-US" dirty="0"/>
              <a:t>Assume 1 </a:t>
            </a:r>
            <a:r>
              <a:rPr lang="en-US" dirty="0" err="1"/>
              <a:t>instr</a:t>
            </a:r>
            <a:r>
              <a:rPr lang="en-US" dirty="0"/>
              <a:t>/clock, delayed branch, 5 stage pipeline, forwarding, interlock on unresolved load hazards. 10</a:t>
            </a:r>
            <a:r>
              <a:rPr lang="en-US" baseline="30000" dirty="0"/>
              <a:t>3</a:t>
            </a:r>
            <a:r>
              <a:rPr lang="en-US" dirty="0"/>
              <a:t> iterations, so pipeline full.</a:t>
            </a:r>
          </a:p>
          <a:p>
            <a:pPr>
              <a:lnSpc>
                <a:spcPct val="70000"/>
              </a:lnSpc>
              <a:spcBef>
                <a:spcPct val="50000"/>
              </a:spcBef>
              <a:buFont typeface="Times" pitchFamily="-65" charset="0"/>
              <a:buNone/>
              <a:tabLst>
                <a:tab pos="1773238" algn="l"/>
                <a:tab pos="3252788" algn="l"/>
              </a:tabLst>
            </a:pPr>
            <a:r>
              <a:rPr lang="en-US" dirty="0">
                <a:latin typeface="Courier New" pitchFamily="-65" charset="0"/>
              </a:rPr>
              <a:t>Loop:	</a:t>
            </a:r>
            <a:r>
              <a:rPr lang="en-US" dirty="0" err="1">
                <a:latin typeface="Courier New" pitchFamily="-65" charset="0"/>
              </a:rPr>
              <a:t>lw</a:t>
            </a:r>
            <a:r>
              <a:rPr lang="en-US" dirty="0">
                <a:latin typeface="Courier New" pitchFamily="-65" charset="0"/>
              </a:rPr>
              <a:t>	$t0, 0($s1)</a:t>
            </a:r>
            <a:br>
              <a:rPr lang="en-US" dirty="0">
                <a:latin typeface="Courier New" pitchFamily="-65" charset="0"/>
              </a:rPr>
            </a:br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addu</a:t>
            </a:r>
            <a:r>
              <a:rPr lang="en-US" dirty="0">
                <a:latin typeface="Courier New" pitchFamily="-65" charset="0"/>
              </a:rPr>
              <a:t>	$t0, $t0, $s2</a:t>
            </a:r>
            <a:br>
              <a:rPr lang="en-US" dirty="0">
                <a:latin typeface="Courier New" pitchFamily="-65" charset="0"/>
              </a:rPr>
            </a:br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sw</a:t>
            </a:r>
            <a:r>
              <a:rPr lang="en-US" dirty="0">
                <a:latin typeface="Courier New" pitchFamily="-65" charset="0"/>
              </a:rPr>
              <a:t>	$t0, 0($s1)</a:t>
            </a:r>
            <a:br>
              <a:rPr lang="en-US" dirty="0">
                <a:latin typeface="Courier New" pitchFamily="-65" charset="0"/>
              </a:rPr>
            </a:br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addiu</a:t>
            </a:r>
            <a:r>
              <a:rPr lang="en-US" dirty="0">
                <a:latin typeface="Courier New" pitchFamily="-65" charset="0"/>
              </a:rPr>
              <a:t>	$s1, $s1, -4</a:t>
            </a:r>
            <a:br>
              <a:rPr lang="en-US" dirty="0">
                <a:latin typeface="Courier New" pitchFamily="-65" charset="0"/>
              </a:rPr>
            </a:br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bne</a:t>
            </a:r>
            <a:r>
              <a:rPr lang="en-US" dirty="0">
                <a:latin typeface="Courier New" pitchFamily="-65" charset="0"/>
              </a:rPr>
              <a:t>	$s1, $zero, Loop</a:t>
            </a:r>
            <a:br>
              <a:rPr lang="en-US" dirty="0">
                <a:latin typeface="Courier New" pitchFamily="-65" charset="0"/>
              </a:rPr>
            </a:br>
            <a:r>
              <a:rPr lang="en-US" dirty="0">
                <a:latin typeface="Courier New" pitchFamily="-65" charset="0"/>
              </a:rPr>
              <a:t>	</a:t>
            </a:r>
            <a:r>
              <a:rPr lang="en-US" dirty="0" err="1">
                <a:latin typeface="Courier New" pitchFamily="-65" charset="0"/>
              </a:rPr>
              <a:t>nop</a:t>
            </a:r>
            <a:endParaRPr lang="en-US" dirty="0"/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1773238" algn="l"/>
                <a:tab pos="3252788" algn="l"/>
              </a:tabLst>
            </a:pPr>
            <a:r>
              <a:rPr lang="en-US" dirty="0"/>
              <a:t>How many pipeline stages (clock cycles) per loop iteration to execute this code?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86200" y="2209800"/>
            <a:ext cx="2209800" cy="838200"/>
            <a:chOff x="2448" y="1392"/>
            <a:chExt cx="1392" cy="528"/>
          </a:xfrm>
        </p:grpSpPr>
        <p:sp>
          <p:nvSpPr>
            <p:cNvPr id="2810885" name="Oval 5"/>
            <p:cNvSpPr>
              <a:spLocks noChangeArrowheads="1"/>
            </p:cNvSpPr>
            <p:nvPr/>
          </p:nvSpPr>
          <p:spPr bwMode="auto">
            <a:xfrm>
              <a:off x="2448" y="1392"/>
              <a:ext cx="624" cy="288"/>
            </a:xfrm>
            <a:prstGeom prst="ellips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886" name="Oval 6"/>
            <p:cNvSpPr>
              <a:spLocks noChangeArrowheads="1"/>
            </p:cNvSpPr>
            <p:nvPr/>
          </p:nvSpPr>
          <p:spPr bwMode="auto">
            <a:xfrm>
              <a:off x="3216" y="1632"/>
              <a:ext cx="624" cy="288"/>
            </a:xfrm>
            <a:prstGeom prst="ellips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0887" name="Line 7"/>
            <p:cNvSpPr>
              <a:spLocks noChangeShapeType="1"/>
            </p:cNvSpPr>
            <p:nvPr/>
          </p:nvSpPr>
          <p:spPr bwMode="auto">
            <a:xfrm>
              <a:off x="3072" y="1584"/>
              <a:ext cx="240" cy="9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10888" name="Text Box 8"/>
          <p:cNvSpPr txBox="1">
            <a:spLocks noChangeArrowheads="1"/>
          </p:cNvSpPr>
          <p:nvPr/>
        </p:nvSpPr>
        <p:spPr bwMode="auto">
          <a:xfrm>
            <a:off x="1981200" y="2209800"/>
            <a:ext cx="48101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/>
              <a:t>1.</a:t>
            </a:r>
          </a:p>
        </p:txBody>
      </p:sp>
      <p:sp>
        <p:nvSpPr>
          <p:cNvPr id="2810889" name="Text Box 9"/>
          <p:cNvSpPr txBox="1">
            <a:spLocks noChangeArrowheads="1"/>
          </p:cNvSpPr>
          <p:nvPr/>
        </p:nvSpPr>
        <p:spPr bwMode="auto">
          <a:xfrm>
            <a:off x="4724400" y="1905000"/>
            <a:ext cx="4116388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/>
              <a:t>2. (data hazard so stall)</a:t>
            </a:r>
          </a:p>
        </p:txBody>
      </p:sp>
      <p:sp>
        <p:nvSpPr>
          <p:cNvPr id="2810890" name="Text Box 10"/>
          <p:cNvSpPr txBox="1">
            <a:spLocks noChangeArrowheads="1"/>
          </p:cNvSpPr>
          <p:nvPr/>
        </p:nvSpPr>
        <p:spPr bwMode="auto">
          <a:xfrm>
            <a:off x="1981200" y="2514600"/>
            <a:ext cx="48101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/>
              <a:t>3.</a:t>
            </a:r>
          </a:p>
        </p:txBody>
      </p:sp>
      <p:sp>
        <p:nvSpPr>
          <p:cNvPr id="2810891" name="Text Box 11"/>
          <p:cNvSpPr txBox="1">
            <a:spLocks noChangeArrowheads="1"/>
          </p:cNvSpPr>
          <p:nvPr/>
        </p:nvSpPr>
        <p:spPr bwMode="auto">
          <a:xfrm>
            <a:off x="1981200" y="2895600"/>
            <a:ext cx="48101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/>
              <a:t>4.</a:t>
            </a:r>
          </a:p>
        </p:txBody>
      </p:sp>
      <p:sp>
        <p:nvSpPr>
          <p:cNvPr id="2810892" name="Text Box 12"/>
          <p:cNvSpPr txBox="1">
            <a:spLocks noChangeArrowheads="1"/>
          </p:cNvSpPr>
          <p:nvPr/>
        </p:nvSpPr>
        <p:spPr bwMode="auto">
          <a:xfrm>
            <a:off x="1981200" y="3200400"/>
            <a:ext cx="48101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/>
              <a:t>5.</a:t>
            </a:r>
          </a:p>
        </p:txBody>
      </p:sp>
      <p:sp>
        <p:nvSpPr>
          <p:cNvPr id="2810893" name="Text Box 13"/>
          <p:cNvSpPr txBox="1">
            <a:spLocks noChangeArrowheads="1"/>
          </p:cNvSpPr>
          <p:nvPr/>
        </p:nvSpPr>
        <p:spPr bwMode="auto">
          <a:xfrm>
            <a:off x="1981200" y="3505200"/>
            <a:ext cx="48101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/>
              <a:t>6.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981200" y="3886200"/>
            <a:ext cx="6731000" cy="595313"/>
            <a:chOff x="1248" y="2448"/>
            <a:chExt cx="4240" cy="375"/>
          </a:xfrm>
        </p:grpSpPr>
        <p:sp>
          <p:nvSpPr>
            <p:cNvPr id="2810895" name="Text Box 15"/>
            <p:cNvSpPr txBox="1">
              <a:spLocks noChangeArrowheads="1"/>
            </p:cNvSpPr>
            <p:nvPr/>
          </p:nvSpPr>
          <p:spPr bwMode="auto">
            <a:xfrm>
              <a:off x="2160" y="2496"/>
              <a:ext cx="3328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b="1"/>
                <a:t>(delayed branch so exec. nop)</a:t>
              </a:r>
            </a:p>
          </p:txBody>
        </p:sp>
        <p:sp>
          <p:nvSpPr>
            <p:cNvPr id="2810896" name="Text Box 16"/>
            <p:cNvSpPr txBox="1">
              <a:spLocks noChangeArrowheads="1"/>
            </p:cNvSpPr>
            <p:nvPr/>
          </p:nvSpPr>
          <p:spPr bwMode="auto">
            <a:xfrm>
              <a:off x="1248" y="2448"/>
              <a:ext cx="303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b="1"/>
                <a:t>7.</a:t>
              </a:r>
            </a:p>
          </p:txBody>
        </p:sp>
      </p:grpSp>
      <p:sp>
        <p:nvSpPr>
          <p:cNvPr id="2810897" name="Rectangle 17"/>
          <p:cNvSpPr>
            <a:spLocks noChangeArrowheads="1"/>
          </p:cNvSpPr>
          <p:nvPr/>
        </p:nvSpPr>
        <p:spPr bwMode="auto">
          <a:xfrm>
            <a:off x="1184275" y="5715000"/>
            <a:ext cx="7256463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chemeClr val="tx1"/>
                </a:solidFill>
                <a:latin typeface="Courier New" pitchFamily="-65" charset="0"/>
              </a:rPr>
              <a:t>1  2  3  4  5  6  7  8  9  10</a:t>
            </a:r>
          </a:p>
        </p:txBody>
      </p:sp>
      <p:sp>
        <p:nvSpPr>
          <p:cNvPr id="2810898" name="Oval 18"/>
          <p:cNvSpPr>
            <a:spLocks noChangeArrowheads="1"/>
          </p:cNvSpPr>
          <p:nvPr/>
        </p:nvSpPr>
        <p:spPr bwMode="auto">
          <a:xfrm>
            <a:off x="5508625" y="5661025"/>
            <a:ext cx="609600" cy="609600"/>
          </a:xfrm>
          <a:prstGeom prst="ellips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0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1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1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1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108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108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108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108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108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108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108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108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0888" grpId="0" autoUpdateAnimBg="0"/>
      <p:bldP spid="2810889" grpId="0" autoUpdateAnimBg="0"/>
      <p:bldP spid="2810890" grpId="0" autoUpdateAnimBg="0"/>
      <p:bldP spid="2810891" grpId="0" autoUpdateAnimBg="0"/>
      <p:bldP spid="2810892" grpId="0" autoUpdateAnimBg="0"/>
      <p:bldP spid="2810893" grpId="0" autoUpdateAnimBg="0"/>
      <p:bldP spid="281089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5638800" cy="474663"/>
          </a:xfrm>
        </p:spPr>
        <p:txBody>
          <a:bodyPr/>
          <a:lstStyle/>
          <a:p>
            <a:r>
              <a:rPr lang="en-US" dirty="0"/>
              <a:t>Peer Instruction (2/2)</a:t>
            </a:r>
          </a:p>
        </p:txBody>
      </p:sp>
      <p:sp>
        <p:nvSpPr>
          <p:cNvPr id="2812931" name="Rectangle 3"/>
          <p:cNvSpPr>
            <a:spLocks noChangeArrowheads="1"/>
          </p:cNvSpPr>
          <p:nvPr/>
        </p:nvSpPr>
        <p:spPr bwMode="auto">
          <a:xfrm>
            <a:off x="76200" y="2362200"/>
            <a:ext cx="8382000" cy="4343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63500" tIns="25400" rIns="63500" bIns="25400">
            <a:prstTxWarp prst="textNoShape">
              <a:avLst/>
            </a:prstTxWarp>
            <a:spAutoFit/>
          </a:bodyPr>
          <a:lstStyle/>
          <a:p>
            <a:pPr marL="53975">
              <a:lnSpc>
                <a:spcPct val="70000"/>
              </a:lnSpc>
              <a:spcBef>
                <a:spcPct val="50000"/>
              </a:spcBef>
              <a:buSzPct val="100000"/>
              <a:buFont typeface="Times" pitchFamily="-65" charset="0"/>
              <a:buNone/>
              <a:tabLst>
                <a:tab pos="738188" algn="l"/>
              </a:tabLst>
            </a:pPr>
            <a:r>
              <a:rPr lang="en-US" sz="2800" b="1" dirty="0">
                <a:solidFill>
                  <a:schemeClr val="tx1"/>
                </a:solidFill>
              </a:rPr>
              <a:t>Assume 1 </a:t>
            </a:r>
            <a:r>
              <a:rPr lang="en-US" sz="2800" b="1" dirty="0" err="1">
                <a:solidFill>
                  <a:schemeClr val="tx1"/>
                </a:solidFill>
              </a:rPr>
              <a:t>instr</a:t>
            </a:r>
            <a:r>
              <a:rPr lang="en-US" sz="2800" b="1" dirty="0">
                <a:solidFill>
                  <a:schemeClr val="tx1"/>
                </a:solidFill>
              </a:rPr>
              <a:t>/clock, delayed branch, 5 stage pipeline, forwarding, interlock on unresolved load hazards (after 10</a:t>
            </a:r>
            <a:r>
              <a:rPr lang="en-US" sz="2800" b="1" baseline="30000" dirty="0">
                <a:solidFill>
                  <a:schemeClr val="tx1"/>
                </a:solidFill>
              </a:rPr>
              <a:t>3</a:t>
            </a:r>
            <a:r>
              <a:rPr lang="en-US" sz="2800" b="1" dirty="0">
                <a:solidFill>
                  <a:schemeClr val="tx1"/>
                </a:solidFill>
              </a:rPr>
              <a:t> loops, so pipeline full). </a:t>
            </a:r>
            <a:r>
              <a:rPr lang="en-US" sz="2800" b="1" dirty="0">
                <a:solidFill>
                  <a:schemeClr val="accent2"/>
                </a:solidFill>
              </a:rPr>
              <a:t>Rewrite this code to reduce pipeline stages (clock cycles) per loop to as few as possible.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endParaRPr lang="en-US" sz="2800" b="1" dirty="0">
              <a:solidFill>
                <a:schemeClr val="tx1"/>
              </a:solidFill>
            </a:endParaRPr>
          </a:p>
          <a:p>
            <a:pPr marL="53975">
              <a:lnSpc>
                <a:spcPct val="70000"/>
              </a:lnSpc>
              <a:spcBef>
                <a:spcPct val="50000"/>
              </a:spcBef>
              <a:buSzPct val="100000"/>
              <a:buFont typeface="Times" pitchFamily="-65" charset="0"/>
              <a:buNone/>
              <a:tabLst>
                <a:tab pos="738188" algn="l"/>
              </a:tabLst>
            </a:pP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Loop:	</a:t>
            </a:r>
            <a:r>
              <a:rPr lang="en-US" sz="2400" b="1" dirty="0" err="1">
                <a:solidFill>
                  <a:schemeClr val="tx1"/>
                </a:solidFill>
                <a:latin typeface="Courier New" pitchFamily="-65" charset="0"/>
              </a:rPr>
              <a:t>lw</a:t>
            </a: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	 $t0, 0($s1)</a:t>
            </a:r>
            <a:b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			</a:t>
            </a:r>
            <a:r>
              <a:rPr lang="en-US" sz="2400" b="1" dirty="0" err="1">
                <a:solidFill>
                  <a:schemeClr val="tx1"/>
                </a:solidFill>
                <a:latin typeface="Courier New" pitchFamily="-65" charset="0"/>
              </a:rPr>
              <a:t>addu</a:t>
            </a: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	 $t0, $t0, $s2</a:t>
            </a:r>
            <a:b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			</a:t>
            </a:r>
            <a:r>
              <a:rPr lang="en-US" sz="2400" b="1" dirty="0" err="1">
                <a:solidFill>
                  <a:schemeClr val="tx1"/>
                </a:solidFill>
                <a:latin typeface="Courier New" pitchFamily="-65" charset="0"/>
              </a:rPr>
              <a:t>sw</a:t>
            </a: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	 $t0, 0($s1)</a:t>
            </a:r>
            <a:b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			</a:t>
            </a:r>
            <a:r>
              <a:rPr lang="en-US" sz="2400" b="1" dirty="0" err="1">
                <a:solidFill>
                  <a:schemeClr val="tx1"/>
                </a:solidFill>
                <a:latin typeface="Courier New" pitchFamily="-65" charset="0"/>
              </a:rPr>
              <a:t>addiu</a:t>
            </a: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 $s1, $s1, -4</a:t>
            </a:r>
            <a:b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			</a:t>
            </a:r>
            <a:r>
              <a:rPr lang="en-US" sz="2400" b="1" dirty="0" err="1">
                <a:solidFill>
                  <a:schemeClr val="tx1"/>
                </a:solidFill>
                <a:latin typeface="Courier New" pitchFamily="-65" charset="0"/>
              </a:rPr>
              <a:t>bne</a:t>
            </a: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	 $s1, $zero, Loop</a:t>
            </a:r>
            <a:b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2400" b="1" dirty="0">
                <a:solidFill>
                  <a:schemeClr val="tx1"/>
                </a:solidFill>
                <a:latin typeface="Courier New" pitchFamily="-65" charset="0"/>
              </a:rPr>
              <a:t>			</a:t>
            </a:r>
            <a:r>
              <a:rPr lang="en-US" sz="2400" b="1" dirty="0" err="1">
                <a:solidFill>
                  <a:schemeClr val="tx1"/>
                </a:solidFill>
                <a:latin typeface="Courier New" pitchFamily="-65" charset="0"/>
              </a:rPr>
              <a:t>nop</a:t>
            </a:r>
            <a:endParaRPr lang="en-US" sz="2800" b="1" dirty="0">
              <a:solidFill>
                <a:schemeClr val="tx1"/>
              </a:solidFill>
            </a:endParaRPr>
          </a:p>
          <a:p>
            <a:pPr marL="53975">
              <a:lnSpc>
                <a:spcPct val="70000"/>
              </a:lnSpc>
              <a:spcBef>
                <a:spcPct val="50000"/>
              </a:spcBef>
              <a:buSzPct val="100000"/>
              <a:buFont typeface="Times" pitchFamily="-65" charset="0"/>
              <a:buChar char="•"/>
              <a:tabLst>
                <a:tab pos="738188" algn="l"/>
              </a:tabLst>
            </a:pPr>
            <a:r>
              <a:rPr lang="en-US" sz="2800" b="1" dirty="0">
                <a:solidFill>
                  <a:schemeClr val="tx1"/>
                </a:solidFill>
              </a:rPr>
              <a:t>How many pipeline stages (clock cycles) per loop iteration to execute this code?</a:t>
            </a:r>
          </a:p>
        </p:txBody>
      </p:sp>
      <p:sp>
        <p:nvSpPr>
          <p:cNvPr id="2812932" name="Rectangle 4"/>
          <p:cNvSpPr>
            <a:spLocks noChangeArrowheads="1"/>
          </p:cNvSpPr>
          <p:nvPr/>
        </p:nvSpPr>
        <p:spPr bwMode="auto">
          <a:xfrm>
            <a:off x="8458200" y="3470275"/>
            <a:ext cx="590550" cy="3200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1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2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3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4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5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6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7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8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9</a:t>
            </a:r>
          </a:p>
          <a:p>
            <a:pPr marL="203200" indent="-203200">
              <a:lnSpc>
                <a:spcPct val="85000"/>
              </a:lnSpc>
              <a:buSzPct val="100000"/>
              <a:buFont typeface="Times" pitchFamily="-65" charset="0"/>
              <a:buNone/>
            </a:pPr>
            <a:r>
              <a:rPr lang="en-US" sz="2400" b="1">
                <a:solidFill>
                  <a:schemeClr val="tx1"/>
                </a:solidFill>
                <a:latin typeface="Courier New" pitchFamily="-65" charset="0"/>
              </a:rPr>
              <a:t>10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474663"/>
          </a:xfrm>
        </p:spPr>
        <p:txBody>
          <a:bodyPr/>
          <a:lstStyle/>
          <a:p>
            <a:r>
              <a:rPr lang="en-US" sz="3600" dirty="0"/>
              <a:t>Peer Instruction  (2/2) How long to execute?</a:t>
            </a:r>
          </a:p>
        </p:txBody>
      </p:sp>
      <p:sp>
        <p:nvSpPr>
          <p:cNvPr id="281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3886200"/>
            <a:ext cx="8305800" cy="1660525"/>
          </a:xfrm>
        </p:spPr>
        <p:txBody>
          <a:bodyPr/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1773238" algn="l"/>
                <a:tab pos="3252788" algn="l"/>
              </a:tabLst>
            </a:pPr>
            <a:endParaRPr lang="en-US"/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1773238" algn="l"/>
                <a:tab pos="3252788" algn="l"/>
              </a:tabLst>
            </a:pPr>
            <a:r>
              <a:rPr lang="en-US"/>
              <a:t>How many pipeline stages (clock cycles) per loop iteration to execute your revised code? (assume pipeline is full)</a:t>
            </a:r>
          </a:p>
        </p:txBody>
      </p:sp>
      <p:sp>
        <p:nvSpPr>
          <p:cNvPr id="2814980" name="Rectangle 4"/>
          <p:cNvSpPr>
            <a:spLocks noChangeArrowheads="1"/>
          </p:cNvSpPr>
          <p:nvPr/>
        </p:nvSpPr>
        <p:spPr bwMode="auto">
          <a:xfrm>
            <a:off x="685800" y="685800"/>
            <a:ext cx="8153400" cy="2924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prstTxWarp prst="textNoShape">
              <a:avLst/>
            </a:prstTxWarp>
            <a:spAutoFit/>
          </a:bodyPr>
          <a:lstStyle/>
          <a:p>
            <a:pPr marL="203200" indent="-203200">
              <a:lnSpc>
                <a:spcPct val="75000"/>
              </a:lnSpc>
              <a:spcBef>
                <a:spcPct val="65000"/>
              </a:spcBef>
              <a:buSzPct val="100000"/>
              <a:buFont typeface="Times" pitchFamily="-65" charset="0"/>
              <a:buChar char="•"/>
              <a:tabLst>
                <a:tab pos="1773238" algn="l"/>
                <a:tab pos="3252788" algn="l"/>
              </a:tabLst>
            </a:pPr>
            <a:r>
              <a:rPr lang="en-US" sz="3200" b="1" dirty="0">
                <a:solidFill>
                  <a:schemeClr val="tx1"/>
                </a:solidFill>
              </a:rPr>
              <a:t>Rewrite this code to reduce clock cycles per loop to as few as possible:</a:t>
            </a:r>
          </a:p>
          <a:p>
            <a:pPr marL="203200" indent="-203200">
              <a:lnSpc>
                <a:spcPct val="75000"/>
              </a:lnSpc>
              <a:spcBef>
                <a:spcPct val="65000"/>
              </a:spcBef>
              <a:buSzPct val="100000"/>
              <a:buFont typeface="Times" pitchFamily="-65" charset="0"/>
              <a:buNone/>
              <a:tabLst>
                <a:tab pos="1773238" algn="l"/>
                <a:tab pos="3252788" algn="l"/>
              </a:tabLst>
            </a:pP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Loop:	</a:t>
            </a:r>
            <a:r>
              <a:rPr lang="en-US" sz="3200" b="1" dirty="0" err="1">
                <a:solidFill>
                  <a:schemeClr val="tx1"/>
                </a:solidFill>
                <a:latin typeface="Courier New" pitchFamily="-65" charset="0"/>
              </a:rPr>
              <a:t>lw</a:t>
            </a: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	$t0, 0($s1)</a:t>
            </a:r>
            <a:b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	</a:t>
            </a:r>
            <a:r>
              <a:rPr lang="en-US" sz="3200" b="1" dirty="0" err="1">
                <a:solidFill>
                  <a:schemeClr val="tx1"/>
                </a:solidFill>
                <a:latin typeface="Courier New" pitchFamily="-65" charset="0"/>
              </a:rPr>
              <a:t>addiu</a:t>
            </a: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	$s1, $s1, -4 </a:t>
            </a:r>
            <a:b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	</a:t>
            </a:r>
            <a:r>
              <a:rPr lang="en-US" sz="3200" b="1" dirty="0" err="1">
                <a:solidFill>
                  <a:schemeClr val="tx1"/>
                </a:solidFill>
                <a:latin typeface="Courier New" pitchFamily="-65" charset="0"/>
              </a:rPr>
              <a:t>addu</a:t>
            </a: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	$t0, $t0, $s2</a:t>
            </a:r>
            <a:b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	</a:t>
            </a:r>
            <a:r>
              <a:rPr lang="en-US" sz="3200" b="1" dirty="0" err="1">
                <a:solidFill>
                  <a:schemeClr val="tx1"/>
                </a:solidFill>
                <a:latin typeface="Courier New" pitchFamily="-65" charset="0"/>
              </a:rPr>
              <a:t>bne</a:t>
            </a: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	$s1, $zero, Loop</a:t>
            </a:r>
            <a:b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</a:b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	</a:t>
            </a:r>
            <a:r>
              <a:rPr lang="en-US" sz="3200" b="1" dirty="0" err="1">
                <a:solidFill>
                  <a:schemeClr val="tx1"/>
                </a:solidFill>
                <a:latin typeface="Courier New" pitchFamily="-65" charset="0"/>
              </a:rPr>
              <a:t>sw</a:t>
            </a: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	$t0, </a:t>
            </a:r>
            <a:r>
              <a:rPr lang="en-US" sz="3200" b="1" u="sng" dirty="0">
                <a:latin typeface="Courier New" pitchFamily="-65" charset="0"/>
              </a:rPr>
              <a:t>+4</a:t>
            </a:r>
            <a:r>
              <a:rPr lang="en-US" sz="3200" b="1" dirty="0">
                <a:solidFill>
                  <a:schemeClr val="tx1"/>
                </a:solidFill>
                <a:latin typeface="Courier New" pitchFamily="-65" charset="0"/>
              </a:rPr>
              <a:t>($s1)</a:t>
            </a:r>
            <a:endParaRPr lang="en-US" sz="3200" b="1" dirty="0">
              <a:solidFill>
                <a:schemeClr val="tx1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86200" y="1752600"/>
            <a:ext cx="2209800" cy="1219200"/>
            <a:chOff x="2448" y="1104"/>
            <a:chExt cx="1392" cy="768"/>
          </a:xfrm>
        </p:grpSpPr>
        <p:sp>
          <p:nvSpPr>
            <p:cNvPr id="2814982" name="Oval 6"/>
            <p:cNvSpPr>
              <a:spLocks noChangeArrowheads="1"/>
            </p:cNvSpPr>
            <p:nvPr/>
          </p:nvSpPr>
          <p:spPr bwMode="auto">
            <a:xfrm>
              <a:off x="2448" y="1104"/>
              <a:ext cx="624" cy="288"/>
            </a:xfrm>
            <a:prstGeom prst="ellips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983" name="Oval 7"/>
            <p:cNvSpPr>
              <a:spLocks noChangeArrowheads="1"/>
            </p:cNvSpPr>
            <p:nvPr/>
          </p:nvSpPr>
          <p:spPr bwMode="auto">
            <a:xfrm>
              <a:off x="3216" y="1584"/>
              <a:ext cx="624" cy="288"/>
            </a:xfrm>
            <a:prstGeom prst="ellips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4984" name="Line 8"/>
            <p:cNvSpPr>
              <a:spLocks noChangeShapeType="1"/>
            </p:cNvSpPr>
            <p:nvPr/>
          </p:nvSpPr>
          <p:spPr bwMode="auto">
            <a:xfrm>
              <a:off x="3024" y="1344"/>
              <a:ext cx="240" cy="288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14985" name="Text Box 9"/>
          <p:cNvSpPr txBox="1">
            <a:spLocks noChangeArrowheads="1"/>
          </p:cNvSpPr>
          <p:nvPr/>
        </p:nvSpPr>
        <p:spPr bwMode="auto">
          <a:xfrm>
            <a:off x="4724400" y="1447800"/>
            <a:ext cx="36576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/>
              <a:t>(no hazard since extra cycle)</a:t>
            </a:r>
          </a:p>
        </p:txBody>
      </p:sp>
      <p:sp>
        <p:nvSpPr>
          <p:cNvPr id="2814986" name="Text Box 10"/>
          <p:cNvSpPr txBox="1">
            <a:spLocks noChangeArrowheads="1"/>
          </p:cNvSpPr>
          <p:nvPr/>
        </p:nvSpPr>
        <p:spPr bwMode="auto">
          <a:xfrm>
            <a:off x="1981200" y="1752600"/>
            <a:ext cx="48101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/>
              <a:t>1.</a:t>
            </a:r>
          </a:p>
        </p:txBody>
      </p:sp>
      <p:sp>
        <p:nvSpPr>
          <p:cNvPr id="2814987" name="Text Box 11"/>
          <p:cNvSpPr txBox="1">
            <a:spLocks noChangeArrowheads="1"/>
          </p:cNvSpPr>
          <p:nvPr/>
        </p:nvSpPr>
        <p:spPr bwMode="auto">
          <a:xfrm>
            <a:off x="1981200" y="2514600"/>
            <a:ext cx="48101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/>
              <a:t>3.</a:t>
            </a:r>
          </a:p>
        </p:txBody>
      </p:sp>
      <p:sp>
        <p:nvSpPr>
          <p:cNvPr id="2814988" name="Text Box 12"/>
          <p:cNvSpPr txBox="1">
            <a:spLocks noChangeArrowheads="1"/>
          </p:cNvSpPr>
          <p:nvPr/>
        </p:nvSpPr>
        <p:spPr bwMode="auto">
          <a:xfrm>
            <a:off x="1981200" y="2895600"/>
            <a:ext cx="48101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/>
              <a:t>4.</a:t>
            </a:r>
          </a:p>
        </p:txBody>
      </p:sp>
      <p:sp>
        <p:nvSpPr>
          <p:cNvPr id="2814989" name="Text Box 13"/>
          <p:cNvSpPr txBox="1">
            <a:spLocks noChangeArrowheads="1"/>
          </p:cNvSpPr>
          <p:nvPr/>
        </p:nvSpPr>
        <p:spPr bwMode="auto">
          <a:xfrm>
            <a:off x="1981200" y="3276600"/>
            <a:ext cx="48101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/>
              <a:t>5.</a:t>
            </a:r>
          </a:p>
        </p:txBody>
      </p:sp>
      <p:sp>
        <p:nvSpPr>
          <p:cNvPr id="2814990" name="Text Box 14"/>
          <p:cNvSpPr txBox="1">
            <a:spLocks noChangeArrowheads="1"/>
          </p:cNvSpPr>
          <p:nvPr/>
        </p:nvSpPr>
        <p:spPr bwMode="auto">
          <a:xfrm>
            <a:off x="1981200" y="2133600"/>
            <a:ext cx="48101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/>
              <a:t>2.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800600" y="3505200"/>
            <a:ext cx="3937000" cy="549275"/>
            <a:chOff x="3024" y="2208"/>
            <a:chExt cx="2480" cy="346"/>
          </a:xfrm>
        </p:grpSpPr>
        <p:sp>
          <p:nvSpPr>
            <p:cNvPr id="2814992" name="Text Box 16"/>
            <p:cNvSpPr txBox="1">
              <a:spLocks noChangeArrowheads="1"/>
            </p:cNvSpPr>
            <p:nvPr/>
          </p:nvSpPr>
          <p:spPr bwMode="auto">
            <a:xfrm>
              <a:off x="3024" y="2304"/>
              <a:ext cx="2480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/>
                <a:t>(modified sw to put past addiu)</a:t>
              </a:r>
            </a:p>
          </p:txBody>
        </p:sp>
        <p:sp>
          <p:nvSpPr>
            <p:cNvPr id="2814993" name="Line 17"/>
            <p:cNvSpPr>
              <a:spLocks noChangeShapeType="1"/>
            </p:cNvSpPr>
            <p:nvPr/>
          </p:nvSpPr>
          <p:spPr bwMode="auto">
            <a:xfrm flipV="1">
              <a:off x="3168" y="2208"/>
              <a:ext cx="144" cy="144"/>
            </a:xfrm>
            <a:prstGeom prst="lin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14994" name="Rectangle 18"/>
          <p:cNvSpPr>
            <a:spLocks noChangeArrowheads="1"/>
          </p:cNvSpPr>
          <p:nvPr/>
        </p:nvSpPr>
        <p:spPr bwMode="auto">
          <a:xfrm>
            <a:off x="1184275" y="5715000"/>
            <a:ext cx="7256463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chemeClr val="tx1"/>
                </a:solidFill>
                <a:latin typeface="Courier New" pitchFamily="-65" charset="0"/>
              </a:rPr>
              <a:t>1  2  3  4  5  6  7  8  9  10</a:t>
            </a:r>
          </a:p>
        </p:txBody>
      </p:sp>
      <p:sp>
        <p:nvSpPr>
          <p:cNvPr id="2814995" name="Oval 19"/>
          <p:cNvSpPr>
            <a:spLocks noChangeArrowheads="1"/>
          </p:cNvSpPr>
          <p:nvPr/>
        </p:nvSpPr>
        <p:spPr bwMode="auto">
          <a:xfrm>
            <a:off x="4038600" y="5661025"/>
            <a:ext cx="609600" cy="609600"/>
          </a:xfrm>
          <a:prstGeom prst="ellips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4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4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4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4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4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4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49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4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1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1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1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149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149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149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149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149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149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149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149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4985" grpId="0" autoUpdateAnimBg="0"/>
      <p:bldP spid="2814986" grpId="0" autoUpdateAnimBg="0"/>
      <p:bldP spid="2814987" grpId="0" autoUpdateAnimBg="0"/>
      <p:bldP spid="2814988" grpId="0" autoUpdateAnimBg="0"/>
      <p:bldP spid="2814989" grpId="0" autoUpdateAnimBg="0"/>
      <p:bldP spid="2814990" grpId="0" autoUpdateAnimBg="0"/>
      <p:bldP spid="281499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3299" name="Rectangle 3"/>
          <p:cNvSpPr>
            <a:spLocks noChangeArrowheads="1"/>
          </p:cNvSpPr>
          <p:nvPr/>
        </p:nvSpPr>
        <p:spPr bwMode="auto">
          <a:xfrm>
            <a:off x="1380599" y="6172200"/>
            <a:ext cx="6338273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solidFill>
                  <a:srgbClr val="FEB80A"/>
                </a:solidFill>
                <a:latin typeface="18 VAG Rounded Bold   07390"/>
              </a:rPr>
              <a:t>Read same memory twice in same clock cycle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86225" y="1941512"/>
            <a:ext cx="1019175" cy="3089275"/>
            <a:chOff x="2470" y="1034"/>
            <a:chExt cx="642" cy="1946"/>
          </a:xfrm>
        </p:grpSpPr>
        <p:sp>
          <p:nvSpPr>
            <p:cNvPr id="2743301" name="Oval 5"/>
            <p:cNvSpPr>
              <a:spLocks noChangeArrowheads="1"/>
            </p:cNvSpPr>
            <p:nvPr/>
          </p:nvSpPr>
          <p:spPr bwMode="auto">
            <a:xfrm>
              <a:off x="2470" y="2481"/>
              <a:ext cx="623" cy="499"/>
            </a:xfrm>
            <a:prstGeom prst="ellipse">
              <a:avLst/>
            </a:prstGeom>
            <a:noFill/>
            <a:ln w="57150">
              <a:solidFill>
                <a:srgbClr val="EA157A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02" name="Oval 6"/>
            <p:cNvSpPr>
              <a:spLocks noChangeArrowheads="1"/>
            </p:cNvSpPr>
            <p:nvPr/>
          </p:nvSpPr>
          <p:spPr bwMode="auto">
            <a:xfrm>
              <a:off x="2489" y="1034"/>
              <a:ext cx="623" cy="566"/>
            </a:xfrm>
            <a:prstGeom prst="ellipse">
              <a:avLst/>
            </a:prstGeom>
            <a:noFill/>
            <a:ln w="57150">
              <a:solidFill>
                <a:srgbClr val="EA157A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08000" y="1174750"/>
            <a:ext cx="7797800" cy="5302250"/>
            <a:chOff x="216" y="551"/>
            <a:chExt cx="4912" cy="3340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624" y="1200"/>
              <a:ext cx="340" cy="289"/>
              <a:chOff x="2624" y="1200"/>
              <a:chExt cx="340" cy="289"/>
            </a:xfrm>
          </p:grpSpPr>
          <p:sp>
            <p:nvSpPr>
              <p:cNvPr id="2743305" name="Freeform 9"/>
              <p:cNvSpPr>
                <a:spLocks/>
              </p:cNvSpPr>
              <p:nvPr/>
            </p:nvSpPr>
            <p:spPr bwMode="auto">
              <a:xfrm>
                <a:off x="2624" y="1200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06" name="Freeform 10"/>
              <p:cNvSpPr>
                <a:spLocks/>
              </p:cNvSpPr>
              <p:nvPr/>
            </p:nvSpPr>
            <p:spPr bwMode="auto">
              <a:xfrm>
                <a:off x="2793" y="1200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2624" y="2592"/>
              <a:ext cx="340" cy="289"/>
              <a:chOff x="2624" y="2592"/>
              <a:chExt cx="340" cy="289"/>
            </a:xfrm>
          </p:grpSpPr>
          <p:sp>
            <p:nvSpPr>
              <p:cNvPr id="2743308" name="Freeform 12"/>
              <p:cNvSpPr>
                <a:spLocks/>
              </p:cNvSpPr>
              <p:nvPr/>
            </p:nvSpPr>
            <p:spPr bwMode="auto">
              <a:xfrm>
                <a:off x="2624" y="2592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09" name="Freeform 13"/>
              <p:cNvSpPr>
                <a:spLocks/>
              </p:cNvSpPr>
              <p:nvPr/>
            </p:nvSpPr>
            <p:spPr bwMode="auto">
              <a:xfrm>
                <a:off x="2793" y="2592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3310" name="Rectangle 14"/>
            <p:cNvSpPr>
              <a:spLocks noChangeArrowheads="1"/>
            </p:cNvSpPr>
            <p:nvPr/>
          </p:nvSpPr>
          <p:spPr bwMode="auto">
            <a:xfrm>
              <a:off x="2605" y="2594"/>
              <a:ext cx="29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I$</a:t>
              </a:r>
            </a:p>
          </p:txBody>
        </p:sp>
        <p:sp>
          <p:nvSpPr>
            <p:cNvPr id="2743311" name="Line 15"/>
            <p:cNvSpPr>
              <a:spLocks noChangeShapeType="1"/>
            </p:cNvSpPr>
            <p:nvPr/>
          </p:nvSpPr>
          <p:spPr bwMode="auto">
            <a:xfrm>
              <a:off x="584" y="1224"/>
              <a:ext cx="0" cy="20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12" name="Line 16"/>
            <p:cNvSpPr>
              <a:spLocks noChangeShapeType="1"/>
            </p:cNvSpPr>
            <p:nvPr/>
          </p:nvSpPr>
          <p:spPr bwMode="auto">
            <a:xfrm>
              <a:off x="984" y="840"/>
              <a:ext cx="39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13" name="Rectangle 17"/>
            <p:cNvSpPr>
              <a:spLocks noChangeArrowheads="1"/>
            </p:cNvSpPr>
            <p:nvPr/>
          </p:nvSpPr>
          <p:spPr bwMode="auto">
            <a:xfrm>
              <a:off x="579" y="1302"/>
              <a:ext cx="649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Load</a:t>
              </a:r>
            </a:p>
          </p:txBody>
        </p:sp>
        <p:sp>
          <p:nvSpPr>
            <p:cNvPr id="2743314" name="Rectangle 18"/>
            <p:cNvSpPr>
              <a:spLocks noChangeArrowheads="1"/>
            </p:cNvSpPr>
            <p:nvPr/>
          </p:nvSpPr>
          <p:spPr bwMode="auto">
            <a:xfrm>
              <a:off x="563" y="1718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1</a:t>
              </a:r>
            </a:p>
          </p:txBody>
        </p:sp>
        <p:sp>
          <p:nvSpPr>
            <p:cNvPr id="2743315" name="Rectangle 19"/>
            <p:cNvSpPr>
              <a:spLocks noChangeArrowheads="1"/>
            </p:cNvSpPr>
            <p:nvPr/>
          </p:nvSpPr>
          <p:spPr bwMode="auto">
            <a:xfrm>
              <a:off x="555" y="2182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2</a:t>
              </a:r>
            </a:p>
          </p:txBody>
        </p:sp>
        <p:sp>
          <p:nvSpPr>
            <p:cNvPr id="2743316" name="Rectangle 20"/>
            <p:cNvSpPr>
              <a:spLocks noChangeArrowheads="1"/>
            </p:cNvSpPr>
            <p:nvPr/>
          </p:nvSpPr>
          <p:spPr bwMode="auto">
            <a:xfrm>
              <a:off x="598" y="2612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3</a:t>
              </a:r>
            </a:p>
          </p:txBody>
        </p:sp>
        <p:sp>
          <p:nvSpPr>
            <p:cNvPr id="2743317" name="Rectangle 21"/>
            <p:cNvSpPr>
              <a:spLocks noChangeArrowheads="1"/>
            </p:cNvSpPr>
            <p:nvPr/>
          </p:nvSpPr>
          <p:spPr bwMode="auto">
            <a:xfrm>
              <a:off x="587" y="3067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4</a:t>
              </a:r>
            </a:p>
          </p:txBody>
        </p:sp>
        <p:sp>
          <p:nvSpPr>
            <p:cNvPr id="2743318" name="Line 22"/>
            <p:cNvSpPr>
              <a:spLocks noChangeShapeType="1"/>
            </p:cNvSpPr>
            <p:nvPr/>
          </p:nvSpPr>
          <p:spPr bwMode="auto">
            <a:xfrm>
              <a:off x="1728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19" name="Line 23"/>
            <p:cNvSpPr>
              <a:spLocks noChangeShapeType="1"/>
            </p:cNvSpPr>
            <p:nvPr/>
          </p:nvSpPr>
          <p:spPr bwMode="auto">
            <a:xfrm>
              <a:off x="2160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20" name="Line 24"/>
            <p:cNvSpPr>
              <a:spLocks noChangeShapeType="1"/>
            </p:cNvSpPr>
            <p:nvPr/>
          </p:nvSpPr>
          <p:spPr bwMode="auto">
            <a:xfrm>
              <a:off x="2592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21" name="Line 25"/>
            <p:cNvSpPr>
              <a:spLocks noChangeShapeType="1"/>
            </p:cNvSpPr>
            <p:nvPr/>
          </p:nvSpPr>
          <p:spPr bwMode="auto">
            <a:xfrm>
              <a:off x="3024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22" name="Line 26"/>
            <p:cNvSpPr>
              <a:spLocks noChangeShapeType="1"/>
            </p:cNvSpPr>
            <p:nvPr/>
          </p:nvSpPr>
          <p:spPr bwMode="auto">
            <a:xfrm>
              <a:off x="3456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23" name="Line 27"/>
            <p:cNvSpPr>
              <a:spLocks noChangeShapeType="1"/>
            </p:cNvSpPr>
            <p:nvPr/>
          </p:nvSpPr>
          <p:spPr bwMode="auto">
            <a:xfrm>
              <a:off x="3888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24" name="Line 28"/>
            <p:cNvSpPr>
              <a:spLocks noChangeShapeType="1"/>
            </p:cNvSpPr>
            <p:nvPr/>
          </p:nvSpPr>
          <p:spPr bwMode="auto">
            <a:xfrm>
              <a:off x="4320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25" name="Line 29"/>
            <p:cNvSpPr>
              <a:spLocks noChangeShapeType="1"/>
            </p:cNvSpPr>
            <p:nvPr/>
          </p:nvSpPr>
          <p:spPr bwMode="auto">
            <a:xfrm>
              <a:off x="4752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2257" y="1152"/>
              <a:ext cx="225" cy="481"/>
              <a:chOff x="2257" y="1152"/>
              <a:chExt cx="225" cy="481"/>
            </a:xfrm>
          </p:grpSpPr>
          <p:sp>
            <p:nvSpPr>
              <p:cNvPr id="2743327" name="Freeform 31"/>
              <p:cNvSpPr>
                <a:spLocks/>
              </p:cNvSpPr>
              <p:nvPr/>
            </p:nvSpPr>
            <p:spPr bwMode="auto">
              <a:xfrm>
                <a:off x="2269" y="1152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28" name="Rectangle 32"/>
              <p:cNvSpPr>
                <a:spLocks noChangeArrowheads="1"/>
              </p:cNvSpPr>
              <p:nvPr/>
            </p:nvSpPr>
            <p:spPr bwMode="auto">
              <a:xfrm rot="5400000">
                <a:off x="2170" y="1274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1324" y="1248"/>
              <a:ext cx="359" cy="289"/>
              <a:chOff x="1324" y="1248"/>
              <a:chExt cx="359" cy="289"/>
            </a:xfrm>
          </p:grpSpPr>
          <p:sp>
            <p:nvSpPr>
              <p:cNvPr id="2743330" name="Rectangle 34"/>
              <p:cNvSpPr>
                <a:spLocks noChangeArrowheads="1"/>
              </p:cNvSpPr>
              <p:nvPr/>
            </p:nvSpPr>
            <p:spPr bwMode="auto">
              <a:xfrm>
                <a:off x="1324" y="1250"/>
                <a:ext cx="292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I$</a:t>
                </a:r>
              </a:p>
            </p:txBody>
          </p:sp>
          <p:grpSp>
            <p:nvGrpSpPr>
              <p:cNvPr id="8" name="Group 35"/>
              <p:cNvGrpSpPr>
                <a:grpSpLocks/>
              </p:cNvGrpSpPr>
              <p:nvPr/>
            </p:nvGrpSpPr>
            <p:grpSpPr bwMode="auto">
              <a:xfrm>
                <a:off x="1343" y="1248"/>
                <a:ext cx="340" cy="289"/>
                <a:chOff x="1343" y="1248"/>
                <a:chExt cx="340" cy="289"/>
              </a:xfrm>
            </p:grpSpPr>
            <p:sp>
              <p:nvSpPr>
                <p:cNvPr id="2743332" name="Freeform 36"/>
                <p:cNvSpPr>
                  <a:spLocks/>
                </p:cNvSpPr>
                <p:nvPr/>
              </p:nvSpPr>
              <p:spPr bwMode="auto">
                <a:xfrm>
                  <a:off x="1343" y="1248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333" name="Freeform 37"/>
                <p:cNvSpPr>
                  <a:spLocks/>
                </p:cNvSpPr>
                <p:nvPr/>
              </p:nvSpPr>
              <p:spPr bwMode="auto">
                <a:xfrm>
                  <a:off x="1512" y="1248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743334" name="Rectangle 38"/>
            <p:cNvSpPr>
              <a:spLocks noChangeArrowheads="1"/>
            </p:cNvSpPr>
            <p:nvPr/>
          </p:nvSpPr>
          <p:spPr bwMode="auto">
            <a:xfrm>
              <a:off x="1784" y="1255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9" name="Group 39"/>
            <p:cNvGrpSpPr>
              <a:grpSpLocks/>
            </p:cNvGrpSpPr>
            <p:nvPr/>
          </p:nvGrpSpPr>
          <p:grpSpPr bwMode="auto">
            <a:xfrm>
              <a:off x="1803" y="1248"/>
              <a:ext cx="296" cy="289"/>
              <a:chOff x="1803" y="1248"/>
              <a:chExt cx="296" cy="289"/>
            </a:xfrm>
          </p:grpSpPr>
          <p:sp>
            <p:nvSpPr>
              <p:cNvPr id="2743336" name="Freeform 40"/>
              <p:cNvSpPr>
                <a:spLocks/>
              </p:cNvSpPr>
              <p:nvPr/>
            </p:nvSpPr>
            <p:spPr bwMode="auto">
              <a:xfrm>
                <a:off x="1803" y="1248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37" name="Freeform 41"/>
              <p:cNvSpPr>
                <a:spLocks/>
              </p:cNvSpPr>
              <p:nvPr/>
            </p:nvSpPr>
            <p:spPr bwMode="auto">
              <a:xfrm>
                <a:off x="1951" y="1248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3338" name="Line 42"/>
            <p:cNvSpPr>
              <a:spLocks noChangeShapeType="1"/>
            </p:cNvSpPr>
            <p:nvPr/>
          </p:nvSpPr>
          <p:spPr bwMode="auto">
            <a:xfrm>
              <a:off x="1688" y="1392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39" name="Freeform 43"/>
            <p:cNvSpPr>
              <a:spLocks/>
            </p:cNvSpPr>
            <p:nvPr/>
          </p:nvSpPr>
          <p:spPr bwMode="auto">
            <a:xfrm>
              <a:off x="1750" y="1296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40" name="Line 44"/>
            <p:cNvSpPr>
              <a:spLocks noChangeShapeType="1"/>
            </p:cNvSpPr>
            <p:nvPr/>
          </p:nvSpPr>
          <p:spPr bwMode="auto">
            <a:xfrm>
              <a:off x="2104" y="1296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41" name="Rectangle 45"/>
            <p:cNvSpPr>
              <a:spLocks noChangeArrowheads="1"/>
            </p:cNvSpPr>
            <p:nvPr/>
          </p:nvSpPr>
          <p:spPr bwMode="auto">
            <a:xfrm>
              <a:off x="2601" y="1250"/>
              <a:ext cx="3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D$</a:t>
              </a:r>
            </a:p>
          </p:txBody>
        </p:sp>
        <p:sp>
          <p:nvSpPr>
            <p:cNvPr id="2743342" name="Rectangle 46"/>
            <p:cNvSpPr>
              <a:spLocks noChangeArrowheads="1"/>
            </p:cNvSpPr>
            <p:nvPr/>
          </p:nvSpPr>
          <p:spPr bwMode="auto">
            <a:xfrm>
              <a:off x="3093" y="1250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10" name="Group 47"/>
            <p:cNvGrpSpPr>
              <a:grpSpLocks/>
            </p:cNvGrpSpPr>
            <p:nvPr/>
          </p:nvGrpSpPr>
          <p:grpSpPr bwMode="auto">
            <a:xfrm>
              <a:off x="3120" y="1248"/>
              <a:ext cx="284" cy="289"/>
              <a:chOff x="3120" y="1248"/>
              <a:chExt cx="284" cy="289"/>
            </a:xfrm>
          </p:grpSpPr>
          <p:sp>
            <p:nvSpPr>
              <p:cNvPr id="2743344" name="Freeform 48"/>
              <p:cNvSpPr>
                <a:spLocks/>
              </p:cNvSpPr>
              <p:nvPr/>
            </p:nvSpPr>
            <p:spPr bwMode="auto">
              <a:xfrm>
                <a:off x="3120" y="1248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45" name="Freeform 49"/>
              <p:cNvSpPr>
                <a:spLocks/>
              </p:cNvSpPr>
              <p:nvPr/>
            </p:nvSpPr>
            <p:spPr bwMode="auto">
              <a:xfrm>
                <a:off x="3261" y="1248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3346" name="Line 50"/>
            <p:cNvSpPr>
              <a:spLocks noChangeShapeType="1"/>
            </p:cNvSpPr>
            <p:nvPr/>
          </p:nvSpPr>
          <p:spPr bwMode="auto">
            <a:xfrm>
              <a:off x="2973" y="1392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47" name="Line 51"/>
            <p:cNvSpPr>
              <a:spLocks noChangeShapeType="1"/>
            </p:cNvSpPr>
            <p:nvPr/>
          </p:nvSpPr>
          <p:spPr bwMode="auto">
            <a:xfrm>
              <a:off x="2489" y="139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48" name="Freeform 52"/>
            <p:cNvSpPr>
              <a:spLocks/>
            </p:cNvSpPr>
            <p:nvPr/>
          </p:nvSpPr>
          <p:spPr bwMode="auto">
            <a:xfrm>
              <a:off x="2610" y="1392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49" name="Line 53"/>
            <p:cNvSpPr>
              <a:spLocks noChangeShapeType="1"/>
            </p:cNvSpPr>
            <p:nvPr/>
          </p:nvSpPr>
          <p:spPr bwMode="auto">
            <a:xfrm>
              <a:off x="2104" y="1488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350" name="Freeform 54"/>
            <p:cNvSpPr>
              <a:spLocks/>
            </p:cNvSpPr>
            <p:nvPr/>
          </p:nvSpPr>
          <p:spPr bwMode="auto">
            <a:xfrm>
              <a:off x="2197" y="1387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55"/>
            <p:cNvGrpSpPr>
              <a:grpSpLocks/>
            </p:cNvGrpSpPr>
            <p:nvPr/>
          </p:nvGrpSpPr>
          <p:grpSpPr bwMode="auto">
            <a:xfrm>
              <a:off x="1751" y="1600"/>
              <a:ext cx="2096" cy="513"/>
              <a:chOff x="1751" y="1600"/>
              <a:chExt cx="2096" cy="513"/>
            </a:xfrm>
          </p:grpSpPr>
          <p:grpSp>
            <p:nvGrpSpPr>
              <p:cNvPr id="12" name="Group 56"/>
              <p:cNvGrpSpPr>
                <a:grpSpLocks/>
              </p:cNvGrpSpPr>
              <p:nvPr/>
            </p:nvGrpSpPr>
            <p:grpSpPr bwMode="auto">
              <a:xfrm>
                <a:off x="2684" y="1600"/>
                <a:ext cx="225" cy="481"/>
                <a:chOff x="2684" y="1600"/>
                <a:chExt cx="225" cy="481"/>
              </a:xfrm>
            </p:grpSpPr>
            <p:sp>
              <p:nvSpPr>
                <p:cNvPr id="2743353" name="Freeform 57"/>
                <p:cNvSpPr>
                  <a:spLocks/>
                </p:cNvSpPr>
                <p:nvPr/>
              </p:nvSpPr>
              <p:spPr bwMode="auto">
                <a:xfrm>
                  <a:off x="2696" y="1600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354" name="Rectangle 58"/>
                <p:cNvSpPr>
                  <a:spLocks noChangeArrowheads="1"/>
                </p:cNvSpPr>
                <p:nvPr/>
              </p:nvSpPr>
              <p:spPr bwMode="auto">
                <a:xfrm rot="5400000">
                  <a:off x="2597" y="1722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13" name="Group 59"/>
              <p:cNvGrpSpPr>
                <a:grpSpLocks/>
              </p:cNvGrpSpPr>
              <p:nvPr/>
            </p:nvGrpSpPr>
            <p:grpSpPr bwMode="auto">
              <a:xfrm>
                <a:off x="1751" y="1696"/>
                <a:ext cx="359" cy="289"/>
                <a:chOff x="1751" y="1696"/>
                <a:chExt cx="359" cy="289"/>
              </a:xfrm>
            </p:grpSpPr>
            <p:sp>
              <p:nvSpPr>
                <p:cNvPr id="2743356" name="Rectangle 60"/>
                <p:cNvSpPr>
                  <a:spLocks noChangeArrowheads="1"/>
                </p:cNvSpPr>
                <p:nvPr/>
              </p:nvSpPr>
              <p:spPr bwMode="auto">
                <a:xfrm>
                  <a:off x="1751" y="1698"/>
                  <a:ext cx="292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  I$</a:t>
                  </a:r>
                </a:p>
              </p:txBody>
            </p:sp>
            <p:grpSp>
              <p:nvGrpSpPr>
                <p:cNvPr id="14" name="Group 61"/>
                <p:cNvGrpSpPr>
                  <a:grpSpLocks/>
                </p:cNvGrpSpPr>
                <p:nvPr/>
              </p:nvGrpSpPr>
              <p:grpSpPr bwMode="auto">
                <a:xfrm>
                  <a:off x="1770" y="1696"/>
                  <a:ext cx="340" cy="289"/>
                  <a:chOff x="1770" y="1696"/>
                  <a:chExt cx="340" cy="289"/>
                </a:xfrm>
              </p:grpSpPr>
              <p:sp>
                <p:nvSpPr>
                  <p:cNvPr id="2743358" name="Freeform 62"/>
                  <p:cNvSpPr>
                    <a:spLocks/>
                  </p:cNvSpPr>
                  <p:nvPr/>
                </p:nvSpPr>
                <p:spPr bwMode="auto">
                  <a:xfrm>
                    <a:off x="1770" y="1696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3359" name="Freeform 63"/>
                  <p:cNvSpPr>
                    <a:spLocks/>
                  </p:cNvSpPr>
                  <p:nvPr/>
                </p:nvSpPr>
                <p:spPr bwMode="auto">
                  <a:xfrm>
                    <a:off x="1939" y="1696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43360" name="Rectangle 64"/>
              <p:cNvSpPr>
                <a:spLocks noChangeArrowheads="1"/>
              </p:cNvSpPr>
              <p:nvPr/>
            </p:nvSpPr>
            <p:spPr bwMode="auto">
              <a:xfrm>
                <a:off x="2211" y="1703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15" name="Group 65"/>
              <p:cNvGrpSpPr>
                <a:grpSpLocks/>
              </p:cNvGrpSpPr>
              <p:nvPr/>
            </p:nvGrpSpPr>
            <p:grpSpPr bwMode="auto">
              <a:xfrm>
                <a:off x="2230" y="1696"/>
                <a:ext cx="296" cy="289"/>
                <a:chOff x="2230" y="1696"/>
                <a:chExt cx="296" cy="289"/>
              </a:xfrm>
            </p:grpSpPr>
            <p:sp>
              <p:nvSpPr>
                <p:cNvPr id="2743362" name="Freeform 66"/>
                <p:cNvSpPr>
                  <a:spLocks/>
                </p:cNvSpPr>
                <p:nvPr/>
              </p:nvSpPr>
              <p:spPr bwMode="auto">
                <a:xfrm>
                  <a:off x="2230" y="1696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363" name="Freeform 67"/>
                <p:cNvSpPr>
                  <a:spLocks/>
                </p:cNvSpPr>
                <p:nvPr/>
              </p:nvSpPr>
              <p:spPr bwMode="auto">
                <a:xfrm>
                  <a:off x="2378" y="1696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3364" name="Line 68"/>
              <p:cNvSpPr>
                <a:spLocks noChangeShapeType="1"/>
              </p:cNvSpPr>
              <p:nvPr/>
            </p:nvSpPr>
            <p:spPr bwMode="auto">
              <a:xfrm>
                <a:off x="2115" y="1840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65" name="Freeform 69"/>
              <p:cNvSpPr>
                <a:spLocks/>
              </p:cNvSpPr>
              <p:nvPr/>
            </p:nvSpPr>
            <p:spPr bwMode="auto">
              <a:xfrm>
                <a:off x="2177" y="1744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66" name="Line 70"/>
              <p:cNvSpPr>
                <a:spLocks noChangeShapeType="1"/>
              </p:cNvSpPr>
              <p:nvPr/>
            </p:nvSpPr>
            <p:spPr bwMode="auto">
              <a:xfrm>
                <a:off x="2531" y="1744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67" name="Rectangle 71"/>
              <p:cNvSpPr>
                <a:spLocks noChangeArrowheads="1"/>
              </p:cNvSpPr>
              <p:nvPr/>
            </p:nvSpPr>
            <p:spPr bwMode="auto">
              <a:xfrm>
                <a:off x="3028" y="1698"/>
                <a:ext cx="3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D$</a:t>
                </a:r>
              </a:p>
            </p:txBody>
          </p:sp>
          <p:grpSp>
            <p:nvGrpSpPr>
              <p:cNvPr id="16" name="Group 72"/>
              <p:cNvGrpSpPr>
                <a:grpSpLocks/>
              </p:cNvGrpSpPr>
              <p:nvPr/>
            </p:nvGrpSpPr>
            <p:grpSpPr bwMode="auto">
              <a:xfrm>
                <a:off x="3079" y="1696"/>
                <a:ext cx="325" cy="289"/>
                <a:chOff x="3079" y="1696"/>
                <a:chExt cx="325" cy="289"/>
              </a:xfrm>
            </p:grpSpPr>
            <p:sp>
              <p:nvSpPr>
                <p:cNvPr id="2743369" name="Freeform 73"/>
                <p:cNvSpPr>
                  <a:spLocks/>
                </p:cNvSpPr>
                <p:nvPr/>
              </p:nvSpPr>
              <p:spPr bwMode="auto">
                <a:xfrm>
                  <a:off x="3079" y="1696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370" name="Freeform 74"/>
                <p:cNvSpPr>
                  <a:spLocks/>
                </p:cNvSpPr>
                <p:nvPr/>
              </p:nvSpPr>
              <p:spPr bwMode="auto">
                <a:xfrm>
                  <a:off x="3240" y="1696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3371" name="Rectangle 75"/>
              <p:cNvSpPr>
                <a:spLocks noChangeArrowheads="1"/>
              </p:cNvSpPr>
              <p:nvPr/>
            </p:nvSpPr>
            <p:spPr bwMode="auto">
              <a:xfrm>
                <a:off x="3520" y="1698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17" name="Group 76"/>
              <p:cNvGrpSpPr>
                <a:grpSpLocks/>
              </p:cNvGrpSpPr>
              <p:nvPr/>
            </p:nvGrpSpPr>
            <p:grpSpPr bwMode="auto">
              <a:xfrm>
                <a:off x="3547" y="1696"/>
                <a:ext cx="284" cy="289"/>
                <a:chOff x="3547" y="1696"/>
                <a:chExt cx="284" cy="289"/>
              </a:xfrm>
            </p:grpSpPr>
            <p:sp>
              <p:nvSpPr>
                <p:cNvPr id="2743373" name="Freeform 77"/>
                <p:cNvSpPr>
                  <a:spLocks/>
                </p:cNvSpPr>
                <p:nvPr/>
              </p:nvSpPr>
              <p:spPr bwMode="auto">
                <a:xfrm>
                  <a:off x="3547" y="1696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374" name="Freeform 78"/>
                <p:cNvSpPr>
                  <a:spLocks/>
                </p:cNvSpPr>
                <p:nvPr/>
              </p:nvSpPr>
              <p:spPr bwMode="auto">
                <a:xfrm>
                  <a:off x="3688" y="1696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3375" name="Line 79"/>
              <p:cNvSpPr>
                <a:spLocks noChangeShapeType="1"/>
              </p:cNvSpPr>
              <p:nvPr/>
            </p:nvSpPr>
            <p:spPr bwMode="auto">
              <a:xfrm>
                <a:off x="3400" y="1840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76" name="Line 80"/>
              <p:cNvSpPr>
                <a:spLocks noChangeShapeType="1"/>
              </p:cNvSpPr>
              <p:nvPr/>
            </p:nvSpPr>
            <p:spPr bwMode="auto">
              <a:xfrm>
                <a:off x="2916" y="1840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77" name="Freeform 81"/>
              <p:cNvSpPr>
                <a:spLocks/>
              </p:cNvSpPr>
              <p:nvPr/>
            </p:nvSpPr>
            <p:spPr bwMode="auto">
              <a:xfrm>
                <a:off x="3037" y="1840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78" name="Line 82"/>
              <p:cNvSpPr>
                <a:spLocks noChangeShapeType="1"/>
              </p:cNvSpPr>
              <p:nvPr/>
            </p:nvSpPr>
            <p:spPr bwMode="auto">
              <a:xfrm>
                <a:off x="2531" y="1936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79" name="Freeform 83"/>
              <p:cNvSpPr>
                <a:spLocks/>
              </p:cNvSpPr>
              <p:nvPr/>
            </p:nvSpPr>
            <p:spPr bwMode="auto">
              <a:xfrm>
                <a:off x="2624" y="1835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84"/>
            <p:cNvGrpSpPr>
              <a:grpSpLocks/>
            </p:cNvGrpSpPr>
            <p:nvPr/>
          </p:nvGrpSpPr>
          <p:grpSpPr bwMode="auto">
            <a:xfrm>
              <a:off x="2178" y="2048"/>
              <a:ext cx="2096" cy="513"/>
              <a:chOff x="2178" y="2048"/>
              <a:chExt cx="2096" cy="513"/>
            </a:xfrm>
          </p:grpSpPr>
          <p:grpSp>
            <p:nvGrpSpPr>
              <p:cNvPr id="19" name="Group 85"/>
              <p:cNvGrpSpPr>
                <a:grpSpLocks/>
              </p:cNvGrpSpPr>
              <p:nvPr/>
            </p:nvGrpSpPr>
            <p:grpSpPr bwMode="auto">
              <a:xfrm>
                <a:off x="3111" y="2048"/>
                <a:ext cx="225" cy="481"/>
                <a:chOff x="3111" y="2048"/>
                <a:chExt cx="225" cy="481"/>
              </a:xfrm>
            </p:grpSpPr>
            <p:sp>
              <p:nvSpPr>
                <p:cNvPr id="2743382" name="Freeform 86"/>
                <p:cNvSpPr>
                  <a:spLocks/>
                </p:cNvSpPr>
                <p:nvPr/>
              </p:nvSpPr>
              <p:spPr bwMode="auto">
                <a:xfrm>
                  <a:off x="3123" y="2048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383" name="Rectangle 87"/>
                <p:cNvSpPr>
                  <a:spLocks noChangeArrowheads="1"/>
                </p:cNvSpPr>
                <p:nvPr/>
              </p:nvSpPr>
              <p:spPr bwMode="auto">
                <a:xfrm rot="5400000">
                  <a:off x="3024" y="2170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20" name="Group 88"/>
              <p:cNvGrpSpPr>
                <a:grpSpLocks/>
              </p:cNvGrpSpPr>
              <p:nvPr/>
            </p:nvGrpSpPr>
            <p:grpSpPr bwMode="auto">
              <a:xfrm>
                <a:off x="2178" y="2144"/>
                <a:ext cx="359" cy="289"/>
                <a:chOff x="2178" y="2144"/>
                <a:chExt cx="359" cy="289"/>
              </a:xfrm>
            </p:grpSpPr>
            <p:sp>
              <p:nvSpPr>
                <p:cNvPr id="2743385" name="Rectangle 89"/>
                <p:cNvSpPr>
                  <a:spLocks noChangeArrowheads="1"/>
                </p:cNvSpPr>
                <p:nvPr/>
              </p:nvSpPr>
              <p:spPr bwMode="auto">
                <a:xfrm>
                  <a:off x="2178" y="2146"/>
                  <a:ext cx="292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  I$</a:t>
                  </a:r>
                </a:p>
              </p:txBody>
            </p:sp>
            <p:grpSp>
              <p:nvGrpSpPr>
                <p:cNvPr id="21" name="Group 90"/>
                <p:cNvGrpSpPr>
                  <a:grpSpLocks/>
                </p:cNvGrpSpPr>
                <p:nvPr/>
              </p:nvGrpSpPr>
              <p:grpSpPr bwMode="auto">
                <a:xfrm>
                  <a:off x="2197" y="2144"/>
                  <a:ext cx="340" cy="289"/>
                  <a:chOff x="2197" y="2144"/>
                  <a:chExt cx="340" cy="289"/>
                </a:xfrm>
              </p:grpSpPr>
              <p:sp>
                <p:nvSpPr>
                  <p:cNvPr id="2743387" name="Freeform 91"/>
                  <p:cNvSpPr>
                    <a:spLocks/>
                  </p:cNvSpPr>
                  <p:nvPr/>
                </p:nvSpPr>
                <p:spPr bwMode="auto">
                  <a:xfrm>
                    <a:off x="2197" y="2144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3388" name="Freeform 92"/>
                  <p:cNvSpPr>
                    <a:spLocks/>
                  </p:cNvSpPr>
                  <p:nvPr/>
                </p:nvSpPr>
                <p:spPr bwMode="auto">
                  <a:xfrm>
                    <a:off x="2366" y="2144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43389" name="Rectangle 93"/>
              <p:cNvSpPr>
                <a:spLocks noChangeArrowheads="1"/>
              </p:cNvSpPr>
              <p:nvPr/>
            </p:nvSpPr>
            <p:spPr bwMode="auto">
              <a:xfrm>
                <a:off x="2638" y="2151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2" name="Group 94"/>
              <p:cNvGrpSpPr>
                <a:grpSpLocks/>
              </p:cNvGrpSpPr>
              <p:nvPr/>
            </p:nvGrpSpPr>
            <p:grpSpPr bwMode="auto">
              <a:xfrm>
                <a:off x="2657" y="2144"/>
                <a:ext cx="296" cy="289"/>
                <a:chOff x="2657" y="2144"/>
                <a:chExt cx="296" cy="289"/>
              </a:xfrm>
            </p:grpSpPr>
            <p:sp>
              <p:nvSpPr>
                <p:cNvPr id="2743391" name="Freeform 95"/>
                <p:cNvSpPr>
                  <a:spLocks/>
                </p:cNvSpPr>
                <p:nvPr/>
              </p:nvSpPr>
              <p:spPr bwMode="auto">
                <a:xfrm>
                  <a:off x="2657" y="2144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392" name="Freeform 96"/>
                <p:cNvSpPr>
                  <a:spLocks/>
                </p:cNvSpPr>
                <p:nvPr/>
              </p:nvSpPr>
              <p:spPr bwMode="auto">
                <a:xfrm>
                  <a:off x="2805" y="2144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3393" name="Line 97"/>
              <p:cNvSpPr>
                <a:spLocks noChangeShapeType="1"/>
              </p:cNvSpPr>
              <p:nvPr/>
            </p:nvSpPr>
            <p:spPr bwMode="auto">
              <a:xfrm>
                <a:off x="2542" y="2288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94" name="Freeform 98"/>
              <p:cNvSpPr>
                <a:spLocks/>
              </p:cNvSpPr>
              <p:nvPr/>
            </p:nvSpPr>
            <p:spPr bwMode="auto">
              <a:xfrm>
                <a:off x="2604" y="2192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95" name="Line 99"/>
              <p:cNvSpPr>
                <a:spLocks noChangeShapeType="1"/>
              </p:cNvSpPr>
              <p:nvPr/>
            </p:nvSpPr>
            <p:spPr bwMode="auto">
              <a:xfrm>
                <a:off x="2958" y="2192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396" name="Rectangle 100"/>
              <p:cNvSpPr>
                <a:spLocks noChangeArrowheads="1"/>
              </p:cNvSpPr>
              <p:nvPr/>
            </p:nvSpPr>
            <p:spPr bwMode="auto">
              <a:xfrm>
                <a:off x="3455" y="2146"/>
                <a:ext cx="3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D$</a:t>
                </a:r>
              </a:p>
            </p:txBody>
          </p:sp>
          <p:grpSp>
            <p:nvGrpSpPr>
              <p:cNvPr id="23" name="Group 101"/>
              <p:cNvGrpSpPr>
                <a:grpSpLocks/>
              </p:cNvGrpSpPr>
              <p:nvPr/>
            </p:nvGrpSpPr>
            <p:grpSpPr bwMode="auto">
              <a:xfrm>
                <a:off x="3506" y="2144"/>
                <a:ext cx="325" cy="289"/>
                <a:chOff x="3506" y="2144"/>
                <a:chExt cx="325" cy="289"/>
              </a:xfrm>
            </p:grpSpPr>
            <p:sp>
              <p:nvSpPr>
                <p:cNvPr id="2743398" name="Freeform 102"/>
                <p:cNvSpPr>
                  <a:spLocks/>
                </p:cNvSpPr>
                <p:nvPr/>
              </p:nvSpPr>
              <p:spPr bwMode="auto">
                <a:xfrm>
                  <a:off x="3506" y="2144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399" name="Freeform 103"/>
                <p:cNvSpPr>
                  <a:spLocks/>
                </p:cNvSpPr>
                <p:nvPr/>
              </p:nvSpPr>
              <p:spPr bwMode="auto">
                <a:xfrm>
                  <a:off x="3667" y="2144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3400" name="Rectangle 104"/>
              <p:cNvSpPr>
                <a:spLocks noChangeArrowheads="1"/>
              </p:cNvSpPr>
              <p:nvPr/>
            </p:nvSpPr>
            <p:spPr bwMode="auto">
              <a:xfrm>
                <a:off x="3947" y="2146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4" name="Group 105"/>
              <p:cNvGrpSpPr>
                <a:grpSpLocks/>
              </p:cNvGrpSpPr>
              <p:nvPr/>
            </p:nvGrpSpPr>
            <p:grpSpPr bwMode="auto">
              <a:xfrm>
                <a:off x="3974" y="2144"/>
                <a:ext cx="284" cy="289"/>
                <a:chOff x="3974" y="2144"/>
                <a:chExt cx="284" cy="289"/>
              </a:xfrm>
            </p:grpSpPr>
            <p:sp>
              <p:nvSpPr>
                <p:cNvPr id="2743402" name="Freeform 106"/>
                <p:cNvSpPr>
                  <a:spLocks/>
                </p:cNvSpPr>
                <p:nvPr/>
              </p:nvSpPr>
              <p:spPr bwMode="auto">
                <a:xfrm>
                  <a:off x="3974" y="2144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403" name="Freeform 107"/>
                <p:cNvSpPr>
                  <a:spLocks/>
                </p:cNvSpPr>
                <p:nvPr/>
              </p:nvSpPr>
              <p:spPr bwMode="auto">
                <a:xfrm>
                  <a:off x="4115" y="2144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3404" name="Line 108"/>
              <p:cNvSpPr>
                <a:spLocks noChangeShapeType="1"/>
              </p:cNvSpPr>
              <p:nvPr/>
            </p:nvSpPr>
            <p:spPr bwMode="auto">
              <a:xfrm>
                <a:off x="3827" y="2288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05" name="Line 109"/>
              <p:cNvSpPr>
                <a:spLocks noChangeShapeType="1"/>
              </p:cNvSpPr>
              <p:nvPr/>
            </p:nvSpPr>
            <p:spPr bwMode="auto">
              <a:xfrm>
                <a:off x="3343" y="2288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06" name="Freeform 110"/>
              <p:cNvSpPr>
                <a:spLocks/>
              </p:cNvSpPr>
              <p:nvPr/>
            </p:nvSpPr>
            <p:spPr bwMode="auto">
              <a:xfrm>
                <a:off x="3464" y="2288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07" name="Line 111"/>
              <p:cNvSpPr>
                <a:spLocks noChangeShapeType="1"/>
              </p:cNvSpPr>
              <p:nvPr/>
            </p:nvSpPr>
            <p:spPr bwMode="auto">
              <a:xfrm>
                <a:off x="2958" y="2384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08" name="Freeform 112"/>
              <p:cNvSpPr>
                <a:spLocks/>
              </p:cNvSpPr>
              <p:nvPr/>
            </p:nvSpPr>
            <p:spPr bwMode="auto">
              <a:xfrm>
                <a:off x="3051" y="2283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113"/>
            <p:cNvGrpSpPr>
              <a:grpSpLocks/>
            </p:cNvGrpSpPr>
            <p:nvPr/>
          </p:nvGrpSpPr>
          <p:grpSpPr bwMode="auto">
            <a:xfrm>
              <a:off x="3538" y="2496"/>
              <a:ext cx="225" cy="481"/>
              <a:chOff x="3538" y="2496"/>
              <a:chExt cx="225" cy="481"/>
            </a:xfrm>
          </p:grpSpPr>
          <p:sp>
            <p:nvSpPr>
              <p:cNvPr id="2743410" name="Freeform 114"/>
              <p:cNvSpPr>
                <a:spLocks/>
              </p:cNvSpPr>
              <p:nvPr/>
            </p:nvSpPr>
            <p:spPr bwMode="auto">
              <a:xfrm>
                <a:off x="3550" y="2496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11" name="Rectangle 115"/>
              <p:cNvSpPr>
                <a:spLocks noChangeArrowheads="1"/>
              </p:cNvSpPr>
              <p:nvPr/>
            </p:nvSpPr>
            <p:spPr bwMode="auto">
              <a:xfrm rot="5400000">
                <a:off x="3451" y="2618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sp>
          <p:nvSpPr>
            <p:cNvPr id="2743412" name="Rectangle 116"/>
            <p:cNvSpPr>
              <a:spLocks noChangeArrowheads="1"/>
            </p:cNvSpPr>
            <p:nvPr/>
          </p:nvSpPr>
          <p:spPr bwMode="auto">
            <a:xfrm>
              <a:off x="3065" y="2599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26" name="Group 117"/>
            <p:cNvGrpSpPr>
              <a:grpSpLocks/>
            </p:cNvGrpSpPr>
            <p:nvPr/>
          </p:nvGrpSpPr>
          <p:grpSpPr bwMode="auto">
            <a:xfrm>
              <a:off x="3084" y="2592"/>
              <a:ext cx="296" cy="289"/>
              <a:chOff x="3084" y="2592"/>
              <a:chExt cx="296" cy="289"/>
            </a:xfrm>
          </p:grpSpPr>
          <p:sp>
            <p:nvSpPr>
              <p:cNvPr id="2743414" name="Freeform 118"/>
              <p:cNvSpPr>
                <a:spLocks/>
              </p:cNvSpPr>
              <p:nvPr/>
            </p:nvSpPr>
            <p:spPr bwMode="auto">
              <a:xfrm>
                <a:off x="3084" y="2592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15" name="Freeform 119"/>
              <p:cNvSpPr>
                <a:spLocks/>
              </p:cNvSpPr>
              <p:nvPr/>
            </p:nvSpPr>
            <p:spPr bwMode="auto">
              <a:xfrm>
                <a:off x="3232" y="2592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3416" name="Line 120"/>
            <p:cNvSpPr>
              <a:spLocks noChangeShapeType="1"/>
            </p:cNvSpPr>
            <p:nvPr/>
          </p:nvSpPr>
          <p:spPr bwMode="auto">
            <a:xfrm>
              <a:off x="2969" y="2736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417" name="Freeform 121"/>
            <p:cNvSpPr>
              <a:spLocks/>
            </p:cNvSpPr>
            <p:nvPr/>
          </p:nvSpPr>
          <p:spPr bwMode="auto">
            <a:xfrm>
              <a:off x="3031" y="2640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418" name="Line 122"/>
            <p:cNvSpPr>
              <a:spLocks noChangeShapeType="1"/>
            </p:cNvSpPr>
            <p:nvPr/>
          </p:nvSpPr>
          <p:spPr bwMode="auto">
            <a:xfrm>
              <a:off x="3385" y="2640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419" name="Rectangle 123"/>
            <p:cNvSpPr>
              <a:spLocks noChangeArrowheads="1"/>
            </p:cNvSpPr>
            <p:nvPr/>
          </p:nvSpPr>
          <p:spPr bwMode="auto">
            <a:xfrm>
              <a:off x="3882" y="2594"/>
              <a:ext cx="3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D$</a:t>
              </a:r>
            </a:p>
          </p:txBody>
        </p:sp>
        <p:grpSp>
          <p:nvGrpSpPr>
            <p:cNvPr id="27" name="Group 124"/>
            <p:cNvGrpSpPr>
              <a:grpSpLocks/>
            </p:cNvGrpSpPr>
            <p:nvPr/>
          </p:nvGrpSpPr>
          <p:grpSpPr bwMode="auto">
            <a:xfrm>
              <a:off x="3933" y="2592"/>
              <a:ext cx="325" cy="289"/>
              <a:chOff x="3933" y="2592"/>
              <a:chExt cx="325" cy="289"/>
            </a:xfrm>
          </p:grpSpPr>
          <p:sp>
            <p:nvSpPr>
              <p:cNvPr id="2743421" name="Freeform 125"/>
              <p:cNvSpPr>
                <a:spLocks/>
              </p:cNvSpPr>
              <p:nvPr/>
            </p:nvSpPr>
            <p:spPr bwMode="auto">
              <a:xfrm>
                <a:off x="3933" y="2592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22" name="Freeform 126"/>
              <p:cNvSpPr>
                <a:spLocks/>
              </p:cNvSpPr>
              <p:nvPr/>
            </p:nvSpPr>
            <p:spPr bwMode="auto">
              <a:xfrm>
                <a:off x="4094" y="2592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3423" name="Rectangle 127"/>
            <p:cNvSpPr>
              <a:spLocks noChangeArrowheads="1"/>
            </p:cNvSpPr>
            <p:nvPr/>
          </p:nvSpPr>
          <p:spPr bwMode="auto">
            <a:xfrm>
              <a:off x="4374" y="2594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28" name="Group 128"/>
            <p:cNvGrpSpPr>
              <a:grpSpLocks/>
            </p:cNvGrpSpPr>
            <p:nvPr/>
          </p:nvGrpSpPr>
          <p:grpSpPr bwMode="auto">
            <a:xfrm>
              <a:off x="4401" y="2592"/>
              <a:ext cx="284" cy="289"/>
              <a:chOff x="4401" y="2592"/>
              <a:chExt cx="284" cy="289"/>
            </a:xfrm>
          </p:grpSpPr>
          <p:sp>
            <p:nvSpPr>
              <p:cNvPr id="2743425" name="Freeform 129"/>
              <p:cNvSpPr>
                <a:spLocks/>
              </p:cNvSpPr>
              <p:nvPr/>
            </p:nvSpPr>
            <p:spPr bwMode="auto">
              <a:xfrm>
                <a:off x="4401" y="2592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26" name="Freeform 130"/>
              <p:cNvSpPr>
                <a:spLocks/>
              </p:cNvSpPr>
              <p:nvPr/>
            </p:nvSpPr>
            <p:spPr bwMode="auto">
              <a:xfrm>
                <a:off x="4542" y="2592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3427" name="Line 131"/>
            <p:cNvSpPr>
              <a:spLocks noChangeShapeType="1"/>
            </p:cNvSpPr>
            <p:nvPr/>
          </p:nvSpPr>
          <p:spPr bwMode="auto">
            <a:xfrm>
              <a:off x="4254" y="2736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428" name="Line 132"/>
            <p:cNvSpPr>
              <a:spLocks noChangeShapeType="1"/>
            </p:cNvSpPr>
            <p:nvPr/>
          </p:nvSpPr>
          <p:spPr bwMode="auto">
            <a:xfrm>
              <a:off x="3770" y="2736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429" name="Freeform 133"/>
            <p:cNvSpPr>
              <a:spLocks/>
            </p:cNvSpPr>
            <p:nvPr/>
          </p:nvSpPr>
          <p:spPr bwMode="auto">
            <a:xfrm>
              <a:off x="3891" y="2736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430" name="Line 134"/>
            <p:cNvSpPr>
              <a:spLocks noChangeShapeType="1"/>
            </p:cNvSpPr>
            <p:nvPr/>
          </p:nvSpPr>
          <p:spPr bwMode="auto">
            <a:xfrm>
              <a:off x="3385" y="2832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3431" name="Freeform 135"/>
            <p:cNvSpPr>
              <a:spLocks/>
            </p:cNvSpPr>
            <p:nvPr/>
          </p:nvSpPr>
          <p:spPr bwMode="auto">
            <a:xfrm>
              <a:off x="3478" y="2731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9" name="Group 136"/>
            <p:cNvGrpSpPr>
              <a:grpSpLocks/>
            </p:cNvGrpSpPr>
            <p:nvPr/>
          </p:nvGrpSpPr>
          <p:grpSpPr bwMode="auto">
            <a:xfrm>
              <a:off x="3032" y="2944"/>
              <a:ext cx="2096" cy="513"/>
              <a:chOff x="3032" y="2944"/>
              <a:chExt cx="2096" cy="513"/>
            </a:xfrm>
          </p:grpSpPr>
          <p:grpSp>
            <p:nvGrpSpPr>
              <p:cNvPr id="30" name="Group 137"/>
              <p:cNvGrpSpPr>
                <a:grpSpLocks/>
              </p:cNvGrpSpPr>
              <p:nvPr/>
            </p:nvGrpSpPr>
            <p:grpSpPr bwMode="auto">
              <a:xfrm>
                <a:off x="3965" y="2944"/>
                <a:ext cx="225" cy="481"/>
                <a:chOff x="3965" y="2944"/>
                <a:chExt cx="225" cy="481"/>
              </a:xfrm>
            </p:grpSpPr>
            <p:sp>
              <p:nvSpPr>
                <p:cNvPr id="2743434" name="Freeform 138"/>
                <p:cNvSpPr>
                  <a:spLocks/>
                </p:cNvSpPr>
                <p:nvPr/>
              </p:nvSpPr>
              <p:spPr bwMode="auto">
                <a:xfrm>
                  <a:off x="3977" y="2944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435" name="Rectangle 139"/>
                <p:cNvSpPr>
                  <a:spLocks noChangeArrowheads="1"/>
                </p:cNvSpPr>
                <p:nvPr/>
              </p:nvSpPr>
              <p:spPr bwMode="auto">
                <a:xfrm rot="5400000">
                  <a:off x="3878" y="3066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31" name="Group 140"/>
              <p:cNvGrpSpPr>
                <a:grpSpLocks/>
              </p:cNvGrpSpPr>
              <p:nvPr/>
            </p:nvGrpSpPr>
            <p:grpSpPr bwMode="auto">
              <a:xfrm>
                <a:off x="3032" y="3040"/>
                <a:ext cx="359" cy="289"/>
                <a:chOff x="3032" y="3040"/>
                <a:chExt cx="359" cy="289"/>
              </a:xfrm>
            </p:grpSpPr>
            <p:sp>
              <p:nvSpPr>
                <p:cNvPr id="2743437" name="Rectangle 141"/>
                <p:cNvSpPr>
                  <a:spLocks noChangeArrowheads="1"/>
                </p:cNvSpPr>
                <p:nvPr/>
              </p:nvSpPr>
              <p:spPr bwMode="auto">
                <a:xfrm>
                  <a:off x="3032" y="3042"/>
                  <a:ext cx="292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  I$</a:t>
                  </a:r>
                </a:p>
              </p:txBody>
            </p:sp>
            <p:grpSp>
              <p:nvGrpSpPr>
                <p:cNvPr id="2743329" name="Group 142"/>
                <p:cNvGrpSpPr>
                  <a:grpSpLocks/>
                </p:cNvGrpSpPr>
                <p:nvPr/>
              </p:nvGrpSpPr>
              <p:grpSpPr bwMode="auto">
                <a:xfrm>
                  <a:off x="3051" y="3040"/>
                  <a:ext cx="340" cy="289"/>
                  <a:chOff x="3051" y="3040"/>
                  <a:chExt cx="340" cy="289"/>
                </a:xfrm>
              </p:grpSpPr>
              <p:sp>
                <p:nvSpPr>
                  <p:cNvPr id="2743439" name="Freeform 143"/>
                  <p:cNvSpPr>
                    <a:spLocks/>
                  </p:cNvSpPr>
                  <p:nvPr/>
                </p:nvSpPr>
                <p:spPr bwMode="auto">
                  <a:xfrm>
                    <a:off x="3051" y="3040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3440" name="Freeform 144"/>
                  <p:cNvSpPr>
                    <a:spLocks/>
                  </p:cNvSpPr>
                  <p:nvPr/>
                </p:nvSpPr>
                <p:spPr bwMode="auto">
                  <a:xfrm>
                    <a:off x="3220" y="3040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43441" name="Rectangle 145"/>
              <p:cNvSpPr>
                <a:spLocks noChangeArrowheads="1"/>
              </p:cNvSpPr>
              <p:nvPr/>
            </p:nvSpPr>
            <p:spPr bwMode="auto">
              <a:xfrm>
                <a:off x="3492" y="3047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743331" name="Group 146"/>
              <p:cNvGrpSpPr>
                <a:grpSpLocks/>
              </p:cNvGrpSpPr>
              <p:nvPr/>
            </p:nvGrpSpPr>
            <p:grpSpPr bwMode="auto">
              <a:xfrm>
                <a:off x="3511" y="3040"/>
                <a:ext cx="296" cy="289"/>
                <a:chOff x="3511" y="3040"/>
                <a:chExt cx="296" cy="289"/>
              </a:xfrm>
            </p:grpSpPr>
            <p:sp>
              <p:nvSpPr>
                <p:cNvPr id="2743443" name="Freeform 147"/>
                <p:cNvSpPr>
                  <a:spLocks/>
                </p:cNvSpPr>
                <p:nvPr/>
              </p:nvSpPr>
              <p:spPr bwMode="auto">
                <a:xfrm>
                  <a:off x="3511" y="3040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444" name="Freeform 148"/>
                <p:cNvSpPr>
                  <a:spLocks/>
                </p:cNvSpPr>
                <p:nvPr/>
              </p:nvSpPr>
              <p:spPr bwMode="auto">
                <a:xfrm>
                  <a:off x="3659" y="3040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3445" name="Line 149"/>
              <p:cNvSpPr>
                <a:spLocks noChangeShapeType="1"/>
              </p:cNvSpPr>
              <p:nvPr/>
            </p:nvSpPr>
            <p:spPr bwMode="auto">
              <a:xfrm>
                <a:off x="3396" y="3184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46" name="Freeform 150"/>
              <p:cNvSpPr>
                <a:spLocks/>
              </p:cNvSpPr>
              <p:nvPr/>
            </p:nvSpPr>
            <p:spPr bwMode="auto">
              <a:xfrm>
                <a:off x="3458" y="3088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47" name="Line 151"/>
              <p:cNvSpPr>
                <a:spLocks noChangeShapeType="1"/>
              </p:cNvSpPr>
              <p:nvPr/>
            </p:nvSpPr>
            <p:spPr bwMode="auto">
              <a:xfrm>
                <a:off x="3812" y="3088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48" name="Rectangle 152"/>
              <p:cNvSpPr>
                <a:spLocks noChangeArrowheads="1"/>
              </p:cNvSpPr>
              <p:nvPr/>
            </p:nvSpPr>
            <p:spPr bwMode="auto">
              <a:xfrm>
                <a:off x="4309" y="3042"/>
                <a:ext cx="3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D$</a:t>
                </a:r>
              </a:p>
            </p:txBody>
          </p:sp>
          <p:grpSp>
            <p:nvGrpSpPr>
              <p:cNvPr id="2743335" name="Group 153"/>
              <p:cNvGrpSpPr>
                <a:grpSpLocks/>
              </p:cNvGrpSpPr>
              <p:nvPr/>
            </p:nvGrpSpPr>
            <p:grpSpPr bwMode="auto">
              <a:xfrm>
                <a:off x="4360" y="3040"/>
                <a:ext cx="325" cy="289"/>
                <a:chOff x="4360" y="3040"/>
                <a:chExt cx="325" cy="289"/>
              </a:xfrm>
            </p:grpSpPr>
            <p:sp>
              <p:nvSpPr>
                <p:cNvPr id="2743450" name="Freeform 154"/>
                <p:cNvSpPr>
                  <a:spLocks/>
                </p:cNvSpPr>
                <p:nvPr/>
              </p:nvSpPr>
              <p:spPr bwMode="auto">
                <a:xfrm>
                  <a:off x="4360" y="3040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451" name="Freeform 155"/>
                <p:cNvSpPr>
                  <a:spLocks/>
                </p:cNvSpPr>
                <p:nvPr/>
              </p:nvSpPr>
              <p:spPr bwMode="auto">
                <a:xfrm>
                  <a:off x="4521" y="3040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3452" name="Rectangle 156"/>
              <p:cNvSpPr>
                <a:spLocks noChangeArrowheads="1"/>
              </p:cNvSpPr>
              <p:nvPr/>
            </p:nvSpPr>
            <p:spPr bwMode="auto">
              <a:xfrm>
                <a:off x="4801" y="3042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743343" name="Group 157"/>
              <p:cNvGrpSpPr>
                <a:grpSpLocks/>
              </p:cNvGrpSpPr>
              <p:nvPr/>
            </p:nvGrpSpPr>
            <p:grpSpPr bwMode="auto">
              <a:xfrm>
                <a:off x="4828" y="3040"/>
                <a:ext cx="284" cy="289"/>
                <a:chOff x="4828" y="3040"/>
                <a:chExt cx="284" cy="289"/>
              </a:xfrm>
            </p:grpSpPr>
            <p:sp>
              <p:nvSpPr>
                <p:cNvPr id="2743454" name="Freeform 158"/>
                <p:cNvSpPr>
                  <a:spLocks/>
                </p:cNvSpPr>
                <p:nvPr/>
              </p:nvSpPr>
              <p:spPr bwMode="auto">
                <a:xfrm>
                  <a:off x="4828" y="3040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3455" name="Freeform 159"/>
                <p:cNvSpPr>
                  <a:spLocks/>
                </p:cNvSpPr>
                <p:nvPr/>
              </p:nvSpPr>
              <p:spPr bwMode="auto">
                <a:xfrm>
                  <a:off x="4969" y="3040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3456" name="Line 160"/>
              <p:cNvSpPr>
                <a:spLocks noChangeShapeType="1"/>
              </p:cNvSpPr>
              <p:nvPr/>
            </p:nvSpPr>
            <p:spPr bwMode="auto">
              <a:xfrm>
                <a:off x="4681" y="3184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57" name="Line 161"/>
              <p:cNvSpPr>
                <a:spLocks noChangeShapeType="1"/>
              </p:cNvSpPr>
              <p:nvPr/>
            </p:nvSpPr>
            <p:spPr bwMode="auto">
              <a:xfrm>
                <a:off x="4197" y="3184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58" name="Freeform 162"/>
              <p:cNvSpPr>
                <a:spLocks/>
              </p:cNvSpPr>
              <p:nvPr/>
            </p:nvSpPr>
            <p:spPr bwMode="auto">
              <a:xfrm>
                <a:off x="4318" y="3184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59" name="Line 163"/>
              <p:cNvSpPr>
                <a:spLocks noChangeShapeType="1"/>
              </p:cNvSpPr>
              <p:nvPr/>
            </p:nvSpPr>
            <p:spPr bwMode="auto">
              <a:xfrm>
                <a:off x="3812" y="3280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460" name="Freeform 164"/>
              <p:cNvSpPr>
                <a:spLocks/>
              </p:cNvSpPr>
              <p:nvPr/>
            </p:nvSpPr>
            <p:spPr bwMode="auto">
              <a:xfrm>
                <a:off x="3905" y="3179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3461" name="Rectangle 165"/>
            <p:cNvSpPr>
              <a:spLocks noChangeArrowheads="1"/>
            </p:cNvSpPr>
            <p:nvPr/>
          </p:nvSpPr>
          <p:spPr bwMode="auto">
            <a:xfrm>
              <a:off x="216" y="876"/>
              <a:ext cx="288" cy="30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n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s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t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r.</a:t>
              </a:r>
            </a:p>
            <a:p>
              <a:pPr algn="ctr"/>
              <a:endParaRPr lang="en-US" sz="2800" b="1">
                <a:solidFill>
                  <a:schemeClr val="tx1"/>
                </a:solidFill>
                <a:latin typeface="Arial" pitchFamily="-65" charset="0"/>
              </a:endParaRP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O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d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e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</a:t>
              </a:r>
            </a:p>
          </p:txBody>
        </p:sp>
        <p:sp>
          <p:nvSpPr>
            <p:cNvPr id="2743462" name="Rectangle 166"/>
            <p:cNvSpPr>
              <a:spLocks noChangeArrowheads="1"/>
            </p:cNvSpPr>
            <p:nvPr/>
          </p:nvSpPr>
          <p:spPr bwMode="auto">
            <a:xfrm>
              <a:off x="1867" y="551"/>
              <a:ext cx="2168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Time (clock cycles)</a:t>
              </a:r>
            </a:p>
          </p:txBody>
        </p:sp>
      </p:grpSp>
      <p:sp>
        <p:nvSpPr>
          <p:cNvPr id="167" name="Title 16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Structural Hazard #1: Single Memory (1/2)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329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Structural Hazard #1: Single Memory (2/2)</a:t>
            </a:r>
          </a:p>
        </p:txBody>
      </p:sp>
      <p:sp>
        <p:nvSpPr>
          <p:cNvPr id="274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Solution:</a:t>
            </a:r>
          </a:p>
          <a:p>
            <a:pPr lvl="1"/>
            <a:r>
              <a:rPr lang="en-US" dirty="0"/>
              <a:t>infeasible and inefficient to create second memory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(We’ll learn about this shortly)</a:t>
            </a:r>
          </a:p>
          <a:p>
            <a:pPr lvl="1"/>
            <a:r>
              <a:rPr lang="en-US" dirty="0"/>
              <a:t>…so simulate this by having </a:t>
            </a:r>
            <a:r>
              <a:rPr lang="en-US" dirty="0">
                <a:solidFill>
                  <a:schemeClr val="accent1"/>
                </a:solidFill>
              </a:rPr>
              <a:t>two Level 1 Caches </a:t>
            </a:r>
          </a:p>
          <a:p>
            <a:pPr lvl="2"/>
            <a:r>
              <a:rPr lang="en-US" dirty="0"/>
              <a:t>(a temporary smaller [of usually most recently used] copy of memory)</a:t>
            </a:r>
          </a:p>
          <a:p>
            <a:pPr lvl="1"/>
            <a:r>
              <a:rPr lang="en-US" dirty="0"/>
              <a:t>have both an </a:t>
            </a:r>
            <a:r>
              <a:rPr lang="en-US" dirty="0">
                <a:solidFill>
                  <a:schemeClr val="accent1"/>
                </a:solidFill>
              </a:rPr>
              <a:t>L1 Instruction Cache </a:t>
            </a:r>
            <a:r>
              <a:rPr lang="en-US" dirty="0"/>
              <a:t>and </a:t>
            </a:r>
            <a:br>
              <a:rPr lang="en-US" dirty="0"/>
            </a:br>
            <a:r>
              <a:rPr lang="en-US" dirty="0"/>
              <a:t>an </a:t>
            </a:r>
            <a:r>
              <a:rPr lang="en-US" dirty="0">
                <a:solidFill>
                  <a:schemeClr val="accent1"/>
                </a:solidFill>
              </a:rPr>
              <a:t>L1 Data Cache</a:t>
            </a:r>
          </a:p>
          <a:p>
            <a:pPr lvl="1"/>
            <a:r>
              <a:rPr lang="en-US" dirty="0"/>
              <a:t>need more complex hardware to control when both caches miss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1138"/>
            <a:ext cx="7848600" cy="474662"/>
          </a:xfrm>
        </p:spPr>
        <p:txBody>
          <a:bodyPr/>
          <a:lstStyle/>
          <a:p>
            <a:r>
              <a:rPr lang="en-US"/>
              <a:t>Structural Hazard #2: Registers (1/2)</a:t>
            </a:r>
          </a:p>
        </p:txBody>
      </p:sp>
      <p:sp>
        <p:nvSpPr>
          <p:cNvPr id="2747395" name="Rectangle 3"/>
          <p:cNvSpPr>
            <a:spLocks noChangeArrowheads="1"/>
          </p:cNvSpPr>
          <p:nvPr/>
        </p:nvSpPr>
        <p:spPr bwMode="auto">
          <a:xfrm>
            <a:off x="914400" y="6096000"/>
            <a:ext cx="7056418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solidFill>
                  <a:schemeClr val="accent3"/>
                </a:solidFill>
                <a:latin typeface="18 VAG Rounded Bold   07390"/>
              </a:rPr>
              <a:t>Can we read and write to registers simultaneously?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98988" y="1973263"/>
            <a:ext cx="1090612" cy="2986087"/>
            <a:chOff x="2897" y="1099"/>
            <a:chExt cx="687" cy="1881"/>
          </a:xfrm>
        </p:grpSpPr>
        <p:sp>
          <p:nvSpPr>
            <p:cNvPr id="2747397" name="Oval 5"/>
            <p:cNvSpPr>
              <a:spLocks noChangeArrowheads="1"/>
            </p:cNvSpPr>
            <p:nvPr/>
          </p:nvSpPr>
          <p:spPr bwMode="auto">
            <a:xfrm>
              <a:off x="2897" y="2481"/>
              <a:ext cx="623" cy="499"/>
            </a:xfrm>
            <a:prstGeom prst="ellipse">
              <a:avLst/>
            </a:prstGeom>
            <a:noFill/>
            <a:ln w="57150">
              <a:solidFill>
                <a:srgbClr val="EA157A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398" name="Oval 6"/>
            <p:cNvSpPr>
              <a:spLocks noChangeArrowheads="1"/>
            </p:cNvSpPr>
            <p:nvPr/>
          </p:nvSpPr>
          <p:spPr bwMode="auto">
            <a:xfrm>
              <a:off x="2961" y="1099"/>
              <a:ext cx="623" cy="566"/>
            </a:xfrm>
            <a:prstGeom prst="ellipse">
              <a:avLst/>
            </a:prstGeom>
            <a:noFill/>
            <a:ln w="57150">
              <a:solidFill>
                <a:srgbClr val="EA157A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42900" y="1103313"/>
            <a:ext cx="7797800" cy="5056187"/>
            <a:chOff x="216" y="551"/>
            <a:chExt cx="4912" cy="3185"/>
          </a:xfrm>
        </p:grpSpPr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624" y="1200"/>
              <a:ext cx="340" cy="289"/>
              <a:chOff x="2624" y="1200"/>
              <a:chExt cx="340" cy="289"/>
            </a:xfrm>
          </p:grpSpPr>
          <p:sp>
            <p:nvSpPr>
              <p:cNvPr id="2747401" name="Freeform 9"/>
              <p:cNvSpPr>
                <a:spLocks/>
              </p:cNvSpPr>
              <p:nvPr/>
            </p:nvSpPr>
            <p:spPr bwMode="auto">
              <a:xfrm>
                <a:off x="2624" y="1200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02" name="Freeform 10"/>
              <p:cNvSpPr>
                <a:spLocks/>
              </p:cNvSpPr>
              <p:nvPr/>
            </p:nvSpPr>
            <p:spPr bwMode="auto">
              <a:xfrm>
                <a:off x="2793" y="1200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2624" y="2592"/>
              <a:ext cx="340" cy="289"/>
              <a:chOff x="2624" y="2592"/>
              <a:chExt cx="340" cy="289"/>
            </a:xfrm>
          </p:grpSpPr>
          <p:sp>
            <p:nvSpPr>
              <p:cNvPr id="2747404" name="Freeform 12"/>
              <p:cNvSpPr>
                <a:spLocks/>
              </p:cNvSpPr>
              <p:nvPr/>
            </p:nvSpPr>
            <p:spPr bwMode="auto">
              <a:xfrm>
                <a:off x="2624" y="2592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05" name="Freeform 13"/>
              <p:cNvSpPr>
                <a:spLocks/>
              </p:cNvSpPr>
              <p:nvPr/>
            </p:nvSpPr>
            <p:spPr bwMode="auto">
              <a:xfrm>
                <a:off x="2793" y="2592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7406" name="Rectangle 14"/>
            <p:cNvSpPr>
              <a:spLocks noChangeArrowheads="1"/>
            </p:cNvSpPr>
            <p:nvPr/>
          </p:nvSpPr>
          <p:spPr bwMode="auto">
            <a:xfrm>
              <a:off x="2605" y="2594"/>
              <a:ext cx="29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I$</a:t>
              </a:r>
            </a:p>
          </p:txBody>
        </p:sp>
        <p:sp>
          <p:nvSpPr>
            <p:cNvPr id="2747407" name="Line 15"/>
            <p:cNvSpPr>
              <a:spLocks noChangeShapeType="1"/>
            </p:cNvSpPr>
            <p:nvPr/>
          </p:nvSpPr>
          <p:spPr bwMode="auto">
            <a:xfrm>
              <a:off x="584" y="1224"/>
              <a:ext cx="0" cy="20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08" name="Line 16"/>
            <p:cNvSpPr>
              <a:spLocks noChangeShapeType="1"/>
            </p:cNvSpPr>
            <p:nvPr/>
          </p:nvSpPr>
          <p:spPr bwMode="auto">
            <a:xfrm>
              <a:off x="984" y="840"/>
              <a:ext cx="39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09" name="Rectangle 17"/>
            <p:cNvSpPr>
              <a:spLocks noChangeArrowheads="1"/>
            </p:cNvSpPr>
            <p:nvPr/>
          </p:nvSpPr>
          <p:spPr bwMode="auto">
            <a:xfrm>
              <a:off x="579" y="1302"/>
              <a:ext cx="383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" pitchFamily="-65" charset="0"/>
                </a:rPr>
                <a:t>sw</a:t>
              </a:r>
              <a:endParaRPr lang="en-US" sz="2800" b="1">
                <a:solidFill>
                  <a:schemeClr val="tx1"/>
                </a:solidFill>
                <a:latin typeface="Arial" pitchFamily="-65" charset="0"/>
              </a:endParaRPr>
            </a:p>
          </p:txBody>
        </p:sp>
        <p:sp>
          <p:nvSpPr>
            <p:cNvPr id="2747410" name="Rectangle 18"/>
            <p:cNvSpPr>
              <a:spLocks noChangeArrowheads="1"/>
            </p:cNvSpPr>
            <p:nvPr/>
          </p:nvSpPr>
          <p:spPr bwMode="auto">
            <a:xfrm>
              <a:off x="563" y="1718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1</a:t>
              </a:r>
            </a:p>
          </p:txBody>
        </p:sp>
        <p:sp>
          <p:nvSpPr>
            <p:cNvPr id="2747411" name="Rectangle 19"/>
            <p:cNvSpPr>
              <a:spLocks noChangeArrowheads="1"/>
            </p:cNvSpPr>
            <p:nvPr/>
          </p:nvSpPr>
          <p:spPr bwMode="auto">
            <a:xfrm>
              <a:off x="555" y="2182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2</a:t>
              </a:r>
            </a:p>
          </p:txBody>
        </p:sp>
        <p:sp>
          <p:nvSpPr>
            <p:cNvPr id="2747412" name="Rectangle 20"/>
            <p:cNvSpPr>
              <a:spLocks noChangeArrowheads="1"/>
            </p:cNvSpPr>
            <p:nvPr/>
          </p:nvSpPr>
          <p:spPr bwMode="auto">
            <a:xfrm>
              <a:off x="598" y="2612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3</a:t>
              </a:r>
            </a:p>
          </p:txBody>
        </p:sp>
        <p:sp>
          <p:nvSpPr>
            <p:cNvPr id="2747413" name="Rectangle 21"/>
            <p:cNvSpPr>
              <a:spLocks noChangeArrowheads="1"/>
            </p:cNvSpPr>
            <p:nvPr/>
          </p:nvSpPr>
          <p:spPr bwMode="auto">
            <a:xfrm>
              <a:off x="587" y="3067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4</a:t>
              </a:r>
            </a:p>
          </p:txBody>
        </p:sp>
        <p:sp>
          <p:nvSpPr>
            <p:cNvPr id="2747414" name="Line 22"/>
            <p:cNvSpPr>
              <a:spLocks noChangeShapeType="1"/>
            </p:cNvSpPr>
            <p:nvPr/>
          </p:nvSpPr>
          <p:spPr bwMode="auto">
            <a:xfrm>
              <a:off x="1728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15" name="Line 23"/>
            <p:cNvSpPr>
              <a:spLocks noChangeShapeType="1"/>
            </p:cNvSpPr>
            <p:nvPr/>
          </p:nvSpPr>
          <p:spPr bwMode="auto">
            <a:xfrm>
              <a:off x="2160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16" name="Line 24"/>
            <p:cNvSpPr>
              <a:spLocks noChangeShapeType="1"/>
            </p:cNvSpPr>
            <p:nvPr/>
          </p:nvSpPr>
          <p:spPr bwMode="auto">
            <a:xfrm>
              <a:off x="2592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17" name="Line 25"/>
            <p:cNvSpPr>
              <a:spLocks noChangeShapeType="1"/>
            </p:cNvSpPr>
            <p:nvPr/>
          </p:nvSpPr>
          <p:spPr bwMode="auto">
            <a:xfrm>
              <a:off x="3024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18" name="Line 26"/>
            <p:cNvSpPr>
              <a:spLocks noChangeShapeType="1"/>
            </p:cNvSpPr>
            <p:nvPr/>
          </p:nvSpPr>
          <p:spPr bwMode="auto">
            <a:xfrm>
              <a:off x="3456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19" name="Line 27"/>
            <p:cNvSpPr>
              <a:spLocks noChangeShapeType="1"/>
            </p:cNvSpPr>
            <p:nvPr/>
          </p:nvSpPr>
          <p:spPr bwMode="auto">
            <a:xfrm>
              <a:off x="3888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20" name="Line 28"/>
            <p:cNvSpPr>
              <a:spLocks noChangeShapeType="1"/>
            </p:cNvSpPr>
            <p:nvPr/>
          </p:nvSpPr>
          <p:spPr bwMode="auto">
            <a:xfrm>
              <a:off x="4320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21" name="Line 29"/>
            <p:cNvSpPr>
              <a:spLocks noChangeShapeType="1"/>
            </p:cNvSpPr>
            <p:nvPr/>
          </p:nvSpPr>
          <p:spPr bwMode="auto">
            <a:xfrm>
              <a:off x="4752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2257" y="1152"/>
              <a:ext cx="225" cy="481"/>
              <a:chOff x="2257" y="1152"/>
              <a:chExt cx="225" cy="481"/>
            </a:xfrm>
          </p:grpSpPr>
          <p:sp>
            <p:nvSpPr>
              <p:cNvPr id="2747423" name="Freeform 31"/>
              <p:cNvSpPr>
                <a:spLocks/>
              </p:cNvSpPr>
              <p:nvPr/>
            </p:nvSpPr>
            <p:spPr bwMode="auto">
              <a:xfrm>
                <a:off x="2269" y="1152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24" name="Rectangle 32"/>
              <p:cNvSpPr>
                <a:spLocks noChangeArrowheads="1"/>
              </p:cNvSpPr>
              <p:nvPr/>
            </p:nvSpPr>
            <p:spPr bwMode="auto">
              <a:xfrm rot="5400000">
                <a:off x="2170" y="1274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1324" y="1248"/>
              <a:ext cx="359" cy="289"/>
              <a:chOff x="1324" y="1248"/>
              <a:chExt cx="359" cy="289"/>
            </a:xfrm>
          </p:grpSpPr>
          <p:sp>
            <p:nvSpPr>
              <p:cNvPr id="2747426" name="Rectangle 34"/>
              <p:cNvSpPr>
                <a:spLocks noChangeArrowheads="1"/>
              </p:cNvSpPr>
              <p:nvPr/>
            </p:nvSpPr>
            <p:spPr bwMode="auto">
              <a:xfrm>
                <a:off x="1324" y="1250"/>
                <a:ext cx="292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I$</a:t>
                </a:r>
              </a:p>
            </p:txBody>
          </p:sp>
          <p:grpSp>
            <p:nvGrpSpPr>
              <p:cNvPr id="8" name="Group 35"/>
              <p:cNvGrpSpPr>
                <a:grpSpLocks/>
              </p:cNvGrpSpPr>
              <p:nvPr/>
            </p:nvGrpSpPr>
            <p:grpSpPr bwMode="auto">
              <a:xfrm>
                <a:off x="1343" y="1248"/>
                <a:ext cx="340" cy="289"/>
                <a:chOff x="1343" y="1248"/>
                <a:chExt cx="340" cy="289"/>
              </a:xfrm>
            </p:grpSpPr>
            <p:sp>
              <p:nvSpPr>
                <p:cNvPr id="2747428" name="Freeform 36"/>
                <p:cNvSpPr>
                  <a:spLocks/>
                </p:cNvSpPr>
                <p:nvPr/>
              </p:nvSpPr>
              <p:spPr bwMode="auto">
                <a:xfrm>
                  <a:off x="1343" y="1248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429" name="Freeform 37"/>
                <p:cNvSpPr>
                  <a:spLocks/>
                </p:cNvSpPr>
                <p:nvPr/>
              </p:nvSpPr>
              <p:spPr bwMode="auto">
                <a:xfrm>
                  <a:off x="1512" y="1248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747430" name="Rectangle 38"/>
            <p:cNvSpPr>
              <a:spLocks noChangeArrowheads="1"/>
            </p:cNvSpPr>
            <p:nvPr/>
          </p:nvSpPr>
          <p:spPr bwMode="auto">
            <a:xfrm>
              <a:off x="1784" y="1255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9" name="Group 39"/>
            <p:cNvGrpSpPr>
              <a:grpSpLocks/>
            </p:cNvGrpSpPr>
            <p:nvPr/>
          </p:nvGrpSpPr>
          <p:grpSpPr bwMode="auto">
            <a:xfrm>
              <a:off x="1803" y="1248"/>
              <a:ext cx="296" cy="289"/>
              <a:chOff x="1803" y="1248"/>
              <a:chExt cx="296" cy="289"/>
            </a:xfrm>
          </p:grpSpPr>
          <p:sp>
            <p:nvSpPr>
              <p:cNvPr id="2747432" name="Freeform 40"/>
              <p:cNvSpPr>
                <a:spLocks/>
              </p:cNvSpPr>
              <p:nvPr/>
            </p:nvSpPr>
            <p:spPr bwMode="auto">
              <a:xfrm>
                <a:off x="1803" y="1248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33" name="Freeform 41"/>
              <p:cNvSpPr>
                <a:spLocks/>
              </p:cNvSpPr>
              <p:nvPr/>
            </p:nvSpPr>
            <p:spPr bwMode="auto">
              <a:xfrm>
                <a:off x="1951" y="1248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7434" name="Line 42"/>
            <p:cNvSpPr>
              <a:spLocks noChangeShapeType="1"/>
            </p:cNvSpPr>
            <p:nvPr/>
          </p:nvSpPr>
          <p:spPr bwMode="auto">
            <a:xfrm>
              <a:off x="1688" y="1392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35" name="Freeform 43"/>
            <p:cNvSpPr>
              <a:spLocks/>
            </p:cNvSpPr>
            <p:nvPr/>
          </p:nvSpPr>
          <p:spPr bwMode="auto">
            <a:xfrm>
              <a:off x="1750" y="1296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36" name="Line 44"/>
            <p:cNvSpPr>
              <a:spLocks noChangeShapeType="1"/>
            </p:cNvSpPr>
            <p:nvPr/>
          </p:nvSpPr>
          <p:spPr bwMode="auto">
            <a:xfrm>
              <a:off x="2104" y="1296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37" name="Rectangle 45"/>
            <p:cNvSpPr>
              <a:spLocks noChangeArrowheads="1"/>
            </p:cNvSpPr>
            <p:nvPr/>
          </p:nvSpPr>
          <p:spPr bwMode="auto">
            <a:xfrm>
              <a:off x="2601" y="1250"/>
              <a:ext cx="3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D$</a:t>
              </a:r>
            </a:p>
          </p:txBody>
        </p:sp>
        <p:sp>
          <p:nvSpPr>
            <p:cNvPr id="2747438" name="Rectangle 46"/>
            <p:cNvSpPr>
              <a:spLocks noChangeArrowheads="1"/>
            </p:cNvSpPr>
            <p:nvPr/>
          </p:nvSpPr>
          <p:spPr bwMode="auto">
            <a:xfrm>
              <a:off x="3093" y="1250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10" name="Group 47"/>
            <p:cNvGrpSpPr>
              <a:grpSpLocks/>
            </p:cNvGrpSpPr>
            <p:nvPr/>
          </p:nvGrpSpPr>
          <p:grpSpPr bwMode="auto">
            <a:xfrm>
              <a:off x="3120" y="1248"/>
              <a:ext cx="284" cy="289"/>
              <a:chOff x="3120" y="1248"/>
              <a:chExt cx="284" cy="289"/>
            </a:xfrm>
          </p:grpSpPr>
          <p:sp>
            <p:nvSpPr>
              <p:cNvPr id="2747440" name="Freeform 48"/>
              <p:cNvSpPr>
                <a:spLocks/>
              </p:cNvSpPr>
              <p:nvPr/>
            </p:nvSpPr>
            <p:spPr bwMode="auto">
              <a:xfrm>
                <a:off x="3120" y="1248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41" name="Freeform 49"/>
              <p:cNvSpPr>
                <a:spLocks/>
              </p:cNvSpPr>
              <p:nvPr/>
            </p:nvSpPr>
            <p:spPr bwMode="auto">
              <a:xfrm>
                <a:off x="3261" y="1248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7442" name="Line 50"/>
            <p:cNvSpPr>
              <a:spLocks noChangeShapeType="1"/>
            </p:cNvSpPr>
            <p:nvPr/>
          </p:nvSpPr>
          <p:spPr bwMode="auto">
            <a:xfrm>
              <a:off x="2973" y="1392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43" name="Line 51"/>
            <p:cNvSpPr>
              <a:spLocks noChangeShapeType="1"/>
            </p:cNvSpPr>
            <p:nvPr/>
          </p:nvSpPr>
          <p:spPr bwMode="auto">
            <a:xfrm>
              <a:off x="2489" y="139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44" name="Freeform 52"/>
            <p:cNvSpPr>
              <a:spLocks/>
            </p:cNvSpPr>
            <p:nvPr/>
          </p:nvSpPr>
          <p:spPr bwMode="auto">
            <a:xfrm>
              <a:off x="2610" y="1392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45" name="Line 53"/>
            <p:cNvSpPr>
              <a:spLocks noChangeShapeType="1"/>
            </p:cNvSpPr>
            <p:nvPr/>
          </p:nvSpPr>
          <p:spPr bwMode="auto">
            <a:xfrm>
              <a:off x="2104" y="1488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446" name="Freeform 54"/>
            <p:cNvSpPr>
              <a:spLocks/>
            </p:cNvSpPr>
            <p:nvPr/>
          </p:nvSpPr>
          <p:spPr bwMode="auto">
            <a:xfrm>
              <a:off x="2197" y="1387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55"/>
            <p:cNvGrpSpPr>
              <a:grpSpLocks/>
            </p:cNvGrpSpPr>
            <p:nvPr/>
          </p:nvGrpSpPr>
          <p:grpSpPr bwMode="auto">
            <a:xfrm>
              <a:off x="1751" y="1600"/>
              <a:ext cx="2096" cy="513"/>
              <a:chOff x="1751" y="1600"/>
              <a:chExt cx="2096" cy="513"/>
            </a:xfrm>
          </p:grpSpPr>
          <p:grpSp>
            <p:nvGrpSpPr>
              <p:cNvPr id="12" name="Group 56"/>
              <p:cNvGrpSpPr>
                <a:grpSpLocks/>
              </p:cNvGrpSpPr>
              <p:nvPr/>
            </p:nvGrpSpPr>
            <p:grpSpPr bwMode="auto">
              <a:xfrm>
                <a:off x="2684" y="1600"/>
                <a:ext cx="225" cy="481"/>
                <a:chOff x="2684" y="1600"/>
                <a:chExt cx="225" cy="481"/>
              </a:xfrm>
            </p:grpSpPr>
            <p:sp>
              <p:nvSpPr>
                <p:cNvPr id="2747449" name="Freeform 57"/>
                <p:cNvSpPr>
                  <a:spLocks/>
                </p:cNvSpPr>
                <p:nvPr/>
              </p:nvSpPr>
              <p:spPr bwMode="auto">
                <a:xfrm>
                  <a:off x="2696" y="1600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450" name="Rectangle 58"/>
                <p:cNvSpPr>
                  <a:spLocks noChangeArrowheads="1"/>
                </p:cNvSpPr>
                <p:nvPr/>
              </p:nvSpPr>
              <p:spPr bwMode="auto">
                <a:xfrm rot="5400000">
                  <a:off x="2597" y="1722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13" name="Group 59"/>
              <p:cNvGrpSpPr>
                <a:grpSpLocks/>
              </p:cNvGrpSpPr>
              <p:nvPr/>
            </p:nvGrpSpPr>
            <p:grpSpPr bwMode="auto">
              <a:xfrm>
                <a:off x="1751" y="1696"/>
                <a:ext cx="359" cy="289"/>
                <a:chOff x="1751" y="1696"/>
                <a:chExt cx="359" cy="289"/>
              </a:xfrm>
            </p:grpSpPr>
            <p:sp>
              <p:nvSpPr>
                <p:cNvPr id="2747452" name="Rectangle 60"/>
                <p:cNvSpPr>
                  <a:spLocks noChangeArrowheads="1"/>
                </p:cNvSpPr>
                <p:nvPr/>
              </p:nvSpPr>
              <p:spPr bwMode="auto">
                <a:xfrm>
                  <a:off x="1751" y="1698"/>
                  <a:ext cx="292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  I$</a:t>
                  </a:r>
                </a:p>
              </p:txBody>
            </p:sp>
            <p:grpSp>
              <p:nvGrpSpPr>
                <p:cNvPr id="14" name="Group 61"/>
                <p:cNvGrpSpPr>
                  <a:grpSpLocks/>
                </p:cNvGrpSpPr>
                <p:nvPr/>
              </p:nvGrpSpPr>
              <p:grpSpPr bwMode="auto">
                <a:xfrm>
                  <a:off x="1770" y="1696"/>
                  <a:ext cx="340" cy="289"/>
                  <a:chOff x="1770" y="1696"/>
                  <a:chExt cx="340" cy="289"/>
                </a:xfrm>
              </p:grpSpPr>
              <p:sp>
                <p:nvSpPr>
                  <p:cNvPr id="2747454" name="Freeform 62"/>
                  <p:cNvSpPr>
                    <a:spLocks/>
                  </p:cNvSpPr>
                  <p:nvPr/>
                </p:nvSpPr>
                <p:spPr bwMode="auto">
                  <a:xfrm>
                    <a:off x="1770" y="1696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7455" name="Freeform 63"/>
                  <p:cNvSpPr>
                    <a:spLocks/>
                  </p:cNvSpPr>
                  <p:nvPr/>
                </p:nvSpPr>
                <p:spPr bwMode="auto">
                  <a:xfrm>
                    <a:off x="1939" y="1696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47456" name="Rectangle 64"/>
              <p:cNvSpPr>
                <a:spLocks noChangeArrowheads="1"/>
              </p:cNvSpPr>
              <p:nvPr/>
            </p:nvSpPr>
            <p:spPr bwMode="auto">
              <a:xfrm>
                <a:off x="2211" y="1703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15" name="Group 65"/>
              <p:cNvGrpSpPr>
                <a:grpSpLocks/>
              </p:cNvGrpSpPr>
              <p:nvPr/>
            </p:nvGrpSpPr>
            <p:grpSpPr bwMode="auto">
              <a:xfrm>
                <a:off x="2230" y="1696"/>
                <a:ext cx="296" cy="289"/>
                <a:chOff x="2230" y="1696"/>
                <a:chExt cx="296" cy="289"/>
              </a:xfrm>
            </p:grpSpPr>
            <p:sp>
              <p:nvSpPr>
                <p:cNvPr id="2747458" name="Freeform 66"/>
                <p:cNvSpPr>
                  <a:spLocks/>
                </p:cNvSpPr>
                <p:nvPr/>
              </p:nvSpPr>
              <p:spPr bwMode="auto">
                <a:xfrm>
                  <a:off x="2230" y="1696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459" name="Freeform 67"/>
                <p:cNvSpPr>
                  <a:spLocks/>
                </p:cNvSpPr>
                <p:nvPr/>
              </p:nvSpPr>
              <p:spPr bwMode="auto">
                <a:xfrm>
                  <a:off x="2378" y="1696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460" name="Line 68"/>
              <p:cNvSpPr>
                <a:spLocks noChangeShapeType="1"/>
              </p:cNvSpPr>
              <p:nvPr/>
            </p:nvSpPr>
            <p:spPr bwMode="auto">
              <a:xfrm>
                <a:off x="2115" y="1840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61" name="Freeform 69"/>
              <p:cNvSpPr>
                <a:spLocks/>
              </p:cNvSpPr>
              <p:nvPr/>
            </p:nvSpPr>
            <p:spPr bwMode="auto">
              <a:xfrm>
                <a:off x="2177" y="1744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62" name="Line 70"/>
              <p:cNvSpPr>
                <a:spLocks noChangeShapeType="1"/>
              </p:cNvSpPr>
              <p:nvPr/>
            </p:nvSpPr>
            <p:spPr bwMode="auto">
              <a:xfrm>
                <a:off x="2531" y="1744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63" name="Rectangle 71"/>
              <p:cNvSpPr>
                <a:spLocks noChangeArrowheads="1"/>
              </p:cNvSpPr>
              <p:nvPr/>
            </p:nvSpPr>
            <p:spPr bwMode="auto">
              <a:xfrm>
                <a:off x="3028" y="1698"/>
                <a:ext cx="3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D$</a:t>
                </a:r>
              </a:p>
            </p:txBody>
          </p:sp>
          <p:grpSp>
            <p:nvGrpSpPr>
              <p:cNvPr id="16" name="Group 72"/>
              <p:cNvGrpSpPr>
                <a:grpSpLocks/>
              </p:cNvGrpSpPr>
              <p:nvPr/>
            </p:nvGrpSpPr>
            <p:grpSpPr bwMode="auto">
              <a:xfrm>
                <a:off x="3079" y="1696"/>
                <a:ext cx="325" cy="289"/>
                <a:chOff x="3079" y="1696"/>
                <a:chExt cx="325" cy="289"/>
              </a:xfrm>
            </p:grpSpPr>
            <p:sp>
              <p:nvSpPr>
                <p:cNvPr id="2747465" name="Freeform 73"/>
                <p:cNvSpPr>
                  <a:spLocks/>
                </p:cNvSpPr>
                <p:nvPr/>
              </p:nvSpPr>
              <p:spPr bwMode="auto">
                <a:xfrm>
                  <a:off x="3079" y="1696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466" name="Freeform 74"/>
                <p:cNvSpPr>
                  <a:spLocks/>
                </p:cNvSpPr>
                <p:nvPr/>
              </p:nvSpPr>
              <p:spPr bwMode="auto">
                <a:xfrm>
                  <a:off x="3240" y="1696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467" name="Rectangle 75"/>
              <p:cNvSpPr>
                <a:spLocks noChangeArrowheads="1"/>
              </p:cNvSpPr>
              <p:nvPr/>
            </p:nvSpPr>
            <p:spPr bwMode="auto">
              <a:xfrm>
                <a:off x="3520" y="1698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17" name="Group 76"/>
              <p:cNvGrpSpPr>
                <a:grpSpLocks/>
              </p:cNvGrpSpPr>
              <p:nvPr/>
            </p:nvGrpSpPr>
            <p:grpSpPr bwMode="auto">
              <a:xfrm>
                <a:off x="3547" y="1696"/>
                <a:ext cx="284" cy="289"/>
                <a:chOff x="3547" y="1696"/>
                <a:chExt cx="284" cy="289"/>
              </a:xfrm>
            </p:grpSpPr>
            <p:sp>
              <p:nvSpPr>
                <p:cNvPr id="2747469" name="Freeform 77"/>
                <p:cNvSpPr>
                  <a:spLocks/>
                </p:cNvSpPr>
                <p:nvPr/>
              </p:nvSpPr>
              <p:spPr bwMode="auto">
                <a:xfrm>
                  <a:off x="3547" y="1696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470" name="Freeform 78"/>
                <p:cNvSpPr>
                  <a:spLocks/>
                </p:cNvSpPr>
                <p:nvPr/>
              </p:nvSpPr>
              <p:spPr bwMode="auto">
                <a:xfrm>
                  <a:off x="3688" y="1696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471" name="Line 79"/>
              <p:cNvSpPr>
                <a:spLocks noChangeShapeType="1"/>
              </p:cNvSpPr>
              <p:nvPr/>
            </p:nvSpPr>
            <p:spPr bwMode="auto">
              <a:xfrm>
                <a:off x="3400" y="1840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72" name="Line 80"/>
              <p:cNvSpPr>
                <a:spLocks noChangeShapeType="1"/>
              </p:cNvSpPr>
              <p:nvPr/>
            </p:nvSpPr>
            <p:spPr bwMode="auto">
              <a:xfrm>
                <a:off x="2916" y="1840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73" name="Freeform 81"/>
              <p:cNvSpPr>
                <a:spLocks/>
              </p:cNvSpPr>
              <p:nvPr/>
            </p:nvSpPr>
            <p:spPr bwMode="auto">
              <a:xfrm>
                <a:off x="3037" y="1840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74" name="Line 82"/>
              <p:cNvSpPr>
                <a:spLocks noChangeShapeType="1"/>
              </p:cNvSpPr>
              <p:nvPr/>
            </p:nvSpPr>
            <p:spPr bwMode="auto">
              <a:xfrm>
                <a:off x="2531" y="1936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75" name="Freeform 83"/>
              <p:cNvSpPr>
                <a:spLocks/>
              </p:cNvSpPr>
              <p:nvPr/>
            </p:nvSpPr>
            <p:spPr bwMode="auto">
              <a:xfrm>
                <a:off x="2624" y="1835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84"/>
            <p:cNvGrpSpPr>
              <a:grpSpLocks/>
            </p:cNvGrpSpPr>
            <p:nvPr/>
          </p:nvGrpSpPr>
          <p:grpSpPr bwMode="auto">
            <a:xfrm>
              <a:off x="2178" y="2048"/>
              <a:ext cx="2096" cy="513"/>
              <a:chOff x="2178" y="2048"/>
              <a:chExt cx="2096" cy="513"/>
            </a:xfrm>
          </p:grpSpPr>
          <p:grpSp>
            <p:nvGrpSpPr>
              <p:cNvPr id="19" name="Group 85"/>
              <p:cNvGrpSpPr>
                <a:grpSpLocks/>
              </p:cNvGrpSpPr>
              <p:nvPr/>
            </p:nvGrpSpPr>
            <p:grpSpPr bwMode="auto">
              <a:xfrm>
                <a:off x="3111" y="2048"/>
                <a:ext cx="225" cy="481"/>
                <a:chOff x="3111" y="2048"/>
                <a:chExt cx="225" cy="481"/>
              </a:xfrm>
            </p:grpSpPr>
            <p:sp>
              <p:nvSpPr>
                <p:cNvPr id="2747478" name="Freeform 86"/>
                <p:cNvSpPr>
                  <a:spLocks/>
                </p:cNvSpPr>
                <p:nvPr/>
              </p:nvSpPr>
              <p:spPr bwMode="auto">
                <a:xfrm>
                  <a:off x="3123" y="2048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479" name="Rectangle 87"/>
                <p:cNvSpPr>
                  <a:spLocks noChangeArrowheads="1"/>
                </p:cNvSpPr>
                <p:nvPr/>
              </p:nvSpPr>
              <p:spPr bwMode="auto">
                <a:xfrm rot="5400000">
                  <a:off x="3024" y="2170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20" name="Group 88"/>
              <p:cNvGrpSpPr>
                <a:grpSpLocks/>
              </p:cNvGrpSpPr>
              <p:nvPr/>
            </p:nvGrpSpPr>
            <p:grpSpPr bwMode="auto">
              <a:xfrm>
                <a:off x="2178" y="2144"/>
                <a:ext cx="359" cy="289"/>
                <a:chOff x="2178" y="2144"/>
                <a:chExt cx="359" cy="289"/>
              </a:xfrm>
            </p:grpSpPr>
            <p:sp>
              <p:nvSpPr>
                <p:cNvPr id="2747481" name="Rectangle 89"/>
                <p:cNvSpPr>
                  <a:spLocks noChangeArrowheads="1"/>
                </p:cNvSpPr>
                <p:nvPr/>
              </p:nvSpPr>
              <p:spPr bwMode="auto">
                <a:xfrm>
                  <a:off x="2178" y="2146"/>
                  <a:ext cx="292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  I$</a:t>
                  </a:r>
                </a:p>
              </p:txBody>
            </p:sp>
            <p:grpSp>
              <p:nvGrpSpPr>
                <p:cNvPr id="21" name="Group 90"/>
                <p:cNvGrpSpPr>
                  <a:grpSpLocks/>
                </p:cNvGrpSpPr>
                <p:nvPr/>
              </p:nvGrpSpPr>
              <p:grpSpPr bwMode="auto">
                <a:xfrm>
                  <a:off x="2197" y="2144"/>
                  <a:ext cx="340" cy="289"/>
                  <a:chOff x="2197" y="2144"/>
                  <a:chExt cx="340" cy="289"/>
                </a:xfrm>
              </p:grpSpPr>
              <p:sp>
                <p:nvSpPr>
                  <p:cNvPr id="2747483" name="Freeform 91"/>
                  <p:cNvSpPr>
                    <a:spLocks/>
                  </p:cNvSpPr>
                  <p:nvPr/>
                </p:nvSpPr>
                <p:spPr bwMode="auto">
                  <a:xfrm>
                    <a:off x="2197" y="2144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7484" name="Freeform 92"/>
                  <p:cNvSpPr>
                    <a:spLocks/>
                  </p:cNvSpPr>
                  <p:nvPr/>
                </p:nvSpPr>
                <p:spPr bwMode="auto">
                  <a:xfrm>
                    <a:off x="2366" y="2144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47485" name="Rectangle 93"/>
              <p:cNvSpPr>
                <a:spLocks noChangeArrowheads="1"/>
              </p:cNvSpPr>
              <p:nvPr/>
            </p:nvSpPr>
            <p:spPr bwMode="auto">
              <a:xfrm>
                <a:off x="2638" y="2151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2" name="Group 94"/>
              <p:cNvGrpSpPr>
                <a:grpSpLocks/>
              </p:cNvGrpSpPr>
              <p:nvPr/>
            </p:nvGrpSpPr>
            <p:grpSpPr bwMode="auto">
              <a:xfrm>
                <a:off x="2657" y="2144"/>
                <a:ext cx="296" cy="289"/>
                <a:chOff x="2657" y="2144"/>
                <a:chExt cx="296" cy="289"/>
              </a:xfrm>
            </p:grpSpPr>
            <p:sp>
              <p:nvSpPr>
                <p:cNvPr id="2747487" name="Freeform 95"/>
                <p:cNvSpPr>
                  <a:spLocks/>
                </p:cNvSpPr>
                <p:nvPr/>
              </p:nvSpPr>
              <p:spPr bwMode="auto">
                <a:xfrm>
                  <a:off x="2657" y="2144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488" name="Freeform 96"/>
                <p:cNvSpPr>
                  <a:spLocks/>
                </p:cNvSpPr>
                <p:nvPr/>
              </p:nvSpPr>
              <p:spPr bwMode="auto">
                <a:xfrm>
                  <a:off x="2805" y="2144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489" name="Line 97"/>
              <p:cNvSpPr>
                <a:spLocks noChangeShapeType="1"/>
              </p:cNvSpPr>
              <p:nvPr/>
            </p:nvSpPr>
            <p:spPr bwMode="auto">
              <a:xfrm>
                <a:off x="2542" y="2288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90" name="Freeform 98"/>
              <p:cNvSpPr>
                <a:spLocks/>
              </p:cNvSpPr>
              <p:nvPr/>
            </p:nvSpPr>
            <p:spPr bwMode="auto">
              <a:xfrm>
                <a:off x="2604" y="2192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91" name="Line 99"/>
              <p:cNvSpPr>
                <a:spLocks noChangeShapeType="1"/>
              </p:cNvSpPr>
              <p:nvPr/>
            </p:nvSpPr>
            <p:spPr bwMode="auto">
              <a:xfrm>
                <a:off x="2958" y="2192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492" name="Rectangle 100"/>
              <p:cNvSpPr>
                <a:spLocks noChangeArrowheads="1"/>
              </p:cNvSpPr>
              <p:nvPr/>
            </p:nvSpPr>
            <p:spPr bwMode="auto">
              <a:xfrm>
                <a:off x="3455" y="2146"/>
                <a:ext cx="3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D$</a:t>
                </a:r>
              </a:p>
            </p:txBody>
          </p:sp>
          <p:grpSp>
            <p:nvGrpSpPr>
              <p:cNvPr id="23" name="Group 101"/>
              <p:cNvGrpSpPr>
                <a:grpSpLocks/>
              </p:cNvGrpSpPr>
              <p:nvPr/>
            </p:nvGrpSpPr>
            <p:grpSpPr bwMode="auto">
              <a:xfrm>
                <a:off x="3506" y="2144"/>
                <a:ext cx="325" cy="289"/>
                <a:chOff x="3506" y="2144"/>
                <a:chExt cx="325" cy="289"/>
              </a:xfrm>
            </p:grpSpPr>
            <p:sp>
              <p:nvSpPr>
                <p:cNvPr id="2747494" name="Freeform 102"/>
                <p:cNvSpPr>
                  <a:spLocks/>
                </p:cNvSpPr>
                <p:nvPr/>
              </p:nvSpPr>
              <p:spPr bwMode="auto">
                <a:xfrm>
                  <a:off x="3506" y="2144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495" name="Freeform 103"/>
                <p:cNvSpPr>
                  <a:spLocks/>
                </p:cNvSpPr>
                <p:nvPr/>
              </p:nvSpPr>
              <p:spPr bwMode="auto">
                <a:xfrm>
                  <a:off x="3667" y="2144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496" name="Rectangle 104"/>
              <p:cNvSpPr>
                <a:spLocks noChangeArrowheads="1"/>
              </p:cNvSpPr>
              <p:nvPr/>
            </p:nvSpPr>
            <p:spPr bwMode="auto">
              <a:xfrm>
                <a:off x="3947" y="2146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4" name="Group 105"/>
              <p:cNvGrpSpPr>
                <a:grpSpLocks/>
              </p:cNvGrpSpPr>
              <p:nvPr/>
            </p:nvGrpSpPr>
            <p:grpSpPr bwMode="auto">
              <a:xfrm>
                <a:off x="3974" y="2144"/>
                <a:ext cx="284" cy="289"/>
                <a:chOff x="3974" y="2144"/>
                <a:chExt cx="284" cy="289"/>
              </a:xfrm>
            </p:grpSpPr>
            <p:sp>
              <p:nvSpPr>
                <p:cNvPr id="2747498" name="Freeform 106"/>
                <p:cNvSpPr>
                  <a:spLocks/>
                </p:cNvSpPr>
                <p:nvPr/>
              </p:nvSpPr>
              <p:spPr bwMode="auto">
                <a:xfrm>
                  <a:off x="3974" y="2144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499" name="Freeform 107"/>
                <p:cNvSpPr>
                  <a:spLocks/>
                </p:cNvSpPr>
                <p:nvPr/>
              </p:nvSpPr>
              <p:spPr bwMode="auto">
                <a:xfrm>
                  <a:off x="4115" y="2144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500" name="Line 108"/>
              <p:cNvSpPr>
                <a:spLocks noChangeShapeType="1"/>
              </p:cNvSpPr>
              <p:nvPr/>
            </p:nvSpPr>
            <p:spPr bwMode="auto">
              <a:xfrm>
                <a:off x="3827" y="2288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01" name="Line 109"/>
              <p:cNvSpPr>
                <a:spLocks noChangeShapeType="1"/>
              </p:cNvSpPr>
              <p:nvPr/>
            </p:nvSpPr>
            <p:spPr bwMode="auto">
              <a:xfrm>
                <a:off x="3343" y="2288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02" name="Freeform 110"/>
              <p:cNvSpPr>
                <a:spLocks/>
              </p:cNvSpPr>
              <p:nvPr/>
            </p:nvSpPr>
            <p:spPr bwMode="auto">
              <a:xfrm>
                <a:off x="3464" y="2288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03" name="Line 111"/>
              <p:cNvSpPr>
                <a:spLocks noChangeShapeType="1"/>
              </p:cNvSpPr>
              <p:nvPr/>
            </p:nvSpPr>
            <p:spPr bwMode="auto">
              <a:xfrm>
                <a:off x="2958" y="2384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04" name="Freeform 112"/>
              <p:cNvSpPr>
                <a:spLocks/>
              </p:cNvSpPr>
              <p:nvPr/>
            </p:nvSpPr>
            <p:spPr bwMode="auto">
              <a:xfrm>
                <a:off x="3051" y="2283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113"/>
            <p:cNvGrpSpPr>
              <a:grpSpLocks/>
            </p:cNvGrpSpPr>
            <p:nvPr/>
          </p:nvGrpSpPr>
          <p:grpSpPr bwMode="auto">
            <a:xfrm>
              <a:off x="3538" y="2496"/>
              <a:ext cx="225" cy="481"/>
              <a:chOff x="3538" y="2496"/>
              <a:chExt cx="225" cy="481"/>
            </a:xfrm>
          </p:grpSpPr>
          <p:sp>
            <p:nvSpPr>
              <p:cNvPr id="2747506" name="Freeform 114"/>
              <p:cNvSpPr>
                <a:spLocks/>
              </p:cNvSpPr>
              <p:nvPr/>
            </p:nvSpPr>
            <p:spPr bwMode="auto">
              <a:xfrm>
                <a:off x="3550" y="2496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07" name="Rectangle 115"/>
              <p:cNvSpPr>
                <a:spLocks noChangeArrowheads="1"/>
              </p:cNvSpPr>
              <p:nvPr/>
            </p:nvSpPr>
            <p:spPr bwMode="auto">
              <a:xfrm rot="5400000">
                <a:off x="3451" y="2618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sp>
          <p:nvSpPr>
            <p:cNvPr id="2747508" name="Rectangle 116"/>
            <p:cNvSpPr>
              <a:spLocks noChangeArrowheads="1"/>
            </p:cNvSpPr>
            <p:nvPr/>
          </p:nvSpPr>
          <p:spPr bwMode="auto">
            <a:xfrm>
              <a:off x="3065" y="2599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26" name="Group 117"/>
            <p:cNvGrpSpPr>
              <a:grpSpLocks/>
            </p:cNvGrpSpPr>
            <p:nvPr/>
          </p:nvGrpSpPr>
          <p:grpSpPr bwMode="auto">
            <a:xfrm>
              <a:off x="3084" y="2592"/>
              <a:ext cx="296" cy="289"/>
              <a:chOff x="3084" y="2592"/>
              <a:chExt cx="296" cy="289"/>
            </a:xfrm>
          </p:grpSpPr>
          <p:sp>
            <p:nvSpPr>
              <p:cNvPr id="2747510" name="Freeform 118"/>
              <p:cNvSpPr>
                <a:spLocks/>
              </p:cNvSpPr>
              <p:nvPr/>
            </p:nvSpPr>
            <p:spPr bwMode="auto">
              <a:xfrm>
                <a:off x="3084" y="2592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11" name="Freeform 119"/>
              <p:cNvSpPr>
                <a:spLocks/>
              </p:cNvSpPr>
              <p:nvPr/>
            </p:nvSpPr>
            <p:spPr bwMode="auto">
              <a:xfrm>
                <a:off x="3232" y="2592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7512" name="Line 120"/>
            <p:cNvSpPr>
              <a:spLocks noChangeShapeType="1"/>
            </p:cNvSpPr>
            <p:nvPr/>
          </p:nvSpPr>
          <p:spPr bwMode="auto">
            <a:xfrm>
              <a:off x="2969" y="2736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513" name="Freeform 121"/>
            <p:cNvSpPr>
              <a:spLocks/>
            </p:cNvSpPr>
            <p:nvPr/>
          </p:nvSpPr>
          <p:spPr bwMode="auto">
            <a:xfrm>
              <a:off x="3031" y="2640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514" name="Line 122"/>
            <p:cNvSpPr>
              <a:spLocks noChangeShapeType="1"/>
            </p:cNvSpPr>
            <p:nvPr/>
          </p:nvSpPr>
          <p:spPr bwMode="auto">
            <a:xfrm>
              <a:off x="3385" y="2640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515" name="Rectangle 123"/>
            <p:cNvSpPr>
              <a:spLocks noChangeArrowheads="1"/>
            </p:cNvSpPr>
            <p:nvPr/>
          </p:nvSpPr>
          <p:spPr bwMode="auto">
            <a:xfrm>
              <a:off x="3882" y="2594"/>
              <a:ext cx="3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D$</a:t>
              </a:r>
            </a:p>
          </p:txBody>
        </p:sp>
        <p:grpSp>
          <p:nvGrpSpPr>
            <p:cNvPr id="27" name="Group 124"/>
            <p:cNvGrpSpPr>
              <a:grpSpLocks/>
            </p:cNvGrpSpPr>
            <p:nvPr/>
          </p:nvGrpSpPr>
          <p:grpSpPr bwMode="auto">
            <a:xfrm>
              <a:off x="3933" y="2592"/>
              <a:ext cx="325" cy="289"/>
              <a:chOff x="3933" y="2592"/>
              <a:chExt cx="325" cy="289"/>
            </a:xfrm>
          </p:grpSpPr>
          <p:sp>
            <p:nvSpPr>
              <p:cNvPr id="2747517" name="Freeform 125"/>
              <p:cNvSpPr>
                <a:spLocks/>
              </p:cNvSpPr>
              <p:nvPr/>
            </p:nvSpPr>
            <p:spPr bwMode="auto">
              <a:xfrm>
                <a:off x="3933" y="2592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18" name="Freeform 126"/>
              <p:cNvSpPr>
                <a:spLocks/>
              </p:cNvSpPr>
              <p:nvPr/>
            </p:nvSpPr>
            <p:spPr bwMode="auto">
              <a:xfrm>
                <a:off x="4094" y="2592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7519" name="Rectangle 127"/>
            <p:cNvSpPr>
              <a:spLocks noChangeArrowheads="1"/>
            </p:cNvSpPr>
            <p:nvPr/>
          </p:nvSpPr>
          <p:spPr bwMode="auto">
            <a:xfrm>
              <a:off x="4374" y="2594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28" name="Group 128"/>
            <p:cNvGrpSpPr>
              <a:grpSpLocks/>
            </p:cNvGrpSpPr>
            <p:nvPr/>
          </p:nvGrpSpPr>
          <p:grpSpPr bwMode="auto">
            <a:xfrm>
              <a:off x="4401" y="2592"/>
              <a:ext cx="284" cy="289"/>
              <a:chOff x="4401" y="2592"/>
              <a:chExt cx="284" cy="289"/>
            </a:xfrm>
          </p:grpSpPr>
          <p:sp>
            <p:nvSpPr>
              <p:cNvPr id="2747521" name="Freeform 129"/>
              <p:cNvSpPr>
                <a:spLocks/>
              </p:cNvSpPr>
              <p:nvPr/>
            </p:nvSpPr>
            <p:spPr bwMode="auto">
              <a:xfrm>
                <a:off x="4401" y="2592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22" name="Freeform 130"/>
              <p:cNvSpPr>
                <a:spLocks/>
              </p:cNvSpPr>
              <p:nvPr/>
            </p:nvSpPr>
            <p:spPr bwMode="auto">
              <a:xfrm>
                <a:off x="4542" y="2592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7523" name="Line 131"/>
            <p:cNvSpPr>
              <a:spLocks noChangeShapeType="1"/>
            </p:cNvSpPr>
            <p:nvPr/>
          </p:nvSpPr>
          <p:spPr bwMode="auto">
            <a:xfrm>
              <a:off x="4254" y="2736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524" name="Line 132"/>
            <p:cNvSpPr>
              <a:spLocks noChangeShapeType="1"/>
            </p:cNvSpPr>
            <p:nvPr/>
          </p:nvSpPr>
          <p:spPr bwMode="auto">
            <a:xfrm>
              <a:off x="3770" y="2736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525" name="Freeform 133"/>
            <p:cNvSpPr>
              <a:spLocks/>
            </p:cNvSpPr>
            <p:nvPr/>
          </p:nvSpPr>
          <p:spPr bwMode="auto">
            <a:xfrm>
              <a:off x="3891" y="2736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526" name="Line 134"/>
            <p:cNvSpPr>
              <a:spLocks noChangeShapeType="1"/>
            </p:cNvSpPr>
            <p:nvPr/>
          </p:nvSpPr>
          <p:spPr bwMode="auto">
            <a:xfrm>
              <a:off x="3385" y="2832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7527" name="Freeform 135"/>
            <p:cNvSpPr>
              <a:spLocks/>
            </p:cNvSpPr>
            <p:nvPr/>
          </p:nvSpPr>
          <p:spPr bwMode="auto">
            <a:xfrm>
              <a:off x="3478" y="2731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9" name="Group 136"/>
            <p:cNvGrpSpPr>
              <a:grpSpLocks/>
            </p:cNvGrpSpPr>
            <p:nvPr/>
          </p:nvGrpSpPr>
          <p:grpSpPr bwMode="auto">
            <a:xfrm>
              <a:off x="3032" y="2944"/>
              <a:ext cx="2096" cy="513"/>
              <a:chOff x="3032" y="2944"/>
              <a:chExt cx="2096" cy="513"/>
            </a:xfrm>
          </p:grpSpPr>
          <p:grpSp>
            <p:nvGrpSpPr>
              <p:cNvPr id="30" name="Group 137"/>
              <p:cNvGrpSpPr>
                <a:grpSpLocks/>
              </p:cNvGrpSpPr>
              <p:nvPr/>
            </p:nvGrpSpPr>
            <p:grpSpPr bwMode="auto">
              <a:xfrm>
                <a:off x="3965" y="2944"/>
                <a:ext cx="225" cy="481"/>
                <a:chOff x="3965" y="2944"/>
                <a:chExt cx="225" cy="481"/>
              </a:xfrm>
            </p:grpSpPr>
            <p:sp>
              <p:nvSpPr>
                <p:cNvPr id="2747530" name="Freeform 138"/>
                <p:cNvSpPr>
                  <a:spLocks/>
                </p:cNvSpPr>
                <p:nvPr/>
              </p:nvSpPr>
              <p:spPr bwMode="auto">
                <a:xfrm>
                  <a:off x="3977" y="2944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531" name="Rectangle 139"/>
                <p:cNvSpPr>
                  <a:spLocks noChangeArrowheads="1"/>
                </p:cNvSpPr>
                <p:nvPr/>
              </p:nvSpPr>
              <p:spPr bwMode="auto">
                <a:xfrm rot="5400000">
                  <a:off x="3878" y="3066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31" name="Group 140"/>
              <p:cNvGrpSpPr>
                <a:grpSpLocks/>
              </p:cNvGrpSpPr>
              <p:nvPr/>
            </p:nvGrpSpPr>
            <p:grpSpPr bwMode="auto">
              <a:xfrm>
                <a:off x="3032" y="3040"/>
                <a:ext cx="359" cy="289"/>
                <a:chOff x="3032" y="3040"/>
                <a:chExt cx="359" cy="289"/>
              </a:xfrm>
            </p:grpSpPr>
            <p:sp>
              <p:nvSpPr>
                <p:cNvPr id="2747533" name="Rectangle 141"/>
                <p:cNvSpPr>
                  <a:spLocks noChangeArrowheads="1"/>
                </p:cNvSpPr>
                <p:nvPr/>
              </p:nvSpPr>
              <p:spPr bwMode="auto">
                <a:xfrm>
                  <a:off x="3032" y="3042"/>
                  <a:ext cx="292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  I$</a:t>
                  </a:r>
                </a:p>
              </p:txBody>
            </p:sp>
            <p:grpSp>
              <p:nvGrpSpPr>
                <p:cNvPr id="2747392" name="Group 142"/>
                <p:cNvGrpSpPr>
                  <a:grpSpLocks/>
                </p:cNvGrpSpPr>
                <p:nvPr/>
              </p:nvGrpSpPr>
              <p:grpSpPr bwMode="auto">
                <a:xfrm>
                  <a:off x="3051" y="3040"/>
                  <a:ext cx="340" cy="289"/>
                  <a:chOff x="3051" y="3040"/>
                  <a:chExt cx="340" cy="289"/>
                </a:xfrm>
              </p:grpSpPr>
              <p:sp>
                <p:nvSpPr>
                  <p:cNvPr id="2747535" name="Freeform 143"/>
                  <p:cNvSpPr>
                    <a:spLocks/>
                  </p:cNvSpPr>
                  <p:nvPr/>
                </p:nvSpPr>
                <p:spPr bwMode="auto">
                  <a:xfrm>
                    <a:off x="3051" y="3040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7536" name="Freeform 144"/>
                  <p:cNvSpPr>
                    <a:spLocks/>
                  </p:cNvSpPr>
                  <p:nvPr/>
                </p:nvSpPr>
                <p:spPr bwMode="auto">
                  <a:xfrm>
                    <a:off x="3220" y="3040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47537" name="Rectangle 145"/>
              <p:cNvSpPr>
                <a:spLocks noChangeArrowheads="1"/>
              </p:cNvSpPr>
              <p:nvPr/>
            </p:nvSpPr>
            <p:spPr bwMode="auto">
              <a:xfrm>
                <a:off x="3492" y="3047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747393" name="Group 146"/>
              <p:cNvGrpSpPr>
                <a:grpSpLocks/>
              </p:cNvGrpSpPr>
              <p:nvPr/>
            </p:nvGrpSpPr>
            <p:grpSpPr bwMode="auto">
              <a:xfrm>
                <a:off x="3511" y="3040"/>
                <a:ext cx="296" cy="289"/>
                <a:chOff x="3511" y="3040"/>
                <a:chExt cx="296" cy="289"/>
              </a:xfrm>
            </p:grpSpPr>
            <p:sp>
              <p:nvSpPr>
                <p:cNvPr id="2747539" name="Freeform 147"/>
                <p:cNvSpPr>
                  <a:spLocks/>
                </p:cNvSpPr>
                <p:nvPr/>
              </p:nvSpPr>
              <p:spPr bwMode="auto">
                <a:xfrm>
                  <a:off x="3511" y="3040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540" name="Freeform 148"/>
                <p:cNvSpPr>
                  <a:spLocks/>
                </p:cNvSpPr>
                <p:nvPr/>
              </p:nvSpPr>
              <p:spPr bwMode="auto">
                <a:xfrm>
                  <a:off x="3659" y="3040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541" name="Line 149"/>
              <p:cNvSpPr>
                <a:spLocks noChangeShapeType="1"/>
              </p:cNvSpPr>
              <p:nvPr/>
            </p:nvSpPr>
            <p:spPr bwMode="auto">
              <a:xfrm>
                <a:off x="3396" y="3184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42" name="Freeform 150"/>
              <p:cNvSpPr>
                <a:spLocks/>
              </p:cNvSpPr>
              <p:nvPr/>
            </p:nvSpPr>
            <p:spPr bwMode="auto">
              <a:xfrm>
                <a:off x="3458" y="3088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43" name="Line 151"/>
              <p:cNvSpPr>
                <a:spLocks noChangeShapeType="1"/>
              </p:cNvSpPr>
              <p:nvPr/>
            </p:nvSpPr>
            <p:spPr bwMode="auto">
              <a:xfrm>
                <a:off x="3812" y="3088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44" name="Rectangle 152"/>
              <p:cNvSpPr>
                <a:spLocks noChangeArrowheads="1"/>
              </p:cNvSpPr>
              <p:nvPr/>
            </p:nvSpPr>
            <p:spPr bwMode="auto">
              <a:xfrm>
                <a:off x="4309" y="3042"/>
                <a:ext cx="3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D$</a:t>
                </a:r>
              </a:p>
            </p:txBody>
          </p:sp>
          <p:grpSp>
            <p:nvGrpSpPr>
              <p:cNvPr id="2747396" name="Group 153"/>
              <p:cNvGrpSpPr>
                <a:grpSpLocks/>
              </p:cNvGrpSpPr>
              <p:nvPr/>
            </p:nvGrpSpPr>
            <p:grpSpPr bwMode="auto">
              <a:xfrm>
                <a:off x="4360" y="3040"/>
                <a:ext cx="325" cy="289"/>
                <a:chOff x="4360" y="3040"/>
                <a:chExt cx="325" cy="289"/>
              </a:xfrm>
            </p:grpSpPr>
            <p:sp>
              <p:nvSpPr>
                <p:cNvPr id="2747546" name="Freeform 154"/>
                <p:cNvSpPr>
                  <a:spLocks/>
                </p:cNvSpPr>
                <p:nvPr/>
              </p:nvSpPr>
              <p:spPr bwMode="auto">
                <a:xfrm>
                  <a:off x="4360" y="3040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547" name="Freeform 155"/>
                <p:cNvSpPr>
                  <a:spLocks/>
                </p:cNvSpPr>
                <p:nvPr/>
              </p:nvSpPr>
              <p:spPr bwMode="auto">
                <a:xfrm>
                  <a:off x="4521" y="3040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548" name="Rectangle 156"/>
              <p:cNvSpPr>
                <a:spLocks noChangeArrowheads="1"/>
              </p:cNvSpPr>
              <p:nvPr/>
            </p:nvSpPr>
            <p:spPr bwMode="auto">
              <a:xfrm>
                <a:off x="4801" y="3042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747399" name="Group 157"/>
              <p:cNvGrpSpPr>
                <a:grpSpLocks/>
              </p:cNvGrpSpPr>
              <p:nvPr/>
            </p:nvGrpSpPr>
            <p:grpSpPr bwMode="auto">
              <a:xfrm>
                <a:off x="4828" y="3040"/>
                <a:ext cx="284" cy="289"/>
                <a:chOff x="4828" y="3040"/>
                <a:chExt cx="284" cy="289"/>
              </a:xfrm>
            </p:grpSpPr>
            <p:sp>
              <p:nvSpPr>
                <p:cNvPr id="2747550" name="Freeform 158"/>
                <p:cNvSpPr>
                  <a:spLocks/>
                </p:cNvSpPr>
                <p:nvPr/>
              </p:nvSpPr>
              <p:spPr bwMode="auto">
                <a:xfrm>
                  <a:off x="4828" y="3040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7551" name="Freeform 159"/>
                <p:cNvSpPr>
                  <a:spLocks/>
                </p:cNvSpPr>
                <p:nvPr/>
              </p:nvSpPr>
              <p:spPr bwMode="auto">
                <a:xfrm>
                  <a:off x="4969" y="3040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47552" name="Line 160"/>
              <p:cNvSpPr>
                <a:spLocks noChangeShapeType="1"/>
              </p:cNvSpPr>
              <p:nvPr/>
            </p:nvSpPr>
            <p:spPr bwMode="auto">
              <a:xfrm>
                <a:off x="4681" y="3184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53" name="Line 161"/>
              <p:cNvSpPr>
                <a:spLocks noChangeShapeType="1"/>
              </p:cNvSpPr>
              <p:nvPr/>
            </p:nvSpPr>
            <p:spPr bwMode="auto">
              <a:xfrm>
                <a:off x="4197" y="3184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54" name="Freeform 162"/>
              <p:cNvSpPr>
                <a:spLocks/>
              </p:cNvSpPr>
              <p:nvPr/>
            </p:nvSpPr>
            <p:spPr bwMode="auto">
              <a:xfrm>
                <a:off x="4318" y="3184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55" name="Line 163"/>
              <p:cNvSpPr>
                <a:spLocks noChangeShapeType="1"/>
              </p:cNvSpPr>
              <p:nvPr/>
            </p:nvSpPr>
            <p:spPr bwMode="auto">
              <a:xfrm>
                <a:off x="3812" y="3280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556" name="Freeform 164"/>
              <p:cNvSpPr>
                <a:spLocks/>
              </p:cNvSpPr>
              <p:nvPr/>
            </p:nvSpPr>
            <p:spPr bwMode="auto">
              <a:xfrm>
                <a:off x="3905" y="3179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47557" name="Rectangle 165"/>
            <p:cNvSpPr>
              <a:spLocks noChangeArrowheads="1"/>
            </p:cNvSpPr>
            <p:nvPr/>
          </p:nvSpPr>
          <p:spPr bwMode="auto">
            <a:xfrm>
              <a:off x="216" y="576"/>
              <a:ext cx="288" cy="30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n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s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t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r.</a:t>
              </a:r>
            </a:p>
            <a:p>
              <a:pPr algn="ctr"/>
              <a:endParaRPr lang="en-US" sz="2800" b="1">
                <a:solidFill>
                  <a:schemeClr val="tx1"/>
                </a:solidFill>
                <a:latin typeface="Arial" pitchFamily="-65" charset="0"/>
              </a:endParaRP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O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d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e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</a:t>
              </a:r>
            </a:p>
          </p:txBody>
        </p:sp>
        <p:sp>
          <p:nvSpPr>
            <p:cNvPr id="2747558" name="Rectangle 166"/>
            <p:cNvSpPr>
              <a:spLocks noChangeArrowheads="1"/>
            </p:cNvSpPr>
            <p:nvPr/>
          </p:nvSpPr>
          <p:spPr bwMode="auto">
            <a:xfrm>
              <a:off x="1867" y="551"/>
              <a:ext cx="2168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Time (clock cycles)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739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1138"/>
            <a:ext cx="7772400" cy="474662"/>
          </a:xfrm>
        </p:spPr>
        <p:txBody>
          <a:bodyPr/>
          <a:lstStyle/>
          <a:p>
            <a:r>
              <a:rPr lang="en-US" dirty="0"/>
              <a:t>Structural Hazard #2: Registers (2/2)</a:t>
            </a:r>
          </a:p>
        </p:txBody>
      </p:sp>
      <p:sp>
        <p:nvSpPr>
          <p:cNvPr id="274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62550"/>
          </a:xfrm>
        </p:spPr>
        <p:txBody>
          <a:bodyPr/>
          <a:lstStyle/>
          <a:p>
            <a:r>
              <a:rPr lang="en-US" dirty="0"/>
              <a:t>Two different solutions have been used:</a:t>
            </a:r>
          </a:p>
          <a:p>
            <a:pPr lvl="1">
              <a:buFontTx/>
              <a:buNone/>
            </a:pPr>
            <a:r>
              <a:rPr lang="en-US" dirty="0"/>
              <a:t>1) </a:t>
            </a:r>
            <a:r>
              <a:rPr lang="en-US" dirty="0" err="1"/>
              <a:t>RegFile</a:t>
            </a:r>
            <a:r>
              <a:rPr lang="en-US" dirty="0"/>
              <a:t> access is </a:t>
            </a:r>
            <a:r>
              <a:rPr lang="en-US" i="1" dirty="0"/>
              <a:t>VERY</a:t>
            </a:r>
            <a:r>
              <a:rPr lang="en-US" dirty="0"/>
              <a:t> fast: takes less than half the time of ALU stage</a:t>
            </a:r>
          </a:p>
          <a:p>
            <a:pPr lvl="2"/>
            <a:r>
              <a:rPr lang="en-US" dirty="0"/>
              <a:t>Write to Registers during first half of each clock cycle</a:t>
            </a:r>
          </a:p>
          <a:p>
            <a:pPr lvl="2"/>
            <a:r>
              <a:rPr lang="en-US" dirty="0"/>
              <a:t>Read from Registers during second half of each clock cycle</a:t>
            </a:r>
          </a:p>
          <a:p>
            <a:pPr lvl="1">
              <a:buFontTx/>
              <a:buNone/>
            </a:pPr>
            <a:r>
              <a:rPr lang="en-US" dirty="0"/>
              <a:t>2) Build </a:t>
            </a:r>
            <a:r>
              <a:rPr lang="en-US" dirty="0" err="1"/>
              <a:t>RegFile</a:t>
            </a:r>
            <a:r>
              <a:rPr lang="en-US" dirty="0"/>
              <a:t> with independent read and write ports</a:t>
            </a:r>
          </a:p>
          <a:p>
            <a:r>
              <a:rPr lang="en-US" dirty="0">
                <a:solidFill>
                  <a:schemeClr val="accent1"/>
                </a:solidFill>
              </a:rPr>
              <a:t>Result: can perform Read and Write during same clock cycle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Hazard: Branching (1/9)</a:t>
            </a:r>
          </a:p>
        </p:txBody>
      </p:sp>
      <p:sp>
        <p:nvSpPr>
          <p:cNvPr id="2761731" name="Rectangle 3"/>
          <p:cNvSpPr>
            <a:spLocks noChangeArrowheads="1"/>
          </p:cNvSpPr>
          <p:nvPr/>
        </p:nvSpPr>
        <p:spPr bwMode="auto">
          <a:xfrm>
            <a:off x="917575" y="6189663"/>
            <a:ext cx="7364194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>
                <a:solidFill>
                  <a:srgbClr val="FEB80A"/>
                </a:solidFill>
                <a:latin typeface="18 VAG Rounded Bold   07390"/>
              </a:rPr>
              <a:t>Where do we do the compare for the branch?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33400" y="1179513"/>
            <a:ext cx="7797800" cy="5302250"/>
            <a:chOff x="216" y="551"/>
            <a:chExt cx="4912" cy="334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624" y="1200"/>
              <a:ext cx="340" cy="289"/>
              <a:chOff x="2624" y="1200"/>
              <a:chExt cx="340" cy="289"/>
            </a:xfrm>
          </p:grpSpPr>
          <p:sp>
            <p:nvSpPr>
              <p:cNvPr id="2761734" name="Freeform 6"/>
              <p:cNvSpPr>
                <a:spLocks/>
              </p:cNvSpPr>
              <p:nvPr/>
            </p:nvSpPr>
            <p:spPr bwMode="auto">
              <a:xfrm>
                <a:off x="2624" y="1200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735" name="Freeform 7"/>
              <p:cNvSpPr>
                <a:spLocks/>
              </p:cNvSpPr>
              <p:nvPr/>
            </p:nvSpPr>
            <p:spPr bwMode="auto">
              <a:xfrm>
                <a:off x="2793" y="1200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2624" y="2592"/>
              <a:ext cx="340" cy="289"/>
              <a:chOff x="2624" y="2592"/>
              <a:chExt cx="340" cy="289"/>
            </a:xfrm>
          </p:grpSpPr>
          <p:sp>
            <p:nvSpPr>
              <p:cNvPr id="2761737" name="Freeform 9"/>
              <p:cNvSpPr>
                <a:spLocks/>
              </p:cNvSpPr>
              <p:nvPr/>
            </p:nvSpPr>
            <p:spPr bwMode="auto">
              <a:xfrm>
                <a:off x="2624" y="2592"/>
                <a:ext cx="170" cy="289"/>
              </a:xfrm>
              <a:custGeom>
                <a:avLst/>
                <a:gdLst/>
                <a:ahLst/>
                <a:cxnLst>
                  <a:cxn ang="0">
                    <a:pos x="169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9" y="288"/>
                  </a:cxn>
                </a:cxnLst>
                <a:rect l="0" t="0" r="r" b="b"/>
                <a:pathLst>
                  <a:path w="170" h="289">
                    <a:moveTo>
                      <a:pt x="169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9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738" name="Freeform 10"/>
              <p:cNvSpPr>
                <a:spLocks/>
              </p:cNvSpPr>
              <p:nvPr/>
            </p:nvSpPr>
            <p:spPr bwMode="auto">
              <a:xfrm>
                <a:off x="2793" y="2592"/>
                <a:ext cx="171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88"/>
                  </a:cxn>
                  <a:cxn ang="0">
                    <a:pos x="0" y="288"/>
                  </a:cxn>
                </a:cxnLst>
                <a:rect l="0" t="0" r="r" b="b"/>
                <a:pathLst>
                  <a:path w="171" h="289">
                    <a:moveTo>
                      <a:pt x="0" y="0"/>
                    </a:moveTo>
                    <a:lnTo>
                      <a:pt x="170" y="0"/>
                    </a:lnTo>
                    <a:lnTo>
                      <a:pt x="170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61739" name="Rectangle 11"/>
            <p:cNvSpPr>
              <a:spLocks noChangeArrowheads="1"/>
            </p:cNvSpPr>
            <p:nvPr/>
          </p:nvSpPr>
          <p:spPr bwMode="auto">
            <a:xfrm>
              <a:off x="2605" y="2594"/>
              <a:ext cx="292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I$</a:t>
              </a:r>
            </a:p>
          </p:txBody>
        </p:sp>
        <p:sp>
          <p:nvSpPr>
            <p:cNvPr id="2761740" name="Line 12"/>
            <p:cNvSpPr>
              <a:spLocks noChangeShapeType="1"/>
            </p:cNvSpPr>
            <p:nvPr/>
          </p:nvSpPr>
          <p:spPr bwMode="auto">
            <a:xfrm>
              <a:off x="584" y="1224"/>
              <a:ext cx="0" cy="20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741" name="Line 13"/>
            <p:cNvSpPr>
              <a:spLocks noChangeShapeType="1"/>
            </p:cNvSpPr>
            <p:nvPr/>
          </p:nvSpPr>
          <p:spPr bwMode="auto">
            <a:xfrm>
              <a:off x="984" y="840"/>
              <a:ext cx="39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742" name="Rectangle 14"/>
            <p:cNvSpPr>
              <a:spLocks noChangeArrowheads="1"/>
            </p:cNvSpPr>
            <p:nvPr/>
          </p:nvSpPr>
          <p:spPr bwMode="auto">
            <a:xfrm>
              <a:off x="579" y="1302"/>
              <a:ext cx="517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Courier" pitchFamily="-65" charset="0"/>
                </a:rPr>
                <a:t>beq</a:t>
              </a:r>
              <a:endParaRPr lang="en-US" sz="2800" b="1">
                <a:solidFill>
                  <a:schemeClr val="tx1"/>
                </a:solidFill>
                <a:latin typeface="Arial" pitchFamily="-65" charset="0"/>
              </a:endParaRPr>
            </a:p>
          </p:txBody>
        </p:sp>
        <p:sp>
          <p:nvSpPr>
            <p:cNvPr id="2761743" name="Rectangle 15"/>
            <p:cNvSpPr>
              <a:spLocks noChangeArrowheads="1"/>
            </p:cNvSpPr>
            <p:nvPr/>
          </p:nvSpPr>
          <p:spPr bwMode="auto">
            <a:xfrm>
              <a:off x="563" y="1718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1</a:t>
              </a:r>
            </a:p>
          </p:txBody>
        </p:sp>
        <p:sp>
          <p:nvSpPr>
            <p:cNvPr id="2761744" name="Rectangle 16"/>
            <p:cNvSpPr>
              <a:spLocks noChangeArrowheads="1"/>
            </p:cNvSpPr>
            <p:nvPr/>
          </p:nvSpPr>
          <p:spPr bwMode="auto">
            <a:xfrm>
              <a:off x="555" y="2182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2</a:t>
              </a:r>
            </a:p>
          </p:txBody>
        </p:sp>
        <p:sp>
          <p:nvSpPr>
            <p:cNvPr id="2761745" name="Rectangle 17"/>
            <p:cNvSpPr>
              <a:spLocks noChangeArrowheads="1"/>
            </p:cNvSpPr>
            <p:nvPr/>
          </p:nvSpPr>
          <p:spPr bwMode="auto">
            <a:xfrm>
              <a:off x="598" y="2612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3</a:t>
              </a:r>
            </a:p>
          </p:txBody>
        </p:sp>
        <p:sp>
          <p:nvSpPr>
            <p:cNvPr id="2761746" name="Rectangle 18"/>
            <p:cNvSpPr>
              <a:spLocks noChangeArrowheads="1"/>
            </p:cNvSpPr>
            <p:nvPr/>
          </p:nvSpPr>
          <p:spPr bwMode="auto">
            <a:xfrm>
              <a:off x="587" y="3067"/>
              <a:ext cx="786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Instr 4</a:t>
              </a:r>
            </a:p>
          </p:txBody>
        </p:sp>
        <p:sp>
          <p:nvSpPr>
            <p:cNvPr id="2761747" name="Line 19"/>
            <p:cNvSpPr>
              <a:spLocks noChangeShapeType="1"/>
            </p:cNvSpPr>
            <p:nvPr/>
          </p:nvSpPr>
          <p:spPr bwMode="auto">
            <a:xfrm>
              <a:off x="1728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748" name="Line 20"/>
            <p:cNvSpPr>
              <a:spLocks noChangeShapeType="1"/>
            </p:cNvSpPr>
            <p:nvPr/>
          </p:nvSpPr>
          <p:spPr bwMode="auto">
            <a:xfrm>
              <a:off x="2160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749" name="Line 21"/>
            <p:cNvSpPr>
              <a:spLocks noChangeShapeType="1"/>
            </p:cNvSpPr>
            <p:nvPr/>
          </p:nvSpPr>
          <p:spPr bwMode="auto">
            <a:xfrm>
              <a:off x="2592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750" name="Line 22"/>
            <p:cNvSpPr>
              <a:spLocks noChangeShapeType="1"/>
            </p:cNvSpPr>
            <p:nvPr/>
          </p:nvSpPr>
          <p:spPr bwMode="auto">
            <a:xfrm>
              <a:off x="3024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751" name="Line 23"/>
            <p:cNvSpPr>
              <a:spLocks noChangeShapeType="1"/>
            </p:cNvSpPr>
            <p:nvPr/>
          </p:nvSpPr>
          <p:spPr bwMode="auto">
            <a:xfrm>
              <a:off x="3456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752" name="Line 24"/>
            <p:cNvSpPr>
              <a:spLocks noChangeShapeType="1"/>
            </p:cNvSpPr>
            <p:nvPr/>
          </p:nvSpPr>
          <p:spPr bwMode="auto">
            <a:xfrm>
              <a:off x="3888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753" name="Line 25"/>
            <p:cNvSpPr>
              <a:spLocks noChangeShapeType="1"/>
            </p:cNvSpPr>
            <p:nvPr/>
          </p:nvSpPr>
          <p:spPr bwMode="auto">
            <a:xfrm>
              <a:off x="4320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754" name="Line 26"/>
            <p:cNvSpPr>
              <a:spLocks noChangeShapeType="1"/>
            </p:cNvSpPr>
            <p:nvPr/>
          </p:nvSpPr>
          <p:spPr bwMode="auto">
            <a:xfrm>
              <a:off x="4752" y="920"/>
              <a:ext cx="0" cy="28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2257" y="1152"/>
              <a:ext cx="225" cy="481"/>
              <a:chOff x="2257" y="1152"/>
              <a:chExt cx="225" cy="481"/>
            </a:xfrm>
          </p:grpSpPr>
          <p:sp>
            <p:nvSpPr>
              <p:cNvPr id="2761756" name="Freeform 28"/>
              <p:cNvSpPr>
                <a:spLocks/>
              </p:cNvSpPr>
              <p:nvPr/>
            </p:nvSpPr>
            <p:spPr bwMode="auto">
              <a:xfrm>
                <a:off x="2269" y="1152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757" name="Rectangle 29"/>
              <p:cNvSpPr>
                <a:spLocks noChangeArrowheads="1"/>
              </p:cNvSpPr>
              <p:nvPr/>
            </p:nvSpPr>
            <p:spPr bwMode="auto">
              <a:xfrm rot="5400000">
                <a:off x="2170" y="1274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1324" y="1248"/>
              <a:ext cx="359" cy="289"/>
              <a:chOff x="1324" y="1248"/>
              <a:chExt cx="359" cy="289"/>
            </a:xfrm>
          </p:grpSpPr>
          <p:sp>
            <p:nvSpPr>
              <p:cNvPr id="2761759" name="Rectangle 31"/>
              <p:cNvSpPr>
                <a:spLocks noChangeArrowheads="1"/>
              </p:cNvSpPr>
              <p:nvPr/>
            </p:nvSpPr>
            <p:spPr bwMode="auto">
              <a:xfrm>
                <a:off x="1324" y="1250"/>
                <a:ext cx="292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I$</a:t>
                </a:r>
              </a:p>
            </p:txBody>
          </p:sp>
          <p:grpSp>
            <p:nvGrpSpPr>
              <p:cNvPr id="7" name="Group 32"/>
              <p:cNvGrpSpPr>
                <a:grpSpLocks/>
              </p:cNvGrpSpPr>
              <p:nvPr/>
            </p:nvGrpSpPr>
            <p:grpSpPr bwMode="auto">
              <a:xfrm>
                <a:off x="1343" y="1248"/>
                <a:ext cx="340" cy="289"/>
                <a:chOff x="1343" y="1248"/>
                <a:chExt cx="340" cy="289"/>
              </a:xfrm>
            </p:grpSpPr>
            <p:sp>
              <p:nvSpPr>
                <p:cNvPr id="2761761" name="Freeform 33"/>
                <p:cNvSpPr>
                  <a:spLocks/>
                </p:cNvSpPr>
                <p:nvPr/>
              </p:nvSpPr>
              <p:spPr bwMode="auto">
                <a:xfrm>
                  <a:off x="1343" y="1248"/>
                  <a:ext cx="170" cy="289"/>
                </a:xfrm>
                <a:custGeom>
                  <a:avLst/>
                  <a:gdLst/>
                  <a:ahLst/>
                  <a:cxnLst>
                    <a:cxn ang="0">
                      <a:pos x="169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9" y="288"/>
                    </a:cxn>
                  </a:cxnLst>
                  <a:rect l="0" t="0" r="r" b="b"/>
                  <a:pathLst>
                    <a:path w="170" h="289">
                      <a:moveTo>
                        <a:pt x="169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9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1762" name="Freeform 34"/>
                <p:cNvSpPr>
                  <a:spLocks/>
                </p:cNvSpPr>
                <p:nvPr/>
              </p:nvSpPr>
              <p:spPr bwMode="auto">
                <a:xfrm>
                  <a:off x="1512" y="1248"/>
                  <a:ext cx="171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70" y="0"/>
                    </a:cxn>
                    <a:cxn ang="0">
                      <a:pos x="170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71" h="289">
                      <a:moveTo>
                        <a:pt x="0" y="0"/>
                      </a:moveTo>
                      <a:lnTo>
                        <a:pt x="170" y="0"/>
                      </a:lnTo>
                      <a:lnTo>
                        <a:pt x="170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761763" name="Rectangle 35"/>
            <p:cNvSpPr>
              <a:spLocks noChangeArrowheads="1"/>
            </p:cNvSpPr>
            <p:nvPr/>
          </p:nvSpPr>
          <p:spPr bwMode="auto">
            <a:xfrm>
              <a:off x="1784" y="1255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8" name="Group 36"/>
            <p:cNvGrpSpPr>
              <a:grpSpLocks/>
            </p:cNvGrpSpPr>
            <p:nvPr/>
          </p:nvGrpSpPr>
          <p:grpSpPr bwMode="auto">
            <a:xfrm>
              <a:off x="1803" y="1248"/>
              <a:ext cx="296" cy="289"/>
              <a:chOff x="1803" y="1248"/>
              <a:chExt cx="296" cy="289"/>
            </a:xfrm>
          </p:grpSpPr>
          <p:sp>
            <p:nvSpPr>
              <p:cNvPr id="2761765" name="Freeform 37"/>
              <p:cNvSpPr>
                <a:spLocks/>
              </p:cNvSpPr>
              <p:nvPr/>
            </p:nvSpPr>
            <p:spPr bwMode="auto">
              <a:xfrm>
                <a:off x="1803" y="1248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766" name="Freeform 38"/>
              <p:cNvSpPr>
                <a:spLocks/>
              </p:cNvSpPr>
              <p:nvPr/>
            </p:nvSpPr>
            <p:spPr bwMode="auto">
              <a:xfrm>
                <a:off x="1951" y="1248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61767" name="Line 39"/>
            <p:cNvSpPr>
              <a:spLocks noChangeShapeType="1"/>
            </p:cNvSpPr>
            <p:nvPr/>
          </p:nvSpPr>
          <p:spPr bwMode="auto">
            <a:xfrm>
              <a:off x="1688" y="1392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768" name="Freeform 40"/>
            <p:cNvSpPr>
              <a:spLocks/>
            </p:cNvSpPr>
            <p:nvPr/>
          </p:nvSpPr>
          <p:spPr bwMode="auto">
            <a:xfrm>
              <a:off x="1750" y="1296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769" name="Line 41"/>
            <p:cNvSpPr>
              <a:spLocks noChangeShapeType="1"/>
            </p:cNvSpPr>
            <p:nvPr/>
          </p:nvSpPr>
          <p:spPr bwMode="auto">
            <a:xfrm>
              <a:off x="2104" y="1296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770" name="Rectangle 42"/>
            <p:cNvSpPr>
              <a:spLocks noChangeArrowheads="1"/>
            </p:cNvSpPr>
            <p:nvPr/>
          </p:nvSpPr>
          <p:spPr bwMode="auto">
            <a:xfrm>
              <a:off x="2601" y="1250"/>
              <a:ext cx="3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D$</a:t>
              </a:r>
            </a:p>
          </p:txBody>
        </p:sp>
        <p:sp>
          <p:nvSpPr>
            <p:cNvPr id="2761771" name="Rectangle 43"/>
            <p:cNvSpPr>
              <a:spLocks noChangeArrowheads="1"/>
            </p:cNvSpPr>
            <p:nvPr/>
          </p:nvSpPr>
          <p:spPr bwMode="auto">
            <a:xfrm>
              <a:off x="3093" y="1250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9" name="Group 44"/>
            <p:cNvGrpSpPr>
              <a:grpSpLocks/>
            </p:cNvGrpSpPr>
            <p:nvPr/>
          </p:nvGrpSpPr>
          <p:grpSpPr bwMode="auto">
            <a:xfrm>
              <a:off x="3120" y="1248"/>
              <a:ext cx="284" cy="289"/>
              <a:chOff x="3120" y="1248"/>
              <a:chExt cx="284" cy="289"/>
            </a:xfrm>
          </p:grpSpPr>
          <p:sp>
            <p:nvSpPr>
              <p:cNvPr id="2761773" name="Freeform 45"/>
              <p:cNvSpPr>
                <a:spLocks/>
              </p:cNvSpPr>
              <p:nvPr/>
            </p:nvSpPr>
            <p:spPr bwMode="auto">
              <a:xfrm>
                <a:off x="3120" y="1248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774" name="Freeform 46"/>
              <p:cNvSpPr>
                <a:spLocks/>
              </p:cNvSpPr>
              <p:nvPr/>
            </p:nvSpPr>
            <p:spPr bwMode="auto">
              <a:xfrm>
                <a:off x="3261" y="1248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61775" name="Line 47"/>
            <p:cNvSpPr>
              <a:spLocks noChangeShapeType="1"/>
            </p:cNvSpPr>
            <p:nvPr/>
          </p:nvSpPr>
          <p:spPr bwMode="auto">
            <a:xfrm>
              <a:off x="2973" y="1392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776" name="Line 48"/>
            <p:cNvSpPr>
              <a:spLocks noChangeShapeType="1"/>
            </p:cNvSpPr>
            <p:nvPr/>
          </p:nvSpPr>
          <p:spPr bwMode="auto">
            <a:xfrm>
              <a:off x="2489" y="1392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777" name="Freeform 49"/>
            <p:cNvSpPr>
              <a:spLocks/>
            </p:cNvSpPr>
            <p:nvPr/>
          </p:nvSpPr>
          <p:spPr bwMode="auto">
            <a:xfrm>
              <a:off x="2610" y="1392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778" name="Line 50"/>
            <p:cNvSpPr>
              <a:spLocks noChangeShapeType="1"/>
            </p:cNvSpPr>
            <p:nvPr/>
          </p:nvSpPr>
          <p:spPr bwMode="auto">
            <a:xfrm>
              <a:off x="2104" y="1488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779" name="Freeform 51"/>
            <p:cNvSpPr>
              <a:spLocks/>
            </p:cNvSpPr>
            <p:nvPr/>
          </p:nvSpPr>
          <p:spPr bwMode="auto">
            <a:xfrm>
              <a:off x="2197" y="1387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0" name="Group 52"/>
            <p:cNvGrpSpPr>
              <a:grpSpLocks/>
            </p:cNvGrpSpPr>
            <p:nvPr/>
          </p:nvGrpSpPr>
          <p:grpSpPr bwMode="auto">
            <a:xfrm>
              <a:off x="1751" y="1600"/>
              <a:ext cx="2096" cy="513"/>
              <a:chOff x="1751" y="1600"/>
              <a:chExt cx="2096" cy="513"/>
            </a:xfrm>
          </p:grpSpPr>
          <p:grpSp>
            <p:nvGrpSpPr>
              <p:cNvPr id="11" name="Group 53"/>
              <p:cNvGrpSpPr>
                <a:grpSpLocks/>
              </p:cNvGrpSpPr>
              <p:nvPr/>
            </p:nvGrpSpPr>
            <p:grpSpPr bwMode="auto">
              <a:xfrm>
                <a:off x="2684" y="1600"/>
                <a:ext cx="225" cy="481"/>
                <a:chOff x="2684" y="1600"/>
                <a:chExt cx="225" cy="481"/>
              </a:xfrm>
            </p:grpSpPr>
            <p:sp>
              <p:nvSpPr>
                <p:cNvPr id="2761782" name="Freeform 54"/>
                <p:cNvSpPr>
                  <a:spLocks/>
                </p:cNvSpPr>
                <p:nvPr/>
              </p:nvSpPr>
              <p:spPr bwMode="auto">
                <a:xfrm>
                  <a:off x="2696" y="1600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1783" name="Rectangle 55"/>
                <p:cNvSpPr>
                  <a:spLocks noChangeArrowheads="1"/>
                </p:cNvSpPr>
                <p:nvPr/>
              </p:nvSpPr>
              <p:spPr bwMode="auto">
                <a:xfrm rot="5400000">
                  <a:off x="2597" y="1722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12" name="Group 56"/>
              <p:cNvGrpSpPr>
                <a:grpSpLocks/>
              </p:cNvGrpSpPr>
              <p:nvPr/>
            </p:nvGrpSpPr>
            <p:grpSpPr bwMode="auto">
              <a:xfrm>
                <a:off x="1751" y="1696"/>
                <a:ext cx="359" cy="289"/>
                <a:chOff x="1751" y="1696"/>
                <a:chExt cx="359" cy="289"/>
              </a:xfrm>
            </p:grpSpPr>
            <p:sp>
              <p:nvSpPr>
                <p:cNvPr id="2761785" name="Rectangle 57"/>
                <p:cNvSpPr>
                  <a:spLocks noChangeArrowheads="1"/>
                </p:cNvSpPr>
                <p:nvPr/>
              </p:nvSpPr>
              <p:spPr bwMode="auto">
                <a:xfrm>
                  <a:off x="1751" y="1698"/>
                  <a:ext cx="292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  I$</a:t>
                  </a:r>
                </a:p>
              </p:txBody>
            </p:sp>
            <p:grpSp>
              <p:nvGrpSpPr>
                <p:cNvPr id="13" name="Group 58"/>
                <p:cNvGrpSpPr>
                  <a:grpSpLocks/>
                </p:cNvGrpSpPr>
                <p:nvPr/>
              </p:nvGrpSpPr>
              <p:grpSpPr bwMode="auto">
                <a:xfrm>
                  <a:off x="1770" y="1696"/>
                  <a:ext cx="340" cy="289"/>
                  <a:chOff x="1770" y="1696"/>
                  <a:chExt cx="340" cy="289"/>
                </a:xfrm>
              </p:grpSpPr>
              <p:sp>
                <p:nvSpPr>
                  <p:cNvPr id="2761787" name="Freeform 59"/>
                  <p:cNvSpPr>
                    <a:spLocks/>
                  </p:cNvSpPr>
                  <p:nvPr/>
                </p:nvSpPr>
                <p:spPr bwMode="auto">
                  <a:xfrm>
                    <a:off x="1770" y="1696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61788" name="Freeform 60"/>
                  <p:cNvSpPr>
                    <a:spLocks/>
                  </p:cNvSpPr>
                  <p:nvPr/>
                </p:nvSpPr>
                <p:spPr bwMode="auto">
                  <a:xfrm>
                    <a:off x="1939" y="1696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61789" name="Rectangle 61"/>
              <p:cNvSpPr>
                <a:spLocks noChangeArrowheads="1"/>
              </p:cNvSpPr>
              <p:nvPr/>
            </p:nvSpPr>
            <p:spPr bwMode="auto">
              <a:xfrm>
                <a:off x="2211" y="1703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14" name="Group 62"/>
              <p:cNvGrpSpPr>
                <a:grpSpLocks/>
              </p:cNvGrpSpPr>
              <p:nvPr/>
            </p:nvGrpSpPr>
            <p:grpSpPr bwMode="auto">
              <a:xfrm>
                <a:off x="2230" y="1696"/>
                <a:ext cx="296" cy="289"/>
                <a:chOff x="2230" y="1696"/>
                <a:chExt cx="296" cy="289"/>
              </a:xfrm>
            </p:grpSpPr>
            <p:sp>
              <p:nvSpPr>
                <p:cNvPr id="2761791" name="Freeform 63"/>
                <p:cNvSpPr>
                  <a:spLocks/>
                </p:cNvSpPr>
                <p:nvPr/>
              </p:nvSpPr>
              <p:spPr bwMode="auto">
                <a:xfrm>
                  <a:off x="2230" y="1696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1792" name="Freeform 64"/>
                <p:cNvSpPr>
                  <a:spLocks/>
                </p:cNvSpPr>
                <p:nvPr/>
              </p:nvSpPr>
              <p:spPr bwMode="auto">
                <a:xfrm>
                  <a:off x="2378" y="1696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61793" name="Line 65"/>
              <p:cNvSpPr>
                <a:spLocks noChangeShapeType="1"/>
              </p:cNvSpPr>
              <p:nvPr/>
            </p:nvSpPr>
            <p:spPr bwMode="auto">
              <a:xfrm>
                <a:off x="2115" y="1840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794" name="Freeform 66"/>
              <p:cNvSpPr>
                <a:spLocks/>
              </p:cNvSpPr>
              <p:nvPr/>
            </p:nvSpPr>
            <p:spPr bwMode="auto">
              <a:xfrm>
                <a:off x="2177" y="1744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795" name="Line 67"/>
              <p:cNvSpPr>
                <a:spLocks noChangeShapeType="1"/>
              </p:cNvSpPr>
              <p:nvPr/>
            </p:nvSpPr>
            <p:spPr bwMode="auto">
              <a:xfrm>
                <a:off x="2531" y="1744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796" name="Rectangle 68"/>
              <p:cNvSpPr>
                <a:spLocks noChangeArrowheads="1"/>
              </p:cNvSpPr>
              <p:nvPr/>
            </p:nvSpPr>
            <p:spPr bwMode="auto">
              <a:xfrm>
                <a:off x="3028" y="1698"/>
                <a:ext cx="3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D$</a:t>
                </a:r>
              </a:p>
            </p:txBody>
          </p:sp>
          <p:grpSp>
            <p:nvGrpSpPr>
              <p:cNvPr id="15" name="Group 69"/>
              <p:cNvGrpSpPr>
                <a:grpSpLocks/>
              </p:cNvGrpSpPr>
              <p:nvPr/>
            </p:nvGrpSpPr>
            <p:grpSpPr bwMode="auto">
              <a:xfrm>
                <a:off x="3079" y="1696"/>
                <a:ext cx="325" cy="289"/>
                <a:chOff x="3079" y="1696"/>
                <a:chExt cx="325" cy="289"/>
              </a:xfrm>
            </p:grpSpPr>
            <p:sp>
              <p:nvSpPr>
                <p:cNvPr id="2761798" name="Freeform 70"/>
                <p:cNvSpPr>
                  <a:spLocks/>
                </p:cNvSpPr>
                <p:nvPr/>
              </p:nvSpPr>
              <p:spPr bwMode="auto">
                <a:xfrm>
                  <a:off x="3079" y="1696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1799" name="Freeform 71"/>
                <p:cNvSpPr>
                  <a:spLocks/>
                </p:cNvSpPr>
                <p:nvPr/>
              </p:nvSpPr>
              <p:spPr bwMode="auto">
                <a:xfrm>
                  <a:off x="3240" y="1696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61800" name="Rectangle 72"/>
              <p:cNvSpPr>
                <a:spLocks noChangeArrowheads="1"/>
              </p:cNvSpPr>
              <p:nvPr/>
            </p:nvSpPr>
            <p:spPr bwMode="auto">
              <a:xfrm>
                <a:off x="3520" y="1698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16" name="Group 73"/>
              <p:cNvGrpSpPr>
                <a:grpSpLocks/>
              </p:cNvGrpSpPr>
              <p:nvPr/>
            </p:nvGrpSpPr>
            <p:grpSpPr bwMode="auto">
              <a:xfrm>
                <a:off x="3547" y="1696"/>
                <a:ext cx="284" cy="289"/>
                <a:chOff x="3547" y="1696"/>
                <a:chExt cx="284" cy="289"/>
              </a:xfrm>
            </p:grpSpPr>
            <p:sp>
              <p:nvSpPr>
                <p:cNvPr id="2761802" name="Freeform 74"/>
                <p:cNvSpPr>
                  <a:spLocks/>
                </p:cNvSpPr>
                <p:nvPr/>
              </p:nvSpPr>
              <p:spPr bwMode="auto">
                <a:xfrm>
                  <a:off x="3547" y="1696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1803" name="Freeform 75"/>
                <p:cNvSpPr>
                  <a:spLocks/>
                </p:cNvSpPr>
                <p:nvPr/>
              </p:nvSpPr>
              <p:spPr bwMode="auto">
                <a:xfrm>
                  <a:off x="3688" y="1696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61804" name="Line 76"/>
              <p:cNvSpPr>
                <a:spLocks noChangeShapeType="1"/>
              </p:cNvSpPr>
              <p:nvPr/>
            </p:nvSpPr>
            <p:spPr bwMode="auto">
              <a:xfrm>
                <a:off x="3400" y="1840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05" name="Line 77"/>
              <p:cNvSpPr>
                <a:spLocks noChangeShapeType="1"/>
              </p:cNvSpPr>
              <p:nvPr/>
            </p:nvSpPr>
            <p:spPr bwMode="auto">
              <a:xfrm>
                <a:off x="2916" y="1840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06" name="Freeform 78"/>
              <p:cNvSpPr>
                <a:spLocks/>
              </p:cNvSpPr>
              <p:nvPr/>
            </p:nvSpPr>
            <p:spPr bwMode="auto">
              <a:xfrm>
                <a:off x="3037" y="1840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07" name="Line 79"/>
              <p:cNvSpPr>
                <a:spLocks noChangeShapeType="1"/>
              </p:cNvSpPr>
              <p:nvPr/>
            </p:nvSpPr>
            <p:spPr bwMode="auto">
              <a:xfrm>
                <a:off x="2531" y="1936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08" name="Freeform 80"/>
              <p:cNvSpPr>
                <a:spLocks/>
              </p:cNvSpPr>
              <p:nvPr/>
            </p:nvSpPr>
            <p:spPr bwMode="auto">
              <a:xfrm>
                <a:off x="2624" y="1835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" name="Group 81"/>
            <p:cNvGrpSpPr>
              <a:grpSpLocks/>
            </p:cNvGrpSpPr>
            <p:nvPr/>
          </p:nvGrpSpPr>
          <p:grpSpPr bwMode="auto">
            <a:xfrm>
              <a:off x="2178" y="2048"/>
              <a:ext cx="2096" cy="513"/>
              <a:chOff x="2178" y="2048"/>
              <a:chExt cx="2096" cy="513"/>
            </a:xfrm>
          </p:grpSpPr>
          <p:grpSp>
            <p:nvGrpSpPr>
              <p:cNvPr id="18" name="Group 82"/>
              <p:cNvGrpSpPr>
                <a:grpSpLocks/>
              </p:cNvGrpSpPr>
              <p:nvPr/>
            </p:nvGrpSpPr>
            <p:grpSpPr bwMode="auto">
              <a:xfrm>
                <a:off x="3111" y="2048"/>
                <a:ext cx="225" cy="481"/>
                <a:chOff x="3111" y="2048"/>
                <a:chExt cx="225" cy="481"/>
              </a:xfrm>
            </p:grpSpPr>
            <p:sp>
              <p:nvSpPr>
                <p:cNvPr id="2761811" name="Freeform 83"/>
                <p:cNvSpPr>
                  <a:spLocks/>
                </p:cNvSpPr>
                <p:nvPr/>
              </p:nvSpPr>
              <p:spPr bwMode="auto">
                <a:xfrm>
                  <a:off x="3123" y="2048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1812" name="Rectangle 84"/>
                <p:cNvSpPr>
                  <a:spLocks noChangeArrowheads="1"/>
                </p:cNvSpPr>
                <p:nvPr/>
              </p:nvSpPr>
              <p:spPr bwMode="auto">
                <a:xfrm rot="5400000">
                  <a:off x="3024" y="2170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19" name="Group 85"/>
              <p:cNvGrpSpPr>
                <a:grpSpLocks/>
              </p:cNvGrpSpPr>
              <p:nvPr/>
            </p:nvGrpSpPr>
            <p:grpSpPr bwMode="auto">
              <a:xfrm>
                <a:off x="2178" y="2144"/>
                <a:ext cx="359" cy="289"/>
                <a:chOff x="2178" y="2144"/>
                <a:chExt cx="359" cy="289"/>
              </a:xfrm>
            </p:grpSpPr>
            <p:sp>
              <p:nvSpPr>
                <p:cNvPr id="2761814" name="Rectangle 86"/>
                <p:cNvSpPr>
                  <a:spLocks noChangeArrowheads="1"/>
                </p:cNvSpPr>
                <p:nvPr/>
              </p:nvSpPr>
              <p:spPr bwMode="auto">
                <a:xfrm>
                  <a:off x="2178" y="2146"/>
                  <a:ext cx="292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  I$</a:t>
                  </a:r>
                </a:p>
              </p:txBody>
            </p:sp>
            <p:grpSp>
              <p:nvGrpSpPr>
                <p:cNvPr id="20" name="Group 87"/>
                <p:cNvGrpSpPr>
                  <a:grpSpLocks/>
                </p:cNvGrpSpPr>
                <p:nvPr/>
              </p:nvGrpSpPr>
              <p:grpSpPr bwMode="auto">
                <a:xfrm>
                  <a:off x="2197" y="2144"/>
                  <a:ext cx="340" cy="289"/>
                  <a:chOff x="2197" y="2144"/>
                  <a:chExt cx="340" cy="289"/>
                </a:xfrm>
              </p:grpSpPr>
              <p:sp>
                <p:nvSpPr>
                  <p:cNvPr id="2761816" name="Freeform 88"/>
                  <p:cNvSpPr>
                    <a:spLocks/>
                  </p:cNvSpPr>
                  <p:nvPr/>
                </p:nvSpPr>
                <p:spPr bwMode="auto">
                  <a:xfrm>
                    <a:off x="2197" y="2144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61817" name="Freeform 89"/>
                  <p:cNvSpPr>
                    <a:spLocks/>
                  </p:cNvSpPr>
                  <p:nvPr/>
                </p:nvSpPr>
                <p:spPr bwMode="auto">
                  <a:xfrm>
                    <a:off x="2366" y="2144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61818" name="Rectangle 90"/>
              <p:cNvSpPr>
                <a:spLocks noChangeArrowheads="1"/>
              </p:cNvSpPr>
              <p:nvPr/>
            </p:nvSpPr>
            <p:spPr bwMode="auto">
              <a:xfrm>
                <a:off x="2638" y="2151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1" name="Group 91"/>
              <p:cNvGrpSpPr>
                <a:grpSpLocks/>
              </p:cNvGrpSpPr>
              <p:nvPr/>
            </p:nvGrpSpPr>
            <p:grpSpPr bwMode="auto">
              <a:xfrm>
                <a:off x="2657" y="2144"/>
                <a:ext cx="296" cy="289"/>
                <a:chOff x="2657" y="2144"/>
                <a:chExt cx="296" cy="289"/>
              </a:xfrm>
            </p:grpSpPr>
            <p:sp>
              <p:nvSpPr>
                <p:cNvPr id="2761820" name="Freeform 92"/>
                <p:cNvSpPr>
                  <a:spLocks/>
                </p:cNvSpPr>
                <p:nvPr/>
              </p:nvSpPr>
              <p:spPr bwMode="auto">
                <a:xfrm>
                  <a:off x="2657" y="2144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1821" name="Freeform 93"/>
                <p:cNvSpPr>
                  <a:spLocks/>
                </p:cNvSpPr>
                <p:nvPr/>
              </p:nvSpPr>
              <p:spPr bwMode="auto">
                <a:xfrm>
                  <a:off x="2805" y="2144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61822" name="Line 94"/>
              <p:cNvSpPr>
                <a:spLocks noChangeShapeType="1"/>
              </p:cNvSpPr>
              <p:nvPr/>
            </p:nvSpPr>
            <p:spPr bwMode="auto">
              <a:xfrm>
                <a:off x="2542" y="2288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23" name="Freeform 95"/>
              <p:cNvSpPr>
                <a:spLocks/>
              </p:cNvSpPr>
              <p:nvPr/>
            </p:nvSpPr>
            <p:spPr bwMode="auto">
              <a:xfrm>
                <a:off x="2604" y="2192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24" name="Line 96"/>
              <p:cNvSpPr>
                <a:spLocks noChangeShapeType="1"/>
              </p:cNvSpPr>
              <p:nvPr/>
            </p:nvSpPr>
            <p:spPr bwMode="auto">
              <a:xfrm>
                <a:off x="2958" y="2192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25" name="Rectangle 97"/>
              <p:cNvSpPr>
                <a:spLocks noChangeArrowheads="1"/>
              </p:cNvSpPr>
              <p:nvPr/>
            </p:nvSpPr>
            <p:spPr bwMode="auto">
              <a:xfrm>
                <a:off x="3455" y="2146"/>
                <a:ext cx="3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D$</a:t>
                </a:r>
              </a:p>
            </p:txBody>
          </p:sp>
          <p:grpSp>
            <p:nvGrpSpPr>
              <p:cNvPr id="22" name="Group 98"/>
              <p:cNvGrpSpPr>
                <a:grpSpLocks/>
              </p:cNvGrpSpPr>
              <p:nvPr/>
            </p:nvGrpSpPr>
            <p:grpSpPr bwMode="auto">
              <a:xfrm>
                <a:off x="3506" y="2144"/>
                <a:ext cx="325" cy="289"/>
                <a:chOff x="3506" y="2144"/>
                <a:chExt cx="325" cy="289"/>
              </a:xfrm>
            </p:grpSpPr>
            <p:sp>
              <p:nvSpPr>
                <p:cNvPr id="2761827" name="Freeform 99"/>
                <p:cNvSpPr>
                  <a:spLocks/>
                </p:cNvSpPr>
                <p:nvPr/>
              </p:nvSpPr>
              <p:spPr bwMode="auto">
                <a:xfrm>
                  <a:off x="3506" y="2144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1828" name="Freeform 100"/>
                <p:cNvSpPr>
                  <a:spLocks/>
                </p:cNvSpPr>
                <p:nvPr/>
              </p:nvSpPr>
              <p:spPr bwMode="auto">
                <a:xfrm>
                  <a:off x="3667" y="2144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61829" name="Rectangle 101"/>
              <p:cNvSpPr>
                <a:spLocks noChangeArrowheads="1"/>
              </p:cNvSpPr>
              <p:nvPr/>
            </p:nvSpPr>
            <p:spPr bwMode="auto">
              <a:xfrm>
                <a:off x="3947" y="2146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3" name="Group 102"/>
              <p:cNvGrpSpPr>
                <a:grpSpLocks/>
              </p:cNvGrpSpPr>
              <p:nvPr/>
            </p:nvGrpSpPr>
            <p:grpSpPr bwMode="auto">
              <a:xfrm>
                <a:off x="3974" y="2144"/>
                <a:ext cx="284" cy="289"/>
                <a:chOff x="3974" y="2144"/>
                <a:chExt cx="284" cy="289"/>
              </a:xfrm>
            </p:grpSpPr>
            <p:sp>
              <p:nvSpPr>
                <p:cNvPr id="2761831" name="Freeform 103"/>
                <p:cNvSpPr>
                  <a:spLocks/>
                </p:cNvSpPr>
                <p:nvPr/>
              </p:nvSpPr>
              <p:spPr bwMode="auto">
                <a:xfrm>
                  <a:off x="3974" y="2144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1832" name="Freeform 104"/>
                <p:cNvSpPr>
                  <a:spLocks/>
                </p:cNvSpPr>
                <p:nvPr/>
              </p:nvSpPr>
              <p:spPr bwMode="auto">
                <a:xfrm>
                  <a:off x="4115" y="2144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61833" name="Line 105"/>
              <p:cNvSpPr>
                <a:spLocks noChangeShapeType="1"/>
              </p:cNvSpPr>
              <p:nvPr/>
            </p:nvSpPr>
            <p:spPr bwMode="auto">
              <a:xfrm>
                <a:off x="3827" y="2288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34" name="Line 106"/>
              <p:cNvSpPr>
                <a:spLocks noChangeShapeType="1"/>
              </p:cNvSpPr>
              <p:nvPr/>
            </p:nvSpPr>
            <p:spPr bwMode="auto">
              <a:xfrm>
                <a:off x="3343" y="2288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35" name="Freeform 107"/>
              <p:cNvSpPr>
                <a:spLocks/>
              </p:cNvSpPr>
              <p:nvPr/>
            </p:nvSpPr>
            <p:spPr bwMode="auto">
              <a:xfrm>
                <a:off x="3464" y="2288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36" name="Line 108"/>
              <p:cNvSpPr>
                <a:spLocks noChangeShapeType="1"/>
              </p:cNvSpPr>
              <p:nvPr/>
            </p:nvSpPr>
            <p:spPr bwMode="auto">
              <a:xfrm>
                <a:off x="2958" y="2384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37" name="Freeform 109"/>
              <p:cNvSpPr>
                <a:spLocks/>
              </p:cNvSpPr>
              <p:nvPr/>
            </p:nvSpPr>
            <p:spPr bwMode="auto">
              <a:xfrm>
                <a:off x="3051" y="2283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110"/>
            <p:cNvGrpSpPr>
              <a:grpSpLocks/>
            </p:cNvGrpSpPr>
            <p:nvPr/>
          </p:nvGrpSpPr>
          <p:grpSpPr bwMode="auto">
            <a:xfrm>
              <a:off x="3538" y="2496"/>
              <a:ext cx="225" cy="481"/>
              <a:chOff x="3538" y="2496"/>
              <a:chExt cx="225" cy="481"/>
            </a:xfrm>
          </p:grpSpPr>
          <p:sp>
            <p:nvSpPr>
              <p:cNvPr id="2761839" name="Freeform 111"/>
              <p:cNvSpPr>
                <a:spLocks/>
              </p:cNvSpPr>
              <p:nvPr/>
            </p:nvSpPr>
            <p:spPr bwMode="auto">
              <a:xfrm>
                <a:off x="3550" y="2496"/>
                <a:ext cx="213" cy="481"/>
              </a:xfrm>
              <a:custGeom>
                <a:avLst/>
                <a:gdLst/>
                <a:ahLst/>
                <a:cxnLst>
                  <a:cxn ang="0">
                    <a:pos x="0" y="320"/>
                  </a:cxn>
                  <a:cxn ang="0">
                    <a:pos x="71" y="240"/>
                  </a:cxn>
                  <a:cxn ang="0">
                    <a:pos x="0" y="160"/>
                  </a:cxn>
                  <a:cxn ang="0">
                    <a:pos x="0" y="0"/>
                  </a:cxn>
                  <a:cxn ang="0">
                    <a:pos x="212" y="160"/>
                  </a:cxn>
                  <a:cxn ang="0">
                    <a:pos x="212" y="320"/>
                  </a:cxn>
                  <a:cxn ang="0">
                    <a:pos x="0" y="480"/>
                  </a:cxn>
                  <a:cxn ang="0">
                    <a:pos x="0" y="320"/>
                  </a:cxn>
                </a:cxnLst>
                <a:rect l="0" t="0" r="r" b="b"/>
                <a:pathLst>
                  <a:path w="213" h="481">
                    <a:moveTo>
                      <a:pt x="0" y="320"/>
                    </a:moveTo>
                    <a:lnTo>
                      <a:pt x="71" y="240"/>
                    </a:lnTo>
                    <a:lnTo>
                      <a:pt x="0" y="160"/>
                    </a:lnTo>
                    <a:lnTo>
                      <a:pt x="0" y="0"/>
                    </a:lnTo>
                    <a:lnTo>
                      <a:pt x="212" y="160"/>
                    </a:lnTo>
                    <a:lnTo>
                      <a:pt x="212" y="320"/>
                    </a:lnTo>
                    <a:lnTo>
                      <a:pt x="0" y="480"/>
                    </a:lnTo>
                    <a:lnTo>
                      <a:pt x="0" y="32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40" name="Rectangle 112"/>
              <p:cNvSpPr>
                <a:spLocks noChangeArrowheads="1"/>
              </p:cNvSpPr>
              <p:nvPr/>
            </p:nvSpPr>
            <p:spPr bwMode="auto">
              <a:xfrm rot="5400000">
                <a:off x="3451" y="2618"/>
                <a:ext cx="38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ALU</a:t>
                </a:r>
              </a:p>
            </p:txBody>
          </p:sp>
        </p:grpSp>
        <p:sp>
          <p:nvSpPr>
            <p:cNvPr id="2761841" name="Rectangle 113"/>
            <p:cNvSpPr>
              <a:spLocks noChangeArrowheads="1"/>
            </p:cNvSpPr>
            <p:nvPr/>
          </p:nvSpPr>
          <p:spPr bwMode="auto">
            <a:xfrm>
              <a:off x="3065" y="2599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25" name="Group 114"/>
            <p:cNvGrpSpPr>
              <a:grpSpLocks/>
            </p:cNvGrpSpPr>
            <p:nvPr/>
          </p:nvGrpSpPr>
          <p:grpSpPr bwMode="auto">
            <a:xfrm>
              <a:off x="3084" y="2592"/>
              <a:ext cx="296" cy="289"/>
              <a:chOff x="3084" y="2592"/>
              <a:chExt cx="296" cy="289"/>
            </a:xfrm>
          </p:grpSpPr>
          <p:sp>
            <p:nvSpPr>
              <p:cNvPr id="2761843" name="Freeform 115"/>
              <p:cNvSpPr>
                <a:spLocks/>
              </p:cNvSpPr>
              <p:nvPr/>
            </p:nvSpPr>
            <p:spPr bwMode="auto">
              <a:xfrm>
                <a:off x="3084" y="2592"/>
                <a:ext cx="149" cy="289"/>
              </a:xfrm>
              <a:custGeom>
                <a:avLst/>
                <a:gdLst/>
                <a:ahLst/>
                <a:cxnLst>
                  <a:cxn ang="0">
                    <a:pos x="148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8" y="288"/>
                  </a:cxn>
                </a:cxnLst>
                <a:rect l="0" t="0" r="r" b="b"/>
                <a:pathLst>
                  <a:path w="149" h="289">
                    <a:moveTo>
                      <a:pt x="148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8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44" name="Freeform 116"/>
              <p:cNvSpPr>
                <a:spLocks/>
              </p:cNvSpPr>
              <p:nvPr/>
            </p:nvSpPr>
            <p:spPr bwMode="auto">
              <a:xfrm>
                <a:off x="3232" y="2592"/>
                <a:ext cx="148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7" y="0"/>
                  </a:cxn>
                  <a:cxn ang="0">
                    <a:pos x="147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8" h="289">
                    <a:moveTo>
                      <a:pt x="0" y="0"/>
                    </a:moveTo>
                    <a:lnTo>
                      <a:pt x="147" y="0"/>
                    </a:lnTo>
                    <a:lnTo>
                      <a:pt x="147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61845" name="Line 117"/>
            <p:cNvSpPr>
              <a:spLocks noChangeShapeType="1"/>
            </p:cNvSpPr>
            <p:nvPr/>
          </p:nvSpPr>
          <p:spPr bwMode="auto">
            <a:xfrm>
              <a:off x="2969" y="2736"/>
              <a:ext cx="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846" name="Freeform 118"/>
            <p:cNvSpPr>
              <a:spLocks/>
            </p:cNvSpPr>
            <p:nvPr/>
          </p:nvSpPr>
          <p:spPr bwMode="auto">
            <a:xfrm>
              <a:off x="3031" y="2640"/>
              <a:ext cx="48" cy="97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0" y="0"/>
                </a:cxn>
                <a:cxn ang="0">
                  <a:pos x="47" y="0"/>
                </a:cxn>
                <a:cxn ang="0">
                  <a:pos x="47" y="0"/>
                </a:cxn>
              </a:cxnLst>
              <a:rect l="0" t="0" r="r" b="b"/>
              <a:pathLst>
                <a:path w="48" h="97">
                  <a:moveTo>
                    <a:pt x="0" y="96"/>
                  </a:moveTo>
                  <a:lnTo>
                    <a:pt x="0" y="0"/>
                  </a:lnTo>
                  <a:lnTo>
                    <a:pt x="47" y="0"/>
                  </a:lnTo>
                  <a:lnTo>
                    <a:pt x="47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847" name="Line 119"/>
            <p:cNvSpPr>
              <a:spLocks noChangeShapeType="1"/>
            </p:cNvSpPr>
            <p:nvPr/>
          </p:nvSpPr>
          <p:spPr bwMode="auto">
            <a:xfrm>
              <a:off x="3385" y="2640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848" name="Rectangle 120"/>
            <p:cNvSpPr>
              <a:spLocks noChangeArrowheads="1"/>
            </p:cNvSpPr>
            <p:nvPr/>
          </p:nvSpPr>
          <p:spPr bwMode="auto">
            <a:xfrm>
              <a:off x="3882" y="2594"/>
              <a:ext cx="334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  D$</a:t>
              </a:r>
            </a:p>
          </p:txBody>
        </p:sp>
        <p:grpSp>
          <p:nvGrpSpPr>
            <p:cNvPr id="26" name="Group 121"/>
            <p:cNvGrpSpPr>
              <a:grpSpLocks/>
            </p:cNvGrpSpPr>
            <p:nvPr/>
          </p:nvGrpSpPr>
          <p:grpSpPr bwMode="auto">
            <a:xfrm>
              <a:off x="3933" y="2592"/>
              <a:ext cx="325" cy="289"/>
              <a:chOff x="3933" y="2592"/>
              <a:chExt cx="325" cy="289"/>
            </a:xfrm>
          </p:grpSpPr>
          <p:sp>
            <p:nvSpPr>
              <p:cNvPr id="2761850" name="Freeform 122"/>
              <p:cNvSpPr>
                <a:spLocks/>
              </p:cNvSpPr>
              <p:nvPr/>
            </p:nvSpPr>
            <p:spPr bwMode="auto">
              <a:xfrm>
                <a:off x="3933" y="2592"/>
                <a:ext cx="162" cy="289"/>
              </a:xfrm>
              <a:custGeom>
                <a:avLst/>
                <a:gdLst/>
                <a:ahLst/>
                <a:cxnLst>
                  <a:cxn ang="0">
                    <a:pos x="16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61" y="288"/>
                  </a:cxn>
                </a:cxnLst>
                <a:rect l="0" t="0" r="r" b="b"/>
                <a:pathLst>
                  <a:path w="162" h="289">
                    <a:moveTo>
                      <a:pt x="16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6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51" name="Freeform 123"/>
              <p:cNvSpPr>
                <a:spLocks/>
              </p:cNvSpPr>
              <p:nvPr/>
            </p:nvSpPr>
            <p:spPr bwMode="auto">
              <a:xfrm>
                <a:off x="4094" y="2592"/>
                <a:ext cx="164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63" y="0"/>
                  </a:cxn>
                  <a:cxn ang="0">
                    <a:pos x="163" y="288"/>
                  </a:cxn>
                  <a:cxn ang="0">
                    <a:pos x="0" y="288"/>
                  </a:cxn>
                </a:cxnLst>
                <a:rect l="0" t="0" r="r" b="b"/>
                <a:pathLst>
                  <a:path w="164" h="289">
                    <a:moveTo>
                      <a:pt x="0" y="0"/>
                    </a:moveTo>
                    <a:lnTo>
                      <a:pt x="163" y="0"/>
                    </a:lnTo>
                    <a:lnTo>
                      <a:pt x="163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61852" name="Rectangle 124"/>
            <p:cNvSpPr>
              <a:spLocks noChangeArrowheads="1"/>
            </p:cNvSpPr>
            <p:nvPr/>
          </p:nvSpPr>
          <p:spPr bwMode="auto">
            <a:xfrm>
              <a:off x="4374" y="2594"/>
              <a:ext cx="3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solidFill>
                    <a:schemeClr val="tx1"/>
                  </a:solidFill>
                  <a:latin typeface="Times" pitchFamily="-65" charset="0"/>
                </a:rPr>
                <a:t>Reg</a:t>
              </a:r>
            </a:p>
          </p:txBody>
        </p:sp>
        <p:grpSp>
          <p:nvGrpSpPr>
            <p:cNvPr id="27" name="Group 125"/>
            <p:cNvGrpSpPr>
              <a:grpSpLocks/>
            </p:cNvGrpSpPr>
            <p:nvPr/>
          </p:nvGrpSpPr>
          <p:grpSpPr bwMode="auto">
            <a:xfrm>
              <a:off x="4401" y="2592"/>
              <a:ext cx="284" cy="289"/>
              <a:chOff x="4401" y="2592"/>
              <a:chExt cx="284" cy="289"/>
            </a:xfrm>
          </p:grpSpPr>
          <p:sp>
            <p:nvSpPr>
              <p:cNvPr id="2761854" name="Freeform 126"/>
              <p:cNvSpPr>
                <a:spLocks/>
              </p:cNvSpPr>
              <p:nvPr/>
            </p:nvSpPr>
            <p:spPr bwMode="auto">
              <a:xfrm>
                <a:off x="4401" y="2592"/>
                <a:ext cx="142" cy="289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0" y="0"/>
                  </a:cxn>
                  <a:cxn ang="0">
                    <a:pos x="0" y="288"/>
                  </a:cxn>
                  <a:cxn ang="0">
                    <a:pos x="141" y="288"/>
                  </a:cxn>
                </a:cxnLst>
                <a:rect l="0" t="0" r="r" b="b"/>
                <a:pathLst>
                  <a:path w="142" h="289">
                    <a:moveTo>
                      <a:pt x="141" y="0"/>
                    </a:moveTo>
                    <a:lnTo>
                      <a:pt x="0" y="0"/>
                    </a:lnTo>
                    <a:lnTo>
                      <a:pt x="0" y="288"/>
                    </a:lnTo>
                    <a:lnTo>
                      <a:pt x="141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55" name="Freeform 127"/>
              <p:cNvSpPr>
                <a:spLocks/>
              </p:cNvSpPr>
              <p:nvPr/>
            </p:nvSpPr>
            <p:spPr bwMode="auto">
              <a:xfrm>
                <a:off x="4542" y="2592"/>
                <a:ext cx="143" cy="2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42" y="0"/>
                  </a:cxn>
                  <a:cxn ang="0">
                    <a:pos x="142" y="288"/>
                  </a:cxn>
                  <a:cxn ang="0">
                    <a:pos x="0" y="288"/>
                  </a:cxn>
                </a:cxnLst>
                <a:rect l="0" t="0" r="r" b="b"/>
                <a:pathLst>
                  <a:path w="143" h="289">
                    <a:moveTo>
                      <a:pt x="0" y="0"/>
                    </a:moveTo>
                    <a:lnTo>
                      <a:pt x="142" y="0"/>
                    </a:lnTo>
                    <a:lnTo>
                      <a:pt x="142" y="288"/>
                    </a:lnTo>
                    <a:lnTo>
                      <a:pt x="0" y="288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61856" name="Line 128"/>
            <p:cNvSpPr>
              <a:spLocks noChangeShapeType="1"/>
            </p:cNvSpPr>
            <p:nvPr/>
          </p:nvSpPr>
          <p:spPr bwMode="auto">
            <a:xfrm>
              <a:off x="4254" y="2736"/>
              <a:ext cx="13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857" name="Line 129"/>
            <p:cNvSpPr>
              <a:spLocks noChangeShapeType="1"/>
            </p:cNvSpPr>
            <p:nvPr/>
          </p:nvSpPr>
          <p:spPr bwMode="auto">
            <a:xfrm>
              <a:off x="3770" y="2736"/>
              <a:ext cx="15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858" name="Freeform 130"/>
            <p:cNvSpPr>
              <a:spLocks/>
            </p:cNvSpPr>
            <p:nvPr/>
          </p:nvSpPr>
          <p:spPr bwMode="auto">
            <a:xfrm>
              <a:off x="3891" y="2736"/>
              <a:ext cx="431" cy="1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2"/>
                </a:cxn>
                <a:cxn ang="0">
                  <a:pos x="391" y="192"/>
                </a:cxn>
                <a:cxn ang="0">
                  <a:pos x="391" y="64"/>
                </a:cxn>
                <a:cxn ang="0">
                  <a:pos x="430" y="0"/>
                </a:cxn>
              </a:cxnLst>
              <a:rect l="0" t="0" r="r" b="b"/>
              <a:pathLst>
                <a:path w="431" h="193">
                  <a:moveTo>
                    <a:pt x="0" y="0"/>
                  </a:moveTo>
                  <a:lnTo>
                    <a:pt x="0" y="192"/>
                  </a:lnTo>
                  <a:lnTo>
                    <a:pt x="391" y="192"/>
                  </a:lnTo>
                  <a:lnTo>
                    <a:pt x="391" y="64"/>
                  </a:lnTo>
                  <a:lnTo>
                    <a:pt x="43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859" name="Line 131"/>
            <p:cNvSpPr>
              <a:spLocks noChangeShapeType="1"/>
            </p:cNvSpPr>
            <p:nvPr/>
          </p:nvSpPr>
          <p:spPr bwMode="auto">
            <a:xfrm>
              <a:off x="3385" y="2832"/>
              <a:ext cx="1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1860" name="Freeform 132"/>
            <p:cNvSpPr>
              <a:spLocks/>
            </p:cNvSpPr>
            <p:nvPr/>
          </p:nvSpPr>
          <p:spPr bwMode="auto">
            <a:xfrm>
              <a:off x="3478" y="2731"/>
              <a:ext cx="337" cy="278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277"/>
                </a:cxn>
                <a:cxn ang="0">
                  <a:pos x="294" y="277"/>
                </a:cxn>
                <a:cxn ang="0">
                  <a:pos x="294" y="90"/>
                </a:cxn>
                <a:cxn ang="0">
                  <a:pos x="336" y="0"/>
                </a:cxn>
              </a:cxnLst>
              <a:rect l="0" t="0" r="r" b="b"/>
              <a:pathLst>
                <a:path w="337" h="278">
                  <a:moveTo>
                    <a:pt x="0" y="101"/>
                  </a:moveTo>
                  <a:lnTo>
                    <a:pt x="0" y="277"/>
                  </a:lnTo>
                  <a:lnTo>
                    <a:pt x="294" y="277"/>
                  </a:lnTo>
                  <a:lnTo>
                    <a:pt x="294" y="90"/>
                  </a:lnTo>
                  <a:lnTo>
                    <a:pt x="336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8" name="Group 133"/>
            <p:cNvGrpSpPr>
              <a:grpSpLocks/>
            </p:cNvGrpSpPr>
            <p:nvPr/>
          </p:nvGrpSpPr>
          <p:grpSpPr bwMode="auto">
            <a:xfrm>
              <a:off x="3032" y="2944"/>
              <a:ext cx="2096" cy="513"/>
              <a:chOff x="3032" y="2944"/>
              <a:chExt cx="2096" cy="513"/>
            </a:xfrm>
          </p:grpSpPr>
          <p:grpSp>
            <p:nvGrpSpPr>
              <p:cNvPr id="29" name="Group 134"/>
              <p:cNvGrpSpPr>
                <a:grpSpLocks/>
              </p:cNvGrpSpPr>
              <p:nvPr/>
            </p:nvGrpSpPr>
            <p:grpSpPr bwMode="auto">
              <a:xfrm>
                <a:off x="3965" y="2944"/>
                <a:ext cx="225" cy="481"/>
                <a:chOff x="3965" y="2944"/>
                <a:chExt cx="225" cy="481"/>
              </a:xfrm>
            </p:grpSpPr>
            <p:sp>
              <p:nvSpPr>
                <p:cNvPr id="2761863" name="Freeform 135"/>
                <p:cNvSpPr>
                  <a:spLocks/>
                </p:cNvSpPr>
                <p:nvPr/>
              </p:nvSpPr>
              <p:spPr bwMode="auto">
                <a:xfrm>
                  <a:off x="3977" y="2944"/>
                  <a:ext cx="213" cy="481"/>
                </a:xfrm>
                <a:custGeom>
                  <a:avLst/>
                  <a:gdLst/>
                  <a:ahLst/>
                  <a:cxnLst>
                    <a:cxn ang="0">
                      <a:pos x="0" y="320"/>
                    </a:cxn>
                    <a:cxn ang="0">
                      <a:pos x="71" y="240"/>
                    </a:cxn>
                    <a:cxn ang="0">
                      <a:pos x="0" y="160"/>
                    </a:cxn>
                    <a:cxn ang="0">
                      <a:pos x="0" y="0"/>
                    </a:cxn>
                    <a:cxn ang="0">
                      <a:pos x="212" y="160"/>
                    </a:cxn>
                    <a:cxn ang="0">
                      <a:pos x="212" y="320"/>
                    </a:cxn>
                    <a:cxn ang="0">
                      <a:pos x="0" y="480"/>
                    </a:cxn>
                    <a:cxn ang="0">
                      <a:pos x="0" y="320"/>
                    </a:cxn>
                  </a:cxnLst>
                  <a:rect l="0" t="0" r="r" b="b"/>
                  <a:pathLst>
                    <a:path w="213" h="481">
                      <a:moveTo>
                        <a:pt x="0" y="320"/>
                      </a:moveTo>
                      <a:lnTo>
                        <a:pt x="71" y="240"/>
                      </a:lnTo>
                      <a:lnTo>
                        <a:pt x="0" y="160"/>
                      </a:lnTo>
                      <a:lnTo>
                        <a:pt x="0" y="0"/>
                      </a:lnTo>
                      <a:lnTo>
                        <a:pt x="212" y="160"/>
                      </a:lnTo>
                      <a:lnTo>
                        <a:pt x="212" y="320"/>
                      </a:lnTo>
                      <a:lnTo>
                        <a:pt x="0" y="480"/>
                      </a:lnTo>
                      <a:lnTo>
                        <a:pt x="0" y="32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1864" name="Rectangle 136"/>
                <p:cNvSpPr>
                  <a:spLocks noChangeArrowheads="1"/>
                </p:cNvSpPr>
                <p:nvPr/>
              </p:nvSpPr>
              <p:spPr bwMode="auto">
                <a:xfrm rot="5400000">
                  <a:off x="3878" y="3066"/>
                  <a:ext cx="384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ALU</a:t>
                  </a:r>
                </a:p>
              </p:txBody>
            </p:sp>
          </p:grpSp>
          <p:grpSp>
            <p:nvGrpSpPr>
              <p:cNvPr id="30" name="Group 137"/>
              <p:cNvGrpSpPr>
                <a:grpSpLocks/>
              </p:cNvGrpSpPr>
              <p:nvPr/>
            </p:nvGrpSpPr>
            <p:grpSpPr bwMode="auto">
              <a:xfrm>
                <a:off x="3032" y="3040"/>
                <a:ext cx="359" cy="289"/>
                <a:chOff x="3032" y="3040"/>
                <a:chExt cx="359" cy="289"/>
              </a:xfrm>
            </p:grpSpPr>
            <p:sp>
              <p:nvSpPr>
                <p:cNvPr id="2761866" name="Rectangle 138"/>
                <p:cNvSpPr>
                  <a:spLocks noChangeArrowheads="1"/>
                </p:cNvSpPr>
                <p:nvPr/>
              </p:nvSpPr>
              <p:spPr bwMode="auto">
                <a:xfrm>
                  <a:off x="3032" y="3042"/>
                  <a:ext cx="292" cy="21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7" tIns="44450" rIns="90487" bIns="44450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US" sz="1600" b="1">
                      <a:solidFill>
                        <a:schemeClr val="tx1"/>
                      </a:solidFill>
                      <a:latin typeface="Times" pitchFamily="-65" charset="0"/>
                    </a:rPr>
                    <a:t>  I$</a:t>
                  </a:r>
                </a:p>
              </p:txBody>
            </p:sp>
            <p:grpSp>
              <p:nvGrpSpPr>
                <p:cNvPr id="31" name="Group 139"/>
                <p:cNvGrpSpPr>
                  <a:grpSpLocks/>
                </p:cNvGrpSpPr>
                <p:nvPr/>
              </p:nvGrpSpPr>
              <p:grpSpPr bwMode="auto">
                <a:xfrm>
                  <a:off x="3051" y="3040"/>
                  <a:ext cx="340" cy="289"/>
                  <a:chOff x="3051" y="3040"/>
                  <a:chExt cx="340" cy="289"/>
                </a:xfrm>
              </p:grpSpPr>
              <p:sp>
                <p:nvSpPr>
                  <p:cNvPr id="2761868" name="Freeform 140"/>
                  <p:cNvSpPr>
                    <a:spLocks/>
                  </p:cNvSpPr>
                  <p:nvPr/>
                </p:nvSpPr>
                <p:spPr bwMode="auto">
                  <a:xfrm>
                    <a:off x="3051" y="3040"/>
                    <a:ext cx="170" cy="289"/>
                  </a:xfrm>
                  <a:custGeom>
                    <a:avLst/>
                    <a:gdLst/>
                    <a:ahLst/>
                    <a:cxnLst>
                      <a:cxn ang="0">
                        <a:pos x="169" y="0"/>
                      </a:cxn>
                      <a:cxn ang="0">
                        <a:pos x="0" y="0"/>
                      </a:cxn>
                      <a:cxn ang="0">
                        <a:pos x="0" y="288"/>
                      </a:cxn>
                      <a:cxn ang="0">
                        <a:pos x="169" y="288"/>
                      </a:cxn>
                    </a:cxnLst>
                    <a:rect l="0" t="0" r="r" b="b"/>
                    <a:pathLst>
                      <a:path w="170" h="289">
                        <a:moveTo>
                          <a:pt x="169" y="0"/>
                        </a:moveTo>
                        <a:lnTo>
                          <a:pt x="0" y="0"/>
                        </a:lnTo>
                        <a:lnTo>
                          <a:pt x="0" y="288"/>
                        </a:lnTo>
                        <a:lnTo>
                          <a:pt x="169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61869" name="Freeform 141"/>
                  <p:cNvSpPr>
                    <a:spLocks/>
                  </p:cNvSpPr>
                  <p:nvPr/>
                </p:nvSpPr>
                <p:spPr bwMode="auto">
                  <a:xfrm>
                    <a:off x="3220" y="3040"/>
                    <a:ext cx="171" cy="28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70" y="0"/>
                      </a:cxn>
                      <a:cxn ang="0">
                        <a:pos x="170" y="288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171" h="289">
                        <a:moveTo>
                          <a:pt x="0" y="0"/>
                        </a:moveTo>
                        <a:lnTo>
                          <a:pt x="170" y="0"/>
                        </a:lnTo>
                        <a:lnTo>
                          <a:pt x="170" y="288"/>
                        </a:lnTo>
                        <a:lnTo>
                          <a:pt x="0" y="288"/>
                        </a:lnTo>
                      </a:path>
                    </a:pathLst>
                  </a:custGeom>
                  <a:noFill/>
                  <a:ln w="254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61870" name="Rectangle 142"/>
              <p:cNvSpPr>
                <a:spLocks noChangeArrowheads="1"/>
              </p:cNvSpPr>
              <p:nvPr/>
            </p:nvSpPr>
            <p:spPr bwMode="auto">
              <a:xfrm>
                <a:off x="3492" y="3047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761728" name="Group 143"/>
              <p:cNvGrpSpPr>
                <a:grpSpLocks/>
              </p:cNvGrpSpPr>
              <p:nvPr/>
            </p:nvGrpSpPr>
            <p:grpSpPr bwMode="auto">
              <a:xfrm>
                <a:off x="3511" y="3040"/>
                <a:ext cx="296" cy="289"/>
                <a:chOff x="3511" y="3040"/>
                <a:chExt cx="296" cy="289"/>
              </a:xfrm>
            </p:grpSpPr>
            <p:sp>
              <p:nvSpPr>
                <p:cNvPr id="2761872" name="Freeform 144"/>
                <p:cNvSpPr>
                  <a:spLocks/>
                </p:cNvSpPr>
                <p:nvPr/>
              </p:nvSpPr>
              <p:spPr bwMode="auto">
                <a:xfrm>
                  <a:off x="3511" y="3040"/>
                  <a:ext cx="149" cy="289"/>
                </a:xfrm>
                <a:custGeom>
                  <a:avLst/>
                  <a:gdLst/>
                  <a:ahLst/>
                  <a:cxnLst>
                    <a:cxn ang="0">
                      <a:pos x="148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8" y="288"/>
                    </a:cxn>
                  </a:cxnLst>
                  <a:rect l="0" t="0" r="r" b="b"/>
                  <a:pathLst>
                    <a:path w="149" h="289">
                      <a:moveTo>
                        <a:pt x="148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8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1873" name="Freeform 145"/>
                <p:cNvSpPr>
                  <a:spLocks/>
                </p:cNvSpPr>
                <p:nvPr/>
              </p:nvSpPr>
              <p:spPr bwMode="auto">
                <a:xfrm>
                  <a:off x="3659" y="3040"/>
                  <a:ext cx="148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7" y="0"/>
                    </a:cxn>
                    <a:cxn ang="0">
                      <a:pos x="147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8" h="289">
                      <a:moveTo>
                        <a:pt x="0" y="0"/>
                      </a:moveTo>
                      <a:lnTo>
                        <a:pt x="147" y="0"/>
                      </a:lnTo>
                      <a:lnTo>
                        <a:pt x="147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61874" name="Line 146"/>
              <p:cNvSpPr>
                <a:spLocks noChangeShapeType="1"/>
              </p:cNvSpPr>
              <p:nvPr/>
            </p:nvSpPr>
            <p:spPr bwMode="auto">
              <a:xfrm>
                <a:off x="3396" y="3184"/>
                <a:ext cx="96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75" name="Freeform 147"/>
              <p:cNvSpPr>
                <a:spLocks/>
              </p:cNvSpPr>
              <p:nvPr/>
            </p:nvSpPr>
            <p:spPr bwMode="auto">
              <a:xfrm>
                <a:off x="3458" y="3088"/>
                <a:ext cx="48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0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48" h="97">
                    <a:moveTo>
                      <a:pt x="0" y="96"/>
                    </a:moveTo>
                    <a:lnTo>
                      <a:pt x="0" y="0"/>
                    </a:lnTo>
                    <a:lnTo>
                      <a:pt x="47" y="0"/>
                    </a:lnTo>
                    <a:lnTo>
                      <a:pt x="47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76" name="Line 148"/>
              <p:cNvSpPr>
                <a:spLocks noChangeShapeType="1"/>
              </p:cNvSpPr>
              <p:nvPr/>
            </p:nvSpPr>
            <p:spPr bwMode="auto">
              <a:xfrm>
                <a:off x="3812" y="3088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77" name="Rectangle 149"/>
              <p:cNvSpPr>
                <a:spLocks noChangeArrowheads="1"/>
              </p:cNvSpPr>
              <p:nvPr/>
            </p:nvSpPr>
            <p:spPr bwMode="auto">
              <a:xfrm>
                <a:off x="4309" y="3042"/>
                <a:ext cx="334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  D$</a:t>
                </a:r>
              </a:p>
            </p:txBody>
          </p:sp>
          <p:grpSp>
            <p:nvGrpSpPr>
              <p:cNvPr id="2761729" name="Group 150"/>
              <p:cNvGrpSpPr>
                <a:grpSpLocks/>
              </p:cNvGrpSpPr>
              <p:nvPr/>
            </p:nvGrpSpPr>
            <p:grpSpPr bwMode="auto">
              <a:xfrm>
                <a:off x="4360" y="3040"/>
                <a:ext cx="325" cy="289"/>
                <a:chOff x="4360" y="3040"/>
                <a:chExt cx="325" cy="289"/>
              </a:xfrm>
            </p:grpSpPr>
            <p:sp>
              <p:nvSpPr>
                <p:cNvPr id="2761879" name="Freeform 151"/>
                <p:cNvSpPr>
                  <a:spLocks/>
                </p:cNvSpPr>
                <p:nvPr/>
              </p:nvSpPr>
              <p:spPr bwMode="auto">
                <a:xfrm>
                  <a:off x="4360" y="3040"/>
                  <a:ext cx="162" cy="289"/>
                </a:xfrm>
                <a:custGeom>
                  <a:avLst/>
                  <a:gdLst/>
                  <a:ahLst/>
                  <a:cxnLst>
                    <a:cxn ang="0">
                      <a:pos x="16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61" y="288"/>
                    </a:cxn>
                  </a:cxnLst>
                  <a:rect l="0" t="0" r="r" b="b"/>
                  <a:pathLst>
                    <a:path w="162" h="289">
                      <a:moveTo>
                        <a:pt x="16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6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1880" name="Freeform 152"/>
                <p:cNvSpPr>
                  <a:spLocks/>
                </p:cNvSpPr>
                <p:nvPr/>
              </p:nvSpPr>
              <p:spPr bwMode="auto">
                <a:xfrm>
                  <a:off x="4521" y="3040"/>
                  <a:ext cx="164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63" y="0"/>
                    </a:cxn>
                    <a:cxn ang="0">
                      <a:pos x="163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64" h="289">
                      <a:moveTo>
                        <a:pt x="0" y="0"/>
                      </a:moveTo>
                      <a:lnTo>
                        <a:pt x="163" y="0"/>
                      </a:lnTo>
                      <a:lnTo>
                        <a:pt x="163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61881" name="Rectangle 153"/>
              <p:cNvSpPr>
                <a:spLocks noChangeArrowheads="1"/>
              </p:cNvSpPr>
              <p:nvPr/>
            </p:nvSpPr>
            <p:spPr bwMode="auto">
              <a:xfrm>
                <a:off x="4801" y="3042"/>
                <a:ext cx="3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 b="1">
                    <a:solidFill>
                      <a:schemeClr val="tx1"/>
                    </a:solidFill>
                    <a:latin typeface="Times" pitchFamily="-65" charset="0"/>
                  </a:rPr>
                  <a:t>Reg</a:t>
                </a:r>
              </a:p>
            </p:txBody>
          </p:sp>
          <p:grpSp>
            <p:nvGrpSpPr>
              <p:cNvPr id="2761732" name="Group 154"/>
              <p:cNvGrpSpPr>
                <a:grpSpLocks/>
              </p:cNvGrpSpPr>
              <p:nvPr/>
            </p:nvGrpSpPr>
            <p:grpSpPr bwMode="auto">
              <a:xfrm>
                <a:off x="4828" y="3040"/>
                <a:ext cx="284" cy="289"/>
                <a:chOff x="4828" y="3040"/>
                <a:chExt cx="284" cy="289"/>
              </a:xfrm>
            </p:grpSpPr>
            <p:sp>
              <p:nvSpPr>
                <p:cNvPr id="2761883" name="Freeform 155"/>
                <p:cNvSpPr>
                  <a:spLocks/>
                </p:cNvSpPr>
                <p:nvPr/>
              </p:nvSpPr>
              <p:spPr bwMode="auto">
                <a:xfrm>
                  <a:off x="4828" y="3040"/>
                  <a:ext cx="142" cy="289"/>
                </a:xfrm>
                <a:custGeom>
                  <a:avLst/>
                  <a:gdLst/>
                  <a:ahLst/>
                  <a:cxnLst>
                    <a:cxn ang="0">
                      <a:pos x="141" y="0"/>
                    </a:cxn>
                    <a:cxn ang="0">
                      <a:pos x="0" y="0"/>
                    </a:cxn>
                    <a:cxn ang="0">
                      <a:pos x="0" y="288"/>
                    </a:cxn>
                    <a:cxn ang="0">
                      <a:pos x="141" y="288"/>
                    </a:cxn>
                  </a:cxnLst>
                  <a:rect l="0" t="0" r="r" b="b"/>
                  <a:pathLst>
                    <a:path w="142" h="289">
                      <a:moveTo>
                        <a:pt x="141" y="0"/>
                      </a:moveTo>
                      <a:lnTo>
                        <a:pt x="0" y="0"/>
                      </a:lnTo>
                      <a:lnTo>
                        <a:pt x="0" y="288"/>
                      </a:lnTo>
                      <a:lnTo>
                        <a:pt x="141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1884" name="Freeform 156"/>
                <p:cNvSpPr>
                  <a:spLocks/>
                </p:cNvSpPr>
                <p:nvPr/>
              </p:nvSpPr>
              <p:spPr bwMode="auto">
                <a:xfrm>
                  <a:off x="4969" y="3040"/>
                  <a:ext cx="143" cy="28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2" y="0"/>
                    </a:cxn>
                    <a:cxn ang="0">
                      <a:pos x="142" y="288"/>
                    </a:cxn>
                    <a:cxn ang="0">
                      <a:pos x="0" y="288"/>
                    </a:cxn>
                  </a:cxnLst>
                  <a:rect l="0" t="0" r="r" b="b"/>
                  <a:pathLst>
                    <a:path w="143" h="289">
                      <a:moveTo>
                        <a:pt x="0" y="0"/>
                      </a:moveTo>
                      <a:lnTo>
                        <a:pt x="142" y="0"/>
                      </a:lnTo>
                      <a:lnTo>
                        <a:pt x="142" y="288"/>
                      </a:lnTo>
                      <a:lnTo>
                        <a:pt x="0" y="288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761885" name="Line 157"/>
              <p:cNvSpPr>
                <a:spLocks noChangeShapeType="1"/>
              </p:cNvSpPr>
              <p:nvPr/>
            </p:nvSpPr>
            <p:spPr bwMode="auto">
              <a:xfrm>
                <a:off x="4681" y="3184"/>
                <a:ext cx="13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86" name="Line 158"/>
              <p:cNvSpPr>
                <a:spLocks noChangeShapeType="1"/>
              </p:cNvSpPr>
              <p:nvPr/>
            </p:nvSpPr>
            <p:spPr bwMode="auto">
              <a:xfrm>
                <a:off x="4197" y="3184"/>
                <a:ext cx="15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87" name="Freeform 159"/>
              <p:cNvSpPr>
                <a:spLocks/>
              </p:cNvSpPr>
              <p:nvPr/>
            </p:nvSpPr>
            <p:spPr bwMode="auto">
              <a:xfrm>
                <a:off x="4318" y="3184"/>
                <a:ext cx="431" cy="1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92"/>
                  </a:cxn>
                  <a:cxn ang="0">
                    <a:pos x="391" y="192"/>
                  </a:cxn>
                  <a:cxn ang="0">
                    <a:pos x="391" y="64"/>
                  </a:cxn>
                  <a:cxn ang="0">
                    <a:pos x="430" y="0"/>
                  </a:cxn>
                </a:cxnLst>
                <a:rect l="0" t="0" r="r" b="b"/>
                <a:pathLst>
                  <a:path w="431" h="193">
                    <a:moveTo>
                      <a:pt x="0" y="0"/>
                    </a:moveTo>
                    <a:lnTo>
                      <a:pt x="0" y="192"/>
                    </a:lnTo>
                    <a:lnTo>
                      <a:pt x="391" y="192"/>
                    </a:lnTo>
                    <a:lnTo>
                      <a:pt x="391" y="64"/>
                    </a:lnTo>
                    <a:lnTo>
                      <a:pt x="430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88" name="Line 160"/>
              <p:cNvSpPr>
                <a:spLocks noChangeShapeType="1"/>
              </p:cNvSpPr>
              <p:nvPr/>
            </p:nvSpPr>
            <p:spPr bwMode="auto">
              <a:xfrm>
                <a:off x="3812" y="3280"/>
                <a:ext cx="15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889" name="Freeform 161"/>
              <p:cNvSpPr>
                <a:spLocks/>
              </p:cNvSpPr>
              <p:nvPr/>
            </p:nvSpPr>
            <p:spPr bwMode="auto">
              <a:xfrm>
                <a:off x="3905" y="3179"/>
                <a:ext cx="337" cy="278"/>
              </a:xfrm>
              <a:custGeom>
                <a:avLst/>
                <a:gdLst/>
                <a:ahLst/>
                <a:cxnLst>
                  <a:cxn ang="0">
                    <a:pos x="0" y="101"/>
                  </a:cxn>
                  <a:cxn ang="0">
                    <a:pos x="0" y="277"/>
                  </a:cxn>
                  <a:cxn ang="0">
                    <a:pos x="294" y="277"/>
                  </a:cxn>
                  <a:cxn ang="0">
                    <a:pos x="294" y="90"/>
                  </a:cxn>
                  <a:cxn ang="0">
                    <a:pos x="336" y="0"/>
                  </a:cxn>
                </a:cxnLst>
                <a:rect l="0" t="0" r="r" b="b"/>
                <a:pathLst>
                  <a:path w="337" h="278">
                    <a:moveTo>
                      <a:pt x="0" y="101"/>
                    </a:moveTo>
                    <a:lnTo>
                      <a:pt x="0" y="277"/>
                    </a:lnTo>
                    <a:lnTo>
                      <a:pt x="294" y="277"/>
                    </a:lnTo>
                    <a:lnTo>
                      <a:pt x="294" y="90"/>
                    </a:lnTo>
                    <a:lnTo>
                      <a:pt x="336" y="0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61890" name="Rectangle 162"/>
            <p:cNvSpPr>
              <a:spLocks noChangeArrowheads="1"/>
            </p:cNvSpPr>
            <p:nvPr/>
          </p:nvSpPr>
          <p:spPr bwMode="auto">
            <a:xfrm>
              <a:off x="216" y="876"/>
              <a:ext cx="288" cy="30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I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n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s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t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r.</a:t>
              </a:r>
            </a:p>
            <a:p>
              <a:pPr algn="ctr"/>
              <a:endParaRPr lang="en-US" sz="2800" b="1">
                <a:solidFill>
                  <a:schemeClr val="tx1"/>
                </a:solidFill>
                <a:latin typeface="Arial" pitchFamily="-65" charset="0"/>
              </a:endParaRP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O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d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e</a:t>
              </a:r>
            </a:p>
            <a:p>
              <a:pPr algn="ctr"/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r</a:t>
              </a:r>
            </a:p>
          </p:txBody>
        </p:sp>
        <p:sp>
          <p:nvSpPr>
            <p:cNvPr id="2761891" name="Rectangle 163"/>
            <p:cNvSpPr>
              <a:spLocks noChangeArrowheads="1"/>
            </p:cNvSpPr>
            <p:nvPr/>
          </p:nvSpPr>
          <p:spPr bwMode="auto">
            <a:xfrm>
              <a:off x="1867" y="551"/>
              <a:ext cx="2168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800" b="1">
                  <a:solidFill>
                    <a:schemeClr val="tx1"/>
                  </a:solidFill>
                  <a:latin typeface="Arial" pitchFamily="-65" charset="0"/>
                </a:rPr>
                <a:t>Time (clock cycles)</a:t>
              </a:r>
            </a:p>
          </p:txBody>
        </p:sp>
      </p:grpSp>
      <p:sp>
        <p:nvSpPr>
          <p:cNvPr id="2761892" name="Line 164"/>
          <p:cNvSpPr>
            <a:spLocks noChangeShapeType="1"/>
          </p:cNvSpPr>
          <p:nvPr/>
        </p:nvSpPr>
        <p:spPr bwMode="auto">
          <a:xfrm>
            <a:off x="4229100" y="2590800"/>
            <a:ext cx="76200" cy="1752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76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1731" grpId="0" autoUpdateAnimBg="0"/>
      <p:bldP spid="276189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Hazard: Branching (2/9)</a:t>
            </a:r>
          </a:p>
        </p:txBody>
      </p:sp>
      <p:sp>
        <p:nvSpPr>
          <p:cNvPr id="276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had put branch decision-making hardware in ALU stage</a:t>
            </a:r>
          </a:p>
          <a:p>
            <a:pPr lvl="1"/>
            <a:r>
              <a:rPr lang="en-US"/>
              <a:t>therefore two more instructions after the branch will always be fetched, whether or not the branch is taken</a:t>
            </a:r>
          </a:p>
          <a:p>
            <a:r>
              <a:rPr lang="en-US"/>
              <a:t>Desired functionality of a branch</a:t>
            </a:r>
          </a:p>
          <a:p>
            <a:pPr lvl="1"/>
            <a:r>
              <a:rPr lang="en-US"/>
              <a:t>if we do not take the branch, don’t waste any time and continue executing normally</a:t>
            </a:r>
          </a:p>
          <a:p>
            <a:pPr lvl="1"/>
            <a:r>
              <a:rPr lang="en-US"/>
              <a:t>if we take the branch, don’t execute any instructions after the branch, just go to the desired label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ヒラギノ丸ゴ Pro W4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29642</TotalTime>
  <Pages>47</Pages>
  <Words>3034</Words>
  <Application>Microsoft Office PowerPoint</Application>
  <PresentationFormat>信纸(8.5x11 英寸)</PresentationFormat>
  <Paragraphs>798</Paragraphs>
  <Slides>36</Slides>
  <Notes>35</Notes>
  <HiddenSlides>2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36</vt:i4>
      </vt:variant>
    </vt:vector>
  </HeadingPairs>
  <TitlesOfParts>
    <vt:vector size="54" baseType="lpstr">
      <vt:lpstr>18 VAG Rounded Black   09390</vt:lpstr>
      <vt:lpstr>18 VAG Rounded Bold   07390</vt:lpstr>
      <vt:lpstr>AppleGaramond Bd</vt:lpstr>
      <vt:lpstr>Courier</vt:lpstr>
      <vt:lpstr>FranklinGothic</vt:lpstr>
      <vt:lpstr>ＭＳ Ｐゴシック</vt:lpstr>
      <vt:lpstr>ＭＳ Ｐゴシック</vt:lpstr>
      <vt:lpstr>宋体</vt:lpstr>
      <vt:lpstr>Arial</vt:lpstr>
      <vt:lpstr>Corbel</vt:lpstr>
      <vt:lpstr>Courier New</vt:lpstr>
      <vt:lpstr>Helvetica</vt:lpstr>
      <vt:lpstr>Impact</vt:lpstr>
      <vt:lpstr>Times</vt:lpstr>
      <vt:lpstr>Wingdings</vt:lpstr>
      <vt:lpstr>Wingdings 2</vt:lpstr>
      <vt:lpstr>Wingdings 3</vt:lpstr>
      <vt:lpstr>Metro</vt:lpstr>
      <vt:lpstr>PowerPoint 演示文稿</vt:lpstr>
      <vt:lpstr>Review</vt:lpstr>
      <vt:lpstr>Problems for Pipelining CPUs</vt:lpstr>
      <vt:lpstr>Structural Hazard #1: Single Memory (1/2)</vt:lpstr>
      <vt:lpstr>Structural Hazard #1: Single Memory (2/2)</vt:lpstr>
      <vt:lpstr>Structural Hazard #2: Registers (1/2)</vt:lpstr>
      <vt:lpstr>Structural Hazard #2: Registers (2/2)</vt:lpstr>
      <vt:lpstr>Control Hazard: Branching (1/9)</vt:lpstr>
      <vt:lpstr>Control Hazard: Branching (2/9)</vt:lpstr>
      <vt:lpstr>Control Hazard: Branching (3/9)</vt:lpstr>
      <vt:lpstr>Control Hazard: Branching (4/9)</vt:lpstr>
      <vt:lpstr>Control Hazard: Branching (5/9)</vt:lpstr>
      <vt:lpstr>Control Hazard: Branching (6/9)</vt:lpstr>
      <vt:lpstr>Control Hazard: Branching (7/9)</vt:lpstr>
      <vt:lpstr>Control Hazard: Branching (8/9)</vt:lpstr>
      <vt:lpstr>Control Hazard: Branching (9/9)</vt:lpstr>
      <vt:lpstr>Example: Nondelayed vs. Delayed Branch</vt:lpstr>
      <vt:lpstr>Data Hazards (1/2)</vt:lpstr>
      <vt:lpstr>Data Hazards (2/2)</vt:lpstr>
      <vt:lpstr>Data Hazard Solution: Forwarding</vt:lpstr>
      <vt:lpstr>Data Hazard: Loads (1/4)</vt:lpstr>
      <vt:lpstr>Data Hazard: Loads (2/4)</vt:lpstr>
      <vt:lpstr>Data Hazard: Loads (3/4)</vt:lpstr>
      <vt:lpstr>Data Hazard: Loads (4/4)</vt:lpstr>
      <vt:lpstr>Peer Instruction</vt:lpstr>
      <vt:lpstr>“And in Conclusion..”</vt:lpstr>
      <vt:lpstr>Bonus slides</vt:lpstr>
      <vt:lpstr> Historical Trivia</vt:lpstr>
      <vt:lpstr>Pipeline Hazard: Matching socks in later load</vt:lpstr>
      <vt:lpstr>Out-of-Order Laundry: Don’t Wait</vt:lpstr>
      <vt:lpstr>Superscalar Laundry: Parallel per stage</vt:lpstr>
      <vt:lpstr>Superscalar Laundry: Mismatch Mix</vt:lpstr>
      <vt:lpstr>Peer Instruction (1/2)</vt:lpstr>
      <vt:lpstr>Peer Instruction Answer (1/2)</vt:lpstr>
      <vt:lpstr>Peer Instruction (2/2)</vt:lpstr>
      <vt:lpstr>Peer Instruction  (2/2) How long to execute?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CS61C - Lecture 13</dc:title>
  <dc:subject/>
  <dc:creator>John Wawrzynek</dc:creator>
  <cp:keywords/>
  <dc:description/>
  <cp:lastModifiedBy>成元庆</cp:lastModifiedBy>
  <cp:revision>2104</cp:revision>
  <cp:lastPrinted>2010-04-06T06:17:03Z</cp:lastPrinted>
  <dcterms:created xsi:type="dcterms:W3CDTF">2010-04-06T06:11:22Z</dcterms:created>
  <dcterms:modified xsi:type="dcterms:W3CDTF">2020-10-25T14:32:16Z</dcterms:modified>
</cp:coreProperties>
</file>