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handoutMasterIdLst>
    <p:handoutMasterId r:id="rId26"/>
  </p:handoutMasterIdLst>
  <p:sldIdLst>
    <p:sldId id="933" r:id="rId2"/>
    <p:sldId id="992" r:id="rId3"/>
    <p:sldId id="994" r:id="rId4"/>
    <p:sldId id="995" r:id="rId5"/>
    <p:sldId id="996" r:id="rId6"/>
    <p:sldId id="997" r:id="rId7"/>
    <p:sldId id="998" r:id="rId8"/>
    <p:sldId id="999" r:id="rId9"/>
    <p:sldId id="1000" r:id="rId10"/>
    <p:sldId id="1001" r:id="rId11"/>
    <p:sldId id="1002" r:id="rId12"/>
    <p:sldId id="1003" r:id="rId13"/>
    <p:sldId id="1005" r:id="rId14"/>
    <p:sldId id="1006" r:id="rId15"/>
    <p:sldId id="1007" r:id="rId16"/>
    <p:sldId id="1008" r:id="rId17"/>
    <p:sldId id="1009" r:id="rId18"/>
    <p:sldId id="1010" r:id="rId19"/>
    <p:sldId id="1011" r:id="rId20"/>
    <p:sldId id="1012" r:id="rId21"/>
    <p:sldId id="1013" r:id="rId22"/>
    <p:sldId id="1014" r:id="rId23"/>
    <p:sldId id="1019" r:id="rId24"/>
  </p:sldIdLst>
  <p:sldSz cx="9144000" cy="6858000" type="letter"/>
  <p:notesSz cx="7023100" cy="9309100"/>
  <p:defaultTextStyle>
    <a:defPPr>
      <a:defRPr lang="en-US"/>
    </a:defPPr>
    <a:lvl1pPr algn="l" rtl="0" eaLnBrk="0" fontAlgn="base" hangingPunct="0">
      <a:spcBef>
        <a:spcPct val="0"/>
      </a:spcBef>
      <a:spcAft>
        <a:spcPct val="0"/>
      </a:spcAft>
      <a:defRPr sz="25600" kern="1200">
        <a:solidFill>
          <a:schemeClr val="accent1"/>
        </a:solidFill>
        <a:latin typeface="Helvetica" pitchFamily="-65" charset="0"/>
        <a:ea typeface="+mn-ea"/>
        <a:cs typeface="+mn-cs"/>
      </a:defRPr>
    </a:lvl1pPr>
    <a:lvl2pPr marL="457200" algn="l" rtl="0" eaLnBrk="0" fontAlgn="base" hangingPunct="0">
      <a:spcBef>
        <a:spcPct val="0"/>
      </a:spcBef>
      <a:spcAft>
        <a:spcPct val="0"/>
      </a:spcAft>
      <a:defRPr sz="25600" kern="1200">
        <a:solidFill>
          <a:schemeClr val="accent1"/>
        </a:solidFill>
        <a:latin typeface="Helvetica" pitchFamily="-65" charset="0"/>
        <a:ea typeface="+mn-ea"/>
        <a:cs typeface="+mn-cs"/>
      </a:defRPr>
    </a:lvl2pPr>
    <a:lvl3pPr marL="914400" algn="l" rtl="0" eaLnBrk="0" fontAlgn="base" hangingPunct="0">
      <a:spcBef>
        <a:spcPct val="0"/>
      </a:spcBef>
      <a:spcAft>
        <a:spcPct val="0"/>
      </a:spcAft>
      <a:defRPr sz="25600" kern="1200">
        <a:solidFill>
          <a:schemeClr val="accent1"/>
        </a:solidFill>
        <a:latin typeface="Helvetica" pitchFamily="-65" charset="0"/>
        <a:ea typeface="+mn-ea"/>
        <a:cs typeface="+mn-cs"/>
      </a:defRPr>
    </a:lvl3pPr>
    <a:lvl4pPr marL="1371600" algn="l" rtl="0" eaLnBrk="0" fontAlgn="base" hangingPunct="0">
      <a:spcBef>
        <a:spcPct val="0"/>
      </a:spcBef>
      <a:spcAft>
        <a:spcPct val="0"/>
      </a:spcAft>
      <a:defRPr sz="25600" kern="1200">
        <a:solidFill>
          <a:schemeClr val="accent1"/>
        </a:solidFill>
        <a:latin typeface="Helvetica" pitchFamily="-65" charset="0"/>
        <a:ea typeface="+mn-ea"/>
        <a:cs typeface="+mn-cs"/>
      </a:defRPr>
    </a:lvl4pPr>
    <a:lvl5pPr marL="1828800" algn="l" rtl="0" eaLnBrk="0" fontAlgn="base" hangingPunct="0">
      <a:spcBef>
        <a:spcPct val="0"/>
      </a:spcBef>
      <a:spcAft>
        <a:spcPct val="0"/>
      </a:spcAft>
      <a:defRPr sz="25600" kern="1200">
        <a:solidFill>
          <a:schemeClr val="accent1"/>
        </a:solidFill>
        <a:latin typeface="Helvetica" pitchFamily="-65" charset="0"/>
        <a:ea typeface="+mn-ea"/>
        <a:cs typeface="+mn-cs"/>
      </a:defRPr>
    </a:lvl5pPr>
    <a:lvl6pPr marL="2286000" algn="l" defTabSz="457200" rtl="0" eaLnBrk="1" latinLnBrk="0" hangingPunct="1">
      <a:defRPr sz="25600" kern="1200">
        <a:solidFill>
          <a:schemeClr val="accent1"/>
        </a:solidFill>
        <a:latin typeface="Helvetica" pitchFamily="-65" charset="0"/>
        <a:ea typeface="+mn-ea"/>
        <a:cs typeface="+mn-cs"/>
      </a:defRPr>
    </a:lvl6pPr>
    <a:lvl7pPr marL="2743200" algn="l" defTabSz="457200" rtl="0" eaLnBrk="1" latinLnBrk="0" hangingPunct="1">
      <a:defRPr sz="25600" kern="1200">
        <a:solidFill>
          <a:schemeClr val="accent1"/>
        </a:solidFill>
        <a:latin typeface="Helvetica" pitchFamily="-65" charset="0"/>
        <a:ea typeface="+mn-ea"/>
        <a:cs typeface="+mn-cs"/>
      </a:defRPr>
    </a:lvl7pPr>
    <a:lvl8pPr marL="3200400" algn="l" defTabSz="457200" rtl="0" eaLnBrk="1" latinLnBrk="0" hangingPunct="1">
      <a:defRPr sz="25600" kern="1200">
        <a:solidFill>
          <a:schemeClr val="accent1"/>
        </a:solidFill>
        <a:latin typeface="Helvetica" pitchFamily="-65" charset="0"/>
        <a:ea typeface="+mn-ea"/>
        <a:cs typeface="+mn-cs"/>
      </a:defRPr>
    </a:lvl8pPr>
    <a:lvl9pPr marL="3657600" algn="l" defTabSz="457200" rtl="0" eaLnBrk="1" latinLnBrk="0" hangingPunct="1">
      <a:defRPr sz="25600" kern="1200">
        <a:solidFill>
          <a:schemeClr val="accent1"/>
        </a:solidFill>
        <a:latin typeface="Helvetica" pitchFamily="-65"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78">
          <p15:clr>
            <a:srgbClr val="A4A3A4"/>
          </p15:clr>
        </p15:guide>
      </p15:sldGuideLst>
    </p:ext>
    <p:ext uri="{2D200454-40CA-4A62-9FC3-DE9A4176ACB9}">
      <p15:notesGuideLst xmlns:p15="http://schemas.microsoft.com/office/powerpoint/2012/main">
        <p15:guide id="1" orient="horz" pos="2931">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frameSlides="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F0E4"/>
    <a:srgbClr val="5771A0"/>
    <a:srgbClr val="800080"/>
    <a:srgbClr val="66FF33"/>
    <a:srgbClr val="FF0000"/>
    <a:srgbClr val="3333CC"/>
    <a:srgbClr val="FF8DA0"/>
    <a:srgbClr val="008000"/>
    <a:srgbClr val="810A5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191" autoAdjust="0"/>
  </p:normalViewPr>
  <p:slideViewPr>
    <p:cSldViewPr>
      <p:cViewPr varScale="1">
        <p:scale>
          <a:sx n="82" d="100"/>
          <a:sy n="82" d="100"/>
        </p:scale>
        <p:origin x="1242" y="66"/>
      </p:cViewPr>
      <p:guideLst>
        <p:guide orient="horz" pos="2160"/>
        <p:guide pos="287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8" d="100"/>
          <a:sy n="58" d="100"/>
        </p:scale>
        <p:origin x="-1782" y="-90"/>
      </p:cViewPr>
      <p:guideLst>
        <p:guide orient="horz" pos="2931"/>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idx="2"/>
          </p:nvPr>
        </p:nvSpPr>
        <p:spPr bwMode="auto">
          <a:xfrm>
            <a:off x="1204913" y="596900"/>
            <a:ext cx="4637087" cy="3478213"/>
          </a:xfrm>
          <a:prstGeom prst="rect">
            <a:avLst/>
          </a:prstGeom>
          <a:noFill/>
          <a:ln w="12700">
            <a:noFill/>
            <a:miter lim="800000"/>
            <a:headEnd/>
            <a:tailEnd/>
          </a:ln>
        </p:spPr>
      </p:sp>
      <p:sp>
        <p:nvSpPr>
          <p:cNvPr id="2051" name="Rectangle 3"/>
          <p:cNvSpPr>
            <a:spLocks noGrp="1" noChangeArrowheads="1"/>
          </p:cNvSpPr>
          <p:nvPr>
            <p:ph type="body" sz="quarter" idx="3"/>
          </p:nvPr>
        </p:nvSpPr>
        <p:spPr bwMode="auto">
          <a:xfrm>
            <a:off x="528638" y="4424363"/>
            <a:ext cx="6049962" cy="4186237"/>
          </a:xfrm>
          <a:prstGeom prst="rect">
            <a:avLst/>
          </a:prstGeom>
          <a:noFill/>
          <a:ln w="12700">
            <a:noFill/>
            <a:miter lim="800000"/>
            <a:headEnd/>
            <a:tailEnd/>
          </a:ln>
          <a:effectLst/>
        </p:spPr>
        <p:txBody>
          <a:bodyPr vert="horz" wrap="square" lIns="92282" tIns="45329" rIns="92282" bIns="45329" numCol="1" anchor="t" anchorCtr="0" compatLnSpc="1">
            <a:prstTxWarp prst="textNoShape">
              <a:avLst/>
            </a:prstTxWarp>
          </a:bodyPr>
          <a:lstStyle/>
          <a:p>
            <a:pPr lvl="0"/>
            <a:r>
              <a:rPr lang="en-US" noProof="0"/>
              <a:t>We want this to be in font 11 and justify.</a:t>
            </a:r>
          </a:p>
        </p:txBody>
      </p:sp>
    </p:spTree>
  </p:cSld>
  <p:clrMap bg1="lt1" tx1="dk1" bg2="lt2" tx2="dk2" accent1="accent1" accent2="accent2" accent3="accent3" accent4="accent4" accent5="accent5" accent6="accent6" hlink="hlink" folHlink="folHlink"/>
  <p:notesStyle>
    <a:lvl1pPr algn="just" rtl="0" eaLnBrk="0" fontAlgn="base" hangingPunct="0">
      <a:lnSpc>
        <a:spcPct val="90000"/>
      </a:lnSpc>
      <a:spcBef>
        <a:spcPct val="40000"/>
      </a:spcBef>
      <a:spcAft>
        <a:spcPct val="0"/>
      </a:spcAft>
      <a:defRPr sz="1100" kern="1200">
        <a:solidFill>
          <a:schemeClr val="tx1"/>
        </a:solidFill>
        <a:latin typeface="Arial" pitchFamily="-65" charset="0"/>
        <a:ea typeface="ＭＳ Ｐゴシック" charset="-128"/>
        <a:cs typeface="ＭＳ Ｐゴシック" charset="-128"/>
      </a:defRPr>
    </a:lvl1pPr>
    <a:lvl2pPr marL="37931725" indent="-37474525" algn="l" rtl="0" eaLnBrk="0" fontAlgn="base" hangingPunct="0">
      <a:spcBef>
        <a:spcPct val="30000"/>
      </a:spcBef>
      <a:spcAft>
        <a:spcPct val="0"/>
      </a:spcAft>
      <a:defRPr sz="1200" kern="1200">
        <a:solidFill>
          <a:schemeClr val="tx1"/>
        </a:solidFill>
        <a:latin typeface="Times"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3410" name="Rectangle 2"/>
          <p:cNvSpPr>
            <a:spLocks noGrp="1" noRot="1" noChangeAspect="1" noChangeArrowheads="1"/>
          </p:cNvSpPr>
          <p:nvPr>
            <p:ph type="sldImg"/>
          </p:nvPr>
        </p:nvSpPr>
        <p:spPr bwMode="auto">
          <a:xfrm>
            <a:off x="1204913" y="596900"/>
            <a:ext cx="4637087" cy="3478213"/>
          </a:xfrm>
          <a:prstGeom prst="rect">
            <a:avLst/>
          </a:prstGeom>
          <a:solidFill>
            <a:srgbClr val="FFFFFF"/>
          </a:solidFill>
          <a:ln>
            <a:solidFill>
              <a:srgbClr val="000000"/>
            </a:solidFill>
            <a:miter lim="800000"/>
            <a:headEnd/>
            <a:tailEnd/>
          </a:ln>
        </p:spPr>
      </p:sp>
      <p:sp>
        <p:nvSpPr>
          <p:cNvPr id="2833411" name="Rectangle 3"/>
          <p:cNvSpPr>
            <a:spLocks noGrp="1" noChangeArrowheads="1"/>
          </p:cNvSpPr>
          <p:nvPr>
            <p:ph type="body" idx="1"/>
          </p:nvPr>
        </p:nvSpPr>
        <p:spPr bwMode="auto">
          <a:xfrm>
            <a:off x="528638" y="4424363"/>
            <a:ext cx="6049962" cy="4186237"/>
          </a:xfrm>
          <a:prstGeom prst="rect">
            <a:avLst/>
          </a:prstGeom>
          <a:solidFill>
            <a:srgbClr val="FFFFFF"/>
          </a:solidFill>
          <a:ln>
            <a:solidFill>
              <a:srgbClr val="000000"/>
            </a:solidFill>
            <a:miter lim="800000"/>
            <a:headEnd/>
            <a:tailEnd/>
          </a:ln>
        </p:spPr>
        <p:txBody>
          <a:bodyPr lIns="91800" tIns="45900" rIns="91800" bIns="45900">
            <a:prstTxWarp prst="textNoShape">
              <a:avLst/>
            </a:prstTxWarp>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1842" name="Rectangle 2"/>
          <p:cNvSpPr>
            <a:spLocks noGrp="1" noRot="1" noChangeAspect="1" noChangeArrowheads="1"/>
          </p:cNvSpPr>
          <p:nvPr>
            <p:ph type="sldImg"/>
          </p:nvPr>
        </p:nvSpPr>
        <p:spPr bwMode="auto">
          <a:xfrm>
            <a:off x="1204913" y="596900"/>
            <a:ext cx="4637087" cy="3478213"/>
          </a:xfrm>
          <a:prstGeom prst="rect">
            <a:avLst/>
          </a:prstGeom>
          <a:solidFill>
            <a:srgbClr val="FFFFFF"/>
          </a:solidFill>
          <a:ln>
            <a:solidFill>
              <a:srgbClr val="000000"/>
            </a:solidFill>
            <a:miter lim="800000"/>
            <a:headEnd/>
            <a:tailEnd/>
          </a:ln>
        </p:spPr>
      </p:sp>
      <p:sp>
        <p:nvSpPr>
          <p:cNvPr id="2851843" name="Rectangle 3"/>
          <p:cNvSpPr>
            <a:spLocks noGrp="1" noChangeArrowheads="1"/>
          </p:cNvSpPr>
          <p:nvPr>
            <p:ph type="body" idx="1"/>
          </p:nvPr>
        </p:nvSpPr>
        <p:spPr bwMode="auto">
          <a:xfrm>
            <a:off x="528638" y="4424363"/>
            <a:ext cx="6049962" cy="4186237"/>
          </a:xfrm>
          <a:prstGeom prst="rect">
            <a:avLst/>
          </a:prstGeom>
          <a:solidFill>
            <a:srgbClr val="FFFFFF"/>
          </a:solidFill>
          <a:ln>
            <a:solidFill>
              <a:srgbClr val="000000"/>
            </a:solidFill>
            <a:miter lim="800000"/>
            <a:headEnd/>
            <a:tailEnd/>
          </a:ln>
        </p:spPr>
        <p:txBody>
          <a:bodyPr lIns="91800" tIns="45900" rIns="91800" bIns="45900">
            <a:prstTxWarp prst="textNoShape">
              <a:avLst/>
            </a:prstTxWarp>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3890" name="Rectangle 2"/>
          <p:cNvSpPr>
            <a:spLocks noGrp="1" noRot="1" noChangeAspect="1" noChangeArrowheads="1"/>
          </p:cNvSpPr>
          <p:nvPr>
            <p:ph type="sldImg"/>
          </p:nvPr>
        </p:nvSpPr>
        <p:spPr bwMode="auto">
          <a:xfrm>
            <a:off x="1204913" y="596900"/>
            <a:ext cx="4637087" cy="3478213"/>
          </a:xfrm>
          <a:prstGeom prst="rect">
            <a:avLst/>
          </a:prstGeom>
          <a:solidFill>
            <a:srgbClr val="FFFFFF"/>
          </a:solidFill>
          <a:ln>
            <a:solidFill>
              <a:srgbClr val="000000"/>
            </a:solidFill>
            <a:miter lim="800000"/>
            <a:headEnd/>
            <a:tailEnd/>
          </a:ln>
        </p:spPr>
      </p:sp>
      <p:sp>
        <p:nvSpPr>
          <p:cNvPr id="2853891" name="Rectangle 3"/>
          <p:cNvSpPr>
            <a:spLocks noGrp="1" noChangeArrowheads="1"/>
          </p:cNvSpPr>
          <p:nvPr>
            <p:ph type="body" idx="1"/>
          </p:nvPr>
        </p:nvSpPr>
        <p:spPr bwMode="auto">
          <a:xfrm>
            <a:off x="528638" y="4424363"/>
            <a:ext cx="6049962" cy="4186237"/>
          </a:xfrm>
          <a:prstGeom prst="rect">
            <a:avLst/>
          </a:prstGeom>
          <a:solidFill>
            <a:srgbClr val="FFFFFF"/>
          </a:solidFill>
          <a:ln>
            <a:solidFill>
              <a:srgbClr val="000000"/>
            </a:solidFill>
            <a:miter lim="800000"/>
            <a:headEnd/>
            <a:tailEnd/>
          </a:ln>
        </p:spPr>
        <p:txBody>
          <a:bodyPr lIns="91800" tIns="45900" rIns="91800" bIns="45900">
            <a:prstTxWarp prst="textNoShape">
              <a:avLst/>
            </a:prstTxWarp>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62" name="Rectangle 2"/>
          <p:cNvSpPr>
            <a:spLocks noGrp="1" noRot="1" noChangeAspect="1" noChangeArrowheads="1"/>
          </p:cNvSpPr>
          <p:nvPr>
            <p:ph type="sldImg"/>
          </p:nvPr>
        </p:nvSpPr>
        <p:spPr bwMode="auto">
          <a:xfrm>
            <a:off x="1204913" y="596900"/>
            <a:ext cx="4637087" cy="3478213"/>
          </a:xfrm>
          <a:prstGeom prst="rect">
            <a:avLst/>
          </a:prstGeom>
          <a:solidFill>
            <a:srgbClr val="FFFFFF"/>
          </a:solidFill>
          <a:ln>
            <a:solidFill>
              <a:srgbClr val="000000"/>
            </a:solidFill>
            <a:miter lim="800000"/>
            <a:headEnd/>
            <a:tailEnd/>
          </a:ln>
        </p:spPr>
      </p:sp>
      <p:sp>
        <p:nvSpPr>
          <p:cNvPr id="2856963" name="Rectangle 3"/>
          <p:cNvSpPr>
            <a:spLocks noGrp="1" noChangeArrowheads="1"/>
          </p:cNvSpPr>
          <p:nvPr>
            <p:ph type="body" idx="1"/>
          </p:nvPr>
        </p:nvSpPr>
        <p:spPr bwMode="auto">
          <a:xfrm>
            <a:off x="528638" y="4424363"/>
            <a:ext cx="6049962" cy="4186237"/>
          </a:xfrm>
          <a:prstGeom prst="rect">
            <a:avLst/>
          </a:prstGeom>
          <a:solidFill>
            <a:srgbClr val="FFFFFF"/>
          </a:solidFill>
          <a:ln>
            <a:solidFill>
              <a:srgbClr val="000000"/>
            </a:solidFill>
            <a:miter lim="800000"/>
            <a:headEnd/>
            <a:tailEnd/>
          </a:ln>
        </p:spPr>
        <p:txBody>
          <a:bodyPr lIns="91800" tIns="45900" rIns="91800" bIns="45900">
            <a:prstTxWarp prst="textNoShape">
              <a:avLst/>
            </a:prstTxWarp>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9010" name="Rectangle 2"/>
          <p:cNvSpPr>
            <a:spLocks noGrp="1" noChangeArrowheads="1"/>
          </p:cNvSpPr>
          <p:nvPr>
            <p:ph type="body" idx="1"/>
          </p:nvPr>
        </p:nvSpPr>
        <p:spPr bwMode="auto">
          <a:xfrm>
            <a:off x="1282700" y="4421188"/>
            <a:ext cx="4384675" cy="4191000"/>
          </a:xfrm>
          <a:prstGeom prst="rect">
            <a:avLst/>
          </a:prstGeom>
          <a:noFill/>
          <a:ln w="12700">
            <a:miter lim="800000"/>
            <a:headEnd/>
            <a:tailEnd/>
          </a:ln>
        </p:spPr>
        <p:txBody>
          <a:bodyPr lIns="92245" tIns="46124" rIns="92245" bIns="46124">
            <a:prstTxWarp prst="textNoShape">
              <a:avLst/>
            </a:prstTxWarp>
          </a:bodyPr>
          <a:lstStyle/>
          <a:p>
            <a:pPr defTabSz="877888"/>
            <a:r>
              <a:rPr lang="en-US"/>
              <a:t>Let’s look at the simplest cache one can build.  A direct mapped cache that only has 4 bytes.</a:t>
            </a:r>
          </a:p>
          <a:p>
            <a:pPr defTabSz="877888"/>
            <a:r>
              <a:rPr lang="en-US"/>
              <a:t>In this direct mapped cache with only 4 bytes, location 0 of the cache can be occupied by data form memory location 0, 4, 8, C, ... and so on.</a:t>
            </a:r>
          </a:p>
          <a:p>
            <a:pPr defTabSz="877888"/>
            <a:r>
              <a:rPr lang="en-US"/>
              <a:t>While location 1 of the cache can be occupied by data from memory location 1, 5, 9, ... etc.</a:t>
            </a:r>
          </a:p>
          <a:p>
            <a:pPr defTabSz="877888"/>
            <a:r>
              <a:rPr lang="en-US"/>
              <a:t>So in general, the cache location where a memory location can map to  is uniquely determined by the 2 least significant bits of the address (Cache Index).</a:t>
            </a:r>
          </a:p>
          <a:p>
            <a:pPr defTabSz="877888"/>
            <a:r>
              <a:rPr lang="en-US"/>
              <a:t>For example here, any memory location whose two least significant bits of the address are 0s can  go to cache location zero.</a:t>
            </a:r>
          </a:p>
          <a:p>
            <a:pPr defTabSz="877888"/>
            <a:r>
              <a:rPr lang="en-US"/>
              <a:t>With so many memory locations to chose from, which one should we place in the cache?</a:t>
            </a:r>
          </a:p>
          <a:p>
            <a:pPr defTabSz="877888"/>
            <a:r>
              <a:rPr lang="en-US"/>
              <a:t>Of course, the one we have read or write  most recently because by the principle of temporal locality, the one we just touch is most  likely to be the one we will need again soon.</a:t>
            </a:r>
          </a:p>
          <a:p>
            <a:pPr defTabSz="877888"/>
            <a:r>
              <a:rPr lang="en-US"/>
              <a:t>Of all the possible memory locations that can be placed in cache Location 0, how can we tell which one is in the cache?</a:t>
            </a:r>
          </a:p>
          <a:p>
            <a:pPr defTabSz="877888"/>
            <a:endParaRPr lang="en-US"/>
          </a:p>
          <a:p>
            <a:pPr defTabSz="877888"/>
            <a:r>
              <a:rPr lang="en-US"/>
              <a:t>+2 = 22 min. (Y:02)</a:t>
            </a:r>
          </a:p>
        </p:txBody>
      </p:sp>
      <p:sp>
        <p:nvSpPr>
          <p:cNvPr id="2859011" name="Rectangle 3"/>
          <p:cNvSpPr>
            <a:spLocks noGrp="1" noRot="1" noChangeAspect="1" noChangeArrowheads="1" noTextEdit="1"/>
          </p:cNvSpPr>
          <p:nvPr>
            <p:ph type="sldImg"/>
          </p:nvPr>
        </p:nvSpPr>
        <p:spPr bwMode="auto">
          <a:xfrm>
            <a:off x="1187450" y="696913"/>
            <a:ext cx="4654550" cy="3490912"/>
          </a:xfrm>
          <a:prstGeom prst="rect">
            <a:avLst/>
          </a:prstGeom>
          <a:noFill/>
          <a:ln w="12700" cap="flat">
            <a:solidFill>
              <a:schemeClr val="tx1"/>
            </a:solidFill>
            <a:miter lim="800000"/>
            <a:headEnd/>
            <a:tailEnd/>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5634" name="Rectangle 2"/>
          <p:cNvSpPr>
            <a:spLocks noGrp="1" noChangeArrowheads="1"/>
          </p:cNvSpPr>
          <p:nvPr>
            <p:ph type="body" idx="1"/>
          </p:nvPr>
        </p:nvSpPr>
        <p:spPr bwMode="auto">
          <a:xfrm>
            <a:off x="1282700" y="4421188"/>
            <a:ext cx="4384675" cy="4191000"/>
          </a:xfrm>
          <a:prstGeom prst="rect">
            <a:avLst/>
          </a:prstGeom>
          <a:noFill/>
          <a:ln w="12700">
            <a:miter lim="800000"/>
            <a:headEnd/>
            <a:tailEnd/>
          </a:ln>
        </p:spPr>
        <p:txBody>
          <a:bodyPr lIns="92245" tIns="46124" rIns="92245" bIns="46124">
            <a:prstTxWarp prst="textNoShape">
              <a:avLst/>
            </a:prstTxWarp>
          </a:bodyPr>
          <a:lstStyle/>
          <a:p>
            <a:pPr defTabSz="877888"/>
            <a:r>
              <a:rPr lang="en-US"/>
              <a:t>Let’s look at the simplest cache one can build.  A direct mapped cache that only has 4 bytes.</a:t>
            </a:r>
          </a:p>
          <a:p>
            <a:pPr defTabSz="877888"/>
            <a:r>
              <a:rPr lang="en-US"/>
              <a:t>In this direct mapped cache with only 4 bytes, location 0 of the cache can be occupied by data form memory location 0, 4, 8, C, ... and so on.</a:t>
            </a:r>
          </a:p>
          <a:p>
            <a:pPr defTabSz="877888"/>
            <a:r>
              <a:rPr lang="en-US"/>
              <a:t>While location 1 of the cache can be occupied by data from memory location 1, 5, 9, ... etc.</a:t>
            </a:r>
          </a:p>
          <a:p>
            <a:pPr defTabSz="877888"/>
            <a:r>
              <a:rPr lang="en-US"/>
              <a:t>So in general, the cache location where a memory location can map to  is uniquely determined by the 2 least significant bits of the address (Cache Index).</a:t>
            </a:r>
          </a:p>
          <a:p>
            <a:pPr defTabSz="877888"/>
            <a:r>
              <a:rPr lang="en-US"/>
              <a:t>For example here, any memory location whose two least significant bits of the address are 0s can  go to cache location zero.</a:t>
            </a:r>
          </a:p>
          <a:p>
            <a:pPr defTabSz="877888"/>
            <a:r>
              <a:rPr lang="en-US"/>
              <a:t>With so many memory locations to chose from, which one should we place in the cache?</a:t>
            </a:r>
          </a:p>
          <a:p>
            <a:pPr defTabSz="877888"/>
            <a:r>
              <a:rPr lang="en-US"/>
              <a:t>Of course, the one we have read or write  most recently because by the principle of temporal locality, the one we just touch is most  likely to be the one we will need again soon.</a:t>
            </a:r>
          </a:p>
          <a:p>
            <a:pPr defTabSz="877888"/>
            <a:r>
              <a:rPr lang="en-US"/>
              <a:t>Of all the possible memory locations that can be placed in cache Location 0, how can we tell which one is in the cache?</a:t>
            </a:r>
          </a:p>
          <a:p>
            <a:pPr defTabSz="877888"/>
            <a:endParaRPr lang="en-US"/>
          </a:p>
          <a:p>
            <a:pPr defTabSz="877888"/>
            <a:r>
              <a:rPr lang="en-US"/>
              <a:t>+2 = 22 min. (Y:02)</a:t>
            </a:r>
          </a:p>
        </p:txBody>
      </p:sp>
      <p:sp>
        <p:nvSpPr>
          <p:cNvPr id="2885635" name="Rectangle 3"/>
          <p:cNvSpPr>
            <a:spLocks noGrp="1" noRot="1" noChangeAspect="1" noChangeArrowheads="1" noTextEdit="1"/>
          </p:cNvSpPr>
          <p:nvPr>
            <p:ph type="sldImg"/>
          </p:nvPr>
        </p:nvSpPr>
        <p:spPr bwMode="auto">
          <a:xfrm>
            <a:off x="1187450" y="696913"/>
            <a:ext cx="4654550" cy="3490912"/>
          </a:xfrm>
          <a:prstGeom prst="rect">
            <a:avLst/>
          </a:prstGeom>
          <a:noFill/>
          <a:ln w="12700" cap="flat">
            <a:solidFill>
              <a:schemeClr val="tx1"/>
            </a:solidFill>
            <a:miter lim="800000"/>
            <a:headEnd/>
            <a:tailEnd/>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682" name="Rectangle 2"/>
          <p:cNvSpPr>
            <a:spLocks noGrp="1" noChangeArrowheads="1"/>
          </p:cNvSpPr>
          <p:nvPr>
            <p:ph type="body" idx="1"/>
          </p:nvPr>
        </p:nvSpPr>
        <p:spPr bwMode="auto">
          <a:xfrm>
            <a:off x="1282700" y="4421188"/>
            <a:ext cx="4384675" cy="4191000"/>
          </a:xfrm>
          <a:prstGeom prst="rect">
            <a:avLst/>
          </a:prstGeom>
          <a:noFill/>
          <a:ln w="12700">
            <a:miter lim="800000"/>
            <a:headEnd/>
            <a:tailEnd/>
          </a:ln>
        </p:spPr>
        <p:txBody>
          <a:bodyPr lIns="92245" tIns="46124" rIns="92245" bIns="46124">
            <a:prstTxWarp prst="textNoShape">
              <a:avLst/>
            </a:prstTxWarp>
          </a:bodyPr>
          <a:lstStyle/>
          <a:p>
            <a:pPr defTabSz="877888"/>
            <a:r>
              <a:rPr lang="en-US"/>
              <a:t>Let’s look at the simplest cache one can build.  A direct mapped cache that only has 4 bytes.</a:t>
            </a:r>
          </a:p>
          <a:p>
            <a:pPr defTabSz="877888"/>
            <a:r>
              <a:rPr lang="en-US"/>
              <a:t>In this direct mapped cache with only 4 bytes, location 0 of the cache can be occupied by data form memory location 0, 4, 8, C, ... and so on.</a:t>
            </a:r>
          </a:p>
          <a:p>
            <a:pPr defTabSz="877888"/>
            <a:r>
              <a:rPr lang="en-US"/>
              <a:t>While location 1 of the cache can be occupied by data from memory location 1, 5, 9, ... etc.</a:t>
            </a:r>
          </a:p>
          <a:p>
            <a:pPr defTabSz="877888"/>
            <a:r>
              <a:rPr lang="en-US"/>
              <a:t>So in general, the cache location where a memory location can map to  is uniquely determined by the 2 least significant bits of the address (Cache Index).</a:t>
            </a:r>
          </a:p>
          <a:p>
            <a:pPr defTabSz="877888"/>
            <a:r>
              <a:rPr lang="en-US"/>
              <a:t>For example here, any memory location whose two least significant bits of the address are 0s can  go to cache location zero.</a:t>
            </a:r>
          </a:p>
          <a:p>
            <a:pPr defTabSz="877888"/>
            <a:r>
              <a:rPr lang="en-US"/>
              <a:t>With so many memory locations to chose from, which one should we place in the cache?</a:t>
            </a:r>
          </a:p>
          <a:p>
            <a:pPr defTabSz="877888"/>
            <a:r>
              <a:rPr lang="en-US"/>
              <a:t>Of course, the one we have read or write  most recently because by the principle of temporal locality, the one we just touch is most  likely to be the one we will need again soon.</a:t>
            </a:r>
          </a:p>
          <a:p>
            <a:pPr defTabSz="877888"/>
            <a:r>
              <a:rPr lang="en-US"/>
              <a:t>Of all the possible memory locations that can be placed in cache Location 0, how can we tell which one is in the cache?</a:t>
            </a:r>
          </a:p>
          <a:p>
            <a:pPr defTabSz="877888"/>
            <a:endParaRPr lang="en-US"/>
          </a:p>
          <a:p>
            <a:pPr defTabSz="877888"/>
            <a:r>
              <a:rPr lang="en-US"/>
              <a:t>+2 = 22 min. (Y:02)</a:t>
            </a:r>
          </a:p>
        </p:txBody>
      </p:sp>
      <p:sp>
        <p:nvSpPr>
          <p:cNvPr id="2887683" name="Rectangle 3"/>
          <p:cNvSpPr>
            <a:spLocks noGrp="1" noRot="1" noChangeAspect="1" noChangeArrowheads="1" noTextEdit="1"/>
          </p:cNvSpPr>
          <p:nvPr>
            <p:ph type="sldImg"/>
          </p:nvPr>
        </p:nvSpPr>
        <p:spPr bwMode="auto">
          <a:xfrm>
            <a:off x="1187450" y="696913"/>
            <a:ext cx="4654550" cy="3490912"/>
          </a:xfrm>
          <a:prstGeom prst="rect">
            <a:avLst/>
          </a:prstGeom>
          <a:noFill/>
          <a:ln w="12700" cap="flat">
            <a:solidFill>
              <a:schemeClr val="tx1"/>
            </a:solidFill>
            <a:miter lim="800000"/>
            <a:headEnd/>
            <a:tailEnd/>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1058" name="Rectangle 2"/>
          <p:cNvSpPr>
            <a:spLocks noGrp="1" noRot="1" noChangeAspect="1" noChangeArrowheads="1"/>
          </p:cNvSpPr>
          <p:nvPr>
            <p:ph type="sldImg"/>
          </p:nvPr>
        </p:nvSpPr>
        <p:spPr bwMode="auto">
          <a:xfrm>
            <a:off x="1204913" y="596900"/>
            <a:ext cx="4637087" cy="3478213"/>
          </a:xfrm>
          <a:prstGeom prst="rect">
            <a:avLst/>
          </a:prstGeom>
          <a:solidFill>
            <a:srgbClr val="FFFFFF"/>
          </a:solidFill>
          <a:ln>
            <a:solidFill>
              <a:srgbClr val="000000"/>
            </a:solidFill>
            <a:miter lim="800000"/>
            <a:headEnd/>
            <a:tailEnd/>
          </a:ln>
        </p:spPr>
      </p:sp>
      <p:sp>
        <p:nvSpPr>
          <p:cNvPr id="2861059" name="Rectangle 3"/>
          <p:cNvSpPr>
            <a:spLocks noGrp="1" noChangeArrowheads="1"/>
          </p:cNvSpPr>
          <p:nvPr>
            <p:ph type="body" idx="1"/>
          </p:nvPr>
        </p:nvSpPr>
        <p:spPr bwMode="auto">
          <a:xfrm>
            <a:off x="528638" y="4424363"/>
            <a:ext cx="6049962" cy="4186237"/>
          </a:xfrm>
          <a:prstGeom prst="rect">
            <a:avLst/>
          </a:prstGeom>
          <a:solidFill>
            <a:srgbClr val="FFFFFF"/>
          </a:solidFill>
          <a:ln>
            <a:solidFill>
              <a:srgbClr val="000000"/>
            </a:solidFill>
            <a:miter lim="800000"/>
            <a:headEnd/>
            <a:tailEnd/>
          </a:ln>
        </p:spPr>
        <p:txBody>
          <a:bodyPr lIns="91800" tIns="45900" rIns="91800" bIns="45900">
            <a:prstTxWarp prst="textNoShape">
              <a:avLst/>
            </a:prstTxWarp>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3106" name="Rectangle 2"/>
          <p:cNvSpPr>
            <a:spLocks noGrp="1" noRot="1" noChangeAspect="1" noChangeArrowheads="1"/>
          </p:cNvSpPr>
          <p:nvPr>
            <p:ph type="sldImg"/>
          </p:nvPr>
        </p:nvSpPr>
        <p:spPr bwMode="auto">
          <a:xfrm>
            <a:off x="1204913" y="596900"/>
            <a:ext cx="4637087" cy="3478213"/>
          </a:xfrm>
          <a:prstGeom prst="rect">
            <a:avLst/>
          </a:prstGeom>
          <a:solidFill>
            <a:srgbClr val="FFFFFF"/>
          </a:solidFill>
          <a:ln>
            <a:solidFill>
              <a:srgbClr val="000000"/>
            </a:solidFill>
            <a:miter lim="800000"/>
            <a:headEnd/>
            <a:tailEnd/>
          </a:ln>
        </p:spPr>
      </p:sp>
      <p:sp>
        <p:nvSpPr>
          <p:cNvPr id="2863107" name="Rectangle 3"/>
          <p:cNvSpPr>
            <a:spLocks noGrp="1" noChangeArrowheads="1"/>
          </p:cNvSpPr>
          <p:nvPr>
            <p:ph type="body" idx="1"/>
          </p:nvPr>
        </p:nvSpPr>
        <p:spPr bwMode="auto">
          <a:xfrm>
            <a:off x="528638" y="4424363"/>
            <a:ext cx="6049962" cy="4186237"/>
          </a:xfrm>
          <a:prstGeom prst="rect">
            <a:avLst/>
          </a:prstGeom>
          <a:solidFill>
            <a:srgbClr val="FFFFFF"/>
          </a:solidFill>
          <a:ln>
            <a:solidFill>
              <a:srgbClr val="000000"/>
            </a:solidFill>
            <a:miter lim="800000"/>
            <a:headEnd/>
            <a:tailEnd/>
          </a:ln>
        </p:spPr>
        <p:txBody>
          <a:bodyPr lIns="91800" tIns="45900" rIns="91800" bIns="45900">
            <a:prstTxWarp prst="textNoShape">
              <a:avLst/>
            </a:prstTxWarp>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5154" name="Rectangle 2"/>
          <p:cNvSpPr>
            <a:spLocks noGrp="1" noRot="1" noChangeAspect="1" noChangeArrowheads="1"/>
          </p:cNvSpPr>
          <p:nvPr>
            <p:ph type="sldImg"/>
          </p:nvPr>
        </p:nvSpPr>
        <p:spPr bwMode="auto">
          <a:xfrm>
            <a:off x="1204913" y="596900"/>
            <a:ext cx="4637087" cy="3478213"/>
          </a:xfrm>
          <a:prstGeom prst="rect">
            <a:avLst/>
          </a:prstGeom>
          <a:solidFill>
            <a:srgbClr val="FFFFFF"/>
          </a:solidFill>
          <a:ln>
            <a:solidFill>
              <a:srgbClr val="000000"/>
            </a:solidFill>
            <a:miter lim="800000"/>
            <a:headEnd/>
            <a:tailEnd/>
          </a:ln>
        </p:spPr>
      </p:sp>
      <p:sp>
        <p:nvSpPr>
          <p:cNvPr id="2865155" name="Rectangle 3"/>
          <p:cNvSpPr>
            <a:spLocks noGrp="1" noChangeArrowheads="1"/>
          </p:cNvSpPr>
          <p:nvPr>
            <p:ph type="body" idx="1"/>
          </p:nvPr>
        </p:nvSpPr>
        <p:spPr bwMode="auto">
          <a:xfrm>
            <a:off x="528638" y="4424363"/>
            <a:ext cx="6049962" cy="4186237"/>
          </a:xfrm>
          <a:prstGeom prst="rect">
            <a:avLst/>
          </a:prstGeom>
          <a:solidFill>
            <a:srgbClr val="FFFFFF"/>
          </a:solidFill>
          <a:ln>
            <a:solidFill>
              <a:srgbClr val="000000"/>
            </a:solidFill>
            <a:miter lim="800000"/>
            <a:headEnd/>
            <a:tailEnd/>
          </a:ln>
        </p:spPr>
        <p:txBody>
          <a:bodyPr lIns="91805" tIns="45902" rIns="91805" bIns="45902">
            <a:prstTxWarp prst="textNoShape">
              <a:avLst/>
            </a:prstTxWarp>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02" name="Rectangle 2"/>
          <p:cNvSpPr>
            <a:spLocks noGrp="1" noRot="1" noChangeAspect="1" noChangeArrowheads="1" noTextEdit="1"/>
          </p:cNvSpPr>
          <p:nvPr>
            <p:ph type="sldImg"/>
          </p:nvPr>
        </p:nvSpPr>
        <p:spPr bwMode="auto">
          <a:xfrm>
            <a:off x="1200150" y="598488"/>
            <a:ext cx="4635500" cy="3476625"/>
          </a:xfrm>
          <a:prstGeom prst="rect">
            <a:avLst/>
          </a:prstGeom>
          <a:solidFill>
            <a:srgbClr val="FFFFFF"/>
          </a:solidFill>
          <a:ln>
            <a:solidFill>
              <a:srgbClr val="000000"/>
            </a:solidFill>
            <a:miter lim="800000"/>
            <a:headEnd/>
            <a:tailEnd/>
          </a:ln>
        </p:spPr>
      </p:sp>
      <p:sp>
        <p:nvSpPr>
          <p:cNvPr id="2867203" name="Rectangle 3"/>
          <p:cNvSpPr>
            <a:spLocks noGrp="1" noChangeArrowheads="1"/>
          </p:cNvSpPr>
          <p:nvPr>
            <p:ph type="body" idx="1"/>
          </p:nvPr>
        </p:nvSpPr>
        <p:spPr bwMode="auto">
          <a:xfrm>
            <a:off x="527050" y="4421188"/>
            <a:ext cx="6053138" cy="4191000"/>
          </a:xfrm>
          <a:prstGeom prst="rect">
            <a:avLst/>
          </a:prstGeom>
          <a:solidFill>
            <a:srgbClr val="FFFFFF"/>
          </a:solidFill>
          <a:ln>
            <a:solidFill>
              <a:srgbClr val="000000"/>
            </a:solidFill>
            <a:miter lim="800000"/>
            <a:headEnd/>
            <a:tailEnd/>
          </a:ln>
        </p:spPr>
        <p:txBody>
          <a:bodyPr lIns="92975" tIns="46489" rIns="92975" bIns="46489">
            <a:prstTxWarp prst="textNoShape">
              <a:avLst/>
            </a:prstTxWarp>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5458" name="Rectangle 2"/>
          <p:cNvSpPr>
            <a:spLocks noGrp="1" noRot="1" noChangeAspect="1" noChangeArrowheads="1"/>
          </p:cNvSpPr>
          <p:nvPr>
            <p:ph type="sldImg"/>
          </p:nvPr>
        </p:nvSpPr>
        <p:spPr bwMode="auto">
          <a:xfrm>
            <a:off x="1204913" y="596900"/>
            <a:ext cx="4637087" cy="3478213"/>
          </a:xfrm>
          <a:prstGeom prst="rect">
            <a:avLst/>
          </a:prstGeom>
          <a:solidFill>
            <a:srgbClr val="FFFFFF"/>
          </a:solidFill>
          <a:ln>
            <a:solidFill>
              <a:srgbClr val="000000"/>
            </a:solidFill>
            <a:miter lim="800000"/>
            <a:headEnd/>
            <a:tailEnd/>
          </a:ln>
        </p:spPr>
      </p:sp>
      <p:sp>
        <p:nvSpPr>
          <p:cNvPr id="2835459" name="Rectangle 3"/>
          <p:cNvSpPr>
            <a:spLocks noGrp="1" noChangeArrowheads="1"/>
          </p:cNvSpPr>
          <p:nvPr>
            <p:ph type="body" idx="1"/>
          </p:nvPr>
        </p:nvSpPr>
        <p:spPr bwMode="auto">
          <a:xfrm>
            <a:off x="528638" y="4424363"/>
            <a:ext cx="6049962" cy="4186237"/>
          </a:xfrm>
          <a:prstGeom prst="rect">
            <a:avLst/>
          </a:prstGeom>
          <a:solidFill>
            <a:srgbClr val="FFFFFF"/>
          </a:solidFill>
          <a:ln>
            <a:solidFill>
              <a:srgbClr val="000000"/>
            </a:solidFill>
            <a:miter lim="800000"/>
            <a:headEnd/>
            <a:tailEnd/>
          </a:ln>
        </p:spPr>
        <p:txBody>
          <a:bodyPr lIns="91800" tIns="45900" rIns="91800" bIns="45900">
            <a:prstTxWarp prst="textNoShape">
              <a:avLst/>
            </a:prstTxWarp>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9250" name="Rectangle 2"/>
          <p:cNvSpPr>
            <a:spLocks noGrp="1" noRot="1" noChangeAspect="1" noChangeArrowheads="1"/>
          </p:cNvSpPr>
          <p:nvPr>
            <p:ph type="sldImg"/>
          </p:nvPr>
        </p:nvSpPr>
        <p:spPr bwMode="auto">
          <a:xfrm>
            <a:off x="1204913" y="596900"/>
            <a:ext cx="4637087" cy="3478213"/>
          </a:xfrm>
          <a:prstGeom prst="rect">
            <a:avLst/>
          </a:prstGeom>
          <a:solidFill>
            <a:srgbClr val="FFFFFF"/>
          </a:solidFill>
          <a:ln>
            <a:solidFill>
              <a:srgbClr val="000000"/>
            </a:solidFill>
            <a:miter lim="800000"/>
            <a:headEnd/>
            <a:tailEnd/>
          </a:ln>
        </p:spPr>
      </p:sp>
      <p:sp>
        <p:nvSpPr>
          <p:cNvPr id="2869251" name="Rectangle 3"/>
          <p:cNvSpPr>
            <a:spLocks noGrp="1" noChangeArrowheads="1"/>
          </p:cNvSpPr>
          <p:nvPr>
            <p:ph type="body" idx="1"/>
          </p:nvPr>
        </p:nvSpPr>
        <p:spPr bwMode="auto">
          <a:xfrm>
            <a:off x="528638" y="4424363"/>
            <a:ext cx="6049962" cy="4186237"/>
          </a:xfrm>
          <a:prstGeom prst="rect">
            <a:avLst/>
          </a:prstGeom>
          <a:solidFill>
            <a:srgbClr val="FFFFFF"/>
          </a:solidFill>
          <a:ln>
            <a:solidFill>
              <a:srgbClr val="000000"/>
            </a:solidFill>
            <a:miter lim="800000"/>
            <a:headEnd/>
            <a:tailEnd/>
          </a:ln>
        </p:spPr>
        <p:txBody>
          <a:bodyPr lIns="91800" tIns="45900" rIns="91800" bIns="45900">
            <a:prstTxWarp prst="textNoShape">
              <a:avLst/>
            </a:prstTxWarp>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1298" name="Rectangle 2"/>
          <p:cNvSpPr>
            <a:spLocks noGrp="1" noRot="1" noChangeAspect="1" noChangeArrowheads="1" noTextEdit="1"/>
          </p:cNvSpPr>
          <p:nvPr>
            <p:ph type="sldImg"/>
          </p:nvPr>
        </p:nvSpPr>
        <p:spPr bwMode="auto">
          <a:xfrm>
            <a:off x="1200150" y="598488"/>
            <a:ext cx="4635500" cy="3476625"/>
          </a:xfrm>
          <a:prstGeom prst="rect">
            <a:avLst/>
          </a:prstGeom>
          <a:solidFill>
            <a:srgbClr val="FFFFFF"/>
          </a:solidFill>
          <a:ln>
            <a:solidFill>
              <a:srgbClr val="000000"/>
            </a:solidFill>
            <a:miter lim="800000"/>
            <a:headEnd/>
            <a:tailEnd/>
          </a:ln>
        </p:spPr>
      </p:sp>
      <p:sp>
        <p:nvSpPr>
          <p:cNvPr id="2871299" name="Rectangle 3"/>
          <p:cNvSpPr>
            <a:spLocks noGrp="1" noChangeArrowheads="1"/>
          </p:cNvSpPr>
          <p:nvPr>
            <p:ph type="body" idx="1"/>
          </p:nvPr>
        </p:nvSpPr>
        <p:spPr bwMode="auto">
          <a:xfrm>
            <a:off x="527050" y="4421188"/>
            <a:ext cx="6053138" cy="4191000"/>
          </a:xfrm>
          <a:prstGeom prst="rect">
            <a:avLst/>
          </a:prstGeom>
          <a:solidFill>
            <a:srgbClr val="FFFFFF"/>
          </a:solidFill>
          <a:ln>
            <a:solidFill>
              <a:srgbClr val="000000"/>
            </a:solidFill>
            <a:miter lim="800000"/>
            <a:headEnd/>
            <a:tailEnd/>
          </a:ln>
        </p:spPr>
        <p:txBody>
          <a:bodyPr lIns="92975" tIns="46489" rIns="92975" bIns="46489">
            <a:prstTxWarp prst="textNoShape">
              <a:avLst/>
            </a:prstTxWarp>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3586" name="Rectangle 2"/>
          <p:cNvSpPr>
            <a:spLocks noGrp="1" noRot="1" noChangeAspect="1" noChangeArrowheads="1"/>
          </p:cNvSpPr>
          <p:nvPr>
            <p:ph type="sldImg"/>
          </p:nvPr>
        </p:nvSpPr>
        <p:spPr bwMode="auto">
          <a:xfrm>
            <a:off x="1204913" y="596900"/>
            <a:ext cx="4637087" cy="3478213"/>
          </a:xfrm>
          <a:prstGeom prst="rect">
            <a:avLst/>
          </a:prstGeom>
          <a:solidFill>
            <a:srgbClr val="FFFFFF"/>
          </a:solidFill>
          <a:ln>
            <a:solidFill>
              <a:srgbClr val="000000"/>
            </a:solidFill>
            <a:miter lim="800000"/>
            <a:headEnd/>
            <a:tailEnd/>
          </a:ln>
        </p:spPr>
      </p:sp>
      <p:sp>
        <p:nvSpPr>
          <p:cNvPr id="2883587" name="Rectangle 3"/>
          <p:cNvSpPr>
            <a:spLocks noGrp="1" noChangeArrowheads="1"/>
          </p:cNvSpPr>
          <p:nvPr>
            <p:ph type="body" idx="1"/>
          </p:nvPr>
        </p:nvSpPr>
        <p:spPr bwMode="auto">
          <a:xfrm>
            <a:off x="528638" y="4424363"/>
            <a:ext cx="6049962" cy="4186237"/>
          </a:xfrm>
          <a:prstGeom prst="rect">
            <a:avLst/>
          </a:prstGeom>
          <a:solidFill>
            <a:srgbClr val="FFFFFF"/>
          </a:solidFill>
          <a:ln>
            <a:solidFill>
              <a:srgbClr val="000000"/>
            </a:solidFill>
            <a:miter lim="800000"/>
            <a:headEnd/>
            <a:tailEnd/>
          </a:ln>
        </p:spPr>
        <p:txBody>
          <a:bodyPr lIns="91800" tIns="45900" rIns="91800" bIns="45900">
            <a:prstTxWarp prst="textNoShape">
              <a:avLst/>
            </a:prstTxWarp>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7506" name="Rectangle 2"/>
          <p:cNvSpPr>
            <a:spLocks noGrp="1" noRot="1" noChangeAspect="1" noChangeArrowheads="1"/>
          </p:cNvSpPr>
          <p:nvPr>
            <p:ph type="sldImg"/>
          </p:nvPr>
        </p:nvSpPr>
        <p:spPr bwMode="auto">
          <a:xfrm>
            <a:off x="1204913" y="596900"/>
            <a:ext cx="4637087" cy="3478213"/>
          </a:xfrm>
          <a:prstGeom prst="rect">
            <a:avLst/>
          </a:prstGeom>
          <a:solidFill>
            <a:srgbClr val="FFFFFF"/>
          </a:solidFill>
          <a:ln>
            <a:solidFill>
              <a:srgbClr val="000000"/>
            </a:solidFill>
            <a:miter lim="800000"/>
            <a:headEnd/>
            <a:tailEnd/>
          </a:ln>
        </p:spPr>
      </p:sp>
      <p:sp>
        <p:nvSpPr>
          <p:cNvPr id="2837507" name="Rectangle 3"/>
          <p:cNvSpPr>
            <a:spLocks noGrp="1" noChangeArrowheads="1"/>
          </p:cNvSpPr>
          <p:nvPr>
            <p:ph type="body" idx="1"/>
          </p:nvPr>
        </p:nvSpPr>
        <p:spPr bwMode="auto">
          <a:xfrm>
            <a:off x="528638" y="4424363"/>
            <a:ext cx="6049962" cy="4186237"/>
          </a:xfrm>
          <a:prstGeom prst="rect">
            <a:avLst/>
          </a:prstGeom>
          <a:solidFill>
            <a:srgbClr val="FFFFFF"/>
          </a:solidFill>
          <a:ln>
            <a:solidFill>
              <a:srgbClr val="000000"/>
            </a:solidFill>
            <a:miter lim="800000"/>
            <a:headEnd/>
            <a:tailEnd/>
          </a:ln>
        </p:spPr>
        <p:txBody>
          <a:bodyPr lIns="91800" tIns="45900" rIns="91800" bIns="45900">
            <a:prstTxWarp prst="textNoShape">
              <a:avLst/>
            </a:prstTxWarp>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9554" name="Rectangle 2"/>
          <p:cNvSpPr>
            <a:spLocks noGrp="1" noChangeArrowheads="1"/>
          </p:cNvSpPr>
          <p:nvPr>
            <p:ph type="body" idx="1"/>
          </p:nvPr>
        </p:nvSpPr>
        <p:spPr bwMode="auto">
          <a:xfrm>
            <a:off x="528638" y="4421188"/>
            <a:ext cx="6051550" cy="4189412"/>
          </a:xfrm>
          <a:prstGeom prst="rect">
            <a:avLst/>
          </a:prstGeom>
          <a:noFill/>
          <a:ln w="12700">
            <a:miter lim="800000"/>
            <a:headEnd/>
            <a:tailEnd/>
          </a:ln>
        </p:spPr>
        <p:txBody>
          <a:bodyPr lIns="92339" tIns="45360" rIns="92339" bIns="45360">
            <a:prstTxWarp prst="textNoShape">
              <a:avLst/>
            </a:prstTxWarp>
          </a:bodyPr>
          <a:lstStyle/>
          <a:p>
            <a:endParaRPr lang="en-US"/>
          </a:p>
          <a:p>
            <a:r>
              <a:rPr lang="en-US"/>
              <a:t>Y-axis is performance</a:t>
            </a:r>
          </a:p>
          <a:p>
            <a:r>
              <a:rPr lang="en-US"/>
              <a:t>X-axis is time</a:t>
            </a:r>
          </a:p>
          <a:p>
            <a:r>
              <a:rPr lang="en-US"/>
              <a:t>Latency</a:t>
            </a:r>
          </a:p>
          <a:p>
            <a:r>
              <a:rPr lang="en-US"/>
              <a:t>Cliché: </a:t>
            </a:r>
          </a:p>
          <a:p>
            <a:r>
              <a:rPr lang="en-US"/>
              <a:t>Not e that x86 didn’t have cache on chip until 1989</a:t>
            </a:r>
          </a:p>
        </p:txBody>
      </p:sp>
      <p:sp>
        <p:nvSpPr>
          <p:cNvPr id="2839555" name="Rectangle 3"/>
          <p:cNvSpPr>
            <a:spLocks noGrp="1" noRot="1" noChangeAspect="1" noChangeArrowheads="1" noTextEdit="1"/>
          </p:cNvSpPr>
          <p:nvPr>
            <p:ph type="sldImg"/>
          </p:nvPr>
        </p:nvSpPr>
        <p:spPr bwMode="auto">
          <a:xfrm>
            <a:off x="1200150" y="598488"/>
            <a:ext cx="4635500" cy="3476625"/>
          </a:xfrm>
          <a:prstGeom prst="rect">
            <a:avLst/>
          </a:prstGeom>
          <a:noFill/>
          <a:ln w="12700" cap="flat">
            <a:solidFill>
              <a:schemeClr val="tx1"/>
            </a:solidFill>
            <a:miter lim="800000"/>
            <a:headEnd/>
            <a:tailEnd/>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1602" name="Rectangle 2"/>
          <p:cNvSpPr>
            <a:spLocks noGrp="1" noRot="1" noChangeAspect="1" noChangeArrowheads="1"/>
          </p:cNvSpPr>
          <p:nvPr>
            <p:ph type="sldImg"/>
          </p:nvPr>
        </p:nvSpPr>
        <p:spPr bwMode="auto">
          <a:xfrm>
            <a:off x="1204913" y="596900"/>
            <a:ext cx="4637087" cy="3478213"/>
          </a:xfrm>
          <a:prstGeom prst="rect">
            <a:avLst/>
          </a:prstGeom>
          <a:solidFill>
            <a:srgbClr val="FFFFFF"/>
          </a:solidFill>
          <a:ln>
            <a:solidFill>
              <a:srgbClr val="000000"/>
            </a:solidFill>
            <a:miter lim="800000"/>
            <a:headEnd/>
            <a:tailEnd/>
          </a:ln>
        </p:spPr>
      </p:sp>
      <p:sp>
        <p:nvSpPr>
          <p:cNvPr id="2841603" name="Rectangle 3"/>
          <p:cNvSpPr>
            <a:spLocks noGrp="1" noChangeArrowheads="1"/>
          </p:cNvSpPr>
          <p:nvPr>
            <p:ph type="body" idx="1"/>
          </p:nvPr>
        </p:nvSpPr>
        <p:spPr bwMode="auto">
          <a:xfrm>
            <a:off x="528638" y="4424363"/>
            <a:ext cx="6049962" cy="4186237"/>
          </a:xfrm>
          <a:prstGeom prst="rect">
            <a:avLst/>
          </a:prstGeom>
          <a:solidFill>
            <a:srgbClr val="FFFFFF"/>
          </a:solidFill>
          <a:ln>
            <a:solidFill>
              <a:srgbClr val="000000"/>
            </a:solidFill>
            <a:miter lim="800000"/>
            <a:headEnd/>
            <a:tailEnd/>
          </a:ln>
        </p:spPr>
        <p:txBody>
          <a:bodyPr lIns="91800" tIns="45900" rIns="91800" bIns="45900">
            <a:prstTxWarp prst="textNoShape">
              <a:avLst/>
            </a:prstTxWarp>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3650" name="Rectangle 2"/>
          <p:cNvSpPr>
            <a:spLocks noGrp="1" noRot="1" noChangeAspect="1" noChangeArrowheads="1" noTextEdit="1"/>
          </p:cNvSpPr>
          <p:nvPr>
            <p:ph type="sldImg"/>
          </p:nvPr>
        </p:nvSpPr>
        <p:spPr bwMode="auto">
          <a:xfrm>
            <a:off x="1203325" y="596900"/>
            <a:ext cx="4637088" cy="3478213"/>
          </a:xfrm>
          <a:prstGeom prst="rect">
            <a:avLst/>
          </a:prstGeom>
          <a:solidFill>
            <a:srgbClr val="FFFFFF"/>
          </a:solidFill>
          <a:ln>
            <a:solidFill>
              <a:srgbClr val="000000"/>
            </a:solidFill>
            <a:miter lim="800000"/>
            <a:headEnd/>
            <a:tailEnd/>
          </a:ln>
        </p:spPr>
      </p:sp>
      <p:sp>
        <p:nvSpPr>
          <p:cNvPr id="2843651" name="Rectangle 3"/>
          <p:cNvSpPr>
            <a:spLocks noGrp="1" noChangeArrowheads="1"/>
          </p:cNvSpPr>
          <p:nvPr>
            <p:ph type="body" idx="1"/>
          </p:nvPr>
        </p:nvSpPr>
        <p:spPr bwMode="auto">
          <a:xfrm>
            <a:off x="528638" y="4422775"/>
            <a:ext cx="6051550" cy="4189413"/>
          </a:xfrm>
          <a:prstGeom prst="rect">
            <a:avLst/>
          </a:prstGeom>
          <a:solidFill>
            <a:srgbClr val="FFFFFF"/>
          </a:solidFill>
          <a:ln>
            <a:solidFill>
              <a:srgbClr val="000000"/>
            </a:solidFill>
            <a:miter lim="800000"/>
            <a:headEnd/>
            <a:tailEnd/>
          </a:ln>
        </p:spPr>
        <p:txBody>
          <a:bodyPr lIns="91423" tIns="45712" rIns="91423" bIns="45712">
            <a:prstTxWarp prst="textNoShape">
              <a:avLst/>
            </a:prstTxWarp>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5698" name="Rectangle 2"/>
          <p:cNvSpPr>
            <a:spLocks noGrp="1" noRot="1" noChangeAspect="1" noChangeArrowheads="1"/>
          </p:cNvSpPr>
          <p:nvPr>
            <p:ph type="sldImg"/>
          </p:nvPr>
        </p:nvSpPr>
        <p:spPr bwMode="auto">
          <a:xfrm>
            <a:off x="1204913" y="596900"/>
            <a:ext cx="4637087" cy="3478213"/>
          </a:xfrm>
          <a:prstGeom prst="rect">
            <a:avLst/>
          </a:prstGeom>
          <a:solidFill>
            <a:srgbClr val="FFFFFF"/>
          </a:solidFill>
          <a:ln>
            <a:solidFill>
              <a:srgbClr val="000000"/>
            </a:solidFill>
            <a:miter lim="800000"/>
            <a:headEnd/>
            <a:tailEnd/>
          </a:ln>
        </p:spPr>
      </p:sp>
      <p:sp>
        <p:nvSpPr>
          <p:cNvPr id="2845699" name="Rectangle 3"/>
          <p:cNvSpPr>
            <a:spLocks noGrp="1" noChangeArrowheads="1"/>
          </p:cNvSpPr>
          <p:nvPr>
            <p:ph type="body" idx="1"/>
          </p:nvPr>
        </p:nvSpPr>
        <p:spPr bwMode="auto">
          <a:xfrm>
            <a:off x="528638" y="4424363"/>
            <a:ext cx="6049962" cy="4186237"/>
          </a:xfrm>
          <a:prstGeom prst="rect">
            <a:avLst/>
          </a:prstGeom>
          <a:solidFill>
            <a:srgbClr val="FFFFFF"/>
          </a:solidFill>
          <a:ln>
            <a:solidFill>
              <a:srgbClr val="000000"/>
            </a:solidFill>
            <a:miter lim="800000"/>
            <a:headEnd/>
            <a:tailEnd/>
          </a:ln>
        </p:spPr>
        <p:txBody>
          <a:bodyPr lIns="91800" tIns="45900" rIns="91800" bIns="45900">
            <a:prstTxWarp prst="textNoShape">
              <a:avLst/>
            </a:prstTxWarp>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7746" name="Rectangle 2"/>
          <p:cNvSpPr>
            <a:spLocks noGrp="1" noRot="1" noChangeAspect="1" noChangeArrowheads="1"/>
          </p:cNvSpPr>
          <p:nvPr>
            <p:ph type="sldImg"/>
          </p:nvPr>
        </p:nvSpPr>
        <p:spPr bwMode="auto">
          <a:xfrm>
            <a:off x="1204913" y="596900"/>
            <a:ext cx="4637087" cy="3478213"/>
          </a:xfrm>
          <a:prstGeom prst="rect">
            <a:avLst/>
          </a:prstGeom>
          <a:solidFill>
            <a:srgbClr val="FFFFFF"/>
          </a:solidFill>
          <a:ln>
            <a:solidFill>
              <a:srgbClr val="000000"/>
            </a:solidFill>
            <a:miter lim="800000"/>
            <a:headEnd/>
            <a:tailEnd/>
          </a:ln>
        </p:spPr>
      </p:sp>
      <p:sp>
        <p:nvSpPr>
          <p:cNvPr id="2847747" name="Rectangle 3"/>
          <p:cNvSpPr>
            <a:spLocks noGrp="1" noChangeArrowheads="1"/>
          </p:cNvSpPr>
          <p:nvPr>
            <p:ph type="body" idx="1"/>
          </p:nvPr>
        </p:nvSpPr>
        <p:spPr bwMode="auto">
          <a:xfrm>
            <a:off x="528638" y="4424363"/>
            <a:ext cx="6049962" cy="4186237"/>
          </a:xfrm>
          <a:prstGeom prst="rect">
            <a:avLst/>
          </a:prstGeom>
          <a:solidFill>
            <a:srgbClr val="FFFFFF"/>
          </a:solidFill>
          <a:ln>
            <a:solidFill>
              <a:srgbClr val="000000"/>
            </a:solidFill>
            <a:miter lim="800000"/>
            <a:headEnd/>
            <a:tailEnd/>
          </a:ln>
        </p:spPr>
        <p:txBody>
          <a:bodyPr lIns="91800" tIns="45900" rIns="91800" bIns="45900">
            <a:prstTxWarp prst="textNoShape">
              <a:avLst/>
            </a:prstTxWarp>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9794" name="Rectangle 2"/>
          <p:cNvSpPr>
            <a:spLocks noGrp="1" noRot="1" noChangeAspect="1" noChangeArrowheads="1"/>
          </p:cNvSpPr>
          <p:nvPr>
            <p:ph type="sldImg"/>
          </p:nvPr>
        </p:nvSpPr>
        <p:spPr bwMode="auto">
          <a:xfrm>
            <a:off x="1204913" y="596900"/>
            <a:ext cx="4637087" cy="3478213"/>
          </a:xfrm>
          <a:prstGeom prst="rect">
            <a:avLst/>
          </a:prstGeom>
          <a:solidFill>
            <a:srgbClr val="FFFFFF"/>
          </a:solidFill>
          <a:ln>
            <a:solidFill>
              <a:srgbClr val="000000"/>
            </a:solidFill>
            <a:miter lim="800000"/>
            <a:headEnd/>
            <a:tailEnd/>
          </a:ln>
        </p:spPr>
      </p:sp>
      <p:sp>
        <p:nvSpPr>
          <p:cNvPr id="2849795" name="Rectangle 3"/>
          <p:cNvSpPr>
            <a:spLocks noGrp="1" noChangeArrowheads="1"/>
          </p:cNvSpPr>
          <p:nvPr>
            <p:ph type="body" idx="1"/>
          </p:nvPr>
        </p:nvSpPr>
        <p:spPr bwMode="auto">
          <a:xfrm>
            <a:off x="528638" y="4424363"/>
            <a:ext cx="6049962" cy="4186237"/>
          </a:xfrm>
          <a:prstGeom prst="rect">
            <a:avLst/>
          </a:prstGeom>
          <a:solidFill>
            <a:srgbClr val="FFFFFF"/>
          </a:solidFill>
          <a:ln>
            <a:solidFill>
              <a:srgbClr val="000000"/>
            </a:solidFill>
            <a:miter lim="800000"/>
            <a:headEnd/>
            <a:tailEnd/>
          </a:ln>
        </p:spPr>
        <p:txBody>
          <a:bodyPr lIns="91800" tIns="45900" rIns="91800" bIns="45900">
            <a:prstTxWarp prst="textNoShape">
              <a:avLst/>
            </a:prstTxWarp>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365125"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p:cNvSpPr/>
          <p:nvPr/>
        </p:nvSpPr>
        <p:spPr>
          <a:xfrm>
            <a:off x="309563" y="681038"/>
            <a:ext cx="4603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6" name="Rectangle 5"/>
          <p:cNvSpPr/>
          <p:nvPr/>
        </p:nvSpPr>
        <p:spPr>
          <a:xfrm>
            <a:off x="268288" y="681038"/>
            <a:ext cx="2857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7" name="Rectangle 6"/>
          <p:cNvSpPr/>
          <p:nvPr/>
        </p:nvSpPr>
        <p:spPr>
          <a:xfrm>
            <a:off x="249238"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9"/>
          <p:cNvSpPr/>
          <p:nvPr/>
        </p:nvSpPr>
        <p:spPr>
          <a:xfrm>
            <a:off x="222250" y="681038"/>
            <a:ext cx="7938"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1" name="Rectangle 10"/>
          <p:cNvSpPr/>
          <p:nvPr/>
        </p:nvSpPr>
        <p:spPr>
          <a:xfrm>
            <a:off x="255588" y="5046663"/>
            <a:ext cx="73025"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2" name="Rectangle 11"/>
          <p:cNvSpPr/>
          <p:nvPr/>
        </p:nvSpPr>
        <p:spPr>
          <a:xfrm>
            <a:off x="255588" y="4797425"/>
            <a:ext cx="73025"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3" name="Rectangle 12"/>
          <p:cNvSpPr/>
          <p:nvPr/>
        </p:nvSpPr>
        <p:spPr>
          <a:xfrm>
            <a:off x="255588" y="4637088"/>
            <a:ext cx="73025"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4" name="Rectangle 13"/>
          <p:cNvSpPr/>
          <p:nvPr/>
        </p:nvSpPr>
        <p:spPr>
          <a:xfrm>
            <a:off x="255588" y="4541838"/>
            <a:ext cx="73025"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lstStyle>
          <a:p>
            <a:r>
              <a:rPr lang="en-US"/>
              <a:t>Click to edit Master title style</a:t>
            </a:r>
          </a:p>
        </p:txBody>
      </p:sp>
      <p:sp>
        <p:nvSpPr>
          <p:cNvPr id="9" name="Subtitle 8"/>
          <p:cNvSpPr>
            <a:spLocks noGrp="1"/>
          </p:cNvSpPr>
          <p:nvPr>
            <p:ph type="subTitle" idx="1"/>
          </p:nvPr>
        </p:nvSpPr>
        <p:spPr>
          <a:xfrm>
            <a:off x="914400" y="2834640"/>
            <a:ext cx="7772400" cy="1508760"/>
          </a:xfrm>
        </p:spPr>
        <p:txBody>
          <a:bodyPr lIns="100584"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5" name="Date Placeholder 27"/>
          <p:cNvSpPr>
            <a:spLocks noGrp="1"/>
          </p:cNvSpPr>
          <p:nvPr>
            <p:ph type="dt" sz="half" idx="10"/>
          </p:nvPr>
        </p:nvSpPr>
        <p:spPr>
          <a:xfrm>
            <a:off x="6477000" y="6416675"/>
            <a:ext cx="2133600" cy="365125"/>
          </a:xfrm>
          <a:prstGeom prst="rect">
            <a:avLst/>
          </a:prstGeom>
        </p:spPr>
        <p:txBody>
          <a:bodyPr/>
          <a:lstStyle>
            <a:lvl1pPr>
              <a:defRPr>
                <a:latin typeface="Helvetica" pitchFamily="-65" charset="0"/>
              </a:defRPr>
            </a:lvl1pPr>
          </a:lstStyle>
          <a:p>
            <a:pPr>
              <a:defRPr/>
            </a:pPr>
            <a:endParaRPr/>
          </a:p>
        </p:txBody>
      </p:sp>
      <p:sp>
        <p:nvSpPr>
          <p:cNvPr id="16" name="Footer Placeholder 16"/>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Helvetica" charset="0"/>
              </a:defRPr>
            </a:lvl1pPr>
          </a:lstStyle>
          <a:p>
            <a:pPr>
              <a:defRPr/>
            </a:pPr>
            <a:r>
              <a:rPr lang="en-US"/>
              <a:t>
              </a:t>
            </a:r>
          </a:p>
        </p:txBody>
      </p:sp>
      <p:sp>
        <p:nvSpPr>
          <p:cNvPr id="17" name="Slide Number Placeholder 28"/>
          <p:cNvSpPr>
            <a:spLocks noGrp="1"/>
          </p:cNvSpPr>
          <p:nvPr>
            <p:ph type="sldNum" sz="quarter" idx="12"/>
          </p:nvPr>
        </p:nvSpPr>
        <p:spPr>
          <a:xfrm>
            <a:off x="8610600" y="6416675"/>
            <a:ext cx="457200" cy="365125"/>
          </a:xfrm>
          <a:prstGeom prst="rect">
            <a:avLst/>
          </a:prstGeom>
        </p:spPr>
        <p:txBody>
          <a:bodyPr/>
          <a:lstStyle>
            <a:lvl1pPr>
              <a:defRPr>
                <a:latin typeface="Helvetica" pitchFamily="-65" charset="0"/>
              </a:defRPr>
            </a:lvl1pPr>
          </a:lstStyle>
          <a:p>
            <a:pPr>
              <a:defRPr/>
            </a:pPr>
            <a:fld id="{8E3342FC-85AC-0141-B4E7-B626C5929470}" type="slidenum">
              <a:rPr/>
              <a:pPr>
                <a:defRPr/>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77000" y="6416675"/>
            <a:ext cx="2133600" cy="365125"/>
          </a:xfrm>
          <a:prstGeom prst="rect">
            <a:avLst/>
          </a:prstGeom>
        </p:spPr>
        <p:txBody>
          <a:bodyPr/>
          <a:lstStyle>
            <a:lvl1pPr>
              <a:defRPr>
                <a:latin typeface="Helvetica" pitchFamily="-65" charset="0"/>
              </a:defRPr>
            </a:lvl1pPr>
          </a:lstStyle>
          <a:p>
            <a:pPr>
              <a:defRPr/>
            </a:pPr>
            <a:endParaRPr/>
          </a:p>
        </p:txBody>
      </p:sp>
      <p:sp>
        <p:nvSpPr>
          <p:cNvPr id="5" name="Footer Placeholder 4"/>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Helvetica" charset="0"/>
              </a:defRPr>
            </a:lvl1pPr>
          </a:lstStyle>
          <a:p>
            <a:pPr>
              <a:defRPr/>
            </a:pPr>
            <a:r>
              <a:rPr lang="en-US"/>
              <a:t>
              </a:t>
            </a:r>
          </a:p>
        </p:txBody>
      </p:sp>
      <p:sp>
        <p:nvSpPr>
          <p:cNvPr id="6" name="Slide Number Placeholder 5"/>
          <p:cNvSpPr>
            <a:spLocks noGrp="1"/>
          </p:cNvSpPr>
          <p:nvPr>
            <p:ph type="sldNum" sz="quarter" idx="12"/>
          </p:nvPr>
        </p:nvSpPr>
        <p:spPr>
          <a:xfrm>
            <a:off x="8610600" y="6416675"/>
            <a:ext cx="457200" cy="365125"/>
          </a:xfrm>
          <a:prstGeom prst="rect">
            <a:avLst/>
          </a:prstGeom>
        </p:spPr>
        <p:txBody>
          <a:bodyPr/>
          <a:lstStyle>
            <a:lvl1pPr>
              <a:defRPr>
                <a:latin typeface="Helvetica" pitchFamily="-65" charset="0"/>
              </a:defRPr>
            </a:lvl1pPr>
          </a:lstStyle>
          <a:p>
            <a:pPr>
              <a:defRPr/>
            </a:pPr>
            <a:fld id="{3767D12C-1D62-DB44-B351-8710E9C41DB2}" type="slidenum">
              <a:rPr/>
              <a:pPr>
                <a:defRPr/>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09600" y="274639"/>
            <a:ext cx="5867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77000" y="6416675"/>
            <a:ext cx="2133600" cy="365125"/>
          </a:xfrm>
          <a:prstGeom prst="rect">
            <a:avLst/>
          </a:prstGeom>
        </p:spPr>
        <p:txBody>
          <a:bodyPr/>
          <a:lstStyle>
            <a:lvl1pPr>
              <a:defRPr>
                <a:latin typeface="Helvetica" pitchFamily="-65" charset="0"/>
              </a:defRPr>
            </a:lvl1pPr>
          </a:lstStyle>
          <a:p>
            <a:pPr>
              <a:defRPr/>
            </a:pPr>
            <a:endParaRPr/>
          </a:p>
        </p:txBody>
      </p:sp>
      <p:sp>
        <p:nvSpPr>
          <p:cNvPr id="5" name="Footer Placeholder 4"/>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Helvetica" charset="0"/>
              </a:defRPr>
            </a:lvl1pPr>
          </a:lstStyle>
          <a:p>
            <a:pPr>
              <a:defRPr/>
            </a:pPr>
            <a:r>
              <a:rPr lang="en-US"/>
              <a:t>
              </a:t>
            </a:r>
          </a:p>
        </p:txBody>
      </p:sp>
      <p:sp>
        <p:nvSpPr>
          <p:cNvPr id="6" name="Slide Number Placeholder 5"/>
          <p:cNvSpPr>
            <a:spLocks noGrp="1"/>
          </p:cNvSpPr>
          <p:nvPr>
            <p:ph type="sldNum" sz="quarter" idx="12"/>
          </p:nvPr>
        </p:nvSpPr>
        <p:spPr>
          <a:xfrm>
            <a:off x="8610600" y="6416675"/>
            <a:ext cx="457200" cy="365125"/>
          </a:xfrm>
          <a:prstGeom prst="rect">
            <a:avLst/>
          </a:prstGeom>
        </p:spPr>
        <p:txBody>
          <a:bodyPr/>
          <a:lstStyle>
            <a:lvl1pPr>
              <a:defRPr>
                <a:latin typeface="Helvetica" pitchFamily="-65" charset="0"/>
              </a:defRPr>
            </a:lvl1pPr>
          </a:lstStyle>
          <a:p>
            <a:pPr>
              <a:defRPr/>
            </a:pPr>
            <a:fld id="{EB5093A4-CC93-424A-94EB-96D0AD625C4C}" type="slidenum">
              <a:rPr/>
              <a:pPr>
                <a:def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77000" y="6416675"/>
            <a:ext cx="2133600" cy="365125"/>
          </a:xfrm>
          <a:prstGeom prst="rect">
            <a:avLst/>
          </a:prstGeom>
        </p:spPr>
        <p:txBody>
          <a:bodyPr/>
          <a:lstStyle>
            <a:lvl1pPr>
              <a:defRPr>
                <a:latin typeface="Helvetica" pitchFamily="-65" charset="0"/>
              </a:defRPr>
            </a:lvl1pPr>
          </a:lstStyle>
          <a:p>
            <a:pPr>
              <a:defRPr/>
            </a:pPr>
            <a:endParaRPr/>
          </a:p>
        </p:txBody>
      </p:sp>
      <p:sp>
        <p:nvSpPr>
          <p:cNvPr id="5" name="Footer Placeholder 4"/>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Helvetica" charset="0"/>
              </a:defRPr>
            </a:lvl1pPr>
          </a:lstStyle>
          <a:p>
            <a:pPr>
              <a:defRPr/>
            </a:pPr>
            <a:r>
              <a:rPr lang="en-US"/>
              <a:t>
              </a:t>
            </a:r>
          </a:p>
        </p:txBody>
      </p:sp>
      <p:sp>
        <p:nvSpPr>
          <p:cNvPr id="6" name="Slide Number Placeholder 5"/>
          <p:cNvSpPr>
            <a:spLocks noGrp="1"/>
          </p:cNvSpPr>
          <p:nvPr>
            <p:ph type="sldNum" sz="quarter" idx="12"/>
          </p:nvPr>
        </p:nvSpPr>
        <p:spPr>
          <a:xfrm>
            <a:off x="8610600" y="6416675"/>
            <a:ext cx="457200" cy="365125"/>
          </a:xfrm>
          <a:prstGeom prst="rect">
            <a:avLst/>
          </a:prstGeom>
        </p:spPr>
        <p:txBody>
          <a:bodyPr/>
          <a:lstStyle>
            <a:lvl1pPr>
              <a:defRPr>
                <a:latin typeface="Helvetica" pitchFamily="-65" charset="0"/>
              </a:defRPr>
            </a:lvl1pPr>
          </a:lstStyle>
          <a:p>
            <a:pPr>
              <a:defRPr/>
            </a:pPr>
            <a:fld id="{01C1680E-D985-8A48-BA9E-A9F7CF2082B4}" type="slidenum">
              <a:rPr/>
              <a:pPr>
                <a:def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3"/>
          <p:cNvSpPr>
            <a:spLocks/>
          </p:cNvSpPr>
          <p:nvPr/>
        </p:nvSpPr>
        <p:spPr bwMode="auto">
          <a:xfrm>
            <a:off x="4829175" y="1073150"/>
            <a:ext cx="4321175"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a:lstStyle/>
          <a:p>
            <a:pPr>
              <a:defRPr/>
            </a:pPr>
            <a:endParaRPr lang="en-US"/>
          </a:p>
        </p:txBody>
      </p:sp>
      <p:sp>
        <p:nvSpPr>
          <p:cNvPr id="5" name="Freeform 4"/>
          <p:cNvSpPr>
            <a:spLocks/>
          </p:cNvSpPr>
          <p:nvPr/>
        </p:nvSpPr>
        <p:spPr bwMode="auto">
          <a:xfrm>
            <a:off x="374650" y="0"/>
            <a:ext cx="5513388" cy="6615113"/>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a:lstStyle/>
          <a:p>
            <a:pPr>
              <a:defRPr/>
            </a:pPr>
            <a:endParaRPr lang="en-US"/>
          </a:p>
        </p:txBody>
      </p:sp>
      <p:sp>
        <p:nvSpPr>
          <p:cNvPr id="6" name="Freeform 5"/>
          <p:cNvSpPr>
            <a:spLocks/>
          </p:cNvSpPr>
          <p:nvPr/>
        </p:nvSpPr>
        <p:spPr bwMode="auto">
          <a:xfrm rot="5236414">
            <a:off x="4461669" y="1483519"/>
            <a:ext cx="4114800" cy="1189038"/>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7" name="Freeform 6"/>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8" name="Freeform 7"/>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9" name="Freeform 8"/>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0" name="Freeform 9"/>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1" name="Freeform 10"/>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2" name="Freeform 11"/>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4" name="Freeform 13"/>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5" name="Freeform 14"/>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6" name="Freeform 15"/>
          <p:cNvSpPr>
            <a:spLocks/>
          </p:cNvSpPr>
          <p:nvPr/>
        </p:nvSpPr>
        <p:spPr bwMode="auto">
          <a:xfrm>
            <a:off x="366713"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7" name="Freeform 16"/>
          <p:cNvSpPr>
            <a:spLocks/>
          </p:cNvSpPr>
          <p:nvPr/>
        </p:nvSpPr>
        <p:spPr bwMode="auto">
          <a:xfrm>
            <a:off x="366713"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8" name="Freeform 17"/>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9" name="Rectangle 18"/>
          <p:cNvSpPr/>
          <p:nvPr/>
        </p:nvSpPr>
        <p:spPr>
          <a:xfrm>
            <a:off x="363538" y="401638"/>
            <a:ext cx="8504237" cy="887412"/>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0" name="Rectangle 19"/>
          <p:cNvSpPr/>
          <p:nvPr/>
        </p:nvSpPr>
        <p:spPr>
          <a:xfrm flipH="1">
            <a:off x="371475" y="681038"/>
            <a:ext cx="26988"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1" name="Rectangle 20"/>
          <p:cNvSpPr/>
          <p:nvPr/>
        </p:nvSpPr>
        <p:spPr>
          <a:xfrm flipH="1">
            <a:off x="411163" y="681038"/>
            <a:ext cx="2698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2" name="Rectangle 21"/>
          <p:cNvSpPr/>
          <p:nvPr/>
        </p:nvSpPr>
        <p:spPr>
          <a:xfrm flipH="1">
            <a:off x="447675"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3" name="Rectangle 22"/>
          <p:cNvSpPr/>
          <p:nvPr/>
        </p:nvSpPr>
        <p:spPr>
          <a:xfrm flipH="1">
            <a:off x="476250"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4" name="Rectangle 23"/>
          <p:cNvSpPr/>
          <p:nvPr/>
        </p:nvSpPr>
        <p:spPr>
          <a:xfrm>
            <a:off x="500063" y="681038"/>
            <a:ext cx="36512"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3" name="Text Placeholder 2"/>
          <p:cNvSpPr>
            <a:spLocks noGrp="1"/>
          </p:cNvSpPr>
          <p:nvPr>
            <p:ph type="body" idx="1"/>
          </p:nvPr>
        </p:nvSpPr>
        <p:spPr>
          <a:xfrm>
            <a:off x="706902" y="1351672"/>
            <a:ext cx="5718048" cy="977486"/>
          </a:xfrm>
        </p:spPr>
        <p:txBody>
          <a:bodyPr lIns="82296" bIns="0"/>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lstStyle>
          <a:p>
            <a:r>
              <a:rPr lang="en-US"/>
              <a:t>Click to edit Master title style</a:t>
            </a:r>
          </a:p>
        </p:txBody>
      </p:sp>
      <p:sp>
        <p:nvSpPr>
          <p:cNvPr id="25" name="Date Placeholder 3"/>
          <p:cNvSpPr>
            <a:spLocks noGrp="1"/>
          </p:cNvSpPr>
          <p:nvPr>
            <p:ph type="dt" sz="half" idx="10"/>
          </p:nvPr>
        </p:nvSpPr>
        <p:spPr>
          <a:xfrm>
            <a:off x="6477000" y="6416675"/>
            <a:ext cx="2133600" cy="365125"/>
          </a:xfrm>
          <a:prstGeom prst="rect">
            <a:avLst/>
          </a:prstGeom>
        </p:spPr>
        <p:txBody>
          <a:bodyPr/>
          <a:lstStyle>
            <a:lvl1pPr>
              <a:defRPr>
                <a:latin typeface="Helvetica" pitchFamily="-65" charset="0"/>
              </a:defRPr>
            </a:lvl1pPr>
          </a:lstStyle>
          <a:p>
            <a:pPr>
              <a:defRPr/>
            </a:pPr>
            <a:endParaRPr/>
          </a:p>
        </p:txBody>
      </p:sp>
      <p:sp>
        <p:nvSpPr>
          <p:cNvPr id="26" name="Footer Placeholder 4"/>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Helvetica" charset="0"/>
              </a:defRPr>
            </a:lvl1pPr>
          </a:lstStyle>
          <a:p>
            <a:pPr>
              <a:defRPr/>
            </a:pPr>
            <a:r>
              <a:rPr lang="en-US"/>
              <a:t>
              </a:t>
            </a:r>
          </a:p>
        </p:txBody>
      </p:sp>
      <p:sp>
        <p:nvSpPr>
          <p:cNvPr id="27" name="Slide Number Placeholder 5"/>
          <p:cNvSpPr>
            <a:spLocks noGrp="1"/>
          </p:cNvSpPr>
          <p:nvPr>
            <p:ph type="sldNum" sz="quarter" idx="12"/>
          </p:nvPr>
        </p:nvSpPr>
        <p:spPr>
          <a:xfrm>
            <a:off x="8610600" y="6416675"/>
            <a:ext cx="457200" cy="365125"/>
          </a:xfrm>
          <a:prstGeom prst="rect">
            <a:avLst/>
          </a:prstGeom>
        </p:spPr>
        <p:txBody>
          <a:bodyPr/>
          <a:lstStyle>
            <a:lvl1pPr>
              <a:defRPr>
                <a:latin typeface="Helvetica" pitchFamily="-65" charset="0"/>
              </a:defRPr>
            </a:lvl1pPr>
          </a:lstStyle>
          <a:p>
            <a:pPr>
              <a:defRPr/>
            </a:pPr>
            <a:fld id="{F08356AB-6050-C54D-8146-0D0927CCFB8F}" type="slidenum">
              <a:rPr/>
              <a:pPr>
                <a:def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p>
            <a:r>
              <a:rPr lang="en-US"/>
              <a:t>Click to edit Master title style</a:t>
            </a:r>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477000" y="6416675"/>
            <a:ext cx="2133600" cy="365125"/>
          </a:xfrm>
          <a:prstGeom prst="rect">
            <a:avLst/>
          </a:prstGeom>
        </p:spPr>
        <p:txBody>
          <a:bodyPr/>
          <a:lstStyle>
            <a:lvl1pPr>
              <a:defRPr>
                <a:latin typeface="Helvetica" pitchFamily="-65" charset="0"/>
              </a:defRPr>
            </a:lvl1pPr>
          </a:lstStyle>
          <a:p>
            <a:pPr>
              <a:defRPr/>
            </a:pPr>
            <a:endParaRPr/>
          </a:p>
        </p:txBody>
      </p:sp>
      <p:sp>
        <p:nvSpPr>
          <p:cNvPr id="6" name="Footer Placeholder 5"/>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Helvetica" charset="0"/>
              </a:defRPr>
            </a:lvl1pPr>
          </a:lstStyle>
          <a:p>
            <a:pPr>
              <a:defRPr/>
            </a:pPr>
            <a:r>
              <a:rPr lang="en-US"/>
              <a:t>
              </a:t>
            </a:r>
          </a:p>
        </p:txBody>
      </p:sp>
      <p:sp>
        <p:nvSpPr>
          <p:cNvPr id="7" name="Slide Number Placeholder 6"/>
          <p:cNvSpPr>
            <a:spLocks noGrp="1"/>
          </p:cNvSpPr>
          <p:nvPr>
            <p:ph type="sldNum" sz="quarter" idx="12"/>
          </p:nvPr>
        </p:nvSpPr>
        <p:spPr>
          <a:xfrm>
            <a:off x="8610600" y="6416675"/>
            <a:ext cx="457200" cy="365125"/>
          </a:xfrm>
          <a:prstGeom prst="rect">
            <a:avLst/>
          </a:prstGeom>
        </p:spPr>
        <p:txBody>
          <a:bodyPr/>
          <a:lstStyle>
            <a:lvl1pPr>
              <a:defRPr>
                <a:latin typeface="Helvetica" pitchFamily="-65" charset="0"/>
              </a:defRPr>
            </a:lvl1pPr>
          </a:lstStyle>
          <a:p>
            <a:pPr>
              <a:defRPr/>
            </a:pPr>
            <a:fld id="{344601BE-1874-5548-A792-BFB77CD508AE}" type="slidenum">
              <a:rPr/>
              <a:pPr>
                <a:def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Rectangle 6"/>
          <p:cNvSpPr/>
          <p:nvPr/>
        </p:nvSpPr>
        <p:spPr>
          <a:xfrm>
            <a:off x="0" y="401638"/>
            <a:ext cx="8867775" cy="887412"/>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87313" y="681038"/>
            <a:ext cx="460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9" name="Rectangle 8"/>
          <p:cNvSpPr/>
          <p:nvPr/>
        </p:nvSpPr>
        <p:spPr>
          <a:xfrm>
            <a:off x="47625" y="681038"/>
            <a:ext cx="26988"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0" name="Rectangle 9"/>
          <p:cNvSpPr/>
          <p:nvPr/>
        </p:nvSpPr>
        <p:spPr>
          <a:xfrm>
            <a:off x="28575"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1" name="Rectangle 10"/>
          <p:cNvSpPr/>
          <p:nvPr/>
        </p:nvSpPr>
        <p:spPr>
          <a:xfrm>
            <a:off x="0"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2" name="Rectangle 11"/>
          <p:cNvSpPr/>
          <p:nvPr/>
        </p:nvSpPr>
        <p:spPr>
          <a:xfrm flipH="1">
            <a:off x="149225"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3" name="Rectangle 12"/>
          <p:cNvSpPr/>
          <p:nvPr/>
        </p:nvSpPr>
        <p:spPr>
          <a:xfrm flipH="1">
            <a:off x="188913"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4" name="Rectangle 13"/>
          <p:cNvSpPr/>
          <p:nvPr/>
        </p:nvSpPr>
        <p:spPr>
          <a:xfrm flipH="1">
            <a:off x="227013"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5" name="Rectangle 14"/>
          <p:cNvSpPr/>
          <p:nvPr/>
        </p:nvSpPr>
        <p:spPr>
          <a:xfrm flipH="1">
            <a:off x="255588" y="681038"/>
            <a:ext cx="79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6" name="Rectangle 15"/>
          <p:cNvSpPr/>
          <p:nvPr/>
        </p:nvSpPr>
        <p:spPr>
          <a:xfrm>
            <a:off x="279400" y="681038"/>
            <a:ext cx="36513"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 name="Title 1"/>
          <p:cNvSpPr>
            <a:spLocks noGrp="1"/>
          </p:cNvSpPr>
          <p:nvPr>
            <p:ph type="title"/>
          </p:nvPr>
        </p:nvSpPr>
        <p:spPr>
          <a:xfrm>
            <a:off x="504824" y="512064"/>
            <a:ext cx="7772400" cy="914400"/>
          </a:xfrm>
        </p:spPr>
        <p:txBody>
          <a:bodyPr/>
          <a:lstStyle>
            <a:lvl1pPr>
              <a:defRPr sz="4000"/>
            </a:lvl1pPr>
          </a:lstStyle>
          <a:p>
            <a:r>
              <a:rPr lang="en-US"/>
              <a:t>Click to edit Master title style</a:t>
            </a:r>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Date Placeholder 6"/>
          <p:cNvSpPr>
            <a:spLocks noGrp="1"/>
          </p:cNvSpPr>
          <p:nvPr>
            <p:ph type="dt" sz="half" idx="10"/>
          </p:nvPr>
        </p:nvSpPr>
        <p:spPr>
          <a:xfrm>
            <a:off x="6477000" y="6416675"/>
            <a:ext cx="2133600" cy="365125"/>
          </a:xfrm>
          <a:prstGeom prst="rect">
            <a:avLst/>
          </a:prstGeom>
        </p:spPr>
        <p:txBody>
          <a:bodyPr/>
          <a:lstStyle>
            <a:lvl1pPr>
              <a:defRPr>
                <a:latin typeface="Helvetica" pitchFamily="-65" charset="0"/>
              </a:defRPr>
            </a:lvl1pPr>
          </a:lstStyle>
          <a:p>
            <a:pPr>
              <a:defRPr/>
            </a:pPr>
            <a:endParaRPr/>
          </a:p>
        </p:txBody>
      </p:sp>
      <p:sp>
        <p:nvSpPr>
          <p:cNvPr id="18" name="Footer Placeholder 7"/>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Helvetica" charset="0"/>
              </a:defRPr>
            </a:lvl1pPr>
          </a:lstStyle>
          <a:p>
            <a:pPr>
              <a:defRPr/>
            </a:pPr>
            <a:r>
              <a:rPr lang="en-US"/>
              <a:t>
              </a:t>
            </a:r>
          </a:p>
        </p:txBody>
      </p:sp>
      <p:sp>
        <p:nvSpPr>
          <p:cNvPr id="19" name="Slide Number Placeholder 8"/>
          <p:cNvSpPr>
            <a:spLocks noGrp="1"/>
          </p:cNvSpPr>
          <p:nvPr>
            <p:ph type="sldNum" sz="quarter" idx="12"/>
          </p:nvPr>
        </p:nvSpPr>
        <p:spPr>
          <a:xfrm>
            <a:off x="8610600" y="6416675"/>
            <a:ext cx="457200" cy="365125"/>
          </a:xfrm>
          <a:prstGeom prst="rect">
            <a:avLst/>
          </a:prstGeom>
        </p:spPr>
        <p:txBody>
          <a:bodyPr/>
          <a:lstStyle>
            <a:lvl1pPr>
              <a:defRPr>
                <a:latin typeface="Helvetica" pitchFamily="-65" charset="0"/>
              </a:defRPr>
            </a:lvl1pPr>
          </a:lstStyle>
          <a:p>
            <a:pPr>
              <a:defRPr/>
            </a:pPr>
            <a:fld id="{50361CD5-B477-9E43-A365-B6CBAABDE154}" type="slidenum">
              <a:rPr/>
              <a:pPr>
                <a:defRPr/>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lstStyle>
          <a:p>
            <a:r>
              <a:rPr lang="en-US"/>
              <a:t>Click to edit Master title style</a:t>
            </a:r>
          </a:p>
        </p:txBody>
      </p:sp>
      <p:sp>
        <p:nvSpPr>
          <p:cNvPr id="3" name="Date Placeholder 2"/>
          <p:cNvSpPr>
            <a:spLocks noGrp="1"/>
          </p:cNvSpPr>
          <p:nvPr>
            <p:ph type="dt" sz="half" idx="10"/>
          </p:nvPr>
        </p:nvSpPr>
        <p:spPr>
          <a:xfrm>
            <a:off x="6477000" y="6416675"/>
            <a:ext cx="2133600" cy="365125"/>
          </a:xfrm>
          <a:prstGeom prst="rect">
            <a:avLst/>
          </a:prstGeom>
        </p:spPr>
        <p:txBody>
          <a:bodyPr/>
          <a:lstStyle>
            <a:lvl1pPr>
              <a:defRPr>
                <a:latin typeface="Helvetica" pitchFamily="-65" charset="0"/>
              </a:defRPr>
            </a:lvl1pPr>
          </a:lstStyle>
          <a:p>
            <a:pPr>
              <a:defRPr/>
            </a:pPr>
            <a:endParaRPr/>
          </a:p>
        </p:txBody>
      </p:sp>
      <p:sp>
        <p:nvSpPr>
          <p:cNvPr id="4" name="Footer Placeholder 3"/>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Helvetica" charset="0"/>
              </a:defRPr>
            </a:lvl1pPr>
          </a:lstStyle>
          <a:p>
            <a:pPr>
              <a:defRPr/>
            </a:pPr>
            <a:r>
              <a:rPr lang="en-US"/>
              <a:t>
              </a:t>
            </a:r>
          </a:p>
        </p:txBody>
      </p:sp>
      <p:sp>
        <p:nvSpPr>
          <p:cNvPr id="5" name="Slide Number Placeholder 4"/>
          <p:cNvSpPr>
            <a:spLocks noGrp="1"/>
          </p:cNvSpPr>
          <p:nvPr>
            <p:ph type="sldNum" sz="quarter" idx="12"/>
          </p:nvPr>
        </p:nvSpPr>
        <p:spPr>
          <a:xfrm>
            <a:off x="8610600" y="6416675"/>
            <a:ext cx="457200" cy="365125"/>
          </a:xfrm>
          <a:prstGeom prst="rect">
            <a:avLst/>
          </a:prstGeom>
        </p:spPr>
        <p:txBody>
          <a:bodyPr/>
          <a:lstStyle>
            <a:lvl1pPr>
              <a:defRPr>
                <a:latin typeface="Helvetica" pitchFamily="-65" charset="0"/>
              </a:defRPr>
            </a:lvl1pPr>
          </a:lstStyle>
          <a:p>
            <a:pPr>
              <a:defRPr/>
            </a:pPr>
            <a:fld id="{CD69752C-0324-1C40-9504-CBF4C9360C20}" type="slidenum">
              <a:rPr/>
              <a:pPr>
                <a:defRPr/>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477000" y="6416675"/>
            <a:ext cx="2133600" cy="365125"/>
          </a:xfrm>
          <a:prstGeom prst="rect">
            <a:avLst/>
          </a:prstGeom>
        </p:spPr>
        <p:txBody>
          <a:bodyPr/>
          <a:lstStyle>
            <a:lvl1pPr>
              <a:defRPr>
                <a:latin typeface="Helvetica" pitchFamily="-65" charset="0"/>
              </a:defRPr>
            </a:lvl1pPr>
          </a:lstStyle>
          <a:p>
            <a:pPr>
              <a:defRPr/>
            </a:pPr>
            <a:endParaRPr/>
          </a:p>
        </p:txBody>
      </p:sp>
      <p:sp>
        <p:nvSpPr>
          <p:cNvPr id="3" name="Footer Placeholder 2"/>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Helvetica" charset="0"/>
              </a:defRPr>
            </a:lvl1pPr>
          </a:lstStyle>
          <a:p>
            <a:pPr>
              <a:defRPr/>
            </a:pPr>
            <a:r>
              <a:rPr lang="en-US"/>
              <a:t>
              </a:t>
            </a:r>
          </a:p>
        </p:txBody>
      </p:sp>
      <p:sp>
        <p:nvSpPr>
          <p:cNvPr id="4" name="Slide Number Placeholder 3"/>
          <p:cNvSpPr>
            <a:spLocks noGrp="1"/>
          </p:cNvSpPr>
          <p:nvPr>
            <p:ph type="sldNum" sz="quarter" idx="12"/>
          </p:nvPr>
        </p:nvSpPr>
        <p:spPr>
          <a:xfrm>
            <a:off x="8610600" y="6416675"/>
            <a:ext cx="457200" cy="365125"/>
          </a:xfrm>
          <a:prstGeom prst="rect">
            <a:avLst/>
          </a:prstGeom>
        </p:spPr>
        <p:txBody>
          <a:bodyPr/>
          <a:lstStyle>
            <a:lvl1pPr>
              <a:defRPr>
                <a:latin typeface="Helvetica" pitchFamily="-65" charset="0"/>
              </a:defRPr>
            </a:lvl1pPr>
          </a:lstStyle>
          <a:p>
            <a:pPr>
              <a:defRPr/>
            </a:pPr>
            <a:fld id="{44F050E0-6EC7-2D45-8299-7B7E99CE3E4C}" type="slidenum">
              <a:rPr/>
              <a:pPr>
                <a:defRPr/>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lstStyle>
          <a:p>
            <a:r>
              <a:rPr lang="en-US"/>
              <a:t>Click to edit Master title style</a:t>
            </a:r>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477000" y="6416675"/>
            <a:ext cx="2133600" cy="365125"/>
          </a:xfrm>
          <a:prstGeom prst="rect">
            <a:avLst/>
          </a:prstGeom>
        </p:spPr>
        <p:txBody>
          <a:bodyPr/>
          <a:lstStyle>
            <a:lvl1pPr>
              <a:defRPr>
                <a:latin typeface="Helvetica" pitchFamily="-65" charset="0"/>
              </a:defRPr>
            </a:lvl1pPr>
          </a:lstStyle>
          <a:p>
            <a:pPr>
              <a:defRPr/>
            </a:pPr>
            <a:endParaRPr/>
          </a:p>
        </p:txBody>
      </p:sp>
      <p:sp>
        <p:nvSpPr>
          <p:cNvPr id="6" name="Footer Placeholder 5"/>
          <p:cNvSpPr>
            <a:spLocks noGrp="1"/>
          </p:cNvSpPr>
          <p:nvPr>
            <p:ph type="ftr" sz="quarter" idx="11"/>
          </p:nvPr>
        </p:nvSpPr>
        <p:spPr>
          <a:xfrm>
            <a:off x="914400" y="6416675"/>
            <a:ext cx="5562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Helvetica" charset="0"/>
              </a:defRPr>
            </a:lvl1pPr>
          </a:lstStyle>
          <a:p>
            <a:pPr>
              <a:defRPr/>
            </a:pPr>
            <a:r>
              <a:rPr lang="en-US"/>
              <a:t>
              </a:t>
            </a:r>
          </a:p>
        </p:txBody>
      </p:sp>
      <p:sp>
        <p:nvSpPr>
          <p:cNvPr id="7" name="Slide Number Placeholder 6"/>
          <p:cNvSpPr>
            <a:spLocks noGrp="1"/>
          </p:cNvSpPr>
          <p:nvPr>
            <p:ph type="sldNum" sz="quarter" idx="12"/>
          </p:nvPr>
        </p:nvSpPr>
        <p:spPr>
          <a:xfrm>
            <a:off x="8610600" y="6416675"/>
            <a:ext cx="457200" cy="365125"/>
          </a:xfrm>
          <a:prstGeom prst="rect">
            <a:avLst/>
          </a:prstGeom>
        </p:spPr>
        <p:txBody>
          <a:bodyPr/>
          <a:lstStyle>
            <a:lvl1pPr>
              <a:defRPr>
                <a:latin typeface="Helvetica" pitchFamily="-65" charset="0"/>
              </a:defRPr>
            </a:lvl1pPr>
          </a:lstStyle>
          <a:p>
            <a:pPr>
              <a:defRPr/>
            </a:pPr>
            <a:fld id="{9956C743-C58C-B546-AEA2-8065E3DEDFB6}" type="slidenum">
              <a:rPr/>
              <a:pPr>
                <a:defRPr/>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a:off x="368300" y="0"/>
            <a:ext cx="8777288" cy="1878013"/>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cxnSp>
        <p:nvCxnSpPr>
          <p:cNvPr id="6" name="Straight Connector 5"/>
          <p:cNvCxnSpPr/>
          <p:nvPr/>
        </p:nvCxnSpPr>
        <p:spPr>
          <a:xfrm flipV="1">
            <a:off x="363538" y="1884363"/>
            <a:ext cx="8782050"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7" name="Group 20"/>
          <p:cNvGrpSpPr>
            <a:grpSpLocks/>
          </p:cNvGrpSpPr>
          <p:nvPr/>
        </p:nvGrpSpPr>
        <p:grpSpPr bwMode="auto">
          <a:xfrm rot="5400000">
            <a:off x="8515351" y="1219200"/>
            <a:ext cx="131762" cy="128587"/>
            <a:chOff x="6668087" y="1297746"/>
            <a:chExt cx="161840" cy="156602"/>
          </a:xfrm>
        </p:grpSpPr>
        <p:cxnSp>
          <p:nvCxnSpPr>
            <p:cNvPr id="8" name="Straight Connector 7"/>
            <p:cNvCxnSpPr/>
            <p:nvPr/>
          </p:nvCxnSpPr>
          <p:spPr>
            <a:xfrm rot="16200000">
              <a:off x="6659693" y="1302242"/>
              <a:ext cx="88935"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6200000" flipV="1">
              <a:off x="6681299" y="1395381"/>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rot="5400000" flipH="1">
              <a:off x="6740613" y="1301266"/>
              <a:ext cx="88935"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1" name="Group 25"/>
          <p:cNvGrpSpPr>
            <a:grpSpLocks/>
          </p:cNvGrpSpPr>
          <p:nvPr/>
        </p:nvGrpSpPr>
        <p:grpSpPr bwMode="auto">
          <a:xfrm rot="5400000">
            <a:off x="8667751" y="1371600"/>
            <a:ext cx="131762" cy="128587"/>
            <a:chOff x="6668087" y="1297746"/>
            <a:chExt cx="161840" cy="156602"/>
          </a:xfrm>
        </p:grpSpPr>
        <p:cxnSp>
          <p:nvCxnSpPr>
            <p:cNvPr id="12" name="Straight Connector 11"/>
            <p:cNvCxnSpPr/>
            <p:nvPr/>
          </p:nvCxnSpPr>
          <p:spPr>
            <a:xfrm rot="16200000">
              <a:off x="6659693" y="1302242"/>
              <a:ext cx="88935"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16200000" flipV="1">
              <a:off x="6681299" y="1395381"/>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rot="5400000" flipH="1">
              <a:off x="6740613" y="1301266"/>
              <a:ext cx="88935"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5" name="Group 29"/>
          <p:cNvGrpSpPr>
            <a:grpSpLocks/>
          </p:cNvGrpSpPr>
          <p:nvPr/>
        </p:nvGrpSpPr>
        <p:grpSpPr bwMode="auto">
          <a:xfrm rot="5400000">
            <a:off x="8320087" y="1474788"/>
            <a:ext cx="131763" cy="128588"/>
            <a:chOff x="6668087" y="1297746"/>
            <a:chExt cx="161840" cy="156602"/>
          </a:xfrm>
        </p:grpSpPr>
        <p:cxnSp>
          <p:nvCxnSpPr>
            <p:cNvPr id="16" name="Straight Connector 15"/>
            <p:cNvCxnSpPr/>
            <p:nvPr/>
          </p:nvCxnSpPr>
          <p:spPr>
            <a:xfrm rot="16200000">
              <a:off x="6659692" y="1302240"/>
              <a:ext cx="88934"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16200000" flipV="1">
              <a:off x="6681298" y="1395380"/>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rot="5400000" flipH="1">
              <a:off x="6740612" y="1301265"/>
              <a:ext cx="88934"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lstStyle>
          <a:p>
            <a:r>
              <a:rPr lang="en-US"/>
              <a:t>Click to edit Master title style</a:t>
            </a:r>
          </a:p>
        </p:txBody>
      </p:sp>
      <p:sp>
        <p:nvSpPr>
          <p:cNvPr id="3" name="Picture Placeholder 2"/>
          <p:cNvSpPr>
            <a:spLocks noGrp="1"/>
          </p:cNvSpPr>
          <p:nvPr>
            <p:ph type="pic" idx="1"/>
          </p:nvPr>
        </p:nvSpPr>
        <p:spPr>
          <a:xfrm>
            <a:off x="368032" y="1893781"/>
            <a:ext cx="8778240" cy="4960144"/>
          </a:xfrm>
          <a:solidFill>
            <a:schemeClr val="bg2"/>
          </a:solidFill>
        </p:spPr>
        <p:txBody>
          <a:bodyPr>
            <a:normAutofit/>
          </a:bodyPr>
          <a:lstStyle>
            <a:lvl1pPr marL="0" indent="0">
              <a:buNone/>
              <a:defRPr sz="3200"/>
            </a:lvl1pPr>
          </a:lstStyle>
          <a:p>
            <a:pPr lvl="0"/>
            <a:r>
              <a:rPr lang="en-US" noProof="0"/>
              <a:t>Click icon to add picture</a:t>
            </a:r>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lstStyle>
          <a:p>
            <a:pPr lvl="0"/>
            <a:r>
              <a:rPr lang="en-US"/>
              <a:t>Click to edit Master text styles</a:t>
            </a:r>
          </a:p>
        </p:txBody>
      </p:sp>
      <p:sp>
        <p:nvSpPr>
          <p:cNvPr id="19" name="Date Placeholder 4"/>
          <p:cNvSpPr>
            <a:spLocks noGrp="1"/>
          </p:cNvSpPr>
          <p:nvPr>
            <p:ph type="dt" sz="half" idx="10"/>
          </p:nvPr>
        </p:nvSpPr>
        <p:spPr>
          <a:xfrm>
            <a:off x="6477000" y="55563"/>
            <a:ext cx="2133600" cy="365125"/>
          </a:xfrm>
          <a:prstGeom prst="rect">
            <a:avLst/>
          </a:prstGeom>
        </p:spPr>
        <p:txBody>
          <a:bodyPr/>
          <a:lstStyle>
            <a:lvl1pPr>
              <a:defRPr>
                <a:latin typeface="Helvetica" pitchFamily="-65" charset="0"/>
              </a:defRPr>
            </a:lvl1pPr>
          </a:lstStyle>
          <a:p>
            <a:pPr>
              <a:defRPr/>
            </a:pPr>
            <a:endParaRPr/>
          </a:p>
        </p:txBody>
      </p:sp>
      <p:sp>
        <p:nvSpPr>
          <p:cNvPr id="20" name="Footer Placeholder 5"/>
          <p:cNvSpPr>
            <a:spLocks noGrp="1"/>
          </p:cNvSpPr>
          <p:nvPr>
            <p:ph type="ftr" sz="quarter" idx="11"/>
          </p:nvPr>
        </p:nvSpPr>
        <p:spPr>
          <a:xfrm>
            <a:off x="914400" y="55563"/>
            <a:ext cx="5562600" cy="365125"/>
          </a:xfrm>
          <a:prstGeom prst="rect">
            <a:avLst/>
          </a:prstGeom>
        </p:spPr>
        <p:txBody>
          <a:bodyPr vert="horz" wrap="square" lIns="91440" tIns="45720" rIns="91440" bIns="45720" numCol="1" anchor="t" anchorCtr="0" compatLnSpc="1">
            <a:prstTxWarp prst="textNoShape">
              <a:avLst/>
            </a:prstTxWarp>
          </a:bodyPr>
          <a:lstStyle>
            <a:lvl1pPr>
              <a:defRPr smtClean="0">
                <a:latin typeface="Helvetica" charset="0"/>
              </a:defRPr>
            </a:lvl1pPr>
          </a:lstStyle>
          <a:p>
            <a:pPr>
              <a:defRPr/>
            </a:pPr>
            <a:r>
              <a:rPr lang="en-US"/>
              <a:t>
              </a:t>
            </a:r>
          </a:p>
        </p:txBody>
      </p:sp>
      <p:sp>
        <p:nvSpPr>
          <p:cNvPr id="21" name="Slide Number Placeholder 6"/>
          <p:cNvSpPr>
            <a:spLocks noGrp="1"/>
          </p:cNvSpPr>
          <p:nvPr>
            <p:ph type="sldNum" sz="quarter" idx="12"/>
          </p:nvPr>
        </p:nvSpPr>
        <p:spPr>
          <a:xfrm>
            <a:off x="8610600" y="55563"/>
            <a:ext cx="457200" cy="365125"/>
          </a:xfrm>
          <a:prstGeom prst="rect">
            <a:avLst/>
          </a:prstGeom>
        </p:spPr>
        <p:txBody>
          <a:bodyPr/>
          <a:lstStyle>
            <a:lvl1pPr>
              <a:defRPr>
                <a:latin typeface="Helvetica" pitchFamily="-65" charset="0"/>
              </a:defRPr>
            </a:lvl1pPr>
          </a:lstStyle>
          <a:p>
            <a:pPr>
              <a:defRPr/>
            </a:pPr>
            <a:fld id="{458E6A8A-592E-AF43-B50A-9BAEEB4055EB}" type="slidenum">
              <a:rPr/>
              <a:pPr>
                <a:def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28600"/>
            <a:ext cx="8229600" cy="914400"/>
          </a:xfrm>
          <a:prstGeom prst="rect">
            <a:avLst/>
          </a:prstGeom>
        </p:spPr>
        <p:txBody>
          <a:bodyPr vert="horz" anchor="t">
            <a:noAutofit/>
          </a:bodyPr>
          <a:lstStyle/>
          <a:p>
            <a:r>
              <a:rPr lang="en-US" dirty="0"/>
              <a:t>Click to edit Master title style</a:t>
            </a:r>
          </a:p>
        </p:txBody>
      </p:sp>
      <p:sp>
        <p:nvSpPr>
          <p:cNvPr id="1031" name="Text Placeholder 12"/>
          <p:cNvSpPr>
            <a:spLocks noGrp="1"/>
          </p:cNvSpPr>
          <p:nvPr>
            <p:ph type="body" idx="1"/>
          </p:nvPr>
        </p:nvSpPr>
        <p:spPr bwMode="auto">
          <a:xfrm>
            <a:off x="457200" y="1143000"/>
            <a:ext cx="8229600" cy="5213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Rectangle 10"/>
          <p:cNvSpPr>
            <a:spLocks noChangeArrowheads="1"/>
          </p:cNvSpPr>
          <p:nvPr userDrawn="1"/>
        </p:nvSpPr>
        <p:spPr bwMode="auto">
          <a:xfrm>
            <a:off x="0" y="6654800"/>
            <a:ext cx="4953000" cy="203200"/>
          </a:xfrm>
          <a:prstGeom prst="rect">
            <a:avLst/>
          </a:prstGeom>
          <a:noFill/>
          <a:ln w="12700">
            <a:noFill/>
            <a:miter lim="800000"/>
            <a:headEnd/>
            <a:tailEnd/>
          </a:ln>
          <a:effectLst/>
        </p:spPr>
        <p:txBody>
          <a:bodyPr lIns="63500" tIns="25400" rIns="63500" bIns="25400">
            <a:prstTxWarp prst="textNoShape">
              <a:avLst/>
            </a:prstTxWarp>
            <a:spAutoFit/>
          </a:bodyPr>
          <a:lstStyle/>
          <a:p>
            <a:pPr>
              <a:defRPr/>
            </a:pPr>
            <a:r>
              <a:rPr lang="en-US" sz="1000" b="1" dirty="0">
                <a:solidFill>
                  <a:srgbClr val="FFFF00"/>
                </a:solidFill>
                <a:latin typeface="18 VAG Rounded Black   09390"/>
              </a:rPr>
              <a:t>L25 Caches I </a:t>
            </a:r>
            <a:r>
              <a:rPr lang="en-US" sz="1000" b="1" dirty="0">
                <a:solidFill>
                  <a:schemeClr val="tx1"/>
                </a:solidFill>
                <a:latin typeface="18 VAG Rounded Black   09390"/>
              </a:rPr>
              <a:t>(</a:t>
            </a:r>
            <a:fld id="{0382F9D6-1C8F-9447-89CA-9F506CE985D4}" type="slidenum">
              <a:rPr lang="en-US" sz="1000" b="1">
                <a:solidFill>
                  <a:schemeClr val="tx1"/>
                </a:solidFill>
                <a:latin typeface="18 VAG Rounded Black   09390"/>
              </a:rPr>
              <a:pPr>
                <a:defRPr/>
              </a:pPr>
              <a:t>‹#›</a:t>
            </a:fld>
            <a:r>
              <a:rPr lang="en-US" sz="1000" b="1" dirty="0">
                <a:solidFill>
                  <a:schemeClr val="tx1"/>
                </a:solidFill>
                <a:latin typeface="18 VAG Rounded Black   09390"/>
              </a:rPr>
              <a:t>)</a:t>
            </a:r>
          </a:p>
        </p:txBody>
      </p:sp>
      <p:cxnSp>
        <p:nvCxnSpPr>
          <p:cNvPr id="13" name="Straight Connector 12"/>
          <p:cNvCxnSpPr/>
          <p:nvPr userDrawn="1"/>
        </p:nvCxnSpPr>
        <p:spPr>
          <a:xfrm>
            <a:off x="457200" y="1141412"/>
            <a:ext cx="8229600" cy="1588"/>
          </a:xfrm>
          <a:prstGeom prst="line">
            <a:avLst/>
          </a:prstGeom>
          <a:ln>
            <a:solidFill>
              <a:schemeClr val="tx2"/>
            </a:solidFill>
          </a:ln>
          <a:effectLst>
            <a:glow rad="101600">
              <a:schemeClr val="tx2">
                <a:alpha val="75000"/>
              </a:schemeClr>
            </a:glow>
          </a:effectLst>
        </p:spPr>
        <p:style>
          <a:lnRef idx="2">
            <a:schemeClr val="accent1"/>
          </a:lnRef>
          <a:fillRef idx="0">
            <a:schemeClr val="accent1"/>
          </a:fillRef>
          <a:effectRef idx="1">
            <a:schemeClr val="accent1"/>
          </a:effectRef>
          <a:fontRef idx="minor">
            <a:schemeClr val="tx1"/>
          </a:fontRef>
        </p:style>
      </p:cxnSp>
      <p:sp>
        <p:nvSpPr>
          <p:cNvPr id="8" name="Rectangle 11">
            <a:extLst>
              <a:ext uri="{FF2B5EF4-FFF2-40B4-BE49-F238E27FC236}">
                <a16:creationId xmlns:a16="http://schemas.microsoft.com/office/drawing/2014/main" id="{3C58B5F7-3272-402F-B299-D6A4AA10D138}"/>
              </a:ext>
            </a:extLst>
          </p:cNvPr>
          <p:cNvSpPr>
            <a:spLocks noChangeArrowheads="1"/>
          </p:cNvSpPr>
          <p:nvPr userDrawn="1"/>
        </p:nvSpPr>
        <p:spPr bwMode="auto">
          <a:xfrm>
            <a:off x="6916738" y="6678613"/>
            <a:ext cx="2228850" cy="20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lvl1pPr>
              <a:lnSpc>
                <a:spcPct val="85000"/>
              </a:lnSpc>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1pPr>
            <a:lvl2pPr marL="742950" indent="-285750">
              <a:lnSpc>
                <a:spcPct val="85000"/>
              </a:lnSpc>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2pPr>
            <a:lvl3pPr marL="1143000" indent="-228600">
              <a:lnSpc>
                <a:spcPct val="85000"/>
              </a:lnSpc>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3pPr>
            <a:lvl4pPr marL="1600200" indent="-228600">
              <a:lnSpc>
                <a:spcPct val="85000"/>
              </a:lnSpc>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4pPr>
            <a:lvl5pPr marL="2057400" indent="-228600">
              <a:lnSpc>
                <a:spcPct val="85000"/>
              </a:lnSpc>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5pPr>
            <a:lvl6pPr marL="2514600" indent="-228600" eaLnBrk="0" fontAlgn="base" hangingPunct="0">
              <a:lnSpc>
                <a:spcPct val="85000"/>
              </a:lnSpc>
              <a:spcBef>
                <a:spcPct val="0"/>
              </a:spcBef>
              <a:spcAft>
                <a:spcPct val="0"/>
              </a:spcAft>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6pPr>
            <a:lvl7pPr marL="2971800" indent="-228600" eaLnBrk="0" fontAlgn="base" hangingPunct="0">
              <a:lnSpc>
                <a:spcPct val="85000"/>
              </a:lnSpc>
              <a:spcBef>
                <a:spcPct val="0"/>
              </a:spcBef>
              <a:spcAft>
                <a:spcPct val="0"/>
              </a:spcAft>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7pPr>
            <a:lvl8pPr marL="3429000" indent="-228600" eaLnBrk="0" fontAlgn="base" hangingPunct="0">
              <a:lnSpc>
                <a:spcPct val="85000"/>
              </a:lnSpc>
              <a:spcBef>
                <a:spcPct val="0"/>
              </a:spcBef>
              <a:spcAft>
                <a:spcPct val="0"/>
              </a:spcAft>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8pPr>
            <a:lvl9pPr marL="3886200" indent="-228600" eaLnBrk="0" fontAlgn="base" hangingPunct="0">
              <a:lnSpc>
                <a:spcPct val="85000"/>
              </a:lnSpc>
              <a:spcBef>
                <a:spcPct val="0"/>
              </a:spcBef>
              <a:spcAft>
                <a:spcPct val="0"/>
              </a:spcAft>
              <a:buClr>
                <a:srgbClr val="000000"/>
              </a:buClr>
              <a:buSzPct val="75000"/>
              <a:buFont typeface="Times" panose="02020603050405020304" pitchFamily="18" charset="0"/>
              <a:defRPr sz="2400" b="1">
                <a:solidFill>
                  <a:schemeClr val="tx1"/>
                </a:solidFill>
                <a:latin typeface="Courier New" panose="02070309020205020404" pitchFamily="49" charset="0"/>
                <a:ea typeface="MS PGothic" panose="020B0600070205080204" pitchFamily="34" charset="-128"/>
              </a:defRPr>
            </a:lvl9pPr>
          </a:lstStyle>
          <a:p>
            <a:pPr algn="r">
              <a:lnSpc>
                <a:spcPct val="100000"/>
              </a:lnSpc>
              <a:buClrTx/>
              <a:buSzTx/>
              <a:buFontTx/>
              <a:buNone/>
              <a:defRPr/>
            </a:pPr>
            <a:r>
              <a:rPr lang="en-US" altLang="zh-CN" sz="1000" dirty="0">
                <a:solidFill>
                  <a:schemeClr val="tx1"/>
                </a:solidFill>
                <a:latin typeface="Helvetica"/>
              </a:rPr>
              <a:t>Cheng, fall 2020 © BUAA</a:t>
            </a: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4000" b="0" i="0" kern="1200" spc="-100">
          <a:solidFill>
            <a:srgbClr val="C1EEFF"/>
          </a:solidFill>
          <a:latin typeface="18 VAG Rounded Bold   07390"/>
          <a:ea typeface="ＭＳ Ｐゴシック" charset="-128"/>
          <a:cs typeface="AppleGaramond Bd"/>
        </a:defRPr>
      </a:lvl1pPr>
      <a:lvl2pPr algn="l" rtl="0" eaLnBrk="0" fontAlgn="base" hangingPunct="0">
        <a:spcBef>
          <a:spcPct val="0"/>
        </a:spcBef>
        <a:spcAft>
          <a:spcPct val="0"/>
        </a:spcAft>
        <a:defRPr sz="4000" b="1">
          <a:solidFill>
            <a:srgbClr val="C1EEFF"/>
          </a:solidFill>
          <a:latin typeface="Corbel" charset="0"/>
          <a:ea typeface="ＭＳ Ｐゴシック" charset="-128"/>
          <a:cs typeface="ＭＳ Ｐゴシック" charset="-128"/>
        </a:defRPr>
      </a:lvl2pPr>
      <a:lvl3pPr algn="l" rtl="0" eaLnBrk="0" fontAlgn="base" hangingPunct="0">
        <a:spcBef>
          <a:spcPct val="0"/>
        </a:spcBef>
        <a:spcAft>
          <a:spcPct val="0"/>
        </a:spcAft>
        <a:defRPr sz="4000" b="1">
          <a:solidFill>
            <a:srgbClr val="C1EEFF"/>
          </a:solidFill>
          <a:latin typeface="Corbel" charset="0"/>
          <a:ea typeface="ＭＳ Ｐゴシック" charset="-128"/>
          <a:cs typeface="ＭＳ Ｐゴシック" charset="-128"/>
        </a:defRPr>
      </a:lvl3pPr>
      <a:lvl4pPr algn="l" rtl="0" eaLnBrk="0" fontAlgn="base" hangingPunct="0">
        <a:spcBef>
          <a:spcPct val="0"/>
        </a:spcBef>
        <a:spcAft>
          <a:spcPct val="0"/>
        </a:spcAft>
        <a:defRPr sz="4000" b="1">
          <a:solidFill>
            <a:srgbClr val="C1EEFF"/>
          </a:solidFill>
          <a:latin typeface="Corbel" charset="0"/>
          <a:ea typeface="ＭＳ Ｐゴシック" charset="-128"/>
          <a:cs typeface="ＭＳ Ｐゴシック" charset="-128"/>
        </a:defRPr>
      </a:lvl4pPr>
      <a:lvl5pPr algn="l" rtl="0" eaLnBrk="0" fontAlgn="base" hangingPunct="0">
        <a:spcBef>
          <a:spcPct val="0"/>
        </a:spcBef>
        <a:spcAft>
          <a:spcPct val="0"/>
        </a:spcAft>
        <a:defRPr sz="4000" b="1">
          <a:solidFill>
            <a:srgbClr val="C1EEFF"/>
          </a:solidFill>
          <a:latin typeface="Corbel" charset="0"/>
          <a:ea typeface="ＭＳ Ｐゴシック" charset="-128"/>
          <a:cs typeface="ＭＳ Ｐゴシック" charset="-128"/>
        </a:defRPr>
      </a:lvl5pPr>
      <a:lvl6pPr marL="457200" algn="l" rtl="0" fontAlgn="base">
        <a:spcBef>
          <a:spcPct val="0"/>
        </a:spcBef>
        <a:spcAft>
          <a:spcPct val="0"/>
        </a:spcAft>
        <a:defRPr sz="4000" b="1">
          <a:solidFill>
            <a:srgbClr val="C1EEFF"/>
          </a:solidFill>
          <a:latin typeface="Corbel" charset="0"/>
          <a:ea typeface="ＭＳ Ｐゴシック" charset="-128"/>
          <a:cs typeface="ＭＳ Ｐゴシック" charset="-128"/>
        </a:defRPr>
      </a:lvl6pPr>
      <a:lvl7pPr marL="914400" algn="l" rtl="0" fontAlgn="base">
        <a:spcBef>
          <a:spcPct val="0"/>
        </a:spcBef>
        <a:spcAft>
          <a:spcPct val="0"/>
        </a:spcAft>
        <a:defRPr sz="4000" b="1">
          <a:solidFill>
            <a:srgbClr val="C1EEFF"/>
          </a:solidFill>
          <a:latin typeface="Corbel" charset="0"/>
          <a:ea typeface="ＭＳ Ｐゴシック" charset="-128"/>
          <a:cs typeface="ＭＳ Ｐゴシック" charset="-128"/>
        </a:defRPr>
      </a:lvl7pPr>
      <a:lvl8pPr marL="1371600" algn="l" rtl="0" fontAlgn="base">
        <a:spcBef>
          <a:spcPct val="0"/>
        </a:spcBef>
        <a:spcAft>
          <a:spcPct val="0"/>
        </a:spcAft>
        <a:defRPr sz="4000" b="1">
          <a:solidFill>
            <a:srgbClr val="C1EEFF"/>
          </a:solidFill>
          <a:latin typeface="Corbel" charset="0"/>
          <a:ea typeface="ＭＳ Ｐゴシック" charset="-128"/>
          <a:cs typeface="ＭＳ Ｐゴシック" charset="-128"/>
        </a:defRPr>
      </a:lvl8pPr>
      <a:lvl9pPr marL="1828800" algn="l" rtl="0" fontAlgn="base">
        <a:spcBef>
          <a:spcPct val="0"/>
        </a:spcBef>
        <a:spcAft>
          <a:spcPct val="0"/>
        </a:spcAft>
        <a:defRPr sz="4000" b="1">
          <a:solidFill>
            <a:srgbClr val="C1EEFF"/>
          </a:solidFill>
          <a:latin typeface="Corbel" charset="0"/>
          <a:ea typeface="ＭＳ Ｐゴシック" charset="-128"/>
          <a:cs typeface="ＭＳ Ｐゴシック" charset="-128"/>
        </a:defRPr>
      </a:lvl9pPr>
    </p:titleStyle>
    <p:bodyStyle>
      <a:lvl1pPr marL="411163" indent="-342900" algn="l" rtl="0" eaLnBrk="0" fontAlgn="base" hangingPunct="0">
        <a:spcBef>
          <a:spcPts val="700"/>
        </a:spcBef>
        <a:spcAft>
          <a:spcPct val="0"/>
        </a:spcAft>
        <a:buClr>
          <a:schemeClr val="tx2"/>
        </a:buClr>
        <a:buSzPct val="95000"/>
        <a:buFont typeface="Wingdings" pitchFamily="-65" charset="2"/>
        <a:buChar char=""/>
        <a:defRPr sz="3000" b="1" kern="1200">
          <a:solidFill>
            <a:schemeClr val="tx1"/>
          </a:solidFill>
          <a:latin typeface="18 VAG Rounded Bold   07390"/>
          <a:ea typeface="ＭＳ Ｐゴシック" charset="-128"/>
          <a:cs typeface="ＭＳ Ｐゴシック" charset="-128"/>
        </a:defRPr>
      </a:lvl1pPr>
      <a:lvl2pPr marL="739775" indent="-285750" algn="l" rtl="0" eaLnBrk="0" fontAlgn="base" hangingPunct="0">
        <a:spcBef>
          <a:spcPct val="20000"/>
        </a:spcBef>
        <a:spcAft>
          <a:spcPct val="0"/>
        </a:spcAft>
        <a:buSzPct val="90000"/>
        <a:buFont typeface="Wingdings" pitchFamily="-65" charset="2"/>
        <a:buChar char=""/>
        <a:defRPr sz="2600" b="1" kern="1200">
          <a:solidFill>
            <a:schemeClr val="accent3">
              <a:lumMod val="40000"/>
              <a:lumOff val="60000"/>
            </a:schemeClr>
          </a:solidFill>
          <a:latin typeface="18 VAG Rounded Bold   07390"/>
          <a:ea typeface="ＭＳ Ｐゴシック" charset="-128"/>
          <a:cs typeface="+mn-cs"/>
        </a:defRPr>
      </a:lvl2pPr>
      <a:lvl3pPr marL="995363" indent="-228600" algn="l" rtl="0" eaLnBrk="0" fontAlgn="base" hangingPunct="0">
        <a:spcBef>
          <a:spcPct val="20000"/>
        </a:spcBef>
        <a:spcAft>
          <a:spcPct val="0"/>
        </a:spcAft>
        <a:buFont typeface="Wingdings 2" pitchFamily="-65" charset="2"/>
        <a:buChar char=""/>
        <a:defRPr sz="2400" b="1" kern="1200">
          <a:solidFill>
            <a:schemeClr val="tx2">
              <a:lumMod val="90000"/>
            </a:schemeClr>
          </a:solidFill>
          <a:latin typeface="18 VAG Rounded Bold   07390"/>
          <a:ea typeface="ＭＳ Ｐゴシック" charset="-128"/>
          <a:cs typeface="+mn-cs"/>
        </a:defRPr>
      </a:lvl3pPr>
      <a:lvl4pPr marL="1260475" indent="-228600" algn="l" rtl="0" eaLnBrk="0" fontAlgn="base" hangingPunct="0">
        <a:spcBef>
          <a:spcPct val="20000"/>
        </a:spcBef>
        <a:spcAft>
          <a:spcPct val="0"/>
        </a:spcAft>
        <a:buClr>
          <a:schemeClr val="accent2"/>
        </a:buClr>
        <a:buFont typeface="Wingdings 3" pitchFamily="-65" charset="2"/>
        <a:buChar char=""/>
        <a:defRPr sz="2200" b="1" kern="1200">
          <a:solidFill>
            <a:srgbClr val="F273AF"/>
          </a:solidFill>
          <a:latin typeface="18 VAG Rounded Bold   07390"/>
          <a:ea typeface="ＭＳ Ｐゴシック" charset="-128"/>
          <a:cs typeface="+mn-cs"/>
        </a:defRPr>
      </a:lvl4pPr>
      <a:lvl5pPr marL="1481138" indent="-209550" algn="l" rtl="0" eaLnBrk="0" fontAlgn="base" hangingPunct="0">
        <a:spcBef>
          <a:spcPct val="20000"/>
        </a:spcBef>
        <a:spcAft>
          <a:spcPct val="0"/>
        </a:spcAft>
        <a:buClr>
          <a:schemeClr val="tx1"/>
        </a:buClr>
        <a:buFont typeface="Wingdings 2" pitchFamily="-65" charset="2"/>
        <a:buChar char=""/>
        <a:defRPr sz="2000" b="1" kern="1200">
          <a:solidFill>
            <a:schemeClr val="tx1"/>
          </a:solidFill>
          <a:latin typeface="18 VAG Rounded Bold   07390"/>
          <a:ea typeface="ＭＳ Ｐゴシック" charset="-128"/>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3" name="Rectangle 4"/>
          <p:cNvSpPr>
            <a:spLocks noChangeArrowheads="1"/>
          </p:cNvSpPr>
          <p:nvPr/>
        </p:nvSpPr>
        <p:spPr bwMode="auto">
          <a:xfrm>
            <a:off x="1981200" y="294736"/>
            <a:ext cx="7162800" cy="1866024"/>
          </a:xfrm>
          <a:prstGeom prst="rect">
            <a:avLst/>
          </a:prstGeom>
          <a:noFill/>
          <a:ln w="12700">
            <a:noFill/>
            <a:miter lim="800000"/>
            <a:headEnd/>
            <a:tailEnd/>
          </a:ln>
        </p:spPr>
        <p:txBody>
          <a:bodyPr lIns="63500" tIns="25400" rIns="63500" bIns="25400" anchor="ctr">
            <a:prstTxWarp prst="textNoShape">
              <a:avLst/>
            </a:prstTxWarp>
            <a:spAutoFit/>
          </a:bodyPr>
          <a:lstStyle/>
          <a:p>
            <a:pPr algn="ctr">
              <a:lnSpc>
                <a:spcPct val="77000"/>
              </a:lnSpc>
            </a:pPr>
            <a:r>
              <a:rPr lang="en-US" sz="2800" b="1" dirty="0">
                <a:solidFill>
                  <a:schemeClr val="bg2"/>
                </a:solidFill>
                <a:latin typeface="Courier New" pitchFamily="-65" charset="0"/>
              </a:rPr>
              <a:t>Computer Architecture</a:t>
            </a:r>
          </a:p>
          <a:p>
            <a:pPr algn="ctr">
              <a:lnSpc>
                <a:spcPct val="77000"/>
              </a:lnSpc>
            </a:pPr>
            <a:r>
              <a:rPr lang="en-US" sz="2800" b="1" dirty="0">
                <a:solidFill>
                  <a:schemeClr val="bg2"/>
                </a:solidFill>
                <a:latin typeface="Courier New" pitchFamily="-65" charset="0"/>
              </a:rPr>
              <a:t>（</a:t>
            </a:r>
            <a:r>
              <a:rPr lang="zh-CN" altLang="en-US" sz="2800" b="1" dirty="0">
                <a:solidFill>
                  <a:schemeClr val="bg2"/>
                </a:solidFill>
                <a:latin typeface="Courier New" pitchFamily="-65" charset="0"/>
              </a:rPr>
              <a:t>计算机体系结构</a:t>
            </a:r>
            <a:r>
              <a:rPr lang="en-US" altLang="zh-CN" sz="2800" b="1" dirty="0">
                <a:solidFill>
                  <a:schemeClr val="bg2"/>
                </a:solidFill>
                <a:latin typeface="Courier New" pitchFamily="-65" charset="0"/>
              </a:rPr>
              <a:t>)</a:t>
            </a:r>
            <a:br>
              <a:rPr lang="en-US" sz="3200" b="1" dirty="0">
                <a:solidFill>
                  <a:schemeClr val="tx2"/>
                </a:solidFill>
                <a:latin typeface="18 VAG Rounded Bold   07390"/>
                <a:cs typeface=""/>
              </a:rPr>
            </a:br>
            <a:br>
              <a:rPr lang="en-US" sz="3200" b="1" dirty="0">
                <a:solidFill>
                  <a:schemeClr val="tx2"/>
                </a:solidFill>
                <a:latin typeface="18 VAG Rounded Bold   07390"/>
                <a:cs typeface=""/>
              </a:rPr>
            </a:br>
            <a:r>
              <a:rPr lang="en-US" sz="3200" b="1" dirty="0">
                <a:solidFill>
                  <a:schemeClr val="tx2"/>
                </a:solidFill>
                <a:latin typeface="18 VAG Rounded Bold   07390"/>
                <a:cs typeface=""/>
              </a:rPr>
              <a:t> </a:t>
            </a:r>
            <a:r>
              <a:rPr lang="en-US" sz="3200" b="1" dirty="0">
                <a:latin typeface="18 VAG Rounded Bold   07390"/>
                <a:cs typeface=""/>
              </a:rPr>
              <a:t>Lecture 25 – Caches I</a:t>
            </a:r>
            <a:br>
              <a:rPr lang="en-US" sz="3200" b="1" dirty="0">
                <a:solidFill>
                  <a:schemeClr val="tx2"/>
                </a:solidFill>
                <a:latin typeface="18 VAG Rounded Bold   07390"/>
                <a:cs typeface=""/>
              </a:rPr>
            </a:br>
            <a:r>
              <a:rPr lang="en-US" sz="3200" b="1" dirty="0">
                <a:solidFill>
                  <a:schemeClr val="tx2"/>
                </a:solidFill>
                <a:latin typeface="18 VAG Rounded Bold   07390"/>
                <a:cs typeface=""/>
              </a:rPr>
              <a:t> </a:t>
            </a:r>
            <a:r>
              <a:rPr lang="en-US" sz="3200" b="1" dirty="0">
                <a:solidFill>
                  <a:schemeClr val="tx1"/>
                </a:solidFill>
                <a:latin typeface="18 VAG Rounded Bold   07390"/>
                <a:cs typeface=""/>
              </a:rPr>
              <a:t>2020-10-26</a:t>
            </a:r>
          </a:p>
        </p:txBody>
      </p:sp>
      <p:sp>
        <p:nvSpPr>
          <p:cNvPr id="51" name="TextBox 50"/>
          <p:cNvSpPr txBox="1"/>
          <p:nvPr/>
        </p:nvSpPr>
        <p:spPr>
          <a:xfrm>
            <a:off x="123118" y="2460625"/>
            <a:ext cx="2133600" cy="707886"/>
          </a:xfrm>
          <a:prstGeom prst="rect">
            <a:avLst/>
          </a:prstGeom>
          <a:noFill/>
        </p:spPr>
        <p:txBody>
          <a:bodyPr wrap="square">
            <a:spAutoFit/>
          </a:bodyPr>
          <a:lstStyle/>
          <a:p>
            <a:pPr algn="ctr">
              <a:defRPr/>
            </a:pPr>
            <a:r>
              <a:rPr lang="en-US" sz="2000" b="1" dirty="0">
                <a:solidFill>
                  <a:schemeClr val="bg2"/>
                </a:solidFill>
                <a:latin typeface="18 VAG Rounded Bold   07390"/>
              </a:rPr>
              <a:t>Lecturer: Yuanqing Cheng</a:t>
            </a:r>
          </a:p>
        </p:txBody>
      </p:sp>
      <p:pic>
        <p:nvPicPr>
          <p:cNvPr id="2" name="图片 1">
            <a:extLst>
              <a:ext uri="{FF2B5EF4-FFF2-40B4-BE49-F238E27FC236}">
                <a16:creationId xmlns:a16="http://schemas.microsoft.com/office/drawing/2014/main" id="{053DA9F2-1477-4DED-962C-046D7D626A26}"/>
              </a:ext>
            </a:extLst>
          </p:cNvPr>
          <p:cNvPicPr>
            <a:picLocks noChangeAspect="1"/>
          </p:cNvPicPr>
          <p:nvPr/>
        </p:nvPicPr>
        <p:blipFill>
          <a:blip r:embed="rId2"/>
          <a:stretch>
            <a:fillRect/>
          </a:stretch>
        </p:blipFill>
        <p:spPr>
          <a:xfrm>
            <a:off x="398636" y="250825"/>
            <a:ext cx="1582564" cy="2209800"/>
          </a:xfrm>
          <a:prstGeom prst="rect">
            <a:avLst/>
          </a:prstGeom>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8770" name="Rectangle 2"/>
          <p:cNvSpPr>
            <a:spLocks noGrp="1" noChangeArrowheads="1"/>
          </p:cNvSpPr>
          <p:nvPr>
            <p:ph type="title"/>
          </p:nvPr>
        </p:nvSpPr>
        <p:spPr/>
        <p:txBody>
          <a:bodyPr/>
          <a:lstStyle/>
          <a:p>
            <a:r>
              <a:rPr lang="en-US" sz="3600" dirty="0"/>
              <a:t>Memory Hierarchy Analogy: Library (2/2)</a:t>
            </a:r>
          </a:p>
        </p:txBody>
      </p:sp>
      <p:sp>
        <p:nvSpPr>
          <p:cNvPr id="2848771" name="Rectangle 3"/>
          <p:cNvSpPr>
            <a:spLocks noGrp="1" noChangeArrowheads="1"/>
          </p:cNvSpPr>
          <p:nvPr>
            <p:ph type="body" idx="1"/>
          </p:nvPr>
        </p:nvSpPr>
        <p:spPr/>
        <p:txBody>
          <a:bodyPr/>
          <a:lstStyle/>
          <a:p>
            <a:r>
              <a:rPr lang="en-US" dirty="0"/>
              <a:t>Open books on table are </a:t>
            </a:r>
            <a:r>
              <a:rPr lang="en-US" dirty="0">
                <a:solidFill>
                  <a:schemeClr val="accent2"/>
                </a:solidFill>
              </a:rPr>
              <a:t>cache</a:t>
            </a:r>
          </a:p>
          <a:p>
            <a:pPr lvl="1"/>
            <a:r>
              <a:rPr lang="en-US" dirty="0"/>
              <a:t>smaller capacity: can have very few open books fit on table; again, when table fills up, you must close a book</a:t>
            </a:r>
          </a:p>
          <a:p>
            <a:pPr lvl="1"/>
            <a:r>
              <a:rPr lang="en-US" dirty="0"/>
              <a:t>much, much faster to retrieve data</a:t>
            </a:r>
          </a:p>
          <a:p>
            <a:r>
              <a:rPr lang="en-US" dirty="0"/>
              <a:t>Illusion created: whole library open on the tabletop </a:t>
            </a:r>
          </a:p>
          <a:p>
            <a:pPr lvl="1"/>
            <a:r>
              <a:rPr lang="en-US" dirty="0"/>
              <a:t>Keep as many recently used books open on table as possible since likely to use again</a:t>
            </a:r>
          </a:p>
          <a:p>
            <a:pPr lvl="1"/>
            <a:r>
              <a:rPr lang="en-US" dirty="0"/>
              <a:t>Also keep as many books on table as possible, since faster than going to library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0818" name="Rectangle 2"/>
          <p:cNvSpPr>
            <a:spLocks noGrp="1" noChangeArrowheads="1"/>
          </p:cNvSpPr>
          <p:nvPr>
            <p:ph type="title"/>
          </p:nvPr>
        </p:nvSpPr>
        <p:spPr/>
        <p:txBody>
          <a:bodyPr/>
          <a:lstStyle/>
          <a:p>
            <a:r>
              <a:rPr lang="en-US"/>
              <a:t>Memory Hierarchy Basis</a:t>
            </a:r>
            <a:endParaRPr lang="en-US" dirty="0"/>
          </a:p>
        </p:txBody>
      </p:sp>
      <p:sp>
        <p:nvSpPr>
          <p:cNvPr id="2850819" name="Rectangle 3"/>
          <p:cNvSpPr>
            <a:spLocks noGrp="1" noChangeArrowheads="1"/>
          </p:cNvSpPr>
          <p:nvPr>
            <p:ph type="body" idx="1"/>
          </p:nvPr>
        </p:nvSpPr>
        <p:spPr/>
        <p:txBody>
          <a:bodyPr/>
          <a:lstStyle/>
          <a:p>
            <a:r>
              <a:rPr lang="en-US" dirty="0"/>
              <a:t>Cache contains copies of data in memory that are being used.</a:t>
            </a:r>
          </a:p>
          <a:p>
            <a:r>
              <a:rPr lang="en-US" dirty="0"/>
              <a:t>Memory contains copies of data on disk that are being used.</a:t>
            </a:r>
          </a:p>
          <a:p>
            <a:r>
              <a:rPr lang="en-US" dirty="0"/>
              <a:t>Caches work on the principles of </a:t>
            </a:r>
            <a:r>
              <a:rPr lang="en-US" dirty="0">
                <a:solidFill>
                  <a:schemeClr val="accent1"/>
                </a:solidFill>
              </a:rPr>
              <a:t>temporal and spatial locality</a:t>
            </a:r>
            <a:r>
              <a:rPr lang="en-US" dirty="0"/>
              <a:t>.</a:t>
            </a:r>
          </a:p>
          <a:p>
            <a:pPr lvl="1"/>
            <a:r>
              <a:rPr lang="en-US" dirty="0"/>
              <a:t>Temporal Locality: if we use it now, chances are we’ll want to use it again soon.</a:t>
            </a:r>
          </a:p>
          <a:p>
            <a:pPr lvl="1"/>
            <a:r>
              <a:rPr lang="en-US" dirty="0"/>
              <a:t>Spatial Locality: if we use a piece of memory, chances are we’ll use the neighboring pieces soon.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2866" name="Rectangle 2"/>
          <p:cNvSpPr>
            <a:spLocks noGrp="1" noChangeArrowheads="1"/>
          </p:cNvSpPr>
          <p:nvPr>
            <p:ph type="title"/>
          </p:nvPr>
        </p:nvSpPr>
        <p:spPr/>
        <p:txBody>
          <a:bodyPr/>
          <a:lstStyle/>
          <a:p>
            <a:r>
              <a:rPr lang="en-US"/>
              <a:t>Cache Design</a:t>
            </a:r>
          </a:p>
        </p:txBody>
      </p:sp>
      <p:sp>
        <p:nvSpPr>
          <p:cNvPr id="2852867" name="Rectangle 3"/>
          <p:cNvSpPr>
            <a:spLocks noGrp="1" noChangeArrowheads="1"/>
          </p:cNvSpPr>
          <p:nvPr>
            <p:ph type="body" idx="1"/>
          </p:nvPr>
        </p:nvSpPr>
        <p:spPr/>
        <p:txBody>
          <a:bodyPr/>
          <a:lstStyle/>
          <a:p>
            <a:r>
              <a:rPr lang="en-US"/>
              <a:t>How do we organize cache?</a:t>
            </a:r>
          </a:p>
          <a:p>
            <a:r>
              <a:rPr lang="en-US"/>
              <a:t>Where does each memory address map to?</a:t>
            </a:r>
          </a:p>
          <a:p>
            <a:pPr lvl="1"/>
            <a:r>
              <a:rPr lang="en-US"/>
              <a:t>(Remember that cache is subset of memory, so multiple memory addresses map to the same cache location.)</a:t>
            </a:r>
          </a:p>
          <a:p>
            <a:r>
              <a:rPr lang="en-US"/>
              <a:t>How do we know which elements are in cache?</a:t>
            </a:r>
          </a:p>
          <a:p>
            <a:r>
              <a:rPr lang="en-US"/>
              <a:t>How do we quickly locate them?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5938" name="Rectangle 2"/>
          <p:cNvSpPr>
            <a:spLocks noGrp="1" noChangeArrowheads="1"/>
          </p:cNvSpPr>
          <p:nvPr>
            <p:ph type="title"/>
          </p:nvPr>
        </p:nvSpPr>
        <p:spPr/>
        <p:txBody>
          <a:bodyPr/>
          <a:lstStyle/>
          <a:p>
            <a:r>
              <a:rPr lang="en-US"/>
              <a:t>Direct-Mapped Cache (1/4)</a:t>
            </a:r>
          </a:p>
        </p:txBody>
      </p:sp>
      <p:sp>
        <p:nvSpPr>
          <p:cNvPr id="2855939" name="Rectangle 3"/>
          <p:cNvSpPr>
            <a:spLocks noGrp="1" noChangeArrowheads="1"/>
          </p:cNvSpPr>
          <p:nvPr>
            <p:ph type="body" idx="1"/>
          </p:nvPr>
        </p:nvSpPr>
        <p:spPr/>
        <p:txBody>
          <a:bodyPr/>
          <a:lstStyle/>
          <a:p>
            <a:r>
              <a:rPr lang="en-US" dirty="0"/>
              <a:t>In a </a:t>
            </a:r>
            <a:r>
              <a:rPr lang="en-US" dirty="0">
                <a:solidFill>
                  <a:schemeClr val="accent1"/>
                </a:solidFill>
              </a:rPr>
              <a:t>direct-mapped cache</a:t>
            </a:r>
            <a:r>
              <a:rPr lang="en-US" dirty="0"/>
              <a:t>, each memory address is associated with one possible </a:t>
            </a:r>
            <a:r>
              <a:rPr lang="en-US" dirty="0">
                <a:solidFill>
                  <a:schemeClr val="accent1"/>
                </a:solidFill>
              </a:rPr>
              <a:t>block </a:t>
            </a:r>
            <a:r>
              <a:rPr lang="en-US" dirty="0"/>
              <a:t>within the cache</a:t>
            </a:r>
          </a:p>
          <a:p>
            <a:pPr lvl="1"/>
            <a:r>
              <a:rPr lang="en-US" dirty="0"/>
              <a:t>Therefore, we only need to look in a single location in the cache for the data if it exists in the cache</a:t>
            </a:r>
          </a:p>
          <a:p>
            <a:pPr lvl="1"/>
            <a:r>
              <a:rPr lang="en-US" dirty="0"/>
              <a:t>Block is the unit of transfer between cache and memory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7986" name="Rectangle 2"/>
          <p:cNvSpPr>
            <a:spLocks noGrp="1" noChangeArrowheads="1"/>
          </p:cNvSpPr>
          <p:nvPr>
            <p:ph type="title"/>
          </p:nvPr>
        </p:nvSpPr>
        <p:spPr>
          <a:xfrm>
            <a:off x="584200" y="277813"/>
            <a:ext cx="6394450" cy="409575"/>
          </a:xfrm>
          <a:noFill/>
          <a:ln/>
        </p:spPr>
        <p:txBody>
          <a:bodyPr wrap="square" lIns="90488" tIns="44450" rIns="90488" bIns="44450" anchor="ctr"/>
          <a:lstStyle/>
          <a:p>
            <a:r>
              <a:rPr lang="en-US"/>
              <a:t>Direct-Mapped Cache (2/4)</a:t>
            </a:r>
          </a:p>
        </p:txBody>
      </p:sp>
      <p:sp>
        <p:nvSpPr>
          <p:cNvPr id="2857987" name="Rectangle 3"/>
          <p:cNvSpPr>
            <a:spLocks noGrp="1" noChangeArrowheads="1"/>
          </p:cNvSpPr>
          <p:nvPr>
            <p:ph type="body" idx="1"/>
          </p:nvPr>
        </p:nvSpPr>
        <p:spPr>
          <a:xfrm>
            <a:off x="3451225" y="3352800"/>
            <a:ext cx="5692775" cy="2603500"/>
          </a:xfrm>
          <a:noFill/>
          <a:ln/>
        </p:spPr>
        <p:txBody>
          <a:bodyPr lIns="90488" tIns="44450" rIns="90488" bIns="44450"/>
          <a:lstStyle/>
          <a:p>
            <a:pPr marL="285750" indent="-285750">
              <a:buFont typeface="Times" pitchFamily="-65" charset="0"/>
              <a:buNone/>
            </a:pPr>
            <a:r>
              <a:rPr lang="en-US"/>
              <a:t>      Cache Location 0 can be</a:t>
            </a:r>
            <a:br>
              <a:rPr lang="en-US"/>
            </a:br>
            <a:r>
              <a:rPr lang="en-US"/>
              <a:t>    occupied by data from:</a:t>
            </a:r>
          </a:p>
          <a:p>
            <a:pPr lvl="1" indent="-228600"/>
            <a:r>
              <a:rPr lang="en-US"/>
              <a:t>Memory location 0, 4, 8, ... </a:t>
            </a:r>
          </a:p>
          <a:p>
            <a:pPr lvl="1" indent="-228600"/>
            <a:r>
              <a:rPr lang="en-US"/>
              <a:t>4 blocks </a:t>
            </a:r>
            <a:r>
              <a:rPr lang="en-US">
                <a:solidFill>
                  <a:schemeClr val="tx2"/>
                </a:solidFill>
                <a:latin typeface="Symbol" pitchFamily="-65" charset="2"/>
                <a:cs typeface="ＭＳ Ｐゴシック" pitchFamily="-65" charset="-128"/>
                <a:sym typeface="Symbol" pitchFamily="-65" charset="2"/>
              </a:rPr>
              <a:t></a:t>
            </a:r>
            <a:r>
              <a:rPr lang="en-US"/>
              <a:t>any memory location that is multiple of 4</a:t>
            </a:r>
          </a:p>
        </p:txBody>
      </p:sp>
      <p:grpSp>
        <p:nvGrpSpPr>
          <p:cNvPr id="2" name="Group 4"/>
          <p:cNvGrpSpPr>
            <a:grpSpLocks/>
          </p:cNvGrpSpPr>
          <p:nvPr/>
        </p:nvGrpSpPr>
        <p:grpSpPr bwMode="auto">
          <a:xfrm>
            <a:off x="2978150" y="1708150"/>
            <a:ext cx="1758950" cy="3879850"/>
            <a:chOff x="1876" y="1076"/>
            <a:chExt cx="1108" cy="2444"/>
          </a:xfrm>
        </p:grpSpPr>
        <p:sp>
          <p:nvSpPr>
            <p:cNvPr id="2857989" name="Line 5"/>
            <p:cNvSpPr>
              <a:spLocks noChangeShapeType="1"/>
            </p:cNvSpPr>
            <p:nvPr/>
          </p:nvSpPr>
          <p:spPr bwMode="auto">
            <a:xfrm flipV="1">
              <a:off x="1876" y="1076"/>
              <a:ext cx="1060" cy="152"/>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sp>
          <p:nvSpPr>
            <p:cNvPr id="2857990" name="Line 6"/>
            <p:cNvSpPr>
              <a:spLocks noChangeShapeType="1"/>
            </p:cNvSpPr>
            <p:nvPr/>
          </p:nvSpPr>
          <p:spPr bwMode="auto">
            <a:xfrm flipV="1">
              <a:off x="1912" y="1100"/>
              <a:ext cx="1048" cy="788"/>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sp>
          <p:nvSpPr>
            <p:cNvPr id="2857991" name="Line 7"/>
            <p:cNvSpPr>
              <a:spLocks noChangeShapeType="1"/>
            </p:cNvSpPr>
            <p:nvPr/>
          </p:nvSpPr>
          <p:spPr bwMode="auto">
            <a:xfrm flipV="1">
              <a:off x="1876" y="1124"/>
              <a:ext cx="1060" cy="1604"/>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sp>
          <p:nvSpPr>
            <p:cNvPr id="2857992" name="Line 8"/>
            <p:cNvSpPr>
              <a:spLocks noChangeShapeType="1"/>
            </p:cNvSpPr>
            <p:nvPr/>
          </p:nvSpPr>
          <p:spPr bwMode="auto">
            <a:xfrm flipV="1">
              <a:off x="1876" y="1184"/>
              <a:ext cx="1108" cy="2336"/>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grpSp>
      <p:sp>
        <p:nvSpPr>
          <p:cNvPr id="2857994" name="Rectangle 10"/>
          <p:cNvSpPr>
            <a:spLocks noChangeArrowheads="1"/>
          </p:cNvSpPr>
          <p:nvPr/>
        </p:nvSpPr>
        <p:spPr bwMode="auto">
          <a:xfrm>
            <a:off x="1312863" y="1206500"/>
            <a:ext cx="1484312" cy="51593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Memory</a:t>
            </a:r>
          </a:p>
        </p:txBody>
      </p:sp>
      <p:sp>
        <p:nvSpPr>
          <p:cNvPr id="2857995" name="Rectangle 11"/>
          <p:cNvSpPr>
            <a:spLocks noChangeArrowheads="1"/>
          </p:cNvSpPr>
          <p:nvPr/>
        </p:nvSpPr>
        <p:spPr bwMode="auto">
          <a:xfrm>
            <a:off x="0" y="869950"/>
            <a:ext cx="1374775" cy="81915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400" b="1" dirty="0">
                <a:solidFill>
                  <a:schemeClr val="tx1"/>
                </a:solidFill>
                <a:latin typeface="Times" pitchFamily="-65" charset="0"/>
              </a:rPr>
              <a:t>Memory </a:t>
            </a:r>
            <a:br>
              <a:rPr lang="en-US" sz="2400" b="1" dirty="0">
                <a:solidFill>
                  <a:schemeClr val="tx1"/>
                </a:solidFill>
                <a:latin typeface="Times" pitchFamily="-65" charset="0"/>
              </a:rPr>
            </a:br>
            <a:r>
              <a:rPr lang="en-US" sz="2400" b="1" dirty="0">
                <a:solidFill>
                  <a:schemeClr val="tx1"/>
                </a:solidFill>
                <a:latin typeface="Times" pitchFamily="-65" charset="0"/>
              </a:rPr>
              <a:t>Address</a:t>
            </a:r>
          </a:p>
        </p:txBody>
      </p:sp>
      <p:sp>
        <p:nvSpPr>
          <p:cNvPr id="2857996" name="Rectangle 12"/>
          <p:cNvSpPr>
            <a:spLocks noChangeArrowheads="1"/>
          </p:cNvSpPr>
          <p:nvPr/>
        </p:nvSpPr>
        <p:spPr bwMode="auto">
          <a:xfrm>
            <a:off x="927100" y="1789113"/>
            <a:ext cx="2032000" cy="11938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2857997" name="Line 13"/>
          <p:cNvSpPr>
            <a:spLocks noChangeShapeType="1"/>
          </p:cNvSpPr>
          <p:nvPr/>
        </p:nvSpPr>
        <p:spPr bwMode="auto">
          <a:xfrm>
            <a:off x="927100" y="20812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57998" name="Line 14"/>
          <p:cNvSpPr>
            <a:spLocks noChangeShapeType="1"/>
          </p:cNvSpPr>
          <p:nvPr/>
        </p:nvSpPr>
        <p:spPr bwMode="auto">
          <a:xfrm>
            <a:off x="927100" y="23860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57999" name="Line 15"/>
          <p:cNvSpPr>
            <a:spLocks noChangeShapeType="1"/>
          </p:cNvSpPr>
          <p:nvPr/>
        </p:nvSpPr>
        <p:spPr bwMode="auto">
          <a:xfrm>
            <a:off x="927100" y="26908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58000" name="Rectangle 16"/>
          <p:cNvSpPr>
            <a:spLocks noChangeArrowheads="1"/>
          </p:cNvSpPr>
          <p:nvPr/>
        </p:nvSpPr>
        <p:spPr bwMode="auto">
          <a:xfrm>
            <a:off x="927100" y="3008313"/>
            <a:ext cx="2032000" cy="11938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2858001" name="Line 17"/>
          <p:cNvSpPr>
            <a:spLocks noChangeShapeType="1"/>
          </p:cNvSpPr>
          <p:nvPr/>
        </p:nvSpPr>
        <p:spPr bwMode="auto">
          <a:xfrm>
            <a:off x="927100" y="33004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58002" name="Line 18"/>
          <p:cNvSpPr>
            <a:spLocks noChangeShapeType="1"/>
          </p:cNvSpPr>
          <p:nvPr/>
        </p:nvSpPr>
        <p:spPr bwMode="auto">
          <a:xfrm>
            <a:off x="927100" y="36052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58003" name="Line 19"/>
          <p:cNvSpPr>
            <a:spLocks noChangeShapeType="1"/>
          </p:cNvSpPr>
          <p:nvPr/>
        </p:nvSpPr>
        <p:spPr bwMode="auto">
          <a:xfrm>
            <a:off x="927100" y="39100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58004" name="Rectangle 20"/>
          <p:cNvSpPr>
            <a:spLocks noChangeArrowheads="1"/>
          </p:cNvSpPr>
          <p:nvPr/>
        </p:nvSpPr>
        <p:spPr bwMode="auto">
          <a:xfrm>
            <a:off x="927100" y="4227513"/>
            <a:ext cx="2032000" cy="11938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2858005" name="Line 21"/>
          <p:cNvSpPr>
            <a:spLocks noChangeShapeType="1"/>
          </p:cNvSpPr>
          <p:nvPr/>
        </p:nvSpPr>
        <p:spPr bwMode="auto">
          <a:xfrm>
            <a:off x="927100" y="45196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58006" name="Line 22"/>
          <p:cNvSpPr>
            <a:spLocks noChangeShapeType="1"/>
          </p:cNvSpPr>
          <p:nvPr/>
        </p:nvSpPr>
        <p:spPr bwMode="auto">
          <a:xfrm>
            <a:off x="927100" y="48244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58007" name="Line 23"/>
          <p:cNvSpPr>
            <a:spLocks noChangeShapeType="1"/>
          </p:cNvSpPr>
          <p:nvPr/>
        </p:nvSpPr>
        <p:spPr bwMode="auto">
          <a:xfrm>
            <a:off x="927100" y="51292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58008" name="Rectangle 24"/>
          <p:cNvSpPr>
            <a:spLocks noChangeArrowheads="1"/>
          </p:cNvSpPr>
          <p:nvPr/>
        </p:nvSpPr>
        <p:spPr bwMode="auto">
          <a:xfrm>
            <a:off x="927100" y="5446713"/>
            <a:ext cx="2032000" cy="11938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2858009" name="Line 25"/>
          <p:cNvSpPr>
            <a:spLocks noChangeShapeType="1"/>
          </p:cNvSpPr>
          <p:nvPr/>
        </p:nvSpPr>
        <p:spPr bwMode="auto">
          <a:xfrm>
            <a:off x="927100" y="57388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58010" name="Line 26"/>
          <p:cNvSpPr>
            <a:spLocks noChangeShapeType="1"/>
          </p:cNvSpPr>
          <p:nvPr/>
        </p:nvSpPr>
        <p:spPr bwMode="auto">
          <a:xfrm>
            <a:off x="927100" y="60436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58011" name="Line 27"/>
          <p:cNvSpPr>
            <a:spLocks noChangeShapeType="1"/>
          </p:cNvSpPr>
          <p:nvPr/>
        </p:nvSpPr>
        <p:spPr bwMode="auto">
          <a:xfrm>
            <a:off x="927100" y="63484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58012" name="Rectangle 28"/>
          <p:cNvSpPr>
            <a:spLocks noChangeArrowheads="1"/>
          </p:cNvSpPr>
          <p:nvPr/>
        </p:nvSpPr>
        <p:spPr bwMode="auto">
          <a:xfrm>
            <a:off x="541338" y="1674813"/>
            <a:ext cx="3587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0</a:t>
            </a:r>
          </a:p>
        </p:txBody>
      </p:sp>
      <p:sp>
        <p:nvSpPr>
          <p:cNvPr id="2858013" name="Rectangle 29"/>
          <p:cNvSpPr>
            <a:spLocks noChangeArrowheads="1"/>
          </p:cNvSpPr>
          <p:nvPr/>
        </p:nvSpPr>
        <p:spPr bwMode="auto">
          <a:xfrm>
            <a:off x="560388" y="1979613"/>
            <a:ext cx="3587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1</a:t>
            </a:r>
          </a:p>
        </p:txBody>
      </p:sp>
      <p:sp>
        <p:nvSpPr>
          <p:cNvPr id="2858014" name="Rectangle 30"/>
          <p:cNvSpPr>
            <a:spLocks noChangeArrowheads="1"/>
          </p:cNvSpPr>
          <p:nvPr/>
        </p:nvSpPr>
        <p:spPr bwMode="auto">
          <a:xfrm>
            <a:off x="560388" y="2284413"/>
            <a:ext cx="3587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2</a:t>
            </a:r>
          </a:p>
        </p:txBody>
      </p:sp>
      <p:sp>
        <p:nvSpPr>
          <p:cNvPr id="2858015" name="Rectangle 31"/>
          <p:cNvSpPr>
            <a:spLocks noChangeArrowheads="1"/>
          </p:cNvSpPr>
          <p:nvPr/>
        </p:nvSpPr>
        <p:spPr bwMode="auto">
          <a:xfrm>
            <a:off x="560388" y="2589213"/>
            <a:ext cx="3587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3</a:t>
            </a:r>
          </a:p>
        </p:txBody>
      </p:sp>
      <p:sp>
        <p:nvSpPr>
          <p:cNvPr id="2858016" name="Rectangle 32"/>
          <p:cNvSpPr>
            <a:spLocks noChangeArrowheads="1"/>
          </p:cNvSpPr>
          <p:nvPr/>
        </p:nvSpPr>
        <p:spPr bwMode="auto">
          <a:xfrm>
            <a:off x="560388" y="2894013"/>
            <a:ext cx="3587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4</a:t>
            </a:r>
          </a:p>
        </p:txBody>
      </p:sp>
      <p:sp>
        <p:nvSpPr>
          <p:cNvPr id="2858017" name="Rectangle 33"/>
          <p:cNvSpPr>
            <a:spLocks noChangeArrowheads="1"/>
          </p:cNvSpPr>
          <p:nvPr/>
        </p:nvSpPr>
        <p:spPr bwMode="auto">
          <a:xfrm>
            <a:off x="560388" y="3198813"/>
            <a:ext cx="3587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5</a:t>
            </a:r>
          </a:p>
        </p:txBody>
      </p:sp>
      <p:sp>
        <p:nvSpPr>
          <p:cNvPr id="2858018" name="Rectangle 34"/>
          <p:cNvSpPr>
            <a:spLocks noChangeArrowheads="1"/>
          </p:cNvSpPr>
          <p:nvPr/>
        </p:nvSpPr>
        <p:spPr bwMode="auto">
          <a:xfrm>
            <a:off x="560388" y="3503613"/>
            <a:ext cx="3587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6</a:t>
            </a:r>
          </a:p>
        </p:txBody>
      </p:sp>
      <p:sp>
        <p:nvSpPr>
          <p:cNvPr id="2858019" name="Rectangle 35"/>
          <p:cNvSpPr>
            <a:spLocks noChangeArrowheads="1"/>
          </p:cNvSpPr>
          <p:nvPr/>
        </p:nvSpPr>
        <p:spPr bwMode="auto">
          <a:xfrm>
            <a:off x="560388" y="3808413"/>
            <a:ext cx="3587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7</a:t>
            </a:r>
          </a:p>
        </p:txBody>
      </p:sp>
      <p:sp>
        <p:nvSpPr>
          <p:cNvPr id="2858020" name="Rectangle 36"/>
          <p:cNvSpPr>
            <a:spLocks noChangeArrowheads="1"/>
          </p:cNvSpPr>
          <p:nvPr/>
        </p:nvSpPr>
        <p:spPr bwMode="auto">
          <a:xfrm>
            <a:off x="560388" y="4113213"/>
            <a:ext cx="3587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8</a:t>
            </a:r>
          </a:p>
        </p:txBody>
      </p:sp>
      <p:sp>
        <p:nvSpPr>
          <p:cNvPr id="2858021" name="Rectangle 37"/>
          <p:cNvSpPr>
            <a:spLocks noChangeArrowheads="1"/>
          </p:cNvSpPr>
          <p:nvPr/>
        </p:nvSpPr>
        <p:spPr bwMode="auto">
          <a:xfrm>
            <a:off x="560388" y="4418013"/>
            <a:ext cx="3587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9</a:t>
            </a:r>
          </a:p>
        </p:txBody>
      </p:sp>
      <p:sp>
        <p:nvSpPr>
          <p:cNvPr id="2858022" name="Rectangle 38"/>
          <p:cNvSpPr>
            <a:spLocks noChangeArrowheads="1"/>
          </p:cNvSpPr>
          <p:nvPr/>
        </p:nvSpPr>
        <p:spPr bwMode="auto">
          <a:xfrm>
            <a:off x="560388" y="4722813"/>
            <a:ext cx="438150"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A</a:t>
            </a:r>
          </a:p>
        </p:txBody>
      </p:sp>
      <p:sp>
        <p:nvSpPr>
          <p:cNvPr id="2858023" name="Rectangle 39"/>
          <p:cNvSpPr>
            <a:spLocks noChangeArrowheads="1"/>
          </p:cNvSpPr>
          <p:nvPr/>
        </p:nvSpPr>
        <p:spPr bwMode="auto">
          <a:xfrm>
            <a:off x="560388" y="5027613"/>
            <a:ext cx="417512"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B</a:t>
            </a:r>
          </a:p>
        </p:txBody>
      </p:sp>
      <p:sp>
        <p:nvSpPr>
          <p:cNvPr id="2858024" name="Rectangle 40"/>
          <p:cNvSpPr>
            <a:spLocks noChangeArrowheads="1"/>
          </p:cNvSpPr>
          <p:nvPr/>
        </p:nvSpPr>
        <p:spPr bwMode="auto">
          <a:xfrm>
            <a:off x="560388" y="5332413"/>
            <a:ext cx="438150"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C</a:t>
            </a:r>
          </a:p>
        </p:txBody>
      </p:sp>
      <p:sp>
        <p:nvSpPr>
          <p:cNvPr id="2858025" name="Rectangle 41"/>
          <p:cNvSpPr>
            <a:spLocks noChangeArrowheads="1"/>
          </p:cNvSpPr>
          <p:nvPr/>
        </p:nvSpPr>
        <p:spPr bwMode="auto">
          <a:xfrm>
            <a:off x="560388" y="5637213"/>
            <a:ext cx="438150"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D</a:t>
            </a:r>
          </a:p>
        </p:txBody>
      </p:sp>
      <p:sp>
        <p:nvSpPr>
          <p:cNvPr id="2858026" name="Rectangle 42"/>
          <p:cNvSpPr>
            <a:spLocks noChangeArrowheads="1"/>
          </p:cNvSpPr>
          <p:nvPr/>
        </p:nvSpPr>
        <p:spPr bwMode="auto">
          <a:xfrm>
            <a:off x="560388" y="5942013"/>
            <a:ext cx="417512"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E</a:t>
            </a:r>
          </a:p>
        </p:txBody>
      </p:sp>
      <p:sp>
        <p:nvSpPr>
          <p:cNvPr id="2858027" name="Rectangle 43"/>
          <p:cNvSpPr>
            <a:spLocks noChangeArrowheads="1"/>
          </p:cNvSpPr>
          <p:nvPr/>
        </p:nvSpPr>
        <p:spPr bwMode="auto">
          <a:xfrm>
            <a:off x="555625" y="6256338"/>
            <a:ext cx="398463"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F</a:t>
            </a:r>
          </a:p>
        </p:txBody>
      </p:sp>
      <p:sp>
        <p:nvSpPr>
          <p:cNvPr id="2858028" name="Rectangle 44"/>
          <p:cNvSpPr>
            <a:spLocks noChangeArrowheads="1"/>
          </p:cNvSpPr>
          <p:nvPr/>
        </p:nvSpPr>
        <p:spPr bwMode="auto">
          <a:xfrm>
            <a:off x="933450" y="1790700"/>
            <a:ext cx="2019300" cy="285750"/>
          </a:xfrm>
          <a:prstGeom prst="rect">
            <a:avLst/>
          </a:prstGeom>
          <a:solidFill>
            <a:srgbClr val="FF8000"/>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58029" name="Rectangle 45"/>
          <p:cNvSpPr>
            <a:spLocks noChangeArrowheads="1"/>
          </p:cNvSpPr>
          <p:nvPr/>
        </p:nvSpPr>
        <p:spPr bwMode="auto">
          <a:xfrm>
            <a:off x="933450" y="2971800"/>
            <a:ext cx="2019300" cy="285750"/>
          </a:xfrm>
          <a:prstGeom prst="rect">
            <a:avLst/>
          </a:prstGeom>
          <a:solidFill>
            <a:srgbClr val="FF8000"/>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58030" name="Rectangle 46"/>
          <p:cNvSpPr>
            <a:spLocks noChangeArrowheads="1"/>
          </p:cNvSpPr>
          <p:nvPr/>
        </p:nvSpPr>
        <p:spPr bwMode="auto">
          <a:xfrm>
            <a:off x="933450" y="4229100"/>
            <a:ext cx="2019300" cy="285750"/>
          </a:xfrm>
          <a:prstGeom prst="rect">
            <a:avLst/>
          </a:prstGeom>
          <a:solidFill>
            <a:srgbClr val="FF8000"/>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58031" name="Rectangle 47"/>
          <p:cNvSpPr>
            <a:spLocks noChangeArrowheads="1"/>
          </p:cNvSpPr>
          <p:nvPr/>
        </p:nvSpPr>
        <p:spPr bwMode="auto">
          <a:xfrm>
            <a:off x="933450" y="5448300"/>
            <a:ext cx="2019300" cy="285750"/>
          </a:xfrm>
          <a:prstGeom prst="rect">
            <a:avLst/>
          </a:prstGeom>
          <a:solidFill>
            <a:srgbClr val="FF8000"/>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58032" name="Rectangle 48"/>
          <p:cNvSpPr>
            <a:spLocks noChangeArrowheads="1"/>
          </p:cNvSpPr>
          <p:nvPr/>
        </p:nvSpPr>
        <p:spPr bwMode="auto">
          <a:xfrm>
            <a:off x="933450" y="2076450"/>
            <a:ext cx="2019300" cy="285750"/>
          </a:xfrm>
          <a:prstGeom prst="rect">
            <a:avLst/>
          </a:prstGeom>
          <a:solidFill>
            <a:schemeClr val="accent4"/>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58033" name="Rectangle 49"/>
          <p:cNvSpPr>
            <a:spLocks noChangeArrowheads="1"/>
          </p:cNvSpPr>
          <p:nvPr/>
        </p:nvSpPr>
        <p:spPr bwMode="auto">
          <a:xfrm>
            <a:off x="933450" y="3295650"/>
            <a:ext cx="2019300" cy="285750"/>
          </a:xfrm>
          <a:prstGeom prst="rect">
            <a:avLst/>
          </a:prstGeom>
          <a:solidFill>
            <a:schemeClr val="accent4"/>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58034" name="Rectangle 50"/>
          <p:cNvSpPr>
            <a:spLocks noChangeArrowheads="1"/>
          </p:cNvSpPr>
          <p:nvPr/>
        </p:nvSpPr>
        <p:spPr bwMode="auto">
          <a:xfrm>
            <a:off x="933450" y="4514850"/>
            <a:ext cx="2019300" cy="285750"/>
          </a:xfrm>
          <a:prstGeom prst="rect">
            <a:avLst/>
          </a:prstGeom>
          <a:solidFill>
            <a:schemeClr val="accent4"/>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58035" name="Rectangle 51"/>
          <p:cNvSpPr>
            <a:spLocks noChangeArrowheads="1"/>
          </p:cNvSpPr>
          <p:nvPr/>
        </p:nvSpPr>
        <p:spPr bwMode="auto">
          <a:xfrm>
            <a:off x="933450" y="5734050"/>
            <a:ext cx="2019300" cy="285750"/>
          </a:xfrm>
          <a:prstGeom prst="rect">
            <a:avLst/>
          </a:prstGeom>
          <a:solidFill>
            <a:schemeClr val="accent4"/>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58036" name="Rectangle 52"/>
          <p:cNvSpPr>
            <a:spLocks noChangeArrowheads="1"/>
          </p:cNvSpPr>
          <p:nvPr/>
        </p:nvSpPr>
        <p:spPr bwMode="auto">
          <a:xfrm>
            <a:off x="933450" y="2362200"/>
            <a:ext cx="2019300" cy="285750"/>
          </a:xfrm>
          <a:prstGeom prst="rect">
            <a:avLst/>
          </a:prstGeom>
          <a:solidFill>
            <a:srgbClr val="FF66FF"/>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58037" name="Rectangle 53"/>
          <p:cNvSpPr>
            <a:spLocks noChangeArrowheads="1"/>
          </p:cNvSpPr>
          <p:nvPr/>
        </p:nvSpPr>
        <p:spPr bwMode="auto">
          <a:xfrm>
            <a:off x="933450" y="3581400"/>
            <a:ext cx="2019300" cy="285750"/>
          </a:xfrm>
          <a:prstGeom prst="rect">
            <a:avLst/>
          </a:prstGeom>
          <a:solidFill>
            <a:srgbClr val="FF66FF"/>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58038" name="Rectangle 54"/>
          <p:cNvSpPr>
            <a:spLocks noChangeArrowheads="1"/>
          </p:cNvSpPr>
          <p:nvPr/>
        </p:nvSpPr>
        <p:spPr bwMode="auto">
          <a:xfrm>
            <a:off x="933450" y="4800600"/>
            <a:ext cx="2019300" cy="285750"/>
          </a:xfrm>
          <a:prstGeom prst="rect">
            <a:avLst/>
          </a:prstGeom>
          <a:solidFill>
            <a:srgbClr val="FF66FF"/>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58039" name="Rectangle 55"/>
          <p:cNvSpPr>
            <a:spLocks noChangeArrowheads="1"/>
          </p:cNvSpPr>
          <p:nvPr/>
        </p:nvSpPr>
        <p:spPr bwMode="auto">
          <a:xfrm>
            <a:off x="933450" y="6019800"/>
            <a:ext cx="2019300" cy="285750"/>
          </a:xfrm>
          <a:prstGeom prst="rect">
            <a:avLst/>
          </a:prstGeom>
          <a:solidFill>
            <a:srgbClr val="FF66FF"/>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58040" name="Rectangle 56"/>
          <p:cNvSpPr>
            <a:spLocks noChangeArrowheads="1"/>
          </p:cNvSpPr>
          <p:nvPr/>
        </p:nvSpPr>
        <p:spPr bwMode="auto">
          <a:xfrm>
            <a:off x="933450" y="2652713"/>
            <a:ext cx="2019300" cy="285750"/>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58041" name="Rectangle 57"/>
          <p:cNvSpPr>
            <a:spLocks noChangeArrowheads="1"/>
          </p:cNvSpPr>
          <p:nvPr/>
        </p:nvSpPr>
        <p:spPr bwMode="auto">
          <a:xfrm>
            <a:off x="933450" y="3905250"/>
            <a:ext cx="2019300" cy="285750"/>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58042" name="Rectangle 58"/>
          <p:cNvSpPr>
            <a:spLocks noChangeArrowheads="1"/>
          </p:cNvSpPr>
          <p:nvPr/>
        </p:nvSpPr>
        <p:spPr bwMode="auto">
          <a:xfrm>
            <a:off x="933450" y="5124450"/>
            <a:ext cx="2019300" cy="285750"/>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58043" name="Rectangle 59"/>
          <p:cNvSpPr>
            <a:spLocks noChangeArrowheads="1"/>
          </p:cNvSpPr>
          <p:nvPr/>
        </p:nvSpPr>
        <p:spPr bwMode="auto">
          <a:xfrm>
            <a:off x="933450" y="6343650"/>
            <a:ext cx="2019300" cy="285750"/>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58045" name="Rectangle 61"/>
          <p:cNvSpPr>
            <a:spLocks noChangeArrowheads="1"/>
          </p:cNvSpPr>
          <p:nvPr/>
        </p:nvSpPr>
        <p:spPr bwMode="auto">
          <a:xfrm>
            <a:off x="5386388" y="711200"/>
            <a:ext cx="2482850" cy="942975"/>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4  Byte Direct </a:t>
            </a:r>
          </a:p>
          <a:p>
            <a:r>
              <a:rPr lang="en-US" sz="2800" b="1">
                <a:solidFill>
                  <a:schemeClr val="tx1"/>
                </a:solidFill>
                <a:latin typeface="Times" pitchFamily="-65" charset="0"/>
              </a:rPr>
              <a:t>Mapped Cache</a:t>
            </a:r>
          </a:p>
        </p:txBody>
      </p:sp>
      <p:sp>
        <p:nvSpPr>
          <p:cNvPr id="2858047" name="Line 63"/>
          <p:cNvSpPr>
            <a:spLocks noChangeShapeType="1"/>
          </p:cNvSpPr>
          <p:nvPr/>
        </p:nvSpPr>
        <p:spPr bwMode="auto">
          <a:xfrm>
            <a:off x="4965700" y="1905000"/>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58048" name="Line 64"/>
          <p:cNvSpPr>
            <a:spLocks noChangeShapeType="1"/>
          </p:cNvSpPr>
          <p:nvPr/>
        </p:nvSpPr>
        <p:spPr bwMode="auto">
          <a:xfrm>
            <a:off x="4965700" y="2209800"/>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58049" name="Line 65"/>
          <p:cNvSpPr>
            <a:spLocks noChangeShapeType="1"/>
          </p:cNvSpPr>
          <p:nvPr/>
        </p:nvSpPr>
        <p:spPr bwMode="auto">
          <a:xfrm>
            <a:off x="4965700" y="2514600"/>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58050" name="Rectangle 66"/>
          <p:cNvSpPr>
            <a:spLocks noChangeArrowheads="1"/>
          </p:cNvSpPr>
          <p:nvPr/>
        </p:nvSpPr>
        <p:spPr bwMode="auto">
          <a:xfrm>
            <a:off x="4075113" y="717550"/>
            <a:ext cx="1217612" cy="942975"/>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Cache </a:t>
            </a:r>
          </a:p>
          <a:p>
            <a:r>
              <a:rPr lang="en-US" sz="2800" b="1">
                <a:solidFill>
                  <a:schemeClr val="tx1"/>
                </a:solidFill>
                <a:latin typeface="Times" pitchFamily="-65" charset="0"/>
              </a:rPr>
              <a:t>Index</a:t>
            </a:r>
          </a:p>
        </p:txBody>
      </p:sp>
      <p:sp>
        <p:nvSpPr>
          <p:cNvPr id="2858051" name="Rectangle 67"/>
          <p:cNvSpPr>
            <a:spLocks noChangeArrowheads="1"/>
          </p:cNvSpPr>
          <p:nvPr/>
        </p:nvSpPr>
        <p:spPr bwMode="auto">
          <a:xfrm>
            <a:off x="4646613" y="1485900"/>
            <a:ext cx="358775" cy="51593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0</a:t>
            </a:r>
          </a:p>
        </p:txBody>
      </p:sp>
      <p:sp>
        <p:nvSpPr>
          <p:cNvPr id="2858052" name="Rectangle 68"/>
          <p:cNvSpPr>
            <a:spLocks noChangeArrowheads="1"/>
          </p:cNvSpPr>
          <p:nvPr/>
        </p:nvSpPr>
        <p:spPr bwMode="auto">
          <a:xfrm>
            <a:off x="4646613" y="1790700"/>
            <a:ext cx="358775" cy="51593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1</a:t>
            </a:r>
          </a:p>
        </p:txBody>
      </p:sp>
      <p:sp>
        <p:nvSpPr>
          <p:cNvPr id="2858053" name="Rectangle 69"/>
          <p:cNvSpPr>
            <a:spLocks noChangeArrowheads="1"/>
          </p:cNvSpPr>
          <p:nvPr/>
        </p:nvSpPr>
        <p:spPr bwMode="auto">
          <a:xfrm>
            <a:off x="4646613" y="2095500"/>
            <a:ext cx="358775" cy="51593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2</a:t>
            </a:r>
          </a:p>
        </p:txBody>
      </p:sp>
      <p:sp>
        <p:nvSpPr>
          <p:cNvPr id="2858054" name="Rectangle 70"/>
          <p:cNvSpPr>
            <a:spLocks noChangeArrowheads="1"/>
          </p:cNvSpPr>
          <p:nvPr/>
        </p:nvSpPr>
        <p:spPr bwMode="auto">
          <a:xfrm>
            <a:off x="4646613" y="2400300"/>
            <a:ext cx="358775" cy="51593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3</a:t>
            </a:r>
          </a:p>
        </p:txBody>
      </p:sp>
      <p:sp>
        <p:nvSpPr>
          <p:cNvPr id="2858055" name="Rectangle 71"/>
          <p:cNvSpPr>
            <a:spLocks noChangeArrowheads="1"/>
          </p:cNvSpPr>
          <p:nvPr/>
        </p:nvSpPr>
        <p:spPr bwMode="auto">
          <a:xfrm>
            <a:off x="4972050" y="1619250"/>
            <a:ext cx="2019300" cy="285750"/>
          </a:xfrm>
          <a:prstGeom prst="rect">
            <a:avLst/>
          </a:prstGeom>
          <a:solidFill>
            <a:srgbClr val="FF8000"/>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58056" name="Rectangle 72"/>
          <p:cNvSpPr>
            <a:spLocks noChangeArrowheads="1"/>
          </p:cNvSpPr>
          <p:nvPr/>
        </p:nvSpPr>
        <p:spPr bwMode="auto">
          <a:xfrm>
            <a:off x="4972050" y="1905000"/>
            <a:ext cx="2019300" cy="285750"/>
          </a:xfrm>
          <a:prstGeom prst="rect">
            <a:avLst/>
          </a:prstGeom>
          <a:solidFill>
            <a:schemeClr val="accent4"/>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58057" name="Rectangle 73"/>
          <p:cNvSpPr>
            <a:spLocks noChangeArrowheads="1"/>
          </p:cNvSpPr>
          <p:nvPr/>
        </p:nvSpPr>
        <p:spPr bwMode="auto">
          <a:xfrm>
            <a:off x="4972050" y="2190750"/>
            <a:ext cx="2019300" cy="285750"/>
          </a:xfrm>
          <a:prstGeom prst="rect">
            <a:avLst/>
          </a:prstGeom>
          <a:solidFill>
            <a:srgbClr val="FF66FF"/>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58058" name="Rectangle 74"/>
          <p:cNvSpPr>
            <a:spLocks noChangeArrowheads="1"/>
          </p:cNvSpPr>
          <p:nvPr/>
        </p:nvSpPr>
        <p:spPr bwMode="auto">
          <a:xfrm>
            <a:off x="4972050" y="2476500"/>
            <a:ext cx="2019300" cy="285750"/>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58059" name="Rectangle 75"/>
          <p:cNvSpPr>
            <a:spLocks noChangeArrowheads="1"/>
          </p:cNvSpPr>
          <p:nvPr/>
        </p:nvSpPr>
        <p:spPr bwMode="auto">
          <a:xfrm>
            <a:off x="3429000" y="5562600"/>
            <a:ext cx="5173211" cy="1077218"/>
          </a:xfrm>
          <a:prstGeom prst="rect">
            <a:avLst/>
          </a:prstGeom>
          <a:noFill/>
          <a:ln w="12700">
            <a:noFill/>
            <a:miter lim="800000"/>
            <a:headEnd/>
            <a:tailEnd/>
          </a:ln>
          <a:effectLst/>
        </p:spPr>
        <p:txBody>
          <a:bodyPr wrap="none">
            <a:prstTxWarp prst="textNoShape">
              <a:avLst/>
            </a:prstTxWarp>
            <a:spAutoFit/>
          </a:bodyPr>
          <a:lstStyle/>
          <a:p>
            <a:r>
              <a:rPr lang="en-US" sz="3200" b="1" dirty="0">
                <a:latin typeface="18 VAG Rounded Bold   07390"/>
              </a:rPr>
              <a:t>What if we wanted a block</a:t>
            </a:r>
            <a:br>
              <a:rPr lang="en-US" sz="3200" b="1" dirty="0">
                <a:latin typeface="18 VAG Rounded Bold   07390"/>
              </a:rPr>
            </a:br>
            <a:r>
              <a:rPr lang="en-US" sz="3200" b="1" dirty="0">
                <a:latin typeface="18 VAG Rounded Bold   07390"/>
              </a:rPr>
              <a:t>to be bigger than one byte?</a:t>
            </a:r>
          </a:p>
        </p:txBody>
      </p:sp>
      <p:sp>
        <p:nvSpPr>
          <p:cNvPr id="2858060" name="Rectangle 76"/>
          <p:cNvSpPr>
            <a:spLocks noChangeArrowheads="1"/>
          </p:cNvSpPr>
          <p:nvPr/>
        </p:nvSpPr>
        <p:spPr bwMode="auto">
          <a:xfrm>
            <a:off x="4876800" y="2743200"/>
            <a:ext cx="2994025" cy="519113"/>
          </a:xfrm>
          <a:prstGeom prst="rect">
            <a:avLst/>
          </a:prstGeom>
          <a:noFill/>
          <a:ln w="12700">
            <a:noFill/>
            <a:miter lim="800000"/>
            <a:headEnd/>
            <a:tailEnd/>
          </a:ln>
          <a:effectLst/>
        </p:spPr>
        <p:txBody>
          <a:bodyPr wrap="none">
            <a:prstTxWarp prst="textNoShape">
              <a:avLst/>
            </a:prstTxWarp>
            <a:spAutoFit/>
          </a:bodyPr>
          <a:lstStyle/>
          <a:p>
            <a:r>
              <a:rPr lang="en-US" sz="2800" b="1">
                <a:solidFill>
                  <a:schemeClr val="tx1"/>
                </a:solidFill>
                <a:latin typeface="Times" pitchFamily="-65" charset="0"/>
              </a:rPr>
              <a:t>Block size = 1 byte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2857987">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499"/>
                                          </p:stCondLst>
                                        </p:cTn>
                                        <p:tgtEl>
                                          <p:spTgt spid="2857987">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499"/>
                                          </p:stCondLst>
                                        </p:cTn>
                                        <p:tgtEl>
                                          <p:spTgt spid="2857987">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499"/>
                                          </p:stCondLst>
                                        </p:cTn>
                                        <p:tgtEl>
                                          <p:spTgt spid="285805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57987" grpId="0" build="p" bldLvl="2" autoUpdateAnimBg="0"/>
      <p:bldP spid="2858059"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4610" name="Rectangle 2"/>
          <p:cNvSpPr>
            <a:spLocks noGrp="1" noChangeArrowheads="1"/>
          </p:cNvSpPr>
          <p:nvPr>
            <p:ph type="title"/>
          </p:nvPr>
        </p:nvSpPr>
        <p:spPr>
          <a:xfrm>
            <a:off x="584200" y="277813"/>
            <a:ext cx="6394450" cy="409575"/>
          </a:xfrm>
          <a:noFill/>
          <a:ln/>
        </p:spPr>
        <p:txBody>
          <a:bodyPr wrap="square" lIns="90488" tIns="44450" rIns="90488" bIns="44450" anchor="ctr"/>
          <a:lstStyle/>
          <a:p>
            <a:r>
              <a:rPr lang="en-US"/>
              <a:t>Direct-Mapped Cache (3/4)</a:t>
            </a:r>
          </a:p>
        </p:txBody>
      </p:sp>
      <p:sp>
        <p:nvSpPr>
          <p:cNvPr id="2884611" name="Rectangle 3"/>
          <p:cNvSpPr>
            <a:spLocks noGrp="1" noChangeArrowheads="1"/>
          </p:cNvSpPr>
          <p:nvPr>
            <p:ph type="body" idx="1"/>
          </p:nvPr>
        </p:nvSpPr>
        <p:spPr>
          <a:xfrm>
            <a:off x="3657600" y="3657600"/>
            <a:ext cx="5311775" cy="2603500"/>
          </a:xfrm>
          <a:noFill/>
          <a:ln/>
        </p:spPr>
        <p:txBody>
          <a:bodyPr lIns="90488" tIns="44450" rIns="90488" bIns="44450"/>
          <a:lstStyle/>
          <a:p>
            <a:pPr marL="285750" indent="-285750">
              <a:lnSpc>
                <a:spcPct val="65000"/>
              </a:lnSpc>
            </a:pPr>
            <a:r>
              <a:rPr lang="en-US" sz="2400"/>
              <a:t>When we ask for a byte, the system finds out the right block, and loads it all!</a:t>
            </a:r>
          </a:p>
          <a:p>
            <a:pPr lvl="1" indent="-228600">
              <a:lnSpc>
                <a:spcPct val="75000"/>
              </a:lnSpc>
            </a:pPr>
            <a:r>
              <a:rPr lang="en-US" sz="2000"/>
              <a:t>How does it know right block?</a:t>
            </a:r>
          </a:p>
          <a:p>
            <a:pPr lvl="1" indent="-228600">
              <a:lnSpc>
                <a:spcPct val="75000"/>
              </a:lnSpc>
            </a:pPr>
            <a:r>
              <a:rPr lang="en-US" sz="2000"/>
              <a:t>How do we select the byte?</a:t>
            </a:r>
          </a:p>
          <a:p>
            <a:pPr marL="285750" indent="-285750">
              <a:lnSpc>
                <a:spcPct val="65000"/>
              </a:lnSpc>
            </a:pPr>
            <a:r>
              <a:rPr lang="en-US" sz="2400"/>
              <a:t>E.g., Mem address 11101?</a:t>
            </a:r>
          </a:p>
          <a:p>
            <a:pPr marL="285750" indent="-285750">
              <a:lnSpc>
                <a:spcPct val="65000"/>
              </a:lnSpc>
            </a:pPr>
            <a:r>
              <a:rPr lang="en-US" sz="2400"/>
              <a:t>How does it know WHICH colored block it originated from?</a:t>
            </a:r>
          </a:p>
          <a:p>
            <a:pPr lvl="1" indent="-228600">
              <a:lnSpc>
                <a:spcPct val="75000"/>
              </a:lnSpc>
            </a:pPr>
            <a:r>
              <a:rPr lang="en-US" sz="2000"/>
              <a:t>What do you do at baggage claim?</a:t>
            </a:r>
          </a:p>
        </p:txBody>
      </p:sp>
      <p:grpSp>
        <p:nvGrpSpPr>
          <p:cNvPr id="2" name="Group 4"/>
          <p:cNvGrpSpPr>
            <a:grpSpLocks/>
          </p:cNvGrpSpPr>
          <p:nvPr/>
        </p:nvGrpSpPr>
        <p:grpSpPr bwMode="auto">
          <a:xfrm>
            <a:off x="2978150" y="1708150"/>
            <a:ext cx="1758950" cy="3879850"/>
            <a:chOff x="1876" y="1076"/>
            <a:chExt cx="1108" cy="2444"/>
          </a:xfrm>
        </p:grpSpPr>
        <p:sp>
          <p:nvSpPr>
            <p:cNvPr id="2884613" name="Line 5"/>
            <p:cNvSpPr>
              <a:spLocks noChangeShapeType="1"/>
            </p:cNvSpPr>
            <p:nvPr/>
          </p:nvSpPr>
          <p:spPr bwMode="auto">
            <a:xfrm flipV="1">
              <a:off x="1876" y="1076"/>
              <a:ext cx="1060" cy="152"/>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sp>
          <p:nvSpPr>
            <p:cNvPr id="2884614" name="Line 6"/>
            <p:cNvSpPr>
              <a:spLocks noChangeShapeType="1"/>
            </p:cNvSpPr>
            <p:nvPr/>
          </p:nvSpPr>
          <p:spPr bwMode="auto">
            <a:xfrm flipV="1">
              <a:off x="1912" y="1100"/>
              <a:ext cx="1048" cy="788"/>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sp>
          <p:nvSpPr>
            <p:cNvPr id="2884615" name="Line 7"/>
            <p:cNvSpPr>
              <a:spLocks noChangeShapeType="1"/>
            </p:cNvSpPr>
            <p:nvPr/>
          </p:nvSpPr>
          <p:spPr bwMode="auto">
            <a:xfrm flipV="1">
              <a:off x="1876" y="1124"/>
              <a:ext cx="1060" cy="1604"/>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sp>
          <p:nvSpPr>
            <p:cNvPr id="2884616" name="Line 8"/>
            <p:cNvSpPr>
              <a:spLocks noChangeShapeType="1"/>
            </p:cNvSpPr>
            <p:nvPr/>
          </p:nvSpPr>
          <p:spPr bwMode="auto">
            <a:xfrm flipV="1">
              <a:off x="1876" y="1184"/>
              <a:ext cx="1108" cy="2336"/>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grpSp>
      <p:sp>
        <p:nvSpPr>
          <p:cNvPr id="2884618" name="Rectangle 10"/>
          <p:cNvSpPr>
            <a:spLocks noChangeArrowheads="1"/>
          </p:cNvSpPr>
          <p:nvPr/>
        </p:nvSpPr>
        <p:spPr bwMode="auto">
          <a:xfrm>
            <a:off x="1312863" y="990600"/>
            <a:ext cx="1484312" cy="51593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Memory</a:t>
            </a:r>
          </a:p>
        </p:txBody>
      </p:sp>
      <p:sp>
        <p:nvSpPr>
          <p:cNvPr id="2884619" name="Rectangle 11"/>
          <p:cNvSpPr>
            <a:spLocks noChangeArrowheads="1"/>
          </p:cNvSpPr>
          <p:nvPr/>
        </p:nvSpPr>
        <p:spPr bwMode="auto">
          <a:xfrm>
            <a:off x="0" y="869950"/>
            <a:ext cx="1374775" cy="819150"/>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400" b="1">
                <a:solidFill>
                  <a:schemeClr val="tx1"/>
                </a:solidFill>
                <a:latin typeface="Times" pitchFamily="-65" charset="0"/>
              </a:rPr>
              <a:t>Memory </a:t>
            </a:r>
            <a:br>
              <a:rPr lang="en-US" sz="2400" b="1">
                <a:solidFill>
                  <a:schemeClr val="tx1"/>
                </a:solidFill>
                <a:latin typeface="Times" pitchFamily="-65" charset="0"/>
              </a:rPr>
            </a:br>
            <a:r>
              <a:rPr lang="en-US" sz="2400" b="1">
                <a:solidFill>
                  <a:schemeClr val="tx1"/>
                </a:solidFill>
                <a:latin typeface="Times" pitchFamily="-65" charset="0"/>
              </a:rPr>
              <a:t>Address</a:t>
            </a:r>
          </a:p>
        </p:txBody>
      </p:sp>
      <p:sp>
        <p:nvSpPr>
          <p:cNvPr id="2884620" name="Rectangle 12"/>
          <p:cNvSpPr>
            <a:spLocks noChangeArrowheads="1"/>
          </p:cNvSpPr>
          <p:nvPr/>
        </p:nvSpPr>
        <p:spPr bwMode="auto">
          <a:xfrm>
            <a:off x="927100" y="1789113"/>
            <a:ext cx="2032000" cy="11938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2884621" name="Line 13"/>
          <p:cNvSpPr>
            <a:spLocks noChangeShapeType="1"/>
          </p:cNvSpPr>
          <p:nvPr/>
        </p:nvSpPr>
        <p:spPr bwMode="auto">
          <a:xfrm>
            <a:off x="927100" y="20812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84622" name="Line 14"/>
          <p:cNvSpPr>
            <a:spLocks noChangeShapeType="1"/>
          </p:cNvSpPr>
          <p:nvPr/>
        </p:nvSpPr>
        <p:spPr bwMode="auto">
          <a:xfrm>
            <a:off x="927100" y="23860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84623" name="Line 15"/>
          <p:cNvSpPr>
            <a:spLocks noChangeShapeType="1"/>
          </p:cNvSpPr>
          <p:nvPr/>
        </p:nvSpPr>
        <p:spPr bwMode="auto">
          <a:xfrm>
            <a:off x="927100" y="26908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84624" name="Rectangle 16"/>
          <p:cNvSpPr>
            <a:spLocks noChangeArrowheads="1"/>
          </p:cNvSpPr>
          <p:nvPr/>
        </p:nvSpPr>
        <p:spPr bwMode="auto">
          <a:xfrm>
            <a:off x="927100" y="3008313"/>
            <a:ext cx="2032000" cy="11938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2884625" name="Line 17"/>
          <p:cNvSpPr>
            <a:spLocks noChangeShapeType="1"/>
          </p:cNvSpPr>
          <p:nvPr/>
        </p:nvSpPr>
        <p:spPr bwMode="auto">
          <a:xfrm>
            <a:off x="927100" y="33004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84626" name="Line 18"/>
          <p:cNvSpPr>
            <a:spLocks noChangeShapeType="1"/>
          </p:cNvSpPr>
          <p:nvPr/>
        </p:nvSpPr>
        <p:spPr bwMode="auto">
          <a:xfrm>
            <a:off x="927100" y="36052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84627" name="Line 19"/>
          <p:cNvSpPr>
            <a:spLocks noChangeShapeType="1"/>
          </p:cNvSpPr>
          <p:nvPr/>
        </p:nvSpPr>
        <p:spPr bwMode="auto">
          <a:xfrm>
            <a:off x="927100" y="39100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84628" name="Rectangle 20"/>
          <p:cNvSpPr>
            <a:spLocks noChangeArrowheads="1"/>
          </p:cNvSpPr>
          <p:nvPr/>
        </p:nvSpPr>
        <p:spPr bwMode="auto">
          <a:xfrm>
            <a:off x="927100" y="4227513"/>
            <a:ext cx="2032000" cy="11938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2884629" name="Line 21"/>
          <p:cNvSpPr>
            <a:spLocks noChangeShapeType="1"/>
          </p:cNvSpPr>
          <p:nvPr/>
        </p:nvSpPr>
        <p:spPr bwMode="auto">
          <a:xfrm>
            <a:off x="927100" y="45196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84630" name="Line 22"/>
          <p:cNvSpPr>
            <a:spLocks noChangeShapeType="1"/>
          </p:cNvSpPr>
          <p:nvPr/>
        </p:nvSpPr>
        <p:spPr bwMode="auto">
          <a:xfrm>
            <a:off x="927100" y="48244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84631" name="Line 23"/>
          <p:cNvSpPr>
            <a:spLocks noChangeShapeType="1"/>
          </p:cNvSpPr>
          <p:nvPr/>
        </p:nvSpPr>
        <p:spPr bwMode="auto">
          <a:xfrm>
            <a:off x="927100" y="51292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84632" name="Rectangle 24"/>
          <p:cNvSpPr>
            <a:spLocks noChangeArrowheads="1"/>
          </p:cNvSpPr>
          <p:nvPr/>
        </p:nvSpPr>
        <p:spPr bwMode="auto">
          <a:xfrm>
            <a:off x="927100" y="5446713"/>
            <a:ext cx="2032000" cy="11938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2884633" name="Line 25"/>
          <p:cNvSpPr>
            <a:spLocks noChangeShapeType="1"/>
          </p:cNvSpPr>
          <p:nvPr/>
        </p:nvSpPr>
        <p:spPr bwMode="auto">
          <a:xfrm>
            <a:off x="927100" y="57388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84634" name="Line 26"/>
          <p:cNvSpPr>
            <a:spLocks noChangeShapeType="1"/>
          </p:cNvSpPr>
          <p:nvPr/>
        </p:nvSpPr>
        <p:spPr bwMode="auto">
          <a:xfrm>
            <a:off x="927100" y="60436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84635" name="Line 27"/>
          <p:cNvSpPr>
            <a:spLocks noChangeShapeType="1"/>
          </p:cNvSpPr>
          <p:nvPr/>
        </p:nvSpPr>
        <p:spPr bwMode="auto">
          <a:xfrm>
            <a:off x="927100" y="63484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84636" name="Rectangle 28"/>
          <p:cNvSpPr>
            <a:spLocks noChangeArrowheads="1"/>
          </p:cNvSpPr>
          <p:nvPr/>
        </p:nvSpPr>
        <p:spPr bwMode="auto">
          <a:xfrm>
            <a:off x="541338" y="1674813"/>
            <a:ext cx="3587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0</a:t>
            </a:r>
          </a:p>
        </p:txBody>
      </p:sp>
      <p:sp>
        <p:nvSpPr>
          <p:cNvPr id="2884637" name="Rectangle 29"/>
          <p:cNvSpPr>
            <a:spLocks noChangeArrowheads="1"/>
          </p:cNvSpPr>
          <p:nvPr/>
        </p:nvSpPr>
        <p:spPr bwMode="auto">
          <a:xfrm>
            <a:off x="560388" y="1979613"/>
            <a:ext cx="3587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2</a:t>
            </a:r>
          </a:p>
        </p:txBody>
      </p:sp>
      <p:sp>
        <p:nvSpPr>
          <p:cNvPr id="2884638" name="Rectangle 30"/>
          <p:cNvSpPr>
            <a:spLocks noChangeArrowheads="1"/>
          </p:cNvSpPr>
          <p:nvPr/>
        </p:nvSpPr>
        <p:spPr bwMode="auto">
          <a:xfrm>
            <a:off x="560388" y="2284413"/>
            <a:ext cx="3587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4</a:t>
            </a:r>
          </a:p>
        </p:txBody>
      </p:sp>
      <p:sp>
        <p:nvSpPr>
          <p:cNvPr id="2884639" name="Rectangle 31"/>
          <p:cNvSpPr>
            <a:spLocks noChangeArrowheads="1"/>
          </p:cNvSpPr>
          <p:nvPr/>
        </p:nvSpPr>
        <p:spPr bwMode="auto">
          <a:xfrm>
            <a:off x="560388" y="2589213"/>
            <a:ext cx="3587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6</a:t>
            </a:r>
          </a:p>
        </p:txBody>
      </p:sp>
      <p:sp>
        <p:nvSpPr>
          <p:cNvPr id="2884640" name="Rectangle 32"/>
          <p:cNvSpPr>
            <a:spLocks noChangeArrowheads="1"/>
          </p:cNvSpPr>
          <p:nvPr/>
        </p:nvSpPr>
        <p:spPr bwMode="auto">
          <a:xfrm>
            <a:off x="560388" y="2894013"/>
            <a:ext cx="3587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8</a:t>
            </a:r>
          </a:p>
        </p:txBody>
      </p:sp>
      <p:sp>
        <p:nvSpPr>
          <p:cNvPr id="2884641" name="Rectangle 33"/>
          <p:cNvSpPr>
            <a:spLocks noChangeArrowheads="1"/>
          </p:cNvSpPr>
          <p:nvPr/>
        </p:nvSpPr>
        <p:spPr bwMode="auto">
          <a:xfrm>
            <a:off x="560388" y="3198813"/>
            <a:ext cx="438150"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A</a:t>
            </a:r>
          </a:p>
        </p:txBody>
      </p:sp>
      <p:sp>
        <p:nvSpPr>
          <p:cNvPr id="2884642" name="Rectangle 34"/>
          <p:cNvSpPr>
            <a:spLocks noChangeArrowheads="1"/>
          </p:cNvSpPr>
          <p:nvPr/>
        </p:nvSpPr>
        <p:spPr bwMode="auto">
          <a:xfrm>
            <a:off x="560388" y="3503613"/>
            <a:ext cx="438150"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C</a:t>
            </a:r>
          </a:p>
        </p:txBody>
      </p:sp>
      <p:sp>
        <p:nvSpPr>
          <p:cNvPr id="2884643" name="Rectangle 35"/>
          <p:cNvSpPr>
            <a:spLocks noChangeArrowheads="1"/>
          </p:cNvSpPr>
          <p:nvPr/>
        </p:nvSpPr>
        <p:spPr bwMode="auto">
          <a:xfrm>
            <a:off x="560388" y="3808413"/>
            <a:ext cx="417512"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E</a:t>
            </a:r>
          </a:p>
        </p:txBody>
      </p:sp>
      <p:sp>
        <p:nvSpPr>
          <p:cNvPr id="2884644" name="Rectangle 36"/>
          <p:cNvSpPr>
            <a:spLocks noChangeArrowheads="1"/>
          </p:cNvSpPr>
          <p:nvPr/>
        </p:nvSpPr>
        <p:spPr bwMode="auto">
          <a:xfrm>
            <a:off x="454025" y="4113213"/>
            <a:ext cx="5365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10</a:t>
            </a:r>
          </a:p>
        </p:txBody>
      </p:sp>
      <p:sp>
        <p:nvSpPr>
          <p:cNvPr id="2884645" name="Rectangle 37"/>
          <p:cNvSpPr>
            <a:spLocks noChangeArrowheads="1"/>
          </p:cNvSpPr>
          <p:nvPr/>
        </p:nvSpPr>
        <p:spPr bwMode="auto">
          <a:xfrm>
            <a:off x="450850" y="4418013"/>
            <a:ext cx="5365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pPr algn="r"/>
            <a:r>
              <a:rPr lang="en-US" sz="2800" b="1">
                <a:solidFill>
                  <a:schemeClr val="tx1"/>
                </a:solidFill>
                <a:latin typeface="Times" pitchFamily="-65" charset="0"/>
              </a:rPr>
              <a:t>12</a:t>
            </a:r>
          </a:p>
        </p:txBody>
      </p:sp>
      <p:sp>
        <p:nvSpPr>
          <p:cNvPr id="2884646" name="Rectangle 38"/>
          <p:cNvSpPr>
            <a:spLocks noChangeArrowheads="1"/>
          </p:cNvSpPr>
          <p:nvPr/>
        </p:nvSpPr>
        <p:spPr bwMode="auto">
          <a:xfrm>
            <a:off x="454025" y="4722813"/>
            <a:ext cx="5365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pPr algn="r"/>
            <a:r>
              <a:rPr lang="en-US" sz="2800" b="1">
                <a:solidFill>
                  <a:schemeClr val="tx1"/>
                </a:solidFill>
                <a:latin typeface="Times" pitchFamily="-65" charset="0"/>
              </a:rPr>
              <a:t>14</a:t>
            </a:r>
          </a:p>
        </p:txBody>
      </p:sp>
      <p:sp>
        <p:nvSpPr>
          <p:cNvPr id="2884647" name="Rectangle 39"/>
          <p:cNvSpPr>
            <a:spLocks noChangeArrowheads="1"/>
          </p:cNvSpPr>
          <p:nvPr/>
        </p:nvSpPr>
        <p:spPr bwMode="auto">
          <a:xfrm>
            <a:off x="427038" y="5027613"/>
            <a:ext cx="5365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pPr algn="r"/>
            <a:r>
              <a:rPr lang="en-US" sz="2800" b="1">
                <a:solidFill>
                  <a:schemeClr val="tx1"/>
                </a:solidFill>
                <a:latin typeface="Times" pitchFamily="-65" charset="0"/>
              </a:rPr>
              <a:t>16</a:t>
            </a:r>
          </a:p>
        </p:txBody>
      </p:sp>
      <p:sp>
        <p:nvSpPr>
          <p:cNvPr id="2884648" name="Rectangle 40"/>
          <p:cNvSpPr>
            <a:spLocks noChangeArrowheads="1"/>
          </p:cNvSpPr>
          <p:nvPr/>
        </p:nvSpPr>
        <p:spPr bwMode="auto">
          <a:xfrm>
            <a:off x="425450" y="5332413"/>
            <a:ext cx="5365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pPr algn="r"/>
            <a:r>
              <a:rPr lang="en-US" sz="2800" b="1">
                <a:solidFill>
                  <a:schemeClr val="tx1"/>
                </a:solidFill>
                <a:latin typeface="Times" pitchFamily="-65" charset="0"/>
              </a:rPr>
              <a:t>18</a:t>
            </a:r>
          </a:p>
        </p:txBody>
      </p:sp>
      <p:sp>
        <p:nvSpPr>
          <p:cNvPr id="2884649" name="Rectangle 41"/>
          <p:cNvSpPr>
            <a:spLocks noChangeArrowheads="1"/>
          </p:cNvSpPr>
          <p:nvPr/>
        </p:nvSpPr>
        <p:spPr bwMode="auto">
          <a:xfrm>
            <a:off x="422275" y="5637213"/>
            <a:ext cx="615950"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pPr algn="r"/>
            <a:r>
              <a:rPr lang="en-US" sz="2800" b="1">
                <a:solidFill>
                  <a:schemeClr val="tx1"/>
                </a:solidFill>
                <a:latin typeface="Times" pitchFamily="-65" charset="0"/>
              </a:rPr>
              <a:t>1A</a:t>
            </a:r>
          </a:p>
        </p:txBody>
      </p:sp>
      <p:sp>
        <p:nvSpPr>
          <p:cNvPr id="2884650" name="Rectangle 42"/>
          <p:cNvSpPr>
            <a:spLocks noChangeArrowheads="1"/>
          </p:cNvSpPr>
          <p:nvPr/>
        </p:nvSpPr>
        <p:spPr bwMode="auto">
          <a:xfrm>
            <a:off x="395288" y="5942013"/>
            <a:ext cx="615950"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pPr algn="r"/>
            <a:r>
              <a:rPr lang="en-US" sz="2800" b="1">
                <a:solidFill>
                  <a:schemeClr val="tx1"/>
                </a:solidFill>
                <a:latin typeface="Times" pitchFamily="-65" charset="0"/>
              </a:rPr>
              <a:t>1C</a:t>
            </a:r>
          </a:p>
        </p:txBody>
      </p:sp>
      <p:sp>
        <p:nvSpPr>
          <p:cNvPr id="2884651" name="Rectangle 43"/>
          <p:cNvSpPr>
            <a:spLocks noChangeArrowheads="1"/>
          </p:cNvSpPr>
          <p:nvPr/>
        </p:nvSpPr>
        <p:spPr bwMode="auto">
          <a:xfrm>
            <a:off x="395287" y="6256338"/>
            <a:ext cx="595313"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pPr algn="r"/>
            <a:r>
              <a:rPr lang="en-US" sz="2800" b="1" dirty="0">
                <a:solidFill>
                  <a:schemeClr val="tx1"/>
                </a:solidFill>
                <a:latin typeface="Times" pitchFamily="-65" charset="0"/>
              </a:rPr>
              <a:t>1E</a:t>
            </a:r>
          </a:p>
        </p:txBody>
      </p:sp>
      <p:sp>
        <p:nvSpPr>
          <p:cNvPr id="2884652" name="Rectangle 44"/>
          <p:cNvSpPr>
            <a:spLocks noChangeArrowheads="1"/>
          </p:cNvSpPr>
          <p:nvPr/>
        </p:nvSpPr>
        <p:spPr bwMode="auto">
          <a:xfrm>
            <a:off x="933450" y="1790700"/>
            <a:ext cx="2019300" cy="285750"/>
          </a:xfrm>
          <a:prstGeom prst="rect">
            <a:avLst/>
          </a:prstGeom>
          <a:solidFill>
            <a:srgbClr val="FF8000"/>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4653" name="Rectangle 45"/>
          <p:cNvSpPr>
            <a:spLocks noChangeArrowheads="1"/>
          </p:cNvSpPr>
          <p:nvPr/>
        </p:nvSpPr>
        <p:spPr bwMode="auto">
          <a:xfrm>
            <a:off x="933450" y="3009900"/>
            <a:ext cx="2019300" cy="285750"/>
          </a:xfrm>
          <a:prstGeom prst="rect">
            <a:avLst/>
          </a:prstGeom>
          <a:solidFill>
            <a:srgbClr val="FF8000"/>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4654" name="Rectangle 46"/>
          <p:cNvSpPr>
            <a:spLocks noChangeArrowheads="1"/>
          </p:cNvSpPr>
          <p:nvPr/>
        </p:nvSpPr>
        <p:spPr bwMode="auto">
          <a:xfrm>
            <a:off x="933450" y="4229100"/>
            <a:ext cx="2019300" cy="285750"/>
          </a:xfrm>
          <a:prstGeom prst="rect">
            <a:avLst/>
          </a:prstGeom>
          <a:solidFill>
            <a:srgbClr val="FF8000"/>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4655" name="Rectangle 47"/>
          <p:cNvSpPr>
            <a:spLocks noChangeArrowheads="1"/>
          </p:cNvSpPr>
          <p:nvPr/>
        </p:nvSpPr>
        <p:spPr bwMode="auto">
          <a:xfrm>
            <a:off x="933450" y="5448300"/>
            <a:ext cx="2019300" cy="285750"/>
          </a:xfrm>
          <a:prstGeom prst="rect">
            <a:avLst/>
          </a:prstGeom>
          <a:solidFill>
            <a:srgbClr val="FF8000"/>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4656" name="Rectangle 48"/>
          <p:cNvSpPr>
            <a:spLocks noChangeArrowheads="1"/>
          </p:cNvSpPr>
          <p:nvPr/>
        </p:nvSpPr>
        <p:spPr bwMode="auto">
          <a:xfrm>
            <a:off x="933450" y="2076450"/>
            <a:ext cx="2019300" cy="285750"/>
          </a:xfrm>
          <a:prstGeom prst="rect">
            <a:avLst/>
          </a:prstGeom>
          <a:solidFill>
            <a:schemeClr val="accent4"/>
          </a:solidFill>
          <a:ln w="38100">
            <a:solidFill>
              <a:schemeClr val="tx1"/>
            </a:solidFill>
            <a:miter lim="800000"/>
            <a:headEnd/>
            <a:tailEnd/>
          </a:ln>
          <a:effectLst/>
        </p:spPr>
        <p:txBody>
          <a:bodyPr wrap="none" anchor="ctr">
            <a:prstTxWarp prst="textNoShape">
              <a:avLst/>
            </a:prstTxWarp>
          </a:bodyPr>
          <a:lstStyle/>
          <a:p>
            <a:endParaRPr lang="en-US">
              <a:solidFill>
                <a:schemeClr val="accent4"/>
              </a:solidFill>
            </a:endParaRPr>
          </a:p>
        </p:txBody>
      </p:sp>
      <p:sp>
        <p:nvSpPr>
          <p:cNvPr id="2884657" name="Rectangle 49"/>
          <p:cNvSpPr>
            <a:spLocks noChangeArrowheads="1"/>
          </p:cNvSpPr>
          <p:nvPr/>
        </p:nvSpPr>
        <p:spPr bwMode="auto">
          <a:xfrm>
            <a:off x="933450" y="3295650"/>
            <a:ext cx="2019300" cy="285750"/>
          </a:xfrm>
          <a:prstGeom prst="rect">
            <a:avLst/>
          </a:prstGeom>
          <a:solidFill>
            <a:schemeClr val="accent4"/>
          </a:solidFill>
          <a:ln w="38100">
            <a:solidFill>
              <a:schemeClr val="tx1"/>
            </a:solidFill>
            <a:miter lim="800000"/>
            <a:headEnd/>
            <a:tailEnd/>
          </a:ln>
          <a:effectLst/>
        </p:spPr>
        <p:txBody>
          <a:bodyPr wrap="none" anchor="ctr">
            <a:prstTxWarp prst="textNoShape">
              <a:avLst/>
            </a:prstTxWarp>
          </a:bodyPr>
          <a:lstStyle/>
          <a:p>
            <a:endParaRPr lang="en-US">
              <a:solidFill>
                <a:schemeClr val="accent4"/>
              </a:solidFill>
            </a:endParaRPr>
          </a:p>
        </p:txBody>
      </p:sp>
      <p:sp>
        <p:nvSpPr>
          <p:cNvPr id="2884658" name="Rectangle 50"/>
          <p:cNvSpPr>
            <a:spLocks noChangeArrowheads="1"/>
          </p:cNvSpPr>
          <p:nvPr/>
        </p:nvSpPr>
        <p:spPr bwMode="auto">
          <a:xfrm>
            <a:off x="933450" y="4514850"/>
            <a:ext cx="2019300" cy="285750"/>
          </a:xfrm>
          <a:prstGeom prst="rect">
            <a:avLst/>
          </a:prstGeom>
          <a:solidFill>
            <a:schemeClr val="accent4"/>
          </a:solidFill>
          <a:ln w="38100">
            <a:solidFill>
              <a:schemeClr val="tx1"/>
            </a:solidFill>
            <a:miter lim="800000"/>
            <a:headEnd/>
            <a:tailEnd/>
          </a:ln>
          <a:effectLst/>
        </p:spPr>
        <p:txBody>
          <a:bodyPr wrap="none" anchor="ctr">
            <a:prstTxWarp prst="textNoShape">
              <a:avLst/>
            </a:prstTxWarp>
          </a:bodyPr>
          <a:lstStyle/>
          <a:p>
            <a:endParaRPr lang="en-US">
              <a:solidFill>
                <a:schemeClr val="accent4"/>
              </a:solidFill>
            </a:endParaRPr>
          </a:p>
        </p:txBody>
      </p:sp>
      <p:sp>
        <p:nvSpPr>
          <p:cNvPr id="2884659" name="Rectangle 51"/>
          <p:cNvSpPr>
            <a:spLocks noChangeArrowheads="1"/>
          </p:cNvSpPr>
          <p:nvPr/>
        </p:nvSpPr>
        <p:spPr bwMode="auto">
          <a:xfrm>
            <a:off x="933450" y="5734050"/>
            <a:ext cx="2019300" cy="285750"/>
          </a:xfrm>
          <a:prstGeom prst="rect">
            <a:avLst/>
          </a:prstGeom>
          <a:solidFill>
            <a:schemeClr val="accent4"/>
          </a:solidFill>
          <a:ln w="38100">
            <a:solidFill>
              <a:schemeClr val="tx1"/>
            </a:solidFill>
            <a:miter lim="800000"/>
            <a:headEnd/>
            <a:tailEnd/>
          </a:ln>
          <a:effectLst/>
        </p:spPr>
        <p:txBody>
          <a:bodyPr wrap="none" anchor="ctr">
            <a:prstTxWarp prst="textNoShape">
              <a:avLst/>
            </a:prstTxWarp>
          </a:bodyPr>
          <a:lstStyle/>
          <a:p>
            <a:endParaRPr lang="en-US">
              <a:solidFill>
                <a:schemeClr val="accent4"/>
              </a:solidFill>
            </a:endParaRPr>
          </a:p>
        </p:txBody>
      </p:sp>
      <p:sp>
        <p:nvSpPr>
          <p:cNvPr id="2884660" name="Rectangle 52"/>
          <p:cNvSpPr>
            <a:spLocks noChangeArrowheads="1"/>
          </p:cNvSpPr>
          <p:nvPr/>
        </p:nvSpPr>
        <p:spPr bwMode="auto">
          <a:xfrm>
            <a:off x="933450" y="2362200"/>
            <a:ext cx="2019300" cy="285750"/>
          </a:xfrm>
          <a:prstGeom prst="rect">
            <a:avLst/>
          </a:prstGeom>
          <a:solidFill>
            <a:srgbClr val="FF66FF"/>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4661" name="Rectangle 53"/>
          <p:cNvSpPr>
            <a:spLocks noChangeArrowheads="1"/>
          </p:cNvSpPr>
          <p:nvPr/>
        </p:nvSpPr>
        <p:spPr bwMode="auto">
          <a:xfrm>
            <a:off x="933450" y="3581400"/>
            <a:ext cx="2019300" cy="285750"/>
          </a:xfrm>
          <a:prstGeom prst="rect">
            <a:avLst/>
          </a:prstGeom>
          <a:solidFill>
            <a:srgbClr val="FF66FF"/>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4662" name="Rectangle 54"/>
          <p:cNvSpPr>
            <a:spLocks noChangeArrowheads="1"/>
          </p:cNvSpPr>
          <p:nvPr/>
        </p:nvSpPr>
        <p:spPr bwMode="auto">
          <a:xfrm>
            <a:off x="933450" y="4800600"/>
            <a:ext cx="2019300" cy="285750"/>
          </a:xfrm>
          <a:prstGeom prst="rect">
            <a:avLst/>
          </a:prstGeom>
          <a:solidFill>
            <a:srgbClr val="FF66FF"/>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4663" name="Rectangle 55"/>
          <p:cNvSpPr>
            <a:spLocks noChangeArrowheads="1"/>
          </p:cNvSpPr>
          <p:nvPr/>
        </p:nvSpPr>
        <p:spPr bwMode="auto">
          <a:xfrm>
            <a:off x="933450" y="6019800"/>
            <a:ext cx="2019300" cy="285750"/>
          </a:xfrm>
          <a:prstGeom prst="rect">
            <a:avLst/>
          </a:prstGeom>
          <a:solidFill>
            <a:srgbClr val="FF66FF"/>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4664" name="Rectangle 56"/>
          <p:cNvSpPr>
            <a:spLocks noChangeArrowheads="1"/>
          </p:cNvSpPr>
          <p:nvPr/>
        </p:nvSpPr>
        <p:spPr bwMode="auto">
          <a:xfrm>
            <a:off x="933450" y="2686050"/>
            <a:ext cx="2019300" cy="285750"/>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4665" name="Rectangle 57"/>
          <p:cNvSpPr>
            <a:spLocks noChangeArrowheads="1"/>
          </p:cNvSpPr>
          <p:nvPr/>
        </p:nvSpPr>
        <p:spPr bwMode="auto">
          <a:xfrm>
            <a:off x="933450" y="3905250"/>
            <a:ext cx="2019300" cy="285750"/>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4666" name="Rectangle 58"/>
          <p:cNvSpPr>
            <a:spLocks noChangeArrowheads="1"/>
          </p:cNvSpPr>
          <p:nvPr/>
        </p:nvSpPr>
        <p:spPr bwMode="auto">
          <a:xfrm>
            <a:off x="933450" y="5124450"/>
            <a:ext cx="2019300" cy="285750"/>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4667" name="Rectangle 59"/>
          <p:cNvSpPr>
            <a:spLocks noChangeArrowheads="1"/>
          </p:cNvSpPr>
          <p:nvPr/>
        </p:nvSpPr>
        <p:spPr bwMode="auto">
          <a:xfrm>
            <a:off x="933450" y="6343650"/>
            <a:ext cx="2019300" cy="285750"/>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4669" name="Rectangle 61"/>
          <p:cNvSpPr>
            <a:spLocks noChangeArrowheads="1"/>
          </p:cNvSpPr>
          <p:nvPr/>
        </p:nvSpPr>
        <p:spPr bwMode="auto">
          <a:xfrm>
            <a:off x="5386388" y="711200"/>
            <a:ext cx="2482850" cy="942975"/>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8  Byte Direct </a:t>
            </a:r>
          </a:p>
          <a:p>
            <a:r>
              <a:rPr lang="en-US" sz="2800" b="1">
                <a:solidFill>
                  <a:schemeClr val="tx1"/>
                </a:solidFill>
                <a:latin typeface="Times" pitchFamily="-65" charset="0"/>
              </a:rPr>
              <a:t>Mapped Cache</a:t>
            </a:r>
          </a:p>
        </p:txBody>
      </p:sp>
      <p:sp>
        <p:nvSpPr>
          <p:cNvPr id="2884671" name="Line 63"/>
          <p:cNvSpPr>
            <a:spLocks noChangeShapeType="1"/>
          </p:cNvSpPr>
          <p:nvPr/>
        </p:nvSpPr>
        <p:spPr bwMode="auto">
          <a:xfrm>
            <a:off x="4965700" y="1905000"/>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84672" name="Line 64"/>
          <p:cNvSpPr>
            <a:spLocks noChangeShapeType="1"/>
          </p:cNvSpPr>
          <p:nvPr/>
        </p:nvSpPr>
        <p:spPr bwMode="auto">
          <a:xfrm>
            <a:off x="4965700" y="2209800"/>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84673" name="Line 65"/>
          <p:cNvSpPr>
            <a:spLocks noChangeShapeType="1"/>
          </p:cNvSpPr>
          <p:nvPr/>
        </p:nvSpPr>
        <p:spPr bwMode="auto">
          <a:xfrm>
            <a:off x="4965700" y="2514600"/>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84674" name="Rectangle 66"/>
          <p:cNvSpPr>
            <a:spLocks noChangeArrowheads="1"/>
          </p:cNvSpPr>
          <p:nvPr/>
        </p:nvSpPr>
        <p:spPr bwMode="auto">
          <a:xfrm>
            <a:off x="4075113" y="717550"/>
            <a:ext cx="1217612" cy="942975"/>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Cache </a:t>
            </a:r>
          </a:p>
          <a:p>
            <a:r>
              <a:rPr lang="en-US" sz="2800" b="1">
                <a:solidFill>
                  <a:schemeClr val="tx1"/>
                </a:solidFill>
                <a:latin typeface="Times" pitchFamily="-65" charset="0"/>
              </a:rPr>
              <a:t>Index</a:t>
            </a:r>
          </a:p>
        </p:txBody>
      </p:sp>
      <p:sp>
        <p:nvSpPr>
          <p:cNvPr id="2884675" name="Rectangle 67"/>
          <p:cNvSpPr>
            <a:spLocks noChangeArrowheads="1"/>
          </p:cNvSpPr>
          <p:nvPr/>
        </p:nvSpPr>
        <p:spPr bwMode="auto">
          <a:xfrm>
            <a:off x="4641850" y="1484313"/>
            <a:ext cx="3587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0</a:t>
            </a:r>
          </a:p>
        </p:txBody>
      </p:sp>
      <p:sp>
        <p:nvSpPr>
          <p:cNvPr id="2884676" name="Rectangle 68"/>
          <p:cNvSpPr>
            <a:spLocks noChangeArrowheads="1"/>
          </p:cNvSpPr>
          <p:nvPr/>
        </p:nvSpPr>
        <p:spPr bwMode="auto">
          <a:xfrm>
            <a:off x="4641850" y="1789113"/>
            <a:ext cx="3587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1</a:t>
            </a:r>
          </a:p>
        </p:txBody>
      </p:sp>
      <p:sp>
        <p:nvSpPr>
          <p:cNvPr id="2884677" name="Rectangle 69"/>
          <p:cNvSpPr>
            <a:spLocks noChangeArrowheads="1"/>
          </p:cNvSpPr>
          <p:nvPr/>
        </p:nvSpPr>
        <p:spPr bwMode="auto">
          <a:xfrm>
            <a:off x="4641850" y="2093913"/>
            <a:ext cx="3587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2</a:t>
            </a:r>
          </a:p>
        </p:txBody>
      </p:sp>
      <p:sp>
        <p:nvSpPr>
          <p:cNvPr id="2884678" name="Rectangle 70"/>
          <p:cNvSpPr>
            <a:spLocks noChangeArrowheads="1"/>
          </p:cNvSpPr>
          <p:nvPr/>
        </p:nvSpPr>
        <p:spPr bwMode="auto">
          <a:xfrm>
            <a:off x="4641850" y="2398713"/>
            <a:ext cx="3587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3</a:t>
            </a:r>
          </a:p>
        </p:txBody>
      </p:sp>
      <p:sp>
        <p:nvSpPr>
          <p:cNvPr id="2884679" name="Rectangle 71"/>
          <p:cNvSpPr>
            <a:spLocks noChangeArrowheads="1"/>
          </p:cNvSpPr>
          <p:nvPr/>
        </p:nvSpPr>
        <p:spPr bwMode="auto">
          <a:xfrm>
            <a:off x="4972050" y="1619250"/>
            <a:ext cx="2019300" cy="285750"/>
          </a:xfrm>
          <a:prstGeom prst="rect">
            <a:avLst/>
          </a:prstGeom>
          <a:solidFill>
            <a:srgbClr val="FF8000"/>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4680" name="Rectangle 72"/>
          <p:cNvSpPr>
            <a:spLocks noChangeArrowheads="1"/>
          </p:cNvSpPr>
          <p:nvPr/>
        </p:nvSpPr>
        <p:spPr bwMode="auto">
          <a:xfrm>
            <a:off x="4972050" y="1905000"/>
            <a:ext cx="2019300" cy="285750"/>
          </a:xfrm>
          <a:prstGeom prst="rect">
            <a:avLst/>
          </a:prstGeom>
          <a:solidFill>
            <a:schemeClr val="accent4"/>
          </a:solidFill>
          <a:ln w="38100">
            <a:solidFill>
              <a:schemeClr val="tx1"/>
            </a:solidFill>
            <a:miter lim="800000"/>
            <a:headEnd/>
            <a:tailEnd/>
          </a:ln>
          <a:effectLst/>
        </p:spPr>
        <p:txBody>
          <a:bodyPr wrap="none" anchor="ctr">
            <a:prstTxWarp prst="textNoShape">
              <a:avLst/>
            </a:prstTxWarp>
          </a:bodyPr>
          <a:lstStyle/>
          <a:p>
            <a:endParaRPr lang="en-US">
              <a:solidFill>
                <a:schemeClr val="accent4"/>
              </a:solidFill>
            </a:endParaRPr>
          </a:p>
        </p:txBody>
      </p:sp>
      <p:sp>
        <p:nvSpPr>
          <p:cNvPr id="2884681" name="Rectangle 73"/>
          <p:cNvSpPr>
            <a:spLocks noChangeArrowheads="1"/>
          </p:cNvSpPr>
          <p:nvPr/>
        </p:nvSpPr>
        <p:spPr bwMode="auto">
          <a:xfrm>
            <a:off x="4972050" y="2190750"/>
            <a:ext cx="2019300" cy="285750"/>
          </a:xfrm>
          <a:prstGeom prst="rect">
            <a:avLst/>
          </a:prstGeom>
          <a:solidFill>
            <a:srgbClr val="FF66FF"/>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4682" name="Rectangle 74"/>
          <p:cNvSpPr>
            <a:spLocks noChangeArrowheads="1"/>
          </p:cNvSpPr>
          <p:nvPr/>
        </p:nvSpPr>
        <p:spPr bwMode="auto">
          <a:xfrm>
            <a:off x="4972050" y="2481263"/>
            <a:ext cx="2019300" cy="285750"/>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4683" name="Line 75"/>
          <p:cNvSpPr>
            <a:spLocks noChangeShapeType="1"/>
          </p:cNvSpPr>
          <p:nvPr/>
        </p:nvSpPr>
        <p:spPr bwMode="auto">
          <a:xfrm>
            <a:off x="1930400" y="1784350"/>
            <a:ext cx="0" cy="4857750"/>
          </a:xfrm>
          <a:prstGeom prst="line">
            <a:avLst/>
          </a:prstGeom>
          <a:noFill/>
          <a:ln w="38100">
            <a:solidFill>
              <a:schemeClr val="tx1"/>
            </a:solidFill>
            <a:round/>
            <a:headEnd/>
            <a:tailEnd/>
          </a:ln>
          <a:effectLst/>
        </p:spPr>
        <p:txBody>
          <a:bodyPr anchor="ctr">
            <a:prstTxWarp prst="textNoShape">
              <a:avLst/>
            </a:prstTxWarp>
            <a:spAutoFit/>
          </a:bodyPr>
          <a:lstStyle/>
          <a:p>
            <a:endParaRPr lang="en-US"/>
          </a:p>
        </p:txBody>
      </p:sp>
      <p:sp>
        <p:nvSpPr>
          <p:cNvPr id="2884684" name="Line 76"/>
          <p:cNvSpPr>
            <a:spLocks noChangeShapeType="1"/>
          </p:cNvSpPr>
          <p:nvPr/>
        </p:nvSpPr>
        <p:spPr bwMode="auto">
          <a:xfrm>
            <a:off x="5994400" y="1600200"/>
            <a:ext cx="0" cy="1182688"/>
          </a:xfrm>
          <a:prstGeom prst="line">
            <a:avLst/>
          </a:prstGeom>
          <a:noFill/>
          <a:ln w="38100">
            <a:solidFill>
              <a:schemeClr val="tx1"/>
            </a:solidFill>
            <a:round/>
            <a:headEnd/>
            <a:tailEnd/>
          </a:ln>
          <a:effectLst/>
        </p:spPr>
        <p:txBody>
          <a:bodyPr anchor="ctr">
            <a:prstTxWarp prst="textNoShape">
              <a:avLst/>
            </a:prstTxWarp>
            <a:spAutoFit/>
          </a:bodyPr>
          <a:lstStyle/>
          <a:p>
            <a:endParaRPr lang="en-US"/>
          </a:p>
        </p:txBody>
      </p:sp>
      <p:sp>
        <p:nvSpPr>
          <p:cNvPr id="2884685" name="Rectangle 77"/>
          <p:cNvSpPr>
            <a:spLocks noChangeArrowheads="1"/>
          </p:cNvSpPr>
          <p:nvPr/>
        </p:nvSpPr>
        <p:spPr bwMode="auto">
          <a:xfrm>
            <a:off x="2286000" y="1674813"/>
            <a:ext cx="3587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0</a:t>
            </a:r>
          </a:p>
        </p:txBody>
      </p:sp>
      <p:sp>
        <p:nvSpPr>
          <p:cNvPr id="2884686" name="Rectangle 78"/>
          <p:cNvSpPr>
            <a:spLocks noChangeArrowheads="1"/>
          </p:cNvSpPr>
          <p:nvPr/>
        </p:nvSpPr>
        <p:spPr bwMode="auto">
          <a:xfrm>
            <a:off x="1295400" y="1674813"/>
            <a:ext cx="3587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1</a:t>
            </a:r>
          </a:p>
        </p:txBody>
      </p:sp>
      <p:sp>
        <p:nvSpPr>
          <p:cNvPr id="2884687" name="Rectangle 79"/>
          <p:cNvSpPr>
            <a:spLocks noChangeArrowheads="1"/>
          </p:cNvSpPr>
          <p:nvPr/>
        </p:nvSpPr>
        <p:spPr bwMode="auto">
          <a:xfrm>
            <a:off x="2286000" y="1962150"/>
            <a:ext cx="358775" cy="51593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2</a:t>
            </a:r>
          </a:p>
        </p:txBody>
      </p:sp>
      <p:sp>
        <p:nvSpPr>
          <p:cNvPr id="2884688" name="Rectangle 80"/>
          <p:cNvSpPr>
            <a:spLocks noChangeArrowheads="1"/>
          </p:cNvSpPr>
          <p:nvPr/>
        </p:nvSpPr>
        <p:spPr bwMode="auto">
          <a:xfrm>
            <a:off x="1295400" y="1962150"/>
            <a:ext cx="358775" cy="51593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3</a:t>
            </a:r>
          </a:p>
        </p:txBody>
      </p:sp>
      <p:sp>
        <p:nvSpPr>
          <p:cNvPr id="2884689" name="Rectangle 81"/>
          <p:cNvSpPr>
            <a:spLocks noChangeArrowheads="1"/>
          </p:cNvSpPr>
          <p:nvPr/>
        </p:nvSpPr>
        <p:spPr bwMode="auto">
          <a:xfrm>
            <a:off x="2133600" y="3124200"/>
            <a:ext cx="614363" cy="51593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dirty="0">
                <a:solidFill>
                  <a:schemeClr val="tx1"/>
                </a:solidFill>
                <a:latin typeface="Times" pitchFamily="-65" charset="0"/>
              </a:rPr>
              <a:t>etc</a:t>
            </a:r>
          </a:p>
        </p:txBody>
      </p:sp>
      <p:sp>
        <p:nvSpPr>
          <p:cNvPr id="2884691" name="Rectangle 83"/>
          <p:cNvSpPr>
            <a:spLocks noChangeArrowheads="1"/>
          </p:cNvSpPr>
          <p:nvPr/>
        </p:nvSpPr>
        <p:spPr bwMode="auto">
          <a:xfrm>
            <a:off x="4876800" y="2743200"/>
            <a:ext cx="3132138" cy="519113"/>
          </a:xfrm>
          <a:prstGeom prst="rect">
            <a:avLst/>
          </a:prstGeom>
          <a:noFill/>
          <a:ln w="12700">
            <a:noFill/>
            <a:miter lim="800000"/>
            <a:headEnd/>
            <a:tailEnd/>
          </a:ln>
          <a:effectLst/>
        </p:spPr>
        <p:txBody>
          <a:bodyPr wrap="none">
            <a:prstTxWarp prst="textNoShape">
              <a:avLst/>
            </a:prstTxWarp>
            <a:spAutoFit/>
          </a:bodyPr>
          <a:lstStyle/>
          <a:p>
            <a:r>
              <a:rPr lang="en-US" sz="2800" b="1">
                <a:solidFill>
                  <a:schemeClr val="tx1"/>
                </a:solidFill>
                <a:latin typeface="Times" pitchFamily="-65" charset="0"/>
              </a:rPr>
              <a:t>Block size = 2 bytes</a:t>
            </a:r>
          </a:p>
        </p:txBody>
      </p:sp>
      <p:sp>
        <p:nvSpPr>
          <p:cNvPr id="2884692" name="Rectangle 84"/>
          <p:cNvSpPr>
            <a:spLocks noChangeArrowheads="1"/>
          </p:cNvSpPr>
          <p:nvPr/>
        </p:nvSpPr>
        <p:spPr bwMode="auto">
          <a:xfrm>
            <a:off x="2286000" y="2247900"/>
            <a:ext cx="358775" cy="51593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4</a:t>
            </a:r>
          </a:p>
        </p:txBody>
      </p:sp>
      <p:sp>
        <p:nvSpPr>
          <p:cNvPr id="2884693" name="Rectangle 85"/>
          <p:cNvSpPr>
            <a:spLocks noChangeArrowheads="1"/>
          </p:cNvSpPr>
          <p:nvPr/>
        </p:nvSpPr>
        <p:spPr bwMode="auto">
          <a:xfrm>
            <a:off x="1295400" y="2247900"/>
            <a:ext cx="358775" cy="51593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5</a:t>
            </a:r>
          </a:p>
        </p:txBody>
      </p:sp>
      <p:sp>
        <p:nvSpPr>
          <p:cNvPr id="2884694" name="Rectangle 86"/>
          <p:cNvSpPr>
            <a:spLocks noChangeArrowheads="1"/>
          </p:cNvSpPr>
          <p:nvPr/>
        </p:nvSpPr>
        <p:spPr bwMode="auto">
          <a:xfrm>
            <a:off x="2286000" y="2571750"/>
            <a:ext cx="358775" cy="51593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6</a:t>
            </a:r>
          </a:p>
        </p:txBody>
      </p:sp>
      <p:sp>
        <p:nvSpPr>
          <p:cNvPr id="2884695" name="Rectangle 87"/>
          <p:cNvSpPr>
            <a:spLocks noChangeArrowheads="1"/>
          </p:cNvSpPr>
          <p:nvPr/>
        </p:nvSpPr>
        <p:spPr bwMode="auto">
          <a:xfrm>
            <a:off x="1295400" y="2571750"/>
            <a:ext cx="358775" cy="51593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7</a:t>
            </a:r>
          </a:p>
        </p:txBody>
      </p:sp>
      <p:sp>
        <p:nvSpPr>
          <p:cNvPr id="2884696" name="Rectangle 88"/>
          <p:cNvSpPr>
            <a:spLocks noChangeArrowheads="1"/>
          </p:cNvSpPr>
          <p:nvPr/>
        </p:nvSpPr>
        <p:spPr bwMode="auto">
          <a:xfrm>
            <a:off x="2286000" y="2895600"/>
            <a:ext cx="358775" cy="51593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8</a:t>
            </a:r>
          </a:p>
        </p:txBody>
      </p:sp>
      <p:sp>
        <p:nvSpPr>
          <p:cNvPr id="2884697" name="Rectangle 89"/>
          <p:cNvSpPr>
            <a:spLocks noChangeArrowheads="1"/>
          </p:cNvSpPr>
          <p:nvPr/>
        </p:nvSpPr>
        <p:spPr bwMode="auto">
          <a:xfrm>
            <a:off x="1295400" y="2895600"/>
            <a:ext cx="358775" cy="51593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9</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2884611">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499"/>
                                          </p:stCondLst>
                                        </p:cTn>
                                        <p:tgtEl>
                                          <p:spTgt spid="2884611">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499"/>
                                          </p:stCondLst>
                                        </p:cTn>
                                        <p:tgtEl>
                                          <p:spTgt spid="2884611">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499"/>
                                          </p:stCondLst>
                                        </p:cTn>
                                        <p:tgtEl>
                                          <p:spTgt spid="2884611">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499"/>
                                          </p:stCondLst>
                                        </p:cTn>
                                        <p:tgtEl>
                                          <p:spTgt spid="2884611">
                                            <p:txEl>
                                              <p:pRg st="4" end="4"/>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499"/>
                                          </p:stCondLst>
                                        </p:cTn>
                                        <p:tgtEl>
                                          <p:spTgt spid="28846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4611" grpId="0" build="p" bldLvl="2"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6658" name="Rectangle 2"/>
          <p:cNvSpPr>
            <a:spLocks noGrp="1" noChangeArrowheads="1"/>
          </p:cNvSpPr>
          <p:nvPr>
            <p:ph type="title"/>
          </p:nvPr>
        </p:nvSpPr>
        <p:spPr>
          <a:xfrm>
            <a:off x="584200" y="277813"/>
            <a:ext cx="6394450" cy="409575"/>
          </a:xfrm>
          <a:noFill/>
          <a:ln/>
        </p:spPr>
        <p:txBody>
          <a:bodyPr wrap="square" lIns="90488" tIns="44450" rIns="90488" bIns="44450" anchor="ctr"/>
          <a:lstStyle/>
          <a:p>
            <a:r>
              <a:rPr lang="en-US"/>
              <a:t>Direct-Mapped Cache (4/4)</a:t>
            </a:r>
          </a:p>
        </p:txBody>
      </p:sp>
      <p:sp>
        <p:nvSpPr>
          <p:cNvPr id="2886659" name="Rectangle 3"/>
          <p:cNvSpPr>
            <a:spLocks noGrp="1" noChangeArrowheads="1"/>
          </p:cNvSpPr>
          <p:nvPr>
            <p:ph type="body" idx="1"/>
          </p:nvPr>
        </p:nvSpPr>
        <p:spPr>
          <a:xfrm>
            <a:off x="3505200" y="3657600"/>
            <a:ext cx="5464175" cy="2603500"/>
          </a:xfrm>
          <a:noFill/>
          <a:ln/>
        </p:spPr>
        <p:txBody>
          <a:bodyPr lIns="90488" tIns="44450" rIns="90488" bIns="44450"/>
          <a:lstStyle/>
          <a:p>
            <a:pPr marL="285750" indent="-285750">
              <a:lnSpc>
                <a:spcPct val="65000"/>
              </a:lnSpc>
            </a:pPr>
            <a:r>
              <a:rPr lang="en-US" sz="2400" dirty="0"/>
              <a:t>What should go in the tag?</a:t>
            </a:r>
          </a:p>
          <a:p>
            <a:pPr lvl="1" indent="-228600">
              <a:lnSpc>
                <a:spcPct val="75000"/>
              </a:lnSpc>
            </a:pPr>
            <a:r>
              <a:rPr lang="en-US" sz="2000" dirty="0"/>
              <a:t>Do we need the entire address?</a:t>
            </a:r>
          </a:p>
          <a:p>
            <a:pPr marL="1143000" lvl="2" indent="-228600">
              <a:lnSpc>
                <a:spcPct val="75000"/>
              </a:lnSpc>
            </a:pPr>
            <a:r>
              <a:rPr lang="en-US" sz="1800" dirty="0"/>
              <a:t>What do all these tags have in common?</a:t>
            </a:r>
          </a:p>
          <a:p>
            <a:pPr lvl="1" indent="-228600">
              <a:lnSpc>
                <a:spcPct val="75000"/>
              </a:lnSpc>
            </a:pPr>
            <a:r>
              <a:rPr lang="en-US" sz="2000" dirty="0"/>
              <a:t>What did we do with the immediate when we were branch addressing, always count by  bytes?</a:t>
            </a:r>
          </a:p>
          <a:p>
            <a:pPr marL="285750" indent="-285750">
              <a:lnSpc>
                <a:spcPct val="65000"/>
              </a:lnSpc>
            </a:pPr>
            <a:r>
              <a:rPr lang="en-US" sz="2400" dirty="0"/>
              <a:t>Why not count by </a:t>
            </a:r>
            <a:r>
              <a:rPr lang="en-US" sz="2400" dirty="0">
                <a:solidFill>
                  <a:srgbClr val="FFFF00"/>
                </a:solidFill>
              </a:rPr>
              <a:t>cache #</a:t>
            </a:r>
            <a:r>
              <a:rPr lang="en-US" sz="2400" dirty="0"/>
              <a:t>?</a:t>
            </a:r>
          </a:p>
          <a:p>
            <a:pPr lvl="1" indent="-228600">
              <a:lnSpc>
                <a:spcPct val="75000"/>
              </a:lnSpc>
            </a:pPr>
            <a:r>
              <a:rPr lang="en-US" sz="2000" dirty="0"/>
              <a:t>It’s useful to draw memory with the same width as the block size</a:t>
            </a:r>
          </a:p>
        </p:txBody>
      </p:sp>
      <p:grpSp>
        <p:nvGrpSpPr>
          <p:cNvPr id="2" name="Group 4"/>
          <p:cNvGrpSpPr>
            <a:grpSpLocks/>
          </p:cNvGrpSpPr>
          <p:nvPr/>
        </p:nvGrpSpPr>
        <p:grpSpPr bwMode="auto">
          <a:xfrm>
            <a:off x="2978150" y="1708150"/>
            <a:ext cx="1758950" cy="3879850"/>
            <a:chOff x="1876" y="1076"/>
            <a:chExt cx="1108" cy="2444"/>
          </a:xfrm>
        </p:grpSpPr>
        <p:sp>
          <p:nvSpPr>
            <p:cNvPr id="2886661" name="Line 5"/>
            <p:cNvSpPr>
              <a:spLocks noChangeShapeType="1"/>
            </p:cNvSpPr>
            <p:nvPr/>
          </p:nvSpPr>
          <p:spPr bwMode="auto">
            <a:xfrm flipV="1">
              <a:off x="1876" y="1076"/>
              <a:ext cx="1060" cy="152"/>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sp>
          <p:nvSpPr>
            <p:cNvPr id="2886662" name="Line 6"/>
            <p:cNvSpPr>
              <a:spLocks noChangeShapeType="1"/>
            </p:cNvSpPr>
            <p:nvPr/>
          </p:nvSpPr>
          <p:spPr bwMode="auto">
            <a:xfrm flipV="1">
              <a:off x="1912" y="1100"/>
              <a:ext cx="1048" cy="788"/>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sp>
          <p:nvSpPr>
            <p:cNvPr id="2886663" name="Line 7"/>
            <p:cNvSpPr>
              <a:spLocks noChangeShapeType="1"/>
            </p:cNvSpPr>
            <p:nvPr/>
          </p:nvSpPr>
          <p:spPr bwMode="auto">
            <a:xfrm flipV="1">
              <a:off x="1876" y="1124"/>
              <a:ext cx="1060" cy="1604"/>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sp>
          <p:nvSpPr>
            <p:cNvPr id="2886664" name="Line 8"/>
            <p:cNvSpPr>
              <a:spLocks noChangeShapeType="1"/>
            </p:cNvSpPr>
            <p:nvPr/>
          </p:nvSpPr>
          <p:spPr bwMode="auto">
            <a:xfrm flipV="1">
              <a:off x="1876" y="1184"/>
              <a:ext cx="1108" cy="2336"/>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grpSp>
      <p:sp>
        <p:nvSpPr>
          <p:cNvPr id="2886665" name="Rectangle 9"/>
          <p:cNvSpPr>
            <a:spLocks noChangeArrowheads="1"/>
          </p:cNvSpPr>
          <p:nvPr/>
        </p:nvSpPr>
        <p:spPr bwMode="auto">
          <a:xfrm>
            <a:off x="1254125" y="1008063"/>
            <a:ext cx="2149475" cy="8207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Memory</a:t>
            </a:r>
          </a:p>
          <a:p>
            <a:r>
              <a:rPr lang="en-US" sz="2000" b="1">
                <a:solidFill>
                  <a:schemeClr val="tx1"/>
                </a:solidFill>
                <a:latin typeface="Times" pitchFamily="-65" charset="0"/>
              </a:rPr>
              <a:t>(addresses shown)</a:t>
            </a:r>
            <a:endParaRPr lang="en-US" sz="2800" b="1">
              <a:solidFill>
                <a:schemeClr val="tx1"/>
              </a:solidFill>
              <a:latin typeface="Times" pitchFamily="-65" charset="0"/>
            </a:endParaRPr>
          </a:p>
        </p:txBody>
      </p:sp>
      <p:sp>
        <p:nvSpPr>
          <p:cNvPr id="2886666" name="Rectangle 10"/>
          <p:cNvSpPr>
            <a:spLocks noChangeArrowheads="1"/>
          </p:cNvSpPr>
          <p:nvPr/>
        </p:nvSpPr>
        <p:spPr bwMode="auto">
          <a:xfrm>
            <a:off x="990600" y="685800"/>
            <a:ext cx="2441575" cy="454025"/>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400" b="1">
                <a:solidFill>
                  <a:schemeClr val="tx1"/>
                </a:solidFill>
                <a:latin typeface="Times" pitchFamily="-65" charset="0"/>
              </a:rPr>
              <a:t>Memory Address</a:t>
            </a:r>
          </a:p>
        </p:txBody>
      </p:sp>
      <p:sp>
        <p:nvSpPr>
          <p:cNvPr id="2886667" name="Rectangle 11"/>
          <p:cNvSpPr>
            <a:spLocks noChangeArrowheads="1"/>
          </p:cNvSpPr>
          <p:nvPr/>
        </p:nvSpPr>
        <p:spPr bwMode="auto">
          <a:xfrm>
            <a:off x="927100" y="1789113"/>
            <a:ext cx="2032000" cy="11938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2886668" name="Line 12"/>
          <p:cNvSpPr>
            <a:spLocks noChangeShapeType="1"/>
          </p:cNvSpPr>
          <p:nvPr/>
        </p:nvSpPr>
        <p:spPr bwMode="auto">
          <a:xfrm>
            <a:off x="927100" y="20812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86669" name="Line 13"/>
          <p:cNvSpPr>
            <a:spLocks noChangeShapeType="1"/>
          </p:cNvSpPr>
          <p:nvPr/>
        </p:nvSpPr>
        <p:spPr bwMode="auto">
          <a:xfrm>
            <a:off x="927100" y="23860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86670" name="Line 14"/>
          <p:cNvSpPr>
            <a:spLocks noChangeShapeType="1"/>
          </p:cNvSpPr>
          <p:nvPr/>
        </p:nvSpPr>
        <p:spPr bwMode="auto">
          <a:xfrm>
            <a:off x="927100" y="26908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86671" name="Rectangle 15"/>
          <p:cNvSpPr>
            <a:spLocks noChangeArrowheads="1"/>
          </p:cNvSpPr>
          <p:nvPr/>
        </p:nvSpPr>
        <p:spPr bwMode="auto">
          <a:xfrm>
            <a:off x="927100" y="3008313"/>
            <a:ext cx="2032000" cy="11938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2886672" name="Line 16"/>
          <p:cNvSpPr>
            <a:spLocks noChangeShapeType="1"/>
          </p:cNvSpPr>
          <p:nvPr/>
        </p:nvSpPr>
        <p:spPr bwMode="auto">
          <a:xfrm>
            <a:off x="927100" y="33004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86673" name="Line 17"/>
          <p:cNvSpPr>
            <a:spLocks noChangeShapeType="1"/>
          </p:cNvSpPr>
          <p:nvPr/>
        </p:nvSpPr>
        <p:spPr bwMode="auto">
          <a:xfrm>
            <a:off x="927100" y="36052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86674" name="Line 18"/>
          <p:cNvSpPr>
            <a:spLocks noChangeShapeType="1"/>
          </p:cNvSpPr>
          <p:nvPr/>
        </p:nvSpPr>
        <p:spPr bwMode="auto">
          <a:xfrm>
            <a:off x="927100" y="39100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86675" name="Rectangle 19"/>
          <p:cNvSpPr>
            <a:spLocks noChangeArrowheads="1"/>
          </p:cNvSpPr>
          <p:nvPr/>
        </p:nvSpPr>
        <p:spPr bwMode="auto">
          <a:xfrm>
            <a:off x="927100" y="4227513"/>
            <a:ext cx="2032000" cy="11938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2886676" name="Line 20"/>
          <p:cNvSpPr>
            <a:spLocks noChangeShapeType="1"/>
          </p:cNvSpPr>
          <p:nvPr/>
        </p:nvSpPr>
        <p:spPr bwMode="auto">
          <a:xfrm>
            <a:off x="927100" y="45196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86677" name="Line 21"/>
          <p:cNvSpPr>
            <a:spLocks noChangeShapeType="1"/>
          </p:cNvSpPr>
          <p:nvPr/>
        </p:nvSpPr>
        <p:spPr bwMode="auto">
          <a:xfrm>
            <a:off x="927100" y="48244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86678" name="Line 22"/>
          <p:cNvSpPr>
            <a:spLocks noChangeShapeType="1"/>
          </p:cNvSpPr>
          <p:nvPr/>
        </p:nvSpPr>
        <p:spPr bwMode="auto">
          <a:xfrm>
            <a:off x="927100" y="51292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86679" name="Rectangle 23"/>
          <p:cNvSpPr>
            <a:spLocks noChangeArrowheads="1"/>
          </p:cNvSpPr>
          <p:nvPr/>
        </p:nvSpPr>
        <p:spPr bwMode="auto">
          <a:xfrm>
            <a:off x="927100" y="5446713"/>
            <a:ext cx="2032000" cy="11938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2886680" name="Line 24"/>
          <p:cNvSpPr>
            <a:spLocks noChangeShapeType="1"/>
          </p:cNvSpPr>
          <p:nvPr/>
        </p:nvSpPr>
        <p:spPr bwMode="auto">
          <a:xfrm>
            <a:off x="927100" y="57388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86681" name="Line 25"/>
          <p:cNvSpPr>
            <a:spLocks noChangeShapeType="1"/>
          </p:cNvSpPr>
          <p:nvPr/>
        </p:nvSpPr>
        <p:spPr bwMode="auto">
          <a:xfrm>
            <a:off x="927100" y="60436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86682" name="Line 26"/>
          <p:cNvSpPr>
            <a:spLocks noChangeShapeType="1"/>
          </p:cNvSpPr>
          <p:nvPr/>
        </p:nvSpPr>
        <p:spPr bwMode="auto">
          <a:xfrm>
            <a:off x="927100" y="6348413"/>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86683" name="Rectangle 27"/>
          <p:cNvSpPr>
            <a:spLocks noChangeArrowheads="1"/>
          </p:cNvSpPr>
          <p:nvPr/>
        </p:nvSpPr>
        <p:spPr bwMode="auto">
          <a:xfrm>
            <a:off x="492125" y="1674813"/>
            <a:ext cx="3587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0</a:t>
            </a:r>
          </a:p>
        </p:txBody>
      </p:sp>
      <p:sp>
        <p:nvSpPr>
          <p:cNvPr id="2886684" name="Rectangle 28"/>
          <p:cNvSpPr>
            <a:spLocks noChangeArrowheads="1"/>
          </p:cNvSpPr>
          <p:nvPr/>
        </p:nvSpPr>
        <p:spPr bwMode="auto">
          <a:xfrm>
            <a:off x="511175" y="1979613"/>
            <a:ext cx="3587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2</a:t>
            </a:r>
          </a:p>
        </p:txBody>
      </p:sp>
      <p:sp>
        <p:nvSpPr>
          <p:cNvPr id="2886685" name="Rectangle 29"/>
          <p:cNvSpPr>
            <a:spLocks noChangeArrowheads="1"/>
          </p:cNvSpPr>
          <p:nvPr/>
        </p:nvSpPr>
        <p:spPr bwMode="auto">
          <a:xfrm>
            <a:off x="511175" y="2284413"/>
            <a:ext cx="3587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4</a:t>
            </a:r>
          </a:p>
        </p:txBody>
      </p:sp>
      <p:sp>
        <p:nvSpPr>
          <p:cNvPr id="2886686" name="Rectangle 30"/>
          <p:cNvSpPr>
            <a:spLocks noChangeArrowheads="1"/>
          </p:cNvSpPr>
          <p:nvPr/>
        </p:nvSpPr>
        <p:spPr bwMode="auto">
          <a:xfrm>
            <a:off x="511175" y="2589213"/>
            <a:ext cx="3587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6</a:t>
            </a:r>
          </a:p>
        </p:txBody>
      </p:sp>
      <p:sp>
        <p:nvSpPr>
          <p:cNvPr id="2886687" name="Rectangle 31"/>
          <p:cNvSpPr>
            <a:spLocks noChangeArrowheads="1"/>
          </p:cNvSpPr>
          <p:nvPr/>
        </p:nvSpPr>
        <p:spPr bwMode="auto">
          <a:xfrm>
            <a:off x="511175" y="2894013"/>
            <a:ext cx="3587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8</a:t>
            </a:r>
          </a:p>
        </p:txBody>
      </p:sp>
      <p:sp>
        <p:nvSpPr>
          <p:cNvPr id="2886688" name="Rectangle 32"/>
          <p:cNvSpPr>
            <a:spLocks noChangeArrowheads="1"/>
          </p:cNvSpPr>
          <p:nvPr/>
        </p:nvSpPr>
        <p:spPr bwMode="auto">
          <a:xfrm>
            <a:off x="511175" y="3198813"/>
            <a:ext cx="438150"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A</a:t>
            </a:r>
          </a:p>
        </p:txBody>
      </p:sp>
      <p:sp>
        <p:nvSpPr>
          <p:cNvPr id="2886689" name="Rectangle 33"/>
          <p:cNvSpPr>
            <a:spLocks noChangeArrowheads="1"/>
          </p:cNvSpPr>
          <p:nvPr/>
        </p:nvSpPr>
        <p:spPr bwMode="auto">
          <a:xfrm>
            <a:off x="511175" y="3503613"/>
            <a:ext cx="438150"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C</a:t>
            </a:r>
          </a:p>
        </p:txBody>
      </p:sp>
      <p:sp>
        <p:nvSpPr>
          <p:cNvPr id="2886690" name="Rectangle 34"/>
          <p:cNvSpPr>
            <a:spLocks noChangeArrowheads="1"/>
          </p:cNvSpPr>
          <p:nvPr/>
        </p:nvSpPr>
        <p:spPr bwMode="auto">
          <a:xfrm>
            <a:off x="511175" y="3808413"/>
            <a:ext cx="417513"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E</a:t>
            </a:r>
          </a:p>
        </p:txBody>
      </p:sp>
      <p:sp>
        <p:nvSpPr>
          <p:cNvPr id="2886691" name="Rectangle 35"/>
          <p:cNvSpPr>
            <a:spLocks noChangeArrowheads="1"/>
          </p:cNvSpPr>
          <p:nvPr/>
        </p:nvSpPr>
        <p:spPr bwMode="auto">
          <a:xfrm>
            <a:off x="404813" y="4113213"/>
            <a:ext cx="5365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10</a:t>
            </a:r>
          </a:p>
        </p:txBody>
      </p:sp>
      <p:sp>
        <p:nvSpPr>
          <p:cNvPr id="2886692" name="Rectangle 36"/>
          <p:cNvSpPr>
            <a:spLocks noChangeArrowheads="1"/>
          </p:cNvSpPr>
          <p:nvPr/>
        </p:nvSpPr>
        <p:spPr bwMode="auto">
          <a:xfrm>
            <a:off x="461963" y="4418013"/>
            <a:ext cx="5365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pPr algn="r"/>
            <a:r>
              <a:rPr lang="en-US" sz="2800" b="1">
                <a:solidFill>
                  <a:schemeClr val="tx1"/>
                </a:solidFill>
                <a:latin typeface="Times" pitchFamily="-65" charset="0"/>
              </a:rPr>
              <a:t>12</a:t>
            </a:r>
          </a:p>
        </p:txBody>
      </p:sp>
      <p:sp>
        <p:nvSpPr>
          <p:cNvPr id="2886693" name="Rectangle 37"/>
          <p:cNvSpPr>
            <a:spLocks noChangeArrowheads="1"/>
          </p:cNvSpPr>
          <p:nvPr/>
        </p:nvSpPr>
        <p:spPr bwMode="auto">
          <a:xfrm>
            <a:off x="465138" y="4722813"/>
            <a:ext cx="5365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pPr algn="r"/>
            <a:r>
              <a:rPr lang="en-US" sz="2800" b="1">
                <a:solidFill>
                  <a:schemeClr val="tx1"/>
                </a:solidFill>
                <a:latin typeface="Times" pitchFamily="-65" charset="0"/>
              </a:rPr>
              <a:t>14</a:t>
            </a:r>
          </a:p>
        </p:txBody>
      </p:sp>
      <p:sp>
        <p:nvSpPr>
          <p:cNvPr id="2886694" name="Rectangle 38"/>
          <p:cNvSpPr>
            <a:spLocks noChangeArrowheads="1"/>
          </p:cNvSpPr>
          <p:nvPr/>
        </p:nvSpPr>
        <p:spPr bwMode="auto">
          <a:xfrm>
            <a:off x="438150" y="5027613"/>
            <a:ext cx="5365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pPr algn="r"/>
            <a:r>
              <a:rPr lang="en-US" sz="2800" b="1">
                <a:solidFill>
                  <a:schemeClr val="tx1"/>
                </a:solidFill>
                <a:latin typeface="Times" pitchFamily="-65" charset="0"/>
              </a:rPr>
              <a:t>16</a:t>
            </a:r>
          </a:p>
        </p:txBody>
      </p:sp>
      <p:sp>
        <p:nvSpPr>
          <p:cNvPr id="2886695" name="Rectangle 39"/>
          <p:cNvSpPr>
            <a:spLocks noChangeArrowheads="1"/>
          </p:cNvSpPr>
          <p:nvPr/>
        </p:nvSpPr>
        <p:spPr bwMode="auto">
          <a:xfrm>
            <a:off x="465138" y="5332413"/>
            <a:ext cx="5365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pPr algn="r"/>
            <a:r>
              <a:rPr lang="en-US" sz="2800" b="1">
                <a:solidFill>
                  <a:schemeClr val="tx1"/>
                </a:solidFill>
                <a:latin typeface="Times" pitchFamily="-65" charset="0"/>
              </a:rPr>
              <a:t>18</a:t>
            </a:r>
          </a:p>
        </p:txBody>
      </p:sp>
      <p:sp>
        <p:nvSpPr>
          <p:cNvPr id="2886696" name="Rectangle 40"/>
          <p:cNvSpPr>
            <a:spLocks noChangeArrowheads="1"/>
          </p:cNvSpPr>
          <p:nvPr/>
        </p:nvSpPr>
        <p:spPr bwMode="auto">
          <a:xfrm>
            <a:off x="431800" y="5638800"/>
            <a:ext cx="615950" cy="515938"/>
          </a:xfrm>
          <a:prstGeom prst="rect">
            <a:avLst/>
          </a:prstGeom>
          <a:noFill/>
          <a:ln w="12700">
            <a:noFill/>
            <a:miter lim="800000"/>
            <a:headEnd/>
            <a:tailEnd/>
          </a:ln>
          <a:effectLst/>
        </p:spPr>
        <p:txBody>
          <a:bodyPr wrap="none" lIns="90488" tIns="44450" rIns="90488" bIns="44450">
            <a:prstTxWarp prst="textNoShape">
              <a:avLst/>
            </a:prstTxWarp>
            <a:spAutoFit/>
          </a:bodyPr>
          <a:lstStyle/>
          <a:p>
            <a:pPr algn="r"/>
            <a:r>
              <a:rPr lang="en-US" sz="2800" b="1">
                <a:solidFill>
                  <a:schemeClr val="tx1"/>
                </a:solidFill>
                <a:latin typeface="Times" pitchFamily="-65" charset="0"/>
              </a:rPr>
              <a:t>1A</a:t>
            </a:r>
          </a:p>
        </p:txBody>
      </p:sp>
      <p:sp>
        <p:nvSpPr>
          <p:cNvPr id="2886697" name="Rectangle 41"/>
          <p:cNvSpPr>
            <a:spLocks noChangeArrowheads="1"/>
          </p:cNvSpPr>
          <p:nvPr/>
        </p:nvSpPr>
        <p:spPr bwMode="auto">
          <a:xfrm>
            <a:off x="457200" y="5942013"/>
            <a:ext cx="615950"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pPr algn="r"/>
            <a:r>
              <a:rPr lang="en-US" sz="2800" b="1">
                <a:solidFill>
                  <a:schemeClr val="tx1"/>
                </a:solidFill>
                <a:latin typeface="Times" pitchFamily="-65" charset="0"/>
              </a:rPr>
              <a:t>1C</a:t>
            </a:r>
          </a:p>
        </p:txBody>
      </p:sp>
      <p:sp>
        <p:nvSpPr>
          <p:cNvPr id="2886698" name="Rectangle 42"/>
          <p:cNvSpPr>
            <a:spLocks noChangeArrowheads="1"/>
          </p:cNvSpPr>
          <p:nvPr/>
        </p:nvSpPr>
        <p:spPr bwMode="auto">
          <a:xfrm>
            <a:off x="304800" y="6256338"/>
            <a:ext cx="595313"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pPr algn="r"/>
            <a:r>
              <a:rPr lang="en-US" sz="2800" b="1">
                <a:solidFill>
                  <a:schemeClr val="tx1"/>
                </a:solidFill>
                <a:latin typeface="Times" pitchFamily="-65" charset="0"/>
              </a:rPr>
              <a:t>1E</a:t>
            </a:r>
          </a:p>
        </p:txBody>
      </p:sp>
      <p:sp>
        <p:nvSpPr>
          <p:cNvPr id="2886699" name="Rectangle 43"/>
          <p:cNvSpPr>
            <a:spLocks noChangeArrowheads="1"/>
          </p:cNvSpPr>
          <p:nvPr/>
        </p:nvSpPr>
        <p:spPr bwMode="auto">
          <a:xfrm>
            <a:off x="933450" y="1790700"/>
            <a:ext cx="2019300" cy="285750"/>
          </a:xfrm>
          <a:prstGeom prst="rect">
            <a:avLst/>
          </a:prstGeom>
          <a:solidFill>
            <a:srgbClr val="FF8000"/>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6700" name="Rectangle 44"/>
          <p:cNvSpPr>
            <a:spLocks noChangeArrowheads="1"/>
          </p:cNvSpPr>
          <p:nvPr/>
        </p:nvSpPr>
        <p:spPr bwMode="auto">
          <a:xfrm>
            <a:off x="933450" y="3009900"/>
            <a:ext cx="2019300" cy="285750"/>
          </a:xfrm>
          <a:prstGeom prst="rect">
            <a:avLst/>
          </a:prstGeom>
          <a:solidFill>
            <a:srgbClr val="FF8000"/>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6701" name="Rectangle 45"/>
          <p:cNvSpPr>
            <a:spLocks noChangeArrowheads="1"/>
          </p:cNvSpPr>
          <p:nvPr/>
        </p:nvSpPr>
        <p:spPr bwMode="auto">
          <a:xfrm>
            <a:off x="933450" y="4229100"/>
            <a:ext cx="2019300" cy="285750"/>
          </a:xfrm>
          <a:prstGeom prst="rect">
            <a:avLst/>
          </a:prstGeom>
          <a:solidFill>
            <a:srgbClr val="FF8000"/>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6702" name="Rectangle 46"/>
          <p:cNvSpPr>
            <a:spLocks noChangeArrowheads="1"/>
          </p:cNvSpPr>
          <p:nvPr/>
        </p:nvSpPr>
        <p:spPr bwMode="auto">
          <a:xfrm>
            <a:off x="933450" y="5448300"/>
            <a:ext cx="2019300" cy="285750"/>
          </a:xfrm>
          <a:prstGeom prst="rect">
            <a:avLst/>
          </a:prstGeom>
          <a:solidFill>
            <a:srgbClr val="FF8000"/>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6703" name="Rectangle 47"/>
          <p:cNvSpPr>
            <a:spLocks noChangeArrowheads="1"/>
          </p:cNvSpPr>
          <p:nvPr/>
        </p:nvSpPr>
        <p:spPr bwMode="auto">
          <a:xfrm>
            <a:off x="933450" y="2076450"/>
            <a:ext cx="2019300" cy="285750"/>
          </a:xfrm>
          <a:prstGeom prst="rect">
            <a:avLst/>
          </a:prstGeom>
          <a:solidFill>
            <a:schemeClr val="accent4"/>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6704" name="Rectangle 48"/>
          <p:cNvSpPr>
            <a:spLocks noChangeArrowheads="1"/>
          </p:cNvSpPr>
          <p:nvPr/>
        </p:nvSpPr>
        <p:spPr bwMode="auto">
          <a:xfrm>
            <a:off x="933450" y="3295650"/>
            <a:ext cx="2019300" cy="285750"/>
          </a:xfrm>
          <a:prstGeom prst="rect">
            <a:avLst/>
          </a:prstGeom>
          <a:solidFill>
            <a:schemeClr val="accent4"/>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6705" name="Rectangle 49"/>
          <p:cNvSpPr>
            <a:spLocks noChangeArrowheads="1"/>
          </p:cNvSpPr>
          <p:nvPr/>
        </p:nvSpPr>
        <p:spPr bwMode="auto">
          <a:xfrm>
            <a:off x="933450" y="4514850"/>
            <a:ext cx="2019300" cy="285750"/>
          </a:xfrm>
          <a:prstGeom prst="rect">
            <a:avLst/>
          </a:prstGeom>
          <a:solidFill>
            <a:schemeClr val="accent4"/>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6706" name="Rectangle 50"/>
          <p:cNvSpPr>
            <a:spLocks noChangeArrowheads="1"/>
          </p:cNvSpPr>
          <p:nvPr/>
        </p:nvSpPr>
        <p:spPr bwMode="auto">
          <a:xfrm>
            <a:off x="933450" y="5734050"/>
            <a:ext cx="2019300" cy="285750"/>
          </a:xfrm>
          <a:prstGeom prst="rect">
            <a:avLst/>
          </a:prstGeom>
          <a:solidFill>
            <a:schemeClr val="accent4"/>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6707" name="Rectangle 51"/>
          <p:cNvSpPr>
            <a:spLocks noChangeArrowheads="1"/>
          </p:cNvSpPr>
          <p:nvPr/>
        </p:nvSpPr>
        <p:spPr bwMode="auto">
          <a:xfrm>
            <a:off x="933450" y="2362200"/>
            <a:ext cx="2019300" cy="285750"/>
          </a:xfrm>
          <a:prstGeom prst="rect">
            <a:avLst/>
          </a:prstGeom>
          <a:solidFill>
            <a:srgbClr val="FF66FF"/>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6708" name="Rectangle 52"/>
          <p:cNvSpPr>
            <a:spLocks noChangeArrowheads="1"/>
          </p:cNvSpPr>
          <p:nvPr/>
        </p:nvSpPr>
        <p:spPr bwMode="auto">
          <a:xfrm>
            <a:off x="933450" y="3581400"/>
            <a:ext cx="2019300" cy="285750"/>
          </a:xfrm>
          <a:prstGeom prst="rect">
            <a:avLst/>
          </a:prstGeom>
          <a:solidFill>
            <a:srgbClr val="FF66FF"/>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6709" name="Rectangle 53"/>
          <p:cNvSpPr>
            <a:spLocks noChangeArrowheads="1"/>
          </p:cNvSpPr>
          <p:nvPr/>
        </p:nvSpPr>
        <p:spPr bwMode="auto">
          <a:xfrm>
            <a:off x="933450" y="4800600"/>
            <a:ext cx="2019300" cy="285750"/>
          </a:xfrm>
          <a:prstGeom prst="rect">
            <a:avLst/>
          </a:prstGeom>
          <a:solidFill>
            <a:srgbClr val="FF66FF"/>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6710" name="Rectangle 54"/>
          <p:cNvSpPr>
            <a:spLocks noChangeArrowheads="1"/>
          </p:cNvSpPr>
          <p:nvPr/>
        </p:nvSpPr>
        <p:spPr bwMode="auto">
          <a:xfrm>
            <a:off x="933450" y="6019800"/>
            <a:ext cx="2019300" cy="285750"/>
          </a:xfrm>
          <a:prstGeom prst="rect">
            <a:avLst/>
          </a:prstGeom>
          <a:solidFill>
            <a:srgbClr val="FF66FF"/>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6711" name="Rectangle 55"/>
          <p:cNvSpPr>
            <a:spLocks noChangeArrowheads="1"/>
          </p:cNvSpPr>
          <p:nvPr/>
        </p:nvSpPr>
        <p:spPr bwMode="auto">
          <a:xfrm>
            <a:off x="933450" y="2686050"/>
            <a:ext cx="2019300" cy="285750"/>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6712" name="Rectangle 56"/>
          <p:cNvSpPr>
            <a:spLocks noChangeArrowheads="1"/>
          </p:cNvSpPr>
          <p:nvPr/>
        </p:nvSpPr>
        <p:spPr bwMode="auto">
          <a:xfrm>
            <a:off x="933450" y="3905250"/>
            <a:ext cx="2019300" cy="285750"/>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6713" name="Rectangle 57"/>
          <p:cNvSpPr>
            <a:spLocks noChangeArrowheads="1"/>
          </p:cNvSpPr>
          <p:nvPr/>
        </p:nvSpPr>
        <p:spPr bwMode="auto">
          <a:xfrm>
            <a:off x="933450" y="5124450"/>
            <a:ext cx="2019300" cy="285750"/>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6714" name="Rectangle 58"/>
          <p:cNvSpPr>
            <a:spLocks noChangeArrowheads="1"/>
          </p:cNvSpPr>
          <p:nvPr/>
        </p:nvSpPr>
        <p:spPr bwMode="auto">
          <a:xfrm>
            <a:off x="933450" y="6343650"/>
            <a:ext cx="2019300" cy="285750"/>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6716" name="Rectangle 60"/>
          <p:cNvSpPr>
            <a:spLocks noChangeArrowheads="1"/>
          </p:cNvSpPr>
          <p:nvPr/>
        </p:nvSpPr>
        <p:spPr bwMode="auto">
          <a:xfrm>
            <a:off x="5386388" y="711200"/>
            <a:ext cx="3638550" cy="942975"/>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8  Byte Direct </a:t>
            </a:r>
          </a:p>
          <a:p>
            <a:r>
              <a:rPr lang="en-US" sz="2800" b="1">
                <a:solidFill>
                  <a:schemeClr val="tx1"/>
                </a:solidFill>
                <a:latin typeface="Times" pitchFamily="-65" charset="0"/>
              </a:rPr>
              <a:t>Mapped Cache w/Tag!</a:t>
            </a:r>
          </a:p>
        </p:txBody>
      </p:sp>
      <p:sp>
        <p:nvSpPr>
          <p:cNvPr id="2886718" name="Line 62"/>
          <p:cNvSpPr>
            <a:spLocks noChangeShapeType="1"/>
          </p:cNvSpPr>
          <p:nvPr/>
        </p:nvSpPr>
        <p:spPr bwMode="auto">
          <a:xfrm>
            <a:off x="6731000" y="1905000"/>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86719" name="Line 63"/>
          <p:cNvSpPr>
            <a:spLocks noChangeShapeType="1"/>
          </p:cNvSpPr>
          <p:nvPr/>
        </p:nvSpPr>
        <p:spPr bwMode="auto">
          <a:xfrm>
            <a:off x="6731000" y="2209800"/>
            <a:ext cx="2032000" cy="0"/>
          </a:xfrm>
          <a:prstGeom prst="lin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2886721" name="Rectangle 65"/>
          <p:cNvSpPr>
            <a:spLocks noChangeArrowheads="1"/>
          </p:cNvSpPr>
          <p:nvPr/>
        </p:nvSpPr>
        <p:spPr bwMode="auto">
          <a:xfrm>
            <a:off x="4075113" y="717550"/>
            <a:ext cx="1217612" cy="942975"/>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Cache </a:t>
            </a:r>
          </a:p>
          <a:p>
            <a:r>
              <a:rPr lang="en-US" sz="2800" b="1">
                <a:solidFill>
                  <a:schemeClr val="tx1"/>
                </a:solidFill>
                <a:latin typeface="Times" pitchFamily="-65" charset="0"/>
              </a:rPr>
              <a:t>Index</a:t>
            </a:r>
          </a:p>
        </p:txBody>
      </p:sp>
      <p:sp>
        <p:nvSpPr>
          <p:cNvPr id="2886722" name="Rectangle 66"/>
          <p:cNvSpPr>
            <a:spLocks noChangeArrowheads="1"/>
          </p:cNvSpPr>
          <p:nvPr/>
        </p:nvSpPr>
        <p:spPr bwMode="auto">
          <a:xfrm>
            <a:off x="4608513" y="1536700"/>
            <a:ext cx="358775" cy="51593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0</a:t>
            </a:r>
          </a:p>
        </p:txBody>
      </p:sp>
      <p:sp>
        <p:nvSpPr>
          <p:cNvPr id="2886723" name="Rectangle 67"/>
          <p:cNvSpPr>
            <a:spLocks noChangeArrowheads="1"/>
          </p:cNvSpPr>
          <p:nvPr/>
        </p:nvSpPr>
        <p:spPr bwMode="auto">
          <a:xfrm>
            <a:off x="4608513" y="1841500"/>
            <a:ext cx="358775" cy="51593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1</a:t>
            </a:r>
          </a:p>
        </p:txBody>
      </p:sp>
      <p:sp>
        <p:nvSpPr>
          <p:cNvPr id="2886724" name="Rectangle 68"/>
          <p:cNvSpPr>
            <a:spLocks noChangeArrowheads="1"/>
          </p:cNvSpPr>
          <p:nvPr/>
        </p:nvSpPr>
        <p:spPr bwMode="auto">
          <a:xfrm>
            <a:off x="4608513" y="2146300"/>
            <a:ext cx="358775" cy="51593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2</a:t>
            </a:r>
          </a:p>
        </p:txBody>
      </p:sp>
      <p:sp>
        <p:nvSpPr>
          <p:cNvPr id="2886725" name="Rectangle 69"/>
          <p:cNvSpPr>
            <a:spLocks noChangeArrowheads="1"/>
          </p:cNvSpPr>
          <p:nvPr/>
        </p:nvSpPr>
        <p:spPr bwMode="auto">
          <a:xfrm>
            <a:off x="4608513" y="2451100"/>
            <a:ext cx="358775" cy="51593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3</a:t>
            </a:r>
          </a:p>
        </p:txBody>
      </p:sp>
      <p:sp>
        <p:nvSpPr>
          <p:cNvPr id="2886726" name="Rectangle 70"/>
          <p:cNvSpPr>
            <a:spLocks noChangeArrowheads="1"/>
          </p:cNvSpPr>
          <p:nvPr/>
        </p:nvSpPr>
        <p:spPr bwMode="auto">
          <a:xfrm>
            <a:off x="6737350" y="1619250"/>
            <a:ext cx="2019300" cy="285750"/>
          </a:xfrm>
          <a:prstGeom prst="rect">
            <a:avLst/>
          </a:prstGeom>
          <a:solidFill>
            <a:srgbClr val="FF8000"/>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6727" name="Rectangle 71"/>
          <p:cNvSpPr>
            <a:spLocks noChangeArrowheads="1"/>
          </p:cNvSpPr>
          <p:nvPr/>
        </p:nvSpPr>
        <p:spPr bwMode="auto">
          <a:xfrm>
            <a:off x="6737350" y="1905000"/>
            <a:ext cx="2019300" cy="285750"/>
          </a:xfrm>
          <a:prstGeom prst="rect">
            <a:avLst/>
          </a:prstGeom>
          <a:solidFill>
            <a:schemeClr val="accent4"/>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6728" name="Rectangle 72"/>
          <p:cNvSpPr>
            <a:spLocks noChangeArrowheads="1"/>
          </p:cNvSpPr>
          <p:nvPr/>
        </p:nvSpPr>
        <p:spPr bwMode="auto">
          <a:xfrm>
            <a:off x="6737350" y="2190750"/>
            <a:ext cx="2019300" cy="285750"/>
          </a:xfrm>
          <a:prstGeom prst="rect">
            <a:avLst/>
          </a:prstGeom>
          <a:solidFill>
            <a:srgbClr val="FF66FF"/>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6729" name="Rectangle 73"/>
          <p:cNvSpPr>
            <a:spLocks noChangeArrowheads="1"/>
          </p:cNvSpPr>
          <p:nvPr/>
        </p:nvSpPr>
        <p:spPr bwMode="auto">
          <a:xfrm>
            <a:off x="6737350" y="2476500"/>
            <a:ext cx="2019300" cy="285750"/>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2886730" name="Line 74"/>
          <p:cNvSpPr>
            <a:spLocks noChangeShapeType="1"/>
          </p:cNvSpPr>
          <p:nvPr/>
        </p:nvSpPr>
        <p:spPr bwMode="auto">
          <a:xfrm>
            <a:off x="1930400" y="1784350"/>
            <a:ext cx="0" cy="4857750"/>
          </a:xfrm>
          <a:prstGeom prst="line">
            <a:avLst/>
          </a:prstGeom>
          <a:noFill/>
          <a:ln w="38100">
            <a:solidFill>
              <a:schemeClr val="tx1"/>
            </a:solidFill>
            <a:round/>
            <a:headEnd/>
            <a:tailEnd/>
          </a:ln>
          <a:effectLst/>
        </p:spPr>
        <p:txBody>
          <a:bodyPr anchor="ctr">
            <a:prstTxWarp prst="textNoShape">
              <a:avLst/>
            </a:prstTxWarp>
            <a:spAutoFit/>
          </a:bodyPr>
          <a:lstStyle/>
          <a:p>
            <a:endParaRPr lang="en-US"/>
          </a:p>
        </p:txBody>
      </p:sp>
      <p:sp>
        <p:nvSpPr>
          <p:cNvPr id="2886731" name="Line 75"/>
          <p:cNvSpPr>
            <a:spLocks noChangeShapeType="1"/>
          </p:cNvSpPr>
          <p:nvPr/>
        </p:nvSpPr>
        <p:spPr bwMode="auto">
          <a:xfrm>
            <a:off x="7759700" y="1600200"/>
            <a:ext cx="0" cy="1173163"/>
          </a:xfrm>
          <a:prstGeom prst="line">
            <a:avLst/>
          </a:prstGeom>
          <a:noFill/>
          <a:ln w="38100">
            <a:solidFill>
              <a:schemeClr val="tx1"/>
            </a:solidFill>
            <a:round/>
            <a:headEnd/>
            <a:tailEnd/>
          </a:ln>
          <a:effectLst/>
        </p:spPr>
        <p:txBody>
          <a:bodyPr anchor="ctr">
            <a:prstTxWarp prst="textNoShape">
              <a:avLst/>
            </a:prstTxWarp>
            <a:spAutoFit/>
          </a:bodyPr>
          <a:lstStyle/>
          <a:p>
            <a:endParaRPr lang="en-US"/>
          </a:p>
        </p:txBody>
      </p:sp>
      <p:sp>
        <p:nvSpPr>
          <p:cNvPr id="2886732" name="Rectangle 76"/>
          <p:cNvSpPr>
            <a:spLocks noChangeArrowheads="1"/>
          </p:cNvSpPr>
          <p:nvPr/>
        </p:nvSpPr>
        <p:spPr bwMode="auto">
          <a:xfrm>
            <a:off x="2286000" y="1674813"/>
            <a:ext cx="3587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0</a:t>
            </a:r>
          </a:p>
        </p:txBody>
      </p:sp>
      <p:sp>
        <p:nvSpPr>
          <p:cNvPr id="2886733" name="Rectangle 77"/>
          <p:cNvSpPr>
            <a:spLocks noChangeArrowheads="1"/>
          </p:cNvSpPr>
          <p:nvPr/>
        </p:nvSpPr>
        <p:spPr bwMode="auto">
          <a:xfrm>
            <a:off x="1295400" y="1674813"/>
            <a:ext cx="358775" cy="515937"/>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1</a:t>
            </a:r>
          </a:p>
        </p:txBody>
      </p:sp>
      <p:sp>
        <p:nvSpPr>
          <p:cNvPr id="2886734" name="Rectangle 78"/>
          <p:cNvSpPr>
            <a:spLocks noChangeArrowheads="1"/>
          </p:cNvSpPr>
          <p:nvPr/>
        </p:nvSpPr>
        <p:spPr bwMode="auto">
          <a:xfrm>
            <a:off x="2286000" y="1962150"/>
            <a:ext cx="358775" cy="51593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2</a:t>
            </a:r>
          </a:p>
        </p:txBody>
      </p:sp>
      <p:sp>
        <p:nvSpPr>
          <p:cNvPr id="2886735" name="Rectangle 79"/>
          <p:cNvSpPr>
            <a:spLocks noChangeArrowheads="1"/>
          </p:cNvSpPr>
          <p:nvPr/>
        </p:nvSpPr>
        <p:spPr bwMode="auto">
          <a:xfrm>
            <a:off x="1295400" y="1962150"/>
            <a:ext cx="358775" cy="51593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3</a:t>
            </a:r>
          </a:p>
        </p:txBody>
      </p:sp>
      <p:sp>
        <p:nvSpPr>
          <p:cNvPr id="2886736" name="Rectangle 80"/>
          <p:cNvSpPr>
            <a:spLocks noChangeArrowheads="1"/>
          </p:cNvSpPr>
          <p:nvPr/>
        </p:nvSpPr>
        <p:spPr bwMode="auto">
          <a:xfrm>
            <a:off x="2133600" y="3200400"/>
            <a:ext cx="614363" cy="51593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etc</a:t>
            </a:r>
          </a:p>
        </p:txBody>
      </p:sp>
      <p:sp>
        <p:nvSpPr>
          <p:cNvPr id="2886737" name="Rectangle 81"/>
          <p:cNvSpPr>
            <a:spLocks noChangeArrowheads="1"/>
          </p:cNvSpPr>
          <p:nvPr/>
        </p:nvSpPr>
        <p:spPr bwMode="auto">
          <a:xfrm>
            <a:off x="4876800" y="2743200"/>
            <a:ext cx="2914650" cy="884238"/>
          </a:xfrm>
          <a:prstGeom prst="rect">
            <a:avLst/>
          </a:prstGeom>
          <a:noFill/>
          <a:ln w="12700">
            <a:noFill/>
            <a:miter lim="800000"/>
            <a:headEnd/>
            <a:tailEnd/>
          </a:ln>
          <a:effectLst/>
        </p:spPr>
        <p:txBody>
          <a:bodyPr wrap="none">
            <a:prstTxWarp prst="textNoShape">
              <a:avLst/>
            </a:prstTxWarp>
            <a:spAutoFit/>
          </a:bodyPr>
          <a:lstStyle/>
          <a:p>
            <a:r>
              <a:rPr lang="en-US" sz="2800" b="1">
                <a:solidFill>
                  <a:schemeClr val="tx1"/>
                </a:solidFill>
                <a:latin typeface="Times" pitchFamily="-65" charset="0"/>
              </a:rPr>
              <a:t>    Tag          Data</a:t>
            </a:r>
          </a:p>
          <a:p>
            <a:r>
              <a:rPr lang="en-US" sz="2400" b="1">
                <a:solidFill>
                  <a:schemeClr val="tx1"/>
                </a:solidFill>
                <a:latin typeface="Times" pitchFamily="-65" charset="0"/>
              </a:rPr>
              <a:t>(Block size = 2 bytes)</a:t>
            </a:r>
            <a:endParaRPr lang="en-US" sz="2800" b="1">
              <a:solidFill>
                <a:schemeClr val="tx1"/>
              </a:solidFill>
              <a:latin typeface="Times" pitchFamily="-65" charset="0"/>
            </a:endParaRPr>
          </a:p>
        </p:txBody>
      </p:sp>
      <p:sp>
        <p:nvSpPr>
          <p:cNvPr id="2886738" name="Rectangle 82"/>
          <p:cNvSpPr>
            <a:spLocks noChangeArrowheads="1"/>
          </p:cNvSpPr>
          <p:nvPr/>
        </p:nvSpPr>
        <p:spPr bwMode="auto">
          <a:xfrm>
            <a:off x="2286000" y="2247900"/>
            <a:ext cx="358775" cy="51593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4</a:t>
            </a:r>
          </a:p>
        </p:txBody>
      </p:sp>
      <p:sp>
        <p:nvSpPr>
          <p:cNvPr id="2886739" name="Rectangle 83"/>
          <p:cNvSpPr>
            <a:spLocks noChangeArrowheads="1"/>
          </p:cNvSpPr>
          <p:nvPr/>
        </p:nvSpPr>
        <p:spPr bwMode="auto">
          <a:xfrm>
            <a:off x="1295400" y="2247900"/>
            <a:ext cx="358775" cy="51593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5</a:t>
            </a:r>
          </a:p>
        </p:txBody>
      </p:sp>
      <p:sp>
        <p:nvSpPr>
          <p:cNvPr id="2886740" name="Rectangle 84"/>
          <p:cNvSpPr>
            <a:spLocks noChangeArrowheads="1"/>
          </p:cNvSpPr>
          <p:nvPr/>
        </p:nvSpPr>
        <p:spPr bwMode="auto">
          <a:xfrm>
            <a:off x="2286000" y="2571750"/>
            <a:ext cx="358775" cy="51593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6</a:t>
            </a:r>
          </a:p>
        </p:txBody>
      </p:sp>
      <p:sp>
        <p:nvSpPr>
          <p:cNvPr id="2886741" name="Rectangle 85"/>
          <p:cNvSpPr>
            <a:spLocks noChangeArrowheads="1"/>
          </p:cNvSpPr>
          <p:nvPr/>
        </p:nvSpPr>
        <p:spPr bwMode="auto">
          <a:xfrm>
            <a:off x="1295400" y="2571750"/>
            <a:ext cx="358775" cy="51593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7</a:t>
            </a:r>
          </a:p>
        </p:txBody>
      </p:sp>
      <p:sp>
        <p:nvSpPr>
          <p:cNvPr id="2886742" name="Rectangle 86"/>
          <p:cNvSpPr>
            <a:spLocks noChangeArrowheads="1"/>
          </p:cNvSpPr>
          <p:nvPr/>
        </p:nvSpPr>
        <p:spPr bwMode="auto">
          <a:xfrm>
            <a:off x="2286000" y="2895600"/>
            <a:ext cx="358775" cy="51593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8</a:t>
            </a:r>
          </a:p>
        </p:txBody>
      </p:sp>
      <p:sp>
        <p:nvSpPr>
          <p:cNvPr id="2886743" name="Rectangle 87"/>
          <p:cNvSpPr>
            <a:spLocks noChangeArrowheads="1"/>
          </p:cNvSpPr>
          <p:nvPr/>
        </p:nvSpPr>
        <p:spPr bwMode="auto">
          <a:xfrm>
            <a:off x="1295400" y="2895600"/>
            <a:ext cx="358775" cy="51593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chemeClr val="tx1"/>
                </a:solidFill>
                <a:latin typeface="Times" pitchFamily="-65" charset="0"/>
              </a:rPr>
              <a:t>9</a:t>
            </a:r>
          </a:p>
        </p:txBody>
      </p:sp>
      <p:sp>
        <p:nvSpPr>
          <p:cNvPr id="2886744" name="Rectangle 88"/>
          <p:cNvSpPr>
            <a:spLocks noChangeArrowheads="1"/>
          </p:cNvSpPr>
          <p:nvPr/>
        </p:nvSpPr>
        <p:spPr bwMode="auto">
          <a:xfrm>
            <a:off x="5207000" y="1619250"/>
            <a:ext cx="1522413" cy="1146175"/>
          </a:xfrm>
          <a:prstGeom prst="rect">
            <a:avLst/>
          </a:prstGeom>
          <a:noFill/>
          <a:ln w="38100">
            <a:solidFill>
              <a:schemeClr val="tx1"/>
            </a:solidFill>
            <a:miter lim="800000"/>
            <a:headEnd/>
            <a:tailEnd/>
          </a:ln>
          <a:effectLst/>
        </p:spPr>
        <p:txBody>
          <a:bodyPr anchor="ctr">
            <a:prstTxWarp prst="textNoShape">
              <a:avLst/>
            </a:prstTxWarp>
            <a:spAutoFit/>
          </a:bodyPr>
          <a:lstStyle/>
          <a:p>
            <a:endParaRPr lang="en-US"/>
          </a:p>
        </p:txBody>
      </p:sp>
      <p:sp>
        <p:nvSpPr>
          <p:cNvPr id="2886745" name="Line 89"/>
          <p:cNvSpPr>
            <a:spLocks noChangeShapeType="1"/>
          </p:cNvSpPr>
          <p:nvPr/>
        </p:nvSpPr>
        <p:spPr bwMode="auto">
          <a:xfrm flipH="1">
            <a:off x="5200650" y="1905000"/>
            <a:ext cx="1581150" cy="0"/>
          </a:xfrm>
          <a:prstGeom prst="line">
            <a:avLst/>
          </a:prstGeom>
          <a:noFill/>
          <a:ln w="38100">
            <a:solidFill>
              <a:schemeClr val="tx1"/>
            </a:solidFill>
            <a:round/>
            <a:headEnd/>
            <a:tailEnd/>
          </a:ln>
          <a:effectLst/>
        </p:spPr>
        <p:txBody>
          <a:bodyPr anchor="ctr">
            <a:prstTxWarp prst="textNoShape">
              <a:avLst/>
            </a:prstTxWarp>
            <a:spAutoFit/>
          </a:bodyPr>
          <a:lstStyle/>
          <a:p>
            <a:endParaRPr lang="en-US"/>
          </a:p>
        </p:txBody>
      </p:sp>
      <p:sp>
        <p:nvSpPr>
          <p:cNvPr id="2886746" name="Line 90"/>
          <p:cNvSpPr>
            <a:spLocks noChangeShapeType="1"/>
          </p:cNvSpPr>
          <p:nvPr/>
        </p:nvSpPr>
        <p:spPr bwMode="auto">
          <a:xfrm flipH="1">
            <a:off x="5200650" y="2197100"/>
            <a:ext cx="1581150" cy="0"/>
          </a:xfrm>
          <a:prstGeom prst="line">
            <a:avLst/>
          </a:prstGeom>
          <a:noFill/>
          <a:ln w="38100">
            <a:solidFill>
              <a:schemeClr val="tx1"/>
            </a:solidFill>
            <a:round/>
            <a:headEnd/>
            <a:tailEnd/>
          </a:ln>
          <a:effectLst/>
        </p:spPr>
        <p:txBody>
          <a:bodyPr anchor="ctr">
            <a:prstTxWarp prst="textNoShape">
              <a:avLst/>
            </a:prstTxWarp>
            <a:spAutoFit/>
          </a:bodyPr>
          <a:lstStyle/>
          <a:p>
            <a:endParaRPr lang="en-US"/>
          </a:p>
        </p:txBody>
      </p:sp>
      <p:sp>
        <p:nvSpPr>
          <p:cNvPr id="2886747" name="Line 91"/>
          <p:cNvSpPr>
            <a:spLocks noChangeShapeType="1"/>
          </p:cNvSpPr>
          <p:nvPr/>
        </p:nvSpPr>
        <p:spPr bwMode="auto">
          <a:xfrm flipH="1">
            <a:off x="5200650" y="2476500"/>
            <a:ext cx="1581150" cy="0"/>
          </a:xfrm>
          <a:prstGeom prst="line">
            <a:avLst/>
          </a:prstGeom>
          <a:noFill/>
          <a:ln w="38100">
            <a:solidFill>
              <a:schemeClr val="tx1"/>
            </a:solidFill>
            <a:round/>
            <a:headEnd/>
            <a:tailEnd/>
          </a:ln>
          <a:effectLst/>
        </p:spPr>
        <p:txBody>
          <a:bodyPr anchor="ctr">
            <a:prstTxWarp prst="textNoShape">
              <a:avLst/>
            </a:prstTxWarp>
            <a:spAutoFit/>
          </a:bodyPr>
          <a:lstStyle/>
          <a:p>
            <a:endParaRPr lang="en-US"/>
          </a:p>
        </p:txBody>
      </p:sp>
      <p:grpSp>
        <p:nvGrpSpPr>
          <p:cNvPr id="3" name="Group 156"/>
          <p:cNvGrpSpPr>
            <a:grpSpLocks/>
          </p:cNvGrpSpPr>
          <p:nvPr/>
        </p:nvGrpSpPr>
        <p:grpSpPr bwMode="auto">
          <a:xfrm>
            <a:off x="5175250" y="1492251"/>
            <a:ext cx="595313" cy="1366838"/>
            <a:chOff x="3260" y="940"/>
            <a:chExt cx="375" cy="861"/>
          </a:xfrm>
        </p:grpSpPr>
        <p:sp>
          <p:nvSpPr>
            <p:cNvPr id="2886748" name="Rectangle 92"/>
            <p:cNvSpPr>
              <a:spLocks noChangeArrowheads="1"/>
            </p:cNvSpPr>
            <p:nvPr/>
          </p:nvSpPr>
          <p:spPr bwMode="auto">
            <a:xfrm>
              <a:off x="3334" y="940"/>
              <a:ext cx="226" cy="325"/>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dirty="0">
                  <a:solidFill>
                    <a:schemeClr val="tx1"/>
                  </a:solidFill>
                  <a:latin typeface="Times" pitchFamily="-65" charset="0"/>
                </a:rPr>
                <a:t>8</a:t>
              </a:r>
            </a:p>
          </p:txBody>
        </p:sp>
        <p:sp>
          <p:nvSpPr>
            <p:cNvPr id="2886749" name="Rectangle 93"/>
            <p:cNvSpPr>
              <a:spLocks noChangeArrowheads="1"/>
            </p:cNvSpPr>
            <p:nvPr/>
          </p:nvSpPr>
          <p:spPr bwMode="auto">
            <a:xfrm>
              <a:off x="3334" y="1120"/>
              <a:ext cx="228" cy="32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dirty="0">
                  <a:solidFill>
                    <a:schemeClr val="tx1"/>
                  </a:solidFill>
                  <a:latin typeface="Times" pitchFamily="-65" charset="0"/>
                </a:rPr>
                <a:t>2</a:t>
              </a:r>
            </a:p>
          </p:txBody>
        </p:sp>
        <p:sp>
          <p:nvSpPr>
            <p:cNvPr id="2886750" name="Rectangle 94"/>
            <p:cNvSpPr>
              <a:spLocks noChangeArrowheads="1"/>
            </p:cNvSpPr>
            <p:nvPr/>
          </p:nvSpPr>
          <p:spPr bwMode="auto">
            <a:xfrm>
              <a:off x="3260" y="1476"/>
              <a:ext cx="375" cy="325"/>
            </a:xfrm>
            <a:prstGeom prst="rect">
              <a:avLst/>
            </a:prstGeom>
            <a:noFill/>
            <a:ln w="12700">
              <a:noFill/>
              <a:miter lim="800000"/>
              <a:headEnd/>
              <a:tailEnd/>
            </a:ln>
            <a:effectLst/>
          </p:spPr>
          <p:txBody>
            <a:bodyPr wrap="none" lIns="90488" tIns="44450" rIns="90488" bIns="44450">
              <a:prstTxWarp prst="textNoShape">
                <a:avLst/>
              </a:prstTxWarp>
              <a:spAutoFit/>
            </a:bodyPr>
            <a:lstStyle/>
            <a:p>
              <a:pPr algn="ctr"/>
              <a:r>
                <a:rPr lang="en-US" sz="2800" b="1">
                  <a:solidFill>
                    <a:schemeClr val="tx1"/>
                  </a:solidFill>
                  <a:latin typeface="Times" pitchFamily="-65" charset="0"/>
                </a:rPr>
                <a:t>1E</a:t>
              </a:r>
            </a:p>
          </p:txBody>
        </p:sp>
        <p:sp>
          <p:nvSpPr>
            <p:cNvPr id="2886751" name="Rectangle 95"/>
            <p:cNvSpPr>
              <a:spLocks noChangeArrowheads="1"/>
            </p:cNvSpPr>
            <p:nvPr/>
          </p:nvSpPr>
          <p:spPr bwMode="auto">
            <a:xfrm>
              <a:off x="3278" y="1292"/>
              <a:ext cx="338" cy="325"/>
            </a:xfrm>
            <a:prstGeom prst="rect">
              <a:avLst/>
            </a:prstGeom>
            <a:noFill/>
            <a:ln w="12700">
              <a:noFill/>
              <a:miter lim="800000"/>
              <a:headEnd/>
              <a:tailEnd/>
            </a:ln>
            <a:effectLst/>
          </p:spPr>
          <p:txBody>
            <a:bodyPr wrap="none" lIns="90488" tIns="44450" rIns="90488" bIns="44450">
              <a:prstTxWarp prst="textNoShape">
                <a:avLst/>
              </a:prstTxWarp>
              <a:spAutoFit/>
            </a:bodyPr>
            <a:lstStyle/>
            <a:p>
              <a:pPr algn="ctr"/>
              <a:r>
                <a:rPr lang="en-US" sz="2800" b="1">
                  <a:solidFill>
                    <a:schemeClr val="tx1"/>
                  </a:solidFill>
                  <a:latin typeface="Times" pitchFamily="-65" charset="0"/>
                </a:rPr>
                <a:t>14</a:t>
              </a:r>
            </a:p>
          </p:txBody>
        </p:sp>
      </p:grpSp>
      <p:sp>
        <p:nvSpPr>
          <p:cNvPr id="2886770" name="Line 114"/>
          <p:cNvSpPr>
            <a:spLocks noChangeShapeType="1"/>
          </p:cNvSpPr>
          <p:nvPr/>
        </p:nvSpPr>
        <p:spPr bwMode="auto">
          <a:xfrm flipH="1">
            <a:off x="838200" y="1066800"/>
            <a:ext cx="304800" cy="685800"/>
          </a:xfrm>
          <a:prstGeom prst="line">
            <a:avLst/>
          </a:prstGeom>
          <a:noFill/>
          <a:ln w="12700">
            <a:solidFill>
              <a:schemeClr val="tx1"/>
            </a:solidFill>
            <a:round/>
            <a:headEnd/>
            <a:tailEnd/>
          </a:ln>
          <a:effectLst/>
        </p:spPr>
        <p:txBody>
          <a:bodyPr wrap="none" anchor="ctr">
            <a:prstTxWarp prst="textNoShape">
              <a:avLst/>
            </a:prstTxWarp>
            <a:spAutoFit/>
          </a:bodyPr>
          <a:lstStyle/>
          <a:p>
            <a:endParaRPr lang="en-US"/>
          </a:p>
        </p:txBody>
      </p:sp>
      <p:grpSp>
        <p:nvGrpSpPr>
          <p:cNvPr id="4" name="Group 154"/>
          <p:cNvGrpSpPr>
            <a:grpSpLocks/>
          </p:cNvGrpSpPr>
          <p:nvPr/>
        </p:nvGrpSpPr>
        <p:grpSpPr bwMode="auto">
          <a:xfrm>
            <a:off x="914400" y="1752600"/>
            <a:ext cx="3214688" cy="5030788"/>
            <a:chOff x="624" y="1104"/>
            <a:chExt cx="2025" cy="3169"/>
          </a:xfrm>
        </p:grpSpPr>
        <p:sp>
          <p:nvSpPr>
            <p:cNvPr id="2886783" name="Rectangle 127"/>
            <p:cNvSpPr>
              <a:spLocks noChangeArrowheads="1"/>
            </p:cNvSpPr>
            <p:nvPr/>
          </p:nvSpPr>
          <p:spPr bwMode="auto">
            <a:xfrm>
              <a:off x="1932" y="1344"/>
              <a:ext cx="228" cy="32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dirty="0">
                  <a:solidFill>
                    <a:srgbClr val="FFFF00"/>
                  </a:solidFill>
                  <a:latin typeface="Times" pitchFamily="-65" charset="0"/>
                </a:rPr>
                <a:t>0</a:t>
              </a:r>
            </a:p>
          </p:txBody>
        </p:sp>
        <p:sp>
          <p:nvSpPr>
            <p:cNvPr id="2886787" name="Rectangle 131"/>
            <p:cNvSpPr>
              <a:spLocks noChangeArrowheads="1"/>
            </p:cNvSpPr>
            <p:nvPr/>
          </p:nvSpPr>
          <p:spPr bwMode="auto">
            <a:xfrm>
              <a:off x="1932" y="2064"/>
              <a:ext cx="228" cy="32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rgbClr val="FFFF00"/>
                  </a:solidFill>
                  <a:latin typeface="Times" pitchFamily="-65" charset="0"/>
                </a:rPr>
                <a:t>1</a:t>
              </a:r>
            </a:p>
          </p:txBody>
        </p:sp>
        <p:sp>
          <p:nvSpPr>
            <p:cNvPr id="2886791" name="Rectangle 135"/>
            <p:cNvSpPr>
              <a:spLocks noChangeArrowheads="1"/>
            </p:cNvSpPr>
            <p:nvPr/>
          </p:nvSpPr>
          <p:spPr bwMode="auto">
            <a:xfrm>
              <a:off x="1932" y="2832"/>
              <a:ext cx="228" cy="32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rgbClr val="FFFF00"/>
                  </a:solidFill>
                  <a:latin typeface="Times" pitchFamily="-65" charset="0"/>
                </a:rPr>
                <a:t>2</a:t>
              </a:r>
            </a:p>
          </p:txBody>
        </p:sp>
        <p:sp>
          <p:nvSpPr>
            <p:cNvPr id="2886796" name="Rectangle 140"/>
            <p:cNvSpPr>
              <a:spLocks noChangeArrowheads="1"/>
            </p:cNvSpPr>
            <p:nvPr/>
          </p:nvSpPr>
          <p:spPr bwMode="auto">
            <a:xfrm>
              <a:off x="1929" y="3600"/>
              <a:ext cx="228" cy="328"/>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800" b="1">
                  <a:solidFill>
                    <a:srgbClr val="FFFF00"/>
                  </a:solidFill>
                  <a:latin typeface="Times" pitchFamily="-65" charset="0"/>
                </a:rPr>
                <a:t>3</a:t>
              </a:r>
            </a:p>
          </p:txBody>
        </p:sp>
        <p:sp>
          <p:nvSpPr>
            <p:cNvPr id="2886797" name="Rectangle 141"/>
            <p:cNvSpPr>
              <a:spLocks noChangeArrowheads="1"/>
            </p:cNvSpPr>
            <p:nvPr/>
          </p:nvSpPr>
          <p:spPr bwMode="auto">
            <a:xfrm>
              <a:off x="1920" y="3984"/>
              <a:ext cx="729" cy="289"/>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400" b="1">
                  <a:solidFill>
                    <a:srgbClr val="FFFF00"/>
                  </a:solidFill>
                  <a:latin typeface="Times" pitchFamily="-65" charset="0"/>
                </a:rPr>
                <a:t>Cache#</a:t>
              </a:r>
            </a:p>
          </p:txBody>
        </p:sp>
        <p:sp>
          <p:nvSpPr>
            <p:cNvPr id="2886802" name="AutoShape 146"/>
            <p:cNvSpPr>
              <a:spLocks noChangeArrowheads="1"/>
            </p:cNvSpPr>
            <p:nvPr/>
          </p:nvSpPr>
          <p:spPr bwMode="auto">
            <a:xfrm>
              <a:off x="624" y="1104"/>
              <a:ext cx="1296" cy="768"/>
            </a:xfrm>
            <a:prstGeom prst="roundRect">
              <a:avLst>
                <a:gd name="adj" fmla="val 16667"/>
              </a:avLst>
            </a:prstGeom>
            <a:noFill/>
            <a:ln w="57150">
              <a:solidFill>
                <a:srgbClr val="FFFF00"/>
              </a:solidFill>
              <a:round/>
              <a:headEnd/>
              <a:tailEnd/>
            </a:ln>
            <a:effectLst/>
          </p:spPr>
          <p:txBody>
            <a:bodyPr anchor="ctr">
              <a:prstTxWarp prst="textNoShape">
                <a:avLst/>
              </a:prstTxWarp>
              <a:spAutoFit/>
            </a:bodyPr>
            <a:lstStyle/>
            <a:p>
              <a:endParaRPr lang="en-US"/>
            </a:p>
          </p:txBody>
        </p:sp>
        <p:sp>
          <p:nvSpPr>
            <p:cNvPr id="2886803" name="AutoShape 147"/>
            <p:cNvSpPr>
              <a:spLocks noChangeArrowheads="1"/>
            </p:cNvSpPr>
            <p:nvPr/>
          </p:nvSpPr>
          <p:spPr bwMode="auto">
            <a:xfrm>
              <a:off x="624" y="1872"/>
              <a:ext cx="1296" cy="768"/>
            </a:xfrm>
            <a:prstGeom prst="roundRect">
              <a:avLst>
                <a:gd name="adj" fmla="val 16667"/>
              </a:avLst>
            </a:prstGeom>
            <a:noFill/>
            <a:ln w="57150">
              <a:solidFill>
                <a:srgbClr val="FFFF00"/>
              </a:solidFill>
              <a:round/>
              <a:headEnd/>
              <a:tailEnd/>
            </a:ln>
            <a:effectLst/>
          </p:spPr>
          <p:txBody>
            <a:bodyPr anchor="ctr">
              <a:prstTxWarp prst="textNoShape">
                <a:avLst/>
              </a:prstTxWarp>
              <a:spAutoFit/>
            </a:bodyPr>
            <a:lstStyle/>
            <a:p>
              <a:endParaRPr lang="en-US"/>
            </a:p>
          </p:txBody>
        </p:sp>
        <p:sp>
          <p:nvSpPr>
            <p:cNvPr id="2886804" name="AutoShape 148"/>
            <p:cNvSpPr>
              <a:spLocks noChangeArrowheads="1"/>
            </p:cNvSpPr>
            <p:nvPr/>
          </p:nvSpPr>
          <p:spPr bwMode="auto">
            <a:xfrm>
              <a:off x="624" y="2640"/>
              <a:ext cx="1296" cy="768"/>
            </a:xfrm>
            <a:prstGeom prst="roundRect">
              <a:avLst>
                <a:gd name="adj" fmla="val 16667"/>
              </a:avLst>
            </a:prstGeom>
            <a:noFill/>
            <a:ln w="57150">
              <a:solidFill>
                <a:srgbClr val="FFFF00"/>
              </a:solidFill>
              <a:round/>
              <a:headEnd/>
              <a:tailEnd/>
            </a:ln>
            <a:effectLst/>
          </p:spPr>
          <p:txBody>
            <a:bodyPr anchor="ctr">
              <a:prstTxWarp prst="textNoShape">
                <a:avLst/>
              </a:prstTxWarp>
              <a:spAutoFit/>
            </a:bodyPr>
            <a:lstStyle/>
            <a:p>
              <a:endParaRPr lang="en-US"/>
            </a:p>
          </p:txBody>
        </p:sp>
        <p:sp>
          <p:nvSpPr>
            <p:cNvPr id="2886805" name="AutoShape 149"/>
            <p:cNvSpPr>
              <a:spLocks noChangeArrowheads="1"/>
            </p:cNvSpPr>
            <p:nvPr/>
          </p:nvSpPr>
          <p:spPr bwMode="auto">
            <a:xfrm>
              <a:off x="624" y="3408"/>
              <a:ext cx="1296" cy="768"/>
            </a:xfrm>
            <a:prstGeom prst="roundRect">
              <a:avLst>
                <a:gd name="adj" fmla="val 16667"/>
              </a:avLst>
            </a:prstGeom>
            <a:noFill/>
            <a:ln w="57150">
              <a:solidFill>
                <a:srgbClr val="FFFF00"/>
              </a:solidFill>
              <a:round/>
              <a:headEnd/>
              <a:tailEnd/>
            </a:ln>
            <a:effectLst/>
          </p:spPr>
          <p:txBody>
            <a:bodyPr anchor="ctr">
              <a:prstTxWarp prst="textNoShape">
                <a:avLst/>
              </a:prstTxWarp>
              <a:spAutoFit/>
            </a:bodyPr>
            <a:lstStyle/>
            <a:p>
              <a:endParaRPr lang="en-US"/>
            </a:p>
          </p:txBody>
        </p:sp>
      </p:grpSp>
      <p:grpSp>
        <p:nvGrpSpPr>
          <p:cNvPr id="5" name="Group 155"/>
          <p:cNvGrpSpPr>
            <a:grpSpLocks/>
          </p:cNvGrpSpPr>
          <p:nvPr/>
        </p:nvGrpSpPr>
        <p:grpSpPr bwMode="auto">
          <a:xfrm>
            <a:off x="5334000" y="1524001"/>
            <a:ext cx="811213" cy="1328738"/>
            <a:chOff x="3360" y="960"/>
            <a:chExt cx="511" cy="837"/>
          </a:xfrm>
        </p:grpSpPr>
        <p:sp>
          <p:nvSpPr>
            <p:cNvPr id="2886798" name="Rectangle 142"/>
            <p:cNvSpPr>
              <a:spLocks noChangeArrowheads="1"/>
            </p:cNvSpPr>
            <p:nvPr/>
          </p:nvSpPr>
          <p:spPr bwMode="auto">
            <a:xfrm>
              <a:off x="3650" y="960"/>
              <a:ext cx="212" cy="289"/>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400" b="1" dirty="0">
                  <a:solidFill>
                    <a:srgbClr val="FFFF00"/>
                  </a:solidFill>
                  <a:latin typeface="Times" pitchFamily="-65" charset="0"/>
                </a:rPr>
                <a:t>1</a:t>
              </a:r>
            </a:p>
          </p:txBody>
        </p:sp>
        <p:sp>
          <p:nvSpPr>
            <p:cNvPr id="2886799" name="Rectangle 143"/>
            <p:cNvSpPr>
              <a:spLocks noChangeArrowheads="1"/>
            </p:cNvSpPr>
            <p:nvPr/>
          </p:nvSpPr>
          <p:spPr bwMode="auto">
            <a:xfrm>
              <a:off x="3650" y="1152"/>
              <a:ext cx="212" cy="289"/>
            </a:xfrm>
            <a:prstGeom prst="rect">
              <a:avLst/>
            </a:prstGeom>
            <a:noFill/>
            <a:ln w="12700">
              <a:noFill/>
              <a:miter lim="800000"/>
              <a:headEnd/>
              <a:tailEnd/>
            </a:ln>
            <a:effectLst/>
          </p:spPr>
          <p:txBody>
            <a:bodyPr wrap="none" lIns="90488" tIns="44450" rIns="90488" bIns="44450">
              <a:prstTxWarp prst="textNoShape">
                <a:avLst/>
              </a:prstTxWarp>
              <a:spAutoFit/>
            </a:bodyPr>
            <a:lstStyle/>
            <a:p>
              <a:r>
                <a:rPr lang="en-US" sz="2400" b="1">
                  <a:solidFill>
                    <a:srgbClr val="FFFF00"/>
                  </a:solidFill>
                  <a:latin typeface="Times" pitchFamily="-65" charset="0"/>
                </a:rPr>
                <a:t>0</a:t>
              </a:r>
            </a:p>
          </p:txBody>
        </p:sp>
        <p:sp>
          <p:nvSpPr>
            <p:cNvPr id="2886800" name="Rectangle 144"/>
            <p:cNvSpPr>
              <a:spLocks noChangeArrowheads="1"/>
            </p:cNvSpPr>
            <p:nvPr/>
          </p:nvSpPr>
          <p:spPr bwMode="auto">
            <a:xfrm>
              <a:off x="3659" y="1508"/>
              <a:ext cx="212" cy="289"/>
            </a:xfrm>
            <a:prstGeom prst="rect">
              <a:avLst/>
            </a:prstGeom>
            <a:noFill/>
            <a:ln w="12700">
              <a:noFill/>
              <a:miter lim="800000"/>
              <a:headEnd/>
              <a:tailEnd/>
            </a:ln>
            <a:effectLst/>
          </p:spPr>
          <p:txBody>
            <a:bodyPr wrap="none" lIns="90488" tIns="44450" rIns="90488" bIns="44450">
              <a:prstTxWarp prst="textNoShape">
                <a:avLst/>
              </a:prstTxWarp>
              <a:spAutoFit/>
            </a:bodyPr>
            <a:lstStyle/>
            <a:p>
              <a:pPr algn="ctr"/>
              <a:r>
                <a:rPr lang="en-US" sz="2400" b="1">
                  <a:solidFill>
                    <a:srgbClr val="FFFF00"/>
                  </a:solidFill>
                  <a:latin typeface="Times" pitchFamily="-65" charset="0"/>
                </a:rPr>
                <a:t>3</a:t>
              </a:r>
            </a:p>
          </p:txBody>
        </p:sp>
        <p:sp>
          <p:nvSpPr>
            <p:cNvPr id="2886801" name="Rectangle 145"/>
            <p:cNvSpPr>
              <a:spLocks noChangeArrowheads="1"/>
            </p:cNvSpPr>
            <p:nvPr/>
          </p:nvSpPr>
          <p:spPr bwMode="auto">
            <a:xfrm>
              <a:off x="3659" y="1324"/>
              <a:ext cx="212" cy="289"/>
            </a:xfrm>
            <a:prstGeom prst="rect">
              <a:avLst/>
            </a:prstGeom>
            <a:noFill/>
            <a:ln w="12700">
              <a:noFill/>
              <a:miter lim="800000"/>
              <a:headEnd/>
              <a:tailEnd/>
            </a:ln>
            <a:effectLst/>
          </p:spPr>
          <p:txBody>
            <a:bodyPr wrap="none" lIns="90488" tIns="44450" rIns="90488" bIns="44450">
              <a:prstTxWarp prst="textNoShape">
                <a:avLst/>
              </a:prstTxWarp>
              <a:spAutoFit/>
            </a:bodyPr>
            <a:lstStyle/>
            <a:p>
              <a:pPr algn="ctr"/>
              <a:r>
                <a:rPr lang="en-US" sz="2400" b="1">
                  <a:solidFill>
                    <a:srgbClr val="FFFF00"/>
                  </a:solidFill>
                  <a:latin typeface="Times" pitchFamily="-65" charset="0"/>
                </a:rPr>
                <a:t>2</a:t>
              </a:r>
            </a:p>
          </p:txBody>
        </p:sp>
        <p:sp>
          <p:nvSpPr>
            <p:cNvPr id="2886806" name="Line 150"/>
            <p:cNvSpPr>
              <a:spLocks noChangeShapeType="1"/>
            </p:cNvSpPr>
            <p:nvPr/>
          </p:nvSpPr>
          <p:spPr bwMode="auto">
            <a:xfrm>
              <a:off x="3360" y="1104"/>
              <a:ext cx="192" cy="0"/>
            </a:xfrm>
            <a:prstGeom prst="line">
              <a:avLst/>
            </a:prstGeom>
            <a:noFill/>
            <a:ln w="28575">
              <a:solidFill>
                <a:srgbClr val="FFFF00"/>
              </a:solidFill>
              <a:round/>
              <a:headEnd/>
              <a:tailEnd/>
            </a:ln>
            <a:effectLst/>
          </p:spPr>
          <p:txBody>
            <a:bodyPr wrap="none" anchor="ctr">
              <a:prstTxWarp prst="textNoShape">
                <a:avLst/>
              </a:prstTxWarp>
              <a:spAutoFit/>
            </a:bodyPr>
            <a:lstStyle/>
            <a:p>
              <a:endParaRPr lang="en-US">
                <a:solidFill>
                  <a:srgbClr val="FFFF00"/>
                </a:solidFill>
              </a:endParaRPr>
            </a:p>
          </p:txBody>
        </p:sp>
        <p:sp>
          <p:nvSpPr>
            <p:cNvPr id="2886807" name="Line 151"/>
            <p:cNvSpPr>
              <a:spLocks noChangeShapeType="1"/>
            </p:cNvSpPr>
            <p:nvPr/>
          </p:nvSpPr>
          <p:spPr bwMode="auto">
            <a:xfrm>
              <a:off x="3360" y="1296"/>
              <a:ext cx="192" cy="0"/>
            </a:xfrm>
            <a:prstGeom prst="line">
              <a:avLst/>
            </a:prstGeom>
            <a:noFill/>
            <a:ln w="28575">
              <a:solidFill>
                <a:srgbClr val="FFFF00"/>
              </a:solidFill>
              <a:round/>
              <a:headEnd/>
              <a:tailEnd/>
            </a:ln>
            <a:effectLst/>
          </p:spPr>
          <p:txBody>
            <a:bodyPr wrap="none" anchor="ctr">
              <a:prstTxWarp prst="textNoShape">
                <a:avLst/>
              </a:prstTxWarp>
              <a:spAutoFit/>
            </a:bodyPr>
            <a:lstStyle/>
            <a:p>
              <a:endParaRPr lang="en-US">
                <a:solidFill>
                  <a:srgbClr val="FFFF00"/>
                </a:solidFill>
              </a:endParaRPr>
            </a:p>
          </p:txBody>
        </p:sp>
        <p:sp>
          <p:nvSpPr>
            <p:cNvPr id="2886808" name="Line 152"/>
            <p:cNvSpPr>
              <a:spLocks noChangeShapeType="1"/>
            </p:cNvSpPr>
            <p:nvPr/>
          </p:nvSpPr>
          <p:spPr bwMode="auto">
            <a:xfrm>
              <a:off x="3360" y="1460"/>
              <a:ext cx="192" cy="0"/>
            </a:xfrm>
            <a:prstGeom prst="line">
              <a:avLst/>
            </a:prstGeom>
            <a:noFill/>
            <a:ln w="28575">
              <a:solidFill>
                <a:srgbClr val="FFFF00"/>
              </a:solidFill>
              <a:round/>
              <a:headEnd/>
              <a:tailEnd/>
            </a:ln>
            <a:effectLst/>
          </p:spPr>
          <p:txBody>
            <a:bodyPr wrap="none" anchor="ctr">
              <a:prstTxWarp prst="textNoShape">
                <a:avLst/>
              </a:prstTxWarp>
              <a:spAutoFit/>
            </a:bodyPr>
            <a:lstStyle/>
            <a:p>
              <a:endParaRPr lang="en-US">
                <a:solidFill>
                  <a:srgbClr val="FFFF00"/>
                </a:solidFill>
              </a:endParaRPr>
            </a:p>
          </p:txBody>
        </p:sp>
        <p:sp>
          <p:nvSpPr>
            <p:cNvPr id="2886809" name="Line 153"/>
            <p:cNvSpPr>
              <a:spLocks noChangeShapeType="1"/>
            </p:cNvSpPr>
            <p:nvPr/>
          </p:nvSpPr>
          <p:spPr bwMode="auto">
            <a:xfrm>
              <a:off x="3360" y="1632"/>
              <a:ext cx="192" cy="0"/>
            </a:xfrm>
            <a:prstGeom prst="line">
              <a:avLst/>
            </a:prstGeom>
            <a:noFill/>
            <a:ln w="28575">
              <a:solidFill>
                <a:srgbClr val="FFFF00"/>
              </a:solidFill>
              <a:round/>
              <a:headEnd/>
              <a:tailEnd/>
            </a:ln>
            <a:effectLst/>
          </p:spPr>
          <p:txBody>
            <a:bodyPr wrap="none" anchor="ctr">
              <a:prstTxWarp prst="textNoShape">
                <a:avLst/>
              </a:prstTxWarp>
              <a:spAutoFit/>
            </a:bodyPr>
            <a:lstStyle/>
            <a:p>
              <a:endParaRPr lang="en-US">
                <a:solidFill>
                  <a:srgbClr val="FFFF00"/>
                </a:solidFill>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2886659">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499"/>
                                          </p:stCondLst>
                                        </p:cTn>
                                        <p:tgtEl>
                                          <p:spTgt spid="3"/>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499"/>
                                          </p:stCondLst>
                                        </p:cTn>
                                        <p:tgtEl>
                                          <p:spTgt spid="2886659">
                                            <p:txEl>
                                              <p:pRg st="1" end="1"/>
                                            </p:txEl>
                                          </p:spTgt>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499"/>
                                          </p:stCondLst>
                                        </p:cTn>
                                        <p:tgtEl>
                                          <p:spTgt spid="2886659">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499"/>
                                          </p:stCondLst>
                                        </p:cTn>
                                        <p:tgtEl>
                                          <p:spTgt spid="2886659">
                                            <p:txEl>
                                              <p:pRg st="3" end="3"/>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499"/>
                                          </p:stCondLst>
                                        </p:cTn>
                                        <p:tgtEl>
                                          <p:spTgt spid="2886659">
                                            <p:txEl>
                                              <p:pRg st="4" end="4"/>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499"/>
                                          </p:stCondLst>
                                        </p:cTn>
                                        <p:tgtEl>
                                          <p:spTgt spid="2886659">
                                            <p:txEl>
                                              <p:pRg st="5" end="5"/>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499"/>
                                          </p:stCondLst>
                                        </p:cTn>
                                        <p:tgtEl>
                                          <p:spTgt spid="4"/>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499"/>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6659" grpId="0" build="p" bldLvl="2"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0035" name="Rectangle 3"/>
          <p:cNvSpPr>
            <a:spLocks noGrp="1" noChangeArrowheads="1"/>
          </p:cNvSpPr>
          <p:nvPr>
            <p:ph type="body" idx="1"/>
          </p:nvPr>
        </p:nvSpPr>
        <p:spPr>
          <a:xfrm>
            <a:off x="457200" y="1143000"/>
            <a:ext cx="8229600" cy="2876550"/>
          </a:xfrm>
        </p:spPr>
        <p:txBody>
          <a:bodyPr/>
          <a:lstStyle/>
          <a:p>
            <a:r>
              <a:rPr lang="en-US" dirty="0"/>
              <a:t>Since multiple memory addresses map to same cache index, how do we tell which one is in there?</a:t>
            </a:r>
          </a:p>
          <a:p>
            <a:r>
              <a:rPr lang="en-US" dirty="0"/>
              <a:t>What if we have a block size &gt; 1 byte?</a:t>
            </a:r>
          </a:p>
          <a:p>
            <a:r>
              <a:rPr lang="en-US" dirty="0"/>
              <a:t>Answer: divide memory address into three fields</a:t>
            </a:r>
          </a:p>
        </p:txBody>
      </p:sp>
      <p:grpSp>
        <p:nvGrpSpPr>
          <p:cNvPr id="2" name="Group 4"/>
          <p:cNvGrpSpPr>
            <a:grpSpLocks/>
          </p:cNvGrpSpPr>
          <p:nvPr/>
        </p:nvGrpSpPr>
        <p:grpSpPr bwMode="auto">
          <a:xfrm>
            <a:off x="669925" y="4267200"/>
            <a:ext cx="7848600" cy="2235200"/>
            <a:chOff x="422" y="2688"/>
            <a:chExt cx="4944" cy="1408"/>
          </a:xfrm>
        </p:grpSpPr>
        <p:grpSp>
          <p:nvGrpSpPr>
            <p:cNvPr id="3" name="Group 5"/>
            <p:cNvGrpSpPr>
              <a:grpSpLocks/>
            </p:cNvGrpSpPr>
            <p:nvPr/>
          </p:nvGrpSpPr>
          <p:grpSpPr bwMode="auto">
            <a:xfrm>
              <a:off x="488" y="2688"/>
              <a:ext cx="4632" cy="384"/>
              <a:chOff x="384" y="2256"/>
              <a:chExt cx="4632" cy="384"/>
            </a:xfrm>
          </p:grpSpPr>
          <p:sp>
            <p:nvSpPr>
              <p:cNvPr id="2860038" name="Text Box 6"/>
              <p:cNvSpPr txBox="1">
                <a:spLocks noChangeArrowheads="1"/>
              </p:cNvSpPr>
              <p:nvPr/>
            </p:nvSpPr>
            <p:spPr bwMode="auto">
              <a:xfrm>
                <a:off x="458" y="2281"/>
                <a:ext cx="4552" cy="327"/>
              </a:xfrm>
              <a:prstGeom prst="rect">
                <a:avLst/>
              </a:prstGeom>
              <a:noFill/>
              <a:ln w="12700">
                <a:noFill/>
                <a:miter lim="800000"/>
                <a:headEnd/>
                <a:tailEnd/>
              </a:ln>
              <a:effectLst/>
            </p:spPr>
            <p:txBody>
              <a:bodyPr wrap="none">
                <a:prstTxWarp prst="textNoShape">
                  <a:avLst/>
                </a:prstTxWarp>
                <a:spAutoFit/>
              </a:bodyPr>
              <a:lstStyle/>
              <a:p>
                <a:r>
                  <a:rPr lang="en-US" sz="2800" b="1" dirty="0" err="1">
                    <a:solidFill>
                      <a:schemeClr val="accent2"/>
                    </a:solidFill>
                    <a:latin typeface="Courier New" pitchFamily="-65" charset="0"/>
                  </a:rPr>
                  <a:t>ttttttttttttttttt</a:t>
                </a:r>
                <a:r>
                  <a:rPr lang="en-US" sz="2800" b="1" dirty="0">
                    <a:solidFill>
                      <a:schemeClr val="tx1"/>
                    </a:solidFill>
                    <a:latin typeface="Courier New" pitchFamily="-65" charset="0"/>
                  </a:rPr>
                  <a:t> </a:t>
                </a:r>
                <a:r>
                  <a:rPr lang="en-US" sz="2800" b="1" dirty="0" err="1">
                    <a:latin typeface="Courier New" pitchFamily="-65" charset="0"/>
                  </a:rPr>
                  <a:t>iiiiiiiiii</a:t>
                </a:r>
                <a:r>
                  <a:rPr lang="en-US" sz="2800" b="1" dirty="0">
                    <a:solidFill>
                      <a:schemeClr val="tx1"/>
                    </a:solidFill>
                    <a:latin typeface="Courier New" pitchFamily="-65" charset="0"/>
                  </a:rPr>
                  <a:t> </a:t>
                </a:r>
                <a:r>
                  <a:rPr lang="en-US" sz="2800" b="1" dirty="0" err="1">
                    <a:solidFill>
                      <a:schemeClr val="accent4"/>
                    </a:solidFill>
                    <a:latin typeface="Courier New" pitchFamily="-65" charset="0"/>
                  </a:rPr>
                  <a:t>oooo</a:t>
                </a:r>
                <a:endParaRPr lang="en-US" sz="1800" b="1" dirty="0">
                  <a:solidFill>
                    <a:schemeClr val="accent4"/>
                  </a:solidFill>
                  <a:latin typeface="Courier New" pitchFamily="-65" charset="0"/>
                </a:endParaRPr>
              </a:p>
            </p:txBody>
          </p:sp>
          <p:sp>
            <p:nvSpPr>
              <p:cNvPr id="2860039" name="Rectangle 7"/>
              <p:cNvSpPr>
                <a:spLocks noChangeArrowheads="1"/>
              </p:cNvSpPr>
              <p:nvPr/>
            </p:nvSpPr>
            <p:spPr bwMode="auto">
              <a:xfrm>
                <a:off x="384" y="2256"/>
                <a:ext cx="2448" cy="384"/>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2860040" name="Rectangle 8"/>
              <p:cNvSpPr>
                <a:spLocks noChangeArrowheads="1"/>
              </p:cNvSpPr>
              <p:nvPr/>
            </p:nvSpPr>
            <p:spPr bwMode="auto">
              <a:xfrm>
                <a:off x="2820" y="2256"/>
                <a:ext cx="1500" cy="384"/>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2860041" name="Rectangle 9"/>
              <p:cNvSpPr>
                <a:spLocks noChangeArrowheads="1"/>
              </p:cNvSpPr>
              <p:nvPr/>
            </p:nvSpPr>
            <p:spPr bwMode="auto">
              <a:xfrm>
                <a:off x="4296" y="2256"/>
                <a:ext cx="720" cy="384"/>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grpSp>
        <p:sp>
          <p:nvSpPr>
            <p:cNvPr id="2860042" name="Rectangle 10"/>
            <p:cNvSpPr>
              <a:spLocks noChangeArrowheads="1"/>
            </p:cNvSpPr>
            <p:nvPr/>
          </p:nvSpPr>
          <p:spPr bwMode="auto">
            <a:xfrm>
              <a:off x="422" y="3120"/>
              <a:ext cx="4944" cy="976"/>
            </a:xfrm>
            <a:prstGeom prst="rect">
              <a:avLst/>
            </a:prstGeom>
            <a:noFill/>
            <a:ln w="12700">
              <a:noFill/>
              <a:miter lim="800000"/>
              <a:headEnd/>
              <a:tailEnd/>
            </a:ln>
            <a:effectLst/>
          </p:spPr>
          <p:txBody>
            <a:bodyPr lIns="63500" tIns="25400" rIns="63500" bIns="25400">
              <a:prstTxWarp prst="textNoShape">
                <a:avLst/>
              </a:prstTxWarp>
              <a:spAutoFit/>
            </a:bodyPr>
            <a:lstStyle/>
            <a:p>
              <a:pPr marL="203200" indent="-203200">
                <a:lnSpc>
                  <a:spcPct val="75000"/>
                </a:lnSpc>
                <a:spcBef>
                  <a:spcPct val="65000"/>
                </a:spcBef>
                <a:buSzPct val="100000"/>
                <a:buFont typeface="Times" pitchFamily="-65" charset="0"/>
                <a:buNone/>
                <a:tabLst>
                  <a:tab pos="4114800" algn="l"/>
                  <a:tab pos="6289675" algn="l"/>
                </a:tabLst>
              </a:pPr>
              <a:r>
                <a:rPr lang="en-US" sz="3200" b="1" dirty="0">
                  <a:solidFill>
                    <a:schemeClr val="tx1"/>
                  </a:solidFill>
                  <a:latin typeface="18 VAG Rounded Bold   07390"/>
                </a:rPr>
                <a:t>	</a:t>
              </a:r>
              <a:r>
                <a:rPr lang="en-US" sz="3200" b="1" dirty="0">
                  <a:solidFill>
                    <a:schemeClr val="accent2"/>
                  </a:solidFill>
                  <a:latin typeface="18 VAG Rounded Bold   07390"/>
                </a:rPr>
                <a:t>tag</a:t>
              </a:r>
              <a:r>
                <a:rPr lang="en-US" sz="3200" b="1" dirty="0">
                  <a:solidFill>
                    <a:schemeClr val="tx1"/>
                  </a:solidFill>
                  <a:latin typeface="18 VAG Rounded Bold   07390"/>
                </a:rPr>
                <a:t>	</a:t>
              </a:r>
              <a:r>
                <a:rPr lang="en-US" sz="3200" b="1" dirty="0">
                  <a:latin typeface="18 VAG Rounded Bold   07390"/>
                </a:rPr>
                <a:t>index</a:t>
              </a:r>
              <a:r>
                <a:rPr lang="en-US" sz="3200" b="1" dirty="0">
                  <a:solidFill>
                    <a:schemeClr val="tx1"/>
                  </a:solidFill>
                  <a:latin typeface="18 VAG Rounded Bold   07390"/>
                </a:rPr>
                <a:t>	</a:t>
              </a:r>
              <a:r>
                <a:rPr lang="en-US" sz="3200" b="1" dirty="0">
                  <a:solidFill>
                    <a:schemeClr val="accent4"/>
                  </a:solidFill>
                  <a:latin typeface="18 VAG Rounded Bold   07390"/>
                </a:rPr>
                <a:t>byte</a:t>
              </a:r>
              <a:br>
                <a:rPr lang="en-US" sz="3200" b="1" dirty="0">
                  <a:solidFill>
                    <a:srgbClr val="00FF00"/>
                  </a:solidFill>
                  <a:latin typeface="18 VAG Rounded Bold   07390"/>
                </a:rPr>
              </a:br>
              <a:r>
                <a:rPr lang="en-US" sz="3200" b="1" dirty="0">
                  <a:solidFill>
                    <a:schemeClr val="accent2"/>
                  </a:solidFill>
                  <a:latin typeface="18 VAG Rounded Bold   07390"/>
                </a:rPr>
                <a:t>to check</a:t>
              </a:r>
              <a:r>
                <a:rPr lang="en-US" sz="3200" b="1" dirty="0">
                  <a:solidFill>
                    <a:srgbClr val="005400"/>
                  </a:solidFill>
                  <a:latin typeface="18 VAG Rounded Bold   07390"/>
                </a:rPr>
                <a:t>	</a:t>
              </a:r>
              <a:r>
                <a:rPr lang="en-US" sz="3200" b="1" dirty="0">
                  <a:latin typeface="18 VAG Rounded Bold   07390"/>
                </a:rPr>
                <a:t>to</a:t>
              </a:r>
              <a:r>
                <a:rPr lang="en-US" sz="3200" b="1" dirty="0">
                  <a:solidFill>
                    <a:srgbClr val="005400"/>
                  </a:solidFill>
                  <a:latin typeface="18 VAG Rounded Bold   07390"/>
                </a:rPr>
                <a:t> 	</a:t>
              </a:r>
              <a:r>
                <a:rPr lang="en-US" sz="3200" b="1" dirty="0">
                  <a:solidFill>
                    <a:schemeClr val="accent4"/>
                  </a:solidFill>
                  <a:latin typeface="18 VAG Rounded Bold   07390"/>
                </a:rPr>
                <a:t>offset</a:t>
              </a:r>
              <a:br>
                <a:rPr lang="en-US" sz="3200" b="1" dirty="0">
                  <a:solidFill>
                    <a:srgbClr val="005400"/>
                  </a:solidFill>
                  <a:latin typeface="18 VAG Rounded Bold   07390"/>
                </a:rPr>
              </a:br>
              <a:r>
                <a:rPr lang="en-US" sz="3200" b="1" dirty="0">
                  <a:solidFill>
                    <a:schemeClr val="accent2"/>
                  </a:solidFill>
                  <a:latin typeface="18 VAG Rounded Bold   07390"/>
                </a:rPr>
                <a:t>if have</a:t>
              </a:r>
              <a:r>
                <a:rPr lang="en-US" sz="3200" b="1" dirty="0">
                  <a:solidFill>
                    <a:srgbClr val="005400"/>
                  </a:solidFill>
                  <a:latin typeface="18 VAG Rounded Bold   07390"/>
                </a:rPr>
                <a:t> 	</a:t>
              </a:r>
              <a:r>
                <a:rPr lang="en-US" sz="3200" b="1" dirty="0">
                  <a:latin typeface="18 VAG Rounded Bold   07390"/>
                </a:rPr>
                <a:t>select	</a:t>
              </a:r>
              <a:r>
                <a:rPr lang="en-US" sz="3200" b="1" dirty="0">
                  <a:solidFill>
                    <a:schemeClr val="accent4"/>
                  </a:solidFill>
                  <a:latin typeface="18 VAG Rounded Bold   07390"/>
                </a:rPr>
                <a:t>within</a:t>
              </a:r>
              <a:br>
                <a:rPr lang="en-US" sz="3200" b="1" dirty="0">
                  <a:solidFill>
                    <a:srgbClr val="005400"/>
                  </a:solidFill>
                  <a:latin typeface="18 VAG Rounded Bold   07390"/>
                </a:rPr>
              </a:br>
              <a:r>
                <a:rPr lang="en-US" sz="3200" b="1" dirty="0">
                  <a:solidFill>
                    <a:schemeClr val="accent2"/>
                  </a:solidFill>
                  <a:latin typeface="18 VAG Rounded Bold   07390"/>
                </a:rPr>
                <a:t>correct block</a:t>
              </a:r>
              <a:r>
                <a:rPr lang="en-US" sz="3200" b="1" dirty="0">
                  <a:solidFill>
                    <a:srgbClr val="005400"/>
                  </a:solidFill>
                  <a:latin typeface="18 VAG Rounded Bold   07390"/>
                </a:rPr>
                <a:t>	</a:t>
              </a:r>
              <a:r>
                <a:rPr lang="en-US" sz="3200" b="1" dirty="0">
                  <a:latin typeface="18 VAG Rounded Bold   07390"/>
                </a:rPr>
                <a:t>block</a:t>
              </a:r>
              <a:r>
                <a:rPr lang="en-US" sz="3200" b="1" dirty="0">
                  <a:solidFill>
                    <a:srgbClr val="005400"/>
                  </a:solidFill>
                  <a:latin typeface="18 VAG Rounded Bold   07390"/>
                </a:rPr>
                <a:t>	</a:t>
              </a:r>
              <a:r>
                <a:rPr lang="en-US" sz="3200" b="1" dirty="0">
                  <a:solidFill>
                    <a:schemeClr val="accent4"/>
                  </a:solidFill>
                  <a:latin typeface="18 VAG Rounded Bold   07390"/>
                </a:rPr>
                <a:t>block</a:t>
              </a:r>
            </a:p>
          </p:txBody>
        </p:sp>
      </p:grpSp>
      <p:sp>
        <p:nvSpPr>
          <p:cNvPr id="11" name="Title 10"/>
          <p:cNvSpPr>
            <a:spLocks noGrp="1"/>
          </p:cNvSpPr>
          <p:nvPr>
            <p:ph type="title"/>
          </p:nvPr>
        </p:nvSpPr>
        <p:spPr/>
        <p:txBody>
          <a:bodyPr/>
          <a:lstStyle/>
          <a:p>
            <a:r>
              <a:rPr lang="en-US" dirty="0"/>
              <a:t>Issues with Direct-Mapped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2082" name="Rectangle 2"/>
          <p:cNvSpPr>
            <a:spLocks noGrp="1" noChangeArrowheads="1"/>
          </p:cNvSpPr>
          <p:nvPr>
            <p:ph type="title"/>
          </p:nvPr>
        </p:nvSpPr>
        <p:spPr/>
        <p:txBody>
          <a:bodyPr/>
          <a:lstStyle/>
          <a:p>
            <a:r>
              <a:rPr lang="en-US"/>
              <a:t>Direct-Mapped Cache Terminology</a:t>
            </a:r>
          </a:p>
        </p:txBody>
      </p:sp>
      <p:sp>
        <p:nvSpPr>
          <p:cNvPr id="2862083" name="Rectangle 3"/>
          <p:cNvSpPr>
            <a:spLocks noGrp="1" noChangeArrowheads="1"/>
          </p:cNvSpPr>
          <p:nvPr>
            <p:ph type="body" idx="1"/>
          </p:nvPr>
        </p:nvSpPr>
        <p:spPr/>
        <p:txBody>
          <a:bodyPr/>
          <a:lstStyle/>
          <a:p>
            <a:r>
              <a:rPr lang="en-US" dirty="0"/>
              <a:t>All fields are read as unsigned integers.</a:t>
            </a:r>
          </a:p>
          <a:p>
            <a:r>
              <a:rPr lang="en-US" dirty="0">
                <a:solidFill>
                  <a:schemeClr val="accent1"/>
                </a:solidFill>
              </a:rPr>
              <a:t>Index</a:t>
            </a:r>
          </a:p>
          <a:p>
            <a:pPr lvl="1"/>
            <a:r>
              <a:rPr lang="en-US" dirty="0"/>
              <a:t>specifies the cache index (which “row”/block of the cache we should look in)</a:t>
            </a:r>
          </a:p>
          <a:p>
            <a:r>
              <a:rPr lang="en-US" dirty="0">
                <a:solidFill>
                  <a:schemeClr val="accent4"/>
                </a:solidFill>
              </a:rPr>
              <a:t>Offset</a:t>
            </a:r>
          </a:p>
          <a:p>
            <a:pPr lvl="1"/>
            <a:r>
              <a:rPr lang="en-US" dirty="0"/>
              <a:t>once we’ve found correct block, specifies which byte within the block we want</a:t>
            </a:r>
          </a:p>
          <a:p>
            <a:r>
              <a:rPr lang="en-US" dirty="0">
                <a:solidFill>
                  <a:schemeClr val="accent2"/>
                </a:solidFill>
              </a:rPr>
              <a:t>Tag</a:t>
            </a:r>
          </a:p>
          <a:p>
            <a:pPr lvl="1"/>
            <a:r>
              <a:rPr lang="en-US" dirty="0"/>
              <a:t>the remaining bits after offset and index are determined; these are used to distinguish between all the memory addresses that map to the same location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4131" name="Rectangle 3"/>
          <p:cNvSpPr>
            <a:spLocks noGrp="1" noChangeArrowheads="1"/>
          </p:cNvSpPr>
          <p:nvPr>
            <p:ph type="body" idx="1"/>
          </p:nvPr>
        </p:nvSpPr>
        <p:spPr>
          <a:xfrm>
            <a:off x="685800" y="1143000"/>
            <a:ext cx="7848600" cy="1146175"/>
          </a:xfrm>
        </p:spPr>
        <p:txBody>
          <a:bodyPr/>
          <a:lstStyle/>
          <a:p>
            <a:pPr>
              <a:buFont typeface="Times" pitchFamily="-65" charset="0"/>
              <a:buNone/>
            </a:pPr>
            <a:r>
              <a:rPr lang="en-US" dirty="0"/>
              <a:t>AREA (cache size, B)</a:t>
            </a:r>
            <a:br>
              <a:rPr lang="en-US" dirty="0"/>
            </a:br>
            <a:r>
              <a:rPr lang="en-US" dirty="0"/>
              <a:t>= </a:t>
            </a:r>
            <a:r>
              <a:rPr lang="en-US" dirty="0">
                <a:solidFill>
                  <a:schemeClr val="accent1"/>
                </a:solidFill>
              </a:rPr>
              <a:t>HEIGHT (# of blocks)</a:t>
            </a:r>
            <a:r>
              <a:rPr lang="en-US" dirty="0"/>
              <a:t> </a:t>
            </a:r>
            <a:br>
              <a:rPr lang="en-US" dirty="0"/>
            </a:br>
            <a:r>
              <a:rPr lang="en-US" dirty="0"/>
              <a:t>   * </a:t>
            </a:r>
            <a:r>
              <a:rPr lang="en-US" dirty="0">
                <a:solidFill>
                  <a:schemeClr val="accent4"/>
                </a:solidFill>
              </a:rPr>
              <a:t>WIDTH (size of one block, B/block)</a:t>
            </a:r>
          </a:p>
        </p:txBody>
      </p:sp>
      <p:sp>
        <p:nvSpPr>
          <p:cNvPr id="2864132" name="Rectangle 4"/>
          <p:cNvSpPr>
            <a:spLocks noChangeArrowheads="1"/>
          </p:cNvSpPr>
          <p:nvPr/>
        </p:nvSpPr>
        <p:spPr bwMode="auto">
          <a:xfrm>
            <a:off x="4265613" y="3733800"/>
            <a:ext cx="4114800" cy="2895600"/>
          </a:xfrm>
          <a:prstGeom prst="rect">
            <a:avLst/>
          </a:prstGeom>
          <a:noFill/>
          <a:ln w="38100">
            <a:solidFill>
              <a:schemeClr val="tx1"/>
            </a:solidFill>
            <a:miter lim="800000"/>
            <a:headEnd/>
            <a:tailEnd/>
          </a:ln>
          <a:effectLst/>
        </p:spPr>
        <p:txBody>
          <a:bodyPr wrap="none" anchor="ctr">
            <a:prstTxWarp prst="textNoShape">
              <a:avLst/>
            </a:prstTxWarp>
            <a:spAutoFit/>
          </a:bodyPr>
          <a:lstStyle/>
          <a:p>
            <a:endParaRPr lang="en-US"/>
          </a:p>
        </p:txBody>
      </p:sp>
      <p:sp>
        <p:nvSpPr>
          <p:cNvPr id="2864133" name="Line 5"/>
          <p:cNvSpPr>
            <a:spLocks noChangeShapeType="1"/>
          </p:cNvSpPr>
          <p:nvPr/>
        </p:nvSpPr>
        <p:spPr bwMode="auto">
          <a:xfrm>
            <a:off x="4265613" y="3505200"/>
            <a:ext cx="4114800" cy="0"/>
          </a:xfrm>
          <a:prstGeom prst="line">
            <a:avLst/>
          </a:prstGeom>
          <a:noFill/>
          <a:ln w="12700">
            <a:solidFill>
              <a:schemeClr val="accent4"/>
            </a:solidFill>
            <a:round/>
            <a:headEnd type="triangle" w="med" len="med"/>
            <a:tailEnd type="triangle" w="med" len="med"/>
          </a:ln>
          <a:effectLst/>
        </p:spPr>
        <p:txBody>
          <a:bodyPr wrap="none" anchor="ctr">
            <a:prstTxWarp prst="textNoShape">
              <a:avLst/>
            </a:prstTxWarp>
            <a:spAutoFit/>
          </a:bodyPr>
          <a:lstStyle/>
          <a:p>
            <a:endParaRPr lang="en-US"/>
          </a:p>
        </p:txBody>
      </p:sp>
      <p:sp>
        <p:nvSpPr>
          <p:cNvPr id="2864134" name="Line 6"/>
          <p:cNvSpPr>
            <a:spLocks noChangeShapeType="1"/>
          </p:cNvSpPr>
          <p:nvPr/>
        </p:nvSpPr>
        <p:spPr bwMode="auto">
          <a:xfrm>
            <a:off x="3960813" y="3733800"/>
            <a:ext cx="0" cy="2895600"/>
          </a:xfrm>
          <a:prstGeom prst="line">
            <a:avLst/>
          </a:prstGeom>
          <a:noFill/>
          <a:ln w="12700">
            <a:solidFill>
              <a:schemeClr val="accent1"/>
            </a:solidFill>
            <a:round/>
            <a:headEnd type="triangle" w="med" len="med"/>
            <a:tailEnd type="triangle" w="med" len="med"/>
          </a:ln>
          <a:effectLst/>
        </p:spPr>
        <p:txBody>
          <a:bodyPr anchor="ctr">
            <a:prstTxWarp prst="textNoShape">
              <a:avLst/>
            </a:prstTxWarp>
            <a:spAutoFit/>
          </a:bodyPr>
          <a:lstStyle/>
          <a:p>
            <a:endParaRPr lang="en-US"/>
          </a:p>
        </p:txBody>
      </p:sp>
      <p:sp>
        <p:nvSpPr>
          <p:cNvPr id="2864135" name="Rectangle 7"/>
          <p:cNvSpPr>
            <a:spLocks noChangeArrowheads="1"/>
          </p:cNvSpPr>
          <p:nvPr/>
        </p:nvSpPr>
        <p:spPr bwMode="auto">
          <a:xfrm>
            <a:off x="4267200" y="2590800"/>
            <a:ext cx="4114800" cy="830997"/>
          </a:xfrm>
          <a:prstGeom prst="rect">
            <a:avLst/>
          </a:prstGeom>
          <a:noFill/>
          <a:ln w="12700">
            <a:noFill/>
            <a:miter lim="800000"/>
            <a:headEnd/>
            <a:tailEnd/>
          </a:ln>
          <a:effectLst/>
        </p:spPr>
        <p:txBody>
          <a:bodyPr wrap="square">
            <a:prstTxWarp prst="textNoShape">
              <a:avLst/>
            </a:prstTxWarp>
            <a:spAutoFit/>
          </a:bodyPr>
          <a:lstStyle/>
          <a:p>
            <a:pPr algn="ctr"/>
            <a:r>
              <a:rPr lang="en-US" sz="2400" b="1" dirty="0">
                <a:solidFill>
                  <a:schemeClr val="accent4"/>
                </a:solidFill>
                <a:latin typeface="18 VAG Rounded Bold   07390"/>
              </a:rPr>
              <a:t>WIDTH </a:t>
            </a:r>
            <a:br>
              <a:rPr lang="en-US" sz="2400" b="1" dirty="0">
                <a:solidFill>
                  <a:schemeClr val="accent4"/>
                </a:solidFill>
                <a:latin typeface="18 VAG Rounded Bold   07390"/>
              </a:rPr>
            </a:br>
            <a:r>
              <a:rPr lang="en-US" sz="2400" b="1" dirty="0">
                <a:solidFill>
                  <a:schemeClr val="accent4"/>
                </a:solidFill>
                <a:latin typeface="18 VAG Rounded Bold   07390"/>
              </a:rPr>
              <a:t>(size of one block, B/block)</a:t>
            </a:r>
          </a:p>
        </p:txBody>
      </p:sp>
      <p:sp>
        <p:nvSpPr>
          <p:cNvPr id="2864136" name="Rectangle 8"/>
          <p:cNvSpPr>
            <a:spLocks noChangeArrowheads="1"/>
          </p:cNvSpPr>
          <p:nvPr/>
        </p:nvSpPr>
        <p:spPr bwMode="auto">
          <a:xfrm>
            <a:off x="2007921" y="4572000"/>
            <a:ext cx="1800493" cy="830997"/>
          </a:xfrm>
          <a:prstGeom prst="rect">
            <a:avLst/>
          </a:prstGeom>
          <a:noFill/>
          <a:ln w="12700">
            <a:noFill/>
            <a:miter lim="800000"/>
            <a:headEnd/>
            <a:tailEnd/>
          </a:ln>
          <a:effectLst/>
        </p:spPr>
        <p:txBody>
          <a:bodyPr wrap="none">
            <a:prstTxWarp prst="textNoShape">
              <a:avLst/>
            </a:prstTxWarp>
            <a:spAutoFit/>
          </a:bodyPr>
          <a:lstStyle/>
          <a:p>
            <a:pPr algn="r"/>
            <a:r>
              <a:rPr lang="en-US" sz="2400" b="1" dirty="0">
                <a:latin typeface="18 VAG Rounded Bold   07390"/>
              </a:rPr>
              <a:t>HEIGHT</a:t>
            </a:r>
            <a:br>
              <a:rPr lang="en-US" sz="2400" b="1" dirty="0">
                <a:latin typeface="18 VAG Rounded Bold   07390"/>
              </a:rPr>
            </a:br>
            <a:r>
              <a:rPr lang="en-US" sz="2400" b="1" dirty="0">
                <a:latin typeface="18 VAG Rounded Bold   07390"/>
              </a:rPr>
              <a:t>(# of blocks)</a:t>
            </a:r>
          </a:p>
        </p:txBody>
      </p:sp>
      <p:sp>
        <p:nvSpPr>
          <p:cNvPr id="2864137" name="Line 9"/>
          <p:cNvSpPr>
            <a:spLocks noChangeShapeType="1"/>
          </p:cNvSpPr>
          <p:nvPr/>
        </p:nvSpPr>
        <p:spPr bwMode="auto">
          <a:xfrm>
            <a:off x="6323012" y="3733800"/>
            <a:ext cx="1587" cy="914400"/>
          </a:xfrm>
          <a:prstGeom prst="line">
            <a:avLst/>
          </a:prstGeom>
          <a:noFill/>
          <a:ln w="12700">
            <a:solidFill>
              <a:schemeClr val="tx1"/>
            </a:solidFill>
            <a:round/>
            <a:headEnd/>
            <a:tailEnd/>
          </a:ln>
          <a:effectLst/>
        </p:spPr>
        <p:txBody>
          <a:bodyPr wrap="square" anchor="ctr">
            <a:prstTxWarp prst="textNoShape">
              <a:avLst/>
            </a:prstTxWarp>
            <a:spAutoFit/>
          </a:bodyPr>
          <a:lstStyle/>
          <a:p>
            <a:endParaRPr lang="en-US"/>
          </a:p>
        </p:txBody>
      </p:sp>
      <p:sp>
        <p:nvSpPr>
          <p:cNvPr id="2864138" name="Line 10"/>
          <p:cNvSpPr>
            <a:spLocks noChangeShapeType="1"/>
          </p:cNvSpPr>
          <p:nvPr/>
        </p:nvSpPr>
        <p:spPr bwMode="auto">
          <a:xfrm>
            <a:off x="7389812" y="3733800"/>
            <a:ext cx="1587" cy="1371600"/>
          </a:xfrm>
          <a:prstGeom prst="line">
            <a:avLst/>
          </a:prstGeom>
          <a:noFill/>
          <a:ln w="12700">
            <a:solidFill>
              <a:schemeClr val="tx1"/>
            </a:solidFill>
            <a:round/>
            <a:headEnd/>
            <a:tailEnd/>
          </a:ln>
          <a:effectLst/>
        </p:spPr>
        <p:txBody>
          <a:bodyPr wrap="square" anchor="ctr">
            <a:prstTxWarp prst="textNoShape">
              <a:avLst/>
            </a:prstTxWarp>
            <a:spAutoFit/>
          </a:bodyPr>
          <a:lstStyle/>
          <a:p>
            <a:endParaRPr lang="en-US"/>
          </a:p>
        </p:txBody>
      </p:sp>
      <p:sp>
        <p:nvSpPr>
          <p:cNvPr id="2864139" name="Line 11"/>
          <p:cNvSpPr>
            <a:spLocks noChangeShapeType="1"/>
          </p:cNvSpPr>
          <p:nvPr/>
        </p:nvSpPr>
        <p:spPr bwMode="auto">
          <a:xfrm flipH="1">
            <a:off x="5256212" y="5638800"/>
            <a:ext cx="1587" cy="990600"/>
          </a:xfrm>
          <a:prstGeom prst="line">
            <a:avLst/>
          </a:prstGeom>
          <a:noFill/>
          <a:ln w="12700">
            <a:solidFill>
              <a:schemeClr val="tx1"/>
            </a:solidFill>
            <a:round/>
            <a:headEnd/>
            <a:tailEnd/>
          </a:ln>
          <a:effectLst/>
        </p:spPr>
        <p:txBody>
          <a:bodyPr wrap="square" anchor="ctr">
            <a:prstTxWarp prst="textNoShape">
              <a:avLst/>
            </a:prstTxWarp>
            <a:spAutoFit/>
          </a:bodyPr>
          <a:lstStyle/>
          <a:p>
            <a:endParaRPr lang="en-US"/>
          </a:p>
        </p:txBody>
      </p:sp>
      <p:sp>
        <p:nvSpPr>
          <p:cNvPr id="2864140" name="Rectangle 12"/>
          <p:cNvSpPr>
            <a:spLocks noChangeArrowheads="1"/>
          </p:cNvSpPr>
          <p:nvPr/>
        </p:nvSpPr>
        <p:spPr bwMode="auto">
          <a:xfrm>
            <a:off x="4876800" y="4572000"/>
            <a:ext cx="2895600" cy="1077218"/>
          </a:xfrm>
          <a:prstGeom prst="rect">
            <a:avLst/>
          </a:prstGeom>
          <a:noFill/>
          <a:ln w="12700">
            <a:noFill/>
            <a:miter lim="800000"/>
            <a:headEnd/>
            <a:tailEnd/>
          </a:ln>
          <a:effectLst/>
        </p:spPr>
        <p:txBody>
          <a:bodyPr wrap="square">
            <a:prstTxWarp prst="textNoShape">
              <a:avLst/>
            </a:prstTxWarp>
            <a:spAutoFit/>
          </a:bodyPr>
          <a:lstStyle/>
          <a:p>
            <a:pPr algn="ctr"/>
            <a:r>
              <a:rPr lang="en-US" sz="3200" b="1" dirty="0">
                <a:solidFill>
                  <a:schemeClr val="tx1"/>
                </a:solidFill>
                <a:latin typeface="18 VAG Rounded Bold   07390"/>
              </a:rPr>
              <a:t>AREA</a:t>
            </a:r>
            <a:br>
              <a:rPr lang="en-US" sz="3200" b="1" dirty="0">
                <a:solidFill>
                  <a:schemeClr val="tx1"/>
                </a:solidFill>
                <a:latin typeface="18 VAG Rounded Bold   07390"/>
              </a:rPr>
            </a:br>
            <a:r>
              <a:rPr lang="en-US" sz="3200" b="1" dirty="0">
                <a:solidFill>
                  <a:schemeClr val="tx1"/>
                </a:solidFill>
                <a:latin typeface="18 VAG Rounded Bold   07390"/>
              </a:rPr>
              <a:t>(cache size, B)</a:t>
            </a:r>
          </a:p>
        </p:txBody>
      </p:sp>
      <p:sp>
        <p:nvSpPr>
          <p:cNvPr id="2864141" name="Rectangle 13"/>
          <p:cNvSpPr>
            <a:spLocks noChangeArrowheads="1"/>
          </p:cNvSpPr>
          <p:nvPr/>
        </p:nvSpPr>
        <p:spPr bwMode="auto">
          <a:xfrm>
            <a:off x="5410200" y="1382713"/>
            <a:ext cx="2951162" cy="598487"/>
          </a:xfrm>
          <a:prstGeom prst="rect">
            <a:avLst/>
          </a:prstGeom>
          <a:solidFill>
            <a:schemeClr val="bg1">
              <a:lumMod val="85000"/>
              <a:lumOff val="15000"/>
            </a:schemeClr>
          </a:solidFill>
          <a:ln w="19050">
            <a:solidFill>
              <a:srgbClr val="800080"/>
            </a:solidFill>
            <a:miter lim="800000"/>
            <a:headEnd/>
            <a:tailEnd/>
          </a:ln>
          <a:effectLst/>
        </p:spPr>
        <p:txBody>
          <a:bodyPr wrap="none">
            <a:prstTxWarp prst="textNoShape">
              <a:avLst/>
            </a:prstTxWarp>
            <a:spAutoFit/>
          </a:bodyPr>
          <a:lstStyle/>
          <a:p>
            <a:r>
              <a:rPr lang="en-US" sz="3200" b="1" dirty="0">
                <a:solidFill>
                  <a:schemeClr val="tx1"/>
                </a:solidFill>
                <a:latin typeface="18 VAG Rounded Bold   07390"/>
              </a:rPr>
              <a:t>2</a:t>
            </a:r>
            <a:r>
              <a:rPr lang="en-US" sz="3200" b="1" baseline="30000" dirty="0">
                <a:solidFill>
                  <a:schemeClr val="tx1"/>
                </a:solidFill>
                <a:latin typeface="18 VAG Rounded Bold   07390"/>
              </a:rPr>
              <a:t>(H+W)</a:t>
            </a:r>
            <a:r>
              <a:rPr lang="en-US" sz="3200" b="1" dirty="0">
                <a:solidFill>
                  <a:schemeClr val="tx1"/>
                </a:solidFill>
                <a:latin typeface="18 VAG Rounded Bold   07390"/>
              </a:rPr>
              <a:t> = </a:t>
            </a:r>
            <a:r>
              <a:rPr lang="en-US" sz="3200" b="1" dirty="0">
                <a:latin typeface="18 VAG Rounded Bold   07390"/>
              </a:rPr>
              <a:t>2</a:t>
            </a:r>
            <a:r>
              <a:rPr lang="en-US" sz="3200" b="1" baseline="30000" dirty="0">
                <a:latin typeface="18 VAG Rounded Bold   07390"/>
              </a:rPr>
              <a:t>H</a:t>
            </a:r>
            <a:r>
              <a:rPr lang="en-US" sz="3200" b="1" dirty="0">
                <a:solidFill>
                  <a:schemeClr val="tx1"/>
                </a:solidFill>
                <a:latin typeface="18 VAG Rounded Bold   07390"/>
              </a:rPr>
              <a:t> * </a:t>
            </a:r>
            <a:r>
              <a:rPr lang="en-US" sz="3200" b="1" dirty="0">
                <a:solidFill>
                  <a:schemeClr val="accent4"/>
                </a:solidFill>
                <a:latin typeface="18 VAG Rounded Bold   07390"/>
              </a:rPr>
              <a:t>2</a:t>
            </a:r>
            <a:r>
              <a:rPr lang="en-US" sz="3200" b="1" baseline="30000" dirty="0">
                <a:solidFill>
                  <a:schemeClr val="accent4"/>
                </a:solidFill>
                <a:latin typeface="18 VAG Rounded Bold   07390"/>
              </a:rPr>
              <a:t>W</a:t>
            </a:r>
          </a:p>
        </p:txBody>
      </p:sp>
      <p:grpSp>
        <p:nvGrpSpPr>
          <p:cNvPr id="2" name="Group 14"/>
          <p:cNvGrpSpPr>
            <a:grpSpLocks/>
          </p:cNvGrpSpPr>
          <p:nvPr/>
        </p:nvGrpSpPr>
        <p:grpSpPr bwMode="auto">
          <a:xfrm>
            <a:off x="685800" y="2971800"/>
            <a:ext cx="2646363" cy="476250"/>
            <a:chOff x="3840" y="288"/>
            <a:chExt cx="1667" cy="300"/>
          </a:xfrm>
        </p:grpSpPr>
        <p:sp>
          <p:nvSpPr>
            <p:cNvPr id="2864143" name="Rectangle 15"/>
            <p:cNvSpPr>
              <a:spLocks noChangeArrowheads="1"/>
            </p:cNvSpPr>
            <p:nvPr/>
          </p:nvSpPr>
          <p:spPr bwMode="auto">
            <a:xfrm>
              <a:off x="3840" y="288"/>
              <a:ext cx="1667" cy="291"/>
            </a:xfrm>
            <a:prstGeom prst="rect">
              <a:avLst/>
            </a:prstGeom>
            <a:solidFill>
              <a:schemeClr val="bg1">
                <a:lumMod val="85000"/>
                <a:lumOff val="15000"/>
              </a:schemeClr>
            </a:solidFill>
            <a:ln w="19050">
              <a:solidFill>
                <a:srgbClr val="800080"/>
              </a:solidFill>
              <a:miter lim="800000"/>
              <a:headEnd/>
              <a:tailEnd/>
            </a:ln>
            <a:effectLst/>
          </p:spPr>
          <p:txBody>
            <a:bodyPr wrap="none">
              <a:prstTxWarp prst="textNoShape">
                <a:avLst/>
              </a:prstTxWarp>
              <a:spAutoFit/>
            </a:bodyPr>
            <a:lstStyle/>
            <a:p>
              <a:r>
                <a:rPr lang="en-US" sz="2400" b="1" u="sng" dirty="0">
                  <a:solidFill>
                    <a:schemeClr val="accent2"/>
                  </a:solidFill>
                  <a:latin typeface="18 VAG Rounded Bold   07390"/>
                </a:rPr>
                <a:t>T</a:t>
              </a:r>
              <a:r>
                <a:rPr lang="en-US" sz="2400" b="1" dirty="0">
                  <a:solidFill>
                    <a:schemeClr val="accent2"/>
                  </a:solidFill>
                  <a:latin typeface="18 VAG Rounded Bold   07390"/>
                </a:rPr>
                <a:t>ag</a:t>
              </a:r>
              <a:r>
                <a:rPr lang="en-US" sz="2400" b="1" dirty="0">
                  <a:solidFill>
                    <a:schemeClr val="tx1"/>
                  </a:solidFill>
                  <a:latin typeface="18 VAG Rounded Bold   07390"/>
                </a:rPr>
                <a:t>  </a:t>
              </a:r>
              <a:r>
                <a:rPr lang="en-US" sz="2400" b="1" u="sng" dirty="0">
                  <a:latin typeface="18 VAG Rounded Bold   07390"/>
                </a:rPr>
                <a:t>I</a:t>
              </a:r>
              <a:r>
                <a:rPr lang="en-US" sz="2400" b="1" dirty="0">
                  <a:latin typeface="18 VAG Rounded Bold   07390"/>
                </a:rPr>
                <a:t>ndex</a:t>
              </a:r>
              <a:r>
                <a:rPr lang="en-US" sz="2400" b="1" dirty="0">
                  <a:solidFill>
                    <a:schemeClr val="tx1"/>
                  </a:solidFill>
                  <a:latin typeface="18 VAG Rounded Bold   07390"/>
                </a:rPr>
                <a:t>   </a:t>
              </a:r>
              <a:r>
                <a:rPr lang="en-US" sz="2400" b="1" u="sng" dirty="0">
                  <a:solidFill>
                    <a:schemeClr val="accent4"/>
                  </a:solidFill>
                  <a:latin typeface="18 VAG Rounded Bold   07390"/>
                </a:rPr>
                <a:t>O</a:t>
              </a:r>
              <a:r>
                <a:rPr lang="en-US" sz="2400" b="1" dirty="0">
                  <a:solidFill>
                    <a:schemeClr val="accent4"/>
                  </a:solidFill>
                  <a:latin typeface="18 VAG Rounded Bold   07390"/>
                </a:rPr>
                <a:t>ffset</a:t>
              </a:r>
              <a:endParaRPr lang="en-US" sz="2400" b="1" baseline="30000" dirty="0">
                <a:solidFill>
                  <a:schemeClr val="accent4"/>
                </a:solidFill>
                <a:latin typeface="18 VAG Rounded Bold   07390"/>
              </a:endParaRPr>
            </a:p>
          </p:txBody>
        </p:sp>
        <p:sp>
          <p:nvSpPr>
            <p:cNvPr id="2864144" name="Line 16"/>
            <p:cNvSpPr>
              <a:spLocks noChangeShapeType="1"/>
            </p:cNvSpPr>
            <p:nvPr/>
          </p:nvSpPr>
          <p:spPr bwMode="auto">
            <a:xfrm>
              <a:off x="4239" y="288"/>
              <a:ext cx="0" cy="294"/>
            </a:xfrm>
            <a:prstGeom prst="line">
              <a:avLst/>
            </a:prstGeom>
            <a:noFill/>
            <a:ln w="19050">
              <a:solidFill>
                <a:srgbClr val="800080"/>
              </a:solidFill>
              <a:round/>
              <a:headEnd/>
              <a:tailEnd/>
            </a:ln>
            <a:effectLst/>
          </p:spPr>
          <p:txBody>
            <a:bodyPr anchor="ctr">
              <a:prstTxWarp prst="textNoShape">
                <a:avLst/>
              </a:prstTxWarp>
              <a:spAutoFit/>
            </a:bodyPr>
            <a:lstStyle/>
            <a:p>
              <a:endParaRPr lang="en-US">
                <a:latin typeface="18 VAG Rounded Bold   07390"/>
              </a:endParaRPr>
            </a:p>
          </p:txBody>
        </p:sp>
        <p:sp>
          <p:nvSpPr>
            <p:cNvPr id="2864145" name="Line 17"/>
            <p:cNvSpPr>
              <a:spLocks noChangeShapeType="1"/>
            </p:cNvSpPr>
            <p:nvPr/>
          </p:nvSpPr>
          <p:spPr bwMode="auto">
            <a:xfrm>
              <a:off x="4816" y="288"/>
              <a:ext cx="0" cy="300"/>
            </a:xfrm>
            <a:prstGeom prst="line">
              <a:avLst/>
            </a:prstGeom>
            <a:noFill/>
            <a:ln w="19050">
              <a:solidFill>
                <a:srgbClr val="800080"/>
              </a:solidFill>
              <a:round/>
              <a:headEnd/>
              <a:tailEnd/>
            </a:ln>
            <a:effectLst/>
          </p:spPr>
          <p:txBody>
            <a:bodyPr anchor="ctr">
              <a:prstTxWarp prst="textNoShape">
                <a:avLst/>
              </a:prstTxWarp>
              <a:spAutoFit/>
            </a:bodyPr>
            <a:lstStyle/>
            <a:p>
              <a:endParaRPr lang="en-US">
                <a:latin typeface="18 VAG Rounded Bold   07390"/>
              </a:endParaRPr>
            </a:p>
          </p:txBody>
        </p:sp>
      </p:grpSp>
      <p:sp>
        <p:nvSpPr>
          <p:cNvPr id="18" name="Title 17"/>
          <p:cNvSpPr>
            <a:spLocks noGrp="1"/>
          </p:cNvSpPr>
          <p:nvPr>
            <p:ph type="title"/>
          </p:nvPr>
        </p:nvSpPr>
        <p:spPr/>
        <p:txBody>
          <a:bodyPr/>
          <a:lstStyle/>
          <a:p>
            <a:r>
              <a:rPr lang="en-US" u="sng" dirty="0">
                <a:solidFill>
                  <a:schemeClr val="accent2"/>
                </a:solidFill>
              </a:rPr>
              <a:t>T</a:t>
            </a:r>
            <a:r>
              <a:rPr lang="en-US" u="sng" dirty="0">
                <a:solidFill>
                  <a:schemeClr val="accent1"/>
                </a:solidFill>
              </a:rPr>
              <a:t>I</a:t>
            </a:r>
            <a:r>
              <a:rPr lang="en-US" u="sng" dirty="0">
                <a:solidFill>
                  <a:schemeClr val="accent4"/>
                </a:solidFill>
              </a:rPr>
              <a:t>O</a:t>
            </a:r>
            <a:r>
              <a:rPr lang="en-US" dirty="0"/>
              <a:t> </a:t>
            </a:r>
            <a:r>
              <a:rPr lang="en-US" dirty="0">
                <a:solidFill>
                  <a:schemeClr val="tx1"/>
                </a:solidFill>
              </a:rPr>
              <a:t>great cache mnemonic</a:t>
            </a:r>
            <a:endParaRPr lang="en-US" dirty="0"/>
          </a:p>
        </p:txBody>
      </p:sp>
      <p:sp>
        <p:nvSpPr>
          <p:cNvPr id="19" name="Line 11"/>
          <p:cNvSpPr>
            <a:spLocks noChangeShapeType="1"/>
          </p:cNvSpPr>
          <p:nvPr/>
        </p:nvSpPr>
        <p:spPr bwMode="auto">
          <a:xfrm>
            <a:off x="5257800" y="3733800"/>
            <a:ext cx="0" cy="1371600"/>
          </a:xfrm>
          <a:prstGeom prst="line">
            <a:avLst/>
          </a:prstGeom>
          <a:noFill/>
          <a:ln w="12700">
            <a:solidFill>
              <a:schemeClr val="tx1"/>
            </a:solidFill>
            <a:round/>
            <a:headEnd/>
            <a:tailEnd/>
          </a:ln>
          <a:effectLst/>
        </p:spPr>
        <p:txBody>
          <a:bodyPr wrap="square" anchor="ctr">
            <a:prstTxWarp prst="textNoShape">
              <a:avLst/>
            </a:prstTxWarp>
            <a:spAutoFit/>
          </a:bodyPr>
          <a:lstStyle/>
          <a:p>
            <a:endParaRPr lang="en-US"/>
          </a:p>
        </p:txBody>
      </p:sp>
      <p:sp>
        <p:nvSpPr>
          <p:cNvPr id="20" name="Line 9"/>
          <p:cNvSpPr>
            <a:spLocks noChangeShapeType="1"/>
          </p:cNvSpPr>
          <p:nvPr/>
        </p:nvSpPr>
        <p:spPr bwMode="auto">
          <a:xfrm>
            <a:off x="6324600" y="5638800"/>
            <a:ext cx="0" cy="990600"/>
          </a:xfrm>
          <a:prstGeom prst="line">
            <a:avLst/>
          </a:prstGeom>
          <a:noFill/>
          <a:ln w="12700">
            <a:solidFill>
              <a:schemeClr val="tx1"/>
            </a:solidFill>
            <a:round/>
            <a:headEnd/>
            <a:tailEnd/>
          </a:ln>
          <a:effectLst/>
        </p:spPr>
        <p:txBody>
          <a:bodyPr wrap="square" anchor="ctr">
            <a:prstTxWarp prst="textNoShape">
              <a:avLst/>
            </a:prstTxWarp>
            <a:spAutoFit/>
          </a:bodyPr>
          <a:lstStyle/>
          <a:p>
            <a:endParaRPr lang="en-US"/>
          </a:p>
        </p:txBody>
      </p:sp>
      <p:sp>
        <p:nvSpPr>
          <p:cNvPr id="21" name="Line 10"/>
          <p:cNvSpPr>
            <a:spLocks noChangeShapeType="1"/>
          </p:cNvSpPr>
          <p:nvPr/>
        </p:nvSpPr>
        <p:spPr bwMode="auto">
          <a:xfrm>
            <a:off x="7391400" y="5638800"/>
            <a:ext cx="0" cy="990600"/>
          </a:xfrm>
          <a:prstGeom prst="line">
            <a:avLst/>
          </a:prstGeom>
          <a:noFill/>
          <a:ln w="12700">
            <a:solidFill>
              <a:schemeClr val="tx1"/>
            </a:solidFill>
            <a:round/>
            <a:headEnd/>
            <a:tailEnd/>
          </a:ln>
          <a:effectLst/>
        </p:spPr>
        <p:txBody>
          <a:bodyPr wrap="square" anchor="ctr">
            <a:prstTxWarp prst="textNoShape">
              <a:avLst/>
            </a:prstTxWarp>
            <a:spAutoFit/>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2386" name="Rectangle 2"/>
          <p:cNvSpPr>
            <a:spLocks noGrp="1" noChangeArrowheads="1"/>
          </p:cNvSpPr>
          <p:nvPr>
            <p:ph type="title"/>
          </p:nvPr>
        </p:nvSpPr>
        <p:spPr/>
        <p:txBody>
          <a:bodyPr/>
          <a:lstStyle/>
          <a:p>
            <a:r>
              <a:rPr lang="en-US"/>
              <a:t>Review : Pipelining</a:t>
            </a:r>
          </a:p>
        </p:txBody>
      </p:sp>
      <p:sp>
        <p:nvSpPr>
          <p:cNvPr id="2832387" name="Rectangle 3"/>
          <p:cNvSpPr>
            <a:spLocks noGrp="1" noChangeArrowheads="1"/>
          </p:cNvSpPr>
          <p:nvPr>
            <p:ph type="body" idx="1"/>
          </p:nvPr>
        </p:nvSpPr>
        <p:spPr/>
        <p:txBody>
          <a:bodyPr/>
          <a:lstStyle/>
          <a:p>
            <a:r>
              <a:rPr lang="en-US" dirty="0"/>
              <a:t>Pipeline challenge is hazards</a:t>
            </a:r>
          </a:p>
          <a:p>
            <a:pPr lvl="1"/>
            <a:r>
              <a:rPr lang="en-US" dirty="0"/>
              <a:t>Forwarding helps w/many data hazards</a:t>
            </a:r>
          </a:p>
          <a:p>
            <a:pPr lvl="1"/>
            <a:r>
              <a:rPr lang="en-US" dirty="0"/>
              <a:t>Delayed branch helps with control hazard in our 5 stage pipeline</a:t>
            </a:r>
          </a:p>
          <a:p>
            <a:pPr lvl="1"/>
            <a:r>
              <a:rPr lang="en-US" dirty="0"/>
              <a:t>Data hazards w/Loads </a:t>
            </a:r>
            <a:r>
              <a:rPr lang="en-US" dirty="0">
                <a:latin typeface="Times New Roman"/>
                <a:cs typeface="Times New Roman"/>
              </a:rPr>
              <a:t>→</a:t>
            </a:r>
            <a:r>
              <a:rPr lang="en-US" dirty="0"/>
              <a:t> Load Delay Slot</a:t>
            </a:r>
          </a:p>
          <a:p>
            <a:pPr lvl="2"/>
            <a:r>
              <a:rPr lang="en-US"/>
              <a:t>Interlock </a:t>
            </a:r>
            <a:r>
              <a:rPr lang="en-US">
                <a:latin typeface="Times New Roman"/>
                <a:cs typeface="Times New Roman"/>
              </a:rPr>
              <a:t>→</a:t>
            </a:r>
            <a:r>
              <a:rPr lang="en-US"/>
              <a:t>“</a:t>
            </a:r>
            <a:r>
              <a:rPr lang="en-US" dirty="0"/>
              <a:t>smart” CPU has HW to detect if conflict with inst following load, if so it stalls </a:t>
            </a:r>
          </a:p>
          <a:p>
            <a:r>
              <a:rPr lang="en-US" dirty="0"/>
              <a:t>More aggressive performance (discussed in section next week)</a:t>
            </a:r>
          </a:p>
          <a:p>
            <a:pPr lvl="1"/>
            <a:r>
              <a:rPr lang="en-US" dirty="0"/>
              <a:t>Superscalar (parallelism)</a:t>
            </a:r>
          </a:p>
          <a:p>
            <a:pPr lvl="1"/>
            <a:r>
              <a:rPr lang="en-US" dirty="0"/>
              <a:t>Out-of-order execution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6178" name="Rectangle 2"/>
          <p:cNvSpPr>
            <a:spLocks noGrp="1" noChangeArrowheads="1"/>
          </p:cNvSpPr>
          <p:nvPr>
            <p:ph type="title"/>
          </p:nvPr>
        </p:nvSpPr>
        <p:spPr/>
        <p:txBody>
          <a:bodyPr/>
          <a:lstStyle/>
          <a:p>
            <a:r>
              <a:rPr lang="en-US"/>
              <a:t>Direct-Mapped Cache Example (1/3)</a:t>
            </a:r>
          </a:p>
        </p:txBody>
      </p:sp>
      <p:sp>
        <p:nvSpPr>
          <p:cNvPr id="2866179" name="Rectangle 3"/>
          <p:cNvSpPr>
            <a:spLocks noGrp="1" noChangeArrowheads="1"/>
          </p:cNvSpPr>
          <p:nvPr>
            <p:ph type="body" idx="1"/>
          </p:nvPr>
        </p:nvSpPr>
        <p:spPr/>
        <p:txBody>
          <a:bodyPr/>
          <a:lstStyle/>
          <a:p>
            <a:r>
              <a:rPr lang="en-US" dirty="0"/>
              <a:t>Suppose we have a 8B of data in a direct-mapped cache with 2 byte blocks</a:t>
            </a:r>
          </a:p>
          <a:p>
            <a:pPr lvl="1"/>
            <a:r>
              <a:rPr lang="en-US" dirty="0"/>
              <a:t>Sound familiar?</a:t>
            </a:r>
          </a:p>
          <a:p>
            <a:r>
              <a:rPr lang="en-US" dirty="0"/>
              <a:t>Determine the size of the tag, index and offset fields if we’re using a 32-bit architecture</a:t>
            </a:r>
          </a:p>
          <a:p>
            <a:r>
              <a:rPr lang="en-US" dirty="0"/>
              <a:t>Offset</a:t>
            </a:r>
          </a:p>
          <a:p>
            <a:pPr lvl="1"/>
            <a:r>
              <a:rPr lang="en-US" dirty="0"/>
              <a:t>need to specify correct byte within a block</a:t>
            </a:r>
          </a:p>
          <a:p>
            <a:pPr lvl="1"/>
            <a:r>
              <a:rPr lang="en-US" dirty="0"/>
              <a:t>block contains 2 bytes</a:t>
            </a:r>
          </a:p>
          <a:p>
            <a:pPr lvl="2">
              <a:buNone/>
            </a:pPr>
            <a:r>
              <a:rPr lang="en-US" dirty="0"/>
              <a:t>			      = 2</a:t>
            </a:r>
            <a:r>
              <a:rPr lang="en-US" baseline="30000" dirty="0"/>
              <a:t>1</a:t>
            </a:r>
            <a:r>
              <a:rPr lang="en-US" dirty="0"/>
              <a:t> bytes</a:t>
            </a:r>
          </a:p>
          <a:p>
            <a:pPr lvl="1"/>
            <a:r>
              <a:rPr lang="en-US" dirty="0"/>
              <a:t>need </a:t>
            </a:r>
            <a:r>
              <a:rPr lang="en-US" dirty="0">
                <a:solidFill>
                  <a:schemeClr val="accent2"/>
                </a:solidFill>
              </a:rPr>
              <a:t>1 bit </a:t>
            </a:r>
            <a:r>
              <a:rPr lang="en-US" dirty="0"/>
              <a:t>to specify correct byte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8226" name="Rectangle 2"/>
          <p:cNvSpPr>
            <a:spLocks noGrp="1" noChangeArrowheads="1"/>
          </p:cNvSpPr>
          <p:nvPr>
            <p:ph type="title"/>
          </p:nvPr>
        </p:nvSpPr>
        <p:spPr/>
        <p:txBody>
          <a:bodyPr/>
          <a:lstStyle/>
          <a:p>
            <a:r>
              <a:rPr lang="en-US"/>
              <a:t>Direct-Mapped Cache Example (2/3)</a:t>
            </a:r>
          </a:p>
        </p:txBody>
      </p:sp>
      <p:sp>
        <p:nvSpPr>
          <p:cNvPr id="2868227" name="Rectangle 3"/>
          <p:cNvSpPr>
            <a:spLocks noGrp="1" noChangeArrowheads="1"/>
          </p:cNvSpPr>
          <p:nvPr>
            <p:ph type="body" idx="1"/>
          </p:nvPr>
        </p:nvSpPr>
        <p:spPr/>
        <p:txBody>
          <a:bodyPr/>
          <a:lstStyle/>
          <a:p>
            <a:r>
              <a:rPr lang="en-US" dirty="0"/>
              <a:t>Index: (~index into an “array of blocks”)</a:t>
            </a:r>
          </a:p>
          <a:p>
            <a:pPr lvl="1"/>
            <a:r>
              <a:rPr lang="en-US" dirty="0"/>
              <a:t>need to specify correct block in cache</a:t>
            </a:r>
          </a:p>
          <a:p>
            <a:pPr lvl="1"/>
            <a:r>
              <a:rPr lang="en-US" dirty="0"/>
              <a:t>cache contains 8 B = 2</a:t>
            </a:r>
            <a:r>
              <a:rPr lang="en-US" baseline="30000" dirty="0"/>
              <a:t>3</a:t>
            </a:r>
            <a:r>
              <a:rPr lang="en-US" dirty="0"/>
              <a:t> bytes</a:t>
            </a:r>
          </a:p>
          <a:p>
            <a:pPr lvl="1"/>
            <a:r>
              <a:rPr lang="en-US" dirty="0"/>
              <a:t>block contains 2 B = 2</a:t>
            </a:r>
            <a:r>
              <a:rPr lang="en-US" baseline="30000" dirty="0"/>
              <a:t>1</a:t>
            </a:r>
            <a:r>
              <a:rPr lang="en-US" dirty="0"/>
              <a:t> bytes</a:t>
            </a:r>
          </a:p>
          <a:p>
            <a:pPr lvl="1"/>
            <a:r>
              <a:rPr lang="en-US" dirty="0"/>
              <a:t># blocks/cache</a:t>
            </a:r>
          </a:p>
          <a:p>
            <a:pPr lvl="2">
              <a:buNone/>
            </a:pPr>
            <a:r>
              <a:rPr lang="en-US" dirty="0"/>
              <a:t>		   =	</a:t>
            </a:r>
            <a:r>
              <a:rPr lang="en-US" u="sng" dirty="0"/>
              <a:t>bytes/cache</a:t>
            </a:r>
            <a:br>
              <a:rPr lang="en-US" dirty="0"/>
            </a:br>
            <a:r>
              <a:rPr lang="en-US" dirty="0"/>
              <a:t>		bytes/block</a:t>
            </a:r>
          </a:p>
          <a:p>
            <a:pPr lvl="2">
              <a:buNone/>
            </a:pPr>
            <a:r>
              <a:rPr lang="en-US" dirty="0"/>
              <a:t>		   =	</a:t>
            </a:r>
            <a:r>
              <a:rPr lang="en-US" u="sng" dirty="0"/>
              <a:t>2</a:t>
            </a:r>
            <a:r>
              <a:rPr lang="en-US" u="sng" baseline="30000" dirty="0"/>
              <a:t>3</a:t>
            </a:r>
            <a:r>
              <a:rPr lang="en-US" u="sng" dirty="0"/>
              <a:t> bytes/cache</a:t>
            </a:r>
            <a:br>
              <a:rPr lang="en-US" dirty="0"/>
            </a:br>
            <a:r>
              <a:rPr lang="en-US" dirty="0"/>
              <a:t>		2</a:t>
            </a:r>
            <a:r>
              <a:rPr lang="en-US" baseline="30000" dirty="0"/>
              <a:t>1</a:t>
            </a:r>
            <a:r>
              <a:rPr lang="en-US" dirty="0"/>
              <a:t> bytes/block</a:t>
            </a:r>
          </a:p>
          <a:p>
            <a:pPr lvl="2">
              <a:buNone/>
            </a:pPr>
            <a:r>
              <a:rPr lang="en-US" dirty="0"/>
              <a:t>		   =	2</a:t>
            </a:r>
            <a:r>
              <a:rPr lang="en-US" baseline="30000" dirty="0"/>
              <a:t>2</a:t>
            </a:r>
            <a:r>
              <a:rPr lang="en-US" dirty="0"/>
              <a:t> blocks/cache</a:t>
            </a:r>
          </a:p>
          <a:p>
            <a:pPr lvl="1"/>
            <a:r>
              <a:rPr lang="en-US" dirty="0"/>
              <a:t>need </a:t>
            </a:r>
            <a:r>
              <a:rPr lang="en-US" dirty="0">
                <a:solidFill>
                  <a:schemeClr val="accent2"/>
                </a:solidFill>
              </a:rPr>
              <a:t>2 bits </a:t>
            </a:r>
            <a:r>
              <a:rPr lang="en-US" dirty="0"/>
              <a:t>to specify this many blocks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0274" name="Rectangle 2"/>
          <p:cNvSpPr>
            <a:spLocks noGrp="1" noChangeArrowheads="1"/>
          </p:cNvSpPr>
          <p:nvPr>
            <p:ph type="title"/>
          </p:nvPr>
        </p:nvSpPr>
        <p:spPr/>
        <p:txBody>
          <a:bodyPr/>
          <a:lstStyle/>
          <a:p>
            <a:r>
              <a:rPr lang="en-US"/>
              <a:t>Direct-Mapped Cache Example (3/3)</a:t>
            </a:r>
          </a:p>
        </p:txBody>
      </p:sp>
      <p:sp>
        <p:nvSpPr>
          <p:cNvPr id="2870275" name="Rectangle 3"/>
          <p:cNvSpPr>
            <a:spLocks noGrp="1" noChangeArrowheads="1"/>
          </p:cNvSpPr>
          <p:nvPr>
            <p:ph type="body" idx="1"/>
          </p:nvPr>
        </p:nvSpPr>
        <p:spPr/>
        <p:txBody>
          <a:bodyPr/>
          <a:lstStyle/>
          <a:p>
            <a:r>
              <a:rPr lang="en-US" dirty="0"/>
              <a:t>Tag: use remaining bits as tag</a:t>
            </a:r>
          </a:p>
          <a:p>
            <a:pPr lvl="1"/>
            <a:r>
              <a:rPr lang="en-US" dirty="0"/>
              <a:t>tag length = </a:t>
            </a:r>
            <a:r>
              <a:rPr lang="en-US" dirty="0" err="1"/>
              <a:t>addr</a:t>
            </a:r>
            <a:r>
              <a:rPr lang="en-US" dirty="0"/>
              <a:t> length – offset - index	</a:t>
            </a:r>
            <a:br>
              <a:rPr lang="en-US" dirty="0"/>
            </a:br>
            <a:r>
              <a:rPr lang="en-US" dirty="0"/>
              <a:t>	     	       = 32 - 1 - 2 bits</a:t>
            </a:r>
            <a:br>
              <a:rPr lang="en-US" dirty="0"/>
            </a:br>
            <a:r>
              <a:rPr lang="en-US" dirty="0"/>
              <a:t>		       = 29 bits	</a:t>
            </a:r>
          </a:p>
          <a:p>
            <a:pPr lvl="1"/>
            <a:r>
              <a:rPr lang="en-US" dirty="0"/>
              <a:t>so tag is leftmost </a:t>
            </a:r>
            <a:r>
              <a:rPr lang="en-US" dirty="0">
                <a:solidFill>
                  <a:schemeClr val="accent2"/>
                </a:solidFill>
              </a:rPr>
              <a:t>29 bits </a:t>
            </a:r>
            <a:r>
              <a:rPr lang="en-US" dirty="0"/>
              <a:t>of memory address</a:t>
            </a:r>
          </a:p>
          <a:p>
            <a:r>
              <a:rPr lang="en-US" dirty="0"/>
              <a:t>Why not full 32 bit address as tag?</a:t>
            </a:r>
          </a:p>
          <a:p>
            <a:pPr lvl="1"/>
            <a:r>
              <a:rPr lang="en-US" dirty="0"/>
              <a:t>All bytes within block need same address (4b)</a:t>
            </a:r>
          </a:p>
          <a:p>
            <a:pPr lvl="1"/>
            <a:r>
              <a:rPr lang="en-US" dirty="0"/>
              <a:t>Index must be same for every address within a block, so it’s redundant in tag check, thus can leave off to save memory (</a:t>
            </a:r>
            <a:r>
              <a:rPr lang="en-US"/>
              <a:t>here 12 </a:t>
            </a:r>
            <a:r>
              <a:rPr lang="en-US" dirty="0"/>
              <a:t>bits)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And in Conclusion…</a:t>
            </a:r>
            <a:endParaRPr lang="en-US" dirty="0"/>
          </a:p>
        </p:txBody>
      </p:sp>
      <p:sp>
        <p:nvSpPr>
          <p:cNvPr id="2882563" name="Rectangle 3"/>
          <p:cNvSpPr>
            <a:spLocks noGrp="1" noChangeArrowheads="1"/>
          </p:cNvSpPr>
          <p:nvPr>
            <p:ph type="body" idx="1"/>
          </p:nvPr>
        </p:nvSpPr>
        <p:spPr/>
        <p:txBody>
          <a:bodyPr/>
          <a:lstStyle/>
          <a:p>
            <a:r>
              <a:rPr lang="en-US" dirty="0"/>
              <a:t>We would like to have the capacity of disk at the speed of the processor: unfortunately this is not feasible.</a:t>
            </a:r>
          </a:p>
          <a:p>
            <a:r>
              <a:rPr lang="en-US" dirty="0"/>
              <a:t>So we create a memory hierarchy:</a:t>
            </a:r>
          </a:p>
          <a:p>
            <a:pPr lvl="1"/>
            <a:r>
              <a:rPr lang="en-US" dirty="0"/>
              <a:t>each successively lower level contains “most used” data from next higher level</a:t>
            </a:r>
          </a:p>
          <a:p>
            <a:pPr lvl="1"/>
            <a:r>
              <a:rPr lang="en-US" dirty="0"/>
              <a:t>exploits </a:t>
            </a:r>
            <a:r>
              <a:rPr lang="en-US" dirty="0">
                <a:solidFill>
                  <a:schemeClr val="accent1"/>
                </a:solidFill>
              </a:rPr>
              <a:t>temporal &amp; spatial locality </a:t>
            </a:r>
          </a:p>
          <a:p>
            <a:pPr lvl="1"/>
            <a:r>
              <a:rPr lang="en-US" dirty="0"/>
              <a:t>do the common case fast, worry less about the exceptions </a:t>
            </a:r>
            <a:br>
              <a:rPr lang="en-US" dirty="0"/>
            </a:br>
            <a:r>
              <a:rPr lang="en-US" dirty="0"/>
              <a:t>(design principle of MIPS)</a:t>
            </a:r>
          </a:p>
          <a:p>
            <a:r>
              <a:rPr lang="en-US" dirty="0">
                <a:solidFill>
                  <a:schemeClr val="accent2"/>
                </a:solidFill>
              </a:rPr>
              <a:t>Locality of reference is a Big Idea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4434" name="Rectangle 2"/>
          <p:cNvSpPr>
            <a:spLocks noGrp="1" noChangeArrowheads="1"/>
          </p:cNvSpPr>
          <p:nvPr>
            <p:ph type="title"/>
          </p:nvPr>
        </p:nvSpPr>
        <p:spPr/>
        <p:txBody>
          <a:bodyPr/>
          <a:lstStyle/>
          <a:p>
            <a:r>
              <a:rPr lang="en-US"/>
              <a:t>The Big Picture</a:t>
            </a:r>
          </a:p>
        </p:txBody>
      </p:sp>
      <p:grpSp>
        <p:nvGrpSpPr>
          <p:cNvPr id="2" name="Group 3"/>
          <p:cNvGrpSpPr>
            <a:grpSpLocks noChangeAspect="1"/>
          </p:cNvGrpSpPr>
          <p:nvPr/>
        </p:nvGrpSpPr>
        <p:grpSpPr bwMode="auto">
          <a:xfrm>
            <a:off x="914400" y="1854200"/>
            <a:ext cx="7470775" cy="3860800"/>
            <a:chOff x="288" y="1093"/>
            <a:chExt cx="4018" cy="2076"/>
          </a:xfrm>
        </p:grpSpPr>
        <p:sp>
          <p:nvSpPr>
            <p:cNvPr id="2834436" name="Rectangle 4"/>
            <p:cNvSpPr>
              <a:spLocks noChangeAspect="1" noChangeArrowheads="1"/>
            </p:cNvSpPr>
            <p:nvPr/>
          </p:nvSpPr>
          <p:spPr bwMode="auto">
            <a:xfrm>
              <a:off x="288" y="1093"/>
              <a:ext cx="4012" cy="2076"/>
            </a:xfrm>
            <a:prstGeom prst="rect">
              <a:avLst/>
            </a:prstGeom>
            <a:noFill/>
            <a:ln w="38100">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2834437" name="Rectangle 5"/>
            <p:cNvSpPr>
              <a:spLocks noChangeAspect="1" noChangeArrowheads="1"/>
            </p:cNvSpPr>
            <p:nvPr/>
          </p:nvSpPr>
          <p:spPr bwMode="auto">
            <a:xfrm>
              <a:off x="469" y="1394"/>
              <a:ext cx="1006" cy="1513"/>
            </a:xfrm>
            <a:prstGeom prst="rect">
              <a:avLst/>
            </a:prstGeom>
            <a:noFill/>
            <a:ln w="38100">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2834438" name="Rectangle 6"/>
            <p:cNvSpPr>
              <a:spLocks noChangeAspect="1" noChangeArrowheads="1"/>
            </p:cNvSpPr>
            <p:nvPr/>
          </p:nvSpPr>
          <p:spPr bwMode="auto">
            <a:xfrm>
              <a:off x="488" y="1458"/>
              <a:ext cx="916" cy="362"/>
            </a:xfrm>
            <a:prstGeom prst="rect">
              <a:avLst/>
            </a:prstGeom>
            <a:noFill/>
            <a:ln w="12700">
              <a:noFill/>
              <a:miter lim="800000"/>
              <a:headEnd/>
              <a:tailEnd/>
            </a:ln>
            <a:effectLst/>
          </p:spPr>
          <p:txBody>
            <a:bodyPr wrap="none" lIns="63500" tIns="25400" rIns="63500" bIns="25400">
              <a:prstTxWarp prst="textNoShape">
                <a:avLst/>
              </a:prstTxWarp>
              <a:spAutoFit/>
            </a:bodyPr>
            <a:lstStyle/>
            <a:p>
              <a:pPr algn="ctr">
                <a:lnSpc>
                  <a:spcPct val="85000"/>
                </a:lnSpc>
              </a:pPr>
              <a:r>
                <a:rPr lang="en-US" sz="2400" b="1">
                  <a:solidFill>
                    <a:schemeClr val="tx1"/>
                  </a:solidFill>
                </a:rPr>
                <a:t> Processor</a:t>
              </a:r>
            </a:p>
            <a:p>
              <a:pPr algn="ctr">
                <a:lnSpc>
                  <a:spcPct val="85000"/>
                </a:lnSpc>
              </a:pPr>
              <a:r>
                <a:rPr lang="en-US" sz="2400" b="1">
                  <a:solidFill>
                    <a:schemeClr val="tx1"/>
                  </a:solidFill>
                </a:rPr>
                <a:t> </a:t>
              </a:r>
              <a:r>
                <a:rPr lang="en-US" sz="2400">
                  <a:solidFill>
                    <a:schemeClr val="tx1"/>
                  </a:solidFill>
                </a:rPr>
                <a:t>(active)</a:t>
              </a:r>
              <a:endParaRPr lang="en-US" sz="2400" b="1">
                <a:solidFill>
                  <a:schemeClr val="tx1"/>
                </a:solidFill>
              </a:endParaRPr>
            </a:p>
          </p:txBody>
        </p:sp>
        <p:sp>
          <p:nvSpPr>
            <p:cNvPr id="2834439" name="Rectangle 7"/>
            <p:cNvSpPr>
              <a:spLocks noChangeAspect="1" noChangeArrowheads="1"/>
            </p:cNvSpPr>
            <p:nvPr/>
          </p:nvSpPr>
          <p:spPr bwMode="auto">
            <a:xfrm>
              <a:off x="1445" y="1382"/>
              <a:ext cx="918" cy="1530"/>
            </a:xfrm>
            <a:prstGeom prst="rect">
              <a:avLst/>
            </a:prstGeom>
            <a:noFill/>
            <a:ln w="38100">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2834440" name="Rectangle 8"/>
            <p:cNvSpPr>
              <a:spLocks noChangeAspect="1" noChangeArrowheads="1"/>
            </p:cNvSpPr>
            <p:nvPr/>
          </p:nvSpPr>
          <p:spPr bwMode="auto">
            <a:xfrm>
              <a:off x="2384" y="1382"/>
              <a:ext cx="918" cy="1530"/>
            </a:xfrm>
            <a:prstGeom prst="rect">
              <a:avLst/>
            </a:prstGeom>
            <a:noFill/>
            <a:ln w="38100">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2834441" name="Rectangle 9"/>
            <p:cNvSpPr>
              <a:spLocks noChangeAspect="1" noChangeArrowheads="1"/>
            </p:cNvSpPr>
            <p:nvPr/>
          </p:nvSpPr>
          <p:spPr bwMode="auto">
            <a:xfrm>
              <a:off x="603" y="1120"/>
              <a:ext cx="710" cy="201"/>
            </a:xfrm>
            <a:prstGeom prst="rect">
              <a:avLst/>
            </a:prstGeom>
            <a:noFill/>
            <a:ln w="12700">
              <a:noFill/>
              <a:miter lim="800000"/>
              <a:headEnd/>
              <a:tailEnd/>
            </a:ln>
            <a:effectLst/>
          </p:spPr>
          <p:txBody>
            <a:bodyPr wrap="none" lIns="63500" tIns="25400" rIns="63500" bIns="25400">
              <a:prstTxWarp prst="textNoShape">
                <a:avLst/>
              </a:prstTxWarp>
              <a:spAutoFit/>
            </a:bodyPr>
            <a:lstStyle/>
            <a:p>
              <a:pPr algn="ctr">
                <a:lnSpc>
                  <a:spcPct val="85000"/>
                </a:lnSpc>
              </a:pPr>
              <a:r>
                <a:rPr lang="en-US" sz="2400" b="1" dirty="0">
                  <a:solidFill>
                    <a:schemeClr val="tx1"/>
                  </a:solidFill>
                </a:rPr>
                <a:t>Computer</a:t>
              </a:r>
            </a:p>
          </p:txBody>
        </p:sp>
        <p:sp>
          <p:nvSpPr>
            <p:cNvPr id="2834442" name="AutoShape 10"/>
            <p:cNvSpPr>
              <a:spLocks noChangeAspect="1" noChangeArrowheads="1"/>
            </p:cNvSpPr>
            <p:nvPr/>
          </p:nvSpPr>
          <p:spPr bwMode="auto">
            <a:xfrm>
              <a:off x="528" y="1872"/>
              <a:ext cx="743" cy="411"/>
            </a:xfrm>
            <a:prstGeom prst="roundRect">
              <a:avLst>
                <a:gd name="adj" fmla="val 12495"/>
              </a:avLst>
            </a:prstGeom>
            <a:noFill/>
            <a:ln w="38100">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2834443" name="AutoShape 11"/>
            <p:cNvSpPr>
              <a:spLocks noChangeAspect="1" noChangeArrowheads="1"/>
            </p:cNvSpPr>
            <p:nvPr/>
          </p:nvSpPr>
          <p:spPr bwMode="auto">
            <a:xfrm>
              <a:off x="541" y="2358"/>
              <a:ext cx="743" cy="411"/>
            </a:xfrm>
            <a:prstGeom prst="roundRect">
              <a:avLst>
                <a:gd name="adj" fmla="val 12495"/>
              </a:avLst>
            </a:prstGeom>
            <a:noFill/>
            <a:ln w="38100">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2834444" name="Rectangle 12"/>
            <p:cNvSpPr>
              <a:spLocks noChangeAspect="1" noChangeArrowheads="1"/>
            </p:cNvSpPr>
            <p:nvPr/>
          </p:nvSpPr>
          <p:spPr bwMode="auto">
            <a:xfrm>
              <a:off x="600" y="1920"/>
              <a:ext cx="652" cy="362"/>
            </a:xfrm>
            <a:prstGeom prst="rect">
              <a:avLst/>
            </a:prstGeom>
            <a:noFill/>
            <a:ln w="12700">
              <a:noFill/>
              <a:miter lim="800000"/>
              <a:headEnd/>
              <a:tailEnd/>
            </a:ln>
            <a:effectLst/>
          </p:spPr>
          <p:txBody>
            <a:bodyPr wrap="none" lIns="63500" tIns="25400" rIns="63500" bIns="25400">
              <a:prstTxWarp prst="textNoShape">
                <a:avLst/>
              </a:prstTxWarp>
              <a:spAutoFit/>
            </a:bodyPr>
            <a:lstStyle/>
            <a:p>
              <a:pPr algn="ctr">
                <a:lnSpc>
                  <a:spcPct val="85000"/>
                </a:lnSpc>
              </a:pPr>
              <a:r>
                <a:rPr lang="en-US" sz="2400" b="1">
                  <a:solidFill>
                    <a:schemeClr val="tx1"/>
                  </a:solidFill>
                </a:rPr>
                <a:t>Control</a:t>
              </a:r>
            </a:p>
            <a:p>
              <a:pPr algn="ctr">
                <a:lnSpc>
                  <a:spcPct val="85000"/>
                </a:lnSpc>
              </a:pPr>
              <a:r>
                <a:rPr lang="en-US" sz="2400">
                  <a:solidFill>
                    <a:schemeClr val="tx1"/>
                  </a:solidFill>
                </a:rPr>
                <a:t>(“brain”)</a:t>
              </a:r>
              <a:endParaRPr lang="en-US" sz="2400" b="1">
                <a:solidFill>
                  <a:schemeClr val="tx1"/>
                </a:solidFill>
              </a:endParaRPr>
            </a:p>
          </p:txBody>
        </p:sp>
        <p:sp>
          <p:nvSpPr>
            <p:cNvPr id="2834445" name="Rectangle 13"/>
            <p:cNvSpPr>
              <a:spLocks noChangeAspect="1" noChangeArrowheads="1"/>
            </p:cNvSpPr>
            <p:nvPr/>
          </p:nvSpPr>
          <p:spPr bwMode="auto">
            <a:xfrm>
              <a:off x="548" y="2358"/>
              <a:ext cx="770" cy="362"/>
            </a:xfrm>
            <a:prstGeom prst="rect">
              <a:avLst/>
            </a:prstGeom>
            <a:noFill/>
            <a:ln w="12700">
              <a:noFill/>
              <a:miter lim="800000"/>
              <a:headEnd/>
              <a:tailEnd/>
            </a:ln>
            <a:effectLst/>
          </p:spPr>
          <p:txBody>
            <a:bodyPr wrap="none" lIns="63500" tIns="25400" rIns="63500" bIns="25400">
              <a:prstTxWarp prst="textNoShape">
                <a:avLst/>
              </a:prstTxWarp>
              <a:spAutoFit/>
            </a:bodyPr>
            <a:lstStyle/>
            <a:p>
              <a:pPr algn="ctr">
                <a:lnSpc>
                  <a:spcPct val="85000"/>
                </a:lnSpc>
              </a:pPr>
              <a:r>
                <a:rPr lang="en-US" sz="2400" b="1">
                  <a:solidFill>
                    <a:schemeClr val="tx1"/>
                  </a:solidFill>
                </a:rPr>
                <a:t>Datapath</a:t>
              </a:r>
            </a:p>
            <a:p>
              <a:pPr algn="ctr">
                <a:lnSpc>
                  <a:spcPct val="85000"/>
                </a:lnSpc>
              </a:pPr>
              <a:r>
                <a:rPr lang="en-US" sz="2400">
                  <a:solidFill>
                    <a:schemeClr val="tx1"/>
                  </a:solidFill>
                </a:rPr>
                <a:t>(“brawn”)</a:t>
              </a:r>
              <a:endParaRPr lang="en-US" sz="2400" b="1">
                <a:solidFill>
                  <a:schemeClr val="tx1"/>
                </a:solidFill>
              </a:endParaRPr>
            </a:p>
          </p:txBody>
        </p:sp>
        <p:sp>
          <p:nvSpPr>
            <p:cNvPr id="2834446" name="Rectangle 14"/>
            <p:cNvSpPr>
              <a:spLocks noChangeAspect="1" noChangeArrowheads="1"/>
            </p:cNvSpPr>
            <p:nvPr/>
          </p:nvSpPr>
          <p:spPr bwMode="auto">
            <a:xfrm>
              <a:off x="1575" y="1491"/>
              <a:ext cx="680" cy="1214"/>
            </a:xfrm>
            <a:prstGeom prst="rect">
              <a:avLst/>
            </a:prstGeom>
            <a:noFill/>
            <a:ln w="12700">
              <a:noFill/>
              <a:miter lim="800000"/>
              <a:headEnd/>
              <a:tailEnd/>
            </a:ln>
            <a:effectLst/>
          </p:spPr>
          <p:txBody>
            <a:bodyPr wrap="none" lIns="63500" tIns="25400" rIns="63500" bIns="25400">
              <a:prstTxWarp prst="textNoShape">
                <a:avLst/>
              </a:prstTxWarp>
              <a:spAutoFit/>
            </a:bodyPr>
            <a:lstStyle/>
            <a:p>
              <a:pPr algn="ctr">
                <a:lnSpc>
                  <a:spcPct val="85000"/>
                </a:lnSpc>
              </a:pPr>
              <a:r>
                <a:rPr lang="en-US" sz="2400" b="1" dirty="0"/>
                <a:t>Memory</a:t>
              </a:r>
              <a:endParaRPr lang="en-US" sz="2400" b="1" dirty="0">
                <a:solidFill>
                  <a:schemeClr val="tx1"/>
                </a:solidFill>
              </a:endParaRPr>
            </a:p>
            <a:p>
              <a:pPr algn="ctr">
                <a:lnSpc>
                  <a:spcPct val="85000"/>
                </a:lnSpc>
              </a:pPr>
              <a:r>
                <a:rPr lang="en-US" sz="2400" dirty="0">
                  <a:solidFill>
                    <a:schemeClr val="tx1"/>
                  </a:solidFill>
                </a:rPr>
                <a:t>(passive)</a:t>
              </a:r>
              <a:endParaRPr lang="en-US" sz="2400" b="1" dirty="0">
                <a:solidFill>
                  <a:schemeClr val="tx1"/>
                </a:solidFill>
              </a:endParaRPr>
            </a:p>
            <a:p>
              <a:pPr algn="ctr">
                <a:lnSpc>
                  <a:spcPct val="85000"/>
                </a:lnSpc>
              </a:pPr>
              <a:r>
                <a:rPr lang="en-US" sz="2400" dirty="0">
                  <a:solidFill>
                    <a:schemeClr val="tx1"/>
                  </a:solidFill>
                </a:rPr>
                <a:t>(where </a:t>
              </a:r>
            </a:p>
            <a:p>
              <a:pPr algn="ctr">
                <a:lnSpc>
                  <a:spcPct val="85000"/>
                </a:lnSpc>
              </a:pPr>
              <a:r>
                <a:rPr lang="en-US" sz="2400" dirty="0">
                  <a:solidFill>
                    <a:schemeClr val="tx1"/>
                  </a:solidFill>
                </a:rPr>
                <a:t>programs, </a:t>
              </a:r>
            </a:p>
            <a:p>
              <a:pPr algn="ctr">
                <a:lnSpc>
                  <a:spcPct val="85000"/>
                </a:lnSpc>
              </a:pPr>
              <a:r>
                <a:rPr lang="en-US" sz="2400" dirty="0">
                  <a:solidFill>
                    <a:schemeClr val="tx1"/>
                  </a:solidFill>
                </a:rPr>
                <a:t>data live </a:t>
              </a:r>
            </a:p>
            <a:p>
              <a:pPr algn="ctr">
                <a:lnSpc>
                  <a:spcPct val="85000"/>
                </a:lnSpc>
              </a:pPr>
              <a:r>
                <a:rPr lang="en-US" sz="2400" dirty="0">
                  <a:solidFill>
                    <a:schemeClr val="tx1"/>
                  </a:solidFill>
                </a:rPr>
                <a:t>when</a:t>
              </a:r>
            </a:p>
            <a:p>
              <a:pPr algn="ctr">
                <a:lnSpc>
                  <a:spcPct val="85000"/>
                </a:lnSpc>
              </a:pPr>
              <a:r>
                <a:rPr lang="en-US" sz="2400" dirty="0">
                  <a:solidFill>
                    <a:schemeClr val="tx1"/>
                  </a:solidFill>
                </a:rPr>
                <a:t>running)</a:t>
              </a:r>
              <a:endParaRPr lang="en-US" sz="2400" b="1" dirty="0">
                <a:solidFill>
                  <a:schemeClr val="tx1"/>
                </a:solidFill>
              </a:endParaRPr>
            </a:p>
          </p:txBody>
        </p:sp>
        <p:sp>
          <p:nvSpPr>
            <p:cNvPr id="2834447" name="Rectangle 15"/>
            <p:cNvSpPr>
              <a:spLocks noChangeAspect="1" noChangeArrowheads="1"/>
            </p:cNvSpPr>
            <p:nvPr/>
          </p:nvSpPr>
          <p:spPr bwMode="auto">
            <a:xfrm>
              <a:off x="2469" y="1376"/>
              <a:ext cx="688" cy="195"/>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400" b="1" dirty="0">
                  <a:solidFill>
                    <a:schemeClr val="tx1"/>
                  </a:solidFill>
                </a:rPr>
                <a:t>Devices</a:t>
              </a:r>
            </a:p>
          </p:txBody>
        </p:sp>
        <p:sp>
          <p:nvSpPr>
            <p:cNvPr id="2834448" name="AutoShape 16"/>
            <p:cNvSpPr>
              <a:spLocks noChangeAspect="1" noChangeArrowheads="1"/>
            </p:cNvSpPr>
            <p:nvPr/>
          </p:nvSpPr>
          <p:spPr bwMode="auto">
            <a:xfrm>
              <a:off x="2445" y="1635"/>
              <a:ext cx="743" cy="411"/>
            </a:xfrm>
            <a:prstGeom prst="roundRect">
              <a:avLst>
                <a:gd name="adj" fmla="val 12495"/>
              </a:avLst>
            </a:prstGeom>
            <a:noFill/>
            <a:ln w="38100">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a:p>
          </p:txBody>
        </p:sp>
        <p:sp>
          <p:nvSpPr>
            <p:cNvPr id="2834449" name="AutoShape 17"/>
            <p:cNvSpPr>
              <a:spLocks noChangeAspect="1" noChangeArrowheads="1"/>
            </p:cNvSpPr>
            <p:nvPr/>
          </p:nvSpPr>
          <p:spPr bwMode="auto">
            <a:xfrm>
              <a:off x="2445" y="2093"/>
              <a:ext cx="743" cy="411"/>
            </a:xfrm>
            <a:prstGeom prst="roundRect">
              <a:avLst>
                <a:gd name="adj" fmla="val 12495"/>
              </a:avLst>
            </a:prstGeom>
            <a:noFill/>
            <a:ln w="38100">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endParaRPr lang="en-US" dirty="0"/>
            </a:p>
          </p:txBody>
        </p:sp>
        <p:sp>
          <p:nvSpPr>
            <p:cNvPr id="2834450" name="Rectangle 18"/>
            <p:cNvSpPr>
              <a:spLocks noChangeAspect="1" noChangeArrowheads="1"/>
            </p:cNvSpPr>
            <p:nvPr/>
          </p:nvSpPr>
          <p:spPr bwMode="auto">
            <a:xfrm>
              <a:off x="2565" y="1612"/>
              <a:ext cx="469" cy="195"/>
            </a:xfrm>
            <a:prstGeom prst="rect">
              <a:avLst/>
            </a:prstGeom>
            <a:noFill/>
            <a:ln w="12700">
              <a:noFill/>
              <a:miter lim="800000"/>
              <a:headEnd/>
              <a:tailEnd/>
            </a:ln>
            <a:effectLst/>
          </p:spPr>
          <p:txBody>
            <a:bodyPr wrap="none" lIns="63500" tIns="25400" rIns="63500" bIns="25400">
              <a:prstTxWarp prst="textNoShape">
                <a:avLst/>
              </a:prstTxWarp>
              <a:spAutoFit/>
            </a:bodyPr>
            <a:lstStyle/>
            <a:p>
              <a:pPr>
                <a:lnSpc>
                  <a:spcPct val="85000"/>
                </a:lnSpc>
              </a:pPr>
              <a:r>
                <a:rPr lang="en-US" sz="2400" b="1" dirty="0">
                  <a:solidFill>
                    <a:schemeClr val="tx1"/>
                  </a:solidFill>
                </a:rPr>
                <a:t>Input</a:t>
              </a:r>
            </a:p>
          </p:txBody>
        </p:sp>
        <p:sp>
          <p:nvSpPr>
            <p:cNvPr id="2834451" name="Rectangle 19"/>
            <p:cNvSpPr>
              <a:spLocks noChangeAspect="1" noChangeArrowheads="1"/>
            </p:cNvSpPr>
            <p:nvPr/>
          </p:nvSpPr>
          <p:spPr bwMode="auto">
            <a:xfrm>
              <a:off x="2558" y="2186"/>
              <a:ext cx="517" cy="201"/>
            </a:xfrm>
            <a:prstGeom prst="rect">
              <a:avLst/>
            </a:prstGeom>
            <a:noFill/>
            <a:ln w="12700">
              <a:noFill/>
              <a:miter lim="800000"/>
              <a:headEnd/>
              <a:tailEnd/>
            </a:ln>
            <a:effectLst/>
          </p:spPr>
          <p:txBody>
            <a:bodyPr wrap="none" lIns="63500" tIns="25400" rIns="63500" bIns="25400">
              <a:prstTxWarp prst="textNoShape">
                <a:avLst/>
              </a:prstTxWarp>
              <a:spAutoFit/>
            </a:bodyPr>
            <a:lstStyle/>
            <a:p>
              <a:pPr algn="ctr">
                <a:lnSpc>
                  <a:spcPct val="85000"/>
                </a:lnSpc>
              </a:pPr>
              <a:r>
                <a:rPr lang="en-US" sz="2400" b="1" dirty="0">
                  <a:solidFill>
                    <a:schemeClr val="tx1"/>
                  </a:solidFill>
                </a:rPr>
                <a:t>Output</a:t>
              </a:r>
            </a:p>
          </p:txBody>
        </p:sp>
        <p:sp>
          <p:nvSpPr>
            <p:cNvPr id="2834452" name="Text Box 20"/>
            <p:cNvSpPr txBox="1">
              <a:spLocks noChangeAspect="1" noChangeArrowheads="1"/>
            </p:cNvSpPr>
            <p:nvPr/>
          </p:nvSpPr>
          <p:spPr bwMode="auto">
            <a:xfrm>
              <a:off x="3360" y="1159"/>
              <a:ext cx="946" cy="442"/>
            </a:xfrm>
            <a:prstGeom prst="rect">
              <a:avLst/>
            </a:prstGeom>
            <a:noFill/>
            <a:ln w="12700">
              <a:noFill/>
              <a:miter lim="800000"/>
              <a:headEnd/>
              <a:tailEnd/>
            </a:ln>
            <a:effectLst/>
          </p:spPr>
          <p:txBody>
            <a:bodyPr wrap="none">
              <a:prstTxWarp prst="textNoShape">
                <a:avLst/>
              </a:prstTxWarp>
              <a:spAutoFit/>
            </a:bodyPr>
            <a:lstStyle/>
            <a:p>
              <a:r>
                <a:rPr lang="en-US" sz="2400" b="1">
                  <a:solidFill>
                    <a:schemeClr val="tx1"/>
                  </a:solidFill>
                </a:rPr>
                <a:t>Keyboard, </a:t>
              </a:r>
              <a:br>
                <a:rPr lang="en-US" sz="2400" b="1">
                  <a:solidFill>
                    <a:schemeClr val="tx1"/>
                  </a:solidFill>
                </a:rPr>
              </a:br>
              <a:r>
                <a:rPr lang="en-US" sz="2400" b="1">
                  <a:solidFill>
                    <a:schemeClr val="tx1"/>
                  </a:solidFill>
                </a:rPr>
                <a:t>Mouse</a:t>
              </a:r>
              <a:endParaRPr lang="en-US" sz="2400"/>
            </a:p>
          </p:txBody>
        </p:sp>
        <p:sp>
          <p:nvSpPr>
            <p:cNvPr id="2834453" name="Text Box 21"/>
            <p:cNvSpPr txBox="1">
              <a:spLocks noChangeAspect="1" noChangeArrowheads="1"/>
            </p:cNvSpPr>
            <p:nvPr/>
          </p:nvSpPr>
          <p:spPr bwMode="auto">
            <a:xfrm>
              <a:off x="3468" y="2605"/>
              <a:ext cx="774" cy="442"/>
            </a:xfrm>
            <a:prstGeom prst="rect">
              <a:avLst/>
            </a:prstGeom>
            <a:noFill/>
            <a:ln w="12700">
              <a:noFill/>
              <a:miter lim="800000"/>
              <a:headEnd/>
              <a:tailEnd/>
            </a:ln>
            <a:effectLst/>
          </p:spPr>
          <p:txBody>
            <a:bodyPr wrap="none">
              <a:prstTxWarp prst="textNoShape">
                <a:avLst/>
              </a:prstTxWarp>
              <a:spAutoFit/>
            </a:bodyPr>
            <a:lstStyle/>
            <a:p>
              <a:r>
                <a:rPr lang="en-US" sz="2400" b="1">
                  <a:solidFill>
                    <a:schemeClr val="tx1"/>
                  </a:solidFill>
                </a:rPr>
                <a:t>Display</a:t>
              </a:r>
              <a:r>
                <a:rPr lang="en-US" sz="2400">
                  <a:solidFill>
                    <a:schemeClr val="tx1"/>
                  </a:solidFill>
                </a:rPr>
                <a:t>, </a:t>
              </a:r>
              <a:br>
                <a:rPr lang="en-US" sz="2400">
                  <a:solidFill>
                    <a:schemeClr val="tx1"/>
                  </a:solidFill>
                </a:rPr>
              </a:br>
              <a:r>
                <a:rPr lang="en-US" sz="2400" b="1">
                  <a:solidFill>
                    <a:schemeClr val="tx1"/>
                  </a:solidFill>
                </a:rPr>
                <a:t>Printer</a:t>
              </a:r>
              <a:endParaRPr lang="en-US" sz="2400"/>
            </a:p>
          </p:txBody>
        </p:sp>
        <p:sp>
          <p:nvSpPr>
            <p:cNvPr id="2834454" name="Line 22"/>
            <p:cNvSpPr>
              <a:spLocks noChangeAspect="1" noChangeShapeType="1"/>
            </p:cNvSpPr>
            <p:nvPr/>
          </p:nvSpPr>
          <p:spPr bwMode="auto">
            <a:xfrm>
              <a:off x="3143" y="2394"/>
              <a:ext cx="326" cy="362"/>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2834455" name="Line 23"/>
            <p:cNvSpPr>
              <a:spLocks noChangeAspect="1" noChangeShapeType="1"/>
            </p:cNvSpPr>
            <p:nvPr/>
          </p:nvSpPr>
          <p:spPr bwMode="auto">
            <a:xfrm flipH="1">
              <a:off x="2999" y="1455"/>
              <a:ext cx="397" cy="347"/>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2834456" name="Text Box 24"/>
            <p:cNvSpPr txBox="1">
              <a:spLocks noChangeAspect="1" noChangeArrowheads="1"/>
            </p:cNvSpPr>
            <p:nvPr/>
          </p:nvSpPr>
          <p:spPr bwMode="auto">
            <a:xfrm>
              <a:off x="3360" y="1852"/>
              <a:ext cx="896" cy="442"/>
            </a:xfrm>
            <a:prstGeom prst="rect">
              <a:avLst/>
            </a:prstGeom>
            <a:noFill/>
            <a:ln w="12700">
              <a:noFill/>
              <a:miter lim="800000"/>
              <a:headEnd/>
              <a:tailEnd/>
            </a:ln>
            <a:effectLst/>
          </p:spPr>
          <p:txBody>
            <a:bodyPr>
              <a:prstTxWarp prst="textNoShape">
                <a:avLst/>
              </a:prstTxWarp>
              <a:spAutoFit/>
            </a:bodyPr>
            <a:lstStyle/>
            <a:p>
              <a:r>
                <a:rPr lang="en-US" sz="2400" b="1">
                  <a:solidFill>
                    <a:schemeClr val="tx1"/>
                  </a:solidFill>
                </a:rPr>
                <a:t>Disk,</a:t>
              </a:r>
            </a:p>
            <a:p>
              <a:r>
                <a:rPr lang="en-US" sz="2400" b="1">
                  <a:solidFill>
                    <a:schemeClr val="tx1"/>
                  </a:solidFill>
                </a:rPr>
                <a:t>Network</a:t>
              </a:r>
              <a:r>
                <a:rPr lang="en-US" sz="2400"/>
                <a:t> </a:t>
              </a:r>
              <a:endParaRPr lang="en-US" sz="2400">
                <a:solidFill>
                  <a:schemeClr val="tx1"/>
                </a:solidFill>
              </a:endParaRPr>
            </a:p>
          </p:txBody>
        </p:sp>
        <p:sp>
          <p:nvSpPr>
            <p:cNvPr id="2834457" name="Line 25"/>
            <p:cNvSpPr>
              <a:spLocks noChangeAspect="1" noChangeShapeType="1"/>
            </p:cNvSpPr>
            <p:nvPr/>
          </p:nvSpPr>
          <p:spPr bwMode="auto">
            <a:xfrm flipH="1" flipV="1">
              <a:off x="2999" y="1816"/>
              <a:ext cx="361" cy="181"/>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2834458" name="Line 26"/>
            <p:cNvSpPr>
              <a:spLocks noChangeAspect="1" noChangeShapeType="1"/>
            </p:cNvSpPr>
            <p:nvPr/>
          </p:nvSpPr>
          <p:spPr bwMode="auto">
            <a:xfrm flipV="1">
              <a:off x="3143" y="2141"/>
              <a:ext cx="253" cy="181"/>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grpSp>
      <p:sp>
        <p:nvSpPr>
          <p:cNvPr id="2834459" name="Freeform 27"/>
          <p:cNvSpPr>
            <a:spLocks/>
          </p:cNvSpPr>
          <p:nvPr/>
        </p:nvSpPr>
        <p:spPr bwMode="auto">
          <a:xfrm>
            <a:off x="3022600" y="2235200"/>
            <a:ext cx="4648200" cy="3200400"/>
          </a:xfrm>
          <a:custGeom>
            <a:avLst/>
            <a:gdLst/>
            <a:ahLst/>
            <a:cxnLst>
              <a:cxn ang="0">
                <a:pos x="0" y="0"/>
              </a:cxn>
              <a:cxn ang="0">
                <a:pos x="1152" y="0"/>
              </a:cxn>
              <a:cxn ang="0">
                <a:pos x="1152" y="624"/>
              </a:cxn>
              <a:cxn ang="0">
                <a:pos x="2928" y="624"/>
              </a:cxn>
              <a:cxn ang="0">
                <a:pos x="2928" y="912"/>
              </a:cxn>
              <a:cxn ang="0">
                <a:pos x="1152" y="912"/>
              </a:cxn>
              <a:cxn ang="0">
                <a:pos x="1152" y="2016"/>
              </a:cxn>
              <a:cxn ang="0">
                <a:pos x="0" y="2016"/>
              </a:cxn>
              <a:cxn ang="0">
                <a:pos x="0" y="0"/>
              </a:cxn>
            </a:cxnLst>
            <a:rect l="0" t="0" r="r" b="b"/>
            <a:pathLst>
              <a:path w="2928" h="2016">
                <a:moveTo>
                  <a:pt x="0" y="0"/>
                </a:moveTo>
                <a:lnTo>
                  <a:pt x="1152" y="0"/>
                </a:lnTo>
                <a:lnTo>
                  <a:pt x="1152" y="624"/>
                </a:lnTo>
                <a:lnTo>
                  <a:pt x="2928" y="624"/>
                </a:lnTo>
                <a:lnTo>
                  <a:pt x="2928" y="912"/>
                </a:lnTo>
                <a:lnTo>
                  <a:pt x="1152" y="912"/>
                </a:lnTo>
                <a:lnTo>
                  <a:pt x="1152" y="2016"/>
                </a:lnTo>
                <a:lnTo>
                  <a:pt x="0" y="2016"/>
                </a:lnTo>
                <a:lnTo>
                  <a:pt x="0" y="0"/>
                </a:lnTo>
                <a:close/>
              </a:path>
            </a:pathLst>
          </a:custGeom>
          <a:noFill/>
          <a:ln w="57150" cap="flat" cmpd="sng">
            <a:solidFill>
              <a:schemeClr val="accent1"/>
            </a:solidFill>
            <a:prstDash val="dash"/>
            <a:round/>
            <a:headEnd/>
            <a:tailEnd/>
          </a:ln>
          <a:effectLst/>
        </p:spPr>
        <p:txBody>
          <a:bodyPr wrap="none" anchor="ctr">
            <a:prstTxWarp prst="textNoShape">
              <a:avLst/>
            </a:prstTxWarp>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482" name="Rectangle 2"/>
          <p:cNvSpPr>
            <a:spLocks noGrp="1" noChangeArrowheads="1"/>
          </p:cNvSpPr>
          <p:nvPr>
            <p:ph type="title"/>
          </p:nvPr>
        </p:nvSpPr>
        <p:spPr/>
        <p:txBody>
          <a:bodyPr/>
          <a:lstStyle/>
          <a:p>
            <a:r>
              <a:rPr lang="en-US"/>
              <a:t>Memory Hierarchy</a:t>
            </a:r>
          </a:p>
        </p:txBody>
      </p:sp>
      <p:sp>
        <p:nvSpPr>
          <p:cNvPr id="2836483" name="Rectangle 3"/>
          <p:cNvSpPr>
            <a:spLocks noGrp="1" noChangeArrowheads="1"/>
          </p:cNvSpPr>
          <p:nvPr>
            <p:ph type="body" idx="1"/>
          </p:nvPr>
        </p:nvSpPr>
        <p:spPr/>
        <p:txBody>
          <a:bodyPr/>
          <a:lstStyle/>
          <a:p>
            <a:r>
              <a:rPr lang="en-US" dirty="0"/>
              <a:t>Processor</a:t>
            </a:r>
          </a:p>
          <a:p>
            <a:pPr lvl="1"/>
            <a:r>
              <a:rPr lang="en-US" dirty="0"/>
              <a:t>holds data in register file (~100 Bytes)</a:t>
            </a:r>
          </a:p>
          <a:p>
            <a:pPr lvl="1"/>
            <a:r>
              <a:rPr lang="en-US" dirty="0"/>
              <a:t>Registers accessed on nanosecond timescale</a:t>
            </a:r>
          </a:p>
          <a:p>
            <a:r>
              <a:rPr lang="en-US" dirty="0"/>
              <a:t>Memory (we’ll call “main memory”)</a:t>
            </a:r>
          </a:p>
          <a:p>
            <a:pPr lvl="1"/>
            <a:r>
              <a:rPr lang="en-US" dirty="0"/>
              <a:t>More capacity than registers (~</a:t>
            </a:r>
            <a:r>
              <a:rPr lang="en-US" dirty="0" err="1"/>
              <a:t>Gbytes</a:t>
            </a:r>
            <a:r>
              <a:rPr lang="en-US" dirty="0"/>
              <a:t>)</a:t>
            </a:r>
          </a:p>
          <a:p>
            <a:pPr lvl="1"/>
            <a:r>
              <a:rPr lang="en-US" dirty="0"/>
              <a:t>Access time ~50-100 ns</a:t>
            </a:r>
          </a:p>
          <a:p>
            <a:pPr lvl="1"/>
            <a:r>
              <a:rPr lang="en-US" dirty="0">
                <a:solidFill>
                  <a:schemeClr val="accent2"/>
                </a:solidFill>
              </a:rPr>
              <a:t>Hundreds of clock cycles per memory access?!</a:t>
            </a:r>
          </a:p>
          <a:p>
            <a:r>
              <a:rPr lang="en-US" dirty="0"/>
              <a:t>Disk</a:t>
            </a:r>
          </a:p>
          <a:p>
            <a:pPr lvl="1"/>
            <a:r>
              <a:rPr lang="en-US" dirty="0"/>
              <a:t>HUGE capacity (virtually limitless)</a:t>
            </a:r>
          </a:p>
          <a:p>
            <a:pPr lvl="1"/>
            <a:r>
              <a:rPr lang="en-US" dirty="0"/>
              <a:t>VERY slow: runs ~milliseconds</a:t>
            </a:r>
          </a:p>
        </p:txBody>
      </p:sp>
      <p:sp>
        <p:nvSpPr>
          <p:cNvPr id="2836484" name="Text Box 4"/>
          <p:cNvSpPr txBox="1">
            <a:spLocks noChangeArrowheads="1"/>
          </p:cNvSpPr>
          <p:nvPr/>
        </p:nvSpPr>
        <p:spPr bwMode="auto">
          <a:xfrm>
            <a:off x="5638800" y="76200"/>
            <a:ext cx="3109939" cy="954107"/>
          </a:xfrm>
          <a:prstGeom prst="rect">
            <a:avLst/>
          </a:prstGeom>
          <a:noFill/>
          <a:ln w="12700">
            <a:noFill/>
            <a:miter lim="800000"/>
            <a:headEnd/>
            <a:tailEnd/>
          </a:ln>
          <a:effectLst/>
        </p:spPr>
        <p:txBody>
          <a:bodyPr wrap="none">
            <a:prstTxWarp prst="textNoShape">
              <a:avLst/>
            </a:prstTxWarp>
            <a:spAutoFit/>
          </a:bodyPr>
          <a:lstStyle/>
          <a:p>
            <a:pPr algn="r"/>
            <a:r>
              <a:rPr lang="en-US" sz="2800" i="1" dirty="0">
                <a:solidFill>
                  <a:schemeClr val="tx1"/>
                </a:solidFill>
                <a:latin typeface="18 VAG Rounded Bold   07390"/>
              </a:rPr>
              <a:t>I.e., storage in</a:t>
            </a:r>
            <a:br>
              <a:rPr lang="en-US" sz="2800" i="1" dirty="0">
                <a:solidFill>
                  <a:schemeClr val="tx1"/>
                </a:solidFill>
                <a:latin typeface="18 VAG Rounded Bold   07390"/>
              </a:rPr>
            </a:br>
            <a:r>
              <a:rPr lang="en-US" sz="2800" i="1" dirty="0">
                <a:solidFill>
                  <a:schemeClr val="tx1"/>
                </a:solidFill>
                <a:latin typeface="18 VAG Rounded Bold   07390"/>
              </a:rPr>
              <a:t>computer systems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8530" name="Rectangle 2"/>
          <p:cNvSpPr>
            <a:spLocks noGrp="1" noChangeArrowheads="1"/>
          </p:cNvSpPr>
          <p:nvPr>
            <p:ph type="title"/>
          </p:nvPr>
        </p:nvSpPr>
        <p:spPr/>
        <p:txBody>
          <a:bodyPr/>
          <a:lstStyle/>
          <a:p>
            <a:r>
              <a:rPr lang="en-US" sz="3600" dirty="0"/>
              <a:t>Motivation: Why We Use Caches (written $)</a:t>
            </a:r>
          </a:p>
        </p:txBody>
      </p:sp>
      <p:sp>
        <p:nvSpPr>
          <p:cNvPr id="2838840" name="Rectangle 312"/>
          <p:cNvSpPr>
            <a:spLocks noGrp="1" noChangeArrowheads="1"/>
          </p:cNvSpPr>
          <p:nvPr>
            <p:ph type="body" idx="1"/>
          </p:nvPr>
        </p:nvSpPr>
        <p:spPr/>
        <p:txBody>
          <a:bodyPr/>
          <a:lstStyle/>
          <a:p>
            <a:r>
              <a:rPr lang="en-US" dirty="0"/>
              <a:t>1989 first Intel CPU with cache on chip</a:t>
            </a:r>
          </a:p>
          <a:p>
            <a:r>
              <a:rPr lang="en-US" dirty="0"/>
              <a:t>1998 Pentium III has two cache levels on chip</a:t>
            </a:r>
          </a:p>
        </p:txBody>
      </p:sp>
      <p:sp>
        <p:nvSpPr>
          <p:cNvPr id="2838531" name="Rectangle 3"/>
          <p:cNvSpPr>
            <a:spLocks noChangeArrowheads="1"/>
          </p:cNvSpPr>
          <p:nvPr/>
        </p:nvSpPr>
        <p:spPr bwMode="auto">
          <a:xfrm>
            <a:off x="7427913" y="2362200"/>
            <a:ext cx="1257300" cy="828432"/>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2400" dirty="0">
                <a:solidFill>
                  <a:schemeClr val="tx1"/>
                </a:solidFill>
                <a:latin typeface="18 VAG Rounded Bold   07390"/>
              </a:rPr>
              <a:t>µProc</a:t>
            </a:r>
          </a:p>
          <a:p>
            <a:r>
              <a:rPr lang="en-US" sz="2400" dirty="0">
                <a:solidFill>
                  <a:schemeClr val="tx1"/>
                </a:solidFill>
                <a:latin typeface="18 VAG Rounded Bold   07390"/>
              </a:rPr>
              <a:t>60%/yr.</a:t>
            </a:r>
          </a:p>
        </p:txBody>
      </p:sp>
      <p:sp>
        <p:nvSpPr>
          <p:cNvPr id="2838532" name="Rectangle 4"/>
          <p:cNvSpPr>
            <a:spLocks noChangeArrowheads="1"/>
          </p:cNvSpPr>
          <p:nvPr/>
        </p:nvSpPr>
        <p:spPr bwMode="auto">
          <a:xfrm>
            <a:off x="7440613" y="4673600"/>
            <a:ext cx="1257300" cy="828432"/>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2400" dirty="0">
                <a:solidFill>
                  <a:schemeClr val="tx1"/>
                </a:solidFill>
                <a:latin typeface="18 VAG Rounded Bold   07390"/>
              </a:rPr>
              <a:t>DRAM</a:t>
            </a:r>
          </a:p>
          <a:p>
            <a:r>
              <a:rPr lang="en-US" sz="2400" dirty="0">
                <a:solidFill>
                  <a:schemeClr val="tx1"/>
                </a:solidFill>
                <a:latin typeface="18 VAG Rounded Bold   07390"/>
              </a:rPr>
              <a:t>7%/yr.</a:t>
            </a:r>
          </a:p>
        </p:txBody>
      </p:sp>
      <p:sp>
        <p:nvSpPr>
          <p:cNvPr id="2838533" name="Arc 5"/>
          <p:cNvSpPr>
            <a:spLocks/>
          </p:cNvSpPr>
          <p:nvPr/>
        </p:nvSpPr>
        <p:spPr bwMode="auto">
          <a:xfrm>
            <a:off x="6910388" y="4821237"/>
            <a:ext cx="558800" cy="187325"/>
          </a:xfrm>
          <a:custGeom>
            <a:avLst/>
            <a:gdLst>
              <a:gd name="G0" fmla="+- 21600 0 0"/>
              <a:gd name="G1" fmla="+- 21599 0 0"/>
              <a:gd name="G2" fmla="+- 21600 0 0"/>
              <a:gd name="T0" fmla="*/ 0 w 21600"/>
              <a:gd name="T1" fmla="*/ 21599 h 21599"/>
              <a:gd name="T2" fmla="*/ 21539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1" y="21598"/>
                </a:moveTo>
                <a:cubicBezTo>
                  <a:pt x="-1" y="9693"/>
                  <a:pt x="9633" y="32"/>
                  <a:pt x="21538" y="-1"/>
                </a:cubicBezTo>
              </a:path>
              <a:path w="21600" h="21599" stroke="0" extrusionOk="0">
                <a:moveTo>
                  <a:pt x="-1" y="21598"/>
                </a:moveTo>
                <a:cubicBezTo>
                  <a:pt x="-1" y="9693"/>
                  <a:pt x="9633" y="32"/>
                  <a:pt x="21538" y="-1"/>
                </a:cubicBezTo>
                <a:lnTo>
                  <a:pt x="21600" y="21599"/>
                </a:lnTo>
                <a:close/>
              </a:path>
            </a:pathLst>
          </a:custGeom>
          <a:noFill/>
          <a:ln w="25400" cap="rnd">
            <a:solidFill>
              <a:schemeClr val="tx1"/>
            </a:solidFill>
            <a:round/>
            <a:headEnd type="triangle" w="med" len="med"/>
            <a:tailEnd/>
          </a:ln>
          <a:effectLst/>
        </p:spPr>
        <p:txBody>
          <a:bodyPr wrap="none" anchor="ctr">
            <a:prstTxWarp prst="textNoShape">
              <a:avLst/>
            </a:prstTxWarp>
          </a:bodyPr>
          <a:lstStyle/>
          <a:p>
            <a:endParaRPr lang="en-US" dirty="0">
              <a:latin typeface="18 VAG Rounded Bold   07390"/>
            </a:endParaRPr>
          </a:p>
        </p:txBody>
      </p:sp>
      <p:sp>
        <p:nvSpPr>
          <p:cNvPr id="2838534" name="Line 6"/>
          <p:cNvSpPr>
            <a:spLocks noChangeShapeType="1"/>
          </p:cNvSpPr>
          <p:nvPr/>
        </p:nvSpPr>
        <p:spPr bwMode="auto">
          <a:xfrm>
            <a:off x="16256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35" name="Line 7"/>
          <p:cNvSpPr>
            <a:spLocks noChangeShapeType="1"/>
          </p:cNvSpPr>
          <p:nvPr/>
        </p:nvSpPr>
        <p:spPr bwMode="auto">
          <a:xfrm>
            <a:off x="17018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36" name="Line 8"/>
          <p:cNvSpPr>
            <a:spLocks noChangeShapeType="1"/>
          </p:cNvSpPr>
          <p:nvPr/>
        </p:nvSpPr>
        <p:spPr bwMode="auto">
          <a:xfrm>
            <a:off x="17780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37" name="Line 9"/>
          <p:cNvSpPr>
            <a:spLocks noChangeShapeType="1"/>
          </p:cNvSpPr>
          <p:nvPr/>
        </p:nvSpPr>
        <p:spPr bwMode="auto">
          <a:xfrm>
            <a:off x="18542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38" name="Line 10"/>
          <p:cNvSpPr>
            <a:spLocks noChangeShapeType="1"/>
          </p:cNvSpPr>
          <p:nvPr/>
        </p:nvSpPr>
        <p:spPr bwMode="auto">
          <a:xfrm>
            <a:off x="19304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39" name="Line 11"/>
          <p:cNvSpPr>
            <a:spLocks noChangeShapeType="1"/>
          </p:cNvSpPr>
          <p:nvPr/>
        </p:nvSpPr>
        <p:spPr bwMode="auto">
          <a:xfrm>
            <a:off x="20066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40" name="Line 12"/>
          <p:cNvSpPr>
            <a:spLocks noChangeShapeType="1"/>
          </p:cNvSpPr>
          <p:nvPr/>
        </p:nvSpPr>
        <p:spPr bwMode="auto">
          <a:xfrm>
            <a:off x="20828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41" name="Line 13"/>
          <p:cNvSpPr>
            <a:spLocks noChangeShapeType="1"/>
          </p:cNvSpPr>
          <p:nvPr/>
        </p:nvSpPr>
        <p:spPr bwMode="auto">
          <a:xfrm>
            <a:off x="21590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42" name="Line 14"/>
          <p:cNvSpPr>
            <a:spLocks noChangeShapeType="1"/>
          </p:cNvSpPr>
          <p:nvPr/>
        </p:nvSpPr>
        <p:spPr bwMode="auto">
          <a:xfrm>
            <a:off x="22352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43" name="Line 15"/>
          <p:cNvSpPr>
            <a:spLocks noChangeShapeType="1"/>
          </p:cNvSpPr>
          <p:nvPr/>
        </p:nvSpPr>
        <p:spPr bwMode="auto">
          <a:xfrm>
            <a:off x="23114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44" name="Line 16"/>
          <p:cNvSpPr>
            <a:spLocks noChangeShapeType="1"/>
          </p:cNvSpPr>
          <p:nvPr/>
        </p:nvSpPr>
        <p:spPr bwMode="auto">
          <a:xfrm>
            <a:off x="23876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45" name="Line 17"/>
          <p:cNvSpPr>
            <a:spLocks noChangeShapeType="1"/>
          </p:cNvSpPr>
          <p:nvPr/>
        </p:nvSpPr>
        <p:spPr bwMode="auto">
          <a:xfrm>
            <a:off x="24638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46" name="Line 18"/>
          <p:cNvSpPr>
            <a:spLocks noChangeShapeType="1"/>
          </p:cNvSpPr>
          <p:nvPr/>
        </p:nvSpPr>
        <p:spPr bwMode="auto">
          <a:xfrm>
            <a:off x="25400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47" name="Line 19"/>
          <p:cNvSpPr>
            <a:spLocks noChangeShapeType="1"/>
          </p:cNvSpPr>
          <p:nvPr/>
        </p:nvSpPr>
        <p:spPr bwMode="auto">
          <a:xfrm>
            <a:off x="26162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48" name="Line 20"/>
          <p:cNvSpPr>
            <a:spLocks noChangeShapeType="1"/>
          </p:cNvSpPr>
          <p:nvPr/>
        </p:nvSpPr>
        <p:spPr bwMode="auto">
          <a:xfrm>
            <a:off x="26924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49" name="Line 21"/>
          <p:cNvSpPr>
            <a:spLocks noChangeShapeType="1"/>
          </p:cNvSpPr>
          <p:nvPr/>
        </p:nvSpPr>
        <p:spPr bwMode="auto">
          <a:xfrm>
            <a:off x="27686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50" name="Line 22"/>
          <p:cNvSpPr>
            <a:spLocks noChangeShapeType="1"/>
          </p:cNvSpPr>
          <p:nvPr/>
        </p:nvSpPr>
        <p:spPr bwMode="auto">
          <a:xfrm>
            <a:off x="28448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51" name="Line 23"/>
          <p:cNvSpPr>
            <a:spLocks noChangeShapeType="1"/>
          </p:cNvSpPr>
          <p:nvPr/>
        </p:nvSpPr>
        <p:spPr bwMode="auto">
          <a:xfrm>
            <a:off x="29210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52" name="Line 24"/>
          <p:cNvSpPr>
            <a:spLocks noChangeShapeType="1"/>
          </p:cNvSpPr>
          <p:nvPr/>
        </p:nvSpPr>
        <p:spPr bwMode="auto">
          <a:xfrm>
            <a:off x="29972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53" name="Line 25"/>
          <p:cNvSpPr>
            <a:spLocks noChangeShapeType="1"/>
          </p:cNvSpPr>
          <p:nvPr/>
        </p:nvSpPr>
        <p:spPr bwMode="auto">
          <a:xfrm>
            <a:off x="30734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54" name="Line 26"/>
          <p:cNvSpPr>
            <a:spLocks noChangeShapeType="1"/>
          </p:cNvSpPr>
          <p:nvPr/>
        </p:nvSpPr>
        <p:spPr bwMode="auto">
          <a:xfrm>
            <a:off x="31496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55" name="Line 27"/>
          <p:cNvSpPr>
            <a:spLocks noChangeShapeType="1"/>
          </p:cNvSpPr>
          <p:nvPr/>
        </p:nvSpPr>
        <p:spPr bwMode="auto">
          <a:xfrm>
            <a:off x="32258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56" name="Line 28"/>
          <p:cNvSpPr>
            <a:spLocks noChangeShapeType="1"/>
          </p:cNvSpPr>
          <p:nvPr/>
        </p:nvSpPr>
        <p:spPr bwMode="auto">
          <a:xfrm>
            <a:off x="33020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57" name="Line 29"/>
          <p:cNvSpPr>
            <a:spLocks noChangeShapeType="1"/>
          </p:cNvSpPr>
          <p:nvPr/>
        </p:nvSpPr>
        <p:spPr bwMode="auto">
          <a:xfrm>
            <a:off x="33782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58" name="Line 30"/>
          <p:cNvSpPr>
            <a:spLocks noChangeShapeType="1"/>
          </p:cNvSpPr>
          <p:nvPr/>
        </p:nvSpPr>
        <p:spPr bwMode="auto">
          <a:xfrm>
            <a:off x="34544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59" name="Line 31"/>
          <p:cNvSpPr>
            <a:spLocks noChangeShapeType="1"/>
          </p:cNvSpPr>
          <p:nvPr/>
        </p:nvSpPr>
        <p:spPr bwMode="auto">
          <a:xfrm>
            <a:off x="35306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60" name="Line 32"/>
          <p:cNvSpPr>
            <a:spLocks noChangeShapeType="1"/>
          </p:cNvSpPr>
          <p:nvPr/>
        </p:nvSpPr>
        <p:spPr bwMode="auto">
          <a:xfrm>
            <a:off x="36068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61" name="Line 33"/>
          <p:cNvSpPr>
            <a:spLocks noChangeShapeType="1"/>
          </p:cNvSpPr>
          <p:nvPr/>
        </p:nvSpPr>
        <p:spPr bwMode="auto">
          <a:xfrm>
            <a:off x="36830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62" name="Line 34"/>
          <p:cNvSpPr>
            <a:spLocks noChangeShapeType="1"/>
          </p:cNvSpPr>
          <p:nvPr/>
        </p:nvSpPr>
        <p:spPr bwMode="auto">
          <a:xfrm>
            <a:off x="37592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63" name="Line 35"/>
          <p:cNvSpPr>
            <a:spLocks noChangeShapeType="1"/>
          </p:cNvSpPr>
          <p:nvPr/>
        </p:nvSpPr>
        <p:spPr bwMode="auto">
          <a:xfrm>
            <a:off x="38354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64" name="Line 36"/>
          <p:cNvSpPr>
            <a:spLocks noChangeShapeType="1"/>
          </p:cNvSpPr>
          <p:nvPr/>
        </p:nvSpPr>
        <p:spPr bwMode="auto">
          <a:xfrm>
            <a:off x="39116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65" name="Line 37"/>
          <p:cNvSpPr>
            <a:spLocks noChangeShapeType="1"/>
          </p:cNvSpPr>
          <p:nvPr/>
        </p:nvSpPr>
        <p:spPr bwMode="auto">
          <a:xfrm>
            <a:off x="39878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66" name="Line 38"/>
          <p:cNvSpPr>
            <a:spLocks noChangeShapeType="1"/>
          </p:cNvSpPr>
          <p:nvPr/>
        </p:nvSpPr>
        <p:spPr bwMode="auto">
          <a:xfrm>
            <a:off x="40640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67" name="Line 39"/>
          <p:cNvSpPr>
            <a:spLocks noChangeShapeType="1"/>
          </p:cNvSpPr>
          <p:nvPr/>
        </p:nvSpPr>
        <p:spPr bwMode="auto">
          <a:xfrm>
            <a:off x="41402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68" name="Line 40"/>
          <p:cNvSpPr>
            <a:spLocks noChangeShapeType="1"/>
          </p:cNvSpPr>
          <p:nvPr/>
        </p:nvSpPr>
        <p:spPr bwMode="auto">
          <a:xfrm>
            <a:off x="42164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69" name="Line 41"/>
          <p:cNvSpPr>
            <a:spLocks noChangeShapeType="1"/>
          </p:cNvSpPr>
          <p:nvPr/>
        </p:nvSpPr>
        <p:spPr bwMode="auto">
          <a:xfrm>
            <a:off x="42926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70" name="Line 42"/>
          <p:cNvSpPr>
            <a:spLocks noChangeShapeType="1"/>
          </p:cNvSpPr>
          <p:nvPr/>
        </p:nvSpPr>
        <p:spPr bwMode="auto">
          <a:xfrm>
            <a:off x="43688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71" name="Line 43"/>
          <p:cNvSpPr>
            <a:spLocks noChangeShapeType="1"/>
          </p:cNvSpPr>
          <p:nvPr/>
        </p:nvSpPr>
        <p:spPr bwMode="auto">
          <a:xfrm>
            <a:off x="44450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72" name="Line 44"/>
          <p:cNvSpPr>
            <a:spLocks noChangeShapeType="1"/>
          </p:cNvSpPr>
          <p:nvPr/>
        </p:nvSpPr>
        <p:spPr bwMode="auto">
          <a:xfrm>
            <a:off x="45212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73" name="Line 45"/>
          <p:cNvSpPr>
            <a:spLocks noChangeShapeType="1"/>
          </p:cNvSpPr>
          <p:nvPr/>
        </p:nvSpPr>
        <p:spPr bwMode="auto">
          <a:xfrm>
            <a:off x="45974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74" name="Line 46"/>
          <p:cNvSpPr>
            <a:spLocks noChangeShapeType="1"/>
          </p:cNvSpPr>
          <p:nvPr/>
        </p:nvSpPr>
        <p:spPr bwMode="auto">
          <a:xfrm>
            <a:off x="46736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75" name="Line 47"/>
          <p:cNvSpPr>
            <a:spLocks noChangeShapeType="1"/>
          </p:cNvSpPr>
          <p:nvPr/>
        </p:nvSpPr>
        <p:spPr bwMode="auto">
          <a:xfrm>
            <a:off x="47498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76" name="Line 48"/>
          <p:cNvSpPr>
            <a:spLocks noChangeShapeType="1"/>
          </p:cNvSpPr>
          <p:nvPr/>
        </p:nvSpPr>
        <p:spPr bwMode="auto">
          <a:xfrm>
            <a:off x="48260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77" name="Line 49"/>
          <p:cNvSpPr>
            <a:spLocks noChangeShapeType="1"/>
          </p:cNvSpPr>
          <p:nvPr/>
        </p:nvSpPr>
        <p:spPr bwMode="auto">
          <a:xfrm>
            <a:off x="49022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78" name="Line 50"/>
          <p:cNvSpPr>
            <a:spLocks noChangeShapeType="1"/>
          </p:cNvSpPr>
          <p:nvPr/>
        </p:nvSpPr>
        <p:spPr bwMode="auto">
          <a:xfrm>
            <a:off x="49784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79" name="Line 51"/>
          <p:cNvSpPr>
            <a:spLocks noChangeShapeType="1"/>
          </p:cNvSpPr>
          <p:nvPr/>
        </p:nvSpPr>
        <p:spPr bwMode="auto">
          <a:xfrm>
            <a:off x="50546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80" name="Line 52"/>
          <p:cNvSpPr>
            <a:spLocks noChangeShapeType="1"/>
          </p:cNvSpPr>
          <p:nvPr/>
        </p:nvSpPr>
        <p:spPr bwMode="auto">
          <a:xfrm>
            <a:off x="51308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81" name="Line 53"/>
          <p:cNvSpPr>
            <a:spLocks noChangeShapeType="1"/>
          </p:cNvSpPr>
          <p:nvPr/>
        </p:nvSpPr>
        <p:spPr bwMode="auto">
          <a:xfrm>
            <a:off x="52070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82" name="Line 54"/>
          <p:cNvSpPr>
            <a:spLocks noChangeShapeType="1"/>
          </p:cNvSpPr>
          <p:nvPr/>
        </p:nvSpPr>
        <p:spPr bwMode="auto">
          <a:xfrm>
            <a:off x="52832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83" name="Line 55"/>
          <p:cNvSpPr>
            <a:spLocks noChangeShapeType="1"/>
          </p:cNvSpPr>
          <p:nvPr/>
        </p:nvSpPr>
        <p:spPr bwMode="auto">
          <a:xfrm>
            <a:off x="53594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84" name="Line 56"/>
          <p:cNvSpPr>
            <a:spLocks noChangeShapeType="1"/>
          </p:cNvSpPr>
          <p:nvPr/>
        </p:nvSpPr>
        <p:spPr bwMode="auto">
          <a:xfrm>
            <a:off x="54356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85" name="Line 57"/>
          <p:cNvSpPr>
            <a:spLocks noChangeShapeType="1"/>
          </p:cNvSpPr>
          <p:nvPr/>
        </p:nvSpPr>
        <p:spPr bwMode="auto">
          <a:xfrm>
            <a:off x="55118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86" name="Line 58"/>
          <p:cNvSpPr>
            <a:spLocks noChangeShapeType="1"/>
          </p:cNvSpPr>
          <p:nvPr/>
        </p:nvSpPr>
        <p:spPr bwMode="auto">
          <a:xfrm>
            <a:off x="55880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87" name="Line 59"/>
          <p:cNvSpPr>
            <a:spLocks noChangeShapeType="1"/>
          </p:cNvSpPr>
          <p:nvPr/>
        </p:nvSpPr>
        <p:spPr bwMode="auto">
          <a:xfrm>
            <a:off x="56642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88" name="Line 60"/>
          <p:cNvSpPr>
            <a:spLocks noChangeShapeType="1"/>
          </p:cNvSpPr>
          <p:nvPr/>
        </p:nvSpPr>
        <p:spPr bwMode="auto">
          <a:xfrm>
            <a:off x="57404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89" name="Line 61"/>
          <p:cNvSpPr>
            <a:spLocks noChangeShapeType="1"/>
          </p:cNvSpPr>
          <p:nvPr/>
        </p:nvSpPr>
        <p:spPr bwMode="auto">
          <a:xfrm>
            <a:off x="58166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90" name="Line 62"/>
          <p:cNvSpPr>
            <a:spLocks noChangeShapeType="1"/>
          </p:cNvSpPr>
          <p:nvPr/>
        </p:nvSpPr>
        <p:spPr bwMode="auto">
          <a:xfrm>
            <a:off x="58928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91" name="Line 63"/>
          <p:cNvSpPr>
            <a:spLocks noChangeShapeType="1"/>
          </p:cNvSpPr>
          <p:nvPr/>
        </p:nvSpPr>
        <p:spPr bwMode="auto">
          <a:xfrm>
            <a:off x="59690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92" name="Line 64"/>
          <p:cNvSpPr>
            <a:spLocks noChangeShapeType="1"/>
          </p:cNvSpPr>
          <p:nvPr/>
        </p:nvSpPr>
        <p:spPr bwMode="auto">
          <a:xfrm>
            <a:off x="60452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93" name="Line 65"/>
          <p:cNvSpPr>
            <a:spLocks noChangeShapeType="1"/>
          </p:cNvSpPr>
          <p:nvPr/>
        </p:nvSpPr>
        <p:spPr bwMode="auto">
          <a:xfrm>
            <a:off x="61214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94" name="Line 66"/>
          <p:cNvSpPr>
            <a:spLocks noChangeShapeType="1"/>
          </p:cNvSpPr>
          <p:nvPr/>
        </p:nvSpPr>
        <p:spPr bwMode="auto">
          <a:xfrm>
            <a:off x="61976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95" name="Line 67"/>
          <p:cNvSpPr>
            <a:spLocks noChangeShapeType="1"/>
          </p:cNvSpPr>
          <p:nvPr/>
        </p:nvSpPr>
        <p:spPr bwMode="auto">
          <a:xfrm>
            <a:off x="62738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96" name="Line 68"/>
          <p:cNvSpPr>
            <a:spLocks noChangeShapeType="1"/>
          </p:cNvSpPr>
          <p:nvPr/>
        </p:nvSpPr>
        <p:spPr bwMode="auto">
          <a:xfrm>
            <a:off x="63500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97" name="Line 69"/>
          <p:cNvSpPr>
            <a:spLocks noChangeShapeType="1"/>
          </p:cNvSpPr>
          <p:nvPr/>
        </p:nvSpPr>
        <p:spPr bwMode="auto">
          <a:xfrm>
            <a:off x="64262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98" name="Line 70"/>
          <p:cNvSpPr>
            <a:spLocks noChangeShapeType="1"/>
          </p:cNvSpPr>
          <p:nvPr/>
        </p:nvSpPr>
        <p:spPr bwMode="auto">
          <a:xfrm>
            <a:off x="65024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599" name="Line 71"/>
          <p:cNvSpPr>
            <a:spLocks noChangeShapeType="1"/>
          </p:cNvSpPr>
          <p:nvPr/>
        </p:nvSpPr>
        <p:spPr bwMode="auto">
          <a:xfrm>
            <a:off x="65786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00" name="Line 72"/>
          <p:cNvSpPr>
            <a:spLocks noChangeShapeType="1"/>
          </p:cNvSpPr>
          <p:nvPr/>
        </p:nvSpPr>
        <p:spPr bwMode="auto">
          <a:xfrm>
            <a:off x="66548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01" name="Line 73"/>
          <p:cNvSpPr>
            <a:spLocks noChangeShapeType="1"/>
          </p:cNvSpPr>
          <p:nvPr/>
        </p:nvSpPr>
        <p:spPr bwMode="auto">
          <a:xfrm>
            <a:off x="67310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02" name="Line 74"/>
          <p:cNvSpPr>
            <a:spLocks noChangeShapeType="1"/>
          </p:cNvSpPr>
          <p:nvPr/>
        </p:nvSpPr>
        <p:spPr bwMode="auto">
          <a:xfrm>
            <a:off x="6807200" y="46196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03" name="Line 75"/>
          <p:cNvSpPr>
            <a:spLocks noChangeShapeType="1"/>
          </p:cNvSpPr>
          <p:nvPr/>
        </p:nvSpPr>
        <p:spPr bwMode="auto">
          <a:xfrm>
            <a:off x="16256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04" name="Line 76"/>
          <p:cNvSpPr>
            <a:spLocks noChangeShapeType="1"/>
          </p:cNvSpPr>
          <p:nvPr/>
        </p:nvSpPr>
        <p:spPr bwMode="auto">
          <a:xfrm>
            <a:off x="17018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05" name="Line 77"/>
          <p:cNvSpPr>
            <a:spLocks noChangeShapeType="1"/>
          </p:cNvSpPr>
          <p:nvPr/>
        </p:nvSpPr>
        <p:spPr bwMode="auto">
          <a:xfrm>
            <a:off x="17780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06" name="Line 78"/>
          <p:cNvSpPr>
            <a:spLocks noChangeShapeType="1"/>
          </p:cNvSpPr>
          <p:nvPr/>
        </p:nvSpPr>
        <p:spPr bwMode="auto">
          <a:xfrm>
            <a:off x="18542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07" name="Line 79"/>
          <p:cNvSpPr>
            <a:spLocks noChangeShapeType="1"/>
          </p:cNvSpPr>
          <p:nvPr/>
        </p:nvSpPr>
        <p:spPr bwMode="auto">
          <a:xfrm>
            <a:off x="19304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08" name="Line 80"/>
          <p:cNvSpPr>
            <a:spLocks noChangeShapeType="1"/>
          </p:cNvSpPr>
          <p:nvPr/>
        </p:nvSpPr>
        <p:spPr bwMode="auto">
          <a:xfrm>
            <a:off x="20066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09" name="Line 81"/>
          <p:cNvSpPr>
            <a:spLocks noChangeShapeType="1"/>
          </p:cNvSpPr>
          <p:nvPr/>
        </p:nvSpPr>
        <p:spPr bwMode="auto">
          <a:xfrm>
            <a:off x="20828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10" name="Line 82"/>
          <p:cNvSpPr>
            <a:spLocks noChangeShapeType="1"/>
          </p:cNvSpPr>
          <p:nvPr/>
        </p:nvSpPr>
        <p:spPr bwMode="auto">
          <a:xfrm>
            <a:off x="21590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11" name="Line 83"/>
          <p:cNvSpPr>
            <a:spLocks noChangeShapeType="1"/>
          </p:cNvSpPr>
          <p:nvPr/>
        </p:nvSpPr>
        <p:spPr bwMode="auto">
          <a:xfrm>
            <a:off x="22352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12" name="Line 84"/>
          <p:cNvSpPr>
            <a:spLocks noChangeShapeType="1"/>
          </p:cNvSpPr>
          <p:nvPr/>
        </p:nvSpPr>
        <p:spPr bwMode="auto">
          <a:xfrm>
            <a:off x="23114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13" name="Line 85"/>
          <p:cNvSpPr>
            <a:spLocks noChangeShapeType="1"/>
          </p:cNvSpPr>
          <p:nvPr/>
        </p:nvSpPr>
        <p:spPr bwMode="auto">
          <a:xfrm>
            <a:off x="23876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14" name="Line 86"/>
          <p:cNvSpPr>
            <a:spLocks noChangeShapeType="1"/>
          </p:cNvSpPr>
          <p:nvPr/>
        </p:nvSpPr>
        <p:spPr bwMode="auto">
          <a:xfrm>
            <a:off x="24638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15" name="Line 87"/>
          <p:cNvSpPr>
            <a:spLocks noChangeShapeType="1"/>
          </p:cNvSpPr>
          <p:nvPr/>
        </p:nvSpPr>
        <p:spPr bwMode="auto">
          <a:xfrm>
            <a:off x="25400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16" name="Line 88"/>
          <p:cNvSpPr>
            <a:spLocks noChangeShapeType="1"/>
          </p:cNvSpPr>
          <p:nvPr/>
        </p:nvSpPr>
        <p:spPr bwMode="auto">
          <a:xfrm>
            <a:off x="26162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17" name="Line 89"/>
          <p:cNvSpPr>
            <a:spLocks noChangeShapeType="1"/>
          </p:cNvSpPr>
          <p:nvPr/>
        </p:nvSpPr>
        <p:spPr bwMode="auto">
          <a:xfrm>
            <a:off x="26924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18" name="Line 90"/>
          <p:cNvSpPr>
            <a:spLocks noChangeShapeType="1"/>
          </p:cNvSpPr>
          <p:nvPr/>
        </p:nvSpPr>
        <p:spPr bwMode="auto">
          <a:xfrm>
            <a:off x="27686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19" name="Line 91"/>
          <p:cNvSpPr>
            <a:spLocks noChangeShapeType="1"/>
          </p:cNvSpPr>
          <p:nvPr/>
        </p:nvSpPr>
        <p:spPr bwMode="auto">
          <a:xfrm>
            <a:off x="28448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20" name="Line 92"/>
          <p:cNvSpPr>
            <a:spLocks noChangeShapeType="1"/>
          </p:cNvSpPr>
          <p:nvPr/>
        </p:nvSpPr>
        <p:spPr bwMode="auto">
          <a:xfrm>
            <a:off x="29210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21" name="Line 93"/>
          <p:cNvSpPr>
            <a:spLocks noChangeShapeType="1"/>
          </p:cNvSpPr>
          <p:nvPr/>
        </p:nvSpPr>
        <p:spPr bwMode="auto">
          <a:xfrm>
            <a:off x="29972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22" name="Line 94"/>
          <p:cNvSpPr>
            <a:spLocks noChangeShapeType="1"/>
          </p:cNvSpPr>
          <p:nvPr/>
        </p:nvSpPr>
        <p:spPr bwMode="auto">
          <a:xfrm>
            <a:off x="30734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23" name="Line 95"/>
          <p:cNvSpPr>
            <a:spLocks noChangeShapeType="1"/>
          </p:cNvSpPr>
          <p:nvPr/>
        </p:nvSpPr>
        <p:spPr bwMode="auto">
          <a:xfrm>
            <a:off x="31496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24" name="Line 96"/>
          <p:cNvSpPr>
            <a:spLocks noChangeShapeType="1"/>
          </p:cNvSpPr>
          <p:nvPr/>
        </p:nvSpPr>
        <p:spPr bwMode="auto">
          <a:xfrm>
            <a:off x="32258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25" name="Line 97"/>
          <p:cNvSpPr>
            <a:spLocks noChangeShapeType="1"/>
          </p:cNvSpPr>
          <p:nvPr/>
        </p:nvSpPr>
        <p:spPr bwMode="auto">
          <a:xfrm>
            <a:off x="33020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26" name="Line 98"/>
          <p:cNvSpPr>
            <a:spLocks noChangeShapeType="1"/>
          </p:cNvSpPr>
          <p:nvPr/>
        </p:nvSpPr>
        <p:spPr bwMode="auto">
          <a:xfrm>
            <a:off x="33782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27" name="Line 99"/>
          <p:cNvSpPr>
            <a:spLocks noChangeShapeType="1"/>
          </p:cNvSpPr>
          <p:nvPr/>
        </p:nvSpPr>
        <p:spPr bwMode="auto">
          <a:xfrm>
            <a:off x="34544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28" name="Line 100"/>
          <p:cNvSpPr>
            <a:spLocks noChangeShapeType="1"/>
          </p:cNvSpPr>
          <p:nvPr/>
        </p:nvSpPr>
        <p:spPr bwMode="auto">
          <a:xfrm>
            <a:off x="35306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29" name="Line 101"/>
          <p:cNvSpPr>
            <a:spLocks noChangeShapeType="1"/>
          </p:cNvSpPr>
          <p:nvPr/>
        </p:nvSpPr>
        <p:spPr bwMode="auto">
          <a:xfrm>
            <a:off x="36068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30" name="Line 102"/>
          <p:cNvSpPr>
            <a:spLocks noChangeShapeType="1"/>
          </p:cNvSpPr>
          <p:nvPr/>
        </p:nvSpPr>
        <p:spPr bwMode="auto">
          <a:xfrm>
            <a:off x="36830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31" name="Line 103"/>
          <p:cNvSpPr>
            <a:spLocks noChangeShapeType="1"/>
          </p:cNvSpPr>
          <p:nvPr/>
        </p:nvSpPr>
        <p:spPr bwMode="auto">
          <a:xfrm>
            <a:off x="37592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32" name="Line 104"/>
          <p:cNvSpPr>
            <a:spLocks noChangeShapeType="1"/>
          </p:cNvSpPr>
          <p:nvPr/>
        </p:nvSpPr>
        <p:spPr bwMode="auto">
          <a:xfrm>
            <a:off x="38354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33" name="Line 105"/>
          <p:cNvSpPr>
            <a:spLocks noChangeShapeType="1"/>
          </p:cNvSpPr>
          <p:nvPr/>
        </p:nvSpPr>
        <p:spPr bwMode="auto">
          <a:xfrm>
            <a:off x="39116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34" name="Line 106"/>
          <p:cNvSpPr>
            <a:spLocks noChangeShapeType="1"/>
          </p:cNvSpPr>
          <p:nvPr/>
        </p:nvSpPr>
        <p:spPr bwMode="auto">
          <a:xfrm>
            <a:off x="39878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35" name="Line 107"/>
          <p:cNvSpPr>
            <a:spLocks noChangeShapeType="1"/>
          </p:cNvSpPr>
          <p:nvPr/>
        </p:nvSpPr>
        <p:spPr bwMode="auto">
          <a:xfrm>
            <a:off x="40640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36" name="Line 108"/>
          <p:cNvSpPr>
            <a:spLocks noChangeShapeType="1"/>
          </p:cNvSpPr>
          <p:nvPr/>
        </p:nvSpPr>
        <p:spPr bwMode="auto">
          <a:xfrm>
            <a:off x="41402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37" name="Line 109"/>
          <p:cNvSpPr>
            <a:spLocks noChangeShapeType="1"/>
          </p:cNvSpPr>
          <p:nvPr/>
        </p:nvSpPr>
        <p:spPr bwMode="auto">
          <a:xfrm>
            <a:off x="42164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38" name="Line 110"/>
          <p:cNvSpPr>
            <a:spLocks noChangeShapeType="1"/>
          </p:cNvSpPr>
          <p:nvPr/>
        </p:nvSpPr>
        <p:spPr bwMode="auto">
          <a:xfrm>
            <a:off x="42926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39" name="Line 111"/>
          <p:cNvSpPr>
            <a:spLocks noChangeShapeType="1"/>
          </p:cNvSpPr>
          <p:nvPr/>
        </p:nvSpPr>
        <p:spPr bwMode="auto">
          <a:xfrm>
            <a:off x="43688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40" name="Line 112"/>
          <p:cNvSpPr>
            <a:spLocks noChangeShapeType="1"/>
          </p:cNvSpPr>
          <p:nvPr/>
        </p:nvSpPr>
        <p:spPr bwMode="auto">
          <a:xfrm>
            <a:off x="44450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41" name="Line 113"/>
          <p:cNvSpPr>
            <a:spLocks noChangeShapeType="1"/>
          </p:cNvSpPr>
          <p:nvPr/>
        </p:nvSpPr>
        <p:spPr bwMode="auto">
          <a:xfrm>
            <a:off x="45212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42" name="Line 114"/>
          <p:cNvSpPr>
            <a:spLocks noChangeShapeType="1"/>
          </p:cNvSpPr>
          <p:nvPr/>
        </p:nvSpPr>
        <p:spPr bwMode="auto">
          <a:xfrm>
            <a:off x="45974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43" name="Line 115"/>
          <p:cNvSpPr>
            <a:spLocks noChangeShapeType="1"/>
          </p:cNvSpPr>
          <p:nvPr/>
        </p:nvSpPr>
        <p:spPr bwMode="auto">
          <a:xfrm>
            <a:off x="46736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44" name="Line 116"/>
          <p:cNvSpPr>
            <a:spLocks noChangeShapeType="1"/>
          </p:cNvSpPr>
          <p:nvPr/>
        </p:nvSpPr>
        <p:spPr bwMode="auto">
          <a:xfrm>
            <a:off x="47498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45" name="Line 117"/>
          <p:cNvSpPr>
            <a:spLocks noChangeShapeType="1"/>
          </p:cNvSpPr>
          <p:nvPr/>
        </p:nvSpPr>
        <p:spPr bwMode="auto">
          <a:xfrm>
            <a:off x="48260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46" name="Line 118"/>
          <p:cNvSpPr>
            <a:spLocks noChangeShapeType="1"/>
          </p:cNvSpPr>
          <p:nvPr/>
        </p:nvSpPr>
        <p:spPr bwMode="auto">
          <a:xfrm>
            <a:off x="49022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47" name="Line 119"/>
          <p:cNvSpPr>
            <a:spLocks noChangeShapeType="1"/>
          </p:cNvSpPr>
          <p:nvPr/>
        </p:nvSpPr>
        <p:spPr bwMode="auto">
          <a:xfrm>
            <a:off x="49784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48" name="Line 120"/>
          <p:cNvSpPr>
            <a:spLocks noChangeShapeType="1"/>
          </p:cNvSpPr>
          <p:nvPr/>
        </p:nvSpPr>
        <p:spPr bwMode="auto">
          <a:xfrm>
            <a:off x="50546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49" name="Line 121"/>
          <p:cNvSpPr>
            <a:spLocks noChangeShapeType="1"/>
          </p:cNvSpPr>
          <p:nvPr/>
        </p:nvSpPr>
        <p:spPr bwMode="auto">
          <a:xfrm>
            <a:off x="51308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50" name="Line 122"/>
          <p:cNvSpPr>
            <a:spLocks noChangeShapeType="1"/>
          </p:cNvSpPr>
          <p:nvPr/>
        </p:nvSpPr>
        <p:spPr bwMode="auto">
          <a:xfrm>
            <a:off x="52070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51" name="Line 123"/>
          <p:cNvSpPr>
            <a:spLocks noChangeShapeType="1"/>
          </p:cNvSpPr>
          <p:nvPr/>
        </p:nvSpPr>
        <p:spPr bwMode="auto">
          <a:xfrm>
            <a:off x="52832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52" name="Line 124"/>
          <p:cNvSpPr>
            <a:spLocks noChangeShapeType="1"/>
          </p:cNvSpPr>
          <p:nvPr/>
        </p:nvSpPr>
        <p:spPr bwMode="auto">
          <a:xfrm>
            <a:off x="53594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53" name="Line 125"/>
          <p:cNvSpPr>
            <a:spLocks noChangeShapeType="1"/>
          </p:cNvSpPr>
          <p:nvPr/>
        </p:nvSpPr>
        <p:spPr bwMode="auto">
          <a:xfrm>
            <a:off x="54356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54" name="Line 126"/>
          <p:cNvSpPr>
            <a:spLocks noChangeShapeType="1"/>
          </p:cNvSpPr>
          <p:nvPr/>
        </p:nvSpPr>
        <p:spPr bwMode="auto">
          <a:xfrm>
            <a:off x="55118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55" name="Line 127"/>
          <p:cNvSpPr>
            <a:spLocks noChangeShapeType="1"/>
          </p:cNvSpPr>
          <p:nvPr/>
        </p:nvSpPr>
        <p:spPr bwMode="auto">
          <a:xfrm>
            <a:off x="55880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56" name="Line 128"/>
          <p:cNvSpPr>
            <a:spLocks noChangeShapeType="1"/>
          </p:cNvSpPr>
          <p:nvPr/>
        </p:nvSpPr>
        <p:spPr bwMode="auto">
          <a:xfrm>
            <a:off x="56642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57" name="Line 129"/>
          <p:cNvSpPr>
            <a:spLocks noChangeShapeType="1"/>
          </p:cNvSpPr>
          <p:nvPr/>
        </p:nvSpPr>
        <p:spPr bwMode="auto">
          <a:xfrm>
            <a:off x="57404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58" name="Line 130"/>
          <p:cNvSpPr>
            <a:spLocks noChangeShapeType="1"/>
          </p:cNvSpPr>
          <p:nvPr/>
        </p:nvSpPr>
        <p:spPr bwMode="auto">
          <a:xfrm>
            <a:off x="58166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59" name="Line 131"/>
          <p:cNvSpPr>
            <a:spLocks noChangeShapeType="1"/>
          </p:cNvSpPr>
          <p:nvPr/>
        </p:nvSpPr>
        <p:spPr bwMode="auto">
          <a:xfrm>
            <a:off x="58928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60" name="Line 132"/>
          <p:cNvSpPr>
            <a:spLocks noChangeShapeType="1"/>
          </p:cNvSpPr>
          <p:nvPr/>
        </p:nvSpPr>
        <p:spPr bwMode="auto">
          <a:xfrm>
            <a:off x="59690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61" name="Line 133"/>
          <p:cNvSpPr>
            <a:spLocks noChangeShapeType="1"/>
          </p:cNvSpPr>
          <p:nvPr/>
        </p:nvSpPr>
        <p:spPr bwMode="auto">
          <a:xfrm>
            <a:off x="60452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62" name="Line 134"/>
          <p:cNvSpPr>
            <a:spLocks noChangeShapeType="1"/>
          </p:cNvSpPr>
          <p:nvPr/>
        </p:nvSpPr>
        <p:spPr bwMode="auto">
          <a:xfrm>
            <a:off x="61214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63" name="Line 135"/>
          <p:cNvSpPr>
            <a:spLocks noChangeShapeType="1"/>
          </p:cNvSpPr>
          <p:nvPr/>
        </p:nvSpPr>
        <p:spPr bwMode="auto">
          <a:xfrm>
            <a:off x="61976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64" name="Line 136"/>
          <p:cNvSpPr>
            <a:spLocks noChangeShapeType="1"/>
          </p:cNvSpPr>
          <p:nvPr/>
        </p:nvSpPr>
        <p:spPr bwMode="auto">
          <a:xfrm>
            <a:off x="62738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65" name="Line 137"/>
          <p:cNvSpPr>
            <a:spLocks noChangeShapeType="1"/>
          </p:cNvSpPr>
          <p:nvPr/>
        </p:nvSpPr>
        <p:spPr bwMode="auto">
          <a:xfrm>
            <a:off x="63500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66" name="Line 138"/>
          <p:cNvSpPr>
            <a:spLocks noChangeShapeType="1"/>
          </p:cNvSpPr>
          <p:nvPr/>
        </p:nvSpPr>
        <p:spPr bwMode="auto">
          <a:xfrm>
            <a:off x="64262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67" name="Line 139"/>
          <p:cNvSpPr>
            <a:spLocks noChangeShapeType="1"/>
          </p:cNvSpPr>
          <p:nvPr/>
        </p:nvSpPr>
        <p:spPr bwMode="auto">
          <a:xfrm>
            <a:off x="65024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68" name="Line 140"/>
          <p:cNvSpPr>
            <a:spLocks noChangeShapeType="1"/>
          </p:cNvSpPr>
          <p:nvPr/>
        </p:nvSpPr>
        <p:spPr bwMode="auto">
          <a:xfrm>
            <a:off x="65786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69" name="Line 141"/>
          <p:cNvSpPr>
            <a:spLocks noChangeShapeType="1"/>
          </p:cNvSpPr>
          <p:nvPr/>
        </p:nvSpPr>
        <p:spPr bwMode="auto">
          <a:xfrm>
            <a:off x="66548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70" name="Line 142"/>
          <p:cNvSpPr>
            <a:spLocks noChangeShapeType="1"/>
          </p:cNvSpPr>
          <p:nvPr/>
        </p:nvSpPr>
        <p:spPr bwMode="auto">
          <a:xfrm>
            <a:off x="67310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71" name="Line 143"/>
          <p:cNvSpPr>
            <a:spLocks noChangeShapeType="1"/>
          </p:cNvSpPr>
          <p:nvPr/>
        </p:nvSpPr>
        <p:spPr bwMode="auto">
          <a:xfrm>
            <a:off x="6807200" y="36544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72" name="Line 144"/>
          <p:cNvSpPr>
            <a:spLocks noChangeShapeType="1"/>
          </p:cNvSpPr>
          <p:nvPr/>
        </p:nvSpPr>
        <p:spPr bwMode="auto">
          <a:xfrm>
            <a:off x="16256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73" name="Line 145"/>
          <p:cNvSpPr>
            <a:spLocks noChangeShapeType="1"/>
          </p:cNvSpPr>
          <p:nvPr/>
        </p:nvSpPr>
        <p:spPr bwMode="auto">
          <a:xfrm>
            <a:off x="17018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74" name="Line 146"/>
          <p:cNvSpPr>
            <a:spLocks noChangeShapeType="1"/>
          </p:cNvSpPr>
          <p:nvPr/>
        </p:nvSpPr>
        <p:spPr bwMode="auto">
          <a:xfrm>
            <a:off x="17780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75" name="Line 147"/>
          <p:cNvSpPr>
            <a:spLocks noChangeShapeType="1"/>
          </p:cNvSpPr>
          <p:nvPr/>
        </p:nvSpPr>
        <p:spPr bwMode="auto">
          <a:xfrm>
            <a:off x="18542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76" name="Line 148"/>
          <p:cNvSpPr>
            <a:spLocks noChangeShapeType="1"/>
          </p:cNvSpPr>
          <p:nvPr/>
        </p:nvSpPr>
        <p:spPr bwMode="auto">
          <a:xfrm>
            <a:off x="19304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77" name="Line 149"/>
          <p:cNvSpPr>
            <a:spLocks noChangeShapeType="1"/>
          </p:cNvSpPr>
          <p:nvPr/>
        </p:nvSpPr>
        <p:spPr bwMode="auto">
          <a:xfrm>
            <a:off x="20066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78" name="Line 150"/>
          <p:cNvSpPr>
            <a:spLocks noChangeShapeType="1"/>
          </p:cNvSpPr>
          <p:nvPr/>
        </p:nvSpPr>
        <p:spPr bwMode="auto">
          <a:xfrm>
            <a:off x="20828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79" name="Line 151"/>
          <p:cNvSpPr>
            <a:spLocks noChangeShapeType="1"/>
          </p:cNvSpPr>
          <p:nvPr/>
        </p:nvSpPr>
        <p:spPr bwMode="auto">
          <a:xfrm>
            <a:off x="21590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80" name="Line 152"/>
          <p:cNvSpPr>
            <a:spLocks noChangeShapeType="1"/>
          </p:cNvSpPr>
          <p:nvPr/>
        </p:nvSpPr>
        <p:spPr bwMode="auto">
          <a:xfrm>
            <a:off x="22352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81" name="Line 153"/>
          <p:cNvSpPr>
            <a:spLocks noChangeShapeType="1"/>
          </p:cNvSpPr>
          <p:nvPr/>
        </p:nvSpPr>
        <p:spPr bwMode="auto">
          <a:xfrm>
            <a:off x="23114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82" name="Line 154"/>
          <p:cNvSpPr>
            <a:spLocks noChangeShapeType="1"/>
          </p:cNvSpPr>
          <p:nvPr/>
        </p:nvSpPr>
        <p:spPr bwMode="auto">
          <a:xfrm>
            <a:off x="23876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83" name="Line 155"/>
          <p:cNvSpPr>
            <a:spLocks noChangeShapeType="1"/>
          </p:cNvSpPr>
          <p:nvPr/>
        </p:nvSpPr>
        <p:spPr bwMode="auto">
          <a:xfrm>
            <a:off x="24638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84" name="Line 156"/>
          <p:cNvSpPr>
            <a:spLocks noChangeShapeType="1"/>
          </p:cNvSpPr>
          <p:nvPr/>
        </p:nvSpPr>
        <p:spPr bwMode="auto">
          <a:xfrm>
            <a:off x="25400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85" name="Line 157"/>
          <p:cNvSpPr>
            <a:spLocks noChangeShapeType="1"/>
          </p:cNvSpPr>
          <p:nvPr/>
        </p:nvSpPr>
        <p:spPr bwMode="auto">
          <a:xfrm>
            <a:off x="26162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86" name="Line 158"/>
          <p:cNvSpPr>
            <a:spLocks noChangeShapeType="1"/>
          </p:cNvSpPr>
          <p:nvPr/>
        </p:nvSpPr>
        <p:spPr bwMode="auto">
          <a:xfrm>
            <a:off x="26924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87" name="Line 159"/>
          <p:cNvSpPr>
            <a:spLocks noChangeShapeType="1"/>
          </p:cNvSpPr>
          <p:nvPr/>
        </p:nvSpPr>
        <p:spPr bwMode="auto">
          <a:xfrm>
            <a:off x="27686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88" name="Line 160"/>
          <p:cNvSpPr>
            <a:spLocks noChangeShapeType="1"/>
          </p:cNvSpPr>
          <p:nvPr/>
        </p:nvSpPr>
        <p:spPr bwMode="auto">
          <a:xfrm>
            <a:off x="28448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89" name="Line 161"/>
          <p:cNvSpPr>
            <a:spLocks noChangeShapeType="1"/>
          </p:cNvSpPr>
          <p:nvPr/>
        </p:nvSpPr>
        <p:spPr bwMode="auto">
          <a:xfrm>
            <a:off x="29210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90" name="Line 162"/>
          <p:cNvSpPr>
            <a:spLocks noChangeShapeType="1"/>
          </p:cNvSpPr>
          <p:nvPr/>
        </p:nvSpPr>
        <p:spPr bwMode="auto">
          <a:xfrm>
            <a:off x="29972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91" name="Line 163"/>
          <p:cNvSpPr>
            <a:spLocks noChangeShapeType="1"/>
          </p:cNvSpPr>
          <p:nvPr/>
        </p:nvSpPr>
        <p:spPr bwMode="auto">
          <a:xfrm>
            <a:off x="30734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92" name="Line 164"/>
          <p:cNvSpPr>
            <a:spLocks noChangeShapeType="1"/>
          </p:cNvSpPr>
          <p:nvPr/>
        </p:nvSpPr>
        <p:spPr bwMode="auto">
          <a:xfrm>
            <a:off x="31496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93" name="Line 165"/>
          <p:cNvSpPr>
            <a:spLocks noChangeShapeType="1"/>
          </p:cNvSpPr>
          <p:nvPr/>
        </p:nvSpPr>
        <p:spPr bwMode="auto">
          <a:xfrm>
            <a:off x="32258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94" name="Line 166"/>
          <p:cNvSpPr>
            <a:spLocks noChangeShapeType="1"/>
          </p:cNvSpPr>
          <p:nvPr/>
        </p:nvSpPr>
        <p:spPr bwMode="auto">
          <a:xfrm>
            <a:off x="33020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95" name="Line 167"/>
          <p:cNvSpPr>
            <a:spLocks noChangeShapeType="1"/>
          </p:cNvSpPr>
          <p:nvPr/>
        </p:nvSpPr>
        <p:spPr bwMode="auto">
          <a:xfrm>
            <a:off x="33782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96" name="Line 168"/>
          <p:cNvSpPr>
            <a:spLocks noChangeShapeType="1"/>
          </p:cNvSpPr>
          <p:nvPr/>
        </p:nvSpPr>
        <p:spPr bwMode="auto">
          <a:xfrm>
            <a:off x="34544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97" name="Line 169"/>
          <p:cNvSpPr>
            <a:spLocks noChangeShapeType="1"/>
          </p:cNvSpPr>
          <p:nvPr/>
        </p:nvSpPr>
        <p:spPr bwMode="auto">
          <a:xfrm>
            <a:off x="35306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98" name="Line 170"/>
          <p:cNvSpPr>
            <a:spLocks noChangeShapeType="1"/>
          </p:cNvSpPr>
          <p:nvPr/>
        </p:nvSpPr>
        <p:spPr bwMode="auto">
          <a:xfrm>
            <a:off x="36068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699" name="Line 171"/>
          <p:cNvSpPr>
            <a:spLocks noChangeShapeType="1"/>
          </p:cNvSpPr>
          <p:nvPr/>
        </p:nvSpPr>
        <p:spPr bwMode="auto">
          <a:xfrm>
            <a:off x="36830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00" name="Line 172"/>
          <p:cNvSpPr>
            <a:spLocks noChangeShapeType="1"/>
          </p:cNvSpPr>
          <p:nvPr/>
        </p:nvSpPr>
        <p:spPr bwMode="auto">
          <a:xfrm>
            <a:off x="37592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01" name="Line 173"/>
          <p:cNvSpPr>
            <a:spLocks noChangeShapeType="1"/>
          </p:cNvSpPr>
          <p:nvPr/>
        </p:nvSpPr>
        <p:spPr bwMode="auto">
          <a:xfrm>
            <a:off x="38354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02" name="Line 174"/>
          <p:cNvSpPr>
            <a:spLocks noChangeShapeType="1"/>
          </p:cNvSpPr>
          <p:nvPr/>
        </p:nvSpPr>
        <p:spPr bwMode="auto">
          <a:xfrm>
            <a:off x="39116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03" name="Line 175"/>
          <p:cNvSpPr>
            <a:spLocks noChangeShapeType="1"/>
          </p:cNvSpPr>
          <p:nvPr/>
        </p:nvSpPr>
        <p:spPr bwMode="auto">
          <a:xfrm>
            <a:off x="39878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04" name="Line 176"/>
          <p:cNvSpPr>
            <a:spLocks noChangeShapeType="1"/>
          </p:cNvSpPr>
          <p:nvPr/>
        </p:nvSpPr>
        <p:spPr bwMode="auto">
          <a:xfrm>
            <a:off x="40640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05" name="Line 177"/>
          <p:cNvSpPr>
            <a:spLocks noChangeShapeType="1"/>
          </p:cNvSpPr>
          <p:nvPr/>
        </p:nvSpPr>
        <p:spPr bwMode="auto">
          <a:xfrm>
            <a:off x="41402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06" name="Line 178"/>
          <p:cNvSpPr>
            <a:spLocks noChangeShapeType="1"/>
          </p:cNvSpPr>
          <p:nvPr/>
        </p:nvSpPr>
        <p:spPr bwMode="auto">
          <a:xfrm>
            <a:off x="42164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07" name="Line 179"/>
          <p:cNvSpPr>
            <a:spLocks noChangeShapeType="1"/>
          </p:cNvSpPr>
          <p:nvPr/>
        </p:nvSpPr>
        <p:spPr bwMode="auto">
          <a:xfrm>
            <a:off x="42926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08" name="Line 180"/>
          <p:cNvSpPr>
            <a:spLocks noChangeShapeType="1"/>
          </p:cNvSpPr>
          <p:nvPr/>
        </p:nvSpPr>
        <p:spPr bwMode="auto">
          <a:xfrm>
            <a:off x="43688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09" name="Line 181"/>
          <p:cNvSpPr>
            <a:spLocks noChangeShapeType="1"/>
          </p:cNvSpPr>
          <p:nvPr/>
        </p:nvSpPr>
        <p:spPr bwMode="auto">
          <a:xfrm>
            <a:off x="44450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10" name="Line 182"/>
          <p:cNvSpPr>
            <a:spLocks noChangeShapeType="1"/>
          </p:cNvSpPr>
          <p:nvPr/>
        </p:nvSpPr>
        <p:spPr bwMode="auto">
          <a:xfrm>
            <a:off x="45212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11" name="Line 183"/>
          <p:cNvSpPr>
            <a:spLocks noChangeShapeType="1"/>
          </p:cNvSpPr>
          <p:nvPr/>
        </p:nvSpPr>
        <p:spPr bwMode="auto">
          <a:xfrm>
            <a:off x="45974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12" name="Line 184"/>
          <p:cNvSpPr>
            <a:spLocks noChangeShapeType="1"/>
          </p:cNvSpPr>
          <p:nvPr/>
        </p:nvSpPr>
        <p:spPr bwMode="auto">
          <a:xfrm>
            <a:off x="46736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13" name="Line 185"/>
          <p:cNvSpPr>
            <a:spLocks noChangeShapeType="1"/>
          </p:cNvSpPr>
          <p:nvPr/>
        </p:nvSpPr>
        <p:spPr bwMode="auto">
          <a:xfrm>
            <a:off x="47498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14" name="Line 186"/>
          <p:cNvSpPr>
            <a:spLocks noChangeShapeType="1"/>
          </p:cNvSpPr>
          <p:nvPr/>
        </p:nvSpPr>
        <p:spPr bwMode="auto">
          <a:xfrm>
            <a:off x="48260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15" name="Line 187"/>
          <p:cNvSpPr>
            <a:spLocks noChangeShapeType="1"/>
          </p:cNvSpPr>
          <p:nvPr/>
        </p:nvSpPr>
        <p:spPr bwMode="auto">
          <a:xfrm>
            <a:off x="49022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16" name="Line 188"/>
          <p:cNvSpPr>
            <a:spLocks noChangeShapeType="1"/>
          </p:cNvSpPr>
          <p:nvPr/>
        </p:nvSpPr>
        <p:spPr bwMode="auto">
          <a:xfrm>
            <a:off x="49784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17" name="Line 189"/>
          <p:cNvSpPr>
            <a:spLocks noChangeShapeType="1"/>
          </p:cNvSpPr>
          <p:nvPr/>
        </p:nvSpPr>
        <p:spPr bwMode="auto">
          <a:xfrm>
            <a:off x="50546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18" name="Line 190"/>
          <p:cNvSpPr>
            <a:spLocks noChangeShapeType="1"/>
          </p:cNvSpPr>
          <p:nvPr/>
        </p:nvSpPr>
        <p:spPr bwMode="auto">
          <a:xfrm>
            <a:off x="51308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19" name="Line 191"/>
          <p:cNvSpPr>
            <a:spLocks noChangeShapeType="1"/>
          </p:cNvSpPr>
          <p:nvPr/>
        </p:nvSpPr>
        <p:spPr bwMode="auto">
          <a:xfrm>
            <a:off x="52070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20" name="Line 192"/>
          <p:cNvSpPr>
            <a:spLocks noChangeShapeType="1"/>
          </p:cNvSpPr>
          <p:nvPr/>
        </p:nvSpPr>
        <p:spPr bwMode="auto">
          <a:xfrm>
            <a:off x="52832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21" name="Line 193"/>
          <p:cNvSpPr>
            <a:spLocks noChangeShapeType="1"/>
          </p:cNvSpPr>
          <p:nvPr/>
        </p:nvSpPr>
        <p:spPr bwMode="auto">
          <a:xfrm>
            <a:off x="53594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22" name="Line 194"/>
          <p:cNvSpPr>
            <a:spLocks noChangeShapeType="1"/>
          </p:cNvSpPr>
          <p:nvPr/>
        </p:nvSpPr>
        <p:spPr bwMode="auto">
          <a:xfrm>
            <a:off x="54356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23" name="Line 195"/>
          <p:cNvSpPr>
            <a:spLocks noChangeShapeType="1"/>
          </p:cNvSpPr>
          <p:nvPr/>
        </p:nvSpPr>
        <p:spPr bwMode="auto">
          <a:xfrm>
            <a:off x="55118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24" name="Line 196"/>
          <p:cNvSpPr>
            <a:spLocks noChangeShapeType="1"/>
          </p:cNvSpPr>
          <p:nvPr/>
        </p:nvSpPr>
        <p:spPr bwMode="auto">
          <a:xfrm>
            <a:off x="55880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25" name="Line 197"/>
          <p:cNvSpPr>
            <a:spLocks noChangeShapeType="1"/>
          </p:cNvSpPr>
          <p:nvPr/>
        </p:nvSpPr>
        <p:spPr bwMode="auto">
          <a:xfrm>
            <a:off x="56642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26" name="Line 198"/>
          <p:cNvSpPr>
            <a:spLocks noChangeShapeType="1"/>
          </p:cNvSpPr>
          <p:nvPr/>
        </p:nvSpPr>
        <p:spPr bwMode="auto">
          <a:xfrm>
            <a:off x="57404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27" name="Line 199"/>
          <p:cNvSpPr>
            <a:spLocks noChangeShapeType="1"/>
          </p:cNvSpPr>
          <p:nvPr/>
        </p:nvSpPr>
        <p:spPr bwMode="auto">
          <a:xfrm>
            <a:off x="58166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28" name="Line 200"/>
          <p:cNvSpPr>
            <a:spLocks noChangeShapeType="1"/>
          </p:cNvSpPr>
          <p:nvPr/>
        </p:nvSpPr>
        <p:spPr bwMode="auto">
          <a:xfrm>
            <a:off x="58928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29" name="Line 201"/>
          <p:cNvSpPr>
            <a:spLocks noChangeShapeType="1"/>
          </p:cNvSpPr>
          <p:nvPr/>
        </p:nvSpPr>
        <p:spPr bwMode="auto">
          <a:xfrm>
            <a:off x="59690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30" name="Line 202"/>
          <p:cNvSpPr>
            <a:spLocks noChangeShapeType="1"/>
          </p:cNvSpPr>
          <p:nvPr/>
        </p:nvSpPr>
        <p:spPr bwMode="auto">
          <a:xfrm>
            <a:off x="60452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31" name="Line 203"/>
          <p:cNvSpPr>
            <a:spLocks noChangeShapeType="1"/>
          </p:cNvSpPr>
          <p:nvPr/>
        </p:nvSpPr>
        <p:spPr bwMode="auto">
          <a:xfrm>
            <a:off x="61214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32" name="Line 204"/>
          <p:cNvSpPr>
            <a:spLocks noChangeShapeType="1"/>
          </p:cNvSpPr>
          <p:nvPr/>
        </p:nvSpPr>
        <p:spPr bwMode="auto">
          <a:xfrm>
            <a:off x="61976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33" name="Line 205"/>
          <p:cNvSpPr>
            <a:spLocks noChangeShapeType="1"/>
          </p:cNvSpPr>
          <p:nvPr/>
        </p:nvSpPr>
        <p:spPr bwMode="auto">
          <a:xfrm>
            <a:off x="62738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34" name="Line 206"/>
          <p:cNvSpPr>
            <a:spLocks noChangeShapeType="1"/>
          </p:cNvSpPr>
          <p:nvPr/>
        </p:nvSpPr>
        <p:spPr bwMode="auto">
          <a:xfrm>
            <a:off x="63500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35" name="Line 207"/>
          <p:cNvSpPr>
            <a:spLocks noChangeShapeType="1"/>
          </p:cNvSpPr>
          <p:nvPr/>
        </p:nvSpPr>
        <p:spPr bwMode="auto">
          <a:xfrm>
            <a:off x="64262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36" name="Line 208"/>
          <p:cNvSpPr>
            <a:spLocks noChangeShapeType="1"/>
          </p:cNvSpPr>
          <p:nvPr/>
        </p:nvSpPr>
        <p:spPr bwMode="auto">
          <a:xfrm>
            <a:off x="65024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37" name="Line 209"/>
          <p:cNvSpPr>
            <a:spLocks noChangeShapeType="1"/>
          </p:cNvSpPr>
          <p:nvPr/>
        </p:nvSpPr>
        <p:spPr bwMode="auto">
          <a:xfrm>
            <a:off x="65786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38" name="Line 210"/>
          <p:cNvSpPr>
            <a:spLocks noChangeShapeType="1"/>
          </p:cNvSpPr>
          <p:nvPr/>
        </p:nvSpPr>
        <p:spPr bwMode="auto">
          <a:xfrm>
            <a:off x="66548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39" name="Line 211"/>
          <p:cNvSpPr>
            <a:spLocks noChangeShapeType="1"/>
          </p:cNvSpPr>
          <p:nvPr/>
        </p:nvSpPr>
        <p:spPr bwMode="auto">
          <a:xfrm>
            <a:off x="67310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40" name="Line 212"/>
          <p:cNvSpPr>
            <a:spLocks noChangeShapeType="1"/>
          </p:cNvSpPr>
          <p:nvPr/>
        </p:nvSpPr>
        <p:spPr bwMode="auto">
          <a:xfrm>
            <a:off x="6807200" y="2689225"/>
            <a:ext cx="127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41" name="Line 213"/>
          <p:cNvSpPr>
            <a:spLocks noChangeShapeType="1"/>
          </p:cNvSpPr>
          <p:nvPr/>
        </p:nvSpPr>
        <p:spPr bwMode="auto">
          <a:xfrm flipV="1">
            <a:off x="1473200" y="2682875"/>
            <a:ext cx="0" cy="290830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18 VAG Rounded Bold   07390"/>
            </a:endParaRPr>
          </a:p>
        </p:txBody>
      </p:sp>
      <p:sp>
        <p:nvSpPr>
          <p:cNvPr id="2838742" name="Line 214"/>
          <p:cNvSpPr>
            <a:spLocks noChangeShapeType="1"/>
          </p:cNvSpPr>
          <p:nvPr/>
        </p:nvSpPr>
        <p:spPr bwMode="auto">
          <a:xfrm>
            <a:off x="1435100" y="5597525"/>
            <a:ext cx="63500" cy="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43" name="Line 215"/>
          <p:cNvSpPr>
            <a:spLocks noChangeShapeType="1"/>
          </p:cNvSpPr>
          <p:nvPr/>
        </p:nvSpPr>
        <p:spPr bwMode="auto">
          <a:xfrm>
            <a:off x="1473200" y="5597525"/>
            <a:ext cx="5359400" cy="0"/>
          </a:xfrm>
          <a:prstGeom prst="line">
            <a:avLst/>
          </a:prstGeom>
          <a:noFill/>
          <a:ln w="12700">
            <a:solidFill>
              <a:schemeClr val="tx1"/>
            </a:solidFill>
            <a:round/>
            <a:headEnd/>
            <a:tailEnd/>
          </a:ln>
          <a:effectLst/>
        </p:spPr>
        <p:txBody>
          <a:bodyPr wrap="none" anchor="ctr">
            <a:prstTxWarp prst="textNoShape">
              <a:avLst/>
            </a:prstTxWarp>
          </a:bodyPr>
          <a:lstStyle/>
          <a:p>
            <a:endParaRPr lang="en-US">
              <a:latin typeface="18 VAG Rounded Bold   07390"/>
            </a:endParaRPr>
          </a:p>
        </p:txBody>
      </p:sp>
      <p:sp>
        <p:nvSpPr>
          <p:cNvPr id="2838744" name="Line 216"/>
          <p:cNvSpPr>
            <a:spLocks noChangeShapeType="1"/>
          </p:cNvSpPr>
          <p:nvPr/>
        </p:nvSpPr>
        <p:spPr bwMode="auto">
          <a:xfrm flipV="1">
            <a:off x="1473200" y="5543550"/>
            <a:ext cx="0" cy="9525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45" name="Line 217"/>
          <p:cNvSpPr>
            <a:spLocks noChangeShapeType="1"/>
          </p:cNvSpPr>
          <p:nvPr/>
        </p:nvSpPr>
        <p:spPr bwMode="auto">
          <a:xfrm flipV="1">
            <a:off x="1739900" y="5543550"/>
            <a:ext cx="0" cy="9525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46" name="Line 218"/>
          <p:cNvSpPr>
            <a:spLocks noChangeShapeType="1"/>
          </p:cNvSpPr>
          <p:nvPr/>
        </p:nvSpPr>
        <p:spPr bwMode="auto">
          <a:xfrm flipV="1">
            <a:off x="2019300" y="5543550"/>
            <a:ext cx="0" cy="9525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47" name="Line 219"/>
          <p:cNvSpPr>
            <a:spLocks noChangeShapeType="1"/>
          </p:cNvSpPr>
          <p:nvPr/>
        </p:nvSpPr>
        <p:spPr bwMode="auto">
          <a:xfrm flipV="1">
            <a:off x="2286000" y="5543550"/>
            <a:ext cx="0" cy="9525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48" name="Line 220"/>
          <p:cNvSpPr>
            <a:spLocks noChangeShapeType="1"/>
          </p:cNvSpPr>
          <p:nvPr/>
        </p:nvSpPr>
        <p:spPr bwMode="auto">
          <a:xfrm flipV="1">
            <a:off x="2552700" y="5543550"/>
            <a:ext cx="0" cy="9525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49" name="Line 221"/>
          <p:cNvSpPr>
            <a:spLocks noChangeShapeType="1"/>
          </p:cNvSpPr>
          <p:nvPr/>
        </p:nvSpPr>
        <p:spPr bwMode="auto">
          <a:xfrm flipV="1">
            <a:off x="2819400" y="5543550"/>
            <a:ext cx="0" cy="9525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50" name="Line 222"/>
          <p:cNvSpPr>
            <a:spLocks noChangeShapeType="1"/>
          </p:cNvSpPr>
          <p:nvPr/>
        </p:nvSpPr>
        <p:spPr bwMode="auto">
          <a:xfrm flipV="1">
            <a:off x="3086100" y="5543550"/>
            <a:ext cx="0" cy="9525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51" name="Line 223"/>
          <p:cNvSpPr>
            <a:spLocks noChangeShapeType="1"/>
          </p:cNvSpPr>
          <p:nvPr/>
        </p:nvSpPr>
        <p:spPr bwMode="auto">
          <a:xfrm flipV="1">
            <a:off x="3352800" y="5543550"/>
            <a:ext cx="0" cy="9525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52" name="Line 224"/>
          <p:cNvSpPr>
            <a:spLocks noChangeShapeType="1"/>
          </p:cNvSpPr>
          <p:nvPr/>
        </p:nvSpPr>
        <p:spPr bwMode="auto">
          <a:xfrm flipV="1">
            <a:off x="3619500" y="5543550"/>
            <a:ext cx="0" cy="9525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53" name="Line 225"/>
          <p:cNvSpPr>
            <a:spLocks noChangeShapeType="1"/>
          </p:cNvSpPr>
          <p:nvPr/>
        </p:nvSpPr>
        <p:spPr bwMode="auto">
          <a:xfrm flipV="1">
            <a:off x="3898900" y="5543550"/>
            <a:ext cx="0" cy="9525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54" name="Line 226"/>
          <p:cNvSpPr>
            <a:spLocks noChangeShapeType="1"/>
          </p:cNvSpPr>
          <p:nvPr/>
        </p:nvSpPr>
        <p:spPr bwMode="auto">
          <a:xfrm flipV="1">
            <a:off x="4165600" y="5543550"/>
            <a:ext cx="0" cy="9525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55" name="Line 227"/>
          <p:cNvSpPr>
            <a:spLocks noChangeShapeType="1"/>
          </p:cNvSpPr>
          <p:nvPr/>
        </p:nvSpPr>
        <p:spPr bwMode="auto">
          <a:xfrm flipV="1">
            <a:off x="4432300" y="5543550"/>
            <a:ext cx="0" cy="9525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56" name="Line 228"/>
          <p:cNvSpPr>
            <a:spLocks noChangeShapeType="1"/>
          </p:cNvSpPr>
          <p:nvPr/>
        </p:nvSpPr>
        <p:spPr bwMode="auto">
          <a:xfrm flipV="1">
            <a:off x="4699000" y="5543550"/>
            <a:ext cx="0" cy="9525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57" name="Line 229"/>
          <p:cNvSpPr>
            <a:spLocks noChangeShapeType="1"/>
          </p:cNvSpPr>
          <p:nvPr/>
        </p:nvSpPr>
        <p:spPr bwMode="auto">
          <a:xfrm flipV="1">
            <a:off x="4965700" y="5543550"/>
            <a:ext cx="0" cy="9525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58" name="Line 230"/>
          <p:cNvSpPr>
            <a:spLocks noChangeShapeType="1"/>
          </p:cNvSpPr>
          <p:nvPr/>
        </p:nvSpPr>
        <p:spPr bwMode="auto">
          <a:xfrm flipV="1">
            <a:off x="5232400" y="5543550"/>
            <a:ext cx="0" cy="9525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59" name="Line 231"/>
          <p:cNvSpPr>
            <a:spLocks noChangeShapeType="1"/>
          </p:cNvSpPr>
          <p:nvPr/>
        </p:nvSpPr>
        <p:spPr bwMode="auto">
          <a:xfrm flipV="1">
            <a:off x="5499100" y="5543550"/>
            <a:ext cx="0" cy="9525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60" name="Line 232"/>
          <p:cNvSpPr>
            <a:spLocks noChangeShapeType="1"/>
          </p:cNvSpPr>
          <p:nvPr/>
        </p:nvSpPr>
        <p:spPr bwMode="auto">
          <a:xfrm flipV="1">
            <a:off x="5778500" y="5543550"/>
            <a:ext cx="0" cy="9525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61" name="Line 233"/>
          <p:cNvSpPr>
            <a:spLocks noChangeShapeType="1"/>
          </p:cNvSpPr>
          <p:nvPr/>
        </p:nvSpPr>
        <p:spPr bwMode="auto">
          <a:xfrm flipV="1">
            <a:off x="6045200" y="5543550"/>
            <a:ext cx="0" cy="9525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62" name="Line 234"/>
          <p:cNvSpPr>
            <a:spLocks noChangeShapeType="1"/>
          </p:cNvSpPr>
          <p:nvPr/>
        </p:nvSpPr>
        <p:spPr bwMode="auto">
          <a:xfrm flipV="1">
            <a:off x="6311900" y="5543550"/>
            <a:ext cx="0" cy="9525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63" name="Line 235"/>
          <p:cNvSpPr>
            <a:spLocks noChangeShapeType="1"/>
          </p:cNvSpPr>
          <p:nvPr/>
        </p:nvSpPr>
        <p:spPr bwMode="auto">
          <a:xfrm flipV="1">
            <a:off x="6578600" y="5543550"/>
            <a:ext cx="0" cy="9525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64" name="Line 236"/>
          <p:cNvSpPr>
            <a:spLocks noChangeShapeType="1"/>
          </p:cNvSpPr>
          <p:nvPr/>
        </p:nvSpPr>
        <p:spPr bwMode="auto">
          <a:xfrm flipV="1">
            <a:off x="6845300" y="5543550"/>
            <a:ext cx="0" cy="95250"/>
          </a:xfrm>
          <a:prstGeom prst="line">
            <a:avLst/>
          </a:prstGeom>
          <a:noFill/>
          <a:ln w="12700">
            <a:solidFill>
              <a:srgbClr val="000000"/>
            </a:solidFill>
            <a:round/>
            <a:headEnd/>
            <a:tailEnd/>
          </a:ln>
          <a:effectLst/>
        </p:spPr>
        <p:txBody>
          <a:bodyPr wrap="none" anchor="ctr">
            <a:prstTxWarp prst="textNoShape">
              <a:avLst/>
            </a:prstTxWarp>
          </a:bodyPr>
          <a:lstStyle/>
          <a:p>
            <a:endParaRPr lang="en-US">
              <a:latin typeface="18 VAG Rounded Bold   07390"/>
            </a:endParaRPr>
          </a:p>
        </p:txBody>
      </p:sp>
      <p:sp>
        <p:nvSpPr>
          <p:cNvPr id="2838765" name="Freeform 237"/>
          <p:cNvSpPr>
            <a:spLocks/>
          </p:cNvSpPr>
          <p:nvPr/>
        </p:nvSpPr>
        <p:spPr bwMode="auto">
          <a:xfrm>
            <a:off x="1466850" y="2708275"/>
            <a:ext cx="5373688" cy="2884487"/>
          </a:xfrm>
          <a:custGeom>
            <a:avLst/>
            <a:gdLst/>
            <a:ahLst/>
            <a:cxnLst>
              <a:cxn ang="0">
                <a:pos x="0" y="1816"/>
              </a:cxn>
              <a:cxn ang="0">
                <a:pos x="168" y="1752"/>
              </a:cxn>
              <a:cxn ang="0">
                <a:pos x="344" y="1696"/>
              </a:cxn>
              <a:cxn ang="0">
                <a:pos x="512" y="1640"/>
              </a:cxn>
              <a:cxn ang="0">
                <a:pos x="680" y="1576"/>
              </a:cxn>
              <a:cxn ang="0">
                <a:pos x="848" y="1520"/>
              </a:cxn>
              <a:cxn ang="0">
                <a:pos x="1016" y="1456"/>
              </a:cxn>
              <a:cxn ang="0">
                <a:pos x="1184" y="1400"/>
              </a:cxn>
              <a:cxn ang="0">
                <a:pos x="1352" y="1296"/>
              </a:cxn>
              <a:cxn ang="0">
                <a:pos x="1528" y="1184"/>
              </a:cxn>
              <a:cxn ang="0">
                <a:pos x="1696" y="1080"/>
              </a:cxn>
              <a:cxn ang="0">
                <a:pos x="1864" y="968"/>
              </a:cxn>
              <a:cxn ang="0">
                <a:pos x="2032" y="864"/>
              </a:cxn>
              <a:cxn ang="0">
                <a:pos x="2200" y="752"/>
              </a:cxn>
              <a:cxn ang="0">
                <a:pos x="2368" y="648"/>
              </a:cxn>
              <a:cxn ang="0">
                <a:pos x="2536" y="536"/>
              </a:cxn>
              <a:cxn ang="0">
                <a:pos x="2712" y="432"/>
              </a:cxn>
              <a:cxn ang="0">
                <a:pos x="2880" y="328"/>
              </a:cxn>
              <a:cxn ang="0">
                <a:pos x="3048" y="216"/>
              </a:cxn>
              <a:cxn ang="0">
                <a:pos x="3216" y="112"/>
              </a:cxn>
              <a:cxn ang="0">
                <a:pos x="3384" y="0"/>
              </a:cxn>
            </a:cxnLst>
            <a:rect l="0" t="0" r="r" b="b"/>
            <a:pathLst>
              <a:path w="3385" h="1817">
                <a:moveTo>
                  <a:pt x="0" y="1816"/>
                </a:moveTo>
                <a:lnTo>
                  <a:pt x="168" y="1752"/>
                </a:lnTo>
                <a:lnTo>
                  <a:pt x="344" y="1696"/>
                </a:lnTo>
                <a:lnTo>
                  <a:pt x="512" y="1640"/>
                </a:lnTo>
                <a:lnTo>
                  <a:pt x="680" y="1576"/>
                </a:lnTo>
                <a:lnTo>
                  <a:pt x="848" y="1520"/>
                </a:lnTo>
                <a:lnTo>
                  <a:pt x="1016" y="1456"/>
                </a:lnTo>
                <a:lnTo>
                  <a:pt x="1184" y="1400"/>
                </a:lnTo>
                <a:lnTo>
                  <a:pt x="1352" y="1296"/>
                </a:lnTo>
                <a:lnTo>
                  <a:pt x="1528" y="1184"/>
                </a:lnTo>
                <a:lnTo>
                  <a:pt x="1696" y="1080"/>
                </a:lnTo>
                <a:lnTo>
                  <a:pt x="1864" y="968"/>
                </a:lnTo>
                <a:lnTo>
                  <a:pt x="2032" y="864"/>
                </a:lnTo>
                <a:lnTo>
                  <a:pt x="2200" y="752"/>
                </a:lnTo>
                <a:lnTo>
                  <a:pt x="2368" y="648"/>
                </a:lnTo>
                <a:lnTo>
                  <a:pt x="2536" y="536"/>
                </a:lnTo>
                <a:lnTo>
                  <a:pt x="2712" y="432"/>
                </a:lnTo>
                <a:lnTo>
                  <a:pt x="2880" y="328"/>
                </a:lnTo>
                <a:lnTo>
                  <a:pt x="3048" y="216"/>
                </a:lnTo>
                <a:lnTo>
                  <a:pt x="3216" y="112"/>
                </a:lnTo>
                <a:lnTo>
                  <a:pt x="3384" y="0"/>
                </a:lnTo>
              </a:path>
            </a:pathLst>
          </a:custGeom>
          <a:noFill/>
          <a:ln w="12700" cap="rnd" cmpd="sng">
            <a:solidFill>
              <a:schemeClr val="tx1"/>
            </a:solidFill>
            <a:prstDash val="solid"/>
            <a:round/>
            <a:headEnd type="none" w="med" len="med"/>
            <a:tailEnd type="none" w="med" len="med"/>
          </a:ln>
          <a:effectLst/>
        </p:spPr>
        <p:txBody>
          <a:bodyPr>
            <a:prstTxWarp prst="textNoShape">
              <a:avLst/>
            </a:prstTxWarp>
          </a:bodyPr>
          <a:lstStyle/>
          <a:p>
            <a:endParaRPr lang="en-US">
              <a:latin typeface="18 VAG Rounded Bold   07390"/>
            </a:endParaRPr>
          </a:p>
        </p:txBody>
      </p:sp>
      <p:sp>
        <p:nvSpPr>
          <p:cNvPr id="2838766" name="Freeform 238"/>
          <p:cNvSpPr>
            <a:spLocks/>
          </p:cNvSpPr>
          <p:nvPr/>
        </p:nvSpPr>
        <p:spPr bwMode="auto">
          <a:xfrm>
            <a:off x="1466850" y="5019675"/>
            <a:ext cx="5373688" cy="573087"/>
          </a:xfrm>
          <a:custGeom>
            <a:avLst/>
            <a:gdLst/>
            <a:ahLst/>
            <a:cxnLst>
              <a:cxn ang="0">
                <a:pos x="0" y="360"/>
              </a:cxn>
              <a:cxn ang="0">
                <a:pos x="168" y="344"/>
              </a:cxn>
              <a:cxn ang="0">
                <a:pos x="344" y="320"/>
              </a:cxn>
              <a:cxn ang="0">
                <a:pos x="512" y="304"/>
              </a:cxn>
              <a:cxn ang="0">
                <a:pos x="680" y="288"/>
              </a:cxn>
              <a:cxn ang="0">
                <a:pos x="848" y="272"/>
              </a:cxn>
              <a:cxn ang="0">
                <a:pos x="1016" y="248"/>
              </a:cxn>
              <a:cxn ang="0">
                <a:pos x="1184" y="232"/>
              </a:cxn>
              <a:cxn ang="0">
                <a:pos x="1352" y="216"/>
              </a:cxn>
              <a:cxn ang="0">
                <a:pos x="1528" y="200"/>
              </a:cxn>
              <a:cxn ang="0">
                <a:pos x="1696" y="176"/>
              </a:cxn>
              <a:cxn ang="0">
                <a:pos x="1864" y="160"/>
              </a:cxn>
              <a:cxn ang="0">
                <a:pos x="2032" y="144"/>
              </a:cxn>
              <a:cxn ang="0">
                <a:pos x="2200" y="128"/>
              </a:cxn>
              <a:cxn ang="0">
                <a:pos x="2368" y="104"/>
              </a:cxn>
              <a:cxn ang="0">
                <a:pos x="2536" y="88"/>
              </a:cxn>
              <a:cxn ang="0">
                <a:pos x="2712" y="72"/>
              </a:cxn>
              <a:cxn ang="0">
                <a:pos x="2880" y="56"/>
              </a:cxn>
              <a:cxn ang="0">
                <a:pos x="3048" y="32"/>
              </a:cxn>
              <a:cxn ang="0">
                <a:pos x="3216" y="16"/>
              </a:cxn>
              <a:cxn ang="0">
                <a:pos x="3384" y="0"/>
              </a:cxn>
            </a:cxnLst>
            <a:rect l="0" t="0" r="r" b="b"/>
            <a:pathLst>
              <a:path w="3385" h="361">
                <a:moveTo>
                  <a:pt x="0" y="360"/>
                </a:moveTo>
                <a:lnTo>
                  <a:pt x="168" y="344"/>
                </a:lnTo>
                <a:lnTo>
                  <a:pt x="344" y="320"/>
                </a:lnTo>
                <a:lnTo>
                  <a:pt x="512" y="304"/>
                </a:lnTo>
                <a:lnTo>
                  <a:pt x="680" y="288"/>
                </a:lnTo>
                <a:lnTo>
                  <a:pt x="848" y="272"/>
                </a:lnTo>
                <a:lnTo>
                  <a:pt x="1016" y="248"/>
                </a:lnTo>
                <a:lnTo>
                  <a:pt x="1184" y="232"/>
                </a:lnTo>
                <a:lnTo>
                  <a:pt x="1352" y="216"/>
                </a:lnTo>
                <a:lnTo>
                  <a:pt x="1528" y="200"/>
                </a:lnTo>
                <a:lnTo>
                  <a:pt x="1696" y="176"/>
                </a:lnTo>
                <a:lnTo>
                  <a:pt x="1864" y="160"/>
                </a:lnTo>
                <a:lnTo>
                  <a:pt x="2032" y="144"/>
                </a:lnTo>
                <a:lnTo>
                  <a:pt x="2200" y="128"/>
                </a:lnTo>
                <a:lnTo>
                  <a:pt x="2368" y="104"/>
                </a:lnTo>
                <a:lnTo>
                  <a:pt x="2536" y="88"/>
                </a:lnTo>
                <a:lnTo>
                  <a:pt x="2712" y="72"/>
                </a:lnTo>
                <a:lnTo>
                  <a:pt x="2880" y="56"/>
                </a:lnTo>
                <a:lnTo>
                  <a:pt x="3048" y="32"/>
                </a:lnTo>
                <a:lnTo>
                  <a:pt x="3216" y="16"/>
                </a:lnTo>
                <a:lnTo>
                  <a:pt x="3384" y="0"/>
                </a:lnTo>
              </a:path>
            </a:pathLst>
          </a:custGeom>
          <a:noFill/>
          <a:ln w="12700" cap="rnd" cmpd="sng">
            <a:solidFill>
              <a:schemeClr val="tx1"/>
            </a:solidFill>
            <a:prstDash val="solid"/>
            <a:round/>
            <a:headEnd type="none" w="med" len="med"/>
            <a:tailEnd type="none" w="med" len="med"/>
          </a:ln>
          <a:effectLst/>
        </p:spPr>
        <p:txBody>
          <a:bodyPr>
            <a:prstTxWarp prst="textNoShape">
              <a:avLst/>
            </a:prstTxWarp>
          </a:bodyPr>
          <a:lstStyle/>
          <a:p>
            <a:endParaRPr lang="en-US">
              <a:latin typeface="18 VAG Rounded Bold   07390"/>
            </a:endParaRPr>
          </a:p>
        </p:txBody>
      </p:sp>
      <p:sp>
        <p:nvSpPr>
          <p:cNvPr id="2838767" name="Rectangle 239"/>
          <p:cNvSpPr>
            <a:spLocks noChangeArrowheads="1"/>
          </p:cNvSpPr>
          <p:nvPr/>
        </p:nvSpPr>
        <p:spPr bwMode="auto">
          <a:xfrm>
            <a:off x="1435100" y="5551487"/>
            <a:ext cx="50800" cy="66675"/>
          </a:xfrm>
          <a:prstGeom prst="rect">
            <a:avLst/>
          </a:prstGeom>
          <a:solidFill>
            <a:srgbClr val="DD0806"/>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768" name="Rectangle 240"/>
          <p:cNvSpPr>
            <a:spLocks noChangeArrowheads="1"/>
          </p:cNvSpPr>
          <p:nvPr/>
        </p:nvSpPr>
        <p:spPr bwMode="auto">
          <a:xfrm>
            <a:off x="1701800" y="5449887"/>
            <a:ext cx="50800" cy="66675"/>
          </a:xfrm>
          <a:prstGeom prst="rect">
            <a:avLst/>
          </a:prstGeom>
          <a:solidFill>
            <a:srgbClr val="DD0806"/>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769" name="Rectangle 241"/>
          <p:cNvSpPr>
            <a:spLocks noChangeArrowheads="1"/>
          </p:cNvSpPr>
          <p:nvPr/>
        </p:nvSpPr>
        <p:spPr bwMode="auto">
          <a:xfrm>
            <a:off x="1981200" y="5368925"/>
            <a:ext cx="50800" cy="50800"/>
          </a:xfrm>
          <a:prstGeom prst="rect">
            <a:avLst/>
          </a:prstGeom>
          <a:solidFill>
            <a:srgbClr val="DD0806"/>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770" name="Rectangle 242"/>
          <p:cNvSpPr>
            <a:spLocks noChangeArrowheads="1"/>
          </p:cNvSpPr>
          <p:nvPr/>
        </p:nvSpPr>
        <p:spPr bwMode="auto">
          <a:xfrm>
            <a:off x="2247900" y="5280025"/>
            <a:ext cx="50800" cy="50800"/>
          </a:xfrm>
          <a:prstGeom prst="rect">
            <a:avLst/>
          </a:prstGeom>
          <a:solidFill>
            <a:srgbClr val="DD0806"/>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771" name="Rectangle 243"/>
          <p:cNvSpPr>
            <a:spLocks noChangeArrowheads="1"/>
          </p:cNvSpPr>
          <p:nvPr/>
        </p:nvSpPr>
        <p:spPr bwMode="auto">
          <a:xfrm>
            <a:off x="2514600" y="5178425"/>
            <a:ext cx="50800" cy="50800"/>
          </a:xfrm>
          <a:prstGeom prst="rect">
            <a:avLst/>
          </a:prstGeom>
          <a:solidFill>
            <a:srgbClr val="DD0806"/>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772" name="Rectangle 244"/>
          <p:cNvSpPr>
            <a:spLocks noChangeArrowheads="1"/>
          </p:cNvSpPr>
          <p:nvPr/>
        </p:nvSpPr>
        <p:spPr bwMode="auto">
          <a:xfrm>
            <a:off x="2781300" y="5089525"/>
            <a:ext cx="50800" cy="50800"/>
          </a:xfrm>
          <a:prstGeom prst="rect">
            <a:avLst/>
          </a:prstGeom>
          <a:solidFill>
            <a:srgbClr val="DD0806"/>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773" name="Rectangle 245"/>
          <p:cNvSpPr>
            <a:spLocks noChangeArrowheads="1"/>
          </p:cNvSpPr>
          <p:nvPr/>
        </p:nvSpPr>
        <p:spPr bwMode="auto">
          <a:xfrm>
            <a:off x="3048000" y="4987925"/>
            <a:ext cx="50800" cy="50800"/>
          </a:xfrm>
          <a:prstGeom prst="rect">
            <a:avLst/>
          </a:prstGeom>
          <a:solidFill>
            <a:srgbClr val="DD0806"/>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774" name="Rectangle 246"/>
          <p:cNvSpPr>
            <a:spLocks noChangeArrowheads="1"/>
          </p:cNvSpPr>
          <p:nvPr/>
        </p:nvSpPr>
        <p:spPr bwMode="auto">
          <a:xfrm>
            <a:off x="3314700" y="4899025"/>
            <a:ext cx="50800" cy="50800"/>
          </a:xfrm>
          <a:prstGeom prst="rect">
            <a:avLst/>
          </a:prstGeom>
          <a:solidFill>
            <a:srgbClr val="DD0806"/>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775" name="Rectangle 247"/>
          <p:cNvSpPr>
            <a:spLocks noChangeArrowheads="1"/>
          </p:cNvSpPr>
          <p:nvPr/>
        </p:nvSpPr>
        <p:spPr bwMode="auto">
          <a:xfrm>
            <a:off x="3581400" y="4733925"/>
            <a:ext cx="50800" cy="50800"/>
          </a:xfrm>
          <a:prstGeom prst="rect">
            <a:avLst/>
          </a:prstGeom>
          <a:solidFill>
            <a:srgbClr val="DD0806"/>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776" name="Rectangle 248"/>
          <p:cNvSpPr>
            <a:spLocks noChangeArrowheads="1"/>
          </p:cNvSpPr>
          <p:nvPr/>
        </p:nvSpPr>
        <p:spPr bwMode="auto">
          <a:xfrm>
            <a:off x="3860800" y="4556125"/>
            <a:ext cx="50800" cy="50800"/>
          </a:xfrm>
          <a:prstGeom prst="rect">
            <a:avLst/>
          </a:prstGeom>
          <a:solidFill>
            <a:srgbClr val="DD0806"/>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777" name="Rectangle 249"/>
          <p:cNvSpPr>
            <a:spLocks noChangeArrowheads="1"/>
          </p:cNvSpPr>
          <p:nvPr/>
        </p:nvSpPr>
        <p:spPr bwMode="auto">
          <a:xfrm>
            <a:off x="4127500" y="4391025"/>
            <a:ext cx="50800" cy="50800"/>
          </a:xfrm>
          <a:prstGeom prst="rect">
            <a:avLst/>
          </a:prstGeom>
          <a:solidFill>
            <a:srgbClr val="DD0806"/>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778" name="Rectangle 250"/>
          <p:cNvSpPr>
            <a:spLocks noChangeArrowheads="1"/>
          </p:cNvSpPr>
          <p:nvPr/>
        </p:nvSpPr>
        <p:spPr bwMode="auto">
          <a:xfrm>
            <a:off x="4394200" y="4213225"/>
            <a:ext cx="50800" cy="50800"/>
          </a:xfrm>
          <a:prstGeom prst="rect">
            <a:avLst/>
          </a:prstGeom>
          <a:solidFill>
            <a:srgbClr val="DD0806"/>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779" name="Rectangle 251"/>
          <p:cNvSpPr>
            <a:spLocks noChangeArrowheads="1"/>
          </p:cNvSpPr>
          <p:nvPr/>
        </p:nvSpPr>
        <p:spPr bwMode="auto">
          <a:xfrm>
            <a:off x="4660900" y="4048125"/>
            <a:ext cx="50800" cy="50800"/>
          </a:xfrm>
          <a:prstGeom prst="rect">
            <a:avLst/>
          </a:prstGeom>
          <a:solidFill>
            <a:srgbClr val="DD0806"/>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780" name="Rectangle 252"/>
          <p:cNvSpPr>
            <a:spLocks noChangeArrowheads="1"/>
          </p:cNvSpPr>
          <p:nvPr/>
        </p:nvSpPr>
        <p:spPr bwMode="auto">
          <a:xfrm>
            <a:off x="4927600" y="3870325"/>
            <a:ext cx="50800" cy="50800"/>
          </a:xfrm>
          <a:prstGeom prst="rect">
            <a:avLst/>
          </a:prstGeom>
          <a:solidFill>
            <a:srgbClr val="DD0806"/>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781" name="Rectangle 253"/>
          <p:cNvSpPr>
            <a:spLocks noChangeArrowheads="1"/>
          </p:cNvSpPr>
          <p:nvPr/>
        </p:nvSpPr>
        <p:spPr bwMode="auto">
          <a:xfrm>
            <a:off x="5194300" y="3705225"/>
            <a:ext cx="50800" cy="50800"/>
          </a:xfrm>
          <a:prstGeom prst="rect">
            <a:avLst/>
          </a:prstGeom>
          <a:solidFill>
            <a:srgbClr val="DD0806"/>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782" name="Rectangle 254"/>
          <p:cNvSpPr>
            <a:spLocks noChangeArrowheads="1"/>
          </p:cNvSpPr>
          <p:nvPr/>
        </p:nvSpPr>
        <p:spPr bwMode="auto">
          <a:xfrm>
            <a:off x="5461000" y="3527425"/>
            <a:ext cx="50800" cy="50800"/>
          </a:xfrm>
          <a:prstGeom prst="rect">
            <a:avLst/>
          </a:prstGeom>
          <a:solidFill>
            <a:srgbClr val="DD0806"/>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783" name="Rectangle 255"/>
          <p:cNvSpPr>
            <a:spLocks noChangeArrowheads="1"/>
          </p:cNvSpPr>
          <p:nvPr/>
        </p:nvSpPr>
        <p:spPr bwMode="auto">
          <a:xfrm>
            <a:off x="5740400" y="3362325"/>
            <a:ext cx="50800" cy="50800"/>
          </a:xfrm>
          <a:prstGeom prst="rect">
            <a:avLst/>
          </a:prstGeom>
          <a:solidFill>
            <a:srgbClr val="DD0806"/>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784" name="Rectangle 256"/>
          <p:cNvSpPr>
            <a:spLocks noChangeArrowheads="1"/>
          </p:cNvSpPr>
          <p:nvPr/>
        </p:nvSpPr>
        <p:spPr bwMode="auto">
          <a:xfrm>
            <a:off x="6007100" y="3197225"/>
            <a:ext cx="50800" cy="50800"/>
          </a:xfrm>
          <a:prstGeom prst="rect">
            <a:avLst/>
          </a:prstGeom>
          <a:solidFill>
            <a:srgbClr val="DD0806"/>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785" name="Rectangle 257"/>
          <p:cNvSpPr>
            <a:spLocks noChangeArrowheads="1"/>
          </p:cNvSpPr>
          <p:nvPr/>
        </p:nvSpPr>
        <p:spPr bwMode="auto">
          <a:xfrm>
            <a:off x="6273800" y="3019425"/>
            <a:ext cx="50800" cy="50800"/>
          </a:xfrm>
          <a:prstGeom prst="rect">
            <a:avLst/>
          </a:prstGeom>
          <a:solidFill>
            <a:srgbClr val="DD0806"/>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786" name="Rectangle 258"/>
          <p:cNvSpPr>
            <a:spLocks noChangeArrowheads="1"/>
          </p:cNvSpPr>
          <p:nvPr/>
        </p:nvSpPr>
        <p:spPr bwMode="auto">
          <a:xfrm>
            <a:off x="6540500" y="2854325"/>
            <a:ext cx="50800" cy="50800"/>
          </a:xfrm>
          <a:prstGeom prst="rect">
            <a:avLst/>
          </a:prstGeom>
          <a:solidFill>
            <a:srgbClr val="DD0806"/>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787" name="Rectangle 259"/>
          <p:cNvSpPr>
            <a:spLocks noChangeArrowheads="1"/>
          </p:cNvSpPr>
          <p:nvPr/>
        </p:nvSpPr>
        <p:spPr bwMode="auto">
          <a:xfrm>
            <a:off x="6807200" y="2676525"/>
            <a:ext cx="50800" cy="50800"/>
          </a:xfrm>
          <a:prstGeom prst="rect">
            <a:avLst/>
          </a:prstGeom>
          <a:solidFill>
            <a:srgbClr val="DD0806"/>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788" name="Rectangle 260"/>
          <p:cNvSpPr>
            <a:spLocks noChangeArrowheads="1"/>
          </p:cNvSpPr>
          <p:nvPr/>
        </p:nvSpPr>
        <p:spPr bwMode="auto">
          <a:xfrm>
            <a:off x="1435100" y="5551487"/>
            <a:ext cx="50800" cy="66675"/>
          </a:xfrm>
          <a:prstGeom prst="rect">
            <a:avLst/>
          </a:prstGeom>
          <a:solidFill>
            <a:srgbClr val="008011"/>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789" name="Rectangle 261"/>
          <p:cNvSpPr>
            <a:spLocks noChangeArrowheads="1"/>
          </p:cNvSpPr>
          <p:nvPr/>
        </p:nvSpPr>
        <p:spPr bwMode="auto">
          <a:xfrm>
            <a:off x="1701800" y="5526087"/>
            <a:ext cx="50800" cy="66675"/>
          </a:xfrm>
          <a:prstGeom prst="rect">
            <a:avLst/>
          </a:prstGeom>
          <a:solidFill>
            <a:srgbClr val="008011"/>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790" name="Rectangle 262"/>
          <p:cNvSpPr>
            <a:spLocks noChangeArrowheads="1"/>
          </p:cNvSpPr>
          <p:nvPr/>
        </p:nvSpPr>
        <p:spPr bwMode="auto">
          <a:xfrm>
            <a:off x="1981200" y="5487987"/>
            <a:ext cx="50800" cy="66675"/>
          </a:xfrm>
          <a:prstGeom prst="rect">
            <a:avLst/>
          </a:prstGeom>
          <a:solidFill>
            <a:srgbClr val="008011"/>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791" name="Rectangle 263"/>
          <p:cNvSpPr>
            <a:spLocks noChangeArrowheads="1"/>
          </p:cNvSpPr>
          <p:nvPr/>
        </p:nvSpPr>
        <p:spPr bwMode="auto">
          <a:xfrm>
            <a:off x="2247900" y="5462587"/>
            <a:ext cx="50800" cy="66675"/>
          </a:xfrm>
          <a:prstGeom prst="rect">
            <a:avLst/>
          </a:prstGeom>
          <a:solidFill>
            <a:srgbClr val="008011"/>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792" name="Rectangle 264"/>
          <p:cNvSpPr>
            <a:spLocks noChangeArrowheads="1"/>
          </p:cNvSpPr>
          <p:nvPr/>
        </p:nvSpPr>
        <p:spPr bwMode="auto">
          <a:xfrm>
            <a:off x="2514600" y="5437187"/>
            <a:ext cx="50800" cy="66675"/>
          </a:xfrm>
          <a:prstGeom prst="rect">
            <a:avLst/>
          </a:prstGeom>
          <a:solidFill>
            <a:srgbClr val="008011"/>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793" name="Rectangle 265"/>
          <p:cNvSpPr>
            <a:spLocks noChangeArrowheads="1"/>
          </p:cNvSpPr>
          <p:nvPr/>
        </p:nvSpPr>
        <p:spPr bwMode="auto">
          <a:xfrm>
            <a:off x="2781300" y="5411787"/>
            <a:ext cx="50800" cy="66675"/>
          </a:xfrm>
          <a:prstGeom prst="rect">
            <a:avLst/>
          </a:prstGeom>
          <a:solidFill>
            <a:srgbClr val="008011"/>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794" name="Rectangle 266"/>
          <p:cNvSpPr>
            <a:spLocks noChangeArrowheads="1"/>
          </p:cNvSpPr>
          <p:nvPr/>
        </p:nvSpPr>
        <p:spPr bwMode="auto">
          <a:xfrm>
            <a:off x="3048000" y="5373687"/>
            <a:ext cx="50800" cy="66675"/>
          </a:xfrm>
          <a:prstGeom prst="rect">
            <a:avLst/>
          </a:prstGeom>
          <a:solidFill>
            <a:srgbClr val="008011"/>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795" name="Rectangle 267"/>
          <p:cNvSpPr>
            <a:spLocks noChangeArrowheads="1"/>
          </p:cNvSpPr>
          <p:nvPr/>
        </p:nvSpPr>
        <p:spPr bwMode="auto">
          <a:xfrm>
            <a:off x="3314700" y="5356225"/>
            <a:ext cx="50800" cy="50800"/>
          </a:xfrm>
          <a:prstGeom prst="rect">
            <a:avLst/>
          </a:prstGeom>
          <a:solidFill>
            <a:srgbClr val="008011"/>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796" name="Rectangle 268"/>
          <p:cNvSpPr>
            <a:spLocks noChangeArrowheads="1"/>
          </p:cNvSpPr>
          <p:nvPr/>
        </p:nvSpPr>
        <p:spPr bwMode="auto">
          <a:xfrm>
            <a:off x="3581400" y="5330825"/>
            <a:ext cx="50800" cy="50800"/>
          </a:xfrm>
          <a:prstGeom prst="rect">
            <a:avLst/>
          </a:prstGeom>
          <a:solidFill>
            <a:srgbClr val="008011"/>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797" name="Rectangle 269"/>
          <p:cNvSpPr>
            <a:spLocks noChangeArrowheads="1"/>
          </p:cNvSpPr>
          <p:nvPr/>
        </p:nvSpPr>
        <p:spPr bwMode="auto">
          <a:xfrm>
            <a:off x="3860800" y="5305425"/>
            <a:ext cx="50800" cy="50800"/>
          </a:xfrm>
          <a:prstGeom prst="rect">
            <a:avLst/>
          </a:prstGeom>
          <a:solidFill>
            <a:srgbClr val="008011"/>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798" name="Rectangle 270"/>
          <p:cNvSpPr>
            <a:spLocks noChangeArrowheads="1"/>
          </p:cNvSpPr>
          <p:nvPr/>
        </p:nvSpPr>
        <p:spPr bwMode="auto">
          <a:xfrm>
            <a:off x="4127500" y="5267325"/>
            <a:ext cx="50800" cy="50800"/>
          </a:xfrm>
          <a:prstGeom prst="rect">
            <a:avLst/>
          </a:prstGeom>
          <a:solidFill>
            <a:srgbClr val="008011"/>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799" name="Rectangle 271"/>
          <p:cNvSpPr>
            <a:spLocks noChangeArrowheads="1"/>
          </p:cNvSpPr>
          <p:nvPr/>
        </p:nvSpPr>
        <p:spPr bwMode="auto">
          <a:xfrm>
            <a:off x="4394200" y="5241925"/>
            <a:ext cx="50800" cy="50800"/>
          </a:xfrm>
          <a:prstGeom prst="rect">
            <a:avLst/>
          </a:prstGeom>
          <a:solidFill>
            <a:srgbClr val="008011"/>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800" name="Rectangle 272"/>
          <p:cNvSpPr>
            <a:spLocks noChangeArrowheads="1"/>
          </p:cNvSpPr>
          <p:nvPr/>
        </p:nvSpPr>
        <p:spPr bwMode="auto">
          <a:xfrm>
            <a:off x="4660900" y="5216525"/>
            <a:ext cx="50800" cy="50800"/>
          </a:xfrm>
          <a:prstGeom prst="rect">
            <a:avLst/>
          </a:prstGeom>
          <a:solidFill>
            <a:srgbClr val="008011"/>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801" name="Rectangle 273"/>
          <p:cNvSpPr>
            <a:spLocks noChangeArrowheads="1"/>
          </p:cNvSpPr>
          <p:nvPr/>
        </p:nvSpPr>
        <p:spPr bwMode="auto">
          <a:xfrm>
            <a:off x="4927600" y="5191125"/>
            <a:ext cx="50800" cy="50800"/>
          </a:xfrm>
          <a:prstGeom prst="rect">
            <a:avLst/>
          </a:prstGeom>
          <a:solidFill>
            <a:srgbClr val="008011"/>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802" name="Rectangle 274"/>
          <p:cNvSpPr>
            <a:spLocks noChangeArrowheads="1"/>
          </p:cNvSpPr>
          <p:nvPr/>
        </p:nvSpPr>
        <p:spPr bwMode="auto">
          <a:xfrm>
            <a:off x="5194300" y="5153025"/>
            <a:ext cx="50800" cy="50800"/>
          </a:xfrm>
          <a:prstGeom prst="rect">
            <a:avLst/>
          </a:prstGeom>
          <a:solidFill>
            <a:srgbClr val="008011"/>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803" name="Rectangle 275"/>
          <p:cNvSpPr>
            <a:spLocks noChangeArrowheads="1"/>
          </p:cNvSpPr>
          <p:nvPr/>
        </p:nvSpPr>
        <p:spPr bwMode="auto">
          <a:xfrm>
            <a:off x="5461000" y="5127625"/>
            <a:ext cx="50800" cy="50800"/>
          </a:xfrm>
          <a:prstGeom prst="rect">
            <a:avLst/>
          </a:prstGeom>
          <a:solidFill>
            <a:srgbClr val="008011"/>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804" name="Rectangle 276"/>
          <p:cNvSpPr>
            <a:spLocks noChangeArrowheads="1"/>
          </p:cNvSpPr>
          <p:nvPr/>
        </p:nvSpPr>
        <p:spPr bwMode="auto">
          <a:xfrm>
            <a:off x="5740400" y="5102225"/>
            <a:ext cx="50800" cy="50800"/>
          </a:xfrm>
          <a:prstGeom prst="rect">
            <a:avLst/>
          </a:prstGeom>
          <a:solidFill>
            <a:srgbClr val="008011"/>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805" name="Rectangle 277"/>
          <p:cNvSpPr>
            <a:spLocks noChangeArrowheads="1"/>
          </p:cNvSpPr>
          <p:nvPr/>
        </p:nvSpPr>
        <p:spPr bwMode="auto">
          <a:xfrm>
            <a:off x="6007100" y="5076825"/>
            <a:ext cx="50800" cy="50800"/>
          </a:xfrm>
          <a:prstGeom prst="rect">
            <a:avLst/>
          </a:prstGeom>
          <a:solidFill>
            <a:srgbClr val="008011"/>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806" name="Rectangle 278"/>
          <p:cNvSpPr>
            <a:spLocks noChangeArrowheads="1"/>
          </p:cNvSpPr>
          <p:nvPr/>
        </p:nvSpPr>
        <p:spPr bwMode="auto">
          <a:xfrm>
            <a:off x="6273800" y="5038725"/>
            <a:ext cx="50800" cy="50800"/>
          </a:xfrm>
          <a:prstGeom prst="rect">
            <a:avLst/>
          </a:prstGeom>
          <a:solidFill>
            <a:srgbClr val="008011"/>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807" name="Rectangle 279"/>
          <p:cNvSpPr>
            <a:spLocks noChangeArrowheads="1"/>
          </p:cNvSpPr>
          <p:nvPr/>
        </p:nvSpPr>
        <p:spPr bwMode="auto">
          <a:xfrm>
            <a:off x="6540500" y="5013325"/>
            <a:ext cx="50800" cy="50800"/>
          </a:xfrm>
          <a:prstGeom prst="rect">
            <a:avLst/>
          </a:prstGeom>
          <a:solidFill>
            <a:srgbClr val="008011"/>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808" name="Rectangle 280"/>
          <p:cNvSpPr>
            <a:spLocks noChangeArrowheads="1"/>
          </p:cNvSpPr>
          <p:nvPr/>
        </p:nvSpPr>
        <p:spPr bwMode="auto">
          <a:xfrm>
            <a:off x="6807200" y="4987925"/>
            <a:ext cx="50800" cy="50800"/>
          </a:xfrm>
          <a:prstGeom prst="rect">
            <a:avLst/>
          </a:prstGeom>
          <a:solidFill>
            <a:srgbClr val="008011"/>
          </a:solidFill>
          <a:ln w="12700">
            <a:solidFill>
              <a:srgbClr val="000000"/>
            </a:solidFill>
            <a:miter lim="800000"/>
            <a:headEnd/>
            <a:tailEnd/>
          </a:ln>
          <a:effectLst/>
        </p:spPr>
        <p:txBody>
          <a:bodyPr wrap="none" anchor="ctr">
            <a:prstTxWarp prst="textNoShape">
              <a:avLst/>
            </a:prstTxWarp>
          </a:bodyPr>
          <a:lstStyle/>
          <a:p>
            <a:endParaRPr lang="en-US">
              <a:latin typeface="18 VAG Rounded Bold   07390"/>
            </a:endParaRPr>
          </a:p>
        </p:txBody>
      </p:sp>
      <p:sp>
        <p:nvSpPr>
          <p:cNvPr id="2838809" name="Rectangle 281"/>
          <p:cNvSpPr>
            <a:spLocks noChangeArrowheads="1"/>
          </p:cNvSpPr>
          <p:nvPr/>
        </p:nvSpPr>
        <p:spPr bwMode="auto">
          <a:xfrm>
            <a:off x="1068388" y="5340350"/>
            <a:ext cx="315598" cy="520655"/>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a:solidFill>
                  <a:schemeClr val="tx1"/>
                </a:solidFill>
                <a:latin typeface="18 VAG Rounded Bold   07390"/>
              </a:rPr>
              <a:t>1</a:t>
            </a:r>
          </a:p>
        </p:txBody>
      </p:sp>
      <p:sp>
        <p:nvSpPr>
          <p:cNvPr id="2838810" name="Rectangle 282"/>
          <p:cNvSpPr>
            <a:spLocks noChangeArrowheads="1"/>
          </p:cNvSpPr>
          <p:nvPr/>
        </p:nvSpPr>
        <p:spPr bwMode="auto">
          <a:xfrm>
            <a:off x="827088" y="4375150"/>
            <a:ext cx="528990" cy="520655"/>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a:solidFill>
                  <a:schemeClr val="tx1"/>
                </a:solidFill>
                <a:latin typeface="18 VAG Rounded Bold   07390"/>
              </a:rPr>
              <a:t>10</a:t>
            </a:r>
          </a:p>
        </p:txBody>
      </p:sp>
      <p:sp>
        <p:nvSpPr>
          <p:cNvPr id="2838811" name="Rectangle 283"/>
          <p:cNvSpPr>
            <a:spLocks noChangeArrowheads="1"/>
          </p:cNvSpPr>
          <p:nvPr/>
        </p:nvSpPr>
        <p:spPr bwMode="auto">
          <a:xfrm>
            <a:off x="661988" y="3486150"/>
            <a:ext cx="734174" cy="520655"/>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a:solidFill>
                  <a:schemeClr val="tx1"/>
                </a:solidFill>
                <a:latin typeface="18 VAG Rounded Bold   07390"/>
              </a:rPr>
              <a:t>100</a:t>
            </a:r>
          </a:p>
        </p:txBody>
      </p:sp>
      <p:sp>
        <p:nvSpPr>
          <p:cNvPr id="2838812" name="Rectangle 284"/>
          <p:cNvSpPr>
            <a:spLocks noChangeArrowheads="1"/>
          </p:cNvSpPr>
          <p:nvPr/>
        </p:nvSpPr>
        <p:spPr bwMode="auto">
          <a:xfrm>
            <a:off x="420688" y="2432050"/>
            <a:ext cx="952183" cy="520655"/>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a:solidFill>
                  <a:schemeClr val="tx1"/>
                </a:solidFill>
                <a:latin typeface="18 VAG Rounded Bold   07390"/>
              </a:rPr>
              <a:t>1000</a:t>
            </a:r>
          </a:p>
        </p:txBody>
      </p:sp>
      <p:sp>
        <p:nvSpPr>
          <p:cNvPr id="2838813" name="Rectangle 285"/>
          <p:cNvSpPr>
            <a:spLocks noChangeArrowheads="1"/>
          </p:cNvSpPr>
          <p:nvPr/>
        </p:nvSpPr>
        <p:spPr bwMode="auto">
          <a:xfrm rot="16200000">
            <a:off x="1133475" y="5702300"/>
            <a:ext cx="796925" cy="241300"/>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000" b="1">
                <a:solidFill>
                  <a:schemeClr val="tx1"/>
                </a:solidFill>
                <a:latin typeface="18 VAG Rounded Bold   07390"/>
              </a:rPr>
              <a:t>1980</a:t>
            </a:r>
          </a:p>
        </p:txBody>
      </p:sp>
      <p:sp>
        <p:nvSpPr>
          <p:cNvPr id="2838814" name="Rectangle 286"/>
          <p:cNvSpPr>
            <a:spLocks noChangeArrowheads="1"/>
          </p:cNvSpPr>
          <p:nvPr/>
        </p:nvSpPr>
        <p:spPr bwMode="auto">
          <a:xfrm rot="16200000">
            <a:off x="1400175" y="5702300"/>
            <a:ext cx="796925" cy="241300"/>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000" b="1">
                <a:solidFill>
                  <a:schemeClr val="tx1"/>
                </a:solidFill>
                <a:latin typeface="18 VAG Rounded Bold   07390"/>
              </a:rPr>
              <a:t>1981</a:t>
            </a:r>
          </a:p>
        </p:txBody>
      </p:sp>
      <p:sp>
        <p:nvSpPr>
          <p:cNvPr id="2838815" name="Rectangle 287"/>
          <p:cNvSpPr>
            <a:spLocks noChangeArrowheads="1"/>
          </p:cNvSpPr>
          <p:nvPr/>
        </p:nvSpPr>
        <p:spPr bwMode="auto">
          <a:xfrm rot="16200000">
            <a:off x="1933575" y="5702300"/>
            <a:ext cx="796925" cy="241300"/>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000" b="1">
                <a:solidFill>
                  <a:schemeClr val="tx1"/>
                </a:solidFill>
                <a:latin typeface="18 VAG Rounded Bold   07390"/>
              </a:rPr>
              <a:t>1983</a:t>
            </a:r>
          </a:p>
        </p:txBody>
      </p:sp>
      <p:sp>
        <p:nvSpPr>
          <p:cNvPr id="2838816" name="Rectangle 288"/>
          <p:cNvSpPr>
            <a:spLocks noChangeArrowheads="1"/>
          </p:cNvSpPr>
          <p:nvPr/>
        </p:nvSpPr>
        <p:spPr bwMode="auto">
          <a:xfrm rot="16200000">
            <a:off x="2200275" y="5702300"/>
            <a:ext cx="796925" cy="241300"/>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000" b="1">
                <a:solidFill>
                  <a:schemeClr val="tx1"/>
                </a:solidFill>
                <a:latin typeface="18 VAG Rounded Bold   07390"/>
              </a:rPr>
              <a:t>1984</a:t>
            </a:r>
          </a:p>
        </p:txBody>
      </p:sp>
      <p:sp>
        <p:nvSpPr>
          <p:cNvPr id="2838817" name="Rectangle 289"/>
          <p:cNvSpPr>
            <a:spLocks noChangeArrowheads="1"/>
          </p:cNvSpPr>
          <p:nvPr/>
        </p:nvSpPr>
        <p:spPr bwMode="auto">
          <a:xfrm rot="16200000">
            <a:off x="2466975" y="5702300"/>
            <a:ext cx="796925" cy="241300"/>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000" b="1">
                <a:solidFill>
                  <a:schemeClr val="tx1"/>
                </a:solidFill>
                <a:latin typeface="18 VAG Rounded Bold   07390"/>
              </a:rPr>
              <a:t>1985</a:t>
            </a:r>
          </a:p>
        </p:txBody>
      </p:sp>
      <p:sp>
        <p:nvSpPr>
          <p:cNvPr id="2838818" name="Rectangle 290"/>
          <p:cNvSpPr>
            <a:spLocks noChangeArrowheads="1"/>
          </p:cNvSpPr>
          <p:nvPr/>
        </p:nvSpPr>
        <p:spPr bwMode="auto">
          <a:xfrm rot="16200000">
            <a:off x="2746375" y="5702300"/>
            <a:ext cx="796925" cy="241300"/>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000" b="1">
                <a:solidFill>
                  <a:schemeClr val="tx1"/>
                </a:solidFill>
                <a:latin typeface="18 VAG Rounded Bold   07390"/>
              </a:rPr>
              <a:t>1986</a:t>
            </a:r>
          </a:p>
        </p:txBody>
      </p:sp>
      <p:sp>
        <p:nvSpPr>
          <p:cNvPr id="2838819" name="Rectangle 291"/>
          <p:cNvSpPr>
            <a:spLocks noChangeArrowheads="1"/>
          </p:cNvSpPr>
          <p:nvPr/>
        </p:nvSpPr>
        <p:spPr bwMode="auto">
          <a:xfrm rot="16200000">
            <a:off x="3013075" y="5702300"/>
            <a:ext cx="796925" cy="241300"/>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000" b="1">
                <a:solidFill>
                  <a:schemeClr val="tx1"/>
                </a:solidFill>
                <a:latin typeface="18 VAG Rounded Bold   07390"/>
              </a:rPr>
              <a:t>1987</a:t>
            </a:r>
          </a:p>
        </p:txBody>
      </p:sp>
      <p:sp>
        <p:nvSpPr>
          <p:cNvPr id="2838820" name="Rectangle 292"/>
          <p:cNvSpPr>
            <a:spLocks noChangeArrowheads="1"/>
          </p:cNvSpPr>
          <p:nvPr/>
        </p:nvSpPr>
        <p:spPr bwMode="auto">
          <a:xfrm rot="16200000">
            <a:off x="3279775" y="5702300"/>
            <a:ext cx="796925" cy="241300"/>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000" b="1">
                <a:solidFill>
                  <a:schemeClr val="tx1"/>
                </a:solidFill>
                <a:latin typeface="18 VAG Rounded Bold   07390"/>
              </a:rPr>
              <a:t>1988</a:t>
            </a:r>
          </a:p>
        </p:txBody>
      </p:sp>
      <p:sp>
        <p:nvSpPr>
          <p:cNvPr id="2838821" name="Rectangle 293"/>
          <p:cNvSpPr>
            <a:spLocks noChangeArrowheads="1"/>
          </p:cNvSpPr>
          <p:nvPr/>
        </p:nvSpPr>
        <p:spPr bwMode="auto">
          <a:xfrm rot="16200000">
            <a:off x="3590925" y="5632450"/>
            <a:ext cx="796925" cy="241300"/>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000" b="1">
                <a:solidFill>
                  <a:schemeClr val="tx1"/>
                </a:solidFill>
                <a:latin typeface="18 VAG Rounded Bold   07390"/>
              </a:rPr>
              <a:t>1989</a:t>
            </a:r>
          </a:p>
        </p:txBody>
      </p:sp>
      <p:sp>
        <p:nvSpPr>
          <p:cNvPr id="2838822" name="Rectangle 294"/>
          <p:cNvSpPr>
            <a:spLocks noChangeArrowheads="1"/>
          </p:cNvSpPr>
          <p:nvPr/>
        </p:nvSpPr>
        <p:spPr bwMode="auto">
          <a:xfrm rot="16200000">
            <a:off x="3835400" y="5654675"/>
            <a:ext cx="796925" cy="241300"/>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000" b="1">
                <a:solidFill>
                  <a:schemeClr val="tx1"/>
                </a:solidFill>
                <a:latin typeface="18 VAG Rounded Bold   07390"/>
              </a:rPr>
              <a:t>1990</a:t>
            </a:r>
          </a:p>
        </p:txBody>
      </p:sp>
      <p:sp>
        <p:nvSpPr>
          <p:cNvPr id="2838823" name="Rectangle 295"/>
          <p:cNvSpPr>
            <a:spLocks noChangeArrowheads="1"/>
          </p:cNvSpPr>
          <p:nvPr/>
        </p:nvSpPr>
        <p:spPr bwMode="auto">
          <a:xfrm rot="16200000">
            <a:off x="4079875" y="5702300"/>
            <a:ext cx="796925" cy="241300"/>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000" b="1">
                <a:solidFill>
                  <a:schemeClr val="tx1"/>
                </a:solidFill>
                <a:latin typeface="18 VAG Rounded Bold   07390"/>
              </a:rPr>
              <a:t>1991</a:t>
            </a:r>
          </a:p>
        </p:txBody>
      </p:sp>
      <p:sp>
        <p:nvSpPr>
          <p:cNvPr id="2838824" name="Rectangle 296"/>
          <p:cNvSpPr>
            <a:spLocks noChangeArrowheads="1"/>
          </p:cNvSpPr>
          <p:nvPr/>
        </p:nvSpPr>
        <p:spPr bwMode="auto">
          <a:xfrm rot="16200000">
            <a:off x="4359275" y="5702300"/>
            <a:ext cx="796925" cy="241300"/>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000" b="1">
                <a:solidFill>
                  <a:schemeClr val="tx1"/>
                </a:solidFill>
                <a:latin typeface="18 VAG Rounded Bold   07390"/>
              </a:rPr>
              <a:t>1992</a:t>
            </a:r>
          </a:p>
        </p:txBody>
      </p:sp>
      <p:sp>
        <p:nvSpPr>
          <p:cNvPr id="2838825" name="Rectangle 297"/>
          <p:cNvSpPr>
            <a:spLocks noChangeArrowheads="1"/>
          </p:cNvSpPr>
          <p:nvPr/>
        </p:nvSpPr>
        <p:spPr bwMode="auto">
          <a:xfrm rot="16200000">
            <a:off x="4625975" y="5702300"/>
            <a:ext cx="796925" cy="241300"/>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000" b="1">
                <a:solidFill>
                  <a:schemeClr val="tx1"/>
                </a:solidFill>
                <a:latin typeface="18 VAG Rounded Bold   07390"/>
              </a:rPr>
              <a:t>1993</a:t>
            </a:r>
          </a:p>
        </p:txBody>
      </p:sp>
      <p:sp>
        <p:nvSpPr>
          <p:cNvPr id="2838826" name="Rectangle 298"/>
          <p:cNvSpPr>
            <a:spLocks noChangeArrowheads="1"/>
          </p:cNvSpPr>
          <p:nvPr/>
        </p:nvSpPr>
        <p:spPr bwMode="auto">
          <a:xfrm rot="16200000">
            <a:off x="4892675" y="5702300"/>
            <a:ext cx="796925" cy="241300"/>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000" b="1">
                <a:solidFill>
                  <a:schemeClr val="tx1"/>
                </a:solidFill>
                <a:latin typeface="18 VAG Rounded Bold   07390"/>
              </a:rPr>
              <a:t>1994</a:t>
            </a:r>
          </a:p>
        </p:txBody>
      </p:sp>
      <p:sp>
        <p:nvSpPr>
          <p:cNvPr id="2838827" name="Rectangle 299"/>
          <p:cNvSpPr>
            <a:spLocks noChangeArrowheads="1"/>
          </p:cNvSpPr>
          <p:nvPr/>
        </p:nvSpPr>
        <p:spPr bwMode="auto">
          <a:xfrm rot="16200000">
            <a:off x="5159375" y="5702300"/>
            <a:ext cx="796925" cy="241300"/>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000" b="1">
                <a:solidFill>
                  <a:schemeClr val="tx1"/>
                </a:solidFill>
                <a:latin typeface="18 VAG Rounded Bold   07390"/>
              </a:rPr>
              <a:t>1995</a:t>
            </a:r>
          </a:p>
        </p:txBody>
      </p:sp>
      <p:sp>
        <p:nvSpPr>
          <p:cNvPr id="2838828" name="Rectangle 300"/>
          <p:cNvSpPr>
            <a:spLocks noChangeArrowheads="1"/>
          </p:cNvSpPr>
          <p:nvPr/>
        </p:nvSpPr>
        <p:spPr bwMode="auto">
          <a:xfrm rot="16200000">
            <a:off x="5426075" y="5702300"/>
            <a:ext cx="796925" cy="241300"/>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000" b="1">
                <a:solidFill>
                  <a:schemeClr val="tx1"/>
                </a:solidFill>
                <a:latin typeface="18 VAG Rounded Bold   07390"/>
              </a:rPr>
              <a:t>1996</a:t>
            </a:r>
          </a:p>
        </p:txBody>
      </p:sp>
      <p:sp>
        <p:nvSpPr>
          <p:cNvPr id="2838829" name="Rectangle 301"/>
          <p:cNvSpPr>
            <a:spLocks noChangeArrowheads="1"/>
          </p:cNvSpPr>
          <p:nvPr/>
        </p:nvSpPr>
        <p:spPr bwMode="auto">
          <a:xfrm rot="16200000">
            <a:off x="5692775" y="5702300"/>
            <a:ext cx="796925" cy="241300"/>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000" b="1">
                <a:solidFill>
                  <a:schemeClr val="tx1"/>
                </a:solidFill>
                <a:latin typeface="18 VAG Rounded Bold   07390"/>
              </a:rPr>
              <a:t>1997</a:t>
            </a:r>
          </a:p>
        </p:txBody>
      </p:sp>
      <p:sp>
        <p:nvSpPr>
          <p:cNvPr id="2838830" name="Rectangle 302"/>
          <p:cNvSpPr>
            <a:spLocks noChangeArrowheads="1"/>
          </p:cNvSpPr>
          <p:nvPr/>
        </p:nvSpPr>
        <p:spPr bwMode="auto">
          <a:xfrm rot="16200000">
            <a:off x="5959475" y="5702300"/>
            <a:ext cx="796925" cy="241300"/>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000" b="1">
                <a:solidFill>
                  <a:schemeClr val="tx1"/>
                </a:solidFill>
                <a:latin typeface="18 VAG Rounded Bold   07390"/>
              </a:rPr>
              <a:t>1998</a:t>
            </a:r>
          </a:p>
        </p:txBody>
      </p:sp>
      <p:sp>
        <p:nvSpPr>
          <p:cNvPr id="2838831" name="Rectangle 303"/>
          <p:cNvSpPr>
            <a:spLocks noChangeArrowheads="1"/>
          </p:cNvSpPr>
          <p:nvPr/>
        </p:nvSpPr>
        <p:spPr bwMode="auto">
          <a:xfrm rot="16200000">
            <a:off x="6238875" y="5702300"/>
            <a:ext cx="796925" cy="241300"/>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000" b="1">
                <a:solidFill>
                  <a:schemeClr val="tx1"/>
                </a:solidFill>
                <a:latin typeface="18 VAG Rounded Bold   07390"/>
              </a:rPr>
              <a:t>1999</a:t>
            </a:r>
          </a:p>
        </p:txBody>
      </p:sp>
      <p:sp>
        <p:nvSpPr>
          <p:cNvPr id="2838832" name="Rectangle 304"/>
          <p:cNvSpPr>
            <a:spLocks noChangeArrowheads="1"/>
          </p:cNvSpPr>
          <p:nvPr/>
        </p:nvSpPr>
        <p:spPr bwMode="auto">
          <a:xfrm rot="16200000">
            <a:off x="6505575" y="5702300"/>
            <a:ext cx="796925" cy="241300"/>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000" b="1">
                <a:solidFill>
                  <a:schemeClr val="tx1"/>
                </a:solidFill>
                <a:latin typeface="18 VAG Rounded Bold   07390"/>
              </a:rPr>
              <a:t>2000</a:t>
            </a:r>
          </a:p>
        </p:txBody>
      </p:sp>
      <p:sp>
        <p:nvSpPr>
          <p:cNvPr id="2838833" name="Rectangle 305"/>
          <p:cNvSpPr>
            <a:spLocks noChangeArrowheads="1"/>
          </p:cNvSpPr>
          <p:nvPr/>
        </p:nvSpPr>
        <p:spPr bwMode="auto">
          <a:xfrm>
            <a:off x="6723063" y="5114925"/>
            <a:ext cx="541814" cy="243656"/>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000" dirty="0">
                <a:solidFill>
                  <a:schemeClr val="tx1"/>
                </a:solidFill>
                <a:latin typeface="18 VAG Rounded Bold   07390"/>
              </a:rPr>
              <a:t>DRAM</a:t>
            </a:r>
          </a:p>
        </p:txBody>
      </p:sp>
      <p:sp>
        <p:nvSpPr>
          <p:cNvPr id="2838834" name="Rectangle 306"/>
          <p:cNvSpPr>
            <a:spLocks noChangeArrowheads="1"/>
          </p:cNvSpPr>
          <p:nvPr/>
        </p:nvSpPr>
        <p:spPr bwMode="auto">
          <a:xfrm>
            <a:off x="6837363" y="2638425"/>
            <a:ext cx="426573" cy="243656"/>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1000" dirty="0">
                <a:solidFill>
                  <a:schemeClr val="tx1"/>
                </a:solidFill>
                <a:latin typeface="18 VAG Rounded Bold   07390"/>
              </a:rPr>
              <a:t>CPU</a:t>
            </a:r>
          </a:p>
        </p:txBody>
      </p:sp>
      <p:sp>
        <p:nvSpPr>
          <p:cNvPr id="2838835" name="Arc 307"/>
          <p:cNvSpPr>
            <a:spLocks/>
          </p:cNvSpPr>
          <p:nvPr/>
        </p:nvSpPr>
        <p:spPr bwMode="auto">
          <a:xfrm>
            <a:off x="6910388" y="2459037"/>
            <a:ext cx="558800" cy="187325"/>
          </a:xfrm>
          <a:custGeom>
            <a:avLst/>
            <a:gdLst>
              <a:gd name="G0" fmla="+- 21600 0 0"/>
              <a:gd name="G1" fmla="+- 21599 0 0"/>
              <a:gd name="G2" fmla="+- 21600 0 0"/>
              <a:gd name="T0" fmla="*/ 0 w 21600"/>
              <a:gd name="T1" fmla="*/ 21599 h 21599"/>
              <a:gd name="T2" fmla="*/ 21539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1" y="21598"/>
                </a:moveTo>
                <a:cubicBezTo>
                  <a:pt x="-1" y="9693"/>
                  <a:pt x="9633" y="32"/>
                  <a:pt x="21538" y="-1"/>
                </a:cubicBezTo>
              </a:path>
              <a:path w="21600" h="21599" stroke="0" extrusionOk="0">
                <a:moveTo>
                  <a:pt x="-1" y="21598"/>
                </a:moveTo>
                <a:cubicBezTo>
                  <a:pt x="-1" y="9693"/>
                  <a:pt x="9633" y="32"/>
                  <a:pt x="21538" y="-1"/>
                </a:cubicBezTo>
                <a:lnTo>
                  <a:pt x="21600" y="21599"/>
                </a:lnTo>
                <a:close/>
              </a:path>
            </a:pathLst>
          </a:custGeom>
          <a:noFill/>
          <a:ln w="25400" cap="rnd">
            <a:solidFill>
              <a:schemeClr val="tx1"/>
            </a:solidFill>
            <a:round/>
            <a:headEnd type="triangle" w="med" len="med"/>
            <a:tailEnd/>
          </a:ln>
          <a:effectLst/>
        </p:spPr>
        <p:txBody>
          <a:bodyPr wrap="none" anchor="ctr">
            <a:prstTxWarp prst="textNoShape">
              <a:avLst/>
            </a:prstTxWarp>
          </a:bodyPr>
          <a:lstStyle/>
          <a:p>
            <a:endParaRPr lang="en-US">
              <a:latin typeface="18 VAG Rounded Bold   07390"/>
            </a:endParaRPr>
          </a:p>
        </p:txBody>
      </p:sp>
      <p:sp>
        <p:nvSpPr>
          <p:cNvPr id="2838836" name="Rectangle 308"/>
          <p:cNvSpPr>
            <a:spLocks noChangeArrowheads="1"/>
          </p:cNvSpPr>
          <p:nvPr/>
        </p:nvSpPr>
        <p:spPr bwMode="auto">
          <a:xfrm rot="16200000">
            <a:off x="1704975" y="5702300"/>
            <a:ext cx="796925" cy="241300"/>
          </a:xfrm>
          <a:prstGeom prst="rect">
            <a:avLst/>
          </a:prstGeom>
          <a:noFill/>
          <a:ln w="12700">
            <a:noFill/>
            <a:miter lim="800000"/>
            <a:headEnd/>
            <a:tailEnd/>
          </a:ln>
          <a:effectLst/>
        </p:spPr>
        <p:txBody>
          <a:bodyPr lIns="90487" tIns="44450" rIns="90487" bIns="44450">
            <a:prstTxWarp prst="textNoShape">
              <a:avLst/>
            </a:prstTxWarp>
            <a:spAutoFit/>
          </a:bodyPr>
          <a:lstStyle/>
          <a:p>
            <a:r>
              <a:rPr lang="en-US" sz="1000" b="1">
                <a:solidFill>
                  <a:schemeClr val="tx1"/>
                </a:solidFill>
                <a:latin typeface="18 VAG Rounded Bold   07390"/>
              </a:rPr>
              <a:t>1982</a:t>
            </a:r>
          </a:p>
        </p:txBody>
      </p:sp>
      <p:sp>
        <p:nvSpPr>
          <p:cNvPr id="2838837" name="Line 309"/>
          <p:cNvSpPr>
            <a:spLocks noChangeShapeType="1"/>
          </p:cNvSpPr>
          <p:nvPr/>
        </p:nvSpPr>
        <p:spPr bwMode="auto">
          <a:xfrm>
            <a:off x="6062663" y="3292475"/>
            <a:ext cx="0" cy="1803400"/>
          </a:xfrm>
          <a:prstGeom prst="line">
            <a:avLst/>
          </a:prstGeom>
          <a:noFill/>
          <a:ln w="25400">
            <a:solidFill>
              <a:srgbClr val="FC0128"/>
            </a:solidFill>
            <a:round/>
            <a:headEnd type="triangle" w="med" len="med"/>
            <a:tailEnd type="triangle" w="med" len="med"/>
          </a:ln>
          <a:effectLst/>
        </p:spPr>
        <p:txBody>
          <a:bodyPr wrap="none" anchor="ctr">
            <a:prstTxWarp prst="textNoShape">
              <a:avLst/>
            </a:prstTxWarp>
          </a:bodyPr>
          <a:lstStyle/>
          <a:p>
            <a:endParaRPr lang="en-US">
              <a:latin typeface="18 VAG Rounded Bold   07390"/>
            </a:endParaRPr>
          </a:p>
        </p:txBody>
      </p:sp>
      <p:sp>
        <p:nvSpPr>
          <p:cNvPr id="2838838" name="Rectangle 310"/>
          <p:cNvSpPr>
            <a:spLocks noChangeArrowheads="1"/>
          </p:cNvSpPr>
          <p:nvPr/>
        </p:nvSpPr>
        <p:spPr bwMode="auto">
          <a:xfrm>
            <a:off x="6038850" y="3494087"/>
            <a:ext cx="2721898" cy="1197764"/>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400" b="1">
                <a:solidFill>
                  <a:schemeClr val="accent2"/>
                </a:solidFill>
                <a:latin typeface="18 VAG Rounded Bold   07390"/>
              </a:rPr>
              <a:t>Processor-Memory</a:t>
            </a:r>
          </a:p>
          <a:p>
            <a:r>
              <a:rPr lang="en-US" sz="2400" b="1">
                <a:solidFill>
                  <a:schemeClr val="accent2"/>
                </a:solidFill>
                <a:latin typeface="18 VAG Rounded Bold   07390"/>
              </a:rPr>
              <a:t>Performance Gap:</a:t>
            </a:r>
            <a:br>
              <a:rPr lang="en-US" sz="2400" b="1">
                <a:solidFill>
                  <a:schemeClr val="accent2"/>
                </a:solidFill>
                <a:latin typeface="18 VAG Rounded Bold   07390"/>
              </a:rPr>
            </a:br>
            <a:r>
              <a:rPr lang="en-US" sz="2400" b="1">
                <a:solidFill>
                  <a:schemeClr val="accent2"/>
                </a:solidFill>
                <a:latin typeface="18 VAG Rounded Bold   07390"/>
              </a:rPr>
              <a:t>(grows 50% / year)</a:t>
            </a:r>
          </a:p>
        </p:txBody>
      </p:sp>
      <p:sp>
        <p:nvSpPr>
          <p:cNvPr id="2838839" name="Rectangle 311"/>
          <p:cNvSpPr>
            <a:spLocks noChangeArrowheads="1"/>
          </p:cNvSpPr>
          <p:nvPr/>
        </p:nvSpPr>
        <p:spPr bwMode="auto">
          <a:xfrm rot="16200000">
            <a:off x="-625899" y="3731441"/>
            <a:ext cx="2221761" cy="520655"/>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b="1">
                <a:solidFill>
                  <a:schemeClr val="tx1"/>
                </a:solidFill>
                <a:latin typeface="18 VAG Rounded Bold   07390"/>
              </a:rPr>
              <a:t>Performance</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0578" name="Rectangle 2"/>
          <p:cNvSpPr>
            <a:spLocks noGrp="1" noChangeArrowheads="1"/>
          </p:cNvSpPr>
          <p:nvPr>
            <p:ph type="title"/>
          </p:nvPr>
        </p:nvSpPr>
        <p:spPr/>
        <p:txBody>
          <a:bodyPr/>
          <a:lstStyle/>
          <a:p>
            <a:r>
              <a:rPr lang="en-US"/>
              <a:t>Memory Caching</a:t>
            </a:r>
          </a:p>
        </p:txBody>
      </p:sp>
      <p:sp>
        <p:nvSpPr>
          <p:cNvPr id="2840579" name="Rectangle 3"/>
          <p:cNvSpPr>
            <a:spLocks noGrp="1" noChangeArrowheads="1"/>
          </p:cNvSpPr>
          <p:nvPr>
            <p:ph type="body" idx="1"/>
          </p:nvPr>
        </p:nvSpPr>
        <p:spPr/>
        <p:txBody>
          <a:bodyPr/>
          <a:lstStyle/>
          <a:p>
            <a:r>
              <a:rPr lang="en-US" dirty="0"/>
              <a:t>Mismatch between processor and memory speeds leads us to add a new level: a memory </a:t>
            </a:r>
            <a:r>
              <a:rPr lang="en-US" dirty="0">
                <a:solidFill>
                  <a:schemeClr val="accent1"/>
                </a:solidFill>
              </a:rPr>
              <a:t>cache</a:t>
            </a:r>
          </a:p>
          <a:p>
            <a:r>
              <a:rPr lang="en-US" dirty="0"/>
              <a:t>Implemented with same IC processing technology as the CPU (usually integrated on same chip): faster but more expensive than DRAM memory.</a:t>
            </a:r>
          </a:p>
          <a:p>
            <a:r>
              <a:rPr lang="en-US" dirty="0">
                <a:solidFill>
                  <a:schemeClr val="accent1"/>
                </a:solidFill>
              </a:rPr>
              <a:t>Cache is a copy of a subset of main memory.</a:t>
            </a:r>
          </a:p>
          <a:p>
            <a:r>
              <a:rPr lang="en-US" dirty="0"/>
              <a:t>Most processors have separate caches for instructions and data.</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2626" name="Rectangle 2"/>
          <p:cNvSpPr>
            <a:spLocks noGrp="1" noChangeArrowheads="1"/>
          </p:cNvSpPr>
          <p:nvPr>
            <p:ph type="title"/>
          </p:nvPr>
        </p:nvSpPr>
        <p:spPr/>
        <p:txBody>
          <a:bodyPr/>
          <a:lstStyle/>
          <a:p>
            <a:r>
              <a:rPr lang="en-US"/>
              <a:t>Memory Hierarchy</a:t>
            </a:r>
          </a:p>
        </p:txBody>
      </p:sp>
      <p:grpSp>
        <p:nvGrpSpPr>
          <p:cNvPr id="2" name="Group 3"/>
          <p:cNvGrpSpPr>
            <a:grpSpLocks/>
          </p:cNvGrpSpPr>
          <p:nvPr/>
        </p:nvGrpSpPr>
        <p:grpSpPr bwMode="auto">
          <a:xfrm>
            <a:off x="628650" y="1144588"/>
            <a:ext cx="7924800" cy="954088"/>
            <a:chOff x="396" y="407"/>
            <a:chExt cx="4992" cy="601"/>
          </a:xfrm>
        </p:grpSpPr>
        <p:sp>
          <p:nvSpPr>
            <p:cNvPr id="2842628" name="Rectangle 4"/>
            <p:cNvSpPr>
              <a:spLocks noChangeArrowheads="1"/>
            </p:cNvSpPr>
            <p:nvPr/>
          </p:nvSpPr>
          <p:spPr bwMode="auto">
            <a:xfrm>
              <a:off x="396" y="407"/>
              <a:ext cx="4992" cy="278"/>
            </a:xfrm>
            <a:prstGeom prst="rect">
              <a:avLst/>
            </a:prstGeom>
            <a:noFill/>
            <a:ln w="12700">
              <a:noFill/>
              <a:miter lim="800000"/>
              <a:headEnd/>
              <a:tailEnd/>
            </a:ln>
            <a:effectLst/>
          </p:spPr>
          <p:txBody>
            <a:bodyPr lIns="63500" tIns="25400" rIns="63500" bIns="25400">
              <a:prstTxWarp prst="textNoShape">
                <a:avLst/>
              </a:prstTxWarp>
              <a:spAutoFit/>
            </a:bodyPr>
            <a:lstStyle/>
            <a:p>
              <a:pPr algn="ctr">
                <a:lnSpc>
                  <a:spcPct val="75000"/>
                </a:lnSpc>
                <a:spcBef>
                  <a:spcPct val="65000"/>
                </a:spcBef>
                <a:buSzPct val="100000"/>
                <a:buFont typeface="Times" pitchFamily="-65" charset="0"/>
                <a:buNone/>
              </a:pPr>
              <a:r>
                <a:rPr lang="en-US" sz="3200" b="1" dirty="0">
                  <a:solidFill>
                    <a:schemeClr val="tx1"/>
                  </a:solidFill>
                  <a:latin typeface="18 VAG Rounded Bold   07390"/>
                </a:rPr>
                <a:t>Processor</a:t>
              </a:r>
            </a:p>
          </p:txBody>
        </p:sp>
        <p:sp>
          <p:nvSpPr>
            <p:cNvPr id="2842629" name="Line 5"/>
            <p:cNvSpPr>
              <a:spLocks noChangeShapeType="1"/>
            </p:cNvSpPr>
            <p:nvPr/>
          </p:nvSpPr>
          <p:spPr bwMode="auto">
            <a:xfrm flipV="1">
              <a:off x="2844" y="720"/>
              <a:ext cx="0" cy="288"/>
            </a:xfrm>
            <a:prstGeom prst="line">
              <a:avLst/>
            </a:prstGeom>
            <a:noFill/>
            <a:ln w="38100">
              <a:solidFill>
                <a:schemeClr val="tx1"/>
              </a:solidFill>
              <a:round/>
              <a:headEnd type="triangle" w="med" len="med"/>
              <a:tailEnd type="triangle" w="med" len="med"/>
            </a:ln>
            <a:effectLst/>
          </p:spPr>
          <p:txBody>
            <a:bodyPr wrap="none" anchor="ctr">
              <a:prstTxWarp prst="textNoShape">
                <a:avLst/>
              </a:prstTxWarp>
            </a:bodyPr>
            <a:lstStyle/>
            <a:p>
              <a:endParaRPr lang="en-US">
                <a:latin typeface="18 VAG Rounded Bold   07390"/>
              </a:endParaRPr>
            </a:p>
          </p:txBody>
        </p:sp>
      </p:grpSp>
      <p:grpSp>
        <p:nvGrpSpPr>
          <p:cNvPr id="3" name="Group 6"/>
          <p:cNvGrpSpPr>
            <a:grpSpLocks/>
          </p:cNvGrpSpPr>
          <p:nvPr/>
        </p:nvGrpSpPr>
        <p:grpSpPr bwMode="auto">
          <a:xfrm>
            <a:off x="704850" y="5562600"/>
            <a:ext cx="7620000" cy="441325"/>
            <a:chOff x="444" y="3190"/>
            <a:chExt cx="4800" cy="278"/>
          </a:xfrm>
        </p:grpSpPr>
        <p:sp>
          <p:nvSpPr>
            <p:cNvPr id="2842631" name="Rectangle 7"/>
            <p:cNvSpPr>
              <a:spLocks noChangeArrowheads="1"/>
            </p:cNvSpPr>
            <p:nvPr/>
          </p:nvSpPr>
          <p:spPr bwMode="auto">
            <a:xfrm>
              <a:off x="828" y="3190"/>
              <a:ext cx="4032" cy="278"/>
            </a:xfrm>
            <a:prstGeom prst="rect">
              <a:avLst/>
            </a:prstGeom>
            <a:noFill/>
            <a:ln w="12700">
              <a:noFill/>
              <a:miter lim="800000"/>
              <a:headEnd/>
              <a:tailEnd/>
            </a:ln>
            <a:effectLst/>
          </p:spPr>
          <p:txBody>
            <a:bodyPr lIns="63500" tIns="25400" rIns="63500" bIns="25400">
              <a:prstTxWarp prst="textNoShape">
                <a:avLst/>
              </a:prstTxWarp>
              <a:spAutoFit/>
            </a:bodyPr>
            <a:lstStyle/>
            <a:p>
              <a:pPr algn="ctr">
                <a:lnSpc>
                  <a:spcPct val="75000"/>
                </a:lnSpc>
                <a:spcBef>
                  <a:spcPct val="65000"/>
                </a:spcBef>
                <a:buSzPct val="100000"/>
                <a:buFont typeface="Times" pitchFamily="-65" charset="0"/>
                <a:buNone/>
              </a:pPr>
              <a:r>
                <a:rPr lang="en-US" sz="3200" b="1" dirty="0">
                  <a:solidFill>
                    <a:schemeClr val="tx1"/>
                  </a:solidFill>
                  <a:latin typeface="18 VAG Rounded Bold   07390"/>
                </a:rPr>
                <a:t>Size of memory at each level</a:t>
              </a:r>
            </a:p>
          </p:txBody>
        </p:sp>
        <p:sp>
          <p:nvSpPr>
            <p:cNvPr id="2842632" name="Line 8"/>
            <p:cNvSpPr>
              <a:spLocks noChangeShapeType="1"/>
            </p:cNvSpPr>
            <p:nvPr/>
          </p:nvSpPr>
          <p:spPr bwMode="auto">
            <a:xfrm flipV="1">
              <a:off x="444" y="3216"/>
              <a:ext cx="4800" cy="0"/>
            </a:xfrm>
            <a:prstGeom prst="line">
              <a:avLst/>
            </a:prstGeom>
            <a:noFill/>
            <a:ln w="38100">
              <a:solidFill>
                <a:schemeClr val="tx1"/>
              </a:solidFill>
              <a:round/>
              <a:headEnd type="triangle" w="med" len="med"/>
              <a:tailEnd type="triangle" w="med" len="med"/>
            </a:ln>
            <a:effectLst/>
          </p:spPr>
          <p:txBody>
            <a:bodyPr wrap="none" anchor="ctr">
              <a:prstTxWarp prst="textNoShape">
                <a:avLst/>
              </a:prstTxWarp>
            </a:bodyPr>
            <a:lstStyle/>
            <a:p>
              <a:endParaRPr lang="en-US">
                <a:latin typeface="18 VAG Rounded Bold   07390"/>
              </a:endParaRPr>
            </a:p>
          </p:txBody>
        </p:sp>
      </p:grpSp>
      <p:grpSp>
        <p:nvGrpSpPr>
          <p:cNvPr id="4" name="Group 9"/>
          <p:cNvGrpSpPr>
            <a:grpSpLocks/>
          </p:cNvGrpSpPr>
          <p:nvPr/>
        </p:nvGrpSpPr>
        <p:grpSpPr bwMode="auto">
          <a:xfrm>
            <a:off x="6191250" y="1641475"/>
            <a:ext cx="2514600" cy="3657600"/>
            <a:chOff x="3900" y="720"/>
            <a:chExt cx="1584" cy="2304"/>
          </a:xfrm>
        </p:grpSpPr>
        <p:sp>
          <p:nvSpPr>
            <p:cNvPr id="2842634" name="Rectangle 10"/>
            <p:cNvSpPr>
              <a:spLocks noChangeArrowheads="1"/>
            </p:cNvSpPr>
            <p:nvPr/>
          </p:nvSpPr>
          <p:spPr bwMode="auto">
            <a:xfrm>
              <a:off x="3900" y="816"/>
              <a:ext cx="1536" cy="1208"/>
            </a:xfrm>
            <a:prstGeom prst="rect">
              <a:avLst/>
            </a:prstGeom>
            <a:noFill/>
            <a:ln w="12700">
              <a:noFill/>
              <a:miter lim="800000"/>
              <a:headEnd/>
              <a:tailEnd/>
            </a:ln>
            <a:effectLst/>
          </p:spPr>
          <p:txBody>
            <a:bodyPr lIns="63500" tIns="25400" rIns="63500" bIns="25400">
              <a:prstTxWarp prst="textNoShape">
                <a:avLst/>
              </a:prstTxWarp>
              <a:spAutoFit/>
            </a:bodyPr>
            <a:lstStyle/>
            <a:p>
              <a:pPr algn="ctr">
                <a:lnSpc>
                  <a:spcPct val="75000"/>
                </a:lnSpc>
                <a:spcBef>
                  <a:spcPct val="65000"/>
                </a:spcBef>
                <a:buSzPct val="100000"/>
                <a:buFont typeface="Times" pitchFamily="-65" charset="0"/>
                <a:buNone/>
              </a:pPr>
              <a:r>
                <a:rPr lang="en-US" sz="3200" b="1">
                  <a:solidFill>
                    <a:schemeClr val="tx1"/>
                  </a:solidFill>
                  <a:latin typeface="18 VAG Rounded Bold   07390"/>
                </a:rPr>
                <a:t>Increasing Distance from Proc.,</a:t>
              </a:r>
              <a:br>
                <a:rPr lang="en-US" sz="3200" b="1">
                  <a:solidFill>
                    <a:schemeClr val="tx1"/>
                  </a:solidFill>
                  <a:latin typeface="18 VAG Rounded Bold   07390"/>
                </a:rPr>
              </a:br>
              <a:r>
                <a:rPr lang="en-US" sz="3200" b="1">
                  <a:solidFill>
                    <a:schemeClr val="tx1"/>
                  </a:solidFill>
                  <a:latin typeface="18 VAG Rounded Bold   07390"/>
                </a:rPr>
                <a:t>Decreasing  speed</a:t>
              </a:r>
            </a:p>
          </p:txBody>
        </p:sp>
        <p:sp>
          <p:nvSpPr>
            <p:cNvPr id="2842635" name="Line 11"/>
            <p:cNvSpPr>
              <a:spLocks noChangeShapeType="1"/>
            </p:cNvSpPr>
            <p:nvPr/>
          </p:nvSpPr>
          <p:spPr bwMode="auto">
            <a:xfrm>
              <a:off x="5484" y="720"/>
              <a:ext cx="0" cy="2304"/>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latin typeface="18 VAG Rounded Bold   07390"/>
              </a:endParaRPr>
            </a:p>
          </p:txBody>
        </p:sp>
      </p:grpSp>
      <p:grpSp>
        <p:nvGrpSpPr>
          <p:cNvPr id="5" name="Group 12"/>
          <p:cNvGrpSpPr>
            <a:grpSpLocks/>
          </p:cNvGrpSpPr>
          <p:nvPr/>
        </p:nvGrpSpPr>
        <p:grpSpPr bwMode="auto">
          <a:xfrm>
            <a:off x="781050" y="2098675"/>
            <a:ext cx="7467600" cy="3276600"/>
            <a:chOff x="492" y="1008"/>
            <a:chExt cx="4704" cy="2064"/>
          </a:xfrm>
        </p:grpSpPr>
        <p:sp>
          <p:nvSpPr>
            <p:cNvPr id="2842637" name="AutoShape 13"/>
            <p:cNvSpPr>
              <a:spLocks noChangeArrowheads="1"/>
            </p:cNvSpPr>
            <p:nvPr/>
          </p:nvSpPr>
          <p:spPr bwMode="auto">
            <a:xfrm>
              <a:off x="492" y="1008"/>
              <a:ext cx="4704" cy="2064"/>
            </a:xfrm>
            <a:prstGeom prst="triangle">
              <a:avLst>
                <a:gd name="adj" fmla="val 50000"/>
              </a:avLst>
            </a:prstGeom>
            <a:noFill/>
            <a:ln w="38100">
              <a:solidFill>
                <a:schemeClr val="tx1"/>
              </a:solidFill>
              <a:miter lim="800000"/>
              <a:headEnd/>
              <a:tailEnd/>
            </a:ln>
            <a:effectLst/>
          </p:spPr>
          <p:txBody>
            <a:bodyPr wrap="none" anchor="ctr">
              <a:prstTxWarp prst="textNoShape">
                <a:avLst/>
              </a:prstTxWarp>
            </a:bodyPr>
            <a:lstStyle/>
            <a:p>
              <a:endParaRPr lang="en-US">
                <a:latin typeface="18 VAG Rounded Bold   07390"/>
              </a:endParaRPr>
            </a:p>
          </p:txBody>
        </p:sp>
        <p:grpSp>
          <p:nvGrpSpPr>
            <p:cNvPr id="6" name="Group 14"/>
            <p:cNvGrpSpPr>
              <a:grpSpLocks/>
            </p:cNvGrpSpPr>
            <p:nvPr/>
          </p:nvGrpSpPr>
          <p:grpSpPr bwMode="auto">
            <a:xfrm>
              <a:off x="2220" y="1270"/>
              <a:ext cx="1296" cy="314"/>
              <a:chOff x="2220" y="1270"/>
              <a:chExt cx="1296" cy="314"/>
            </a:xfrm>
          </p:grpSpPr>
          <p:sp>
            <p:nvSpPr>
              <p:cNvPr id="2842639" name="Rectangle 15"/>
              <p:cNvSpPr>
                <a:spLocks noChangeArrowheads="1"/>
              </p:cNvSpPr>
              <p:nvPr/>
            </p:nvSpPr>
            <p:spPr bwMode="auto">
              <a:xfrm>
                <a:off x="2364" y="1270"/>
                <a:ext cx="960" cy="247"/>
              </a:xfrm>
              <a:prstGeom prst="rect">
                <a:avLst/>
              </a:prstGeom>
              <a:noFill/>
              <a:ln w="12700">
                <a:noFill/>
                <a:miter lim="800000"/>
                <a:headEnd/>
                <a:tailEnd/>
              </a:ln>
              <a:effectLst/>
            </p:spPr>
            <p:txBody>
              <a:bodyPr lIns="63500" tIns="25400" rIns="63500" bIns="25400">
                <a:prstTxWarp prst="textNoShape">
                  <a:avLst/>
                </a:prstTxWarp>
                <a:spAutoFit/>
              </a:bodyPr>
              <a:lstStyle/>
              <a:p>
                <a:pPr algn="ctr">
                  <a:lnSpc>
                    <a:spcPct val="75000"/>
                  </a:lnSpc>
                  <a:spcBef>
                    <a:spcPct val="65000"/>
                  </a:spcBef>
                  <a:buSzPct val="100000"/>
                  <a:buFont typeface="Times" pitchFamily="-65" charset="0"/>
                  <a:buNone/>
                </a:pPr>
                <a:r>
                  <a:rPr lang="en-US" sz="2800" b="1" dirty="0">
                    <a:solidFill>
                      <a:schemeClr val="tx1"/>
                    </a:solidFill>
                    <a:latin typeface="18 VAG Rounded Bold   07390"/>
                  </a:rPr>
                  <a:t>Level 1</a:t>
                </a:r>
                <a:endParaRPr lang="en-US" sz="3200" b="1" dirty="0">
                  <a:solidFill>
                    <a:schemeClr val="tx1"/>
                  </a:solidFill>
                  <a:latin typeface="18 VAG Rounded Bold   07390"/>
                </a:endParaRPr>
              </a:p>
            </p:txBody>
          </p:sp>
          <p:sp>
            <p:nvSpPr>
              <p:cNvPr id="2842640" name="Line 16"/>
              <p:cNvSpPr>
                <a:spLocks noChangeShapeType="1"/>
              </p:cNvSpPr>
              <p:nvPr/>
            </p:nvSpPr>
            <p:spPr bwMode="auto">
              <a:xfrm>
                <a:off x="2220" y="1584"/>
                <a:ext cx="1296" cy="0"/>
              </a:xfrm>
              <a:prstGeom prst="line">
                <a:avLst/>
              </a:prstGeom>
              <a:noFill/>
              <a:ln w="38100">
                <a:solidFill>
                  <a:schemeClr val="tx1"/>
                </a:solidFill>
                <a:round/>
                <a:headEnd/>
                <a:tailEnd/>
              </a:ln>
              <a:effectLst/>
            </p:spPr>
            <p:txBody>
              <a:bodyPr wrap="none" anchor="ctr">
                <a:prstTxWarp prst="textNoShape">
                  <a:avLst/>
                </a:prstTxWarp>
              </a:bodyPr>
              <a:lstStyle/>
              <a:p>
                <a:endParaRPr lang="en-US">
                  <a:latin typeface="18 VAG Rounded Bold   07390"/>
                </a:endParaRPr>
              </a:p>
            </p:txBody>
          </p:sp>
        </p:grpSp>
        <p:grpSp>
          <p:nvGrpSpPr>
            <p:cNvPr id="7" name="Group 17"/>
            <p:cNvGrpSpPr>
              <a:grpSpLocks/>
            </p:cNvGrpSpPr>
            <p:nvPr/>
          </p:nvGrpSpPr>
          <p:grpSpPr bwMode="auto">
            <a:xfrm>
              <a:off x="1788" y="1680"/>
              <a:ext cx="2160" cy="288"/>
              <a:chOff x="1788" y="1680"/>
              <a:chExt cx="2160" cy="288"/>
            </a:xfrm>
          </p:grpSpPr>
          <p:sp>
            <p:nvSpPr>
              <p:cNvPr id="2842642" name="Rectangle 18"/>
              <p:cNvSpPr>
                <a:spLocks noChangeArrowheads="1"/>
              </p:cNvSpPr>
              <p:nvPr/>
            </p:nvSpPr>
            <p:spPr bwMode="auto">
              <a:xfrm>
                <a:off x="2364" y="1680"/>
                <a:ext cx="960" cy="247"/>
              </a:xfrm>
              <a:prstGeom prst="rect">
                <a:avLst/>
              </a:prstGeom>
              <a:noFill/>
              <a:ln w="12700">
                <a:noFill/>
                <a:miter lim="800000"/>
                <a:headEnd/>
                <a:tailEnd/>
              </a:ln>
              <a:effectLst/>
            </p:spPr>
            <p:txBody>
              <a:bodyPr lIns="63500" tIns="25400" rIns="63500" bIns="25400">
                <a:prstTxWarp prst="textNoShape">
                  <a:avLst/>
                </a:prstTxWarp>
                <a:spAutoFit/>
              </a:bodyPr>
              <a:lstStyle/>
              <a:p>
                <a:pPr algn="ctr">
                  <a:lnSpc>
                    <a:spcPct val="75000"/>
                  </a:lnSpc>
                  <a:spcBef>
                    <a:spcPct val="65000"/>
                  </a:spcBef>
                  <a:buSzPct val="100000"/>
                  <a:buFont typeface="Times" pitchFamily="-65" charset="0"/>
                  <a:buNone/>
                </a:pPr>
                <a:r>
                  <a:rPr lang="en-US" sz="2800" b="1">
                    <a:solidFill>
                      <a:schemeClr val="tx1"/>
                    </a:solidFill>
                    <a:latin typeface="18 VAG Rounded Bold   07390"/>
                  </a:rPr>
                  <a:t>Level 2</a:t>
                </a:r>
                <a:endParaRPr lang="en-US" sz="3200" b="1">
                  <a:solidFill>
                    <a:schemeClr val="tx1"/>
                  </a:solidFill>
                  <a:latin typeface="18 VAG Rounded Bold   07390"/>
                </a:endParaRPr>
              </a:p>
            </p:txBody>
          </p:sp>
          <p:sp>
            <p:nvSpPr>
              <p:cNvPr id="2842643" name="Line 19"/>
              <p:cNvSpPr>
                <a:spLocks noChangeShapeType="1"/>
              </p:cNvSpPr>
              <p:nvPr/>
            </p:nvSpPr>
            <p:spPr bwMode="auto">
              <a:xfrm>
                <a:off x="1788" y="1968"/>
                <a:ext cx="2160" cy="0"/>
              </a:xfrm>
              <a:prstGeom prst="line">
                <a:avLst/>
              </a:prstGeom>
              <a:noFill/>
              <a:ln w="38100">
                <a:solidFill>
                  <a:schemeClr val="tx1"/>
                </a:solidFill>
                <a:round/>
                <a:headEnd/>
                <a:tailEnd/>
              </a:ln>
              <a:effectLst/>
            </p:spPr>
            <p:txBody>
              <a:bodyPr wrap="none" anchor="ctr">
                <a:prstTxWarp prst="textNoShape">
                  <a:avLst/>
                </a:prstTxWarp>
              </a:bodyPr>
              <a:lstStyle/>
              <a:p>
                <a:endParaRPr lang="en-US">
                  <a:latin typeface="18 VAG Rounded Bold   07390"/>
                </a:endParaRPr>
              </a:p>
            </p:txBody>
          </p:sp>
        </p:grpSp>
        <p:sp>
          <p:nvSpPr>
            <p:cNvPr id="2842644" name="Rectangle 20"/>
            <p:cNvSpPr>
              <a:spLocks noChangeArrowheads="1"/>
            </p:cNvSpPr>
            <p:nvPr/>
          </p:nvSpPr>
          <p:spPr bwMode="auto">
            <a:xfrm>
              <a:off x="2364" y="2736"/>
              <a:ext cx="960" cy="247"/>
            </a:xfrm>
            <a:prstGeom prst="rect">
              <a:avLst/>
            </a:prstGeom>
            <a:noFill/>
            <a:ln w="12700">
              <a:noFill/>
              <a:miter lim="800000"/>
              <a:headEnd/>
              <a:tailEnd/>
            </a:ln>
            <a:effectLst/>
          </p:spPr>
          <p:txBody>
            <a:bodyPr lIns="63500" tIns="25400" rIns="63500" bIns="25400">
              <a:prstTxWarp prst="textNoShape">
                <a:avLst/>
              </a:prstTxWarp>
              <a:spAutoFit/>
            </a:bodyPr>
            <a:lstStyle/>
            <a:p>
              <a:pPr algn="ctr">
                <a:lnSpc>
                  <a:spcPct val="75000"/>
                </a:lnSpc>
                <a:spcBef>
                  <a:spcPct val="65000"/>
                </a:spcBef>
                <a:buSzPct val="100000"/>
                <a:buFont typeface="Times" pitchFamily="-65" charset="0"/>
                <a:buNone/>
              </a:pPr>
              <a:r>
                <a:rPr lang="en-US" sz="2800" b="1">
                  <a:solidFill>
                    <a:schemeClr val="tx1"/>
                  </a:solidFill>
                  <a:latin typeface="18 VAG Rounded Bold   07390"/>
                </a:rPr>
                <a:t>Level n</a:t>
              </a:r>
              <a:endParaRPr lang="en-US" sz="3200" b="1">
                <a:solidFill>
                  <a:schemeClr val="tx1"/>
                </a:solidFill>
                <a:latin typeface="18 VAG Rounded Bold   07390"/>
              </a:endParaRPr>
            </a:p>
          </p:txBody>
        </p:sp>
        <p:grpSp>
          <p:nvGrpSpPr>
            <p:cNvPr id="8" name="Group 21"/>
            <p:cNvGrpSpPr>
              <a:grpSpLocks/>
            </p:cNvGrpSpPr>
            <p:nvPr/>
          </p:nvGrpSpPr>
          <p:grpSpPr bwMode="auto">
            <a:xfrm>
              <a:off x="1308" y="2064"/>
              <a:ext cx="3024" cy="288"/>
              <a:chOff x="1308" y="2064"/>
              <a:chExt cx="3024" cy="288"/>
            </a:xfrm>
          </p:grpSpPr>
          <p:sp>
            <p:nvSpPr>
              <p:cNvPr id="2842646" name="Rectangle 22"/>
              <p:cNvSpPr>
                <a:spLocks noChangeArrowheads="1"/>
              </p:cNvSpPr>
              <p:nvPr/>
            </p:nvSpPr>
            <p:spPr bwMode="auto">
              <a:xfrm>
                <a:off x="2364" y="2064"/>
                <a:ext cx="960" cy="247"/>
              </a:xfrm>
              <a:prstGeom prst="rect">
                <a:avLst/>
              </a:prstGeom>
              <a:noFill/>
              <a:ln w="12700">
                <a:noFill/>
                <a:miter lim="800000"/>
                <a:headEnd/>
                <a:tailEnd/>
              </a:ln>
              <a:effectLst/>
            </p:spPr>
            <p:txBody>
              <a:bodyPr lIns="63500" tIns="25400" rIns="63500" bIns="25400">
                <a:prstTxWarp prst="textNoShape">
                  <a:avLst/>
                </a:prstTxWarp>
                <a:spAutoFit/>
              </a:bodyPr>
              <a:lstStyle/>
              <a:p>
                <a:pPr algn="ctr">
                  <a:lnSpc>
                    <a:spcPct val="75000"/>
                  </a:lnSpc>
                  <a:spcBef>
                    <a:spcPct val="65000"/>
                  </a:spcBef>
                  <a:buSzPct val="100000"/>
                  <a:buFont typeface="Times" pitchFamily="-65" charset="0"/>
                  <a:buNone/>
                </a:pPr>
                <a:r>
                  <a:rPr lang="en-US" sz="2800" b="1">
                    <a:solidFill>
                      <a:schemeClr val="tx1"/>
                    </a:solidFill>
                    <a:latin typeface="18 VAG Rounded Bold   07390"/>
                  </a:rPr>
                  <a:t>Level 3</a:t>
                </a:r>
                <a:endParaRPr lang="en-US" sz="3200" b="1">
                  <a:solidFill>
                    <a:schemeClr val="tx1"/>
                  </a:solidFill>
                  <a:latin typeface="18 VAG Rounded Bold   07390"/>
                </a:endParaRPr>
              </a:p>
            </p:txBody>
          </p:sp>
          <p:sp>
            <p:nvSpPr>
              <p:cNvPr id="2842647" name="Line 23"/>
              <p:cNvSpPr>
                <a:spLocks noChangeShapeType="1"/>
              </p:cNvSpPr>
              <p:nvPr/>
            </p:nvSpPr>
            <p:spPr bwMode="auto">
              <a:xfrm>
                <a:off x="1308" y="2352"/>
                <a:ext cx="3024" cy="0"/>
              </a:xfrm>
              <a:prstGeom prst="line">
                <a:avLst/>
              </a:prstGeom>
              <a:noFill/>
              <a:ln w="38100">
                <a:solidFill>
                  <a:schemeClr val="tx1"/>
                </a:solidFill>
                <a:round/>
                <a:headEnd/>
                <a:tailEnd/>
              </a:ln>
              <a:effectLst/>
            </p:spPr>
            <p:txBody>
              <a:bodyPr wrap="none" anchor="ctr">
                <a:prstTxWarp prst="textNoShape">
                  <a:avLst/>
                </a:prstTxWarp>
              </a:bodyPr>
              <a:lstStyle/>
              <a:p>
                <a:endParaRPr lang="en-US">
                  <a:latin typeface="18 VAG Rounded Bold   07390"/>
                </a:endParaRPr>
              </a:p>
            </p:txBody>
          </p:sp>
        </p:grpSp>
        <p:grpSp>
          <p:nvGrpSpPr>
            <p:cNvPr id="9" name="Group 24"/>
            <p:cNvGrpSpPr>
              <a:grpSpLocks/>
            </p:cNvGrpSpPr>
            <p:nvPr/>
          </p:nvGrpSpPr>
          <p:grpSpPr bwMode="auto">
            <a:xfrm>
              <a:off x="972" y="2400"/>
              <a:ext cx="3792" cy="288"/>
              <a:chOff x="972" y="2400"/>
              <a:chExt cx="3792" cy="288"/>
            </a:xfrm>
          </p:grpSpPr>
          <p:sp>
            <p:nvSpPr>
              <p:cNvPr id="2842649" name="Line 25"/>
              <p:cNvSpPr>
                <a:spLocks noChangeShapeType="1"/>
              </p:cNvSpPr>
              <p:nvPr/>
            </p:nvSpPr>
            <p:spPr bwMode="auto">
              <a:xfrm>
                <a:off x="972" y="2688"/>
                <a:ext cx="3792" cy="0"/>
              </a:xfrm>
              <a:prstGeom prst="line">
                <a:avLst/>
              </a:prstGeom>
              <a:noFill/>
              <a:ln w="38100">
                <a:solidFill>
                  <a:schemeClr val="tx1"/>
                </a:solidFill>
                <a:round/>
                <a:headEnd/>
                <a:tailEnd/>
              </a:ln>
              <a:effectLst/>
            </p:spPr>
            <p:txBody>
              <a:bodyPr wrap="none" anchor="ctr">
                <a:prstTxWarp prst="textNoShape">
                  <a:avLst/>
                </a:prstTxWarp>
              </a:bodyPr>
              <a:lstStyle/>
              <a:p>
                <a:endParaRPr lang="en-US">
                  <a:latin typeface="18 VAG Rounded Bold   07390"/>
                </a:endParaRPr>
              </a:p>
            </p:txBody>
          </p:sp>
          <p:sp>
            <p:nvSpPr>
              <p:cNvPr id="2842650" name="Rectangle 26"/>
              <p:cNvSpPr>
                <a:spLocks noChangeArrowheads="1"/>
              </p:cNvSpPr>
              <p:nvPr/>
            </p:nvSpPr>
            <p:spPr bwMode="auto">
              <a:xfrm>
                <a:off x="2364" y="2400"/>
                <a:ext cx="960" cy="247"/>
              </a:xfrm>
              <a:prstGeom prst="rect">
                <a:avLst/>
              </a:prstGeom>
              <a:noFill/>
              <a:ln w="12700">
                <a:noFill/>
                <a:miter lim="800000"/>
                <a:headEnd/>
                <a:tailEnd/>
              </a:ln>
              <a:effectLst/>
            </p:spPr>
            <p:txBody>
              <a:bodyPr lIns="63500" tIns="25400" rIns="63500" bIns="25400">
                <a:prstTxWarp prst="textNoShape">
                  <a:avLst/>
                </a:prstTxWarp>
                <a:spAutoFit/>
              </a:bodyPr>
              <a:lstStyle/>
              <a:p>
                <a:pPr algn="ctr">
                  <a:lnSpc>
                    <a:spcPct val="75000"/>
                  </a:lnSpc>
                  <a:spcBef>
                    <a:spcPct val="65000"/>
                  </a:spcBef>
                  <a:buSzPct val="100000"/>
                  <a:buFont typeface="Times" pitchFamily="-65" charset="0"/>
                  <a:buNone/>
                </a:pPr>
                <a:r>
                  <a:rPr lang="en-US" sz="2800" b="1">
                    <a:solidFill>
                      <a:schemeClr val="tx1"/>
                    </a:solidFill>
                    <a:latin typeface="18 VAG Rounded Bold   07390"/>
                  </a:rPr>
                  <a:t>. . .</a:t>
                </a:r>
                <a:endParaRPr lang="en-US" sz="3200" b="1">
                  <a:solidFill>
                    <a:schemeClr val="tx1"/>
                  </a:solidFill>
                  <a:latin typeface="18 VAG Rounded Bold   07390"/>
                </a:endParaRPr>
              </a:p>
            </p:txBody>
          </p:sp>
        </p:grpSp>
      </p:grpSp>
      <p:sp>
        <p:nvSpPr>
          <p:cNvPr id="2842651" name="Text Box 27"/>
          <p:cNvSpPr txBox="1">
            <a:spLocks noChangeArrowheads="1"/>
          </p:cNvSpPr>
          <p:nvPr/>
        </p:nvSpPr>
        <p:spPr bwMode="auto">
          <a:xfrm>
            <a:off x="381000" y="1870075"/>
            <a:ext cx="1471613" cy="579438"/>
          </a:xfrm>
          <a:prstGeom prst="rect">
            <a:avLst/>
          </a:prstGeom>
          <a:noFill/>
          <a:ln w="12700">
            <a:noFill/>
            <a:miter lim="800000"/>
            <a:headEnd/>
            <a:tailEnd/>
          </a:ln>
          <a:effectLst/>
        </p:spPr>
        <p:txBody>
          <a:bodyPr wrap="none">
            <a:prstTxWarp prst="textNoShape">
              <a:avLst/>
            </a:prstTxWarp>
            <a:spAutoFit/>
          </a:bodyPr>
          <a:lstStyle/>
          <a:p>
            <a:r>
              <a:rPr lang="en-US" sz="3200" b="1">
                <a:latin typeface="18 VAG Rounded Bold   07390"/>
              </a:rPr>
              <a:t>Higher</a:t>
            </a:r>
            <a:endParaRPr lang="en-US" sz="3200" b="1">
              <a:solidFill>
                <a:schemeClr val="tx1"/>
              </a:solidFill>
              <a:latin typeface="18 VAG Rounded Bold   07390"/>
            </a:endParaRPr>
          </a:p>
        </p:txBody>
      </p:sp>
      <p:sp>
        <p:nvSpPr>
          <p:cNvPr id="2842652" name="Text Box 28"/>
          <p:cNvSpPr txBox="1">
            <a:spLocks noChangeArrowheads="1"/>
          </p:cNvSpPr>
          <p:nvPr/>
        </p:nvSpPr>
        <p:spPr bwMode="auto">
          <a:xfrm>
            <a:off x="457200" y="4114800"/>
            <a:ext cx="1300356" cy="584776"/>
          </a:xfrm>
          <a:prstGeom prst="rect">
            <a:avLst/>
          </a:prstGeom>
          <a:noFill/>
          <a:ln w="12700">
            <a:noFill/>
            <a:miter lim="800000"/>
            <a:headEnd/>
            <a:tailEnd/>
          </a:ln>
          <a:effectLst/>
        </p:spPr>
        <p:txBody>
          <a:bodyPr wrap="none">
            <a:prstTxWarp prst="textNoShape">
              <a:avLst/>
            </a:prstTxWarp>
            <a:spAutoFit/>
          </a:bodyPr>
          <a:lstStyle/>
          <a:p>
            <a:r>
              <a:rPr lang="en-US" sz="3200" b="1" dirty="0">
                <a:latin typeface="18 VAG Rounded Bold   07390"/>
              </a:rPr>
              <a:t>Lower</a:t>
            </a:r>
            <a:endParaRPr lang="en-US" sz="2000" dirty="0">
              <a:latin typeface="18 VAG Rounded Bold   07390"/>
            </a:endParaRPr>
          </a:p>
        </p:txBody>
      </p:sp>
      <p:grpSp>
        <p:nvGrpSpPr>
          <p:cNvPr id="10" name="Group 29"/>
          <p:cNvGrpSpPr>
            <a:grpSpLocks/>
          </p:cNvGrpSpPr>
          <p:nvPr/>
        </p:nvGrpSpPr>
        <p:grpSpPr bwMode="auto">
          <a:xfrm>
            <a:off x="238125" y="1804988"/>
            <a:ext cx="2135188" cy="3625850"/>
            <a:chOff x="150" y="823"/>
            <a:chExt cx="1345" cy="2284"/>
          </a:xfrm>
        </p:grpSpPr>
        <p:sp>
          <p:nvSpPr>
            <p:cNvPr id="2842654" name="Text Box 30"/>
            <p:cNvSpPr txBox="1">
              <a:spLocks noChangeArrowheads="1"/>
            </p:cNvSpPr>
            <p:nvPr/>
          </p:nvSpPr>
          <p:spPr bwMode="auto">
            <a:xfrm>
              <a:off x="150" y="1237"/>
              <a:ext cx="1345" cy="989"/>
            </a:xfrm>
            <a:prstGeom prst="rect">
              <a:avLst/>
            </a:prstGeom>
            <a:noFill/>
            <a:ln w="12700">
              <a:noFill/>
              <a:miter lim="800000"/>
              <a:headEnd/>
              <a:tailEnd/>
            </a:ln>
            <a:effectLst/>
          </p:spPr>
          <p:txBody>
            <a:bodyPr>
              <a:prstTxWarp prst="textNoShape">
                <a:avLst/>
              </a:prstTxWarp>
              <a:spAutoFit/>
            </a:bodyPr>
            <a:lstStyle/>
            <a:p>
              <a:pPr algn="ctr"/>
              <a:r>
                <a:rPr lang="en-US" sz="3200" b="1">
                  <a:solidFill>
                    <a:schemeClr val="tx1"/>
                  </a:solidFill>
                  <a:latin typeface="18 VAG Rounded Bold   07390"/>
                </a:rPr>
                <a:t>Levels in memory hierarchy</a:t>
              </a:r>
            </a:p>
          </p:txBody>
        </p:sp>
        <p:sp>
          <p:nvSpPr>
            <p:cNvPr id="2842655" name="Line 31"/>
            <p:cNvSpPr>
              <a:spLocks noChangeShapeType="1"/>
            </p:cNvSpPr>
            <p:nvPr/>
          </p:nvSpPr>
          <p:spPr bwMode="auto">
            <a:xfrm>
              <a:off x="155" y="823"/>
              <a:ext cx="0" cy="2284"/>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latin typeface="18 VAG Rounded Bold   07390"/>
              </a:endParaRPr>
            </a:p>
          </p:txBody>
        </p:sp>
      </p:grpSp>
      <p:sp>
        <p:nvSpPr>
          <p:cNvPr id="2842656" name="Text Box 32"/>
          <p:cNvSpPr txBox="1">
            <a:spLocks noChangeArrowheads="1"/>
          </p:cNvSpPr>
          <p:nvPr/>
        </p:nvSpPr>
        <p:spPr bwMode="auto">
          <a:xfrm>
            <a:off x="1143000" y="5867400"/>
            <a:ext cx="7086600" cy="796115"/>
          </a:xfrm>
          <a:prstGeom prst="rect">
            <a:avLst/>
          </a:prstGeom>
          <a:noFill/>
          <a:ln w="12700">
            <a:noFill/>
            <a:miter lim="800000"/>
            <a:headEnd/>
            <a:tailEnd/>
          </a:ln>
          <a:effectLst/>
        </p:spPr>
        <p:txBody>
          <a:bodyPr>
            <a:prstTxWarp prst="textNoShape">
              <a:avLst/>
            </a:prstTxWarp>
            <a:spAutoFit/>
          </a:bodyPr>
          <a:lstStyle/>
          <a:p>
            <a:pPr algn="ctr">
              <a:lnSpc>
                <a:spcPct val="80000"/>
              </a:lnSpc>
            </a:pPr>
            <a:r>
              <a:rPr lang="en-US" sz="2800" b="1" i="1" dirty="0">
                <a:latin typeface="18 VAG Rounded Bold   07390"/>
              </a:rPr>
              <a:t>As we move to deeper levels the latency goes up and price per bit goes down.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 presetClass="entr" presetSubtype="32"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ox(out)">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wipe(up)">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284265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284265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nodeType="click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wipe(up)">
                                      <p:cBhvr>
                                        <p:cTn id="33" dur="500"/>
                                        <p:tgtEl>
                                          <p:spTgt spid="4"/>
                                        </p:tgtEl>
                                      </p:cBhvr>
                                    </p:animEffect>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p:stCondLst>
                                    <p:cond delay="0"/>
                                  </p:stCondLst>
                                  <p:childTnLst>
                                    <p:set>
                                      <p:cBhvr>
                                        <p:cTn id="37" dur="1" fill="hold">
                                          <p:stCondLst>
                                            <p:cond delay="0"/>
                                          </p:stCondLst>
                                        </p:cTn>
                                        <p:tgtEl>
                                          <p:spTgt spid="2842656"/>
                                        </p:tgtEl>
                                        <p:attrNameLst>
                                          <p:attrName>style.visibility</p:attrName>
                                        </p:attrNameLst>
                                      </p:cBhvr>
                                      <p:to>
                                        <p:strVal val="visible"/>
                                      </p:to>
                                    </p:set>
                                    <p:anim calcmode="lin" valueType="num">
                                      <p:cBhvr>
                                        <p:cTn id="38" dur="500" fill="hold"/>
                                        <p:tgtEl>
                                          <p:spTgt spid="2842656"/>
                                        </p:tgtEl>
                                        <p:attrNameLst>
                                          <p:attrName>ppt_w</p:attrName>
                                        </p:attrNameLst>
                                      </p:cBhvr>
                                      <p:tavLst>
                                        <p:tav tm="0">
                                          <p:val>
                                            <p:fltVal val="0"/>
                                          </p:val>
                                        </p:tav>
                                        <p:tav tm="100000">
                                          <p:val>
                                            <p:strVal val="#ppt_w"/>
                                          </p:val>
                                        </p:tav>
                                      </p:tavLst>
                                    </p:anim>
                                    <p:anim calcmode="lin" valueType="num">
                                      <p:cBhvr>
                                        <p:cTn id="39" dur="500" fill="hold"/>
                                        <p:tgtEl>
                                          <p:spTgt spid="284265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2651" grpId="0" autoUpdateAnimBg="0"/>
      <p:bldP spid="2842652" grpId="0" autoUpdateAnimBg="0"/>
      <p:bldP spid="2842656"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4674" name="Rectangle 2"/>
          <p:cNvSpPr>
            <a:spLocks noGrp="1" noChangeArrowheads="1"/>
          </p:cNvSpPr>
          <p:nvPr>
            <p:ph type="title"/>
          </p:nvPr>
        </p:nvSpPr>
        <p:spPr/>
        <p:txBody>
          <a:bodyPr/>
          <a:lstStyle/>
          <a:p>
            <a:r>
              <a:rPr lang="en-US"/>
              <a:t>Memory Hierarchy</a:t>
            </a:r>
          </a:p>
        </p:txBody>
      </p:sp>
      <p:sp>
        <p:nvSpPr>
          <p:cNvPr id="2844675" name="Rectangle 3"/>
          <p:cNvSpPr>
            <a:spLocks noGrp="1" noChangeArrowheads="1"/>
          </p:cNvSpPr>
          <p:nvPr>
            <p:ph type="body" idx="1"/>
          </p:nvPr>
        </p:nvSpPr>
        <p:spPr/>
        <p:txBody>
          <a:bodyPr/>
          <a:lstStyle/>
          <a:p>
            <a:r>
              <a:rPr lang="en-US" dirty="0"/>
              <a:t>If level closer to Processor, it is:</a:t>
            </a:r>
          </a:p>
          <a:p>
            <a:pPr lvl="1"/>
            <a:r>
              <a:rPr lang="en-US" dirty="0"/>
              <a:t>Smaller</a:t>
            </a:r>
          </a:p>
          <a:p>
            <a:pPr lvl="1"/>
            <a:r>
              <a:rPr lang="en-US" dirty="0"/>
              <a:t>Faster</a:t>
            </a:r>
          </a:p>
          <a:p>
            <a:pPr lvl="1"/>
            <a:r>
              <a:rPr lang="en-US" dirty="0"/>
              <a:t>More expensive</a:t>
            </a:r>
          </a:p>
          <a:p>
            <a:pPr lvl="1"/>
            <a:r>
              <a:rPr lang="en-US" dirty="0"/>
              <a:t>subset of lower levels (contains most recently used data)</a:t>
            </a:r>
          </a:p>
          <a:p>
            <a:r>
              <a:rPr lang="en-US" dirty="0"/>
              <a:t>Lowest Level (usually disk) contains all available data (does it go beyond the disk?)</a:t>
            </a:r>
          </a:p>
          <a:p>
            <a:r>
              <a:rPr lang="en-US" dirty="0"/>
              <a:t>Memory Hierarchy presents the processor with the illusion of a very large &amp; fast memory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22" name="Rectangle 2"/>
          <p:cNvSpPr>
            <a:spLocks noGrp="1" noChangeArrowheads="1"/>
          </p:cNvSpPr>
          <p:nvPr>
            <p:ph type="title"/>
          </p:nvPr>
        </p:nvSpPr>
        <p:spPr/>
        <p:txBody>
          <a:bodyPr/>
          <a:lstStyle/>
          <a:p>
            <a:r>
              <a:rPr lang="en-US" sz="3600" dirty="0"/>
              <a:t>Memory Hierarchy Analogy: Library (1/2)</a:t>
            </a:r>
          </a:p>
        </p:txBody>
      </p:sp>
      <p:sp>
        <p:nvSpPr>
          <p:cNvPr id="2846723" name="Rectangle 3"/>
          <p:cNvSpPr>
            <a:spLocks noGrp="1" noChangeArrowheads="1"/>
          </p:cNvSpPr>
          <p:nvPr>
            <p:ph type="body" idx="1"/>
          </p:nvPr>
        </p:nvSpPr>
        <p:spPr/>
        <p:txBody>
          <a:bodyPr/>
          <a:lstStyle/>
          <a:p>
            <a:r>
              <a:rPr lang="en-US" dirty="0"/>
              <a:t>You’re writing a term paper (Processor) at a </a:t>
            </a:r>
            <a:r>
              <a:rPr lang="en-US" dirty="0">
                <a:solidFill>
                  <a:schemeClr val="accent1"/>
                </a:solidFill>
              </a:rPr>
              <a:t>table </a:t>
            </a:r>
            <a:r>
              <a:rPr lang="en-US" dirty="0"/>
              <a:t>in </a:t>
            </a:r>
            <a:r>
              <a:rPr lang="en-US" dirty="0">
                <a:solidFill>
                  <a:schemeClr val="accent4"/>
                </a:solidFill>
              </a:rPr>
              <a:t>Doe</a:t>
            </a:r>
          </a:p>
          <a:p>
            <a:r>
              <a:rPr lang="en-US" dirty="0">
                <a:solidFill>
                  <a:schemeClr val="accent4"/>
                </a:solidFill>
              </a:rPr>
              <a:t>Doe </a:t>
            </a:r>
            <a:r>
              <a:rPr lang="en-US" dirty="0"/>
              <a:t>Library is equivalent to </a:t>
            </a:r>
            <a:r>
              <a:rPr lang="en-US" dirty="0">
                <a:solidFill>
                  <a:schemeClr val="accent4"/>
                </a:solidFill>
              </a:rPr>
              <a:t>disk</a:t>
            </a:r>
          </a:p>
          <a:p>
            <a:pPr lvl="1"/>
            <a:r>
              <a:rPr lang="en-US" dirty="0"/>
              <a:t>essentially limitless capacity</a:t>
            </a:r>
          </a:p>
          <a:p>
            <a:pPr lvl="1"/>
            <a:r>
              <a:rPr lang="en-US" dirty="0"/>
              <a:t>very slow to retrieve a book</a:t>
            </a:r>
          </a:p>
          <a:p>
            <a:r>
              <a:rPr lang="en-US" dirty="0">
                <a:solidFill>
                  <a:schemeClr val="accent1"/>
                </a:solidFill>
              </a:rPr>
              <a:t>Table </a:t>
            </a:r>
            <a:r>
              <a:rPr lang="en-US" dirty="0"/>
              <a:t>is </a:t>
            </a:r>
            <a:r>
              <a:rPr lang="en-US" dirty="0">
                <a:solidFill>
                  <a:schemeClr val="accent1"/>
                </a:solidFill>
              </a:rPr>
              <a:t>main memory</a:t>
            </a:r>
          </a:p>
          <a:p>
            <a:pPr lvl="1"/>
            <a:r>
              <a:rPr lang="en-US" dirty="0"/>
              <a:t>smaller capacity: means you must return book when table fills up</a:t>
            </a:r>
          </a:p>
          <a:p>
            <a:pPr lvl="1"/>
            <a:r>
              <a:rPr lang="en-US" dirty="0"/>
              <a:t>easier and faster to find a book there once you’ve already retrieved it</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ヒラギノ丸ゴ Pro W4"/>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30286</TotalTime>
  <Pages>47</Pages>
  <Words>2377</Words>
  <Application>Microsoft Office PowerPoint</Application>
  <PresentationFormat>信纸(8.5x11 英寸)</PresentationFormat>
  <Paragraphs>367</Paragraphs>
  <Slides>23</Slides>
  <Notes>22</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23</vt:i4>
      </vt:variant>
    </vt:vector>
  </HeadingPairs>
  <TitlesOfParts>
    <vt:vector size="40" baseType="lpstr">
      <vt:lpstr>18 VAG Rounded Black   09390</vt:lpstr>
      <vt:lpstr>18 VAG Rounded Bold   07390</vt:lpstr>
      <vt:lpstr>AppleGaramond Bd</vt:lpstr>
      <vt:lpstr>MS PGothic</vt:lpstr>
      <vt:lpstr>MS PGothic</vt:lpstr>
      <vt:lpstr>宋体</vt:lpstr>
      <vt:lpstr>Arial</vt:lpstr>
      <vt:lpstr>Corbel</vt:lpstr>
      <vt:lpstr>Courier New</vt:lpstr>
      <vt:lpstr>Helvetica</vt:lpstr>
      <vt:lpstr>Symbol</vt:lpstr>
      <vt:lpstr>Times</vt:lpstr>
      <vt:lpstr>Times New Roman</vt:lpstr>
      <vt:lpstr>Wingdings</vt:lpstr>
      <vt:lpstr>Wingdings 2</vt:lpstr>
      <vt:lpstr>Wingdings 3</vt:lpstr>
      <vt:lpstr>Metro</vt:lpstr>
      <vt:lpstr>PowerPoint 演示文稿</vt:lpstr>
      <vt:lpstr>Review : Pipelining</vt:lpstr>
      <vt:lpstr>The Big Picture</vt:lpstr>
      <vt:lpstr>Memory Hierarchy</vt:lpstr>
      <vt:lpstr>Motivation: Why We Use Caches (written $)</vt:lpstr>
      <vt:lpstr>Memory Caching</vt:lpstr>
      <vt:lpstr>Memory Hierarchy</vt:lpstr>
      <vt:lpstr>Memory Hierarchy</vt:lpstr>
      <vt:lpstr>Memory Hierarchy Analogy: Library (1/2)</vt:lpstr>
      <vt:lpstr>Memory Hierarchy Analogy: Library (2/2)</vt:lpstr>
      <vt:lpstr>Memory Hierarchy Basis</vt:lpstr>
      <vt:lpstr>Cache Design</vt:lpstr>
      <vt:lpstr>Direct-Mapped Cache (1/4)</vt:lpstr>
      <vt:lpstr>Direct-Mapped Cache (2/4)</vt:lpstr>
      <vt:lpstr>Direct-Mapped Cache (3/4)</vt:lpstr>
      <vt:lpstr>Direct-Mapped Cache (4/4)</vt:lpstr>
      <vt:lpstr>Issues with Direct-Mapped</vt:lpstr>
      <vt:lpstr>Direct-Mapped Cache Terminology</vt:lpstr>
      <vt:lpstr>TIO great cache mnemonic</vt:lpstr>
      <vt:lpstr>Direct-Mapped Cache Example (1/3)</vt:lpstr>
      <vt:lpstr>Direct-Mapped Cache Example (2/3)</vt:lpstr>
      <vt:lpstr>Direct-Mapped Cache Example (3/3)</vt:lpstr>
      <vt:lpstr>And in 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CS61C - Lecture 13</dc:title>
  <dc:creator>John Wawrzynek</dc:creator>
  <cp:lastModifiedBy>成元庆</cp:lastModifiedBy>
  <cp:revision>2124</cp:revision>
  <cp:lastPrinted>2008-04-11T08:16:46Z</cp:lastPrinted>
  <dcterms:created xsi:type="dcterms:W3CDTF">2008-04-10T20:34:17Z</dcterms:created>
  <dcterms:modified xsi:type="dcterms:W3CDTF">2020-10-25T13:45:16Z</dcterms:modified>
</cp:coreProperties>
</file>